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18">
  <p:sldMasterIdLst>
    <p:sldMasterId id="2147483660" r:id="rId1"/>
  </p:sldMasterIdLst>
  <p:notesMasterIdLst>
    <p:notesMasterId r:id="rId45"/>
  </p:notesMasterIdLst>
  <p:handoutMasterIdLst>
    <p:handoutMasterId r:id="rId46"/>
  </p:handoutMasterIdLst>
  <p:sldIdLst>
    <p:sldId id="516" r:id="rId2"/>
    <p:sldId id="517" r:id="rId3"/>
    <p:sldId id="518" r:id="rId4"/>
    <p:sldId id="522" r:id="rId5"/>
    <p:sldId id="523" r:id="rId6"/>
    <p:sldId id="526" r:id="rId7"/>
    <p:sldId id="527" r:id="rId8"/>
    <p:sldId id="528" r:id="rId9"/>
    <p:sldId id="529" r:id="rId10"/>
    <p:sldId id="530" r:id="rId11"/>
    <p:sldId id="531" r:id="rId12"/>
    <p:sldId id="532" r:id="rId13"/>
    <p:sldId id="533" r:id="rId14"/>
    <p:sldId id="534" r:id="rId15"/>
    <p:sldId id="535" r:id="rId16"/>
    <p:sldId id="536" r:id="rId17"/>
    <p:sldId id="537" r:id="rId18"/>
    <p:sldId id="538" r:id="rId19"/>
    <p:sldId id="539" r:id="rId20"/>
    <p:sldId id="540" r:id="rId21"/>
    <p:sldId id="541" r:id="rId22"/>
    <p:sldId id="542" r:id="rId23"/>
    <p:sldId id="543" r:id="rId24"/>
    <p:sldId id="544" r:id="rId25"/>
    <p:sldId id="545" r:id="rId26"/>
    <p:sldId id="547" r:id="rId27"/>
    <p:sldId id="548" r:id="rId28"/>
    <p:sldId id="500" r:id="rId29"/>
    <p:sldId id="505" r:id="rId30"/>
    <p:sldId id="501" r:id="rId31"/>
    <p:sldId id="506" r:id="rId32"/>
    <p:sldId id="507" r:id="rId33"/>
    <p:sldId id="508" r:id="rId34"/>
    <p:sldId id="509" r:id="rId35"/>
    <p:sldId id="513" r:id="rId36"/>
    <p:sldId id="502" r:id="rId37"/>
    <p:sldId id="510" r:id="rId38"/>
    <p:sldId id="511" r:id="rId39"/>
    <p:sldId id="503" r:id="rId40"/>
    <p:sldId id="512" r:id="rId41"/>
    <p:sldId id="504" r:id="rId42"/>
    <p:sldId id="515" r:id="rId43"/>
    <p:sldId id="499" r:id="rId44"/>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C586"/>
    <a:srgbClr val="FF9900"/>
    <a:srgbClr val="FFCC66"/>
    <a:srgbClr val="FFFF99"/>
    <a:srgbClr val="0000CC"/>
    <a:srgbClr val="FFFFFF"/>
    <a:srgbClr val="CCECFF"/>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37CE84F3-28C3-443E-9E96-99CF82512B78}" styleName="Estilo oscuro 1 - Énfasis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Estilo temático 1 - Énfasis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Estilo claro 3 - Acento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68" autoAdjust="0"/>
    <p:restoredTop sz="94660"/>
  </p:normalViewPr>
  <p:slideViewPr>
    <p:cSldViewPr>
      <p:cViewPr varScale="1">
        <p:scale>
          <a:sx n="72" d="100"/>
          <a:sy n="72" d="100"/>
        </p:scale>
        <p:origin x="153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14"/>
    </p:cViewPr>
  </p:sorterViewPr>
  <p:notesViewPr>
    <p:cSldViewPr>
      <p:cViewPr varScale="1">
        <p:scale>
          <a:sx n="53" d="100"/>
          <a:sy n="53" d="100"/>
        </p:scale>
        <p:origin x="-184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hila\Documents\MEGAsync\TESIS\28-07-2016\DATOS%20ENSAYOS%20DE%20FLEXION%20SOBRE%20VIGAS.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C:\Users\chila\Documents\MEGAsync\TESIS\28-07-2016\DATOS%20ENSAYOS%20DE%20FLEXION%20SOBRE%20VIGA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hila\Documents\MEGAsync\TESIS\28-07-2016\DATOS%20ENSAYOS%20DE%20FLEXION%20SOBRE%20VIGA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chila\Documents\MEGAsync\TESIS\28-07-2016\DATOS%20ENSAYOS%20DE%20FLEXION%20SOBRE%20VIGAS.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chila\Documents\MEGAsync\TESIS\28-07-2016\DATOS%20ENSAYOS%20DE%20FLEXION%20SOBRE%20VIGAS.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chila\Documents\MEGAsync\TESIS\28-07-2016\DATOS%20ENSAYOS%20DE%20FLEXION%20SOBRE%20VIGAS.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chila\Documents\MEGAsync\TESIS\28-07-2016\DATOS%20ENSAYOS%20DE%20FLEXION%20SOBRE%20VIGAS.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chila\Documents\MEGAsync\TESIS\28-07-2016\DATOS%20ENSAYOS%20DE%20FLEXION%20SOBRE%20VIGAS.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C:\Users\chila\Documents\MEGAsync\TESIS\28-07-2016\DATOS%20ENSAYOS%20DE%20FLEXION%20SOBRE%20VIGA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C:\Users\chila\Documents\MEGAsync\TESIS\28-07-2016\DATOS%20ENSAYOS%20DE%20FLEXION%20SOBRE%20VIGA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400" b="0" i="0" u="none" strike="noStrike" kern="1200" spc="0" baseline="0">
                <a:solidFill>
                  <a:schemeClr val="tx1">
                    <a:lumMod val="65000"/>
                    <a:lumOff val="35000"/>
                  </a:schemeClr>
                </a:solidFill>
                <a:latin typeface="+mn-lt"/>
                <a:ea typeface="+mn-ea"/>
                <a:cs typeface="+mn-cs"/>
              </a:defRPr>
            </a:pPr>
            <a:r>
              <a:rPr lang="en-US"/>
              <a:t>Fuerza vs deformación - VIGA 1 SIN REFUERZO</a:t>
            </a:r>
          </a:p>
        </c:rich>
      </c:tx>
      <c:overlay val="0"/>
      <c:spPr>
        <a:noFill/>
        <a:ln>
          <a:noFill/>
        </a:ln>
        <a:effectLst/>
      </c:spPr>
    </c:title>
    <c:autoTitleDeleted val="0"/>
    <c:plotArea>
      <c:layout/>
      <c:scatterChart>
        <c:scatterStyle val="smoothMarker"/>
        <c:varyColors val="0"/>
        <c:ser>
          <c:idx val="0"/>
          <c:order val="0"/>
          <c:tx>
            <c:v>Fuerza vs deformacion</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3"/>
            <c:dispRSqr val="0"/>
            <c:dispEq val="1"/>
            <c:trendlineLbl>
              <c:layout>
                <c:manualLayout>
                  <c:x val="2.1781310355073635E-2"/>
                  <c:y val="0.21589906375617976"/>
                </c:manualLayout>
              </c:layout>
              <c:numFmt formatCode="General" sourceLinked="0"/>
              <c:spPr>
                <a:noFill/>
                <a:ln>
                  <a:noFill/>
                </a:ln>
                <a:effectLst/>
              </c:spPr>
              <c:txPr>
                <a:bodyPr rot="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trendlineLbl>
          </c:trendline>
          <c:xVal>
            <c:numRef>
              <c:f>'Viga 1 sin refuerzos'!$F$3:$F$35</c:f>
              <c:numCache>
                <c:formatCode>General</c:formatCode>
                <c:ptCount val="33"/>
                <c:pt idx="0">
                  <c:v>0.29000000000000031</c:v>
                </c:pt>
                <c:pt idx="1">
                  <c:v>0.91</c:v>
                </c:pt>
                <c:pt idx="2">
                  <c:v>1.07</c:v>
                </c:pt>
                <c:pt idx="3">
                  <c:v>1.23</c:v>
                </c:pt>
                <c:pt idx="4">
                  <c:v>1.46</c:v>
                </c:pt>
                <c:pt idx="5">
                  <c:v>1.7800000000000002</c:v>
                </c:pt>
                <c:pt idx="6">
                  <c:v>1.9200000000000017</c:v>
                </c:pt>
                <c:pt idx="7">
                  <c:v>2.3199999999999967</c:v>
                </c:pt>
                <c:pt idx="8">
                  <c:v>2.65</c:v>
                </c:pt>
                <c:pt idx="9">
                  <c:v>2.9299999999999997</c:v>
                </c:pt>
                <c:pt idx="10">
                  <c:v>3.23</c:v>
                </c:pt>
                <c:pt idx="11">
                  <c:v>3.55</c:v>
                </c:pt>
                <c:pt idx="12">
                  <c:v>3.8099999999999987</c:v>
                </c:pt>
                <c:pt idx="13">
                  <c:v>4.09</c:v>
                </c:pt>
                <c:pt idx="14">
                  <c:v>4.37</c:v>
                </c:pt>
                <c:pt idx="15">
                  <c:v>4.6499999999999995</c:v>
                </c:pt>
                <c:pt idx="16">
                  <c:v>4.9000000000000004</c:v>
                </c:pt>
                <c:pt idx="17">
                  <c:v>5.18</c:v>
                </c:pt>
                <c:pt idx="18">
                  <c:v>5.46</c:v>
                </c:pt>
                <c:pt idx="19">
                  <c:v>5.75</c:v>
                </c:pt>
                <c:pt idx="20">
                  <c:v>6.02</c:v>
                </c:pt>
                <c:pt idx="21">
                  <c:v>6.31</c:v>
                </c:pt>
                <c:pt idx="22">
                  <c:v>6.67</c:v>
                </c:pt>
                <c:pt idx="23">
                  <c:v>7.06</c:v>
                </c:pt>
                <c:pt idx="24">
                  <c:v>7.45</c:v>
                </c:pt>
                <c:pt idx="25">
                  <c:v>7.94</c:v>
                </c:pt>
                <c:pt idx="26">
                  <c:v>8.77</c:v>
                </c:pt>
                <c:pt idx="27">
                  <c:v>9.19</c:v>
                </c:pt>
                <c:pt idx="28">
                  <c:v>10.120000000000001</c:v>
                </c:pt>
                <c:pt idx="29">
                  <c:v>11.17</c:v>
                </c:pt>
                <c:pt idx="30">
                  <c:v>12.59</c:v>
                </c:pt>
                <c:pt idx="31">
                  <c:v>14.15</c:v>
                </c:pt>
                <c:pt idx="32">
                  <c:v>17.57</c:v>
                </c:pt>
              </c:numCache>
            </c:numRef>
          </c:xVal>
          <c:yVal>
            <c:numRef>
              <c:f>'Viga 1 sin refuerzos'!$E$3:$E$35</c:f>
              <c:numCache>
                <c:formatCode>General</c:formatCode>
                <c:ptCount val="33"/>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4542.1705000000002</c:v>
                </c:pt>
                <c:pt idx="32">
                  <c:v>4664.5435000000007</c:v>
                </c:pt>
              </c:numCache>
            </c:numRef>
          </c:yVal>
          <c:smooth val="1"/>
          <c:extLst>
            <c:ext xmlns:c16="http://schemas.microsoft.com/office/drawing/2014/chart" uri="{C3380CC4-5D6E-409C-BE32-E72D297353CC}">
              <c16:uniqueId val="{00000000-81BF-4018-A8D6-AC8FE8B2C719}"/>
            </c:ext>
          </c:extLst>
        </c:ser>
        <c:dLbls>
          <c:showLegendKey val="0"/>
          <c:showVal val="0"/>
          <c:showCatName val="0"/>
          <c:showSerName val="0"/>
          <c:showPercent val="0"/>
          <c:showBubbleSize val="0"/>
        </c:dLbls>
        <c:axId val="68734224"/>
        <c:axId val="68730960"/>
      </c:scatterChart>
      <c:valAx>
        <c:axId val="6873422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68730960"/>
        <c:crosses val="autoZero"/>
        <c:crossBetween val="midCat"/>
      </c:valAx>
      <c:valAx>
        <c:axId val="68730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68734224"/>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400" b="0" i="0" u="none" strike="noStrike" kern="1200" spc="0" baseline="0">
                <a:solidFill>
                  <a:schemeClr val="tx1">
                    <a:lumMod val="65000"/>
                    <a:lumOff val="35000"/>
                  </a:schemeClr>
                </a:solidFill>
                <a:latin typeface="+mn-lt"/>
                <a:ea typeface="+mn-ea"/>
                <a:cs typeface="+mn-cs"/>
              </a:defRPr>
            </a:pPr>
            <a:r>
              <a:rPr lang="es-EC"/>
              <a:t>GRÁFICA</a:t>
            </a:r>
            <a:r>
              <a:rPr lang="es-EC" baseline="0"/>
              <a:t> COMPARATIVA</a:t>
            </a:r>
            <a:endParaRPr lang="es-EC"/>
          </a:p>
        </c:rich>
      </c:tx>
      <c:overlay val="0"/>
      <c:spPr>
        <a:noFill/>
        <a:ln>
          <a:noFill/>
        </a:ln>
        <a:effectLst/>
      </c:spPr>
    </c:title>
    <c:autoTitleDeleted val="0"/>
    <c:plotArea>
      <c:layout/>
      <c:scatterChart>
        <c:scatterStyle val="smoothMarker"/>
        <c:varyColors val="0"/>
        <c:ser>
          <c:idx val="1"/>
          <c:order val="0"/>
          <c:tx>
            <c:v>Viga 1 sin refuerzo</c:v>
          </c:tx>
          <c:spPr>
            <a:ln w="19050" cap="rnd">
              <a:solidFill>
                <a:schemeClr val="accent1"/>
              </a:solidFill>
              <a:round/>
            </a:ln>
            <a:effectLst/>
          </c:spPr>
          <c:marker>
            <c:spPr>
              <a:solidFill>
                <a:srgbClr val="00B050"/>
              </a:solidFill>
            </c:spPr>
          </c:marker>
          <c:xVal>
            <c:numRef>
              <c:f>'Viga 1 sin refuerzos'!$F$3:$F$35</c:f>
              <c:numCache>
                <c:formatCode>General</c:formatCode>
                <c:ptCount val="33"/>
                <c:pt idx="0">
                  <c:v>0.29000000000000031</c:v>
                </c:pt>
                <c:pt idx="1">
                  <c:v>0.91</c:v>
                </c:pt>
                <c:pt idx="2">
                  <c:v>1.07</c:v>
                </c:pt>
                <c:pt idx="3">
                  <c:v>1.23</c:v>
                </c:pt>
                <c:pt idx="4">
                  <c:v>1.46</c:v>
                </c:pt>
                <c:pt idx="5">
                  <c:v>1.78</c:v>
                </c:pt>
                <c:pt idx="6">
                  <c:v>1.9200000000000019</c:v>
                </c:pt>
                <c:pt idx="7">
                  <c:v>2.3199999999999967</c:v>
                </c:pt>
                <c:pt idx="8">
                  <c:v>2.65</c:v>
                </c:pt>
                <c:pt idx="9">
                  <c:v>2.9299999999999997</c:v>
                </c:pt>
                <c:pt idx="10">
                  <c:v>3.23</c:v>
                </c:pt>
                <c:pt idx="11">
                  <c:v>3.55</c:v>
                </c:pt>
                <c:pt idx="12">
                  <c:v>3.8099999999999987</c:v>
                </c:pt>
                <c:pt idx="13">
                  <c:v>4.09</c:v>
                </c:pt>
                <c:pt idx="14">
                  <c:v>4.37</c:v>
                </c:pt>
                <c:pt idx="15">
                  <c:v>4.6499999999999995</c:v>
                </c:pt>
                <c:pt idx="16">
                  <c:v>4.9000000000000004</c:v>
                </c:pt>
                <c:pt idx="17">
                  <c:v>5.18</c:v>
                </c:pt>
                <c:pt idx="18">
                  <c:v>5.46</c:v>
                </c:pt>
                <c:pt idx="19">
                  <c:v>5.75</c:v>
                </c:pt>
                <c:pt idx="20">
                  <c:v>6.02</c:v>
                </c:pt>
                <c:pt idx="21">
                  <c:v>6.31</c:v>
                </c:pt>
                <c:pt idx="22">
                  <c:v>6.67</c:v>
                </c:pt>
                <c:pt idx="23">
                  <c:v>7.06</c:v>
                </c:pt>
                <c:pt idx="24">
                  <c:v>7.45</c:v>
                </c:pt>
                <c:pt idx="25">
                  <c:v>7.94</c:v>
                </c:pt>
                <c:pt idx="26">
                  <c:v>8.77</c:v>
                </c:pt>
                <c:pt idx="27">
                  <c:v>9.19</c:v>
                </c:pt>
                <c:pt idx="28">
                  <c:v>10.120000000000001</c:v>
                </c:pt>
                <c:pt idx="29">
                  <c:v>11.17</c:v>
                </c:pt>
                <c:pt idx="30">
                  <c:v>12.59</c:v>
                </c:pt>
                <c:pt idx="31">
                  <c:v>14.15</c:v>
                </c:pt>
                <c:pt idx="32">
                  <c:v>17.57</c:v>
                </c:pt>
              </c:numCache>
            </c:numRef>
          </c:xVal>
          <c:yVal>
            <c:numRef>
              <c:f>'Viga 1 sin refuerzos'!$E$3:$E$35</c:f>
              <c:numCache>
                <c:formatCode>General</c:formatCode>
                <c:ptCount val="33"/>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4542.1705000000002</c:v>
                </c:pt>
                <c:pt idx="32">
                  <c:v>4664.5435000000007</c:v>
                </c:pt>
              </c:numCache>
            </c:numRef>
          </c:yVal>
          <c:smooth val="1"/>
          <c:extLst>
            <c:ext xmlns:c16="http://schemas.microsoft.com/office/drawing/2014/chart" uri="{C3380CC4-5D6E-409C-BE32-E72D297353CC}">
              <c16:uniqueId val="{00000000-0CDF-4356-8594-6FAB2D33A209}"/>
            </c:ext>
          </c:extLst>
        </c:ser>
        <c:ser>
          <c:idx val="2"/>
          <c:order val="1"/>
          <c:tx>
            <c:v>Viga 2 sin refuerzo</c:v>
          </c:tx>
          <c:spPr>
            <a:ln w="19050" cap="rnd">
              <a:solidFill>
                <a:schemeClr val="accent1"/>
              </a:solidFill>
              <a:round/>
            </a:ln>
            <a:effectLst/>
          </c:spPr>
          <c:marker>
            <c:spPr>
              <a:solidFill>
                <a:schemeClr val="tx1"/>
              </a:solidFill>
            </c:spPr>
          </c:marker>
          <c:xVal>
            <c:numRef>
              <c:f>'Viga 2 sin refuerzos'!$G$3:$G$34</c:f>
              <c:numCache>
                <c:formatCode>General</c:formatCode>
                <c:ptCount val="32"/>
                <c:pt idx="0">
                  <c:v>0.254</c:v>
                </c:pt>
                <c:pt idx="1">
                  <c:v>0.38100000000000056</c:v>
                </c:pt>
                <c:pt idx="2">
                  <c:v>0.55880000000000063</c:v>
                </c:pt>
                <c:pt idx="3">
                  <c:v>0.71119999999999994</c:v>
                </c:pt>
                <c:pt idx="4">
                  <c:v>0.86360000000000126</c:v>
                </c:pt>
                <c:pt idx="5">
                  <c:v>1.1175999999999979</c:v>
                </c:pt>
                <c:pt idx="6">
                  <c:v>1.4731999999999976</c:v>
                </c:pt>
                <c:pt idx="7">
                  <c:v>1.8541999999999998</c:v>
                </c:pt>
                <c:pt idx="8">
                  <c:v>2.1844000000000001</c:v>
                </c:pt>
                <c:pt idx="9">
                  <c:v>2.5145999999999997</c:v>
                </c:pt>
                <c:pt idx="10">
                  <c:v>2.8193999999999977</c:v>
                </c:pt>
                <c:pt idx="11">
                  <c:v>3.1241999999999996</c:v>
                </c:pt>
                <c:pt idx="12">
                  <c:v>3.4289999999999998</c:v>
                </c:pt>
                <c:pt idx="13">
                  <c:v>3.7591999999999994</c:v>
                </c:pt>
                <c:pt idx="14">
                  <c:v>4.0639999999999965</c:v>
                </c:pt>
                <c:pt idx="15">
                  <c:v>4.3687999999999985</c:v>
                </c:pt>
                <c:pt idx="16">
                  <c:v>4.6989999999999945</c:v>
                </c:pt>
                <c:pt idx="17">
                  <c:v>5.0545999999999918</c:v>
                </c:pt>
                <c:pt idx="18">
                  <c:v>5.3847999999999985</c:v>
                </c:pt>
                <c:pt idx="19">
                  <c:v>5.6895999999999995</c:v>
                </c:pt>
                <c:pt idx="20">
                  <c:v>6.0705999999999998</c:v>
                </c:pt>
                <c:pt idx="21">
                  <c:v>6.5023999999999997</c:v>
                </c:pt>
                <c:pt idx="22">
                  <c:v>6.8834</c:v>
                </c:pt>
                <c:pt idx="23">
                  <c:v>7.2898000000000014</c:v>
                </c:pt>
                <c:pt idx="24">
                  <c:v>7.9247999999999985</c:v>
                </c:pt>
                <c:pt idx="25">
                  <c:v>8.4836000000000027</c:v>
                </c:pt>
                <c:pt idx="26">
                  <c:v>9.1440000000000001</c:v>
                </c:pt>
                <c:pt idx="27">
                  <c:v>10.0838</c:v>
                </c:pt>
                <c:pt idx="28">
                  <c:v>11.2776</c:v>
                </c:pt>
                <c:pt idx="29">
                  <c:v>13.055600000000018</c:v>
                </c:pt>
                <c:pt idx="30">
                  <c:v>15.7988</c:v>
                </c:pt>
                <c:pt idx="31">
                  <c:v>17.779999999999987</c:v>
                </c:pt>
              </c:numCache>
            </c:numRef>
          </c:xVal>
          <c:yVal>
            <c:numRef>
              <c:f>'Viga 2 sin refuerzos'!$E$3:$E$34</c:f>
              <c:numCache>
                <c:formatCode>General</c:formatCode>
                <c:ptCount val="32"/>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4520.4153000000015</c:v>
                </c:pt>
              </c:numCache>
            </c:numRef>
          </c:yVal>
          <c:smooth val="1"/>
          <c:extLst>
            <c:ext xmlns:c16="http://schemas.microsoft.com/office/drawing/2014/chart" uri="{C3380CC4-5D6E-409C-BE32-E72D297353CC}">
              <c16:uniqueId val="{00000001-0CDF-4356-8594-6FAB2D33A209}"/>
            </c:ext>
          </c:extLst>
        </c:ser>
        <c:ser>
          <c:idx val="3"/>
          <c:order val="2"/>
          <c:tx>
            <c:v>Viga 3 sin refuerzo</c:v>
          </c:tx>
          <c:spPr>
            <a:ln w="19050" cap="rnd">
              <a:solidFill>
                <a:schemeClr val="accent1"/>
              </a:solidFill>
              <a:round/>
            </a:ln>
            <a:effectLst/>
          </c:spPr>
          <c:marker>
            <c:spPr>
              <a:solidFill>
                <a:srgbClr val="FF0000"/>
              </a:solidFill>
            </c:spPr>
          </c:marker>
          <c:xVal>
            <c:numRef>
              <c:f>'Viga 3 sin refuerzos'!$G$3:$G$37</c:f>
              <c:numCache>
                <c:formatCode>General</c:formatCode>
                <c:ptCount val="35"/>
                <c:pt idx="0">
                  <c:v>0.127</c:v>
                </c:pt>
                <c:pt idx="1">
                  <c:v>0.2286</c:v>
                </c:pt>
                <c:pt idx="2">
                  <c:v>0.33020000000000038</c:v>
                </c:pt>
                <c:pt idx="3">
                  <c:v>0.48260000000000008</c:v>
                </c:pt>
                <c:pt idx="4">
                  <c:v>0.55880000000000063</c:v>
                </c:pt>
                <c:pt idx="5">
                  <c:v>0.66040000000000065</c:v>
                </c:pt>
                <c:pt idx="6">
                  <c:v>0.76200000000000101</c:v>
                </c:pt>
                <c:pt idx="7">
                  <c:v>0.83819999999999995</c:v>
                </c:pt>
                <c:pt idx="8">
                  <c:v>0.93980000000000063</c:v>
                </c:pt>
                <c:pt idx="9">
                  <c:v>1.1683999999999999</c:v>
                </c:pt>
                <c:pt idx="10">
                  <c:v>1.4223999999999977</c:v>
                </c:pt>
                <c:pt idx="11">
                  <c:v>1.6763999999999999</c:v>
                </c:pt>
                <c:pt idx="12">
                  <c:v>1.9811999999999999</c:v>
                </c:pt>
                <c:pt idx="13">
                  <c:v>2.1844000000000001</c:v>
                </c:pt>
                <c:pt idx="14">
                  <c:v>2.4638</c:v>
                </c:pt>
                <c:pt idx="15">
                  <c:v>2.6923999999999997</c:v>
                </c:pt>
                <c:pt idx="16">
                  <c:v>2.9717999999999987</c:v>
                </c:pt>
                <c:pt idx="17">
                  <c:v>3.3019999999999987</c:v>
                </c:pt>
                <c:pt idx="18">
                  <c:v>3.5052000000000003</c:v>
                </c:pt>
                <c:pt idx="19">
                  <c:v>3.7591999999999994</c:v>
                </c:pt>
                <c:pt idx="20">
                  <c:v>4.0131999999999985</c:v>
                </c:pt>
                <c:pt idx="21">
                  <c:v>4.2671999999999946</c:v>
                </c:pt>
                <c:pt idx="22">
                  <c:v>4.5211999999999986</c:v>
                </c:pt>
                <c:pt idx="23">
                  <c:v>4.8259999999999907</c:v>
                </c:pt>
                <c:pt idx="24">
                  <c:v>5.1307999999999998</c:v>
                </c:pt>
                <c:pt idx="25">
                  <c:v>5.5625999999999918</c:v>
                </c:pt>
                <c:pt idx="26">
                  <c:v>5.9943999999999997</c:v>
                </c:pt>
                <c:pt idx="27">
                  <c:v>6.5531999999999995</c:v>
                </c:pt>
                <c:pt idx="28">
                  <c:v>7.1373999999999995</c:v>
                </c:pt>
                <c:pt idx="29">
                  <c:v>7.8739999999999997</c:v>
                </c:pt>
                <c:pt idx="30">
                  <c:v>8.8392000000000017</c:v>
                </c:pt>
                <c:pt idx="31">
                  <c:v>10.0076</c:v>
                </c:pt>
                <c:pt idx="32">
                  <c:v>11.5062</c:v>
                </c:pt>
                <c:pt idx="33">
                  <c:v>13.5128</c:v>
                </c:pt>
                <c:pt idx="34">
                  <c:v>16.789399999999958</c:v>
                </c:pt>
              </c:numCache>
            </c:numRef>
          </c:xVal>
          <c:yVal>
            <c:numRef>
              <c:f>'Viga 3 sin refuerzos'!$E$3:$E$37</c:f>
              <c:numCache>
                <c:formatCode>General</c:formatCode>
                <c:ptCount val="35"/>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4520.4153000000015</c:v>
                </c:pt>
                <c:pt idx="32">
                  <c:v>4678.1405000000004</c:v>
                </c:pt>
                <c:pt idx="33">
                  <c:v>4814.1105000000034</c:v>
                </c:pt>
                <c:pt idx="34">
                  <c:v>4950.0805</c:v>
                </c:pt>
              </c:numCache>
            </c:numRef>
          </c:yVal>
          <c:smooth val="1"/>
          <c:extLst>
            <c:ext xmlns:c16="http://schemas.microsoft.com/office/drawing/2014/chart" uri="{C3380CC4-5D6E-409C-BE32-E72D297353CC}">
              <c16:uniqueId val="{00000002-0CDF-4356-8594-6FAB2D33A209}"/>
            </c:ext>
          </c:extLst>
        </c:ser>
        <c:ser>
          <c:idx val="4"/>
          <c:order val="3"/>
          <c:tx>
            <c:v>Viga 1 FC</c:v>
          </c:tx>
          <c:spPr>
            <a:ln w="19050" cap="rnd">
              <a:solidFill>
                <a:schemeClr val="tx1"/>
              </a:solidFill>
              <a:round/>
            </a:ln>
            <a:effectLst/>
          </c:spPr>
          <c:marker>
            <c:spPr>
              <a:solidFill>
                <a:srgbClr val="FF0000"/>
              </a:solidFill>
            </c:spPr>
          </c:marker>
          <c:xVal>
            <c:numRef>
              <c:f>'Viga 1 FC'!$G$3:$G$57</c:f>
              <c:numCache>
                <c:formatCode>General</c:formatCode>
                <c:ptCount val="55"/>
                <c:pt idx="0">
                  <c:v>0.30480000000000063</c:v>
                </c:pt>
                <c:pt idx="1">
                  <c:v>0.4572</c:v>
                </c:pt>
                <c:pt idx="2">
                  <c:v>0.5841999999999995</c:v>
                </c:pt>
                <c:pt idx="3">
                  <c:v>0.71119999999999994</c:v>
                </c:pt>
                <c:pt idx="4">
                  <c:v>0.83819999999999995</c:v>
                </c:pt>
                <c:pt idx="5">
                  <c:v>0.93980000000000063</c:v>
                </c:pt>
                <c:pt idx="6">
                  <c:v>1.0668</c:v>
                </c:pt>
                <c:pt idx="7">
                  <c:v>1.1938</c:v>
                </c:pt>
                <c:pt idx="8">
                  <c:v>1.2953999999999977</c:v>
                </c:pt>
                <c:pt idx="9">
                  <c:v>1.4223999999999977</c:v>
                </c:pt>
                <c:pt idx="10">
                  <c:v>1.5748</c:v>
                </c:pt>
                <c:pt idx="11">
                  <c:v>1.7271999999999976</c:v>
                </c:pt>
                <c:pt idx="12">
                  <c:v>1.8795999999999977</c:v>
                </c:pt>
                <c:pt idx="13">
                  <c:v>2.0319999999999987</c:v>
                </c:pt>
                <c:pt idx="14">
                  <c:v>2.2351999999999999</c:v>
                </c:pt>
                <c:pt idx="15">
                  <c:v>2.4129999999999967</c:v>
                </c:pt>
                <c:pt idx="16">
                  <c:v>2.6415999999999999</c:v>
                </c:pt>
                <c:pt idx="17">
                  <c:v>2.8193999999999977</c:v>
                </c:pt>
                <c:pt idx="18">
                  <c:v>3.0225999999999997</c:v>
                </c:pt>
                <c:pt idx="19">
                  <c:v>3.2004000000000001</c:v>
                </c:pt>
                <c:pt idx="20">
                  <c:v>3.3781999999999988</c:v>
                </c:pt>
                <c:pt idx="21">
                  <c:v>3.5559999999999987</c:v>
                </c:pt>
                <c:pt idx="22">
                  <c:v>3.7591999999999994</c:v>
                </c:pt>
                <c:pt idx="23">
                  <c:v>3.9369999999999967</c:v>
                </c:pt>
                <c:pt idx="24">
                  <c:v>4.0894000000000004</c:v>
                </c:pt>
                <c:pt idx="25">
                  <c:v>4.2671999999999946</c:v>
                </c:pt>
                <c:pt idx="26">
                  <c:v>4.4449999999999985</c:v>
                </c:pt>
                <c:pt idx="27">
                  <c:v>4.6227999999999945</c:v>
                </c:pt>
                <c:pt idx="28">
                  <c:v>4.8259999999999907</c:v>
                </c:pt>
                <c:pt idx="29">
                  <c:v>4.9784000000000024</c:v>
                </c:pt>
                <c:pt idx="30">
                  <c:v>5.1815999999999995</c:v>
                </c:pt>
                <c:pt idx="31">
                  <c:v>5.3847999999999985</c:v>
                </c:pt>
                <c:pt idx="32">
                  <c:v>5.6133999999999995</c:v>
                </c:pt>
                <c:pt idx="33">
                  <c:v>5.8166000000000002</c:v>
                </c:pt>
                <c:pt idx="34">
                  <c:v>6.0197999999999992</c:v>
                </c:pt>
                <c:pt idx="35">
                  <c:v>6.1975999999999907</c:v>
                </c:pt>
                <c:pt idx="36">
                  <c:v>6.3754</c:v>
                </c:pt>
                <c:pt idx="37">
                  <c:v>6.6039999999999965</c:v>
                </c:pt>
                <c:pt idx="38">
                  <c:v>6.8834</c:v>
                </c:pt>
                <c:pt idx="39">
                  <c:v>7.1119999999999965</c:v>
                </c:pt>
                <c:pt idx="40">
                  <c:v>7.3405999999999985</c:v>
                </c:pt>
                <c:pt idx="41">
                  <c:v>7.5691999999999995</c:v>
                </c:pt>
                <c:pt idx="42">
                  <c:v>7.8485999999999985</c:v>
                </c:pt>
                <c:pt idx="43">
                  <c:v>8.1026000000000042</c:v>
                </c:pt>
                <c:pt idx="44">
                  <c:v>8.3820000000000068</c:v>
                </c:pt>
                <c:pt idx="45">
                  <c:v>8.6614000000000004</c:v>
                </c:pt>
                <c:pt idx="46">
                  <c:v>8.9408000000000012</c:v>
                </c:pt>
                <c:pt idx="47">
                  <c:v>9.2202000000000002</c:v>
                </c:pt>
                <c:pt idx="48">
                  <c:v>9.5504000000000158</c:v>
                </c:pt>
                <c:pt idx="49">
                  <c:v>9.9314</c:v>
                </c:pt>
                <c:pt idx="50">
                  <c:v>10.2616</c:v>
                </c:pt>
                <c:pt idx="51">
                  <c:v>10.6172</c:v>
                </c:pt>
                <c:pt idx="52">
                  <c:v>11.0236</c:v>
                </c:pt>
                <c:pt idx="53">
                  <c:v>11.4046</c:v>
                </c:pt>
                <c:pt idx="54">
                  <c:v>12.039600000000002</c:v>
                </c:pt>
              </c:numCache>
            </c:numRef>
          </c:xVal>
          <c:yVal>
            <c:numRef>
              <c:f>'Viga 1 FC'!$E$3:$E$57</c:f>
              <c:numCache>
                <c:formatCode>General</c:formatCode>
                <c:ptCount val="55"/>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4520.4153000000015</c:v>
                </c:pt>
                <c:pt idx="32">
                  <c:v>4678.1405000000004</c:v>
                </c:pt>
                <c:pt idx="33">
                  <c:v>4814.1105000000034</c:v>
                </c:pt>
                <c:pt idx="34">
                  <c:v>4950.0805</c:v>
                </c:pt>
                <c:pt idx="35">
                  <c:v>5086.0504999999994</c:v>
                </c:pt>
                <c:pt idx="36">
                  <c:v>5222.0205000000014</c:v>
                </c:pt>
                <c:pt idx="37">
                  <c:v>5357.9905000000008</c:v>
                </c:pt>
                <c:pt idx="38">
                  <c:v>5493.9604999999992</c:v>
                </c:pt>
                <c:pt idx="39">
                  <c:v>5629.9304999999995</c:v>
                </c:pt>
                <c:pt idx="40">
                  <c:v>5765.9005000000006</c:v>
                </c:pt>
                <c:pt idx="41">
                  <c:v>5901.8705</c:v>
                </c:pt>
                <c:pt idx="42">
                  <c:v>6037.8405000000002</c:v>
                </c:pt>
                <c:pt idx="43">
                  <c:v>6173.8105000000014</c:v>
                </c:pt>
                <c:pt idx="44">
                  <c:v>6309.7804999999998</c:v>
                </c:pt>
                <c:pt idx="45">
                  <c:v>6445.7505000000001</c:v>
                </c:pt>
                <c:pt idx="46">
                  <c:v>6581.7204999999994</c:v>
                </c:pt>
                <c:pt idx="47">
                  <c:v>6717.6905000000024</c:v>
                </c:pt>
                <c:pt idx="48">
                  <c:v>6853.6605000000054</c:v>
                </c:pt>
                <c:pt idx="49">
                  <c:v>6989.6304999999993</c:v>
                </c:pt>
                <c:pt idx="50">
                  <c:v>7125.6005000000014</c:v>
                </c:pt>
                <c:pt idx="51">
                  <c:v>7261.5705000000007</c:v>
                </c:pt>
                <c:pt idx="52">
                  <c:v>7397.5404999999992</c:v>
                </c:pt>
                <c:pt idx="53">
                  <c:v>7533.5105000000003</c:v>
                </c:pt>
                <c:pt idx="54">
                  <c:v>7669.4805000000006</c:v>
                </c:pt>
              </c:numCache>
            </c:numRef>
          </c:yVal>
          <c:smooth val="1"/>
          <c:extLst>
            <c:ext xmlns:c16="http://schemas.microsoft.com/office/drawing/2014/chart" uri="{C3380CC4-5D6E-409C-BE32-E72D297353CC}">
              <c16:uniqueId val="{00000003-0CDF-4356-8594-6FAB2D33A209}"/>
            </c:ext>
          </c:extLst>
        </c:ser>
        <c:ser>
          <c:idx val="5"/>
          <c:order val="4"/>
          <c:tx>
            <c:v>Viga 2 FC</c:v>
          </c:tx>
          <c:spPr>
            <a:ln w="19050" cap="rnd">
              <a:solidFill>
                <a:schemeClr val="tx1"/>
              </a:solidFill>
              <a:round/>
            </a:ln>
            <a:effectLst/>
          </c:spPr>
          <c:marker>
            <c:spPr>
              <a:solidFill>
                <a:srgbClr val="00B050"/>
              </a:solidFill>
              <a:ln>
                <a:solidFill>
                  <a:schemeClr val="tx1"/>
                </a:solidFill>
              </a:ln>
            </c:spPr>
          </c:marker>
          <c:xVal>
            <c:numRef>
              <c:f>'Viga 2 FC'!$G$3:$G$43</c:f>
              <c:numCache>
                <c:formatCode>General</c:formatCode>
                <c:ptCount val="41"/>
                <c:pt idx="0">
                  <c:v>0.33020000000000038</c:v>
                </c:pt>
                <c:pt idx="1">
                  <c:v>0.43180000000000063</c:v>
                </c:pt>
                <c:pt idx="2">
                  <c:v>0.50800000000000001</c:v>
                </c:pt>
                <c:pt idx="3">
                  <c:v>0.55880000000000063</c:v>
                </c:pt>
                <c:pt idx="4">
                  <c:v>0.63500000000000112</c:v>
                </c:pt>
                <c:pt idx="5">
                  <c:v>0.71119999999999994</c:v>
                </c:pt>
                <c:pt idx="6">
                  <c:v>0.78739999999999999</c:v>
                </c:pt>
                <c:pt idx="7">
                  <c:v>0.86360000000000126</c:v>
                </c:pt>
                <c:pt idx="8">
                  <c:v>0.96519999999999995</c:v>
                </c:pt>
                <c:pt idx="9">
                  <c:v>1.0668</c:v>
                </c:pt>
                <c:pt idx="10">
                  <c:v>1.2191999999999976</c:v>
                </c:pt>
                <c:pt idx="11">
                  <c:v>1.4477999999999966</c:v>
                </c:pt>
                <c:pt idx="12">
                  <c:v>1.6763999999999999</c:v>
                </c:pt>
                <c:pt idx="13">
                  <c:v>1.8541999999999998</c:v>
                </c:pt>
                <c:pt idx="14">
                  <c:v>2.0827999999999998</c:v>
                </c:pt>
                <c:pt idx="15">
                  <c:v>2.3113999999999977</c:v>
                </c:pt>
                <c:pt idx="16">
                  <c:v>2.5653999999999999</c:v>
                </c:pt>
                <c:pt idx="17">
                  <c:v>2.794</c:v>
                </c:pt>
                <c:pt idx="18">
                  <c:v>2.9971999999999999</c:v>
                </c:pt>
                <c:pt idx="19">
                  <c:v>3.2258</c:v>
                </c:pt>
                <c:pt idx="20">
                  <c:v>3.4543999999999997</c:v>
                </c:pt>
                <c:pt idx="21">
                  <c:v>3.6575999999999995</c:v>
                </c:pt>
                <c:pt idx="22">
                  <c:v>3.8607999999999998</c:v>
                </c:pt>
                <c:pt idx="23">
                  <c:v>4.0639999999999965</c:v>
                </c:pt>
                <c:pt idx="24">
                  <c:v>4.2671999999999946</c:v>
                </c:pt>
                <c:pt idx="25">
                  <c:v>4.4957999999999991</c:v>
                </c:pt>
                <c:pt idx="26">
                  <c:v>4.7243999999999975</c:v>
                </c:pt>
                <c:pt idx="27">
                  <c:v>4.9784000000000024</c:v>
                </c:pt>
                <c:pt idx="28">
                  <c:v>5.1815999999999995</c:v>
                </c:pt>
                <c:pt idx="29">
                  <c:v>5.435600000000008</c:v>
                </c:pt>
                <c:pt idx="30">
                  <c:v>5.6387999999999998</c:v>
                </c:pt>
                <c:pt idx="31">
                  <c:v>5.8927999999999985</c:v>
                </c:pt>
                <c:pt idx="32">
                  <c:v>6.1975999999999907</c:v>
                </c:pt>
                <c:pt idx="33">
                  <c:v>6.451600000000008</c:v>
                </c:pt>
                <c:pt idx="34">
                  <c:v>6.7309999999999999</c:v>
                </c:pt>
                <c:pt idx="35">
                  <c:v>7.0612000000000004</c:v>
                </c:pt>
                <c:pt idx="36">
                  <c:v>7.3659999999999899</c:v>
                </c:pt>
                <c:pt idx="37">
                  <c:v>7.6961999999999975</c:v>
                </c:pt>
                <c:pt idx="38">
                  <c:v>8.0772000000000013</c:v>
                </c:pt>
                <c:pt idx="39">
                  <c:v>8.5852000000000004</c:v>
                </c:pt>
                <c:pt idx="40">
                  <c:v>9.2202000000000002</c:v>
                </c:pt>
              </c:numCache>
            </c:numRef>
          </c:xVal>
          <c:yVal>
            <c:numRef>
              <c:f>'Viga 2 FC'!$E$3:$E$43</c:f>
              <c:numCache>
                <c:formatCode>General</c:formatCode>
                <c:ptCount val="41"/>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4520.4153000000015</c:v>
                </c:pt>
                <c:pt idx="32">
                  <c:v>4678.1405000000004</c:v>
                </c:pt>
                <c:pt idx="33">
                  <c:v>4814.1105000000034</c:v>
                </c:pt>
                <c:pt idx="34">
                  <c:v>4950.0805</c:v>
                </c:pt>
                <c:pt idx="35">
                  <c:v>5086.0504999999994</c:v>
                </c:pt>
                <c:pt idx="36">
                  <c:v>5222.0205000000014</c:v>
                </c:pt>
                <c:pt idx="37">
                  <c:v>5357.9905000000008</c:v>
                </c:pt>
                <c:pt idx="38">
                  <c:v>5493.9604999999992</c:v>
                </c:pt>
                <c:pt idx="39">
                  <c:v>5629.9304999999995</c:v>
                </c:pt>
                <c:pt idx="40">
                  <c:v>5765.9005000000006</c:v>
                </c:pt>
              </c:numCache>
            </c:numRef>
          </c:yVal>
          <c:smooth val="1"/>
          <c:extLst>
            <c:ext xmlns:c16="http://schemas.microsoft.com/office/drawing/2014/chart" uri="{C3380CC4-5D6E-409C-BE32-E72D297353CC}">
              <c16:uniqueId val="{00000004-0CDF-4356-8594-6FAB2D33A209}"/>
            </c:ext>
          </c:extLst>
        </c:ser>
        <c:ser>
          <c:idx val="6"/>
          <c:order val="5"/>
          <c:tx>
            <c:v>Viga 3 FC</c:v>
          </c:tx>
          <c:spPr>
            <a:ln w="19050" cap="rnd">
              <a:solidFill>
                <a:schemeClr val="tx1"/>
              </a:solidFill>
              <a:round/>
            </a:ln>
            <a:effectLst/>
          </c:spPr>
          <c:marker>
            <c:spPr>
              <a:solidFill>
                <a:srgbClr val="FFFF00"/>
              </a:solidFill>
              <a:ln>
                <a:solidFill>
                  <a:schemeClr val="tx1"/>
                </a:solidFill>
              </a:ln>
            </c:spPr>
          </c:marker>
          <c:xVal>
            <c:numRef>
              <c:f>'Viga 3 FC'!$G$3:$G$60</c:f>
              <c:numCache>
                <c:formatCode>General</c:formatCode>
                <c:ptCount val="58"/>
                <c:pt idx="0">
                  <c:v>0.27940000000000031</c:v>
                </c:pt>
                <c:pt idx="1">
                  <c:v>0.40640000000000032</c:v>
                </c:pt>
                <c:pt idx="2">
                  <c:v>0.53339999999999999</c:v>
                </c:pt>
                <c:pt idx="3">
                  <c:v>0.66040000000000065</c:v>
                </c:pt>
                <c:pt idx="4">
                  <c:v>0.78739999999999999</c:v>
                </c:pt>
                <c:pt idx="5">
                  <c:v>0.91439999999999988</c:v>
                </c:pt>
                <c:pt idx="6">
                  <c:v>1.0413999999999974</c:v>
                </c:pt>
                <c:pt idx="7">
                  <c:v>1.1429999999999998</c:v>
                </c:pt>
                <c:pt idx="8">
                  <c:v>1.2445999999999979</c:v>
                </c:pt>
                <c:pt idx="9">
                  <c:v>1.3461999999999998</c:v>
                </c:pt>
                <c:pt idx="10">
                  <c:v>1.4985999999999979</c:v>
                </c:pt>
                <c:pt idx="11">
                  <c:v>1.651</c:v>
                </c:pt>
                <c:pt idx="12">
                  <c:v>1.8541999999999998</c:v>
                </c:pt>
                <c:pt idx="13">
                  <c:v>2.0573999999999999</c:v>
                </c:pt>
                <c:pt idx="14">
                  <c:v>2.2606000000000002</c:v>
                </c:pt>
                <c:pt idx="15">
                  <c:v>2.5145999999999997</c:v>
                </c:pt>
                <c:pt idx="16">
                  <c:v>2.7178</c:v>
                </c:pt>
                <c:pt idx="17">
                  <c:v>2.9463999999999997</c:v>
                </c:pt>
                <c:pt idx="18">
                  <c:v>3.1749999999999998</c:v>
                </c:pt>
                <c:pt idx="19">
                  <c:v>3.4036</c:v>
                </c:pt>
                <c:pt idx="20">
                  <c:v>3.6321999999999997</c:v>
                </c:pt>
                <c:pt idx="21">
                  <c:v>3.8353999999999977</c:v>
                </c:pt>
                <c:pt idx="22">
                  <c:v>4.0385999999999997</c:v>
                </c:pt>
                <c:pt idx="23">
                  <c:v>4.2671999999999946</c:v>
                </c:pt>
                <c:pt idx="24">
                  <c:v>4.4704000000000024</c:v>
                </c:pt>
                <c:pt idx="25">
                  <c:v>4.6735999999999995</c:v>
                </c:pt>
                <c:pt idx="26">
                  <c:v>4.8768000000000002</c:v>
                </c:pt>
                <c:pt idx="27">
                  <c:v>5.08</c:v>
                </c:pt>
                <c:pt idx="28">
                  <c:v>5.2831999999999999</c:v>
                </c:pt>
                <c:pt idx="29">
                  <c:v>5.5118</c:v>
                </c:pt>
                <c:pt idx="30">
                  <c:v>5.6895999999999995</c:v>
                </c:pt>
                <c:pt idx="31">
                  <c:v>5.9181999999999997</c:v>
                </c:pt>
                <c:pt idx="32">
                  <c:v>6.1467999999999998</c:v>
                </c:pt>
                <c:pt idx="33">
                  <c:v>6.3754</c:v>
                </c:pt>
                <c:pt idx="34">
                  <c:v>6.6039999999999965</c:v>
                </c:pt>
                <c:pt idx="35">
                  <c:v>6.8326000000000002</c:v>
                </c:pt>
                <c:pt idx="36">
                  <c:v>7.0866000000000033</c:v>
                </c:pt>
                <c:pt idx="37">
                  <c:v>7.3151999999999955</c:v>
                </c:pt>
                <c:pt idx="38">
                  <c:v>7.5437999999999992</c:v>
                </c:pt>
                <c:pt idx="39">
                  <c:v>7.8231999999999955</c:v>
                </c:pt>
                <c:pt idx="40">
                  <c:v>8.1279999999999983</c:v>
                </c:pt>
                <c:pt idx="41">
                  <c:v>8.4328000000000003</c:v>
                </c:pt>
                <c:pt idx="42">
                  <c:v>8.7122000000000011</c:v>
                </c:pt>
                <c:pt idx="43">
                  <c:v>8.9916000000000018</c:v>
                </c:pt>
                <c:pt idx="44">
                  <c:v>9.2710000000000008</c:v>
                </c:pt>
                <c:pt idx="45">
                  <c:v>9.6266000000000016</c:v>
                </c:pt>
                <c:pt idx="46">
                  <c:v>9.7028000000000034</c:v>
                </c:pt>
                <c:pt idx="47">
                  <c:v>10.236199999999998</c:v>
                </c:pt>
                <c:pt idx="48">
                  <c:v>10.541</c:v>
                </c:pt>
                <c:pt idx="49">
                  <c:v>10.922000000000002</c:v>
                </c:pt>
                <c:pt idx="50">
                  <c:v>11.2776</c:v>
                </c:pt>
                <c:pt idx="51">
                  <c:v>11.7094</c:v>
                </c:pt>
                <c:pt idx="52">
                  <c:v>12.166600000000004</c:v>
                </c:pt>
                <c:pt idx="53">
                  <c:v>12.6492</c:v>
                </c:pt>
                <c:pt idx="54">
                  <c:v>13.1572</c:v>
                </c:pt>
                <c:pt idx="55">
                  <c:v>13.6144</c:v>
                </c:pt>
                <c:pt idx="56">
                  <c:v>14.173200000000001</c:v>
                </c:pt>
                <c:pt idx="57">
                  <c:v>14.909800000000002</c:v>
                </c:pt>
              </c:numCache>
            </c:numRef>
          </c:xVal>
          <c:yVal>
            <c:numRef>
              <c:f>'Viga 3 FC'!$E$3:$E$60</c:f>
              <c:numCache>
                <c:formatCode>General</c:formatCode>
                <c:ptCount val="58"/>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4520.4153000000015</c:v>
                </c:pt>
                <c:pt idx="32">
                  <c:v>4678.1405000000004</c:v>
                </c:pt>
                <c:pt idx="33">
                  <c:v>4814.1105000000034</c:v>
                </c:pt>
                <c:pt idx="34">
                  <c:v>4950.0805</c:v>
                </c:pt>
                <c:pt idx="35">
                  <c:v>5086.0504999999994</c:v>
                </c:pt>
                <c:pt idx="36">
                  <c:v>5222.0205000000014</c:v>
                </c:pt>
                <c:pt idx="37">
                  <c:v>5357.9905000000008</c:v>
                </c:pt>
                <c:pt idx="38">
                  <c:v>5493.9604999999992</c:v>
                </c:pt>
                <c:pt idx="39">
                  <c:v>5629.9304999999995</c:v>
                </c:pt>
                <c:pt idx="40">
                  <c:v>5765.9005000000006</c:v>
                </c:pt>
                <c:pt idx="41">
                  <c:v>5901.8705</c:v>
                </c:pt>
                <c:pt idx="42">
                  <c:v>6037.8405000000002</c:v>
                </c:pt>
                <c:pt idx="43">
                  <c:v>6173.8105000000014</c:v>
                </c:pt>
                <c:pt idx="44">
                  <c:v>6309.7804999999998</c:v>
                </c:pt>
                <c:pt idx="45">
                  <c:v>6445.7505000000001</c:v>
                </c:pt>
                <c:pt idx="46">
                  <c:v>6581.7204999999994</c:v>
                </c:pt>
                <c:pt idx="47">
                  <c:v>6717.6905000000024</c:v>
                </c:pt>
                <c:pt idx="48">
                  <c:v>6853.6605000000054</c:v>
                </c:pt>
                <c:pt idx="49">
                  <c:v>6989.6304999999993</c:v>
                </c:pt>
                <c:pt idx="50">
                  <c:v>7125.6005000000014</c:v>
                </c:pt>
                <c:pt idx="51">
                  <c:v>7261.5705000000007</c:v>
                </c:pt>
                <c:pt idx="52">
                  <c:v>7397.5404999999992</c:v>
                </c:pt>
                <c:pt idx="53">
                  <c:v>7533.5105000000003</c:v>
                </c:pt>
                <c:pt idx="54">
                  <c:v>7669.4805000000006</c:v>
                </c:pt>
                <c:pt idx="55">
                  <c:v>7805.450499999999</c:v>
                </c:pt>
                <c:pt idx="56">
                  <c:v>7941.4205000000002</c:v>
                </c:pt>
                <c:pt idx="57">
                  <c:v>8077.3905000000004</c:v>
                </c:pt>
              </c:numCache>
            </c:numRef>
          </c:yVal>
          <c:smooth val="1"/>
          <c:extLst>
            <c:ext xmlns:c16="http://schemas.microsoft.com/office/drawing/2014/chart" uri="{C3380CC4-5D6E-409C-BE32-E72D297353CC}">
              <c16:uniqueId val="{00000005-0CDF-4356-8594-6FAB2D33A209}"/>
            </c:ext>
          </c:extLst>
        </c:ser>
        <c:ser>
          <c:idx val="7"/>
          <c:order val="6"/>
          <c:tx>
            <c:v>Viga 1 PET</c:v>
          </c:tx>
          <c:spPr>
            <a:ln w="19050" cap="rnd">
              <a:solidFill>
                <a:schemeClr val="accent4">
                  <a:lumMod val="75000"/>
                </a:schemeClr>
              </a:solidFill>
              <a:round/>
            </a:ln>
            <a:effectLst/>
          </c:spPr>
          <c:marker>
            <c:spPr>
              <a:solidFill>
                <a:srgbClr val="FF0000"/>
              </a:solidFill>
              <a:ln>
                <a:solidFill>
                  <a:schemeClr val="accent4">
                    <a:lumMod val="75000"/>
                  </a:schemeClr>
                </a:solidFill>
              </a:ln>
            </c:spPr>
          </c:marker>
          <c:xVal>
            <c:numRef>
              <c:f>'Viga 1 PET'!$G$3:$G$45</c:f>
              <c:numCache>
                <c:formatCode>General</c:formatCode>
                <c:ptCount val="43"/>
                <c:pt idx="0">
                  <c:v>0.4572</c:v>
                </c:pt>
                <c:pt idx="1">
                  <c:v>0.63500000000000112</c:v>
                </c:pt>
                <c:pt idx="2">
                  <c:v>0.76200000000000101</c:v>
                </c:pt>
                <c:pt idx="3">
                  <c:v>0.88900000000000001</c:v>
                </c:pt>
                <c:pt idx="4">
                  <c:v>1.016</c:v>
                </c:pt>
                <c:pt idx="5">
                  <c:v>1.1429999999999998</c:v>
                </c:pt>
                <c:pt idx="6">
                  <c:v>1.27</c:v>
                </c:pt>
                <c:pt idx="7">
                  <c:v>1.4223999999999977</c:v>
                </c:pt>
                <c:pt idx="8">
                  <c:v>1.6255999999999979</c:v>
                </c:pt>
                <c:pt idx="9">
                  <c:v>1.8033999999999974</c:v>
                </c:pt>
                <c:pt idx="10">
                  <c:v>2.0065999999999997</c:v>
                </c:pt>
                <c:pt idx="11">
                  <c:v>2.1590000000000003</c:v>
                </c:pt>
                <c:pt idx="12">
                  <c:v>2.3621999999999987</c:v>
                </c:pt>
                <c:pt idx="13">
                  <c:v>2.5907999999999998</c:v>
                </c:pt>
                <c:pt idx="14">
                  <c:v>2.8193999999999977</c:v>
                </c:pt>
                <c:pt idx="15">
                  <c:v>3.0479999999999996</c:v>
                </c:pt>
                <c:pt idx="16">
                  <c:v>3.2765999999999997</c:v>
                </c:pt>
                <c:pt idx="17">
                  <c:v>3.4797999999999987</c:v>
                </c:pt>
                <c:pt idx="18">
                  <c:v>3.7084000000000001</c:v>
                </c:pt>
                <c:pt idx="19">
                  <c:v>3.8861999999999997</c:v>
                </c:pt>
                <c:pt idx="20">
                  <c:v>4.1402000000000001</c:v>
                </c:pt>
                <c:pt idx="21">
                  <c:v>4.4195999999999991</c:v>
                </c:pt>
                <c:pt idx="22">
                  <c:v>4.6989999999999945</c:v>
                </c:pt>
                <c:pt idx="23">
                  <c:v>4.9276</c:v>
                </c:pt>
                <c:pt idx="24">
                  <c:v>5.1815999999999995</c:v>
                </c:pt>
                <c:pt idx="25">
                  <c:v>5.435600000000008</c:v>
                </c:pt>
                <c:pt idx="26">
                  <c:v>5.6895999999999995</c:v>
                </c:pt>
                <c:pt idx="27">
                  <c:v>5.943600000000008</c:v>
                </c:pt>
                <c:pt idx="28">
                  <c:v>6.2483999999999993</c:v>
                </c:pt>
                <c:pt idx="29">
                  <c:v>6.5785999999999998</c:v>
                </c:pt>
                <c:pt idx="30">
                  <c:v>7.0104000000000006</c:v>
                </c:pt>
                <c:pt idx="31">
                  <c:v>7.4675999999999965</c:v>
                </c:pt>
                <c:pt idx="32">
                  <c:v>7.9247999999999985</c:v>
                </c:pt>
                <c:pt idx="33">
                  <c:v>8.4328000000000003</c:v>
                </c:pt>
                <c:pt idx="34">
                  <c:v>9.0678000000000036</c:v>
                </c:pt>
                <c:pt idx="35">
                  <c:v>9.8298000000000005</c:v>
                </c:pt>
                <c:pt idx="36">
                  <c:v>10.6172</c:v>
                </c:pt>
                <c:pt idx="37">
                  <c:v>11.836400000000006</c:v>
                </c:pt>
                <c:pt idx="38">
                  <c:v>12.979400000000018</c:v>
                </c:pt>
                <c:pt idx="39">
                  <c:v>14.427200000000001</c:v>
                </c:pt>
                <c:pt idx="40">
                  <c:v>16.459199999999989</c:v>
                </c:pt>
                <c:pt idx="41">
                  <c:v>19.177000000000032</c:v>
                </c:pt>
                <c:pt idx="42">
                  <c:v>23.367999999999999</c:v>
                </c:pt>
              </c:numCache>
            </c:numRef>
          </c:xVal>
          <c:yVal>
            <c:numRef>
              <c:f>'Viga 1 PET'!$E$3:$E$45</c:f>
              <c:numCache>
                <c:formatCode>General</c:formatCode>
                <c:ptCount val="43"/>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4520.4153000000015</c:v>
                </c:pt>
                <c:pt idx="32">
                  <c:v>4678.1405000000004</c:v>
                </c:pt>
                <c:pt idx="33">
                  <c:v>4814.1105000000034</c:v>
                </c:pt>
                <c:pt idx="34">
                  <c:v>4950.0805</c:v>
                </c:pt>
                <c:pt idx="35">
                  <c:v>5086.0504999999994</c:v>
                </c:pt>
                <c:pt idx="36">
                  <c:v>5222.0205000000014</c:v>
                </c:pt>
                <c:pt idx="37">
                  <c:v>5357.9905000000008</c:v>
                </c:pt>
                <c:pt idx="38">
                  <c:v>5493.9604999999992</c:v>
                </c:pt>
                <c:pt idx="39">
                  <c:v>5629.9304999999995</c:v>
                </c:pt>
                <c:pt idx="40">
                  <c:v>5765.9005000000006</c:v>
                </c:pt>
                <c:pt idx="41">
                  <c:v>5901.8705</c:v>
                </c:pt>
                <c:pt idx="42">
                  <c:v>5997.0494999999992</c:v>
                </c:pt>
              </c:numCache>
            </c:numRef>
          </c:yVal>
          <c:smooth val="1"/>
          <c:extLst>
            <c:ext xmlns:c16="http://schemas.microsoft.com/office/drawing/2014/chart" uri="{C3380CC4-5D6E-409C-BE32-E72D297353CC}">
              <c16:uniqueId val="{00000006-0CDF-4356-8594-6FAB2D33A209}"/>
            </c:ext>
          </c:extLst>
        </c:ser>
        <c:ser>
          <c:idx val="8"/>
          <c:order val="7"/>
          <c:tx>
            <c:v>Viga 2 PET</c:v>
          </c:tx>
          <c:spPr>
            <a:ln w="19050" cap="rnd">
              <a:solidFill>
                <a:schemeClr val="accent4">
                  <a:lumMod val="75000"/>
                </a:schemeClr>
              </a:solidFill>
              <a:round/>
            </a:ln>
            <a:effectLst/>
          </c:spPr>
          <c:marker>
            <c:spPr>
              <a:solidFill>
                <a:srgbClr val="0070C0"/>
              </a:solidFill>
              <a:ln>
                <a:solidFill>
                  <a:schemeClr val="accent4">
                    <a:lumMod val="75000"/>
                  </a:schemeClr>
                </a:solidFill>
              </a:ln>
            </c:spPr>
          </c:marker>
          <c:xVal>
            <c:numRef>
              <c:f>'Viga 2 PET'!$G$3:$G$43</c:f>
              <c:numCache>
                <c:formatCode>General</c:formatCode>
                <c:ptCount val="41"/>
                <c:pt idx="0">
                  <c:v>0.30480000000000063</c:v>
                </c:pt>
                <c:pt idx="1">
                  <c:v>0.43180000000000063</c:v>
                </c:pt>
                <c:pt idx="2">
                  <c:v>0.55880000000000063</c:v>
                </c:pt>
                <c:pt idx="3">
                  <c:v>0.68580000000000063</c:v>
                </c:pt>
                <c:pt idx="4">
                  <c:v>0.81280000000000063</c:v>
                </c:pt>
                <c:pt idx="5">
                  <c:v>0.93980000000000063</c:v>
                </c:pt>
                <c:pt idx="6">
                  <c:v>1.0921999999999998</c:v>
                </c:pt>
                <c:pt idx="7">
                  <c:v>1.2445999999999979</c:v>
                </c:pt>
                <c:pt idx="8">
                  <c:v>1.4223999999999977</c:v>
                </c:pt>
                <c:pt idx="9">
                  <c:v>1.6255999999999979</c:v>
                </c:pt>
                <c:pt idx="10">
                  <c:v>1.8795999999999977</c:v>
                </c:pt>
                <c:pt idx="11">
                  <c:v>2.1335999999999999</c:v>
                </c:pt>
                <c:pt idx="12">
                  <c:v>2.3875999999999999</c:v>
                </c:pt>
                <c:pt idx="13">
                  <c:v>2.6415999999999999</c:v>
                </c:pt>
                <c:pt idx="14">
                  <c:v>2.8955999999999977</c:v>
                </c:pt>
                <c:pt idx="15">
                  <c:v>3.2004000000000001</c:v>
                </c:pt>
                <c:pt idx="16">
                  <c:v>3.5559999999999987</c:v>
                </c:pt>
                <c:pt idx="17">
                  <c:v>3.8607999999999998</c:v>
                </c:pt>
                <c:pt idx="18">
                  <c:v>4.1147999999999945</c:v>
                </c:pt>
                <c:pt idx="19">
                  <c:v>4.3941999999999908</c:v>
                </c:pt>
                <c:pt idx="20">
                  <c:v>4.6481999999999966</c:v>
                </c:pt>
                <c:pt idx="21">
                  <c:v>4.9276</c:v>
                </c:pt>
                <c:pt idx="22">
                  <c:v>5.2323999999999993</c:v>
                </c:pt>
                <c:pt idx="23">
                  <c:v>5.5625999999999918</c:v>
                </c:pt>
                <c:pt idx="24">
                  <c:v>5.8166000000000002</c:v>
                </c:pt>
                <c:pt idx="25">
                  <c:v>6.1975999999999907</c:v>
                </c:pt>
                <c:pt idx="26">
                  <c:v>6.5531999999999995</c:v>
                </c:pt>
                <c:pt idx="27">
                  <c:v>6.9088000000000003</c:v>
                </c:pt>
                <c:pt idx="28">
                  <c:v>7.3405999999999985</c:v>
                </c:pt>
                <c:pt idx="29">
                  <c:v>7.7723999999999993</c:v>
                </c:pt>
                <c:pt idx="30">
                  <c:v>8.2041999999999984</c:v>
                </c:pt>
                <c:pt idx="31">
                  <c:v>8.8392000000000017</c:v>
                </c:pt>
                <c:pt idx="32">
                  <c:v>9.4996000000000027</c:v>
                </c:pt>
                <c:pt idx="33">
                  <c:v>10.185400000000016</c:v>
                </c:pt>
                <c:pt idx="34">
                  <c:v>11.048999999999999</c:v>
                </c:pt>
                <c:pt idx="35">
                  <c:v>12.039600000000002</c:v>
                </c:pt>
                <c:pt idx="36">
                  <c:v>13.284199999999998</c:v>
                </c:pt>
                <c:pt idx="37">
                  <c:v>14.960600000000017</c:v>
                </c:pt>
                <c:pt idx="38">
                  <c:v>16.840199999999989</c:v>
                </c:pt>
                <c:pt idx="39">
                  <c:v>19.126200000000001</c:v>
                </c:pt>
                <c:pt idx="40">
                  <c:v>21.59</c:v>
                </c:pt>
              </c:numCache>
            </c:numRef>
          </c:xVal>
          <c:yVal>
            <c:numRef>
              <c:f>'Viga 2 PET'!$E$3:$E$43</c:f>
              <c:numCache>
                <c:formatCode>General</c:formatCode>
                <c:ptCount val="41"/>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4520.4153000000015</c:v>
                </c:pt>
                <c:pt idx="32">
                  <c:v>4678.1405000000004</c:v>
                </c:pt>
                <c:pt idx="33">
                  <c:v>4814.1105000000034</c:v>
                </c:pt>
                <c:pt idx="34">
                  <c:v>4950.0805</c:v>
                </c:pt>
                <c:pt idx="35">
                  <c:v>5086.0504999999994</c:v>
                </c:pt>
                <c:pt idx="36">
                  <c:v>5222.0205000000014</c:v>
                </c:pt>
                <c:pt idx="37">
                  <c:v>5357.9905000000008</c:v>
                </c:pt>
                <c:pt idx="38">
                  <c:v>5493.9604999999992</c:v>
                </c:pt>
                <c:pt idx="39">
                  <c:v>5629.9304999999995</c:v>
                </c:pt>
                <c:pt idx="40">
                  <c:v>5765.9005000000006</c:v>
                </c:pt>
              </c:numCache>
            </c:numRef>
          </c:yVal>
          <c:smooth val="1"/>
          <c:extLst>
            <c:ext xmlns:c16="http://schemas.microsoft.com/office/drawing/2014/chart" uri="{C3380CC4-5D6E-409C-BE32-E72D297353CC}">
              <c16:uniqueId val="{00000007-0CDF-4356-8594-6FAB2D33A209}"/>
            </c:ext>
          </c:extLst>
        </c:ser>
        <c:ser>
          <c:idx val="0"/>
          <c:order val="8"/>
          <c:tx>
            <c:v>Viga 3 PET</c:v>
          </c:tx>
          <c:spPr>
            <a:ln w="19050" cap="rnd">
              <a:solidFill>
                <a:schemeClr val="accent4">
                  <a:lumMod val="75000"/>
                </a:schemeClr>
              </a:solidFill>
              <a:round/>
            </a:ln>
            <a:effectLst/>
          </c:spPr>
          <c:marker>
            <c:symbol val="circle"/>
            <c:size val="5"/>
            <c:spPr>
              <a:solidFill>
                <a:srgbClr val="00B050"/>
              </a:solidFill>
              <a:ln w="9525">
                <a:solidFill>
                  <a:schemeClr val="accent4">
                    <a:lumMod val="75000"/>
                  </a:schemeClr>
                </a:solidFill>
              </a:ln>
              <a:effectLst/>
            </c:spPr>
          </c:marker>
          <c:xVal>
            <c:numRef>
              <c:f>'Viga 3 PET'!$G$3:$G$45</c:f>
              <c:numCache>
                <c:formatCode>General</c:formatCode>
                <c:ptCount val="43"/>
                <c:pt idx="0">
                  <c:v>0.27940000000000031</c:v>
                </c:pt>
                <c:pt idx="1">
                  <c:v>0.40640000000000032</c:v>
                </c:pt>
                <c:pt idx="2">
                  <c:v>0.48260000000000008</c:v>
                </c:pt>
                <c:pt idx="3">
                  <c:v>0.5841999999999995</c:v>
                </c:pt>
                <c:pt idx="4">
                  <c:v>0.68580000000000063</c:v>
                </c:pt>
                <c:pt idx="5">
                  <c:v>0.78739999999999999</c:v>
                </c:pt>
                <c:pt idx="6">
                  <c:v>0.88900000000000001</c:v>
                </c:pt>
                <c:pt idx="7">
                  <c:v>0.99059999999999959</c:v>
                </c:pt>
                <c:pt idx="8">
                  <c:v>1.1175999999999979</c:v>
                </c:pt>
                <c:pt idx="9">
                  <c:v>1.2191999999999976</c:v>
                </c:pt>
                <c:pt idx="10">
                  <c:v>1.3461999999999998</c:v>
                </c:pt>
                <c:pt idx="11">
                  <c:v>1.6001999999999998</c:v>
                </c:pt>
                <c:pt idx="12">
                  <c:v>1.8541999999999998</c:v>
                </c:pt>
                <c:pt idx="13">
                  <c:v>2.1082000000000001</c:v>
                </c:pt>
                <c:pt idx="14">
                  <c:v>2.4129999999999967</c:v>
                </c:pt>
                <c:pt idx="15">
                  <c:v>2.7432000000000012</c:v>
                </c:pt>
                <c:pt idx="16">
                  <c:v>2.9971999999999999</c:v>
                </c:pt>
                <c:pt idx="17">
                  <c:v>3.2511999999999999</c:v>
                </c:pt>
                <c:pt idx="18">
                  <c:v>3.5052000000000003</c:v>
                </c:pt>
                <c:pt idx="19">
                  <c:v>3.7337999999999996</c:v>
                </c:pt>
                <c:pt idx="20">
                  <c:v>4.0131999999999985</c:v>
                </c:pt>
                <c:pt idx="21">
                  <c:v>4.3433999999999999</c:v>
                </c:pt>
                <c:pt idx="22">
                  <c:v>4.5973999999999995</c:v>
                </c:pt>
                <c:pt idx="23">
                  <c:v>4.9021999999999997</c:v>
                </c:pt>
                <c:pt idx="24">
                  <c:v>5.1562000000000001</c:v>
                </c:pt>
                <c:pt idx="25">
                  <c:v>5.4609999999999985</c:v>
                </c:pt>
                <c:pt idx="26">
                  <c:v>5.7404000000000002</c:v>
                </c:pt>
                <c:pt idx="27">
                  <c:v>6.0451999999999995</c:v>
                </c:pt>
                <c:pt idx="28">
                  <c:v>6.4769999999999994</c:v>
                </c:pt>
                <c:pt idx="29">
                  <c:v>6.8326000000000002</c:v>
                </c:pt>
                <c:pt idx="30">
                  <c:v>7.2135999999999987</c:v>
                </c:pt>
                <c:pt idx="31">
                  <c:v>7.670799999999999</c:v>
                </c:pt>
                <c:pt idx="32">
                  <c:v>8.2041999999999984</c:v>
                </c:pt>
                <c:pt idx="33">
                  <c:v>8.8392000000000017</c:v>
                </c:pt>
                <c:pt idx="34">
                  <c:v>9.4488000000000003</c:v>
                </c:pt>
                <c:pt idx="35">
                  <c:v>10.287000000000001</c:v>
                </c:pt>
                <c:pt idx="36">
                  <c:v>11.2014</c:v>
                </c:pt>
                <c:pt idx="37">
                  <c:v>12.2936</c:v>
                </c:pt>
                <c:pt idx="38">
                  <c:v>13.5128</c:v>
                </c:pt>
                <c:pt idx="39">
                  <c:v>14.986000000000002</c:v>
                </c:pt>
                <c:pt idx="40">
                  <c:v>16.941800000000001</c:v>
                </c:pt>
                <c:pt idx="41">
                  <c:v>19.177000000000032</c:v>
                </c:pt>
                <c:pt idx="42">
                  <c:v>23.367999999999999</c:v>
                </c:pt>
              </c:numCache>
            </c:numRef>
          </c:xVal>
          <c:yVal>
            <c:numRef>
              <c:f>'Viga 3 PET'!$E$3:$E$45</c:f>
              <c:numCache>
                <c:formatCode>General</c:formatCode>
                <c:ptCount val="43"/>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4520.4153000000015</c:v>
                </c:pt>
                <c:pt idx="32">
                  <c:v>4678.1405000000004</c:v>
                </c:pt>
                <c:pt idx="33">
                  <c:v>4814.1105000000034</c:v>
                </c:pt>
                <c:pt idx="34">
                  <c:v>4950.0805</c:v>
                </c:pt>
                <c:pt idx="35">
                  <c:v>5086.0504999999994</c:v>
                </c:pt>
                <c:pt idx="36">
                  <c:v>5222.0205000000014</c:v>
                </c:pt>
                <c:pt idx="37">
                  <c:v>5357.9905000000008</c:v>
                </c:pt>
                <c:pt idx="38">
                  <c:v>5493.9604999999992</c:v>
                </c:pt>
                <c:pt idx="39">
                  <c:v>5629.9304999999995</c:v>
                </c:pt>
                <c:pt idx="40">
                  <c:v>5765.9005000000006</c:v>
                </c:pt>
                <c:pt idx="41">
                  <c:v>5901.8705</c:v>
                </c:pt>
                <c:pt idx="42">
                  <c:v>6037.8405000000002</c:v>
                </c:pt>
              </c:numCache>
            </c:numRef>
          </c:yVal>
          <c:smooth val="1"/>
          <c:extLst>
            <c:ext xmlns:c16="http://schemas.microsoft.com/office/drawing/2014/chart" uri="{C3380CC4-5D6E-409C-BE32-E72D297353CC}">
              <c16:uniqueId val="{00000008-0CDF-4356-8594-6FAB2D33A209}"/>
            </c:ext>
          </c:extLst>
        </c:ser>
        <c:dLbls>
          <c:showLegendKey val="0"/>
          <c:showVal val="0"/>
          <c:showCatName val="0"/>
          <c:showSerName val="0"/>
          <c:showPercent val="0"/>
          <c:showBubbleSize val="0"/>
        </c:dLbls>
        <c:axId val="320894416"/>
        <c:axId val="320894960"/>
      </c:scatterChart>
      <c:valAx>
        <c:axId val="3208944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320894960"/>
        <c:crosses val="autoZero"/>
        <c:crossBetween val="midCat"/>
      </c:valAx>
      <c:valAx>
        <c:axId val="320894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320894416"/>
        <c:crosses val="autoZero"/>
        <c:crossBetween val="midCat"/>
      </c:valAx>
    </c:plotArea>
    <c:legend>
      <c:legendPos val="r"/>
      <c:overlay val="0"/>
      <c:txPr>
        <a:bodyPr/>
        <a:lstStyle/>
        <a:p>
          <a:pPr>
            <a:defRPr lang="es-ES"/>
          </a:pPr>
          <a:endParaRPr lang="es-EC"/>
        </a:p>
      </c:txPr>
    </c:legend>
    <c:plotVisOnly val="1"/>
    <c:dispBlanksAs val="gap"/>
    <c:showDLblsOverMax val="0"/>
  </c:chart>
  <c:txPr>
    <a:bodyPr/>
    <a:lstStyle/>
    <a:p>
      <a:pPr>
        <a:defRPr/>
      </a:pPr>
      <a:endParaRPr lang="es-EC"/>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400" b="0" i="0" u="none" strike="noStrike" kern="1200" spc="0" baseline="0">
                <a:solidFill>
                  <a:schemeClr val="tx1">
                    <a:lumMod val="65000"/>
                    <a:lumOff val="35000"/>
                  </a:schemeClr>
                </a:solidFill>
                <a:latin typeface="+mn-lt"/>
                <a:ea typeface="+mn-ea"/>
                <a:cs typeface="+mn-cs"/>
              </a:defRPr>
            </a:pPr>
            <a:r>
              <a:rPr lang="es-EC"/>
              <a:t>Fuerza vs deformación -</a:t>
            </a:r>
            <a:r>
              <a:rPr lang="es-EC" baseline="0"/>
              <a:t> VIGA 2 SIN REFUERZO</a:t>
            </a:r>
            <a:endParaRPr lang="es-EC"/>
          </a:p>
        </c:rich>
      </c:tx>
      <c:overlay val="0"/>
      <c:spPr>
        <a:noFill/>
        <a:ln>
          <a:noFill/>
        </a:ln>
        <a:effectLst/>
      </c:spPr>
    </c:title>
    <c:autoTitleDeleted val="0"/>
    <c:plotArea>
      <c:layout/>
      <c:scatterChart>
        <c:scatterStyle val="smoothMarker"/>
        <c:varyColors val="0"/>
        <c:ser>
          <c:idx val="0"/>
          <c:order val="0"/>
          <c:tx>
            <c:v>Fuerza vs deformacion</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3"/>
            <c:dispRSqr val="0"/>
            <c:dispEq val="1"/>
            <c:trendlineLbl>
              <c:layout>
                <c:manualLayout>
                  <c:x val="4.3204279976185075E-2"/>
                  <c:y val="0.17680143667468676"/>
                </c:manualLayout>
              </c:layout>
              <c:numFmt formatCode="General" sourceLinked="0"/>
              <c:spPr>
                <a:noFill/>
                <a:ln>
                  <a:noFill/>
                </a:ln>
                <a:effectLst/>
              </c:spPr>
              <c:txPr>
                <a:bodyPr rot="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trendlineLbl>
          </c:trendline>
          <c:xVal>
            <c:numRef>
              <c:f>'Viga 2 sin refuerzos'!$G$3:$G$34</c:f>
              <c:numCache>
                <c:formatCode>General</c:formatCode>
                <c:ptCount val="32"/>
                <c:pt idx="0">
                  <c:v>0.254</c:v>
                </c:pt>
                <c:pt idx="1">
                  <c:v>0.38100000000000056</c:v>
                </c:pt>
                <c:pt idx="2">
                  <c:v>0.55880000000000063</c:v>
                </c:pt>
                <c:pt idx="3">
                  <c:v>0.71119999999999994</c:v>
                </c:pt>
                <c:pt idx="4">
                  <c:v>0.86360000000000126</c:v>
                </c:pt>
                <c:pt idx="5">
                  <c:v>1.1175999999999979</c:v>
                </c:pt>
                <c:pt idx="6">
                  <c:v>1.4731999999999976</c:v>
                </c:pt>
                <c:pt idx="7">
                  <c:v>1.8541999999999998</c:v>
                </c:pt>
                <c:pt idx="8">
                  <c:v>2.1844000000000001</c:v>
                </c:pt>
                <c:pt idx="9">
                  <c:v>2.5145999999999997</c:v>
                </c:pt>
                <c:pt idx="10">
                  <c:v>2.8193999999999977</c:v>
                </c:pt>
                <c:pt idx="11">
                  <c:v>3.1241999999999996</c:v>
                </c:pt>
                <c:pt idx="12">
                  <c:v>3.4289999999999998</c:v>
                </c:pt>
                <c:pt idx="13">
                  <c:v>3.7591999999999994</c:v>
                </c:pt>
                <c:pt idx="14">
                  <c:v>4.0639999999999965</c:v>
                </c:pt>
                <c:pt idx="15">
                  <c:v>4.3687999999999985</c:v>
                </c:pt>
                <c:pt idx="16">
                  <c:v>4.6989999999999945</c:v>
                </c:pt>
                <c:pt idx="17">
                  <c:v>5.0545999999999918</c:v>
                </c:pt>
                <c:pt idx="18">
                  <c:v>5.3847999999999985</c:v>
                </c:pt>
                <c:pt idx="19">
                  <c:v>5.6895999999999995</c:v>
                </c:pt>
                <c:pt idx="20">
                  <c:v>6.0705999999999998</c:v>
                </c:pt>
                <c:pt idx="21">
                  <c:v>6.5023999999999997</c:v>
                </c:pt>
                <c:pt idx="22">
                  <c:v>6.8834</c:v>
                </c:pt>
                <c:pt idx="23">
                  <c:v>7.2898000000000014</c:v>
                </c:pt>
                <c:pt idx="24">
                  <c:v>7.9247999999999985</c:v>
                </c:pt>
                <c:pt idx="25">
                  <c:v>8.4836000000000027</c:v>
                </c:pt>
                <c:pt idx="26">
                  <c:v>9.1440000000000001</c:v>
                </c:pt>
                <c:pt idx="27">
                  <c:v>10.0838</c:v>
                </c:pt>
                <c:pt idx="28">
                  <c:v>11.2776</c:v>
                </c:pt>
                <c:pt idx="29">
                  <c:v>13.055600000000018</c:v>
                </c:pt>
                <c:pt idx="30">
                  <c:v>15.7988</c:v>
                </c:pt>
                <c:pt idx="31">
                  <c:v>17.779999999999987</c:v>
                </c:pt>
              </c:numCache>
            </c:numRef>
          </c:xVal>
          <c:yVal>
            <c:numRef>
              <c:f>'Viga 2 sin refuerzos'!$E$3:$E$34</c:f>
              <c:numCache>
                <c:formatCode>General</c:formatCode>
                <c:ptCount val="32"/>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4520.4153000000015</c:v>
                </c:pt>
              </c:numCache>
            </c:numRef>
          </c:yVal>
          <c:smooth val="1"/>
          <c:extLst>
            <c:ext xmlns:c16="http://schemas.microsoft.com/office/drawing/2014/chart" uri="{C3380CC4-5D6E-409C-BE32-E72D297353CC}">
              <c16:uniqueId val="{00000000-450F-416F-9E84-99DF0C888552}"/>
            </c:ext>
          </c:extLst>
        </c:ser>
        <c:dLbls>
          <c:showLegendKey val="0"/>
          <c:showVal val="0"/>
          <c:showCatName val="0"/>
          <c:showSerName val="0"/>
          <c:showPercent val="0"/>
          <c:showBubbleSize val="0"/>
        </c:dLbls>
        <c:axId val="68736944"/>
        <c:axId val="68735312"/>
      </c:scatterChart>
      <c:valAx>
        <c:axId val="6873694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68735312"/>
        <c:crosses val="autoZero"/>
        <c:crossBetween val="midCat"/>
      </c:valAx>
      <c:valAx>
        <c:axId val="687353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68736944"/>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400" b="0" i="0" u="none" strike="noStrike" kern="1200" spc="0" baseline="0">
                <a:solidFill>
                  <a:schemeClr val="tx1">
                    <a:lumMod val="65000"/>
                    <a:lumOff val="35000"/>
                  </a:schemeClr>
                </a:solidFill>
                <a:latin typeface="+mn-lt"/>
                <a:ea typeface="+mn-ea"/>
                <a:cs typeface="+mn-cs"/>
              </a:defRPr>
            </a:pPr>
            <a:r>
              <a:rPr lang="es-EC"/>
              <a:t>Fuerza vs deformación -  VIGA 3 SIN REFUERZO</a:t>
            </a:r>
          </a:p>
        </c:rich>
      </c:tx>
      <c:overlay val="0"/>
      <c:spPr>
        <a:noFill/>
        <a:ln>
          <a:noFill/>
        </a:ln>
        <a:effectLst/>
      </c:spPr>
    </c:title>
    <c:autoTitleDeleted val="0"/>
    <c:plotArea>
      <c:layout/>
      <c:scatterChart>
        <c:scatterStyle val="smoothMarker"/>
        <c:varyColors val="0"/>
        <c:ser>
          <c:idx val="0"/>
          <c:order val="0"/>
          <c:tx>
            <c:v>Fuerza vs deformacion</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3"/>
            <c:dispRSqr val="0"/>
            <c:dispEq val="1"/>
            <c:trendlineLbl>
              <c:layout>
                <c:manualLayout>
                  <c:x val="1.5912869159071651E-2"/>
                  <c:y val="0.19405668998896031"/>
                </c:manualLayout>
              </c:layout>
              <c:numFmt formatCode="General" sourceLinked="0"/>
              <c:spPr>
                <a:noFill/>
                <a:ln>
                  <a:noFill/>
                </a:ln>
                <a:effectLst/>
              </c:spPr>
              <c:txPr>
                <a:bodyPr rot="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trendlineLbl>
          </c:trendline>
          <c:xVal>
            <c:numRef>
              <c:f>'Viga 3 sin refuerzos'!$G$3:$G$37</c:f>
              <c:numCache>
                <c:formatCode>General</c:formatCode>
                <c:ptCount val="35"/>
                <c:pt idx="0">
                  <c:v>0.127</c:v>
                </c:pt>
                <c:pt idx="1">
                  <c:v>0.2286</c:v>
                </c:pt>
                <c:pt idx="2">
                  <c:v>0.33020000000000038</c:v>
                </c:pt>
                <c:pt idx="3">
                  <c:v>0.48260000000000008</c:v>
                </c:pt>
                <c:pt idx="4">
                  <c:v>0.55880000000000063</c:v>
                </c:pt>
                <c:pt idx="5">
                  <c:v>0.66040000000000065</c:v>
                </c:pt>
                <c:pt idx="6">
                  <c:v>0.76200000000000101</c:v>
                </c:pt>
                <c:pt idx="7">
                  <c:v>0.83819999999999995</c:v>
                </c:pt>
                <c:pt idx="8">
                  <c:v>0.93980000000000063</c:v>
                </c:pt>
                <c:pt idx="9">
                  <c:v>1.1683999999999999</c:v>
                </c:pt>
                <c:pt idx="10">
                  <c:v>1.4223999999999977</c:v>
                </c:pt>
                <c:pt idx="11">
                  <c:v>1.6763999999999999</c:v>
                </c:pt>
                <c:pt idx="12">
                  <c:v>1.9811999999999999</c:v>
                </c:pt>
                <c:pt idx="13">
                  <c:v>2.1844000000000001</c:v>
                </c:pt>
                <c:pt idx="14">
                  <c:v>2.4638</c:v>
                </c:pt>
                <c:pt idx="15">
                  <c:v>2.6923999999999997</c:v>
                </c:pt>
                <c:pt idx="16">
                  <c:v>2.9717999999999987</c:v>
                </c:pt>
                <c:pt idx="17">
                  <c:v>3.3019999999999987</c:v>
                </c:pt>
                <c:pt idx="18">
                  <c:v>3.5052000000000003</c:v>
                </c:pt>
                <c:pt idx="19">
                  <c:v>3.7591999999999994</c:v>
                </c:pt>
                <c:pt idx="20">
                  <c:v>4.0131999999999985</c:v>
                </c:pt>
                <c:pt idx="21">
                  <c:v>4.2671999999999946</c:v>
                </c:pt>
                <c:pt idx="22">
                  <c:v>4.5211999999999986</c:v>
                </c:pt>
                <c:pt idx="23">
                  <c:v>4.8259999999999907</c:v>
                </c:pt>
                <c:pt idx="24">
                  <c:v>5.1307999999999998</c:v>
                </c:pt>
                <c:pt idx="25">
                  <c:v>5.5625999999999918</c:v>
                </c:pt>
                <c:pt idx="26">
                  <c:v>5.9943999999999997</c:v>
                </c:pt>
                <c:pt idx="27">
                  <c:v>6.5531999999999995</c:v>
                </c:pt>
                <c:pt idx="28">
                  <c:v>7.1373999999999995</c:v>
                </c:pt>
                <c:pt idx="29">
                  <c:v>7.8739999999999997</c:v>
                </c:pt>
                <c:pt idx="30">
                  <c:v>8.8392000000000017</c:v>
                </c:pt>
                <c:pt idx="31">
                  <c:v>10.0076</c:v>
                </c:pt>
                <c:pt idx="32">
                  <c:v>11.5062</c:v>
                </c:pt>
                <c:pt idx="33">
                  <c:v>13.5128</c:v>
                </c:pt>
                <c:pt idx="34">
                  <c:v>16.789399999999958</c:v>
                </c:pt>
              </c:numCache>
            </c:numRef>
          </c:xVal>
          <c:yVal>
            <c:numRef>
              <c:f>'Viga 3 sin refuerzos'!$E$3:$E$37</c:f>
              <c:numCache>
                <c:formatCode>General</c:formatCode>
                <c:ptCount val="35"/>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4520.4153000000015</c:v>
                </c:pt>
                <c:pt idx="32">
                  <c:v>4678.1405000000004</c:v>
                </c:pt>
                <c:pt idx="33">
                  <c:v>4814.1105000000034</c:v>
                </c:pt>
                <c:pt idx="34">
                  <c:v>4950.0805</c:v>
                </c:pt>
              </c:numCache>
            </c:numRef>
          </c:yVal>
          <c:smooth val="1"/>
          <c:extLst>
            <c:ext xmlns:c16="http://schemas.microsoft.com/office/drawing/2014/chart" uri="{C3380CC4-5D6E-409C-BE32-E72D297353CC}">
              <c16:uniqueId val="{00000000-F820-41E2-80EF-1D39087886CA}"/>
            </c:ext>
          </c:extLst>
        </c:ser>
        <c:dLbls>
          <c:showLegendKey val="0"/>
          <c:showVal val="0"/>
          <c:showCatName val="0"/>
          <c:showSerName val="0"/>
          <c:showPercent val="0"/>
          <c:showBubbleSize val="0"/>
        </c:dLbls>
        <c:axId val="69324256"/>
        <c:axId val="69320992"/>
      </c:scatterChart>
      <c:valAx>
        <c:axId val="6932425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69320992"/>
        <c:crosses val="autoZero"/>
        <c:crossBetween val="midCat"/>
      </c:valAx>
      <c:valAx>
        <c:axId val="693209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69324256"/>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400" b="0" i="0" u="none" strike="noStrike" kern="1200" spc="0" baseline="0">
                <a:solidFill>
                  <a:schemeClr val="tx1">
                    <a:lumMod val="65000"/>
                    <a:lumOff val="35000"/>
                  </a:schemeClr>
                </a:solidFill>
                <a:latin typeface="+mn-lt"/>
                <a:ea typeface="+mn-ea"/>
                <a:cs typeface="+mn-cs"/>
              </a:defRPr>
            </a:pPr>
            <a:r>
              <a:rPr lang="es-EC"/>
              <a:t>Fuerza vs deformación - VIGA 1 PET</a:t>
            </a:r>
          </a:p>
        </c:rich>
      </c:tx>
      <c:overlay val="0"/>
      <c:spPr>
        <a:noFill/>
        <a:ln>
          <a:noFill/>
        </a:ln>
        <a:effectLst/>
      </c:spPr>
    </c:title>
    <c:autoTitleDeleted val="0"/>
    <c:plotArea>
      <c:layout/>
      <c:scatterChart>
        <c:scatterStyle val="smoothMarker"/>
        <c:varyColors val="0"/>
        <c:ser>
          <c:idx val="0"/>
          <c:order val="0"/>
          <c:tx>
            <c:v>Fuerza vs deformacion</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3"/>
            <c:dispRSqr val="0"/>
            <c:dispEq val="1"/>
            <c:trendlineLbl>
              <c:layout>
                <c:manualLayout>
                  <c:x val="-4.1126254567016331E-3"/>
                  <c:y val="0.17572671837072998"/>
                </c:manualLayout>
              </c:layout>
              <c:numFmt formatCode="General" sourceLinked="0"/>
              <c:spPr>
                <a:noFill/>
                <a:ln>
                  <a:noFill/>
                </a:ln>
                <a:effectLst/>
              </c:spPr>
              <c:txPr>
                <a:bodyPr rot="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trendlineLbl>
          </c:trendline>
          <c:xVal>
            <c:numRef>
              <c:f>'Viga 1 PET'!$G$3:$G$45</c:f>
              <c:numCache>
                <c:formatCode>General</c:formatCode>
                <c:ptCount val="43"/>
                <c:pt idx="0">
                  <c:v>0.4572</c:v>
                </c:pt>
                <c:pt idx="1">
                  <c:v>0.63500000000000112</c:v>
                </c:pt>
                <c:pt idx="2">
                  <c:v>0.76200000000000101</c:v>
                </c:pt>
                <c:pt idx="3">
                  <c:v>0.88900000000000001</c:v>
                </c:pt>
                <c:pt idx="4">
                  <c:v>1.016</c:v>
                </c:pt>
                <c:pt idx="5">
                  <c:v>1.1429999999999998</c:v>
                </c:pt>
                <c:pt idx="6">
                  <c:v>1.27</c:v>
                </c:pt>
                <c:pt idx="7">
                  <c:v>1.4223999999999977</c:v>
                </c:pt>
                <c:pt idx="8">
                  <c:v>1.6255999999999979</c:v>
                </c:pt>
                <c:pt idx="9">
                  <c:v>1.8033999999999974</c:v>
                </c:pt>
                <c:pt idx="10">
                  <c:v>2.0065999999999997</c:v>
                </c:pt>
                <c:pt idx="11">
                  <c:v>2.1590000000000003</c:v>
                </c:pt>
                <c:pt idx="12">
                  <c:v>2.3621999999999987</c:v>
                </c:pt>
                <c:pt idx="13">
                  <c:v>2.5907999999999998</c:v>
                </c:pt>
                <c:pt idx="14">
                  <c:v>2.8193999999999977</c:v>
                </c:pt>
                <c:pt idx="15">
                  <c:v>3.0479999999999996</c:v>
                </c:pt>
                <c:pt idx="16">
                  <c:v>3.2765999999999997</c:v>
                </c:pt>
                <c:pt idx="17">
                  <c:v>3.4797999999999987</c:v>
                </c:pt>
                <c:pt idx="18">
                  <c:v>3.7084000000000001</c:v>
                </c:pt>
                <c:pt idx="19">
                  <c:v>3.8861999999999997</c:v>
                </c:pt>
                <c:pt idx="20">
                  <c:v>4.1402000000000001</c:v>
                </c:pt>
                <c:pt idx="21">
                  <c:v>4.4195999999999991</c:v>
                </c:pt>
                <c:pt idx="22">
                  <c:v>4.6989999999999945</c:v>
                </c:pt>
                <c:pt idx="23">
                  <c:v>4.9276</c:v>
                </c:pt>
                <c:pt idx="24">
                  <c:v>5.1815999999999995</c:v>
                </c:pt>
                <c:pt idx="25">
                  <c:v>5.435600000000008</c:v>
                </c:pt>
                <c:pt idx="26">
                  <c:v>5.6895999999999995</c:v>
                </c:pt>
                <c:pt idx="27">
                  <c:v>5.943600000000008</c:v>
                </c:pt>
                <c:pt idx="28">
                  <c:v>6.2483999999999993</c:v>
                </c:pt>
                <c:pt idx="29">
                  <c:v>6.5785999999999998</c:v>
                </c:pt>
                <c:pt idx="30">
                  <c:v>7.0104000000000006</c:v>
                </c:pt>
                <c:pt idx="31">
                  <c:v>7.4675999999999965</c:v>
                </c:pt>
                <c:pt idx="32">
                  <c:v>7.9247999999999985</c:v>
                </c:pt>
                <c:pt idx="33">
                  <c:v>8.4328000000000003</c:v>
                </c:pt>
                <c:pt idx="34">
                  <c:v>9.0678000000000036</c:v>
                </c:pt>
                <c:pt idx="35">
                  <c:v>9.8298000000000005</c:v>
                </c:pt>
                <c:pt idx="36">
                  <c:v>10.6172</c:v>
                </c:pt>
                <c:pt idx="37">
                  <c:v>11.836400000000006</c:v>
                </c:pt>
                <c:pt idx="38">
                  <c:v>12.979400000000018</c:v>
                </c:pt>
                <c:pt idx="39">
                  <c:v>14.427200000000001</c:v>
                </c:pt>
                <c:pt idx="40">
                  <c:v>16.459199999999989</c:v>
                </c:pt>
                <c:pt idx="41">
                  <c:v>19.177000000000032</c:v>
                </c:pt>
                <c:pt idx="42">
                  <c:v>23.367999999999999</c:v>
                </c:pt>
              </c:numCache>
            </c:numRef>
          </c:xVal>
          <c:yVal>
            <c:numRef>
              <c:f>'Viga 1 PET'!$E$3:$E$45</c:f>
              <c:numCache>
                <c:formatCode>General</c:formatCode>
                <c:ptCount val="43"/>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4520.4153000000015</c:v>
                </c:pt>
                <c:pt idx="32">
                  <c:v>4678.1405000000004</c:v>
                </c:pt>
                <c:pt idx="33">
                  <c:v>4814.1105000000034</c:v>
                </c:pt>
                <c:pt idx="34">
                  <c:v>4950.0805</c:v>
                </c:pt>
                <c:pt idx="35">
                  <c:v>5086.0504999999994</c:v>
                </c:pt>
                <c:pt idx="36">
                  <c:v>5222.0205000000014</c:v>
                </c:pt>
                <c:pt idx="37">
                  <c:v>5357.9905000000008</c:v>
                </c:pt>
                <c:pt idx="38">
                  <c:v>5493.9604999999992</c:v>
                </c:pt>
                <c:pt idx="39">
                  <c:v>5629.9304999999995</c:v>
                </c:pt>
                <c:pt idx="40">
                  <c:v>5765.9005000000006</c:v>
                </c:pt>
                <c:pt idx="41">
                  <c:v>5901.8705</c:v>
                </c:pt>
                <c:pt idx="42">
                  <c:v>5997.0494999999992</c:v>
                </c:pt>
              </c:numCache>
            </c:numRef>
          </c:yVal>
          <c:smooth val="1"/>
          <c:extLst>
            <c:ext xmlns:c16="http://schemas.microsoft.com/office/drawing/2014/chart" uri="{C3380CC4-5D6E-409C-BE32-E72D297353CC}">
              <c16:uniqueId val="{00000000-482B-4D7E-BD10-24C0CC3A86A9}"/>
            </c:ext>
          </c:extLst>
        </c:ser>
        <c:dLbls>
          <c:showLegendKey val="0"/>
          <c:showVal val="0"/>
          <c:showCatName val="0"/>
          <c:showSerName val="0"/>
          <c:showPercent val="0"/>
          <c:showBubbleSize val="0"/>
        </c:dLbls>
        <c:axId val="1945914416"/>
        <c:axId val="1945926928"/>
      </c:scatterChart>
      <c:valAx>
        <c:axId val="1945914416"/>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1945926928"/>
        <c:crosses val="autoZero"/>
        <c:crossBetween val="midCat"/>
      </c:valAx>
      <c:valAx>
        <c:axId val="1945926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1945914416"/>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400" b="0" i="0" u="none" strike="noStrike" kern="1200" spc="0" baseline="0">
                <a:solidFill>
                  <a:schemeClr val="tx1">
                    <a:lumMod val="65000"/>
                    <a:lumOff val="35000"/>
                  </a:schemeClr>
                </a:solidFill>
                <a:latin typeface="+mn-lt"/>
                <a:ea typeface="+mn-ea"/>
                <a:cs typeface="+mn-cs"/>
              </a:defRPr>
            </a:pPr>
            <a:r>
              <a:rPr lang="es-EC"/>
              <a:t>Fuerza vs deformación - VIGA 2 PET</a:t>
            </a:r>
          </a:p>
        </c:rich>
      </c:tx>
      <c:overlay val="0"/>
      <c:spPr>
        <a:noFill/>
        <a:ln>
          <a:noFill/>
        </a:ln>
        <a:effectLst/>
      </c:spPr>
    </c:title>
    <c:autoTitleDeleted val="0"/>
    <c:plotArea>
      <c:layout/>
      <c:scatterChart>
        <c:scatterStyle val="smoothMarker"/>
        <c:varyColors val="0"/>
        <c:ser>
          <c:idx val="0"/>
          <c:order val="0"/>
          <c:tx>
            <c:v>Fuerza vs deformacion</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3"/>
            <c:dispRSqr val="0"/>
            <c:dispEq val="1"/>
            <c:trendlineLbl>
              <c:layout>
                <c:manualLayout>
                  <c:x val="5.0154443848243371E-2"/>
                  <c:y val="0.14772557227814867"/>
                </c:manualLayout>
              </c:layout>
              <c:numFmt formatCode="General" sourceLinked="0"/>
              <c:spPr>
                <a:noFill/>
                <a:ln>
                  <a:noFill/>
                </a:ln>
                <a:effectLst/>
              </c:spPr>
              <c:txPr>
                <a:bodyPr rot="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trendlineLbl>
          </c:trendline>
          <c:xVal>
            <c:numRef>
              <c:f>'Viga 2 PET'!$G$3:$G$43</c:f>
              <c:numCache>
                <c:formatCode>General</c:formatCode>
                <c:ptCount val="41"/>
                <c:pt idx="0">
                  <c:v>0.30480000000000063</c:v>
                </c:pt>
                <c:pt idx="1">
                  <c:v>0.43180000000000063</c:v>
                </c:pt>
                <c:pt idx="2">
                  <c:v>0.55880000000000063</c:v>
                </c:pt>
                <c:pt idx="3">
                  <c:v>0.68580000000000063</c:v>
                </c:pt>
                <c:pt idx="4">
                  <c:v>0.81280000000000063</c:v>
                </c:pt>
                <c:pt idx="5">
                  <c:v>0.93980000000000063</c:v>
                </c:pt>
                <c:pt idx="6">
                  <c:v>1.0921999999999998</c:v>
                </c:pt>
                <c:pt idx="7">
                  <c:v>1.2445999999999979</c:v>
                </c:pt>
                <c:pt idx="8">
                  <c:v>1.4223999999999977</c:v>
                </c:pt>
                <c:pt idx="9">
                  <c:v>1.6255999999999979</c:v>
                </c:pt>
                <c:pt idx="10">
                  <c:v>1.8795999999999977</c:v>
                </c:pt>
                <c:pt idx="11">
                  <c:v>2.1335999999999999</c:v>
                </c:pt>
                <c:pt idx="12">
                  <c:v>2.3875999999999999</c:v>
                </c:pt>
                <c:pt idx="13">
                  <c:v>2.6415999999999999</c:v>
                </c:pt>
                <c:pt idx="14">
                  <c:v>2.8955999999999977</c:v>
                </c:pt>
                <c:pt idx="15">
                  <c:v>3.2004000000000001</c:v>
                </c:pt>
                <c:pt idx="16">
                  <c:v>3.5559999999999987</c:v>
                </c:pt>
                <c:pt idx="17">
                  <c:v>3.8607999999999998</c:v>
                </c:pt>
                <c:pt idx="18">
                  <c:v>4.1147999999999945</c:v>
                </c:pt>
                <c:pt idx="19">
                  <c:v>4.3941999999999908</c:v>
                </c:pt>
                <c:pt idx="20">
                  <c:v>4.6481999999999966</c:v>
                </c:pt>
                <c:pt idx="21">
                  <c:v>4.9276</c:v>
                </c:pt>
                <c:pt idx="22">
                  <c:v>5.2323999999999993</c:v>
                </c:pt>
                <c:pt idx="23">
                  <c:v>5.5625999999999918</c:v>
                </c:pt>
                <c:pt idx="24">
                  <c:v>5.8166000000000002</c:v>
                </c:pt>
                <c:pt idx="25">
                  <c:v>6.1975999999999907</c:v>
                </c:pt>
                <c:pt idx="26">
                  <c:v>6.5531999999999995</c:v>
                </c:pt>
                <c:pt idx="27">
                  <c:v>6.9088000000000003</c:v>
                </c:pt>
                <c:pt idx="28">
                  <c:v>7.3405999999999985</c:v>
                </c:pt>
                <c:pt idx="29">
                  <c:v>7.7723999999999993</c:v>
                </c:pt>
                <c:pt idx="30">
                  <c:v>8.2041999999999984</c:v>
                </c:pt>
                <c:pt idx="31">
                  <c:v>8.8392000000000017</c:v>
                </c:pt>
                <c:pt idx="32">
                  <c:v>9.4996000000000027</c:v>
                </c:pt>
                <c:pt idx="33">
                  <c:v>10.185400000000016</c:v>
                </c:pt>
                <c:pt idx="34">
                  <c:v>11.048999999999999</c:v>
                </c:pt>
                <c:pt idx="35">
                  <c:v>12.039600000000002</c:v>
                </c:pt>
                <c:pt idx="36">
                  <c:v>13.284199999999998</c:v>
                </c:pt>
                <c:pt idx="37">
                  <c:v>14.960600000000017</c:v>
                </c:pt>
                <c:pt idx="38">
                  <c:v>16.840199999999989</c:v>
                </c:pt>
                <c:pt idx="39">
                  <c:v>19.126200000000001</c:v>
                </c:pt>
                <c:pt idx="40">
                  <c:v>21.59</c:v>
                </c:pt>
              </c:numCache>
            </c:numRef>
          </c:xVal>
          <c:yVal>
            <c:numRef>
              <c:f>'Viga 2 PET'!$E$3:$E$43</c:f>
              <c:numCache>
                <c:formatCode>General</c:formatCode>
                <c:ptCount val="41"/>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4520.4153000000015</c:v>
                </c:pt>
                <c:pt idx="32">
                  <c:v>4678.1405000000004</c:v>
                </c:pt>
                <c:pt idx="33">
                  <c:v>4814.1105000000034</c:v>
                </c:pt>
                <c:pt idx="34">
                  <c:v>4950.0805</c:v>
                </c:pt>
                <c:pt idx="35">
                  <c:v>5086.0504999999994</c:v>
                </c:pt>
                <c:pt idx="36">
                  <c:v>5222.0205000000014</c:v>
                </c:pt>
                <c:pt idx="37">
                  <c:v>5357.9905000000008</c:v>
                </c:pt>
                <c:pt idx="38">
                  <c:v>5493.9604999999992</c:v>
                </c:pt>
                <c:pt idx="39">
                  <c:v>5629.9304999999995</c:v>
                </c:pt>
                <c:pt idx="40">
                  <c:v>5765.9005000000006</c:v>
                </c:pt>
              </c:numCache>
            </c:numRef>
          </c:yVal>
          <c:smooth val="1"/>
          <c:extLst>
            <c:ext xmlns:c16="http://schemas.microsoft.com/office/drawing/2014/chart" uri="{C3380CC4-5D6E-409C-BE32-E72D297353CC}">
              <c16:uniqueId val="{00000000-2C03-4183-8296-9EED3807F439}"/>
            </c:ext>
          </c:extLst>
        </c:ser>
        <c:dLbls>
          <c:showLegendKey val="0"/>
          <c:showVal val="0"/>
          <c:showCatName val="0"/>
          <c:showSerName val="0"/>
          <c:showPercent val="0"/>
          <c:showBubbleSize val="0"/>
        </c:dLbls>
        <c:axId val="320885168"/>
        <c:axId val="320893328"/>
      </c:scatterChart>
      <c:valAx>
        <c:axId val="32088516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320893328"/>
        <c:crosses val="autoZero"/>
        <c:crossBetween val="midCat"/>
      </c:valAx>
      <c:valAx>
        <c:axId val="320893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320885168"/>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400" b="0" i="0" u="none" strike="noStrike" kern="1200" spc="0" baseline="0">
                <a:solidFill>
                  <a:schemeClr val="tx1">
                    <a:lumMod val="65000"/>
                    <a:lumOff val="35000"/>
                  </a:schemeClr>
                </a:solidFill>
                <a:latin typeface="+mn-lt"/>
                <a:ea typeface="+mn-ea"/>
                <a:cs typeface="+mn-cs"/>
              </a:defRPr>
            </a:pPr>
            <a:r>
              <a:rPr lang="es-EC"/>
              <a:t>Fuerza vs deformación - VIGA 3 PET</a:t>
            </a:r>
          </a:p>
        </c:rich>
      </c:tx>
      <c:overlay val="0"/>
      <c:spPr>
        <a:noFill/>
        <a:ln>
          <a:noFill/>
        </a:ln>
        <a:effectLst/>
      </c:spPr>
    </c:title>
    <c:autoTitleDeleted val="0"/>
    <c:plotArea>
      <c:layout/>
      <c:scatterChart>
        <c:scatterStyle val="smoothMarker"/>
        <c:varyColors val="0"/>
        <c:ser>
          <c:idx val="0"/>
          <c:order val="0"/>
          <c:tx>
            <c:v>Fuerza vs deformacion</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3"/>
            <c:dispRSqr val="0"/>
            <c:dispEq val="1"/>
            <c:trendlineLbl>
              <c:layout>
                <c:manualLayout>
                  <c:x val="-2.8362839995319047E-2"/>
                  <c:y val="0.18020969747202703"/>
                </c:manualLayout>
              </c:layout>
              <c:numFmt formatCode="General" sourceLinked="0"/>
              <c:spPr>
                <a:noFill/>
                <a:ln>
                  <a:noFill/>
                </a:ln>
                <a:effectLst/>
              </c:spPr>
              <c:txPr>
                <a:bodyPr rot="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trendlineLbl>
          </c:trendline>
          <c:xVal>
            <c:numRef>
              <c:f>'Viga 3 PET'!$G$3:$G$45</c:f>
              <c:numCache>
                <c:formatCode>General</c:formatCode>
                <c:ptCount val="43"/>
                <c:pt idx="0">
                  <c:v>0.27940000000000031</c:v>
                </c:pt>
                <c:pt idx="1">
                  <c:v>0.40640000000000032</c:v>
                </c:pt>
                <c:pt idx="2">
                  <c:v>0.48260000000000008</c:v>
                </c:pt>
                <c:pt idx="3">
                  <c:v>0.5841999999999995</c:v>
                </c:pt>
                <c:pt idx="4">
                  <c:v>0.68580000000000063</c:v>
                </c:pt>
                <c:pt idx="5">
                  <c:v>0.78739999999999999</c:v>
                </c:pt>
                <c:pt idx="6">
                  <c:v>0.88900000000000001</c:v>
                </c:pt>
                <c:pt idx="7">
                  <c:v>0.99059999999999959</c:v>
                </c:pt>
                <c:pt idx="8">
                  <c:v>1.1175999999999979</c:v>
                </c:pt>
                <c:pt idx="9">
                  <c:v>1.2191999999999976</c:v>
                </c:pt>
                <c:pt idx="10">
                  <c:v>1.3461999999999998</c:v>
                </c:pt>
                <c:pt idx="11">
                  <c:v>1.6001999999999998</c:v>
                </c:pt>
                <c:pt idx="12">
                  <c:v>1.8541999999999998</c:v>
                </c:pt>
                <c:pt idx="13">
                  <c:v>2.1082000000000001</c:v>
                </c:pt>
                <c:pt idx="14">
                  <c:v>2.4129999999999967</c:v>
                </c:pt>
                <c:pt idx="15">
                  <c:v>2.7432000000000012</c:v>
                </c:pt>
                <c:pt idx="16">
                  <c:v>2.9971999999999999</c:v>
                </c:pt>
                <c:pt idx="17">
                  <c:v>3.2511999999999999</c:v>
                </c:pt>
                <c:pt idx="18">
                  <c:v>3.5052000000000003</c:v>
                </c:pt>
                <c:pt idx="19">
                  <c:v>3.7337999999999996</c:v>
                </c:pt>
                <c:pt idx="20">
                  <c:v>4.0131999999999985</c:v>
                </c:pt>
                <c:pt idx="21">
                  <c:v>4.3433999999999999</c:v>
                </c:pt>
                <c:pt idx="22">
                  <c:v>4.5973999999999995</c:v>
                </c:pt>
                <c:pt idx="23">
                  <c:v>4.9021999999999997</c:v>
                </c:pt>
                <c:pt idx="24">
                  <c:v>5.1562000000000001</c:v>
                </c:pt>
                <c:pt idx="25">
                  <c:v>5.4609999999999985</c:v>
                </c:pt>
                <c:pt idx="26">
                  <c:v>5.7404000000000002</c:v>
                </c:pt>
                <c:pt idx="27">
                  <c:v>6.0451999999999995</c:v>
                </c:pt>
                <c:pt idx="28">
                  <c:v>6.4769999999999994</c:v>
                </c:pt>
                <c:pt idx="29">
                  <c:v>6.8326000000000002</c:v>
                </c:pt>
                <c:pt idx="30">
                  <c:v>7.2135999999999987</c:v>
                </c:pt>
                <c:pt idx="31">
                  <c:v>7.670799999999999</c:v>
                </c:pt>
                <c:pt idx="32">
                  <c:v>8.2041999999999984</c:v>
                </c:pt>
                <c:pt idx="33">
                  <c:v>8.8392000000000017</c:v>
                </c:pt>
                <c:pt idx="34">
                  <c:v>9.4488000000000003</c:v>
                </c:pt>
                <c:pt idx="35">
                  <c:v>10.287000000000001</c:v>
                </c:pt>
                <c:pt idx="36">
                  <c:v>11.2014</c:v>
                </c:pt>
                <c:pt idx="37">
                  <c:v>12.2936</c:v>
                </c:pt>
                <c:pt idx="38">
                  <c:v>13.5128</c:v>
                </c:pt>
                <c:pt idx="39">
                  <c:v>14.986000000000002</c:v>
                </c:pt>
                <c:pt idx="40">
                  <c:v>16.941800000000001</c:v>
                </c:pt>
                <c:pt idx="41">
                  <c:v>19.177000000000032</c:v>
                </c:pt>
                <c:pt idx="42">
                  <c:v>23.367999999999999</c:v>
                </c:pt>
              </c:numCache>
            </c:numRef>
          </c:xVal>
          <c:yVal>
            <c:numRef>
              <c:f>'Viga 3 PET'!$E$3:$E$45</c:f>
              <c:numCache>
                <c:formatCode>General</c:formatCode>
                <c:ptCount val="43"/>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4520.4153000000015</c:v>
                </c:pt>
                <c:pt idx="32">
                  <c:v>4678.1405000000004</c:v>
                </c:pt>
                <c:pt idx="33">
                  <c:v>4814.1105000000034</c:v>
                </c:pt>
                <c:pt idx="34">
                  <c:v>4950.0805</c:v>
                </c:pt>
                <c:pt idx="35">
                  <c:v>5086.0504999999994</c:v>
                </c:pt>
                <c:pt idx="36">
                  <c:v>5222.0205000000014</c:v>
                </c:pt>
                <c:pt idx="37">
                  <c:v>5357.9905000000008</c:v>
                </c:pt>
                <c:pt idx="38">
                  <c:v>5493.9604999999992</c:v>
                </c:pt>
                <c:pt idx="39">
                  <c:v>5629.9304999999995</c:v>
                </c:pt>
                <c:pt idx="40">
                  <c:v>5765.9005000000006</c:v>
                </c:pt>
                <c:pt idx="41">
                  <c:v>5901.8705</c:v>
                </c:pt>
                <c:pt idx="42">
                  <c:v>6037.8405000000002</c:v>
                </c:pt>
              </c:numCache>
            </c:numRef>
          </c:yVal>
          <c:smooth val="1"/>
          <c:extLst>
            <c:ext xmlns:c16="http://schemas.microsoft.com/office/drawing/2014/chart" uri="{C3380CC4-5D6E-409C-BE32-E72D297353CC}">
              <c16:uniqueId val="{00000000-D45A-438C-B801-7A474F033552}"/>
            </c:ext>
          </c:extLst>
        </c:ser>
        <c:dLbls>
          <c:showLegendKey val="0"/>
          <c:showVal val="0"/>
          <c:showCatName val="0"/>
          <c:showSerName val="0"/>
          <c:showPercent val="0"/>
          <c:showBubbleSize val="0"/>
        </c:dLbls>
        <c:axId val="320890608"/>
        <c:axId val="320881904"/>
      </c:scatterChart>
      <c:valAx>
        <c:axId val="32089060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320881904"/>
        <c:crosses val="autoZero"/>
        <c:crossBetween val="midCat"/>
      </c:valAx>
      <c:valAx>
        <c:axId val="320881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320890608"/>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400" b="0" i="0" u="none" strike="noStrike" kern="1200" spc="0" baseline="0">
                <a:solidFill>
                  <a:schemeClr val="tx1">
                    <a:lumMod val="65000"/>
                    <a:lumOff val="35000"/>
                  </a:schemeClr>
                </a:solidFill>
                <a:latin typeface="+mn-lt"/>
                <a:ea typeface="+mn-ea"/>
                <a:cs typeface="+mn-cs"/>
              </a:defRPr>
            </a:pPr>
            <a:r>
              <a:rPr lang="es-EC"/>
              <a:t>Fuerza vs deformación - VIGA 1 FC</a:t>
            </a:r>
          </a:p>
        </c:rich>
      </c:tx>
      <c:overlay val="0"/>
      <c:spPr>
        <a:noFill/>
        <a:ln>
          <a:noFill/>
        </a:ln>
        <a:effectLst/>
      </c:spPr>
    </c:title>
    <c:autoTitleDeleted val="0"/>
    <c:plotArea>
      <c:layout/>
      <c:scatterChart>
        <c:scatterStyle val="smoothMarker"/>
        <c:varyColors val="0"/>
        <c:ser>
          <c:idx val="0"/>
          <c:order val="0"/>
          <c:tx>
            <c:v>Fuerza vs deformacion</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3"/>
            <c:dispRSqr val="0"/>
            <c:dispEq val="1"/>
            <c:trendlineLbl>
              <c:layout>
                <c:manualLayout>
                  <c:x val="0.1364538330871633"/>
                  <c:y val="0.40572690563227326"/>
                </c:manualLayout>
              </c:layout>
              <c:numFmt formatCode="General" sourceLinked="0"/>
              <c:spPr>
                <a:noFill/>
                <a:ln>
                  <a:noFill/>
                </a:ln>
                <a:effectLst/>
              </c:spPr>
              <c:txPr>
                <a:bodyPr rot="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trendlineLbl>
          </c:trendline>
          <c:xVal>
            <c:numRef>
              <c:f>'Viga 1 FC'!$G$3:$G$57</c:f>
              <c:numCache>
                <c:formatCode>General</c:formatCode>
                <c:ptCount val="55"/>
                <c:pt idx="0">
                  <c:v>0.30480000000000063</c:v>
                </c:pt>
                <c:pt idx="1">
                  <c:v>0.4572</c:v>
                </c:pt>
                <c:pt idx="2">
                  <c:v>0.5841999999999995</c:v>
                </c:pt>
                <c:pt idx="3">
                  <c:v>0.71119999999999994</c:v>
                </c:pt>
                <c:pt idx="4">
                  <c:v>0.83819999999999995</c:v>
                </c:pt>
                <c:pt idx="5">
                  <c:v>0.93980000000000063</c:v>
                </c:pt>
                <c:pt idx="6">
                  <c:v>1.0668</c:v>
                </c:pt>
                <c:pt idx="7">
                  <c:v>1.1938</c:v>
                </c:pt>
                <c:pt idx="8">
                  <c:v>1.2953999999999977</c:v>
                </c:pt>
                <c:pt idx="9">
                  <c:v>1.4223999999999977</c:v>
                </c:pt>
                <c:pt idx="10">
                  <c:v>1.5748</c:v>
                </c:pt>
                <c:pt idx="11">
                  <c:v>1.7271999999999976</c:v>
                </c:pt>
                <c:pt idx="12">
                  <c:v>1.8795999999999977</c:v>
                </c:pt>
                <c:pt idx="13">
                  <c:v>2.0319999999999987</c:v>
                </c:pt>
                <c:pt idx="14">
                  <c:v>2.2351999999999999</c:v>
                </c:pt>
                <c:pt idx="15">
                  <c:v>2.4129999999999967</c:v>
                </c:pt>
                <c:pt idx="16">
                  <c:v>2.6415999999999999</c:v>
                </c:pt>
                <c:pt idx="17">
                  <c:v>2.8193999999999977</c:v>
                </c:pt>
                <c:pt idx="18">
                  <c:v>3.0225999999999997</c:v>
                </c:pt>
                <c:pt idx="19">
                  <c:v>3.2004000000000001</c:v>
                </c:pt>
                <c:pt idx="20">
                  <c:v>3.3781999999999988</c:v>
                </c:pt>
                <c:pt idx="21">
                  <c:v>3.5559999999999987</c:v>
                </c:pt>
                <c:pt idx="22">
                  <c:v>3.7591999999999994</c:v>
                </c:pt>
                <c:pt idx="23">
                  <c:v>3.9369999999999967</c:v>
                </c:pt>
                <c:pt idx="24">
                  <c:v>4.0894000000000004</c:v>
                </c:pt>
                <c:pt idx="25">
                  <c:v>4.2671999999999946</c:v>
                </c:pt>
                <c:pt idx="26">
                  <c:v>4.4449999999999985</c:v>
                </c:pt>
                <c:pt idx="27">
                  <c:v>4.6227999999999945</c:v>
                </c:pt>
                <c:pt idx="28">
                  <c:v>4.8259999999999907</c:v>
                </c:pt>
                <c:pt idx="29">
                  <c:v>4.9784000000000024</c:v>
                </c:pt>
                <c:pt idx="30">
                  <c:v>5.1815999999999995</c:v>
                </c:pt>
                <c:pt idx="31">
                  <c:v>5.3847999999999985</c:v>
                </c:pt>
                <c:pt idx="32">
                  <c:v>5.6133999999999995</c:v>
                </c:pt>
                <c:pt idx="33">
                  <c:v>5.8166000000000002</c:v>
                </c:pt>
                <c:pt idx="34">
                  <c:v>6.0197999999999992</c:v>
                </c:pt>
                <c:pt idx="35">
                  <c:v>6.1975999999999907</c:v>
                </c:pt>
                <c:pt idx="36">
                  <c:v>6.3754</c:v>
                </c:pt>
                <c:pt idx="37">
                  <c:v>6.6039999999999965</c:v>
                </c:pt>
                <c:pt idx="38">
                  <c:v>6.8834</c:v>
                </c:pt>
                <c:pt idx="39">
                  <c:v>7.1119999999999965</c:v>
                </c:pt>
                <c:pt idx="40">
                  <c:v>7.3405999999999985</c:v>
                </c:pt>
                <c:pt idx="41">
                  <c:v>7.5691999999999995</c:v>
                </c:pt>
                <c:pt idx="42">
                  <c:v>7.8485999999999985</c:v>
                </c:pt>
                <c:pt idx="43">
                  <c:v>8.1026000000000042</c:v>
                </c:pt>
                <c:pt idx="44">
                  <c:v>8.3820000000000068</c:v>
                </c:pt>
                <c:pt idx="45">
                  <c:v>8.6614000000000004</c:v>
                </c:pt>
                <c:pt idx="46">
                  <c:v>8.9408000000000012</c:v>
                </c:pt>
                <c:pt idx="47">
                  <c:v>9.2202000000000002</c:v>
                </c:pt>
                <c:pt idx="48">
                  <c:v>9.5504000000000158</c:v>
                </c:pt>
                <c:pt idx="49">
                  <c:v>9.9314</c:v>
                </c:pt>
                <c:pt idx="50">
                  <c:v>10.2616</c:v>
                </c:pt>
                <c:pt idx="51">
                  <c:v>10.6172</c:v>
                </c:pt>
                <c:pt idx="52">
                  <c:v>11.0236</c:v>
                </c:pt>
                <c:pt idx="53">
                  <c:v>11.4046</c:v>
                </c:pt>
                <c:pt idx="54">
                  <c:v>12.039600000000002</c:v>
                </c:pt>
              </c:numCache>
            </c:numRef>
          </c:xVal>
          <c:yVal>
            <c:numRef>
              <c:f>'Viga 1 FC'!$E$3:$E$57</c:f>
              <c:numCache>
                <c:formatCode>General</c:formatCode>
                <c:ptCount val="55"/>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4520.4153000000015</c:v>
                </c:pt>
                <c:pt idx="32">
                  <c:v>4678.1405000000004</c:v>
                </c:pt>
                <c:pt idx="33">
                  <c:v>4814.1105000000034</c:v>
                </c:pt>
                <c:pt idx="34">
                  <c:v>4950.0805</c:v>
                </c:pt>
                <c:pt idx="35">
                  <c:v>5086.0504999999994</c:v>
                </c:pt>
                <c:pt idx="36">
                  <c:v>5222.0205000000014</c:v>
                </c:pt>
                <c:pt idx="37">
                  <c:v>5357.9905000000008</c:v>
                </c:pt>
                <c:pt idx="38">
                  <c:v>5493.9604999999992</c:v>
                </c:pt>
                <c:pt idx="39">
                  <c:v>5629.9304999999995</c:v>
                </c:pt>
                <c:pt idx="40">
                  <c:v>5765.9005000000006</c:v>
                </c:pt>
                <c:pt idx="41">
                  <c:v>5901.8705</c:v>
                </c:pt>
                <c:pt idx="42">
                  <c:v>6037.8405000000002</c:v>
                </c:pt>
                <c:pt idx="43">
                  <c:v>6173.8105000000014</c:v>
                </c:pt>
                <c:pt idx="44">
                  <c:v>6309.7804999999998</c:v>
                </c:pt>
                <c:pt idx="45">
                  <c:v>6445.7505000000001</c:v>
                </c:pt>
                <c:pt idx="46">
                  <c:v>6581.7204999999994</c:v>
                </c:pt>
                <c:pt idx="47">
                  <c:v>6717.6905000000024</c:v>
                </c:pt>
                <c:pt idx="48">
                  <c:v>6853.6605000000054</c:v>
                </c:pt>
                <c:pt idx="49">
                  <c:v>6989.6304999999993</c:v>
                </c:pt>
                <c:pt idx="50">
                  <c:v>7125.6005000000014</c:v>
                </c:pt>
                <c:pt idx="51">
                  <c:v>7261.5705000000007</c:v>
                </c:pt>
                <c:pt idx="52">
                  <c:v>7397.5404999999992</c:v>
                </c:pt>
                <c:pt idx="53">
                  <c:v>7533.5105000000003</c:v>
                </c:pt>
                <c:pt idx="54">
                  <c:v>7669.4805000000006</c:v>
                </c:pt>
              </c:numCache>
            </c:numRef>
          </c:yVal>
          <c:smooth val="1"/>
          <c:extLst>
            <c:ext xmlns:c16="http://schemas.microsoft.com/office/drawing/2014/chart" uri="{C3380CC4-5D6E-409C-BE32-E72D297353CC}">
              <c16:uniqueId val="{00000000-DF11-4A86-B0A3-371B7B962DB9}"/>
            </c:ext>
          </c:extLst>
        </c:ser>
        <c:dLbls>
          <c:showLegendKey val="0"/>
          <c:showVal val="0"/>
          <c:showCatName val="0"/>
          <c:showSerName val="0"/>
          <c:showPercent val="0"/>
          <c:showBubbleSize val="0"/>
        </c:dLbls>
        <c:axId val="320893872"/>
        <c:axId val="320890064"/>
      </c:scatterChart>
      <c:valAx>
        <c:axId val="3208938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320890064"/>
        <c:crosses val="autoZero"/>
        <c:crossBetween val="midCat"/>
      </c:valAx>
      <c:valAx>
        <c:axId val="3208900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320893872"/>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400" b="0" i="0" u="none" strike="noStrike" kern="1200" spc="0" baseline="0">
                <a:solidFill>
                  <a:schemeClr val="tx1">
                    <a:lumMod val="65000"/>
                    <a:lumOff val="35000"/>
                  </a:schemeClr>
                </a:solidFill>
                <a:latin typeface="+mn-lt"/>
                <a:ea typeface="+mn-ea"/>
                <a:cs typeface="+mn-cs"/>
              </a:defRPr>
            </a:pPr>
            <a:r>
              <a:rPr lang="es-EC"/>
              <a:t>Fuerza vs deformación -  VIGA 2 FC</a:t>
            </a:r>
          </a:p>
        </c:rich>
      </c:tx>
      <c:overlay val="0"/>
      <c:spPr>
        <a:noFill/>
        <a:ln>
          <a:noFill/>
        </a:ln>
        <a:effectLst/>
      </c:spPr>
    </c:title>
    <c:autoTitleDeleted val="0"/>
    <c:plotArea>
      <c:layout/>
      <c:scatterChart>
        <c:scatterStyle val="smoothMarker"/>
        <c:varyColors val="0"/>
        <c:ser>
          <c:idx val="0"/>
          <c:order val="0"/>
          <c:tx>
            <c:v>Fuerza vs deformacion</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3"/>
            <c:dispRSqr val="0"/>
            <c:dispEq val="1"/>
            <c:trendlineLbl>
              <c:layout>
                <c:manualLayout>
                  <c:x val="5.372946560927834E-2"/>
                  <c:y val="0.42653015797060562"/>
                </c:manualLayout>
              </c:layout>
              <c:numFmt formatCode="General" sourceLinked="0"/>
              <c:spPr>
                <a:noFill/>
                <a:ln>
                  <a:noFill/>
                </a:ln>
                <a:effectLst/>
              </c:spPr>
              <c:txPr>
                <a:bodyPr rot="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trendlineLbl>
          </c:trendline>
          <c:xVal>
            <c:numRef>
              <c:f>'Viga 2 FC'!$G$3:$G$43</c:f>
              <c:numCache>
                <c:formatCode>General</c:formatCode>
                <c:ptCount val="41"/>
                <c:pt idx="0">
                  <c:v>0.33020000000000038</c:v>
                </c:pt>
                <c:pt idx="1">
                  <c:v>0.43180000000000063</c:v>
                </c:pt>
                <c:pt idx="2">
                  <c:v>0.50800000000000001</c:v>
                </c:pt>
                <c:pt idx="3">
                  <c:v>0.55880000000000063</c:v>
                </c:pt>
                <c:pt idx="4">
                  <c:v>0.63500000000000112</c:v>
                </c:pt>
                <c:pt idx="5">
                  <c:v>0.71119999999999994</c:v>
                </c:pt>
                <c:pt idx="6">
                  <c:v>0.78739999999999999</c:v>
                </c:pt>
                <c:pt idx="7">
                  <c:v>0.86360000000000126</c:v>
                </c:pt>
                <c:pt idx="8">
                  <c:v>0.96519999999999995</c:v>
                </c:pt>
                <c:pt idx="9">
                  <c:v>1.0668</c:v>
                </c:pt>
                <c:pt idx="10">
                  <c:v>1.2191999999999976</c:v>
                </c:pt>
                <c:pt idx="11">
                  <c:v>1.4477999999999966</c:v>
                </c:pt>
                <c:pt idx="12">
                  <c:v>1.6763999999999999</c:v>
                </c:pt>
                <c:pt idx="13">
                  <c:v>1.8541999999999998</c:v>
                </c:pt>
                <c:pt idx="14">
                  <c:v>2.0827999999999998</c:v>
                </c:pt>
                <c:pt idx="15">
                  <c:v>2.3113999999999977</c:v>
                </c:pt>
                <c:pt idx="16">
                  <c:v>2.5653999999999999</c:v>
                </c:pt>
                <c:pt idx="17">
                  <c:v>2.794</c:v>
                </c:pt>
                <c:pt idx="18">
                  <c:v>2.9971999999999999</c:v>
                </c:pt>
                <c:pt idx="19">
                  <c:v>3.2258</c:v>
                </c:pt>
                <c:pt idx="20">
                  <c:v>3.4543999999999997</c:v>
                </c:pt>
                <c:pt idx="21">
                  <c:v>3.6575999999999995</c:v>
                </c:pt>
                <c:pt idx="22">
                  <c:v>3.8607999999999998</c:v>
                </c:pt>
                <c:pt idx="23">
                  <c:v>4.0639999999999965</c:v>
                </c:pt>
                <c:pt idx="24">
                  <c:v>4.2671999999999946</c:v>
                </c:pt>
                <c:pt idx="25">
                  <c:v>4.4957999999999991</c:v>
                </c:pt>
                <c:pt idx="26">
                  <c:v>4.7243999999999975</c:v>
                </c:pt>
                <c:pt idx="27">
                  <c:v>4.9784000000000024</c:v>
                </c:pt>
                <c:pt idx="28">
                  <c:v>5.1815999999999995</c:v>
                </c:pt>
                <c:pt idx="29">
                  <c:v>5.435600000000008</c:v>
                </c:pt>
                <c:pt idx="30">
                  <c:v>5.6387999999999998</c:v>
                </c:pt>
                <c:pt idx="31">
                  <c:v>5.8927999999999985</c:v>
                </c:pt>
                <c:pt idx="32">
                  <c:v>6.1975999999999907</c:v>
                </c:pt>
                <c:pt idx="33">
                  <c:v>6.451600000000008</c:v>
                </c:pt>
                <c:pt idx="34">
                  <c:v>6.7309999999999999</c:v>
                </c:pt>
                <c:pt idx="35">
                  <c:v>7.0612000000000004</c:v>
                </c:pt>
                <c:pt idx="36">
                  <c:v>7.3659999999999899</c:v>
                </c:pt>
                <c:pt idx="37">
                  <c:v>7.6961999999999975</c:v>
                </c:pt>
                <c:pt idx="38">
                  <c:v>8.0772000000000013</c:v>
                </c:pt>
                <c:pt idx="39">
                  <c:v>8.5852000000000004</c:v>
                </c:pt>
                <c:pt idx="40">
                  <c:v>9.2202000000000002</c:v>
                </c:pt>
              </c:numCache>
            </c:numRef>
          </c:xVal>
          <c:yVal>
            <c:numRef>
              <c:f>'Viga 2 FC'!$E$3:$E$43</c:f>
              <c:numCache>
                <c:formatCode>General</c:formatCode>
                <c:ptCount val="41"/>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4520.4153000000015</c:v>
                </c:pt>
                <c:pt idx="32">
                  <c:v>4678.1405000000004</c:v>
                </c:pt>
                <c:pt idx="33">
                  <c:v>4814.1105000000034</c:v>
                </c:pt>
                <c:pt idx="34">
                  <c:v>4950.0805</c:v>
                </c:pt>
                <c:pt idx="35">
                  <c:v>5086.0504999999994</c:v>
                </c:pt>
                <c:pt idx="36">
                  <c:v>5222.0205000000014</c:v>
                </c:pt>
                <c:pt idx="37">
                  <c:v>5357.9905000000008</c:v>
                </c:pt>
                <c:pt idx="38">
                  <c:v>5493.9604999999992</c:v>
                </c:pt>
                <c:pt idx="39">
                  <c:v>5629.9304999999995</c:v>
                </c:pt>
                <c:pt idx="40">
                  <c:v>5765.9005000000006</c:v>
                </c:pt>
              </c:numCache>
            </c:numRef>
          </c:yVal>
          <c:smooth val="1"/>
          <c:extLst>
            <c:ext xmlns:c16="http://schemas.microsoft.com/office/drawing/2014/chart" uri="{C3380CC4-5D6E-409C-BE32-E72D297353CC}">
              <c16:uniqueId val="{00000000-1A93-4B0B-99DE-5F0292573104}"/>
            </c:ext>
          </c:extLst>
        </c:ser>
        <c:dLbls>
          <c:showLegendKey val="0"/>
          <c:showVal val="0"/>
          <c:showCatName val="0"/>
          <c:showSerName val="0"/>
          <c:showPercent val="0"/>
          <c:showBubbleSize val="0"/>
        </c:dLbls>
        <c:axId val="320884080"/>
        <c:axId val="320891152"/>
      </c:scatterChart>
      <c:valAx>
        <c:axId val="3208840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320891152"/>
        <c:crosses val="autoZero"/>
        <c:crossBetween val="midCat"/>
      </c:valAx>
      <c:valAx>
        <c:axId val="320891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320884080"/>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s-ES" sz="1400" b="0" i="0" u="none" strike="noStrike" kern="1200" spc="0" baseline="0">
                <a:solidFill>
                  <a:schemeClr val="tx1">
                    <a:lumMod val="65000"/>
                    <a:lumOff val="35000"/>
                  </a:schemeClr>
                </a:solidFill>
                <a:latin typeface="+mn-lt"/>
                <a:ea typeface="+mn-ea"/>
                <a:cs typeface="+mn-cs"/>
              </a:defRPr>
            </a:pPr>
            <a:r>
              <a:rPr lang="es-EC"/>
              <a:t>Fuerza vs deformación -  VIGA 3 FC</a:t>
            </a:r>
          </a:p>
        </c:rich>
      </c:tx>
      <c:overlay val="0"/>
      <c:spPr>
        <a:noFill/>
        <a:ln>
          <a:noFill/>
        </a:ln>
        <a:effectLst/>
      </c:spPr>
    </c:title>
    <c:autoTitleDeleted val="0"/>
    <c:plotArea>
      <c:layout/>
      <c:scatterChart>
        <c:scatterStyle val="smoothMarker"/>
        <c:varyColors val="0"/>
        <c:ser>
          <c:idx val="0"/>
          <c:order val="0"/>
          <c:tx>
            <c:v>Fuerza vs deformacion</c:v>
          </c:tx>
          <c:spPr>
            <a:ln w="19050" cap="rnd">
              <a:solidFill>
                <a:schemeClr val="accent1"/>
              </a:solid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3"/>
            <c:dispRSqr val="0"/>
            <c:dispEq val="1"/>
            <c:trendlineLbl>
              <c:layout>
                <c:manualLayout>
                  <c:x val="4.8940552139011807E-2"/>
                  <c:y val="0.30959683818592448"/>
                </c:manualLayout>
              </c:layout>
              <c:numFmt formatCode="General" sourceLinked="0"/>
              <c:spPr>
                <a:noFill/>
                <a:ln>
                  <a:noFill/>
                </a:ln>
                <a:effectLst/>
              </c:spPr>
              <c:txPr>
                <a:bodyPr rot="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trendlineLbl>
          </c:trendline>
          <c:xVal>
            <c:numRef>
              <c:f>'Viga 3 FC'!$G$3:$G$60</c:f>
              <c:numCache>
                <c:formatCode>General</c:formatCode>
                <c:ptCount val="58"/>
                <c:pt idx="0">
                  <c:v>0.27940000000000031</c:v>
                </c:pt>
                <c:pt idx="1">
                  <c:v>0.40640000000000032</c:v>
                </c:pt>
                <c:pt idx="2">
                  <c:v>0.53339999999999999</c:v>
                </c:pt>
                <c:pt idx="3">
                  <c:v>0.66040000000000065</c:v>
                </c:pt>
                <c:pt idx="4">
                  <c:v>0.78739999999999999</c:v>
                </c:pt>
                <c:pt idx="5">
                  <c:v>0.91439999999999988</c:v>
                </c:pt>
                <c:pt idx="6">
                  <c:v>1.0413999999999974</c:v>
                </c:pt>
                <c:pt idx="7">
                  <c:v>1.1429999999999998</c:v>
                </c:pt>
                <c:pt idx="8">
                  <c:v>1.2445999999999979</c:v>
                </c:pt>
                <c:pt idx="9">
                  <c:v>1.3461999999999998</c:v>
                </c:pt>
                <c:pt idx="10">
                  <c:v>1.4985999999999979</c:v>
                </c:pt>
                <c:pt idx="11">
                  <c:v>1.651</c:v>
                </c:pt>
                <c:pt idx="12">
                  <c:v>1.8541999999999998</c:v>
                </c:pt>
                <c:pt idx="13">
                  <c:v>2.0573999999999999</c:v>
                </c:pt>
                <c:pt idx="14">
                  <c:v>2.2606000000000002</c:v>
                </c:pt>
                <c:pt idx="15">
                  <c:v>2.5145999999999997</c:v>
                </c:pt>
                <c:pt idx="16">
                  <c:v>2.7178</c:v>
                </c:pt>
                <c:pt idx="17">
                  <c:v>2.9463999999999997</c:v>
                </c:pt>
                <c:pt idx="18">
                  <c:v>3.1749999999999998</c:v>
                </c:pt>
                <c:pt idx="19">
                  <c:v>3.4036</c:v>
                </c:pt>
                <c:pt idx="20">
                  <c:v>3.6321999999999997</c:v>
                </c:pt>
                <c:pt idx="21">
                  <c:v>3.8353999999999977</c:v>
                </c:pt>
                <c:pt idx="22">
                  <c:v>4.0385999999999997</c:v>
                </c:pt>
                <c:pt idx="23">
                  <c:v>4.2671999999999946</c:v>
                </c:pt>
                <c:pt idx="24">
                  <c:v>4.4704000000000024</c:v>
                </c:pt>
                <c:pt idx="25">
                  <c:v>4.6735999999999995</c:v>
                </c:pt>
                <c:pt idx="26">
                  <c:v>4.8768000000000002</c:v>
                </c:pt>
                <c:pt idx="27">
                  <c:v>5.08</c:v>
                </c:pt>
                <c:pt idx="28">
                  <c:v>5.2831999999999999</c:v>
                </c:pt>
                <c:pt idx="29">
                  <c:v>5.5118</c:v>
                </c:pt>
                <c:pt idx="30">
                  <c:v>5.6895999999999995</c:v>
                </c:pt>
                <c:pt idx="31">
                  <c:v>5.9181999999999997</c:v>
                </c:pt>
                <c:pt idx="32">
                  <c:v>6.1467999999999998</c:v>
                </c:pt>
                <c:pt idx="33">
                  <c:v>6.3754</c:v>
                </c:pt>
                <c:pt idx="34">
                  <c:v>6.6039999999999965</c:v>
                </c:pt>
                <c:pt idx="35">
                  <c:v>6.8326000000000002</c:v>
                </c:pt>
                <c:pt idx="36">
                  <c:v>7.0866000000000033</c:v>
                </c:pt>
                <c:pt idx="37">
                  <c:v>7.3151999999999955</c:v>
                </c:pt>
                <c:pt idx="38">
                  <c:v>7.5437999999999992</c:v>
                </c:pt>
                <c:pt idx="39">
                  <c:v>7.8231999999999955</c:v>
                </c:pt>
                <c:pt idx="40">
                  <c:v>8.1279999999999983</c:v>
                </c:pt>
                <c:pt idx="41">
                  <c:v>8.4328000000000003</c:v>
                </c:pt>
                <c:pt idx="42">
                  <c:v>8.7122000000000011</c:v>
                </c:pt>
                <c:pt idx="43">
                  <c:v>8.9916000000000018</c:v>
                </c:pt>
                <c:pt idx="44">
                  <c:v>9.2710000000000008</c:v>
                </c:pt>
                <c:pt idx="45">
                  <c:v>9.6266000000000016</c:v>
                </c:pt>
                <c:pt idx="46">
                  <c:v>9.7028000000000034</c:v>
                </c:pt>
                <c:pt idx="47">
                  <c:v>10.236199999999998</c:v>
                </c:pt>
                <c:pt idx="48">
                  <c:v>10.541</c:v>
                </c:pt>
                <c:pt idx="49">
                  <c:v>10.922000000000002</c:v>
                </c:pt>
                <c:pt idx="50">
                  <c:v>11.2776</c:v>
                </c:pt>
                <c:pt idx="51">
                  <c:v>11.7094</c:v>
                </c:pt>
                <c:pt idx="52">
                  <c:v>12.166600000000004</c:v>
                </c:pt>
                <c:pt idx="53">
                  <c:v>12.6492</c:v>
                </c:pt>
                <c:pt idx="54">
                  <c:v>13.1572</c:v>
                </c:pt>
                <c:pt idx="55">
                  <c:v>13.6144</c:v>
                </c:pt>
                <c:pt idx="56">
                  <c:v>14.173200000000001</c:v>
                </c:pt>
                <c:pt idx="57">
                  <c:v>14.909800000000002</c:v>
                </c:pt>
              </c:numCache>
            </c:numRef>
          </c:xVal>
          <c:yVal>
            <c:numRef>
              <c:f>'Viga 3 FC'!$E$3:$E$60</c:f>
              <c:numCache>
                <c:formatCode>General</c:formatCode>
                <c:ptCount val="58"/>
                <c:pt idx="0">
                  <c:v>327.10049999999995</c:v>
                </c:pt>
                <c:pt idx="1">
                  <c:v>463.07049999999964</c:v>
                </c:pt>
                <c:pt idx="2">
                  <c:v>599.04049999999938</c:v>
                </c:pt>
                <c:pt idx="3">
                  <c:v>735.01049999999987</c:v>
                </c:pt>
                <c:pt idx="4">
                  <c:v>870.98049999999989</c:v>
                </c:pt>
                <c:pt idx="5">
                  <c:v>1006.9504999999994</c:v>
                </c:pt>
                <c:pt idx="6">
                  <c:v>1142.9205000000011</c:v>
                </c:pt>
                <c:pt idx="7">
                  <c:v>1278.8905000000002</c:v>
                </c:pt>
                <c:pt idx="8">
                  <c:v>1414.8605</c:v>
                </c:pt>
                <c:pt idx="9">
                  <c:v>1550.8305</c:v>
                </c:pt>
                <c:pt idx="10">
                  <c:v>1686.8005000000001</c:v>
                </c:pt>
                <c:pt idx="11">
                  <c:v>1822.7705000000001</c:v>
                </c:pt>
                <c:pt idx="12">
                  <c:v>1958.7405000000001</c:v>
                </c:pt>
                <c:pt idx="13">
                  <c:v>2094.7105000000001</c:v>
                </c:pt>
                <c:pt idx="14">
                  <c:v>2230.6804999999954</c:v>
                </c:pt>
                <c:pt idx="15">
                  <c:v>2366.6504999999997</c:v>
                </c:pt>
                <c:pt idx="16">
                  <c:v>2502.6205</c:v>
                </c:pt>
                <c:pt idx="17">
                  <c:v>2638.5904999999998</c:v>
                </c:pt>
                <c:pt idx="18">
                  <c:v>2774.5604999999987</c:v>
                </c:pt>
                <c:pt idx="19">
                  <c:v>2910.5304999999998</c:v>
                </c:pt>
                <c:pt idx="20">
                  <c:v>3046.5004999999987</c:v>
                </c:pt>
                <c:pt idx="21">
                  <c:v>3182.4704999999999</c:v>
                </c:pt>
                <c:pt idx="22">
                  <c:v>3318.4404999999997</c:v>
                </c:pt>
                <c:pt idx="23">
                  <c:v>3454.4104999999995</c:v>
                </c:pt>
                <c:pt idx="24">
                  <c:v>3590.3804999999998</c:v>
                </c:pt>
                <c:pt idx="25">
                  <c:v>3726.3504999999996</c:v>
                </c:pt>
                <c:pt idx="26">
                  <c:v>3862.3204999999998</c:v>
                </c:pt>
                <c:pt idx="27">
                  <c:v>3998.2904999999987</c:v>
                </c:pt>
                <c:pt idx="28">
                  <c:v>4134.2605000000003</c:v>
                </c:pt>
                <c:pt idx="29">
                  <c:v>4270.2305000000006</c:v>
                </c:pt>
                <c:pt idx="30">
                  <c:v>4406.2004999999999</c:v>
                </c:pt>
                <c:pt idx="31">
                  <c:v>4520.4153000000015</c:v>
                </c:pt>
                <c:pt idx="32">
                  <c:v>4678.1405000000004</c:v>
                </c:pt>
                <c:pt idx="33">
                  <c:v>4814.1105000000034</c:v>
                </c:pt>
                <c:pt idx="34">
                  <c:v>4950.0805</c:v>
                </c:pt>
                <c:pt idx="35">
                  <c:v>5086.0504999999994</c:v>
                </c:pt>
                <c:pt idx="36">
                  <c:v>5222.0205000000014</c:v>
                </c:pt>
                <c:pt idx="37">
                  <c:v>5357.9905000000008</c:v>
                </c:pt>
                <c:pt idx="38">
                  <c:v>5493.9604999999992</c:v>
                </c:pt>
                <c:pt idx="39">
                  <c:v>5629.9304999999995</c:v>
                </c:pt>
                <c:pt idx="40">
                  <c:v>5765.9005000000006</c:v>
                </c:pt>
                <c:pt idx="41">
                  <c:v>5901.8705</c:v>
                </c:pt>
                <c:pt idx="42">
                  <c:v>6037.8405000000002</c:v>
                </c:pt>
                <c:pt idx="43">
                  <c:v>6173.8105000000014</c:v>
                </c:pt>
                <c:pt idx="44">
                  <c:v>6309.7804999999998</c:v>
                </c:pt>
                <c:pt idx="45">
                  <c:v>6445.7505000000001</c:v>
                </c:pt>
                <c:pt idx="46">
                  <c:v>6581.7204999999994</c:v>
                </c:pt>
                <c:pt idx="47">
                  <c:v>6717.6905000000024</c:v>
                </c:pt>
                <c:pt idx="48">
                  <c:v>6853.6605000000054</c:v>
                </c:pt>
                <c:pt idx="49">
                  <c:v>6989.6304999999993</c:v>
                </c:pt>
                <c:pt idx="50">
                  <c:v>7125.6005000000014</c:v>
                </c:pt>
                <c:pt idx="51">
                  <c:v>7261.5705000000007</c:v>
                </c:pt>
                <c:pt idx="52">
                  <c:v>7397.5404999999992</c:v>
                </c:pt>
                <c:pt idx="53">
                  <c:v>7533.5105000000003</c:v>
                </c:pt>
                <c:pt idx="54">
                  <c:v>7669.4805000000006</c:v>
                </c:pt>
                <c:pt idx="55">
                  <c:v>7805.450499999999</c:v>
                </c:pt>
                <c:pt idx="56">
                  <c:v>7941.4205000000002</c:v>
                </c:pt>
                <c:pt idx="57">
                  <c:v>8077.3905000000004</c:v>
                </c:pt>
              </c:numCache>
            </c:numRef>
          </c:yVal>
          <c:smooth val="1"/>
          <c:extLst>
            <c:ext xmlns:c16="http://schemas.microsoft.com/office/drawing/2014/chart" uri="{C3380CC4-5D6E-409C-BE32-E72D297353CC}">
              <c16:uniqueId val="{00000000-C1DC-44FD-8447-E22D0BCC48F2}"/>
            </c:ext>
          </c:extLst>
        </c:ser>
        <c:dLbls>
          <c:showLegendKey val="0"/>
          <c:showVal val="0"/>
          <c:showCatName val="0"/>
          <c:showSerName val="0"/>
          <c:showPercent val="0"/>
          <c:showBubbleSize val="0"/>
        </c:dLbls>
        <c:axId val="320888432"/>
        <c:axId val="320887888"/>
      </c:scatterChart>
      <c:valAx>
        <c:axId val="32088843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320887888"/>
        <c:crosses val="autoZero"/>
        <c:crossBetween val="midCat"/>
      </c:valAx>
      <c:valAx>
        <c:axId val="3208878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lang="es-ES" sz="900" b="0" i="0" u="none" strike="noStrike" kern="1200" baseline="0">
                <a:solidFill>
                  <a:schemeClr val="tx1">
                    <a:lumMod val="65000"/>
                    <a:lumOff val="35000"/>
                  </a:schemeClr>
                </a:solidFill>
                <a:latin typeface="+mn-lt"/>
                <a:ea typeface="+mn-ea"/>
                <a:cs typeface="+mn-cs"/>
              </a:defRPr>
            </a:pPr>
            <a:endParaRPr lang="es-EC"/>
          </a:p>
        </c:txPr>
        <c:crossAx val="320888432"/>
        <c:crosses val="autoZero"/>
        <c:crossBetween val="midCat"/>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EC"/>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s-ES"/>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508C83B6-3D7E-4EEF-A543-BC45778125FC}" type="datetimeFigureOut">
              <a:rPr lang="es-ES"/>
              <a:pPr>
                <a:defRPr/>
              </a:pPr>
              <a:t>30/10/2016</a:t>
            </a:fld>
            <a:endParaRPr lang="es-ES"/>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s-ES"/>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3796FA8-0069-4478-A2D6-79E964A88A4F}" type="slidenum">
              <a:rPr lang="es-ES"/>
              <a:pPr>
                <a:defRPr/>
              </a:pPr>
              <a:t>‹Nº›</a:t>
            </a:fld>
            <a:endParaRPr lang="es-ES"/>
          </a:p>
        </p:txBody>
      </p:sp>
    </p:spTree>
    <p:extLst>
      <p:ext uri="{BB962C8B-B14F-4D97-AF65-F5344CB8AC3E}">
        <p14:creationId xmlns:p14="http://schemas.microsoft.com/office/powerpoint/2010/main" val="18594532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13A34F5-64B0-4863-BE73-D83BAC85BF8A}" type="datetimeFigureOut">
              <a:rPr lang="es-ES" smtClean="0"/>
              <a:t>30/10/2016</a:t>
            </a:fld>
            <a:endParaRPr lang="es-E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AAB1E6-02EB-4C18-8036-208DD80D0F52}" type="slidenum">
              <a:rPr lang="es-ES" smtClean="0"/>
              <a:t>‹Nº›</a:t>
            </a:fld>
            <a:endParaRPr lang="es-ES"/>
          </a:p>
        </p:txBody>
      </p:sp>
    </p:spTree>
    <p:extLst>
      <p:ext uri="{BB962C8B-B14F-4D97-AF65-F5344CB8AC3E}">
        <p14:creationId xmlns:p14="http://schemas.microsoft.com/office/powerpoint/2010/main" val="282691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2"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s-ES"/>
              <a:t>A continuación la exposición del proyecto de grado previo a la obtención de nuestro título</a:t>
            </a:r>
          </a:p>
        </p:txBody>
      </p:sp>
      <p:sp>
        <p:nvSpPr>
          <p:cNvPr id="15363"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30501B0C-8183-4660-A5DB-8B7976C9D669}" type="slidenum">
              <a:rPr lang="es-EC" altLang="es-ES" sz="1200">
                <a:latin typeface="Calibri" panose="020F0502020204030204" pitchFamily="34" charset="0"/>
              </a:rPr>
              <a:pPr eaLnBrk="1" hangingPunct="1"/>
              <a:t>1</a:t>
            </a:fld>
            <a:endParaRPr lang="es-EC" altLang="es-ES" sz="1200">
              <a:latin typeface="Calibri" panose="020F0502020204030204" pitchFamily="34" charset="0"/>
            </a:endParaRPr>
          </a:p>
        </p:txBody>
      </p:sp>
    </p:spTree>
    <p:extLst>
      <p:ext uri="{BB962C8B-B14F-4D97-AF65-F5344CB8AC3E}">
        <p14:creationId xmlns:p14="http://schemas.microsoft.com/office/powerpoint/2010/main" val="25646352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44035"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D522E40F-45F6-4B36-9230-0C08222C18DF}" type="slidenum">
              <a:rPr lang="es-EC" altLang="es-ES" sz="1200">
                <a:latin typeface="Calibri" panose="020F0502020204030204" pitchFamily="34" charset="0"/>
              </a:rPr>
              <a:pPr algn="r" eaLnBrk="1" hangingPunct="1"/>
              <a:t>10</a:t>
            </a:fld>
            <a:endParaRPr lang="es-EC" altLang="es-ES" sz="1200">
              <a:latin typeface="Calibri" panose="020F0502020204030204" pitchFamily="34" charset="0"/>
            </a:endParaRPr>
          </a:p>
        </p:txBody>
      </p:sp>
    </p:spTree>
    <p:extLst>
      <p:ext uri="{BB962C8B-B14F-4D97-AF65-F5344CB8AC3E}">
        <p14:creationId xmlns:p14="http://schemas.microsoft.com/office/powerpoint/2010/main" val="1798298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2"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46083"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A9761B3F-D981-4EB0-81DF-41FE31B3A3DE}" type="slidenum">
              <a:rPr lang="es-EC" altLang="es-ES" sz="1200">
                <a:latin typeface="Calibri" panose="020F0502020204030204" pitchFamily="34" charset="0"/>
              </a:rPr>
              <a:pPr eaLnBrk="1" hangingPunct="1"/>
              <a:t>11</a:t>
            </a:fld>
            <a:endParaRPr lang="es-EC" altLang="es-ES" sz="1200">
              <a:latin typeface="Calibri" panose="020F0502020204030204" pitchFamily="34" charset="0"/>
            </a:endParaRPr>
          </a:p>
        </p:txBody>
      </p:sp>
    </p:spTree>
    <p:extLst>
      <p:ext uri="{BB962C8B-B14F-4D97-AF65-F5344CB8AC3E}">
        <p14:creationId xmlns:p14="http://schemas.microsoft.com/office/powerpoint/2010/main" val="2451376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48131"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77A3ADB-55D9-49FA-8104-24EB19F52C67}" type="slidenum">
              <a:rPr lang="es-EC" altLang="es-ES" sz="1200">
                <a:latin typeface="Calibri" panose="020F0502020204030204" pitchFamily="34" charset="0"/>
              </a:rPr>
              <a:pPr algn="r" eaLnBrk="1" hangingPunct="1"/>
              <a:t>12</a:t>
            </a:fld>
            <a:endParaRPr lang="es-EC" altLang="es-ES" sz="1200">
              <a:latin typeface="Calibri" panose="020F0502020204030204" pitchFamily="34" charset="0"/>
            </a:endParaRPr>
          </a:p>
        </p:txBody>
      </p:sp>
    </p:spTree>
    <p:extLst>
      <p:ext uri="{BB962C8B-B14F-4D97-AF65-F5344CB8AC3E}">
        <p14:creationId xmlns:p14="http://schemas.microsoft.com/office/powerpoint/2010/main" val="40125962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50179"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B80AEDB1-8854-4DC1-8C9B-E51CE85557FB}" type="slidenum">
              <a:rPr lang="es-EC" altLang="es-ES" sz="1200">
                <a:latin typeface="Calibri" panose="020F0502020204030204" pitchFamily="34" charset="0"/>
              </a:rPr>
              <a:pPr algn="r" eaLnBrk="1" hangingPunct="1"/>
              <a:t>13</a:t>
            </a:fld>
            <a:endParaRPr lang="es-EC" altLang="es-ES" sz="1200">
              <a:latin typeface="Calibri" panose="020F0502020204030204" pitchFamily="34" charset="0"/>
            </a:endParaRPr>
          </a:p>
        </p:txBody>
      </p:sp>
    </p:spTree>
    <p:extLst>
      <p:ext uri="{BB962C8B-B14F-4D97-AF65-F5344CB8AC3E}">
        <p14:creationId xmlns:p14="http://schemas.microsoft.com/office/powerpoint/2010/main" val="3913855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52227"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759F8344-AB80-4769-8E40-549CB73D4E98}" type="slidenum">
              <a:rPr lang="es-EC" altLang="es-ES" sz="1200">
                <a:latin typeface="Calibri" panose="020F0502020204030204" pitchFamily="34" charset="0"/>
              </a:rPr>
              <a:pPr eaLnBrk="1" hangingPunct="1"/>
              <a:t>14</a:t>
            </a:fld>
            <a:endParaRPr lang="es-EC" altLang="es-ES" sz="1200">
              <a:latin typeface="Calibri" panose="020F0502020204030204" pitchFamily="34" charset="0"/>
            </a:endParaRPr>
          </a:p>
        </p:txBody>
      </p:sp>
    </p:spTree>
    <p:extLst>
      <p:ext uri="{BB962C8B-B14F-4D97-AF65-F5344CB8AC3E}">
        <p14:creationId xmlns:p14="http://schemas.microsoft.com/office/powerpoint/2010/main" val="18629072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54275"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575DB8F8-8F43-4819-81EF-2845DDD9D693}" type="slidenum">
              <a:rPr lang="es-EC" altLang="es-ES" sz="1200">
                <a:latin typeface="Calibri" panose="020F0502020204030204" pitchFamily="34" charset="0"/>
              </a:rPr>
              <a:pPr algn="r" eaLnBrk="1" hangingPunct="1"/>
              <a:t>15</a:t>
            </a:fld>
            <a:endParaRPr lang="es-EC" altLang="es-ES" sz="1200">
              <a:latin typeface="Calibri" panose="020F0502020204030204" pitchFamily="34" charset="0"/>
            </a:endParaRPr>
          </a:p>
        </p:txBody>
      </p:sp>
    </p:spTree>
    <p:extLst>
      <p:ext uri="{BB962C8B-B14F-4D97-AF65-F5344CB8AC3E}">
        <p14:creationId xmlns:p14="http://schemas.microsoft.com/office/powerpoint/2010/main" val="414640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56323"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82CE89E4-7F14-4AEA-BDE8-C13412F65016}" type="slidenum">
              <a:rPr lang="es-EC" altLang="es-ES" sz="1200">
                <a:latin typeface="Calibri" panose="020F0502020204030204" pitchFamily="34" charset="0"/>
              </a:rPr>
              <a:pPr algn="r" eaLnBrk="1" hangingPunct="1"/>
              <a:t>16</a:t>
            </a:fld>
            <a:endParaRPr lang="es-EC" altLang="es-ES" sz="1200">
              <a:latin typeface="Calibri" panose="020F0502020204030204" pitchFamily="34" charset="0"/>
            </a:endParaRPr>
          </a:p>
        </p:txBody>
      </p:sp>
    </p:spTree>
    <p:extLst>
      <p:ext uri="{BB962C8B-B14F-4D97-AF65-F5344CB8AC3E}">
        <p14:creationId xmlns:p14="http://schemas.microsoft.com/office/powerpoint/2010/main" val="2699343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58371"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E0A0ED24-ECA7-4562-94A0-CBC4197303CE}" type="slidenum">
              <a:rPr lang="es-EC" altLang="es-ES" sz="1200">
                <a:latin typeface="Calibri" panose="020F0502020204030204" pitchFamily="34" charset="0"/>
              </a:rPr>
              <a:pPr eaLnBrk="1" hangingPunct="1"/>
              <a:t>17</a:t>
            </a:fld>
            <a:endParaRPr lang="es-EC" altLang="es-ES" sz="1200">
              <a:latin typeface="Calibri" panose="020F0502020204030204" pitchFamily="34" charset="0"/>
            </a:endParaRPr>
          </a:p>
        </p:txBody>
      </p:sp>
    </p:spTree>
    <p:extLst>
      <p:ext uri="{BB962C8B-B14F-4D97-AF65-F5344CB8AC3E}">
        <p14:creationId xmlns:p14="http://schemas.microsoft.com/office/powerpoint/2010/main" val="2023459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60419"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2E38DADB-3C0F-4DB8-B11B-8A5EFFB5429A}" type="slidenum">
              <a:rPr lang="es-EC" altLang="es-ES" sz="1200">
                <a:latin typeface="Calibri" panose="020F0502020204030204" pitchFamily="34" charset="0"/>
              </a:rPr>
              <a:pPr algn="r" eaLnBrk="1" hangingPunct="1"/>
              <a:t>18</a:t>
            </a:fld>
            <a:endParaRPr lang="es-EC" altLang="es-ES" sz="1200">
              <a:latin typeface="Calibri" panose="020F0502020204030204" pitchFamily="34" charset="0"/>
            </a:endParaRPr>
          </a:p>
        </p:txBody>
      </p:sp>
    </p:spTree>
    <p:extLst>
      <p:ext uri="{BB962C8B-B14F-4D97-AF65-F5344CB8AC3E}">
        <p14:creationId xmlns:p14="http://schemas.microsoft.com/office/powerpoint/2010/main" val="4251780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62467"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D1EF01DD-EF41-43BE-AD60-2C1C8EA696AF}" type="slidenum">
              <a:rPr lang="es-EC" altLang="es-ES" sz="1200">
                <a:latin typeface="Calibri" panose="020F0502020204030204" pitchFamily="34" charset="0"/>
              </a:rPr>
              <a:pPr algn="r" eaLnBrk="1" hangingPunct="1"/>
              <a:t>19</a:t>
            </a:fld>
            <a:endParaRPr lang="es-EC" altLang="es-ES" sz="1200">
              <a:latin typeface="Calibri" panose="020F0502020204030204" pitchFamily="34" charset="0"/>
            </a:endParaRPr>
          </a:p>
        </p:txBody>
      </p:sp>
    </p:spTree>
    <p:extLst>
      <p:ext uri="{BB962C8B-B14F-4D97-AF65-F5344CB8AC3E}">
        <p14:creationId xmlns:p14="http://schemas.microsoft.com/office/powerpoint/2010/main" val="1573074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17411"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8F358F8E-A65B-46F7-BC13-535E9C9D4FCC}" type="slidenum">
              <a:rPr lang="es-EC" altLang="es-ES" sz="1200">
                <a:latin typeface="Calibri" panose="020F0502020204030204" pitchFamily="34" charset="0"/>
              </a:rPr>
              <a:pPr eaLnBrk="1" hangingPunct="1"/>
              <a:t>2</a:t>
            </a:fld>
            <a:endParaRPr lang="es-EC" altLang="es-ES" sz="1200">
              <a:latin typeface="Calibri" panose="020F0502020204030204" pitchFamily="34" charset="0"/>
            </a:endParaRPr>
          </a:p>
        </p:txBody>
      </p:sp>
    </p:spTree>
    <p:extLst>
      <p:ext uri="{BB962C8B-B14F-4D97-AF65-F5344CB8AC3E}">
        <p14:creationId xmlns:p14="http://schemas.microsoft.com/office/powerpoint/2010/main" val="17244074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64515"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F3408EBD-0AF8-4384-A7A0-7299F5B810ED}" type="slidenum">
              <a:rPr lang="es-EC" altLang="es-ES" sz="1200">
                <a:latin typeface="Calibri" panose="020F0502020204030204" pitchFamily="34" charset="0"/>
              </a:rPr>
              <a:pPr algn="r" eaLnBrk="1" hangingPunct="1"/>
              <a:t>20</a:t>
            </a:fld>
            <a:endParaRPr lang="es-EC" altLang="es-ES" sz="1200">
              <a:latin typeface="Calibri" panose="020F0502020204030204" pitchFamily="34" charset="0"/>
            </a:endParaRPr>
          </a:p>
        </p:txBody>
      </p:sp>
    </p:spTree>
    <p:extLst>
      <p:ext uri="{BB962C8B-B14F-4D97-AF65-F5344CB8AC3E}">
        <p14:creationId xmlns:p14="http://schemas.microsoft.com/office/powerpoint/2010/main" val="3720886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2"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66563"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CC9B0F52-DFFE-4C12-A7F3-A3B39CDBFF78}" type="slidenum">
              <a:rPr lang="es-EC" altLang="es-ES" sz="1200">
                <a:latin typeface="Calibri" panose="020F0502020204030204" pitchFamily="34" charset="0"/>
              </a:rPr>
              <a:pPr algn="r" eaLnBrk="1" hangingPunct="1"/>
              <a:t>21</a:t>
            </a:fld>
            <a:endParaRPr lang="es-EC" altLang="es-ES" sz="1200">
              <a:latin typeface="Calibri" panose="020F0502020204030204" pitchFamily="34" charset="0"/>
            </a:endParaRPr>
          </a:p>
        </p:txBody>
      </p:sp>
    </p:spTree>
    <p:extLst>
      <p:ext uri="{BB962C8B-B14F-4D97-AF65-F5344CB8AC3E}">
        <p14:creationId xmlns:p14="http://schemas.microsoft.com/office/powerpoint/2010/main" val="10950017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68611"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2531B373-5A72-4B84-99B9-8AD84357B0EB}" type="slidenum">
              <a:rPr lang="es-EC" altLang="es-ES" sz="1200">
                <a:latin typeface="Calibri" panose="020F0502020204030204" pitchFamily="34" charset="0"/>
              </a:rPr>
              <a:pPr algn="r" eaLnBrk="1" hangingPunct="1"/>
              <a:t>22</a:t>
            </a:fld>
            <a:endParaRPr lang="es-EC" altLang="es-ES" sz="1200">
              <a:latin typeface="Calibri" panose="020F0502020204030204" pitchFamily="34" charset="0"/>
            </a:endParaRPr>
          </a:p>
        </p:txBody>
      </p:sp>
    </p:spTree>
    <p:extLst>
      <p:ext uri="{BB962C8B-B14F-4D97-AF65-F5344CB8AC3E}">
        <p14:creationId xmlns:p14="http://schemas.microsoft.com/office/powerpoint/2010/main" val="1188990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70659"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E33EBECD-E722-4026-A35B-705A80510CD1}" type="slidenum">
              <a:rPr lang="es-EC" altLang="es-ES" sz="1200">
                <a:latin typeface="Calibri" panose="020F0502020204030204" pitchFamily="34" charset="0"/>
              </a:rPr>
              <a:pPr algn="r" eaLnBrk="1" hangingPunct="1"/>
              <a:t>23</a:t>
            </a:fld>
            <a:endParaRPr lang="es-EC" altLang="es-ES" sz="1200">
              <a:latin typeface="Calibri" panose="020F0502020204030204" pitchFamily="34" charset="0"/>
            </a:endParaRPr>
          </a:p>
        </p:txBody>
      </p:sp>
    </p:spTree>
    <p:extLst>
      <p:ext uri="{BB962C8B-B14F-4D97-AF65-F5344CB8AC3E}">
        <p14:creationId xmlns:p14="http://schemas.microsoft.com/office/powerpoint/2010/main" val="4168377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6"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72707"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B9881E31-3D03-4643-9631-BE1169FD6F6B}" type="slidenum">
              <a:rPr lang="es-EC" altLang="es-ES" sz="1200">
                <a:latin typeface="Calibri" panose="020F0502020204030204" pitchFamily="34" charset="0"/>
              </a:rPr>
              <a:pPr algn="r" eaLnBrk="1" hangingPunct="1"/>
              <a:t>24</a:t>
            </a:fld>
            <a:endParaRPr lang="es-EC" altLang="es-ES" sz="1200">
              <a:latin typeface="Calibri" panose="020F0502020204030204" pitchFamily="34" charset="0"/>
            </a:endParaRPr>
          </a:p>
        </p:txBody>
      </p:sp>
    </p:spTree>
    <p:extLst>
      <p:ext uri="{BB962C8B-B14F-4D97-AF65-F5344CB8AC3E}">
        <p14:creationId xmlns:p14="http://schemas.microsoft.com/office/powerpoint/2010/main" val="276080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74755"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A511120D-7237-4142-A34B-AAEB3C7219CF}" type="slidenum">
              <a:rPr lang="es-EC" altLang="es-ES" sz="1200">
                <a:latin typeface="Calibri" panose="020F0502020204030204" pitchFamily="34" charset="0"/>
              </a:rPr>
              <a:pPr algn="r" eaLnBrk="1" hangingPunct="1"/>
              <a:t>25</a:t>
            </a:fld>
            <a:endParaRPr lang="es-EC" altLang="es-ES" sz="1200">
              <a:latin typeface="Calibri" panose="020F0502020204030204" pitchFamily="34" charset="0"/>
            </a:endParaRPr>
          </a:p>
        </p:txBody>
      </p:sp>
    </p:spTree>
    <p:extLst>
      <p:ext uri="{BB962C8B-B14F-4D97-AF65-F5344CB8AC3E}">
        <p14:creationId xmlns:p14="http://schemas.microsoft.com/office/powerpoint/2010/main" val="1459033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78851"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24EE767E-8F13-42BE-9345-CED77B5BBB86}" type="slidenum">
              <a:rPr lang="es-EC" altLang="es-ES" sz="1200">
                <a:latin typeface="Calibri" panose="020F0502020204030204" pitchFamily="34" charset="0"/>
              </a:rPr>
              <a:pPr algn="r" eaLnBrk="1" hangingPunct="1"/>
              <a:t>26</a:t>
            </a:fld>
            <a:endParaRPr lang="es-EC" altLang="es-ES" sz="1200">
              <a:latin typeface="Calibri" panose="020F0502020204030204" pitchFamily="34" charset="0"/>
            </a:endParaRPr>
          </a:p>
        </p:txBody>
      </p:sp>
    </p:spTree>
    <p:extLst>
      <p:ext uri="{BB962C8B-B14F-4D97-AF65-F5344CB8AC3E}">
        <p14:creationId xmlns:p14="http://schemas.microsoft.com/office/powerpoint/2010/main" val="330939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19459"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067BD6C6-86C5-468F-8BA2-9EA4FBB7DAC6}" type="slidenum">
              <a:rPr lang="es-EC" altLang="es-ES" sz="1200">
                <a:latin typeface="Calibri" panose="020F0502020204030204" pitchFamily="34" charset="0"/>
              </a:rPr>
              <a:pPr algn="r" eaLnBrk="1" hangingPunct="1"/>
              <a:t>3</a:t>
            </a:fld>
            <a:endParaRPr lang="es-EC" altLang="es-ES" sz="1200">
              <a:latin typeface="Calibri" panose="020F0502020204030204" pitchFamily="34" charset="0"/>
            </a:endParaRPr>
          </a:p>
        </p:txBody>
      </p:sp>
    </p:spTree>
    <p:extLst>
      <p:ext uri="{BB962C8B-B14F-4D97-AF65-F5344CB8AC3E}">
        <p14:creationId xmlns:p14="http://schemas.microsoft.com/office/powerpoint/2010/main" val="5947078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27651"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C5AC5959-D579-41BD-867F-9572377FBA2E}" type="slidenum">
              <a:rPr lang="es-EC" altLang="es-ES" sz="1200">
                <a:latin typeface="Calibri" panose="020F0502020204030204" pitchFamily="34" charset="0"/>
              </a:rPr>
              <a:pPr algn="r" eaLnBrk="1" hangingPunct="1"/>
              <a:t>4</a:t>
            </a:fld>
            <a:endParaRPr lang="es-EC" altLang="es-ES" sz="1200">
              <a:latin typeface="Calibri" panose="020F0502020204030204" pitchFamily="34" charset="0"/>
            </a:endParaRPr>
          </a:p>
        </p:txBody>
      </p:sp>
    </p:spTree>
    <p:extLst>
      <p:ext uri="{BB962C8B-B14F-4D97-AF65-F5344CB8AC3E}">
        <p14:creationId xmlns:p14="http://schemas.microsoft.com/office/powerpoint/2010/main" val="758597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29699"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2973422A-E6F0-4C85-A383-9F54BA89E55F}" type="slidenum">
              <a:rPr lang="es-EC" altLang="es-ES" sz="1200">
                <a:latin typeface="Calibri" panose="020F0502020204030204" pitchFamily="34" charset="0"/>
              </a:rPr>
              <a:pPr eaLnBrk="1" hangingPunct="1"/>
              <a:t>5</a:t>
            </a:fld>
            <a:endParaRPr lang="es-EC" altLang="es-ES" sz="1200">
              <a:latin typeface="Calibri" panose="020F0502020204030204" pitchFamily="34" charset="0"/>
            </a:endParaRPr>
          </a:p>
        </p:txBody>
      </p:sp>
    </p:spTree>
    <p:extLst>
      <p:ext uri="{BB962C8B-B14F-4D97-AF65-F5344CB8AC3E}">
        <p14:creationId xmlns:p14="http://schemas.microsoft.com/office/powerpoint/2010/main" val="1927135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35843"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3D4CFF12-2068-41B5-979E-CE7A69430701}" type="slidenum">
              <a:rPr lang="es-EC" altLang="es-ES" sz="1200">
                <a:latin typeface="Calibri" panose="020F0502020204030204" pitchFamily="34" charset="0"/>
              </a:rPr>
              <a:pPr algn="r" eaLnBrk="1" hangingPunct="1"/>
              <a:t>6</a:t>
            </a:fld>
            <a:endParaRPr lang="es-EC" altLang="es-ES" sz="1200">
              <a:latin typeface="Calibri" panose="020F0502020204030204" pitchFamily="34" charset="0"/>
            </a:endParaRPr>
          </a:p>
        </p:txBody>
      </p:sp>
    </p:spTree>
    <p:extLst>
      <p:ext uri="{BB962C8B-B14F-4D97-AF65-F5344CB8AC3E}">
        <p14:creationId xmlns:p14="http://schemas.microsoft.com/office/powerpoint/2010/main" val="499427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37891"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CDFA127F-5930-4117-B360-C1CC5BCF3F0D}" type="slidenum">
              <a:rPr lang="es-EC" altLang="es-ES" sz="1200">
                <a:latin typeface="Calibri" panose="020F0502020204030204" pitchFamily="34" charset="0"/>
              </a:rPr>
              <a:pPr algn="r" eaLnBrk="1" hangingPunct="1"/>
              <a:t>7</a:t>
            </a:fld>
            <a:endParaRPr lang="es-EC" altLang="es-ES" sz="1200">
              <a:latin typeface="Calibri" panose="020F0502020204030204" pitchFamily="34" charset="0"/>
            </a:endParaRPr>
          </a:p>
        </p:txBody>
      </p:sp>
    </p:spTree>
    <p:extLst>
      <p:ext uri="{BB962C8B-B14F-4D97-AF65-F5344CB8AC3E}">
        <p14:creationId xmlns:p14="http://schemas.microsoft.com/office/powerpoint/2010/main" val="1234347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39939"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fld id="{004144D4-B058-457D-A65D-F565C5CC3237}" type="slidenum">
              <a:rPr lang="es-EC" altLang="es-ES" sz="1200">
                <a:latin typeface="Calibri" panose="020F0502020204030204" pitchFamily="34" charset="0"/>
              </a:rPr>
              <a:pPr eaLnBrk="1" hangingPunct="1"/>
              <a:t>8</a:t>
            </a:fld>
            <a:endParaRPr lang="es-EC" altLang="es-ES" sz="1200">
              <a:latin typeface="Calibri" panose="020F0502020204030204" pitchFamily="34" charset="0"/>
            </a:endParaRPr>
          </a:p>
        </p:txBody>
      </p:sp>
    </p:spTree>
    <p:extLst>
      <p:ext uri="{BB962C8B-B14F-4D97-AF65-F5344CB8AC3E}">
        <p14:creationId xmlns:p14="http://schemas.microsoft.com/office/powerpoint/2010/main" val="232792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C" altLang="es-ES"/>
              <a:t>Referente al cantón el Empalme</a:t>
            </a:r>
          </a:p>
        </p:txBody>
      </p:sp>
      <p:sp>
        <p:nvSpPr>
          <p:cNvPr id="41987" name="3 Marcador de número de diapositiva"/>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fld id="{8B216230-19D9-4A17-A1A5-F98866C3898E}" type="slidenum">
              <a:rPr lang="es-EC" altLang="es-ES" sz="1200">
                <a:latin typeface="Calibri" panose="020F0502020204030204" pitchFamily="34" charset="0"/>
              </a:rPr>
              <a:pPr algn="r" eaLnBrk="1" hangingPunct="1"/>
              <a:t>9</a:t>
            </a:fld>
            <a:endParaRPr lang="es-EC" altLang="es-ES" sz="1200">
              <a:latin typeface="Calibri" panose="020F0502020204030204" pitchFamily="34" charset="0"/>
            </a:endParaRPr>
          </a:p>
        </p:txBody>
      </p:sp>
    </p:spTree>
    <p:extLst>
      <p:ext uri="{BB962C8B-B14F-4D97-AF65-F5344CB8AC3E}">
        <p14:creationId xmlns:p14="http://schemas.microsoft.com/office/powerpoint/2010/main" val="20017752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1.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19050" y="749300"/>
          <a:ext cx="9163050" cy="5360988"/>
        </p:xfrm>
        <a:graphic>
          <a:graphicData uri="http://schemas.openxmlformats.org/presentationml/2006/ole">
            <mc:AlternateContent xmlns:mc="http://schemas.openxmlformats.org/markup-compatibility/2006">
              <mc:Choice xmlns:v="urn:schemas-microsoft-com:vml" Requires="v">
                <p:oleObj spid="_x0000_s50230" name="CorelDRAW" r:id="rId3" imgW="9168480" imgH="5375520" progId="">
                  <p:embed/>
                </p:oleObj>
              </mc:Choice>
              <mc:Fallback>
                <p:oleObj name="CorelDRAW" r:id="rId3" imgW="9168480" imgH="5375520" progId="">
                  <p:embed/>
                  <p:pic>
                    <p:nvPicPr>
                      <p:cNvPr id="0"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19050" y="749300"/>
                        <a:ext cx="916305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a:p>
        </p:txBody>
      </p:sp>
      <p:sp>
        <p:nvSpPr>
          <p:cNvPr id="4"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defRPr/>
            </a:pPr>
            <a:endParaRPr lang="es-ES" sz="1400"/>
          </a:p>
        </p:txBody>
      </p:sp>
      <p:sp>
        <p:nvSpPr>
          <p:cNvPr id="5"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pPr>
              <a:defRPr/>
            </a:pPr>
            <a:endParaRPr lang="es-ES" sz="1400"/>
          </a:p>
        </p:txBody>
      </p:sp>
      <p:sp>
        <p:nvSpPr>
          <p:cNvPr id="6" name="Rectangle 27"/>
          <p:cNvSpPr>
            <a:spLocks noChangeArrowheads="1"/>
          </p:cNvSpPr>
          <p:nvPr userDrawn="1"/>
        </p:nvSpPr>
        <p:spPr bwMode="auto">
          <a:xfrm>
            <a:off x="3071813" y="2286000"/>
            <a:ext cx="2895600" cy="476250"/>
          </a:xfrm>
          <a:prstGeom prst="rect">
            <a:avLst/>
          </a:prstGeom>
          <a:noFill/>
          <a:ln w="9525">
            <a:noFill/>
            <a:miter lim="800000"/>
            <a:headEnd/>
            <a:tailEnd/>
          </a:ln>
          <a:effectLst/>
        </p:spPr>
        <p:txBody>
          <a:bodyPr/>
          <a:lstStyle/>
          <a:p>
            <a:pPr algn="ctr">
              <a:defRPr/>
            </a:pPr>
            <a:endParaRPr lang="es-ES" sz="1400"/>
          </a:p>
        </p:txBody>
      </p:sp>
      <p:pic>
        <p:nvPicPr>
          <p:cNvPr id="7" name="Picture 33" descr="LOGO-OFICIAL-transparente"/>
          <p:cNvPicPr>
            <a:picLocks noChangeAspect="1" noChangeArrowheads="1"/>
          </p:cNvPicPr>
          <p:nvPr userDrawn="1"/>
        </p:nvPicPr>
        <p:blipFill>
          <a:blip r:embed="rId5" cstate="print"/>
          <a:srcRect/>
          <a:stretch>
            <a:fillRect/>
          </a:stretch>
        </p:blipFill>
        <p:spPr bwMode="auto">
          <a:xfrm>
            <a:off x="53975" y="153988"/>
            <a:ext cx="3059113" cy="890587"/>
          </a:xfrm>
          <a:prstGeom prst="rect">
            <a:avLst/>
          </a:prstGeom>
          <a:noFill/>
          <a:ln w="9525">
            <a:noFill/>
            <a:miter lim="800000"/>
            <a:headEnd/>
            <a:tailEnd/>
          </a:ln>
        </p:spPr>
      </p:pic>
      <p:pic>
        <p:nvPicPr>
          <p:cNvPr id="8" name="12 Imagen" descr="pie de pagina espe.jpg"/>
          <p:cNvPicPr>
            <a:picLocks noChangeAspect="1"/>
          </p:cNvPicPr>
          <p:nvPr userDrawn="1"/>
        </p:nvPicPr>
        <p:blipFill>
          <a:blip r:embed="rId6" cstate="print"/>
          <a:srcRect/>
          <a:stretch>
            <a:fillRect/>
          </a:stretch>
        </p:blipFill>
        <p:spPr bwMode="auto">
          <a:xfrm>
            <a:off x="0" y="5864225"/>
            <a:ext cx="9144000" cy="1065213"/>
          </a:xfrm>
          <a:prstGeom prst="rect">
            <a:avLst/>
          </a:prstGeom>
          <a:noFill/>
          <a:ln w="9525">
            <a:solidFill>
              <a:schemeClr val="tx1"/>
            </a:solidFill>
            <a:miter lim="800000"/>
            <a:headEnd/>
            <a:tailEnd/>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fld id="{55ED9875-C809-425A-B1F6-D95E1C4E5191}" type="datetimeFigureOut">
              <a:rPr lang="es-ES" altLang="es-ES"/>
              <a:pPr/>
              <a:t>30/10/2016</a:t>
            </a:fld>
            <a:endParaRPr lang="en-US" altLang="es-E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fld id="{E51DBFF4-F9F4-44D4-B8E3-CEDD037ED76E}" type="slidenum">
              <a:rPr lang="en-US" altLang="es-ES"/>
              <a:pPr/>
              <a:t>‹Nº›</a:t>
            </a:fld>
            <a:endParaRPr lang="en-US" altLang="es-ES"/>
          </a:p>
        </p:txBody>
      </p:sp>
    </p:spTree>
    <p:extLst>
      <p:ext uri="{BB962C8B-B14F-4D97-AF65-F5344CB8AC3E}">
        <p14:creationId xmlns:p14="http://schemas.microsoft.com/office/powerpoint/2010/main" val="77499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AutoShape 4"/>
          <p:cNvSpPr>
            <a:spLocks noChangeArrowheads="1"/>
          </p:cNvSpPr>
          <p:nvPr userDrawn="1"/>
        </p:nvSpPr>
        <p:spPr bwMode="auto">
          <a:xfrm>
            <a:off x="357188" y="1428750"/>
            <a:ext cx="2286000" cy="1981200"/>
          </a:xfrm>
          <a:prstGeom prst="rightArrowCallout">
            <a:avLst>
              <a:gd name="adj1" fmla="val 25000"/>
              <a:gd name="adj2" fmla="val 25000"/>
              <a:gd name="adj3" fmla="val 19231"/>
              <a:gd name="adj4" fmla="val 66667"/>
            </a:avLst>
          </a:prstGeom>
          <a:solidFill>
            <a:srgbClr val="92D050"/>
          </a:solidFill>
          <a:ln w="9525">
            <a:noFill/>
            <a:miter lim="800000"/>
            <a:headEnd/>
            <a:tailEnd/>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p:txBody>
      </p:sp>
      <p:sp>
        <p:nvSpPr>
          <p:cNvPr id="3" name="AutoShape 12"/>
          <p:cNvSpPr>
            <a:spLocks noChangeArrowheads="1"/>
          </p:cNvSpPr>
          <p:nvPr userDrawn="1"/>
        </p:nvSpPr>
        <p:spPr bwMode="auto">
          <a:xfrm>
            <a:off x="4786313" y="4305306"/>
            <a:ext cx="1714500" cy="571500"/>
          </a:xfrm>
          <a:prstGeom prst="downArrowCallout">
            <a:avLst>
              <a:gd name="adj1" fmla="val 59091"/>
              <a:gd name="adj2" fmla="val 59091"/>
              <a:gd name="adj3" fmla="val 16667"/>
              <a:gd name="adj4" fmla="val 66667"/>
            </a:avLst>
          </a:prstGeom>
          <a:solidFill>
            <a:srgbClr val="92D050"/>
          </a:solidFill>
          <a:ln w="9525">
            <a:noFill/>
            <a:miter lim="800000"/>
            <a:headEnd/>
            <a:tailEnd/>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a:p>
            <a:pPr algn="ctr" eaLnBrk="0" hangingPunct="0">
              <a:defRPr/>
            </a:pPr>
            <a:r>
              <a:rPr lang="es-ES" sz="1400" b="1" dirty="0">
                <a:effectLst>
                  <a:outerShdw blurRad="38100" dist="38100" dir="2700000" algn="tl">
                    <a:srgbClr val="000000">
                      <a:alpha val="43137"/>
                    </a:srgbClr>
                  </a:outerShdw>
                </a:effectLst>
                <a:latin typeface="Albertus" pitchFamily="34" charset="0"/>
              </a:rPr>
              <a:t>PRODUCTOS</a:t>
            </a:r>
          </a:p>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p:txBody>
      </p:sp>
      <p:sp>
        <p:nvSpPr>
          <p:cNvPr id="4" name="AutoShape 8"/>
          <p:cNvSpPr>
            <a:spLocks noChangeArrowheads="1"/>
          </p:cNvSpPr>
          <p:nvPr userDrawn="1"/>
        </p:nvSpPr>
        <p:spPr bwMode="auto">
          <a:xfrm>
            <a:off x="2714625" y="5000625"/>
            <a:ext cx="5638800" cy="885825"/>
          </a:xfrm>
          <a:prstGeom prst="bevel">
            <a:avLst>
              <a:gd name="adj" fmla="val 12500"/>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defTabSz="376238">
              <a:defRPr/>
            </a:pPr>
            <a:endParaRPr lang="es-ES" sz="1400" b="1" dirty="0">
              <a:solidFill>
                <a:schemeClr val="bg1"/>
              </a:solidFill>
              <a:effectLst>
                <a:outerShdw blurRad="38100" dist="38100" dir="2700000" algn="tl">
                  <a:srgbClr val="000000">
                    <a:alpha val="43137"/>
                  </a:srgbClr>
                </a:outerShdw>
              </a:effectLst>
              <a:latin typeface="Albertus" pitchFamily="34" charset="0"/>
            </a:endParaRPr>
          </a:p>
        </p:txBody>
      </p:sp>
      <p:sp>
        <p:nvSpPr>
          <p:cNvPr id="5" name="4 Rectángulo"/>
          <p:cNvSpPr/>
          <p:nvPr userDrawn="1"/>
        </p:nvSpPr>
        <p:spPr>
          <a:xfrm>
            <a:off x="2857488" y="785794"/>
            <a:ext cx="5572164" cy="3357586"/>
          </a:xfrm>
          <a:prstGeom prst="rect">
            <a:avLst/>
          </a:prstGeom>
          <a:ln>
            <a:noFill/>
          </a:ln>
          <a:effectLst>
            <a:glow rad="635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anchor="ctr"/>
          <a:lstStyle/>
          <a:p>
            <a:pPr algn="just" defTabSz="292100" eaLnBrk="0" hangingPunct="0">
              <a:buFont typeface="Wingdings" pitchFamily="2" charset="2"/>
              <a:buNone/>
              <a:defRPr/>
            </a:pPr>
            <a:endParaRPr lang="es-ES" sz="1600" b="1" dirty="0">
              <a:solidFill>
                <a:schemeClr val="tx1"/>
              </a:solidFill>
              <a:latin typeface="Albertus"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a:p>
        </p:txBody>
      </p:sp>
      <p:sp>
        <p:nvSpPr>
          <p:cNvPr id="1047" name="Line 23"/>
          <p:cNvSpPr>
            <a:spLocks noChangeShapeType="1"/>
          </p:cNvSpPr>
          <p:nvPr userDrawn="1"/>
        </p:nvSpPr>
        <p:spPr bwMode="auto">
          <a:xfrm rot="10800000" flipH="1">
            <a:off x="25400" y="6235700"/>
            <a:ext cx="6659563" cy="0"/>
          </a:xfrm>
          <a:prstGeom prst="line">
            <a:avLst/>
          </a:prstGeom>
          <a:noFill/>
          <a:ln w="38100">
            <a:solidFill>
              <a:srgbClr val="FF0000"/>
            </a:solidFill>
            <a:round/>
            <a:headEnd/>
            <a:tailEnd/>
          </a:ln>
          <a:effectLst/>
        </p:spPr>
        <p:txBody>
          <a:bodyPr/>
          <a:lstStyle/>
          <a:p>
            <a:pPr>
              <a:defRPr/>
            </a:pPr>
            <a:endParaRPr lang="es-ES"/>
          </a:p>
        </p:txBody>
      </p:sp>
      <p:sp>
        <p:nvSpPr>
          <p:cNvPr id="1048" name="Line 24"/>
          <p:cNvSpPr>
            <a:spLocks noChangeShapeType="1"/>
          </p:cNvSpPr>
          <p:nvPr userDrawn="1"/>
        </p:nvSpPr>
        <p:spPr bwMode="auto">
          <a:xfrm rot="10800000" flipH="1">
            <a:off x="25400" y="6283325"/>
            <a:ext cx="6659563" cy="0"/>
          </a:xfrm>
          <a:prstGeom prst="line">
            <a:avLst/>
          </a:prstGeom>
          <a:noFill/>
          <a:ln w="38100">
            <a:solidFill>
              <a:srgbClr val="006600"/>
            </a:solidFill>
            <a:round/>
            <a:headEnd/>
            <a:tailEnd/>
          </a:ln>
          <a:effectLst/>
        </p:spPr>
        <p:txBody>
          <a:bodyPr/>
          <a:lstStyle/>
          <a:p>
            <a:pPr>
              <a:defRPr/>
            </a:pPr>
            <a:endParaRPr lang="es-ES"/>
          </a:p>
        </p:txBody>
      </p:sp>
      <p:pic>
        <p:nvPicPr>
          <p:cNvPr id="6150" name="Picture 25" descr="LOGO-OFICIAL-transparente"/>
          <p:cNvPicPr>
            <a:picLocks noChangeAspect="1" noChangeArrowheads="1"/>
          </p:cNvPicPr>
          <p:nvPr userDrawn="1"/>
        </p:nvPicPr>
        <p:blipFill>
          <a:blip r:embed="rId15" cstate="print"/>
          <a:srcRect/>
          <a:stretch>
            <a:fillRect/>
          </a:stretch>
        </p:blipFill>
        <p:spPr bwMode="auto">
          <a:xfrm>
            <a:off x="6443663" y="5876925"/>
            <a:ext cx="2700337" cy="78581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04" r:id="rId1"/>
    <p:sldLayoutId id="2147483994" r:id="rId2"/>
    <p:sldLayoutId id="2147483995" r:id="rId3"/>
    <p:sldLayoutId id="2147483996" r:id="rId4"/>
    <p:sldLayoutId id="2147483997" r:id="rId5"/>
    <p:sldLayoutId id="2147483998" r:id="rId6"/>
    <p:sldLayoutId id="2147484005" r:id="rId7"/>
    <p:sldLayoutId id="2147483999" r:id="rId8"/>
    <p:sldLayoutId id="2147484000" r:id="rId9"/>
    <p:sldLayoutId id="2147484001" r:id="rId10"/>
    <p:sldLayoutId id="2147484002" r:id="rId11"/>
    <p:sldLayoutId id="2147484003" r:id="rId12"/>
    <p:sldLayoutId id="2147484006" r:id="rId13"/>
  </p:sldLayoutIdLst>
  <p:hf hdr="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chart" Target="../charts/chart3.xml"/></Relationships>
</file>

<file path=ppt/slides/_rels/slide3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chart" Target="../charts/chart6.xml"/></Relationships>
</file>

<file path=ppt/slides/_rels/slide3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chart" Target="../charts/chart9.xml"/></Relationships>
</file>

<file path=ppt/slides/_rels/slide3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jpeg"/><Relationship Id="rId7"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ORMATOCARATULA.jpg"/>
          <p:cNvPicPr>
            <a:picLocks noChangeAspect="1"/>
          </p:cNvPicPr>
          <p:nvPr/>
        </p:nvPicPr>
        <p:blipFill>
          <a:blip r:embed="rId3" cstate="print"/>
          <a:stretch>
            <a:fillRect/>
          </a:stretch>
        </p:blipFill>
        <p:spPr>
          <a:xfrm>
            <a:off x="-285784" y="-72148"/>
            <a:ext cx="9399640" cy="70730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338" name="1 Título"/>
          <p:cNvSpPr>
            <a:spLocks noGrp="1"/>
          </p:cNvSpPr>
          <p:nvPr>
            <p:ph type="title"/>
          </p:nvPr>
        </p:nvSpPr>
        <p:spPr>
          <a:xfrm>
            <a:off x="500063" y="1124744"/>
            <a:ext cx="8643937" cy="5733256"/>
          </a:xfrm>
        </p:spPr>
        <p:txBody>
          <a:bodyPr/>
          <a:lstStyle/>
          <a:p>
            <a:r>
              <a:rPr lang="es-ES" altLang="es-ES" sz="2400" b="1" dirty="0">
                <a:solidFill>
                  <a:schemeClr val="tx1"/>
                </a:solidFill>
                <a:latin typeface="Times New Roman" panose="02020603050405020304" pitchFamily="18" charset="0"/>
                <a:cs typeface="Times New Roman" panose="02020603050405020304" pitchFamily="18" charset="0"/>
              </a:rPr>
              <a:t>PROYECTO DE INVESTIGACIÓN PREVIO A LA OBTENCIÓN DEL TÍTULO DE INGENIERO MECÁNICO </a:t>
            </a:r>
            <a:br>
              <a:rPr lang="es-ES" altLang="es-ES" sz="2400" dirty="0">
                <a:solidFill>
                  <a:schemeClr val="tx1"/>
                </a:solidFill>
                <a:latin typeface="Times New Roman" panose="02020603050405020304" pitchFamily="18" charset="0"/>
                <a:cs typeface="Times New Roman" panose="02020603050405020304" pitchFamily="18" charset="0"/>
              </a:rPr>
            </a:br>
            <a:br>
              <a:rPr lang="es-ES" altLang="es-ES" sz="2400" dirty="0">
                <a:solidFill>
                  <a:schemeClr val="tx1"/>
                </a:solidFill>
                <a:latin typeface="Times New Roman" panose="02020603050405020304" pitchFamily="18" charset="0"/>
                <a:cs typeface="Times New Roman" panose="02020603050405020304" pitchFamily="18" charset="0"/>
              </a:rPr>
            </a:br>
            <a:r>
              <a:rPr lang="es-ES" altLang="es-ES" sz="2400" b="1" dirty="0">
                <a:solidFill>
                  <a:schemeClr val="tx1"/>
                </a:solidFill>
                <a:latin typeface="Times New Roman" panose="02020603050405020304" pitchFamily="18" charset="0"/>
                <a:cs typeface="Times New Roman" panose="02020603050405020304" pitchFamily="18" charset="0"/>
              </a:rPr>
              <a:t>TEMA: ANÁLISIS DE LA CAPACIDAD A FLEXIÓN DE UNA VIGA DE SECCIÓN COMPUESTA CON REFUERZO LONGITUDINAL PET RECICLADO </a:t>
            </a:r>
            <a:br>
              <a:rPr lang="es-ES" altLang="es-ES" sz="2400" dirty="0">
                <a:solidFill>
                  <a:schemeClr val="tx1"/>
                </a:solidFill>
                <a:latin typeface="Times New Roman" panose="02020603050405020304" pitchFamily="18" charset="0"/>
                <a:cs typeface="Times New Roman" panose="02020603050405020304" pitchFamily="18" charset="0"/>
              </a:rPr>
            </a:br>
            <a:br>
              <a:rPr lang="es-ES" altLang="es-ES" sz="2400" dirty="0">
                <a:solidFill>
                  <a:schemeClr val="tx1"/>
                </a:solidFill>
                <a:latin typeface="Times New Roman" panose="02020603050405020304" pitchFamily="18" charset="0"/>
                <a:cs typeface="Times New Roman" panose="02020603050405020304" pitchFamily="18" charset="0"/>
              </a:rPr>
            </a:br>
            <a:r>
              <a:rPr lang="es-EC" altLang="es-ES" sz="2400" b="1" dirty="0">
                <a:solidFill>
                  <a:schemeClr val="tx1"/>
                </a:solidFill>
                <a:latin typeface="Times New Roman" panose="02020603050405020304" pitchFamily="18" charset="0"/>
                <a:cs typeface="Times New Roman" panose="02020603050405020304" pitchFamily="18" charset="0"/>
              </a:rPr>
              <a:t>AUTORES: </a:t>
            </a:r>
            <a:br>
              <a:rPr lang="es-EC" altLang="es-ES" sz="2400" b="1" dirty="0">
                <a:solidFill>
                  <a:schemeClr val="tx1"/>
                </a:solidFill>
                <a:latin typeface="Times New Roman" panose="02020603050405020304" pitchFamily="18" charset="0"/>
                <a:cs typeface="Times New Roman" panose="02020603050405020304" pitchFamily="18" charset="0"/>
              </a:rPr>
            </a:br>
            <a:r>
              <a:rPr lang="es-EC" altLang="es-ES" sz="2400" b="1" dirty="0">
                <a:solidFill>
                  <a:schemeClr val="tx1"/>
                </a:solidFill>
                <a:latin typeface="Times New Roman" panose="02020603050405020304" pitchFamily="18" charset="0"/>
                <a:cs typeface="Times New Roman" panose="02020603050405020304" pitchFamily="18" charset="0"/>
              </a:rPr>
              <a:t>HONG </a:t>
            </a:r>
            <a:r>
              <a:rPr lang="es-EC" altLang="es-ES" sz="2400" b="1" dirty="0" err="1">
                <a:solidFill>
                  <a:schemeClr val="tx1"/>
                </a:solidFill>
                <a:latin typeface="Times New Roman" panose="02020603050405020304" pitchFamily="18" charset="0"/>
                <a:cs typeface="Times New Roman" panose="02020603050405020304" pitchFamily="18" charset="0"/>
              </a:rPr>
              <a:t>HONG</a:t>
            </a:r>
            <a:r>
              <a:rPr lang="es-EC" altLang="es-ES" sz="2400" b="1" dirty="0">
                <a:solidFill>
                  <a:schemeClr val="tx1"/>
                </a:solidFill>
                <a:latin typeface="Times New Roman" panose="02020603050405020304" pitchFamily="18" charset="0"/>
                <a:cs typeface="Times New Roman" panose="02020603050405020304" pitchFamily="18" charset="0"/>
              </a:rPr>
              <a:t>, ADÁN DAMIÁN </a:t>
            </a:r>
            <a:br>
              <a:rPr lang="es-EC" altLang="es-ES" sz="2400" b="1" dirty="0">
                <a:solidFill>
                  <a:schemeClr val="tx1"/>
                </a:solidFill>
                <a:latin typeface="Times New Roman" panose="02020603050405020304" pitchFamily="18" charset="0"/>
                <a:cs typeface="Times New Roman" panose="02020603050405020304" pitchFamily="18" charset="0"/>
              </a:rPr>
            </a:br>
            <a:r>
              <a:rPr lang="es-EC" altLang="es-ES" sz="2400" b="1" dirty="0">
                <a:solidFill>
                  <a:schemeClr val="tx1"/>
                </a:solidFill>
                <a:latin typeface="Times New Roman" panose="02020603050405020304" pitchFamily="18" charset="0"/>
                <a:cs typeface="Times New Roman" panose="02020603050405020304" pitchFamily="18" charset="0"/>
              </a:rPr>
              <a:t>RUBIO PROAÑO, JOSÉ MIGUEL </a:t>
            </a:r>
            <a:br>
              <a:rPr lang="es-EC" altLang="es-ES" sz="2400" dirty="0">
                <a:solidFill>
                  <a:schemeClr val="tx1"/>
                </a:solidFill>
                <a:latin typeface="Times New Roman" panose="02020603050405020304" pitchFamily="18" charset="0"/>
                <a:cs typeface="Times New Roman" panose="02020603050405020304" pitchFamily="18" charset="0"/>
              </a:rPr>
            </a:br>
            <a:br>
              <a:rPr lang="es-EC" altLang="es-ES" sz="2400" dirty="0">
                <a:solidFill>
                  <a:schemeClr val="tx1"/>
                </a:solidFill>
                <a:latin typeface="Times New Roman" panose="02020603050405020304" pitchFamily="18" charset="0"/>
                <a:cs typeface="Times New Roman" panose="02020603050405020304" pitchFamily="18" charset="0"/>
              </a:rPr>
            </a:br>
            <a:r>
              <a:rPr lang="es-EC" altLang="es-ES" sz="2400" b="1" dirty="0">
                <a:solidFill>
                  <a:schemeClr val="tx1"/>
                </a:solidFill>
                <a:latin typeface="Times New Roman" panose="02020603050405020304" pitchFamily="18" charset="0"/>
                <a:cs typeface="Times New Roman" panose="02020603050405020304" pitchFamily="18" charset="0"/>
              </a:rPr>
              <a:t>DIRECTOR: ING. PEREZ, JOSÉ MSC.</a:t>
            </a:r>
            <a:br>
              <a:rPr lang="es-EC" altLang="es-ES" sz="2400" b="1" dirty="0">
                <a:solidFill>
                  <a:schemeClr val="tx1"/>
                </a:solidFill>
                <a:latin typeface="Times New Roman" panose="02020603050405020304" pitchFamily="18" charset="0"/>
                <a:cs typeface="Times New Roman" panose="02020603050405020304" pitchFamily="18" charset="0"/>
              </a:rPr>
            </a:br>
            <a:r>
              <a:rPr lang="es-EC" altLang="es-ES" sz="2400" dirty="0">
                <a:solidFill>
                  <a:schemeClr val="tx1"/>
                </a:solidFill>
                <a:latin typeface="Times New Roman" panose="02020603050405020304" pitchFamily="18" charset="0"/>
                <a:cs typeface="Times New Roman" panose="02020603050405020304" pitchFamily="18" charset="0"/>
              </a:rPr>
              <a:t>OPOSITORES: ING. FERNANDO OLMEDO</a:t>
            </a:r>
            <a:br>
              <a:rPr lang="es-EC" altLang="es-ES" sz="2400" dirty="0">
                <a:solidFill>
                  <a:schemeClr val="tx1"/>
                </a:solidFill>
                <a:latin typeface="Times New Roman" panose="02020603050405020304" pitchFamily="18" charset="0"/>
                <a:cs typeface="Times New Roman" panose="02020603050405020304" pitchFamily="18" charset="0"/>
              </a:rPr>
            </a:br>
            <a:r>
              <a:rPr lang="es-EC" altLang="es-ES" sz="2400" dirty="0">
                <a:solidFill>
                  <a:schemeClr val="tx1"/>
                </a:solidFill>
                <a:latin typeface="Times New Roman" panose="02020603050405020304" pitchFamily="18" charset="0"/>
                <a:cs typeface="Times New Roman" panose="02020603050405020304" pitchFamily="18" charset="0"/>
              </a:rPr>
              <a:t>ING. BYRON CORTEZ</a:t>
            </a:r>
            <a:br>
              <a:rPr lang="es-EC" altLang="es-ES" sz="2400" dirty="0">
                <a:solidFill>
                  <a:schemeClr val="tx1"/>
                </a:solidFill>
                <a:latin typeface="Times New Roman" panose="02020603050405020304" pitchFamily="18" charset="0"/>
                <a:cs typeface="Times New Roman" panose="02020603050405020304" pitchFamily="18" charset="0"/>
              </a:rPr>
            </a:br>
            <a:r>
              <a:rPr lang="es-EC" altLang="es-ES" sz="2400" dirty="0">
                <a:solidFill>
                  <a:schemeClr val="tx1"/>
                </a:solidFill>
                <a:latin typeface="Times New Roman" panose="02020603050405020304" pitchFamily="18" charset="0"/>
                <a:cs typeface="Times New Roman" panose="02020603050405020304" pitchFamily="18" charset="0"/>
              </a:rPr>
              <a:t>SECRETARIO ACADEMICO: Dr. MARCELO MEJIA</a:t>
            </a:r>
            <a:br>
              <a:rPr lang="es-EC" altLang="es-ES" sz="2400" dirty="0">
                <a:solidFill>
                  <a:schemeClr val="tx1"/>
                </a:solidFill>
                <a:latin typeface="Times New Roman" panose="02020603050405020304" pitchFamily="18" charset="0"/>
                <a:cs typeface="Times New Roman" panose="02020603050405020304" pitchFamily="18" charset="0"/>
              </a:rPr>
            </a:br>
            <a:r>
              <a:rPr lang="es-EC" altLang="es-ES" sz="2400" dirty="0">
                <a:solidFill>
                  <a:schemeClr val="tx1"/>
                </a:solidFill>
                <a:latin typeface="Times New Roman" panose="02020603050405020304" pitchFamily="18" charset="0"/>
                <a:cs typeface="Times New Roman" panose="02020603050405020304" pitchFamily="18" charset="0"/>
              </a:rPr>
              <a:t>                </a:t>
            </a:r>
            <a:r>
              <a:rPr lang="es-EC" altLang="es-ES" sz="2400" b="1" dirty="0">
                <a:solidFill>
                  <a:schemeClr val="tx1"/>
                </a:solidFill>
                <a:latin typeface="Times New Roman" panose="02020603050405020304" pitchFamily="18" charset="0"/>
                <a:cs typeface="Times New Roman" panose="02020603050405020304" pitchFamily="18" charset="0"/>
              </a:rPr>
              <a:t> </a:t>
            </a:r>
            <a:br>
              <a:rPr lang="es-EC" altLang="es-ES" sz="2400" dirty="0">
                <a:latin typeface="Times New Roman" panose="02020603050405020304" pitchFamily="18" charset="0"/>
                <a:cs typeface="Times New Roman" panose="02020603050405020304" pitchFamily="18" charset="0"/>
              </a:rPr>
            </a:br>
            <a:br>
              <a:rPr lang="es-EC" altLang="es-ES" sz="2400" dirty="0"/>
            </a:br>
            <a:endParaRPr lang="es-EC" altLang="es-ES" dirty="0"/>
          </a:p>
        </p:txBody>
      </p:sp>
    </p:spTree>
    <p:extLst>
      <p:ext uri="{BB962C8B-B14F-4D97-AF65-F5344CB8AC3E}">
        <p14:creationId xmlns:p14="http://schemas.microsoft.com/office/powerpoint/2010/main" val="1742416301"/>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3009"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668963"/>
          </a:xfrm>
        </p:spPr>
        <p:txBody>
          <a:bodyPr/>
          <a:lstStyle/>
          <a:p>
            <a:pPr eaLnBrk="1" hangingPunct="1">
              <a:buFont typeface="Arial" panose="020B0604020202020204" pitchFamily="34" charset="0"/>
              <a:buNone/>
            </a:pPr>
            <a:endParaRPr lang="es-ES" altLang="es-ES" sz="2500" b="1"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r>
              <a:rPr lang="es-ES" altLang="es-ES" sz="2300" b="1" dirty="0">
                <a:solidFill>
                  <a:schemeClr val="tx1"/>
                </a:solidFill>
                <a:latin typeface="Times New Roman" panose="02020603050405020304" pitchFamily="18" charset="0"/>
                <a:cs typeface="Times New Roman" panose="02020603050405020304" pitchFamily="18" charset="0"/>
              </a:rPr>
              <a:t>Calculo de la </a:t>
            </a:r>
            <a:r>
              <a:rPr lang="es-ES" altLang="es-ES" sz="2300" b="1" dirty="0" err="1">
                <a:solidFill>
                  <a:schemeClr val="tx1"/>
                </a:solidFill>
                <a:latin typeface="Times New Roman" panose="02020603050405020304" pitchFamily="18" charset="0"/>
                <a:cs typeface="Times New Roman" panose="02020603050405020304" pitchFamily="18" charset="0"/>
              </a:rPr>
              <a:t>cuantía</a:t>
            </a:r>
            <a:r>
              <a:rPr lang="es-ES" altLang="es-ES" sz="2300" b="1" dirty="0">
                <a:solidFill>
                  <a:schemeClr val="tx1"/>
                </a:solidFill>
                <a:latin typeface="Times New Roman" panose="02020603050405020304" pitchFamily="18" charset="0"/>
                <a:cs typeface="Times New Roman" panose="02020603050405020304" pitchFamily="18" charset="0"/>
              </a:rPr>
              <a:t> de acero dentro de la viga </a:t>
            </a:r>
          </a:p>
          <a:p>
            <a:pPr eaLnBrk="1" hangingPunct="1">
              <a:buFont typeface="Arial" panose="020B0604020202020204" pitchFamily="34" charset="0"/>
              <a:buNone/>
            </a:pPr>
            <a:r>
              <a:rPr lang="es-ES" altLang="es-ES" sz="2000" dirty="0">
                <a:solidFill>
                  <a:schemeClr val="tx1"/>
                </a:solidFill>
                <a:latin typeface="Times New Roman" panose="02020603050405020304" pitchFamily="18" charset="0"/>
                <a:cs typeface="Times New Roman" panose="02020603050405020304" pitchFamily="18" charset="0"/>
              </a:rPr>
              <a:t>Factor k real </a:t>
            </a:r>
          </a:p>
          <a:p>
            <a:pPr eaLnBrk="1" hangingPunct="1">
              <a:buFont typeface="Arial" panose="020B0604020202020204" pitchFamily="34" charset="0"/>
              <a:buNone/>
            </a:pPr>
            <a:endParaRPr lang="es-ES" altLang="es-ES" sz="2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s-ES" altLang="es-ES" sz="2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s-ES" altLang="es-ES" sz="2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r>
              <a:rPr lang="es-ES" altLang="es-ES" sz="2000" dirty="0">
                <a:solidFill>
                  <a:schemeClr val="tx1"/>
                </a:solidFill>
                <a:latin typeface="Times New Roman" panose="02020603050405020304" pitchFamily="18" charset="0"/>
                <a:cs typeface="Times New Roman" panose="02020603050405020304" pitchFamily="18" charset="0"/>
              </a:rPr>
              <a:t>Cuanta acero real</a:t>
            </a:r>
          </a:p>
          <a:p>
            <a:pPr eaLnBrk="1" hangingPunct="1">
              <a:buFont typeface="Arial" panose="020B0604020202020204" pitchFamily="34" charset="0"/>
              <a:buNone/>
            </a:pPr>
            <a:endParaRPr lang="es-ES" altLang="es-ES" sz="2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r>
              <a:rPr lang="es-ES" altLang="es-ES" sz="2000" dirty="0">
                <a:solidFill>
                  <a:schemeClr val="tx1"/>
                </a:solidFill>
                <a:latin typeface="Times New Roman" panose="02020603050405020304" pitchFamily="18" charset="0"/>
                <a:cs typeface="Times New Roman" panose="02020603050405020304" pitchFamily="18" charset="0"/>
              </a:rPr>
              <a:t>						  Como se encuentra dentro del					   rango mínimo y máximo es 					   correcto</a:t>
            </a:r>
          </a:p>
        </p:txBody>
      </p:sp>
      <p:pic>
        <p:nvPicPr>
          <p:cNvPr id="43011"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52600"/>
            <a:ext cx="41687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Imagen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76600"/>
            <a:ext cx="4800600"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Imagen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38200" y="4648200"/>
            <a:ext cx="8078788"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7628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Effect transition="in" filter="dissolve">
                                      <p:cBhvr>
                                        <p:cTn id="7" dur="500"/>
                                        <p:tgtEl>
                                          <p:spTgt spid="2457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dissolve">
                                      <p:cBhvr>
                                        <p:cTn id="12" dur="500"/>
                                        <p:tgtEl>
                                          <p:spTgt spid="245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9">
                                            <p:txEl>
                                              <p:pRg st="6" end="6"/>
                                            </p:txEl>
                                          </p:spTgt>
                                        </p:tgtEl>
                                        <p:attrNameLst>
                                          <p:attrName>style.visibility</p:attrName>
                                        </p:attrNameLst>
                                      </p:cBhvr>
                                      <p:to>
                                        <p:strVal val="visible"/>
                                      </p:to>
                                    </p:set>
                                    <p:animEffect transition="in" filter="dissolve">
                                      <p:cBhvr>
                                        <p:cTn id="17" dur="500"/>
                                        <p:tgtEl>
                                          <p:spTgt spid="24579">
                                            <p:txEl>
                                              <p:pRg st="6" end="6"/>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579">
                                            <p:txEl>
                                              <p:pRg st="8" end="8"/>
                                            </p:txEl>
                                          </p:spTgt>
                                        </p:tgtEl>
                                        <p:attrNameLst>
                                          <p:attrName>style.visibility</p:attrName>
                                        </p:attrNameLst>
                                      </p:cBhvr>
                                      <p:to>
                                        <p:strVal val="visible"/>
                                      </p:to>
                                    </p:set>
                                    <p:animEffect transition="in" filter="dissolve">
                                      <p:cBhvr>
                                        <p:cTn id="22" dur="500"/>
                                        <p:tgtEl>
                                          <p:spTgt spid="245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5057"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4942"/>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8" name="Rectangle 11"/>
          <p:cNvSpPr>
            <a:spLocks noGrp="1"/>
          </p:cNvSpPr>
          <p:nvPr>
            <p:ph type="body" idx="4294967295"/>
          </p:nvPr>
        </p:nvSpPr>
        <p:spPr>
          <a:xfrm>
            <a:off x="457200" y="533400"/>
            <a:ext cx="4159250" cy="5410200"/>
          </a:xfrm>
          <a:prstGeom prst="rect">
            <a:avLst/>
          </a:prstGeom>
        </p:spPr>
        <p:txBody>
          <a:bodyPr/>
          <a:lstStyle/>
          <a:p>
            <a:pPr algn="just"/>
            <a:endParaRPr lang="es-ES" altLang="es-ES" baseline="30000" dirty="0">
              <a:solidFill>
                <a:schemeClr val="tx1"/>
              </a:solidFill>
            </a:endParaRPr>
          </a:p>
          <a:p>
            <a:pPr algn="just"/>
            <a:r>
              <a:rPr lang="es-ES" altLang="es-ES" baseline="30000" dirty="0">
                <a:solidFill>
                  <a:schemeClr val="tx1"/>
                </a:solidFill>
                <a:latin typeface="Times New Roman" panose="02020603050405020304" pitchFamily="18" charset="0"/>
                <a:cs typeface="Times New Roman" panose="02020603050405020304" pitchFamily="18" charset="0"/>
              </a:rPr>
              <a:t>Para la zona a tracción serán necesarias 2 varillas de diámetro 9mm cada una.</a:t>
            </a:r>
          </a:p>
          <a:p>
            <a:pPr algn="just"/>
            <a:r>
              <a:rPr lang="es-ES" altLang="es-ES" baseline="30000" dirty="0">
                <a:solidFill>
                  <a:schemeClr val="tx1"/>
                </a:solidFill>
                <a:latin typeface="Times New Roman" panose="02020603050405020304" pitchFamily="18" charset="0"/>
                <a:cs typeface="Times New Roman" panose="02020603050405020304" pitchFamily="18" charset="0"/>
              </a:rPr>
              <a:t>  Para la zona a compresión se debería calcular el diámetro de varilla con la cuantía de acero mínima, pero por facilidades de construcción se utilizará del mismo diámetro de la</a:t>
            </a:r>
            <a:r>
              <a:rPr lang="es-ES" altLang="es-ES" dirty="0">
                <a:solidFill>
                  <a:schemeClr val="tx1"/>
                </a:solidFill>
                <a:latin typeface="Times New Roman" panose="02020603050405020304" pitchFamily="18" charset="0"/>
                <a:cs typeface="Times New Roman" panose="02020603050405020304" pitchFamily="18" charset="0"/>
              </a:rPr>
              <a:t> </a:t>
            </a:r>
            <a:r>
              <a:rPr lang="es-ES" altLang="es-ES" baseline="30000" dirty="0">
                <a:solidFill>
                  <a:schemeClr val="tx1"/>
                </a:solidFill>
                <a:latin typeface="Times New Roman" panose="02020603050405020304" pitchFamily="18" charset="0"/>
                <a:cs typeface="Times New Roman" panose="02020603050405020304" pitchFamily="18" charset="0"/>
              </a:rPr>
              <a:t>zona a tracción.</a:t>
            </a:r>
            <a:endParaRPr lang="es-ES" altLang="es-ES" dirty="0">
              <a:solidFill>
                <a:schemeClr val="tx1"/>
              </a:solidFill>
              <a:latin typeface="Times New Roman" panose="02020603050405020304" pitchFamily="18" charset="0"/>
              <a:cs typeface="Times New Roman" panose="02020603050405020304" pitchFamily="18" charset="0"/>
            </a:endParaRPr>
          </a:p>
        </p:txBody>
      </p:sp>
      <p:pic>
        <p:nvPicPr>
          <p:cNvPr id="45059"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16450" y="838200"/>
            <a:ext cx="4070350"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ángulo 2"/>
          <p:cNvSpPr>
            <a:spLocks noChangeArrowheads="1"/>
          </p:cNvSpPr>
          <p:nvPr/>
        </p:nvSpPr>
        <p:spPr bwMode="auto">
          <a:xfrm>
            <a:off x="5257800" y="5334000"/>
            <a:ext cx="28408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ES" sz="1800" b="1" baseline="30000" dirty="0"/>
              <a:t>Sección transversal viga compuesta</a:t>
            </a:r>
            <a:endParaRPr lang="es-ES" altLang="es-ES" sz="1800" dirty="0"/>
          </a:p>
        </p:txBody>
      </p:sp>
    </p:spTree>
    <p:extLst>
      <p:ext uri="{BB962C8B-B14F-4D97-AF65-F5344CB8AC3E}">
        <p14:creationId xmlns:p14="http://schemas.microsoft.com/office/powerpoint/2010/main" val="2717163138"/>
      </p:ext>
    </p:extLst>
  </p:cSld>
  <p:clrMapOvr>
    <a:masterClrMapping/>
  </p:clrMapOvr>
  <p:transition>
    <p:push dir="r"/>
  </p:transition>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7105"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3"/>
          <p:cNvSpPr>
            <a:spLocks noGrp="1"/>
          </p:cNvSpPr>
          <p:nvPr>
            <p:ph type="body" idx="1"/>
          </p:nvPr>
        </p:nvSpPr>
        <p:spPr>
          <a:xfrm>
            <a:off x="457200" y="533400"/>
            <a:ext cx="8229600" cy="5592763"/>
          </a:xfrm>
        </p:spPr>
        <p:txBody>
          <a:bodyPr/>
          <a:lstStyle/>
          <a:p>
            <a:pPr eaLnBrk="1" hangingPunct="1">
              <a:lnSpc>
                <a:spcPct val="90000"/>
              </a:lnSpc>
            </a:pPr>
            <a:r>
              <a:rPr lang="es-ES" altLang="es-ES" sz="2200" dirty="0">
                <a:solidFill>
                  <a:schemeClr val="tx1"/>
                </a:solidFill>
              </a:rPr>
              <a:t>Factor de transformación para viga de dos materiales. </a:t>
            </a:r>
          </a:p>
          <a:p>
            <a:pPr eaLnBrk="1" hangingPunct="1">
              <a:lnSpc>
                <a:spcPct val="90000"/>
              </a:lnSpc>
            </a:pPr>
            <a:endParaRPr lang="es-ES" altLang="es-ES" sz="2400" dirty="0">
              <a:solidFill>
                <a:schemeClr val="tx1"/>
              </a:solidFill>
            </a:endParaRPr>
          </a:p>
          <a:p>
            <a:pPr marL="0" indent="0" eaLnBrk="1" hangingPunct="1">
              <a:lnSpc>
                <a:spcPct val="90000"/>
              </a:lnSpc>
              <a:buNone/>
            </a:pPr>
            <a:endParaRPr lang="es-ES" altLang="es-ES" sz="2400" dirty="0">
              <a:solidFill>
                <a:schemeClr val="tx1"/>
              </a:solidFill>
            </a:endParaRPr>
          </a:p>
          <a:p>
            <a:pPr eaLnBrk="1" hangingPunct="1">
              <a:lnSpc>
                <a:spcPct val="90000"/>
              </a:lnSpc>
            </a:pPr>
            <a:r>
              <a:rPr lang="es-ES" altLang="es-ES" sz="2400" dirty="0">
                <a:solidFill>
                  <a:schemeClr val="tx1"/>
                </a:solidFill>
              </a:rPr>
              <a:t>Área del acero en zona a tracción. </a:t>
            </a:r>
          </a:p>
          <a:p>
            <a:endParaRPr lang="es-ES_tradnl" altLang="es-ES" sz="2400" b="1" dirty="0">
              <a:solidFill>
                <a:schemeClr val="tx1"/>
              </a:solidFill>
            </a:endParaRPr>
          </a:p>
          <a:p>
            <a:endParaRPr lang="es-ES_tradnl" altLang="es-ES" sz="2400" b="1" dirty="0">
              <a:solidFill>
                <a:schemeClr val="tx1"/>
              </a:solidFill>
            </a:endParaRPr>
          </a:p>
          <a:p>
            <a:r>
              <a:rPr lang="es-ES_tradnl" altLang="es-ES" sz="2200" dirty="0">
                <a:solidFill>
                  <a:schemeClr val="tx1"/>
                </a:solidFill>
              </a:rPr>
              <a:t>Ecuación cuadrática para la obtención de h2, distancia de la parte superior de la viga hasta el punto de inicio de la zona a tracción </a:t>
            </a:r>
          </a:p>
          <a:p>
            <a:endParaRPr lang="es-ES_tradnl" altLang="es-ES" sz="2200" dirty="0">
              <a:solidFill>
                <a:schemeClr val="tx1"/>
              </a:solidFill>
            </a:endParaRPr>
          </a:p>
          <a:p>
            <a:pPr eaLnBrk="1" hangingPunct="1">
              <a:lnSpc>
                <a:spcPct val="90000"/>
              </a:lnSpc>
              <a:buFont typeface="Arial" panose="020B0604020202020204" pitchFamily="34" charset="0"/>
              <a:buNone/>
            </a:pPr>
            <a:endParaRPr lang="es-ES" altLang="es-ES" sz="2400" dirty="0">
              <a:solidFill>
                <a:schemeClr val="tx1"/>
              </a:solidFill>
            </a:endParaRPr>
          </a:p>
        </p:txBody>
      </p:sp>
      <p:pic>
        <p:nvPicPr>
          <p:cNvPr id="47107"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990600"/>
            <a:ext cx="248602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Imagen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33400" y="2209800"/>
            <a:ext cx="45593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Imagen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040088"/>
            <a:ext cx="472122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584521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9153"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668963"/>
          </a:xfrm>
        </p:spPr>
        <p:txBody>
          <a:bodyPr/>
          <a:lstStyle/>
          <a:p>
            <a:pPr eaLnBrk="1" hangingPunct="1">
              <a:buFont typeface="Arial" panose="020B0604020202020204" pitchFamily="34" charset="0"/>
              <a:buNone/>
            </a:pPr>
            <a:r>
              <a:rPr lang="es-ES" altLang="es-ES" dirty="0">
                <a:latin typeface="Times New Roman" panose="02020603050405020304" pitchFamily="18" charset="0"/>
                <a:cs typeface="Times New Roman" panose="02020603050405020304" pitchFamily="18" charset="0"/>
              </a:rPr>
              <a:t>Fibra de Carbono.</a:t>
            </a:r>
          </a:p>
          <a:p>
            <a:pPr eaLnBrk="1" hangingPunct="1">
              <a:buFont typeface="Arial" panose="020B0604020202020204" pitchFamily="34" charset="0"/>
              <a:buNone/>
            </a:pPr>
            <a:endParaRPr lang="es-ES" altLang="es-ES" dirty="0">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r>
              <a:rPr lang="es-ES" altLang="es-ES" dirty="0">
                <a:latin typeface="Times New Roman" panose="02020603050405020304" pitchFamily="18" charset="0"/>
                <a:cs typeface="Times New Roman" panose="02020603050405020304" pitchFamily="18" charset="0"/>
              </a:rPr>
              <a:t> </a:t>
            </a:r>
          </a:p>
        </p:txBody>
      </p:sp>
      <p:pic>
        <p:nvPicPr>
          <p:cNvPr id="49155"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143000"/>
            <a:ext cx="7848600"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6" name="Rectángulo 3"/>
          <p:cNvSpPr>
            <a:spLocks noChangeArrowheads="1"/>
          </p:cNvSpPr>
          <p:nvPr/>
        </p:nvSpPr>
        <p:spPr bwMode="auto">
          <a:xfrm>
            <a:off x="3505200" y="5257800"/>
            <a:ext cx="159370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ES" sz="2200" b="1" baseline="30000" dirty="0" err="1"/>
              <a:t>SikaWrap</a:t>
            </a:r>
            <a:r>
              <a:rPr lang="es-ES" altLang="es-ES" sz="2200" b="1" baseline="30000" dirty="0"/>
              <a:t> 300C.</a:t>
            </a:r>
            <a:endParaRPr lang="es-ES" altLang="es-ES" sz="2200" dirty="0"/>
          </a:p>
        </p:txBody>
      </p:sp>
    </p:spTree>
    <p:extLst>
      <p:ext uri="{BB962C8B-B14F-4D97-AF65-F5344CB8AC3E}">
        <p14:creationId xmlns:p14="http://schemas.microsoft.com/office/powerpoint/2010/main" val="825772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dissolve">
                                      <p:cBhvr>
                                        <p:cTn id="12" dur="500"/>
                                        <p:tgtEl>
                                          <p:spTgt spid="2457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01"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11"/>
          <p:cNvSpPr>
            <a:spLocks noGrp="1"/>
          </p:cNvSpPr>
          <p:nvPr>
            <p:ph type="body" idx="4294967295"/>
          </p:nvPr>
        </p:nvSpPr>
        <p:spPr>
          <a:xfrm>
            <a:off x="457200" y="533400"/>
            <a:ext cx="8229600" cy="5592763"/>
          </a:xfrm>
          <a:prstGeom prst="rect">
            <a:avLst/>
          </a:prstGeom>
        </p:spPr>
        <p:txBody>
          <a:bodyPr/>
          <a:lstStyle/>
          <a:p>
            <a:pPr eaLnBrk="1" hangingPunct="1">
              <a:buFont typeface="Arial" panose="020B0604020202020204" pitchFamily="34" charset="0"/>
              <a:buNone/>
            </a:pPr>
            <a:endParaRPr lang="es-ES" altLang="es-ES" dirty="0"/>
          </a:p>
          <a:p>
            <a:pPr eaLnBrk="1" hangingPunct="1">
              <a:buFont typeface="Arial" panose="020B0604020202020204" pitchFamily="34" charset="0"/>
              <a:buNone/>
            </a:pPr>
            <a:r>
              <a:rPr lang="es-ES" altLang="es-ES" dirty="0">
                <a:latin typeface="Times New Roman" panose="02020603050405020304" pitchFamily="18" charset="0"/>
                <a:cs typeface="Times New Roman" panose="02020603050405020304" pitchFamily="18" charset="0"/>
              </a:rPr>
              <a:t>Hilos PET</a:t>
            </a:r>
            <a:r>
              <a:rPr lang="es-ES" altLang="es-ES" dirty="0"/>
              <a:t>.</a:t>
            </a:r>
          </a:p>
          <a:p>
            <a:pPr eaLnBrk="1" hangingPunct="1">
              <a:buFont typeface="Arial" panose="020B0604020202020204" pitchFamily="34" charset="0"/>
              <a:buNone/>
            </a:pPr>
            <a:endParaRPr lang="es-ES" altLang="es-ES" dirty="0"/>
          </a:p>
        </p:txBody>
      </p:sp>
      <p:pic>
        <p:nvPicPr>
          <p:cNvPr id="51203" name="Imagen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4232" y="1124744"/>
            <a:ext cx="76962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4" name="Rectángulo 2"/>
          <p:cNvSpPr>
            <a:spLocks noChangeArrowheads="1"/>
          </p:cNvSpPr>
          <p:nvPr/>
        </p:nvSpPr>
        <p:spPr bwMode="auto">
          <a:xfrm>
            <a:off x="332046" y="4781312"/>
            <a:ext cx="8784976"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just" eaLnBrk="1" hangingPunct="1"/>
            <a:r>
              <a:rPr lang="es-EC" sz="1400" b="1" dirty="0"/>
              <a:t>Hilo de filamento continuo de poliéster texturizado eco amigable, producido a partir de 100% botellas PET post consumo, Diseñado para la elaboración de telas altamente resistentes, tejido plano, maquinas tensadoras, Jacquard.</a:t>
            </a:r>
            <a:r>
              <a:rPr lang="es-ES" altLang="es-ES" sz="1400" b="1" dirty="0"/>
              <a:t> </a:t>
            </a:r>
            <a:endParaRPr lang="es-ES" altLang="es-ES" sz="1400" dirty="0"/>
          </a:p>
        </p:txBody>
      </p:sp>
    </p:spTree>
    <p:extLst>
      <p:ext uri="{BB962C8B-B14F-4D97-AF65-F5344CB8AC3E}">
        <p14:creationId xmlns:p14="http://schemas.microsoft.com/office/powerpoint/2010/main" val="3028899275"/>
      </p:ext>
    </p:extLst>
  </p:cSld>
  <p:clrMapOvr>
    <a:masterClrMapping/>
  </p:clrMapOvr>
  <p:transition>
    <p:push dir="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3249"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0" name="Rectangle 3"/>
          <p:cNvSpPr>
            <a:spLocks noGrp="1"/>
          </p:cNvSpPr>
          <p:nvPr>
            <p:ph type="body" idx="1"/>
          </p:nvPr>
        </p:nvSpPr>
        <p:spPr>
          <a:xfrm>
            <a:off x="457200" y="533400"/>
            <a:ext cx="8229600" cy="5592763"/>
          </a:xfrm>
        </p:spPr>
        <p:txBody>
          <a:bodyPr/>
          <a:lstStyle/>
          <a:p>
            <a:pPr eaLnBrk="1" hangingPunct="1">
              <a:lnSpc>
                <a:spcPct val="90000"/>
              </a:lnSpc>
              <a:buFont typeface="Arial" panose="020B0604020202020204" pitchFamily="34" charset="0"/>
              <a:buNone/>
            </a:pPr>
            <a:endParaRPr lang="es-ES" altLang="es-ES" sz="2400" dirty="0"/>
          </a:p>
          <a:p>
            <a:pPr eaLnBrk="1" hangingPunct="1">
              <a:lnSpc>
                <a:spcPct val="90000"/>
              </a:lnSpc>
              <a:buFont typeface="Arial" panose="020B0604020202020204" pitchFamily="34" charset="0"/>
              <a:buNone/>
            </a:pPr>
            <a:endParaRPr lang="es-ES" altLang="es-ES" sz="2400" dirty="0"/>
          </a:p>
        </p:txBody>
      </p:sp>
      <p:sp>
        <p:nvSpPr>
          <p:cNvPr id="53251" name="Rectángulo 1"/>
          <p:cNvSpPr>
            <a:spLocks noChangeArrowheads="1"/>
          </p:cNvSpPr>
          <p:nvPr/>
        </p:nvSpPr>
        <p:spPr bwMode="auto">
          <a:xfrm>
            <a:off x="3429000" y="5638800"/>
            <a:ext cx="15359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ES" sz="1800" b="1" baseline="30000" dirty="0"/>
              <a:t>Tejido en proceso</a:t>
            </a:r>
            <a:endParaRPr lang="es-ES" altLang="es-ES" sz="1800" dirty="0"/>
          </a:p>
        </p:txBody>
      </p:sp>
      <p:pic>
        <p:nvPicPr>
          <p:cNvPr id="53252"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28800" y="762000"/>
            <a:ext cx="534193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288305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5297"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ángulo 1"/>
          <p:cNvSpPr>
            <a:spLocks noChangeArrowheads="1"/>
          </p:cNvSpPr>
          <p:nvPr/>
        </p:nvSpPr>
        <p:spPr bwMode="auto">
          <a:xfrm>
            <a:off x="3131840" y="5112028"/>
            <a:ext cx="15969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ES" sz="1800" b="1" baseline="30000" dirty="0"/>
              <a:t>Tejido de fibra PET.</a:t>
            </a:r>
            <a:endParaRPr lang="es-ES" altLang="es-ES" sz="1800" dirty="0"/>
          </a:p>
        </p:txBody>
      </p:sp>
      <p:pic>
        <p:nvPicPr>
          <p:cNvPr id="55300" name="Imagen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8402638" cy="316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4522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7345"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4" name="Rectangle 11"/>
          <p:cNvSpPr>
            <a:spLocks noGrp="1"/>
          </p:cNvSpPr>
          <p:nvPr>
            <p:ph type="body" idx="4294967295"/>
          </p:nvPr>
        </p:nvSpPr>
        <p:spPr>
          <a:xfrm>
            <a:off x="457200" y="533400"/>
            <a:ext cx="8229600" cy="5592763"/>
          </a:xfrm>
          <a:prstGeom prst="rect">
            <a:avLst/>
          </a:prstGeom>
        </p:spPr>
        <p:txBody>
          <a:bodyPr/>
          <a:lstStyle/>
          <a:p>
            <a:pPr eaLnBrk="1" hangingPunct="1">
              <a:buFont typeface="Arial" panose="020B0604020202020204" pitchFamily="34" charset="0"/>
              <a:buNone/>
            </a:pPr>
            <a:endParaRPr lang="es-ES" altLang="es-ES" dirty="0">
              <a:solidFill>
                <a:schemeClr val="tx1"/>
              </a:solidFill>
            </a:endParaRPr>
          </a:p>
          <a:p>
            <a:pPr algn="just" eaLnBrk="1" hangingPunct="1">
              <a:buFont typeface="Arial" panose="020B0604020202020204" pitchFamily="34" charset="0"/>
              <a:buNone/>
            </a:pPr>
            <a:r>
              <a:rPr lang="es-ES" altLang="es-ES" sz="3600" b="1" dirty="0">
                <a:solidFill>
                  <a:schemeClr val="tx1"/>
                </a:solidFill>
                <a:latin typeface="Times New Roman" panose="02020603050405020304" pitchFamily="18" charset="0"/>
                <a:cs typeface="Times New Roman" panose="02020603050405020304" pitchFamily="18" charset="0"/>
              </a:rPr>
              <a:t>Construcción Viga Compuesta.</a:t>
            </a:r>
          </a:p>
          <a:p>
            <a:pPr algn="just">
              <a:buFont typeface="Arial" panose="020B0604020202020204" pitchFamily="34" charset="0"/>
              <a:buNone/>
            </a:pPr>
            <a:endParaRPr lang="es-ES" altLang="es-ES" dirty="0">
              <a:solidFill>
                <a:schemeClr val="tx1"/>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es-ES" altLang="es-ES" dirty="0">
                <a:solidFill>
                  <a:schemeClr val="tx1"/>
                </a:solidFill>
                <a:latin typeface="Times New Roman" panose="02020603050405020304" pitchFamily="18" charset="0"/>
                <a:cs typeface="Times New Roman" panose="02020603050405020304" pitchFamily="18" charset="0"/>
              </a:rPr>
              <a:t>Proceso de fundición de vigas.</a:t>
            </a:r>
          </a:p>
          <a:p>
            <a:pPr algn="just">
              <a:buFont typeface="Arial" panose="020B0604020202020204" pitchFamily="34" charset="0"/>
              <a:buNone/>
            </a:pPr>
            <a:r>
              <a:rPr lang="es-ES" altLang="es-ES" dirty="0">
                <a:solidFill>
                  <a:schemeClr val="tx1"/>
                </a:solidFill>
                <a:latin typeface="Times New Roman" panose="02020603050405020304" pitchFamily="18" charset="0"/>
                <a:cs typeface="Times New Roman" panose="02020603050405020304" pitchFamily="18" charset="0"/>
              </a:rPr>
              <a:t> </a:t>
            </a:r>
          </a:p>
          <a:p>
            <a:pPr algn="just"/>
            <a:r>
              <a:rPr lang="es-ES" altLang="es-ES" dirty="0">
                <a:solidFill>
                  <a:schemeClr val="tx1"/>
                </a:solidFill>
                <a:latin typeface="Times New Roman" panose="02020603050405020304" pitchFamily="18" charset="0"/>
                <a:cs typeface="Times New Roman" panose="02020603050405020304" pitchFamily="18" charset="0"/>
              </a:rPr>
              <a:t>El proceso de fundición de las vigas conllevo subprocesos, los cuales se pueden dividir en dosificación de hormigón, encofrado y el proceso en sí de fundición. </a:t>
            </a:r>
          </a:p>
          <a:p>
            <a:pPr eaLnBrk="1" hangingPunct="1">
              <a:buFont typeface="Arial" panose="020B0604020202020204" pitchFamily="34" charset="0"/>
              <a:buNone/>
            </a:pPr>
            <a:endParaRPr lang="es-ES" altLang="es-ES" dirty="0">
              <a:solidFill>
                <a:schemeClr val="tx1"/>
              </a:solidFill>
            </a:endParaRPr>
          </a:p>
        </p:txBody>
      </p:sp>
    </p:spTree>
    <p:extLst>
      <p:ext uri="{BB962C8B-B14F-4D97-AF65-F5344CB8AC3E}">
        <p14:creationId xmlns:p14="http://schemas.microsoft.com/office/powerpoint/2010/main" val="2060734800"/>
      </p:ext>
    </p:extLst>
  </p:cSld>
  <p:clrMapOvr>
    <a:masterClrMapping/>
  </p:clrMapOvr>
  <p:transition>
    <p:push dir="r"/>
  </p:transition>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9393"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3"/>
          <p:cNvSpPr>
            <a:spLocks noGrp="1"/>
          </p:cNvSpPr>
          <p:nvPr>
            <p:ph type="body" idx="1"/>
          </p:nvPr>
        </p:nvSpPr>
        <p:spPr>
          <a:xfrm>
            <a:off x="457200" y="533400"/>
            <a:ext cx="8229600" cy="5592763"/>
          </a:xfrm>
        </p:spPr>
        <p:txBody>
          <a:bodyPr/>
          <a:lstStyle/>
          <a:p>
            <a:pPr algn="just" eaLnBrk="1" hangingPunct="1">
              <a:lnSpc>
                <a:spcPct val="90000"/>
              </a:lnSpc>
              <a:buFont typeface="Arial" panose="020B0604020202020204" pitchFamily="34" charset="0"/>
              <a:buNone/>
            </a:pPr>
            <a:r>
              <a:rPr lang="es-ES" altLang="es-ES" sz="2400" b="1" dirty="0" err="1">
                <a:solidFill>
                  <a:schemeClr val="tx1"/>
                </a:solidFill>
                <a:latin typeface="Times New Roman" panose="02020603050405020304" pitchFamily="18" charset="0"/>
                <a:cs typeface="Times New Roman" panose="02020603050405020304" pitchFamily="18" charset="0"/>
              </a:rPr>
              <a:t>Fundición</a:t>
            </a:r>
            <a:r>
              <a:rPr lang="es-ES" altLang="es-ES" sz="2400" b="1" dirty="0">
                <a:solidFill>
                  <a:schemeClr val="tx1"/>
                </a:solidFill>
                <a:latin typeface="Times New Roman" panose="02020603050405020304" pitchFamily="18" charset="0"/>
                <a:cs typeface="Times New Roman" panose="02020603050405020304" pitchFamily="18" charset="0"/>
              </a:rPr>
              <a:t> de </a:t>
            </a:r>
            <a:r>
              <a:rPr lang="es-ES" altLang="es-ES" sz="2400" b="1" dirty="0" err="1">
                <a:solidFill>
                  <a:schemeClr val="tx1"/>
                </a:solidFill>
                <a:latin typeface="Times New Roman" panose="02020603050405020304" pitchFamily="18" charset="0"/>
                <a:cs typeface="Times New Roman" panose="02020603050405020304" pitchFamily="18" charset="0"/>
              </a:rPr>
              <a:t>hormigón</a:t>
            </a:r>
            <a:r>
              <a:rPr lang="es-ES" altLang="es-ES" sz="2400" b="1" dirty="0">
                <a:solidFill>
                  <a:schemeClr val="tx1"/>
                </a:solidFill>
                <a:latin typeface="Times New Roman" panose="02020603050405020304" pitchFamily="18" charset="0"/>
                <a:cs typeface="Times New Roman" panose="02020603050405020304" pitchFamily="18" charset="0"/>
              </a:rPr>
              <a:t> en las vigas </a:t>
            </a:r>
            <a:endParaRPr lang="es-ES" altLang="es-ES" sz="2400" dirty="0">
              <a:solidFill>
                <a:schemeClr val="tx1"/>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endParaRPr lang="es-ES" altLang="es-ES" sz="1800" dirty="0">
              <a:solidFill>
                <a:schemeClr val="tx1"/>
              </a:solidFill>
              <a:latin typeface="Times New Roman" panose="02020603050405020304" pitchFamily="18" charset="0"/>
              <a:cs typeface="Times New Roman" panose="02020603050405020304" pitchFamily="18" charset="0"/>
            </a:endParaRPr>
          </a:p>
          <a:p>
            <a:pPr algn="just">
              <a:buFont typeface="Arial" panose="020B0604020202020204" pitchFamily="34" charset="0"/>
              <a:buNone/>
            </a:pPr>
            <a:r>
              <a:rPr lang="es-ES" altLang="es-ES" sz="1800" dirty="0">
                <a:solidFill>
                  <a:schemeClr val="tx1"/>
                </a:solidFill>
                <a:latin typeface="Times New Roman" panose="02020603050405020304" pitchFamily="18" charset="0"/>
                <a:cs typeface="Times New Roman" panose="02020603050405020304" pitchFamily="18" charset="0"/>
              </a:rPr>
              <a:t>Resistencia entre 210 – 240 kg/cm2, siguiendo el siguiente proceso. </a:t>
            </a:r>
          </a:p>
          <a:p>
            <a:pPr algn="just">
              <a:buFont typeface="Arial" panose="020B0604020202020204" pitchFamily="34" charset="0"/>
              <a:buNone/>
            </a:pPr>
            <a:endParaRPr lang="es-ES" altLang="es-ES" sz="1800" dirty="0">
              <a:solidFill>
                <a:schemeClr val="tx1"/>
              </a:solidFill>
              <a:latin typeface="Times New Roman" panose="02020603050405020304" pitchFamily="18" charset="0"/>
              <a:cs typeface="Times New Roman" panose="02020603050405020304" pitchFamily="18" charset="0"/>
            </a:endParaRPr>
          </a:p>
          <a:p>
            <a:pPr algn="just"/>
            <a:r>
              <a:rPr lang="es-ES" altLang="es-ES" sz="1800" dirty="0">
                <a:solidFill>
                  <a:schemeClr val="tx1"/>
                </a:solidFill>
                <a:latin typeface="Times New Roman" panose="02020603050405020304" pitchFamily="18" charset="0"/>
                <a:cs typeface="Times New Roman" panose="02020603050405020304" pitchFamily="18" charset="0"/>
              </a:rPr>
              <a:t> 7 sacos de 50 kg de cemento por cada metro cubico de mezcla. </a:t>
            </a:r>
          </a:p>
          <a:p>
            <a:pPr algn="just"/>
            <a:endParaRPr lang="es-ES" altLang="es-ES" sz="1800" dirty="0">
              <a:solidFill>
                <a:schemeClr val="tx1"/>
              </a:solidFill>
              <a:latin typeface="Times New Roman" panose="02020603050405020304" pitchFamily="18" charset="0"/>
              <a:cs typeface="Times New Roman" panose="02020603050405020304" pitchFamily="18" charset="0"/>
            </a:endParaRPr>
          </a:p>
          <a:p>
            <a:pPr algn="just"/>
            <a:r>
              <a:rPr lang="es-ES" altLang="es-ES" sz="1800" dirty="0">
                <a:solidFill>
                  <a:schemeClr val="tx1"/>
                </a:solidFill>
                <a:latin typeface="Times New Roman" panose="02020603050405020304" pitchFamily="18" charset="0"/>
                <a:cs typeface="Times New Roman" panose="02020603050405020304" pitchFamily="18" charset="0"/>
              </a:rPr>
              <a:t>Volumen unitario </a:t>
            </a:r>
          </a:p>
          <a:p>
            <a:pPr algn="just"/>
            <a:endParaRPr lang="es-ES" altLang="es-ES" sz="1800" dirty="0">
              <a:solidFill>
                <a:schemeClr val="tx1"/>
              </a:solidFill>
              <a:latin typeface="Times New Roman" panose="02020603050405020304" pitchFamily="18" charset="0"/>
              <a:cs typeface="Times New Roman" panose="02020603050405020304" pitchFamily="18" charset="0"/>
            </a:endParaRPr>
          </a:p>
          <a:p>
            <a:pPr algn="just"/>
            <a:endParaRPr lang="es-ES" altLang="es-ES" sz="1800" dirty="0">
              <a:solidFill>
                <a:schemeClr val="tx1"/>
              </a:solidFill>
              <a:latin typeface="Times New Roman" panose="02020603050405020304" pitchFamily="18" charset="0"/>
              <a:cs typeface="Times New Roman" panose="02020603050405020304" pitchFamily="18" charset="0"/>
            </a:endParaRPr>
          </a:p>
          <a:p>
            <a:pPr algn="just">
              <a:buFontTx/>
              <a:buChar char="•"/>
            </a:pPr>
            <a:r>
              <a:rPr lang="es-ES" altLang="es-ES" sz="1800" dirty="0">
                <a:solidFill>
                  <a:schemeClr val="tx1"/>
                </a:solidFill>
                <a:latin typeface="Times New Roman" panose="02020603050405020304" pitchFamily="18" charset="0"/>
                <a:cs typeface="Times New Roman" panose="02020603050405020304" pitchFamily="18" charset="0"/>
              </a:rPr>
              <a:t>Volumen total, incluyendo factor de seguridad </a:t>
            </a:r>
          </a:p>
          <a:p>
            <a:pPr algn="just">
              <a:buFontTx/>
              <a:buChar char="•"/>
            </a:pPr>
            <a:endParaRPr lang="es-ES" altLang="es-ES" sz="1800" dirty="0">
              <a:solidFill>
                <a:schemeClr val="tx1"/>
              </a:solidFill>
              <a:latin typeface="Times New Roman" panose="02020603050405020304" pitchFamily="18" charset="0"/>
              <a:cs typeface="Times New Roman" panose="02020603050405020304" pitchFamily="18" charset="0"/>
            </a:endParaRPr>
          </a:p>
          <a:p>
            <a:pPr algn="just">
              <a:buFontTx/>
              <a:buChar char="•"/>
            </a:pPr>
            <a:endParaRPr lang="es-ES" altLang="es-ES" sz="1800" dirty="0">
              <a:solidFill>
                <a:schemeClr val="tx1"/>
              </a:solidFill>
              <a:latin typeface="Times New Roman" panose="02020603050405020304" pitchFamily="18" charset="0"/>
              <a:cs typeface="Times New Roman" panose="02020603050405020304" pitchFamily="18" charset="0"/>
            </a:endParaRPr>
          </a:p>
          <a:p>
            <a:pPr>
              <a:buFontTx/>
              <a:buChar char="•"/>
            </a:pPr>
            <a:r>
              <a:rPr lang="es-ES" altLang="es-ES" sz="1800" dirty="0">
                <a:solidFill>
                  <a:schemeClr val="tx1"/>
                </a:solidFill>
                <a:latin typeface="Times New Roman" panose="02020603050405020304" pitchFamily="18" charset="0"/>
                <a:cs typeface="Times New Roman" panose="02020603050405020304" pitchFamily="18" charset="0"/>
              </a:rPr>
              <a:t>Calculo de sacos de cemento </a:t>
            </a:r>
            <a:r>
              <a:rPr lang="es-ES" altLang="es-ES" sz="1800" dirty="0">
                <a:latin typeface="Times New Roman" panose="02020603050405020304" pitchFamily="18" charset="0"/>
                <a:cs typeface="Times New Roman" panose="02020603050405020304" pitchFamily="18" charset="0"/>
              </a:rPr>
              <a:t>requeridos</a:t>
            </a:r>
            <a:br>
              <a:rPr lang="es-ES" altLang="es-ES" sz="1800" dirty="0">
                <a:latin typeface="Times New Roman" panose="02020603050405020304" pitchFamily="18" charset="0"/>
                <a:cs typeface="Times New Roman" panose="02020603050405020304" pitchFamily="18" charset="0"/>
              </a:rPr>
            </a:br>
            <a:endParaRPr lang="es-ES" altLang="es-ES" sz="2400" dirty="0">
              <a:latin typeface="Times New Roman" panose="02020603050405020304" pitchFamily="18" charset="0"/>
              <a:cs typeface="Times New Roman" panose="02020603050405020304" pitchFamily="18" charset="0"/>
            </a:endParaRPr>
          </a:p>
        </p:txBody>
      </p:sp>
      <p:pic>
        <p:nvPicPr>
          <p:cNvPr id="59395"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2819400"/>
            <a:ext cx="4343400"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6" name="Imagen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3886200"/>
            <a:ext cx="4065588" cy="48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7" name="Imagen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4953000"/>
            <a:ext cx="48641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755947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41"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668963"/>
          </a:xfrm>
        </p:spPr>
        <p:txBody>
          <a:bodyPr/>
          <a:lstStyle/>
          <a:p>
            <a:pPr eaLnBrk="1" hangingPunct="1"/>
            <a:r>
              <a:rPr lang="es-ES" altLang="es-ES" sz="1800" dirty="0">
                <a:solidFill>
                  <a:schemeClr val="tx1"/>
                </a:solidFill>
                <a:latin typeface="Times New Roman" panose="02020603050405020304" pitchFamily="18" charset="0"/>
                <a:cs typeface="Times New Roman" panose="02020603050405020304" pitchFamily="18" charset="0"/>
              </a:rPr>
              <a:t>Volumen conocido de balde cubico</a:t>
            </a:r>
          </a:p>
          <a:p>
            <a:pPr eaLnBrk="1" hangingPunct="1"/>
            <a:endParaRPr lang="es-ES" altLang="es-ES" sz="1800" dirty="0">
              <a:solidFill>
                <a:schemeClr val="tx1"/>
              </a:solidFill>
              <a:latin typeface="Times New Roman" panose="02020603050405020304" pitchFamily="18" charset="0"/>
              <a:cs typeface="Times New Roman" panose="02020603050405020304" pitchFamily="18" charset="0"/>
            </a:endParaRPr>
          </a:p>
          <a:p>
            <a:pPr eaLnBrk="1" hangingPunct="1"/>
            <a:endParaRPr lang="es-ES" altLang="es-ES" sz="1800" dirty="0">
              <a:solidFill>
                <a:schemeClr val="tx1"/>
              </a:solidFill>
              <a:latin typeface="Times New Roman" panose="02020603050405020304" pitchFamily="18" charset="0"/>
              <a:cs typeface="Times New Roman" panose="02020603050405020304" pitchFamily="18" charset="0"/>
            </a:endParaRPr>
          </a:p>
          <a:p>
            <a:pPr eaLnBrk="1" hangingPunct="1"/>
            <a:endParaRPr lang="es-ES" altLang="es-ES" sz="1800" dirty="0">
              <a:solidFill>
                <a:schemeClr val="tx1"/>
              </a:solidFill>
              <a:latin typeface="Times New Roman" panose="02020603050405020304" pitchFamily="18" charset="0"/>
              <a:cs typeface="Times New Roman" panose="02020603050405020304" pitchFamily="18" charset="0"/>
            </a:endParaRPr>
          </a:p>
          <a:p>
            <a:pPr eaLnBrk="1" hangingPunct="1"/>
            <a:endParaRPr lang="es-ES" altLang="es-ES" sz="1800" dirty="0">
              <a:solidFill>
                <a:schemeClr val="tx1"/>
              </a:solidFill>
              <a:latin typeface="Times New Roman" panose="02020603050405020304" pitchFamily="18" charset="0"/>
              <a:cs typeface="Times New Roman" panose="02020603050405020304" pitchFamily="18" charset="0"/>
            </a:endParaRPr>
          </a:p>
          <a:p>
            <a:pPr eaLnBrk="1" hangingPunct="1"/>
            <a:r>
              <a:rPr lang="es-ES" altLang="es-ES" sz="1800" dirty="0">
                <a:solidFill>
                  <a:schemeClr val="tx1"/>
                </a:solidFill>
                <a:latin typeface="Times New Roman" panose="02020603050405020304" pitchFamily="18" charset="0"/>
                <a:cs typeface="Times New Roman" panose="02020603050405020304" pitchFamily="18" charset="0"/>
              </a:rPr>
              <a:t>Volumen ocupado por los 4.5 sacos de cemento </a:t>
            </a:r>
          </a:p>
          <a:p>
            <a:pPr eaLnBrk="1" hangingPunct="1"/>
            <a:endParaRPr lang="es-ES" altLang="es-ES" sz="1800" dirty="0">
              <a:solidFill>
                <a:schemeClr val="tx1"/>
              </a:solidFill>
              <a:latin typeface="Times New Roman" panose="02020603050405020304" pitchFamily="18" charset="0"/>
              <a:cs typeface="Times New Roman" panose="02020603050405020304" pitchFamily="18" charset="0"/>
            </a:endParaRPr>
          </a:p>
          <a:p>
            <a:pPr eaLnBrk="1" hangingPunct="1"/>
            <a:endParaRPr lang="es-ES" altLang="es-ES" sz="1800" dirty="0">
              <a:solidFill>
                <a:schemeClr val="tx1"/>
              </a:solidFill>
              <a:latin typeface="Times New Roman" panose="02020603050405020304" pitchFamily="18" charset="0"/>
              <a:cs typeface="Times New Roman" panose="02020603050405020304" pitchFamily="18" charset="0"/>
            </a:endParaRPr>
          </a:p>
          <a:p>
            <a:pPr eaLnBrk="1" hangingPunct="1"/>
            <a:endParaRPr lang="es-ES" altLang="es-ES" sz="1800" dirty="0">
              <a:solidFill>
                <a:schemeClr val="tx1"/>
              </a:solidFill>
              <a:latin typeface="Times New Roman" panose="02020603050405020304" pitchFamily="18" charset="0"/>
              <a:cs typeface="Times New Roman" panose="02020603050405020304" pitchFamily="18" charset="0"/>
            </a:endParaRPr>
          </a:p>
          <a:p>
            <a:pPr eaLnBrk="1" hangingPunct="1"/>
            <a:r>
              <a:rPr lang="es-ES" altLang="es-ES" sz="1800" dirty="0">
                <a:solidFill>
                  <a:schemeClr val="tx1"/>
                </a:solidFill>
                <a:latin typeface="Times New Roman" panose="02020603050405020304" pitchFamily="18" charset="0"/>
                <a:cs typeface="Times New Roman" panose="02020603050405020304" pitchFamily="18" charset="0"/>
              </a:rPr>
              <a:t>Volumen necesario de ripio y arena</a:t>
            </a:r>
            <a:br>
              <a:rPr lang="es-ES" altLang="es-ES" sz="1800" dirty="0">
                <a:solidFill>
                  <a:schemeClr val="tx1"/>
                </a:solidFill>
                <a:latin typeface="Times New Roman" panose="02020603050405020304" pitchFamily="18" charset="0"/>
                <a:cs typeface="Times New Roman" panose="02020603050405020304" pitchFamily="18" charset="0"/>
              </a:rPr>
            </a:br>
            <a:endParaRPr lang="es-ES" altLang="es-ES" sz="18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br>
              <a:rPr lang="es-ES" altLang="es-ES" dirty="0">
                <a:solidFill>
                  <a:schemeClr val="tx1"/>
                </a:solidFill>
              </a:rPr>
            </a:br>
            <a:endParaRPr lang="es-ES" altLang="es-ES" dirty="0">
              <a:solidFill>
                <a:schemeClr val="tx1"/>
              </a:solidFill>
            </a:endParaRPr>
          </a:p>
          <a:p>
            <a:pPr eaLnBrk="1" hangingPunct="1">
              <a:buFont typeface="Arial" panose="020B0604020202020204" pitchFamily="34" charset="0"/>
              <a:buNone/>
            </a:pPr>
            <a:endParaRPr lang="es-ES" altLang="es-ES" dirty="0"/>
          </a:p>
        </p:txBody>
      </p:sp>
      <p:pic>
        <p:nvPicPr>
          <p:cNvPr id="61443"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066800"/>
            <a:ext cx="5029200"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Imagen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71600" y="2667000"/>
            <a:ext cx="2505075"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Imagen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4114800"/>
            <a:ext cx="25146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6" name="Imagen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4648200"/>
            <a:ext cx="32766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188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5" end="5"/>
                                            </p:txEl>
                                          </p:spTgt>
                                        </p:tgtEl>
                                        <p:attrNameLst>
                                          <p:attrName>style.visibility</p:attrName>
                                        </p:attrNameLst>
                                      </p:cBhvr>
                                      <p:to>
                                        <p:strVal val="visible"/>
                                      </p:to>
                                    </p:set>
                                    <p:animEffect transition="in" filter="dissolve">
                                      <p:cBhvr>
                                        <p:cTn id="12" dur="500"/>
                                        <p:tgtEl>
                                          <p:spTgt spid="24579">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9">
                                            <p:txEl>
                                              <p:pRg st="9" end="9"/>
                                            </p:txEl>
                                          </p:spTgt>
                                        </p:tgtEl>
                                        <p:attrNameLst>
                                          <p:attrName>style.visibility</p:attrName>
                                        </p:attrNameLst>
                                      </p:cBhvr>
                                      <p:to>
                                        <p:strVal val="visible"/>
                                      </p:to>
                                    </p:set>
                                    <p:animEffect transition="in" filter="dissolve">
                                      <p:cBhvr>
                                        <p:cTn id="17" dur="500"/>
                                        <p:tgtEl>
                                          <p:spTgt spid="24579">
                                            <p:txEl>
                                              <p:pRg st="9" end="9"/>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579">
                                            <p:txEl>
                                              <p:pRg st="10" end="10"/>
                                            </p:txEl>
                                          </p:spTgt>
                                        </p:tgtEl>
                                        <p:attrNameLst>
                                          <p:attrName>style.visibility</p:attrName>
                                        </p:attrNameLst>
                                      </p:cBhvr>
                                      <p:to>
                                        <p:strVal val="visible"/>
                                      </p:to>
                                    </p:set>
                                    <p:animEffect transition="in" filter="dissolve">
                                      <p:cBhvr>
                                        <p:cTn id="22" dur="500"/>
                                        <p:tgtEl>
                                          <p:spTgt spid="2457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5"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11"/>
          <p:cNvSpPr>
            <a:spLocks noGrp="1"/>
          </p:cNvSpPr>
          <p:nvPr>
            <p:ph type="body" idx="4294967295"/>
          </p:nvPr>
        </p:nvSpPr>
        <p:spPr>
          <a:xfrm>
            <a:off x="457200" y="381000"/>
            <a:ext cx="8229600" cy="5592763"/>
          </a:xfrm>
          <a:prstGeom prst="rect">
            <a:avLst/>
          </a:prstGeom>
        </p:spPr>
        <p:txBody>
          <a:bodyPr/>
          <a:lstStyle/>
          <a:p>
            <a:pPr eaLnBrk="1" hangingPunct="1">
              <a:buFont typeface="Arial" panose="020B0604020202020204" pitchFamily="34" charset="0"/>
              <a:buNone/>
            </a:pPr>
            <a:endParaRPr lang="es-ES" altLang="es-ES" dirty="0">
              <a:solidFill>
                <a:schemeClr val="tx1"/>
              </a:solidFill>
            </a:endParaRPr>
          </a:p>
          <a:p>
            <a:pPr eaLnBrk="1" hangingPunct="1">
              <a:buFont typeface="Arial" panose="020B0604020202020204" pitchFamily="34" charset="0"/>
              <a:buNone/>
            </a:pPr>
            <a:r>
              <a:rPr lang="es-ES" altLang="es-ES" sz="2000" b="1" dirty="0">
                <a:solidFill>
                  <a:schemeClr val="tx1"/>
                </a:solidFill>
                <a:latin typeface="Times New Roman" panose="02020603050405020304" pitchFamily="18" charset="0"/>
                <a:cs typeface="Times New Roman" panose="02020603050405020304" pitchFamily="18" charset="0"/>
              </a:rPr>
              <a:t>Objetivo General.</a:t>
            </a:r>
          </a:p>
          <a:p>
            <a:pPr eaLnBrk="1" hangingPunct="1">
              <a:buFont typeface="Arial" panose="020B0604020202020204" pitchFamily="34" charset="0"/>
              <a:buNone/>
            </a:pPr>
            <a:endParaRPr lang="es-ES" altLang="es-ES" sz="2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r>
              <a:rPr lang="es-ES" altLang="es-ES" sz="1800" dirty="0">
                <a:solidFill>
                  <a:schemeClr val="tx1"/>
                </a:solidFill>
                <a:latin typeface="Times New Roman" panose="02020603050405020304" pitchFamily="18" charset="0"/>
                <a:cs typeface="Times New Roman" panose="02020603050405020304" pitchFamily="18" charset="0"/>
              </a:rPr>
              <a:t>	Analizar el comportamiento a flexión de vigas de sección compuesta mediante el uso de fibras recicladas PET como refuerzo a tensión. </a:t>
            </a:r>
          </a:p>
          <a:p>
            <a:pPr eaLnBrk="1" hangingPunct="1">
              <a:buFont typeface="Arial" panose="020B0604020202020204" pitchFamily="34" charset="0"/>
              <a:buNone/>
            </a:pPr>
            <a:endParaRPr lang="es-ES" altLang="es-ES" sz="18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r>
              <a:rPr lang="es-ES" altLang="es-ES" sz="2000" b="1" dirty="0">
                <a:solidFill>
                  <a:schemeClr val="tx1"/>
                </a:solidFill>
                <a:latin typeface="Times New Roman" panose="02020603050405020304" pitchFamily="18" charset="0"/>
                <a:cs typeface="Times New Roman" panose="02020603050405020304" pitchFamily="18" charset="0"/>
              </a:rPr>
              <a:t>Objetivos Específicos. </a:t>
            </a:r>
          </a:p>
          <a:p>
            <a:pPr eaLnBrk="1" hangingPunct="1">
              <a:buFont typeface="Arial" panose="020B0604020202020204" pitchFamily="34" charset="0"/>
              <a:buNone/>
            </a:pPr>
            <a:endParaRPr lang="es-ES" altLang="es-ES" sz="1800" dirty="0">
              <a:solidFill>
                <a:schemeClr val="tx1"/>
              </a:solidFill>
              <a:latin typeface="Times New Roman" panose="02020603050405020304" pitchFamily="18" charset="0"/>
              <a:cs typeface="Times New Roman" panose="02020603050405020304" pitchFamily="18" charset="0"/>
            </a:endParaRPr>
          </a:p>
          <a:p>
            <a:pPr eaLnBrk="1" hangingPunct="1"/>
            <a:r>
              <a:rPr lang="es-ES" altLang="es-ES" sz="1800" dirty="0">
                <a:solidFill>
                  <a:schemeClr val="tx1"/>
                </a:solidFill>
                <a:latin typeface="Times New Roman" panose="02020603050405020304" pitchFamily="18" charset="0"/>
                <a:cs typeface="Times New Roman" panose="02020603050405020304" pitchFamily="18" charset="0"/>
              </a:rPr>
              <a:t>Diseñar la viga compuesta en base a los criterios de la Norma ACI 318- 11. </a:t>
            </a:r>
          </a:p>
          <a:p>
            <a:r>
              <a:rPr lang="es-ES" altLang="es-ES" sz="1800" dirty="0">
                <a:solidFill>
                  <a:schemeClr val="tx1"/>
                </a:solidFill>
                <a:latin typeface="Times New Roman" panose="02020603050405020304" pitchFamily="18" charset="0"/>
                <a:cs typeface="Times New Roman" panose="02020603050405020304" pitchFamily="18" charset="0"/>
              </a:rPr>
              <a:t>Construir los diferentes tipos de vigas propuestas en el diseño. </a:t>
            </a:r>
          </a:p>
          <a:p>
            <a:r>
              <a:rPr lang="es-ES" altLang="es-ES" sz="1800" dirty="0">
                <a:solidFill>
                  <a:schemeClr val="tx1"/>
                </a:solidFill>
                <a:latin typeface="Times New Roman" panose="02020603050405020304" pitchFamily="18" charset="0"/>
                <a:cs typeface="Times New Roman" panose="02020603050405020304" pitchFamily="18" charset="0"/>
              </a:rPr>
              <a:t>Reforzar con fibras de PET dispuestas de manera longitudinal en la parte inferior del hormigón (zona a tensión). </a:t>
            </a:r>
          </a:p>
          <a:p>
            <a:r>
              <a:rPr lang="es-ES" altLang="es-ES" sz="1800" dirty="0">
                <a:solidFill>
                  <a:schemeClr val="tx1"/>
                </a:solidFill>
                <a:latin typeface="Times New Roman" panose="02020603050405020304" pitchFamily="18" charset="0"/>
                <a:cs typeface="Times New Roman" panose="02020603050405020304" pitchFamily="18" charset="0"/>
              </a:rPr>
              <a:t>Comparar los resultados del diseño experimental con el análisis computacional, mediante software CAD/CAE. </a:t>
            </a:r>
          </a:p>
          <a:p>
            <a:r>
              <a:rPr lang="es-ES" altLang="es-ES" sz="1800" dirty="0">
                <a:solidFill>
                  <a:schemeClr val="tx1"/>
                </a:solidFill>
                <a:latin typeface="Times New Roman" panose="02020603050405020304" pitchFamily="18" charset="0"/>
                <a:cs typeface="Times New Roman" panose="02020603050405020304" pitchFamily="18" charset="0"/>
              </a:rPr>
              <a:t>Comparar resultados de comportamientos a flexión de las distintas variantes entre vigas. </a:t>
            </a:r>
          </a:p>
          <a:p>
            <a:r>
              <a:rPr lang="es-ES" altLang="es-ES" sz="1800" dirty="0">
                <a:solidFill>
                  <a:schemeClr val="tx1"/>
                </a:solidFill>
                <a:latin typeface="Times New Roman" panose="02020603050405020304" pitchFamily="18" charset="0"/>
                <a:cs typeface="Times New Roman" panose="02020603050405020304" pitchFamily="18" charset="0"/>
              </a:rPr>
              <a:t>Analizar los costos directos e indirectos de la viga reforzada. </a:t>
            </a:r>
          </a:p>
          <a:p>
            <a:pPr eaLnBrk="1" hangingPunct="1">
              <a:buFont typeface="Arial" panose="020B0604020202020204" pitchFamily="34" charset="0"/>
              <a:buNone/>
            </a:pPr>
            <a:endParaRPr lang="es-ES" altLang="es-ES" sz="1800" dirty="0"/>
          </a:p>
          <a:p>
            <a:pPr eaLnBrk="1" hangingPunct="1">
              <a:buFont typeface="Arial" panose="020B0604020202020204" pitchFamily="34" charset="0"/>
              <a:buNone/>
            </a:pPr>
            <a:endParaRPr lang="es-ES" altLang="es-ES" sz="2000" dirty="0"/>
          </a:p>
        </p:txBody>
      </p:sp>
    </p:spTree>
    <p:extLst>
      <p:ext uri="{BB962C8B-B14F-4D97-AF65-F5344CB8AC3E}">
        <p14:creationId xmlns:p14="http://schemas.microsoft.com/office/powerpoint/2010/main" val="1215549171"/>
      </p:ext>
    </p:extLst>
  </p:cSld>
  <p:clrMapOvr>
    <a:masterClrMapping/>
  </p:clrMapOvr>
  <p:transition>
    <p:push dir="r"/>
  </p:transition>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3489"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668963"/>
          </a:xfrm>
        </p:spPr>
        <p:txBody>
          <a:bodyPr/>
          <a:lstStyle/>
          <a:p>
            <a:pPr eaLnBrk="1" hangingPunct="1">
              <a:buFont typeface="Arial" panose="020B0604020202020204" pitchFamily="34" charset="0"/>
              <a:buNone/>
            </a:pPr>
            <a:r>
              <a:rPr lang="es-ES" altLang="es-ES" b="1" dirty="0">
                <a:solidFill>
                  <a:schemeClr val="tx1"/>
                </a:solidFill>
                <a:latin typeface="Times New Roman" panose="02020603050405020304" pitchFamily="18" charset="0"/>
                <a:cs typeface="Times New Roman" panose="02020603050405020304" pitchFamily="18" charset="0"/>
              </a:rPr>
              <a:t>Encofrado</a:t>
            </a:r>
          </a:p>
          <a:p>
            <a:pPr>
              <a:buFont typeface="Arial" panose="020B0604020202020204" pitchFamily="34" charset="0"/>
              <a:buNone/>
            </a:pPr>
            <a:r>
              <a:rPr lang="es-ES" altLang="es-ES" sz="2400" dirty="0">
                <a:solidFill>
                  <a:schemeClr val="tx1"/>
                </a:solidFill>
                <a:latin typeface="Times New Roman" panose="02020603050405020304" pitchFamily="18" charset="0"/>
                <a:cs typeface="Times New Roman" panose="02020603050405020304" pitchFamily="18" charset="0"/>
              </a:rPr>
              <a:t>Madera Triplex de segunda mano, las cuales fueron de 15 mm de espesor. </a:t>
            </a:r>
          </a:p>
          <a:p>
            <a:pPr>
              <a:buFont typeface="Arial" panose="020B0604020202020204" pitchFamily="34" charset="0"/>
              <a:buNone/>
            </a:pPr>
            <a:endParaRPr lang="es-ES" altLang="es-ES" sz="2400" dirty="0">
              <a:solidFill>
                <a:schemeClr val="tx1"/>
              </a:solidFill>
              <a:latin typeface="Times New Roman" panose="02020603050405020304" pitchFamily="18" charset="0"/>
              <a:cs typeface="Times New Roman" panose="02020603050405020304" pitchFamily="18" charset="0"/>
            </a:endParaRPr>
          </a:p>
          <a:p>
            <a:r>
              <a:rPr lang="es-ES" altLang="es-ES" sz="2400" dirty="0">
                <a:solidFill>
                  <a:schemeClr val="tx1"/>
                </a:solidFill>
                <a:latin typeface="Times New Roman" panose="02020603050405020304" pitchFamily="18" charset="0"/>
                <a:cs typeface="Times New Roman" panose="02020603050405020304" pitchFamily="18" charset="0"/>
              </a:rPr>
              <a:t> 9 unidades de 18 cm de ancho por 1.6 m de largo, las cuales fueron utilizadas para las bases de las vigas. </a:t>
            </a:r>
          </a:p>
          <a:p>
            <a:r>
              <a:rPr lang="es-ES" altLang="es-ES" sz="2400" dirty="0">
                <a:solidFill>
                  <a:schemeClr val="tx1"/>
                </a:solidFill>
                <a:latin typeface="Times New Roman" panose="02020603050405020304" pitchFamily="18" charset="0"/>
                <a:cs typeface="Times New Roman" panose="02020603050405020304" pitchFamily="18" charset="0"/>
              </a:rPr>
              <a:t> 18 unidades de 20 cm de ancho por 1.6 m de largo, las cuales fueron utilizadas para los costados de las vigas. </a:t>
            </a:r>
          </a:p>
          <a:p>
            <a:r>
              <a:rPr lang="es-ES" altLang="es-ES" sz="2400" dirty="0">
                <a:solidFill>
                  <a:schemeClr val="tx1"/>
                </a:solidFill>
                <a:latin typeface="Times New Roman" panose="02020603050405020304" pitchFamily="18" charset="0"/>
                <a:cs typeface="Times New Roman" panose="02020603050405020304" pitchFamily="18" charset="0"/>
              </a:rPr>
              <a:t> Las tapas de los cajones, se obtuvieron de los sobrantes de madera cortada. </a:t>
            </a:r>
          </a:p>
          <a:p>
            <a:pPr>
              <a:buFont typeface="Arial" panose="020B0604020202020204" pitchFamily="34" charset="0"/>
              <a:buNone/>
            </a:pPr>
            <a:endParaRPr lang="es-ES" altLang="es-ES" sz="24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s-ES" altLang="es-ES" sz="2400" dirty="0">
                <a:solidFill>
                  <a:schemeClr val="tx1"/>
                </a:solidFill>
                <a:latin typeface="Times New Roman" panose="02020603050405020304" pitchFamily="18" charset="0"/>
                <a:cs typeface="Times New Roman" panose="02020603050405020304" pitchFamily="18" charset="0"/>
              </a:rPr>
              <a:t>Se construyó los cajones, </a:t>
            </a:r>
            <a:r>
              <a:rPr lang="es-ES" altLang="es-ES" sz="2400" dirty="0" err="1">
                <a:solidFill>
                  <a:schemeClr val="tx1"/>
                </a:solidFill>
                <a:latin typeface="Times New Roman" panose="02020603050405020304" pitchFamily="18" charset="0"/>
                <a:cs typeface="Times New Roman" panose="02020603050405020304" pitchFamily="18" charset="0"/>
              </a:rPr>
              <a:t>uniéndolos</a:t>
            </a:r>
            <a:r>
              <a:rPr lang="es-ES" altLang="es-ES" sz="2400" dirty="0">
                <a:solidFill>
                  <a:schemeClr val="tx1"/>
                </a:solidFill>
                <a:latin typeface="Times New Roman" panose="02020603050405020304" pitchFamily="18" charset="0"/>
                <a:cs typeface="Times New Roman" panose="02020603050405020304" pitchFamily="18" charset="0"/>
              </a:rPr>
              <a:t> por medio de clavos de dos pulgadas. </a:t>
            </a:r>
          </a:p>
          <a:p>
            <a:pPr eaLnBrk="1" hangingPunct="1">
              <a:buFont typeface="Arial" panose="020B0604020202020204" pitchFamily="34" charset="0"/>
              <a:buNone/>
            </a:pPr>
            <a:endParaRPr lang="es-ES" altLang="es-ES" dirty="0"/>
          </a:p>
        </p:txBody>
      </p:sp>
    </p:spTree>
    <p:extLst>
      <p:ext uri="{BB962C8B-B14F-4D97-AF65-F5344CB8AC3E}">
        <p14:creationId xmlns:p14="http://schemas.microsoft.com/office/powerpoint/2010/main" val="863642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1" end="1"/>
                                            </p:txEl>
                                          </p:spTgt>
                                        </p:tgtEl>
                                        <p:attrNameLst>
                                          <p:attrName>style.visibility</p:attrName>
                                        </p:attrNameLst>
                                      </p:cBhvr>
                                      <p:to>
                                        <p:strVal val="visible"/>
                                      </p:to>
                                    </p:set>
                                    <p:animEffect transition="in" filter="dissolve">
                                      <p:cBhvr>
                                        <p:cTn id="12" dur="500"/>
                                        <p:tgtEl>
                                          <p:spTgt spid="2457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9">
                                            <p:txEl>
                                              <p:pRg st="3" end="3"/>
                                            </p:txEl>
                                          </p:spTgt>
                                        </p:tgtEl>
                                        <p:attrNameLst>
                                          <p:attrName>style.visibility</p:attrName>
                                        </p:attrNameLst>
                                      </p:cBhvr>
                                      <p:to>
                                        <p:strVal val="visible"/>
                                      </p:to>
                                    </p:set>
                                    <p:animEffect transition="in" filter="dissolve">
                                      <p:cBhvr>
                                        <p:cTn id="17" dur="500"/>
                                        <p:tgtEl>
                                          <p:spTgt spid="24579">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579">
                                            <p:txEl>
                                              <p:pRg st="4" end="4"/>
                                            </p:txEl>
                                          </p:spTgt>
                                        </p:tgtEl>
                                        <p:attrNameLst>
                                          <p:attrName>style.visibility</p:attrName>
                                        </p:attrNameLst>
                                      </p:cBhvr>
                                      <p:to>
                                        <p:strVal val="visible"/>
                                      </p:to>
                                    </p:set>
                                    <p:animEffect transition="in" filter="dissolve">
                                      <p:cBhvr>
                                        <p:cTn id="22" dur="500"/>
                                        <p:tgtEl>
                                          <p:spTgt spid="2457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579">
                                            <p:txEl>
                                              <p:pRg st="5" end="5"/>
                                            </p:txEl>
                                          </p:spTgt>
                                        </p:tgtEl>
                                        <p:attrNameLst>
                                          <p:attrName>style.visibility</p:attrName>
                                        </p:attrNameLst>
                                      </p:cBhvr>
                                      <p:to>
                                        <p:strVal val="visible"/>
                                      </p:to>
                                    </p:set>
                                    <p:animEffect transition="in" filter="dissolve">
                                      <p:cBhvr>
                                        <p:cTn id="27" dur="500"/>
                                        <p:tgtEl>
                                          <p:spTgt spid="24579">
                                            <p:txEl>
                                              <p:pRg st="5" end="5"/>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4579">
                                            <p:txEl>
                                              <p:pRg st="7" end="7"/>
                                            </p:txEl>
                                          </p:spTgt>
                                        </p:tgtEl>
                                        <p:attrNameLst>
                                          <p:attrName>style.visibility</p:attrName>
                                        </p:attrNameLst>
                                      </p:cBhvr>
                                      <p:to>
                                        <p:strVal val="visible"/>
                                      </p:to>
                                    </p:set>
                                    <p:animEffect transition="in" filter="dissolve">
                                      <p:cBhvr>
                                        <p:cTn id="32" dur="500"/>
                                        <p:tgtEl>
                                          <p:spTgt spid="245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5537"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Rectángulo 3"/>
          <p:cNvSpPr>
            <a:spLocks noChangeArrowheads="1"/>
          </p:cNvSpPr>
          <p:nvPr/>
        </p:nvSpPr>
        <p:spPr bwMode="auto">
          <a:xfrm>
            <a:off x="3547520" y="5081865"/>
            <a:ext cx="20489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ES" sz="1800" b="1" baseline="30000" dirty="0"/>
              <a:t>Ensamble de encofrados.</a:t>
            </a:r>
            <a:endParaRPr lang="es-ES" altLang="es-ES" sz="1800" dirty="0"/>
          </a:p>
        </p:txBody>
      </p:sp>
      <p:pic>
        <p:nvPicPr>
          <p:cNvPr id="65540"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371600"/>
            <a:ext cx="7780338"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02807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7585"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Rectángulo 3"/>
          <p:cNvSpPr>
            <a:spLocks noChangeArrowheads="1"/>
          </p:cNvSpPr>
          <p:nvPr/>
        </p:nvSpPr>
        <p:spPr bwMode="auto">
          <a:xfrm>
            <a:off x="2411760" y="5513943"/>
            <a:ext cx="4572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ES" sz="1800" b="1" baseline="30000" dirty="0"/>
              <a:t>Colocación de armaduras en el interior de los cajones.</a:t>
            </a:r>
            <a:endParaRPr lang="es-ES" altLang="es-ES" sz="1800" dirty="0"/>
          </a:p>
        </p:txBody>
      </p:sp>
      <p:pic>
        <p:nvPicPr>
          <p:cNvPr id="67588"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90600"/>
            <a:ext cx="5842000"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7941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9633"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668963"/>
          </a:xfrm>
        </p:spPr>
        <p:txBody>
          <a:bodyPr/>
          <a:lstStyle/>
          <a:p>
            <a:pPr eaLnBrk="1" hangingPunct="1">
              <a:buFont typeface="Arial" panose="020B0604020202020204" pitchFamily="34" charset="0"/>
              <a:buNone/>
            </a:pPr>
            <a:endParaRPr lang="es-ES" altLang="es-ES" dirty="0">
              <a:solidFill>
                <a:schemeClr val="tx1"/>
              </a:solidFill>
            </a:endParaRPr>
          </a:p>
          <a:p>
            <a:pPr algn="just" eaLnBrk="1" hangingPunct="1">
              <a:buFont typeface="Arial" panose="020B0604020202020204" pitchFamily="34" charset="0"/>
              <a:buNone/>
            </a:pPr>
            <a:r>
              <a:rPr lang="es-ES" altLang="es-ES" b="1" dirty="0">
                <a:solidFill>
                  <a:schemeClr val="tx1"/>
                </a:solidFill>
                <a:latin typeface="Times New Roman" panose="02020603050405020304" pitchFamily="18" charset="0"/>
                <a:cs typeface="Times New Roman" panose="02020603050405020304" pitchFamily="18" charset="0"/>
              </a:rPr>
              <a:t>Fundición de Vigas</a:t>
            </a:r>
          </a:p>
          <a:p>
            <a:pPr algn="just" eaLnBrk="1" hangingPunct="1">
              <a:buFont typeface="Arial" panose="020B0604020202020204" pitchFamily="34" charset="0"/>
              <a:buNone/>
            </a:pPr>
            <a:endParaRPr lang="es-ES" altLang="es-ES" dirty="0">
              <a:solidFill>
                <a:schemeClr val="tx1"/>
              </a:solidFill>
              <a:latin typeface="Times New Roman" panose="02020603050405020304" pitchFamily="18" charset="0"/>
              <a:cs typeface="Times New Roman" panose="02020603050405020304" pitchFamily="18" charset="0"/>
            </a:endParaRPr>
          </a:p>
          <a:p>
            <a:pPr algn="just"/>
            <a:r>
              <a:rPr lang="es-ES" altLang="es-ES" sz="2400" dirty="0">
                <a:solidFill>
                  <a:schemeClr val="tx1"/>
                </a:solidFill>
                <a:latin typeface="Times New Roman" panose="02020603050405020304" pitchFamily="18" charset="0"/>
                <a:cs typeface="Times New Roman" panose="02020603050405020304" pitchFamily="18" charset="0"/>
              </a:rPr>
              <a:t> 4,5 sacos de cemento de 50 kg </a:t>
            </a:r>
          </a:p>
          <a:p>
            <a:pPr algn="just"/>
            <a:r>
              <a:rPr lang="es-ES" altLang="es-ES" sz="2400" dirty="0">
                <a:solidFill>
                  <a:schemeClr val="tx1"/>
                </a:solidFill>
                <a:latin typeface="Times New Roman" panose="02020603050405020304" pitchFamily="18" charset="0"/>
                <a:cs typeface="Times New Roman" panose="02020603050405020304" pitchFamily="18" charset="0"/>
              </a:rPr>
              <a:t> 7 baldes </a:t>
            </a:r>
            <a:r>
              <a:rPr lang="es-ES" altLang="es-ES" sz="2400" dirty="0" err="1">
                <a:solidFill>
                  <a:schemeClr val="tx1"/>
                </a:solidFill>
                <a:latin typeface="Times New Roman" panose="02020603050405020304" pitchFamily="18" charset="0"/>
                <a:cs typeface="Times New Roman" panose="02020603050405020304" pitchFamily="18" charset="0"/>
              </a:rPr>
              <a:t>cúbicos</a:t>
            </a:r>
            <a:r>
              <a:rPr lang="es-ES" altLang="es-ES" sz="2400" dirty="0">
                <a:solidFill>
                  <a:schemeClr val="tx1"/>
                </a:solidFill>
                <a:latin typeface="Times New Roman" panose="02020603050405020304" pitchFamily="18" charset="0"/>
                <a:cs typeface="Times New Roman" panose="02020603050405020304" pitchFamily="18" charset="0"/>
              </a:rPr>
              <a:t> de arena para </a:t>
            </a:r>
            <a:r>
              <a:rPr lang="es-ES" altLang="es-ES" sz="2400" dirty="0" err="1">
                <a:solidFill>
                  <a:schemeClr val="tx1"/>
                </a:solidFill>
                <a:latin typeface="Times New Roman" panose="02020603050405020304" pitchFamily="18" charset="0"/>
                <a:cs typeface="Times New Roman" panose="02020603050405020304" pitchFamily="18" charset="0"/>
              </a:rPr>
              <a:t>hormigón</a:t>
            </a:r>
            <a:r>
              <a:rPr lang="es-ES" altLang="es-ES" sz="2400" dirty="0">
                <a:solidFill>
                  <a:schemeClr val="tx1"/>
                </a:solidFill>
                <a:latin typeface="Times New Roman" panose="02020603050405020304" pitchFamily="18" charset="0"/>
                <a:cs typeface="Times New Roman" panose="02020603050405020304" pitchFamily="18" charset="0"/>
              </a:rPr>
              <a:t> </a:t>
            </a:r>
          </a:p>
          <a:p>
            <a:pPr algn="just"/>
            <a:r>
              <a:rPr lang="es-ES" altLang="es-ES" sz="2400" dirty="0">
                <a:solidFill>
                  <a:schemeClr val="tx1"/>
                </a:solidFill>
                <a:latin typeface="Times New Roman" panose="02020603050405020304" pitchFamily="18" charset="0"/>
                <a:cs typeface="Times New Roman" panose="02020603050405020304" pitchFamily="18" charset="0"/>
              </a:rPr>
              <a:t> 7 baldes </a:t>
            </a:r>
            <a:r>
              <a:rPr lang="es-ES" altLang="es-ES" sz="2400" dirty="0" err="1">
                <a:solidFill>
                  <a:schemeClr val="tx1"/>
                </a:solidFill>
                <a:latin typeface="Times New Roman" panose="02020603050405020304" pitchFamily="18" charset="0"/>
                <a:cs typeface="Times New Roman" panose="02020603050405020304" pitchFamily="18" charset="0"/>
              </a:rPr>
              <a:t>cúbicos</a:t>
            </a:r>
            <a:r>
              <a:rPr lang="es-ES" altLang="es-ES" sz="2400" dirty="0">
                <a:solidFill>
                  <a:schemeClr val="tx1"/>
                </a:solidFill>
                <a:latin typeface="Times New Roman" panose="02020603050405020304" pitchFamily="18" charset="0"/>
                <a:cs typeface="Times New Roman" panose="02020603050405020304" pitchFamily="18" charset="0"/>
              </a:rPr>
              <a:t> de ripio </a:t>
            </a:r>
          </a:p>
          <a:p>
            <a:pPr algn="just"/>
            <a:r>
              <a:rPr lang="es-ES" altLang="es-ES" sz="2400" dirty="0">
                <a:solidFill>
                  <a:schemeClr val="tx1"/>
                </a:solidFill>
                <a:latin typeface="Times New Roman" panose="02020603050405020304" pitchFamily="18" charset="0"/>
                <a:cs typeface="Times New Roman" panose="02020603050405020304" pitchFamily="18" charset="0"/>
              </a:rPr>
              <a:t> Agua </a:t>
            </a:r>
          </a:p>
          <a:p>
            <a:pPr algn="just"/>
            <a:r>
              <a:rPr lang="es-ES" altLang="es-ES" sz="2400" dirty="0">
                <a:solidFill>
                  <a:schemeClr val="tx1"/>
                </a:solidFill>
                <a:latin typeface="Times New Roman" panose="02020603050405020304" pitchFamily="18" charset="0"/>
                <a:cs typeface="Times New Roman" panose="02020603050405020304" pitchFamily="18" charset="0"/>
              </a:rPr>
              <a:t> 1 </a:t>
            </a:r>
            <a:r>
              <a:rPr lang="es-ES" altLang="es-ES" sz="2400" dirty="0" err="1">
                <a:solidFill>
                  <a:schemeClr val="tx1"/>
                </a:solidFill>
                <a:latin typeface="Times New Roman" panose="02020603050405020304" pitchFamily="18" charset="0"/>
                <a:cs typeface="Times New Roman" panose="02020603050405020304" pitchFamily="18" charset="0"/>
              </a:rPr>
              <a:t>lt</a:t>
            </a:r>
            <a:r>
              <a:rPr lang="es-ES" altLang="es-ES" sz="2400" dirty="0">
                <a:solidFill>
                  <a:schemeClr val="tx1"/>
                </a:solidFill>
                <a:latin typeface="Times New Roman" panose="02020603050405020304" pitchFamily="18" charset="0"/>
                <a:cs typeface="Times New Roman" panose="02020603050405020304" pitchFamily="18" charset="0"/>
              </a:rPr>
              <a:t> de </a:t>
            </a:r>
            <a:r>
              <a:rPr lang="es-ES" altLang="es-ES" sz="2400" dirty="0" err="1">
                <a:solidFill>
                  <a:schemeClr val="tx1"/>
                </a:solidFill>
                <a:latin typeface="Times New Roman" panose="02020603050405020304" pitchFamily="18" charset="0"/>
                <a:cs typeface="Times New Roman" panose="02020603050405020304" pitchFamily="18" charset="0"/>
              </a:rPr>
              <a:t>acelerante</a:t>
            </a:r>
            <a:r>
              <a:rPr lang="es-ES" altLang="es-ES" sz="2400" dirty="0">
                <a:solidFill>
                  <a:schemeClr val="tx1"/>
                </a:solidFill>
                <a:latin typeface="Times New Roman" panose="02020603050405020304" pitchFamily="18" charset="0"/>
                <a:cs typeface="Times New Roman" panose="02020603050405020304" pitchFamily="18" charset="0"/>
              </a:rPr>
              <a:t> </a:t>
            </a:r>
          </a:p>
          <a:p>
            <a:pPr eaLnBrk="1" hangingPunct="1">
              <a:buFont typeface="Arial" panose="020B0604020202020204" pitchFamily="34" charset="0"/>
              <a:buNone/>
            </a:pPr>
            <a:endParaRPr lang="es-ES" altLang="es-ES" dirty="0">
              <a:solidFill>
                <a:schemeClr val="tx1"/>
              </a:solidFill>
            </a:endParaRPr>
          </a:p>
        </p:txBody>
      </p:sp>
    </p:spTree>
    <p:extLst>
      <p:ext uri="{BB962C8B-B14F-4D97-AF65-F5344CB8AC3E}">
        <p14:creationId xmlns:p14="http://schemas.microsoft.com/office/powerpoint/2010/main" val="29838286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Effect transition="in" filter="dissolve">
                                      <p:cBhvr>
                                        <p:cTn id="7" dur="500"/>
                                        <p:tgtEl>
                                          <p:spTgt spid="2457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3" end="3"/>
                                            </p:txEl>
                                          </p:spTgt>
                                        </p:tgtEl>
                                        <p:attrNameLst>
                                          <p:attrName>style.visibility</p:attrName>
                                        </p:attrNameLst>
                                      </p:cBhvr>
                                      <p:to>
                                        <p:strVal val="visible"/>
                                      </p:to>
                                    </p:set>
                                    <p:animEffect transition="in" filter="dissolve">
                                      <p:cBhvr>
                                        <p:cTn id="12" dur="500"/>
                                        <p:tgtEl>
                                          <p:spTgt spid="24579">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animEffect transition="in" filter="dissolve">
                                      <p:cBhvr>
                                        <p:cTn id="17" dur="500"/>
                                        <p:tgtEl>
                                          <p:spTgt spid="2457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579">
                                            <p:txEl>
                                              <p:pRg st="5" end="5"/>
                                            </p:txEl>
                                          </p:spTgt>
                                        </p:tgtEl>
                                        <p:attrNameLst>
                                          <p:attrName>style.visibility</p:attrName>
                                        </p:attrNameLst>
                                      </p:cBhvr>
                                      <p:to>
                                        <p:strVal val="visible"/>
                                      </p:to>
                                    </p:set>
                                    <p:animEffect transition="in" filter="dissolve">
                                      <p:cBhvr>
                                        <p:cTn id="22" dur="500"/>
                                        <p:tgtEl>
                                          <p:spTgt spid="24579">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579">
                                            <p:txEl>
                                              <p:pRg st="6" end="6"/>
                                            </p:txEl>
                                          </p:spTgt>
                                        </p:tgtEl>
                                        <p:attrNameLst>
                                          <p:attrName>style.visibility</p:attrName>
                                        </p:attrNameLst>
                                      </p:cBhvr>
                                      <p:to>
                                        <p:strVal val="visible"/>
                                      </p:to>
                                    </p:set>
                                    <p:animEffect transition="in" filter="dissolve">
                                      <p:cBhvr>
                                        <p:cTn id="27" dur="500"/>
                                        <p:tgtEl>
                                          <p:spTgt spid="24579">
                                            <p:txEl>
                                              <p:pRg st="6" end="6"/>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4579">
                                            <p:txEl>
                                              <p:pRg st="7" end="7"/>
                                            </p:txEl>
                                          </p:spTgt>
                                        </p:tgtEl>
                                        <p:attrNameLst>
                                          <p:attrName>style.visibility</p:attrName>
                                        </p:attrNameLst>
                                      </p:cBhvr>
                                      <p:to>
                                        <p:strVal val="visible"/>
                                      </p:to>
                                    </p:set>
                                    <p:animEffect transition="in" filter="dissolve">
                                      <p:cBhvr>
                                        <p:cTn id="32" dur="500"/>
                                        <p:tgtEl>
                                          <p:spTgt spid="2457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1681"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Rectángulo 3"/>
          <p:cNvSpPr>
            <a:spLocks noChangeArrowheads="1"/>
          </p:cNvSpPr>
          <p:nvPr/>
        </p:nvSpPr>
        <p:spPr bwMode="auto">
          <a:xfrm>
            <a:off x="3635896" y="4916765"/>
            <a:ext cx="162576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ES" sz="1800" b="1" baseline="30000" dirty="0"/>
              <a:t>Fundición de vigas.</a:t>
            </a:r>
            <a:endParaRPr lang="es-ES" altLang="es-ES" sz="1800" dirty="0"/>
          </a:p>
        </p:txBody>
      </p:sp>
      <p:pic>
        <p:nvPicPr>
          <p:cNvPr id="71684"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600200"/>
            <a:ext cx="7075488"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74502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3729"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ángulo 3"/>
          <p:cNvSpPr>
            <a:spLocks noChangeArrowheads="1"/>
          </p:cNvSpPr>
          <p:nvPr/>
        </p:nvSpPr>
        <p:spPr bwMode="auto">
          <a:xfrm>
            <a:off x="3635896" y="5061345"/>
            <a:ext cx="158248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ES" sz="1800" b="1" baseline="30000" dirty="0"/>
              <a:t>Fundición de vigas</a:t>
            </a:r>
            <a:endParaRPr lang="es-ES" altLang="es-ES" sz="1800" dirty="0"/>
          </a:p>
        </p:txBody>
      </p:sp>
      <p:pic>
        <p:nvPicPr>
          <p:cNvPr id="73732"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752600"/>
            <a:ext cx="8253413" cy="309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9329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7825"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7827" name="Rectángulo 3"/>
          <p:cNvSpPr>
            <a:spLocks noChangeArrowheads="1"/>
          </p:cNvSpPr>
          <p:nvPr/>
        </p:nvSpPr>
        <p:spPr bwMode="auto">
          <a:xfrm>
            <a:off x="3616449" y="5108853"/>
            <a:ext cx="191110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ES" sz="1800" b="1" baseline="30000" dirty="0"/>
              <a:t>Desencofrado de vigas.</a:t>
            </a:r>
            <a:endParaRPr lang="es-ES" altLang="es-ES" sz="1800" dirty="0"/>
          </a:p>
        </p:txBody>
      </p:sp>
      <p:pic>
        <p:nvPicPr>
          <p:cNvPr id="77828" name="Imagen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143000"/>
            <a:ext cx="7146925" cy="377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85315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p:txBody>
          <a:bodyPr>
            <a:normAutofit/>
          </a:bodyPr>
          <a:lstStyle/>
          <a:p>
            <a:r>
              <a:rPr lang="es-EC" sz="2400" dirty="0">
                <a:solidFill>
                  <a:schemeClr val="tx1"/>
                </a:solidFill>
              </a:rPr>
              <a:t>COLOCACION DE FIBRAS PET Y CARBONO</a:t>
            </a:r>
          </a:p>
        </p:txBody>
      </p:sp>
      <p:sp>
        <p:nvSpPr>
          <p:cNvPr id="3" name="Marcador de contenido 2"/>
          <p:cNvSpPr>
            <a:spLocks noGrp="1"/>
          </p:cNvSpPr>
          <p:nvPr>
            <p:ph idx="1"/>
          </p:nvPr>
        </p:nvSpPr>
        <p:spPr>
          <a:xfrm>
            <a:off x="467544" y="836712"/>
            <a:ext cx="8229600" cy="5328592"/>
          </a:xfrm>
        </p:spPr>
        <p:txBody>
          <a:bodyPr>
            <a:noAutofit/>
          </a:bodyPr>
          <a:lstStyle/>
          <a:p>
            <a:pPr marL="0" indent="0" algn="just">
              <a:buNone/>
            </a:pPr>
            <a:r>
              <a:rPr lang="es-EC" sz="2000" dirty="0">
                <a:solidFill>
                  <a:schemeClr val="tx1"/>
                </a:solidFill>
              </a:rPr>
              <a:t>Para este proceso se adquirió el adhesivo epóxico </a:t>
            </a:r>
            <a:r>
              <a:rPr lang="es-EC" sz="2000" dirty="0" err="1">
                <a:solidFill>
                  <a:schemeClr val="tx1"/>
                </a:solidFill>
              </a:rPr>
              <a:t>Sikadur</a:t>
            </a:r>
            <a:r>
              <a:rPr lang="es-EC" sz="2000" dirty="0">
                <a:solidFill>
                  <a:schemeClr val="tx1"/>
                </a:solidFill>
              </a:rPr>
              <a:t> 301, el cual se lo obtuvo en Colombia, por medio de la empresa COVAL.</a:t>
            </a:r>
          </a:p>
          <a:p>
            <a:pPr marL="0" indent="0" algn="just">
              <a:buNone/>
            </a:pPr>
            <a:r>
              <a:rPr lang="es-EC" sz="2000" dirty="0">
                <a:solidFill>
                  <a:schemeClr val="tx1"/>
                </a:solidFill>
              </a:rPr>
              <a:t>Siguiendo el procedimiento detallado a continuación:</a:t>
            </a:r>
          </a:p>
          <a:p>
            <a:pPr lvl="0" algn="just"/>
            <a:r>
              <a:rPr lang="es-EC" sz="2000" dirty="0">
                <a:solidFill>
                  <a:schemeClr val="tx1"/>
                </a:solidFill>
              </a:rPr>
              <a:t>Cortar fibra en dimensiones establecidas, 50 cm x 1.60 m.</a:t>
            </a:r>
          </a:p>
          <a:p>
            <a:pPr lvl="0" algn="just"/>
            <a:r>
              <a:rPr lang="es-EC" sz="2000" dirty="0">
                <a:solidFill>
                  <a:schemeClr val="tx1"/>
                </a:solidFill>
              </a:rPr>
              <a:t>Colocar vigas en la posición que facilite la actividad de reforzamiento.</a:t>
            </a:r>
          </a:p>
          <a:p>
            <a:pPr lvl="0" algn="just"/>
            <a:r>
              <a:rPr lang="es-EC" sz="2000" dirty="0">
                <a:solidFill>
                  <a:schemeClr val="tx1"/>
                </a:solidFill>
              </a:rPr>
              <a:t>Eliminar suciedad, impurezas de las vigas, por medio de brocha.</a:t>
            </a:r>
          </a:p>
          <a:p>
            <a:pPr lvl="0" algn="just"/>
            <a:r>
              <a:rPr lang="es-EC" sz="2000" dirty="0">
                <a:solidFill>
                  <a:schemeClr val="tx1"/>
                </a:solidFill>
              </a:rPr>
              <a:t>Eliminar suciedad, impurezas de suelo, en el cual se extenderán fibras.</a:t>
            </a:r>
          </a:p>
          <a:p>
            <a:pPr lvl="0"/>
            <a:r>
              <a:rPr lang="es-EC" sz="2000" dirty="0">
                <a:solidFill>
                  <a:schemeClr val="tx1"/>
                </a:solidFill>
              </a:rPr>
              <a:t>Preparar mezcla de pegamento, mezclar componente A (3/4 Galón) y componente B (1/4 Galón) del pegamento </a:t>
            </a:r>
            <a:r>
              <a:rPr lang="es-EC" sz="2000" dirty="0" err="1">
                <a:solidFill>
                  <a:schemeClr val="tx1"/>
                </a:solidFill>
              </a:rPr>
              <a:t>Sikadur</a:t>
            </a:r>
            <a:r>
              <a:rPr lang="es-EC" sz="2000" dirty="0">
                <a:solidFill>
                  <a:schemeClr val="tx1"/>
                </a:solidFill>
              </a:rPr>
              <a:t> 301 y mezclar con una varilla metálica uniformemente hasta obtener una mezcla homogénea de volumen total 1 galón. </a:t>
            </a:r>
          </a:p>
          <a:p>
            <a:pPr lvl="0"/>
            <a:r>
              <a:rPr lang="es-EC" sz="2000" dirty="0">
                <a:solidFill>
                  <a:schemeClr val="tx1"/>
                </a:solidFill>
              </a:rPr>
              <a:t>Impregnación de pegamento en sentido longitudinal sobre fibras, por medio de rodillo, de tal forma que no exista superficie de fibra sin humectación.</a:t>
            </a:r>
          </a:p>
          <a:p>
            <a:pPr marL="0" indent="0" algn="just">
              <a:buNone/>
            </a:pPr>
            <a:endParaRPr lang="es-EC" dirty="0">
              <a:solidFill>
                <a:schemeClr val="tx1"/>
              </a:solidFill>
            </a:endParaRPr>
          </a:p>
        </p:txBody>
      </p:sp>
    </p:spTree>
    <p:extLst>
      <p:ext uri="{BB962C8B-B14F-4D97-AF65-F5344CB8AC3E}">
        <p14:creationId xmlns:p14="http://schemas.microsoft.com/office/powerpoint/2010/main" val="2337441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2400" dirty="0">
                <a:solidFill>
                  <a:schemeClr val="tx1"/>
                </a:solidFill>
              </a:rPr>
              <a:t>COLOCACION DE FIBRAS PET Y CARBONO</a:t>
            </a:r>
          </a:p>
        </p:txBody>
      </p:sp>
      <p:sp>
        <p:nvSpPr>
          <p:cNvPr id="3" name="Marcador de contenido 2"/>
          <p:cNvSpPr>
            <a:spLocks noGrp="1"/>
          </p:cNvSpPr>
          <p:nvPr>
            <p:ph idx="1"/>
          </p:nvPr>
        </p:nvSpPr>
        <p:spPr>
          <a:xfrm>
            <a:off x="457200" y="836712"/>
            <a:ext cx="8229600" cy="5112568"/>
          </a:xfrm>
        </p:spPr>
        <p:txBody>
          <a:bodyPr/>
          <a:lstStyle/>
          <a:p>
            <a:pPr lvl="0" algn="just"/>
            <a:r>
              <a:rPr lang="es-EC" sz="2000" dirty="0">
                <a:solidFill>
                  <a:schemeClr val="tx1"/>
                </a:solidFill>
              </a:rPr>
              <a:t>Impregnación de pegamento en sentido longitudinal sobre vigas, por medio de rodillo, de tal forma que no exista superficie de hormigón sin humectación.</a:t>
            </a:r>
          </a:p>
          <a:p>
            <a:pPr lvl="0" algn="just"/>
            <a:r>
              <a:rPr lang="es-EC" sz="2000" dirty="0">
                <a:solidFill>
                  <a:schemeClr val="tx1"/>
                </a:solidFill>
              </a:rPr>
              <a:t>Colocación de refuerzo sobre vigas manualmente.</a:t>
            </a:r>
          </a:p>
          <a:p>
            <a:pPr lvl="0" algn="just"/>
            <a:r>
              <a:rPr lang="es-EC" sz="2000" dirty="0">
                <a:solidFill>
                  <a:schemeClr val="tx1"/>
                </a:solidFill>
              </a:rPr>
              <a:t>Asentamiento de fibras sobre superficies, por medio de rodillo, únicamente en sentido longitudinal, en las tres caras en las cuales se pegó la fibra.</a:t>
            </a:r>
          </a:p>
          <a:p>
            <a:pPr lvl="0" algn="just"/>
            <a:r>
              <a:rPr lang="es-EC" sz="2000" dirty="0">
                <a:solidFill>
                  <a:schemeClr val="tx1"/>
                </a:solidFill>
              </a:rPr>
              <a:t>Para todo este procedimiento es necesario la utilización de equipo de seguridad, esencialmente guantes, mandil y mascarilla; debido a que los componentes A y B del pegamento son químicos que reaccionan, se calientan y emanan un olor picante.</a:t>
            </a:r>
            <a:r>
              <a:rPr lang="es-EC" dirty="0"/>
              <a:t> sentido longitudinal, en las tres caras en las cuales se pegó la fibra.</a:t>
            </a:r>
          </a:p>
          <a:p>
            <a:endParaRPr lang="es-EC" dirty="0"/>
          </a:p>
        </p:txBody>
      </p:sp>
    </p:spTree>
    <p:extLst>
      <p:ext uri="{BB962C8B-B14F-4D97-AF65-F5344CB8AC3E}">
        <p14:creationId xmlns:p14="http://schemas.microsoft.com/office/powerpoint/2010/main" val="11101891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418058"/>
          </a:xfrm>
        </p:spPr>
        <p:txBody>
          <a:bodyPr/>
          <a:lstStyle/>
          <a:p>
            <a:r>
              <a:rPr lang="es-EC" sz="2400" dirty="0">
                <a:solidFill>
                  <a:schemeClr val="tx1"/>
                </a:solidFill>
              </a:rPr>
              <a:t>COLOCACION DE FIBRAS PET Y CARBONO</a:t>
            </a:r>
            <a:endParaRPr lang="es-EC" sz="2400" dirty="0"/>
          </a:p>
        </p:txBody>
      </p:sp>
      <p:pic>
        <p:nvPicPr>
          <p:cNvPr id="4" name="Imagen 3" descr="C:\Users\chila\Documents\MEGAsync\TESIS\BIBLIOGRAFIA\IMG_20160727_13560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916832"/>
            <a:ext cx="1872208" cy="2664296"/>
          </a:xfrm>
          <a:prstGeom prst="rect">
            <a:avLst/>
          </a:prstGeom>
          <a:noFill/>
          <a:ln>
            <a:noFill/>
          </a:ln>
        </p:spPr>
      </p:pic>
      <p:pic>
        <p:nvPicPr>
          <p:cNvPr id="5" name="Imagen 4" descr="C:\Users\chila\Documents\MEGAsync\TESIS\BIBLIOGRAFIA\IMG_20160727_14003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1760" y="1916832"/>
            <a:ext cx="1872208" cy="2664296"/>
          </a:xfrm>
          <a:prstGeom prst="rect">
            <a:avLst/>
          </a:prstGeom>
          <a:noFill/>
          <a:ln>
            <a:noFill/>
          </a:ln>
        </p:spPr>
      </p:pic>
      <p:pic>
        <p:nvPicPr>
          <p:cNvPr id="6" name="Imagen 5" descr="C:\Users\chila\Documents\MEGAsync\TESIS\BIBLIOGRAFIA\IMG_20160727_14043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5875" y="1916832"/>
            <a:ext cx="1872208" cy="2664296"/>
          </a:xfrm>
          <a:prstGeom prst="rect">
            <a:avLst/>
          </a:prstGeom>
          <a:noFill/>
          <a:ln>
            <a:noFill/>
          </a:ln>
        </p:spPr>
      </p:pic>
      <p:pic>
        <p:nvPicPr>
          <p:cNvPr id="7" name="Imagen 6" descr="C:\Users\chila\Documents\MEGAsync\TESIS\BIBLIOGRAFIA\IMG_20160727_150733.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30484" y="1916832"/>
            <a:ext cx="1872000" cy="2664296"/>
          </a:xfrm>
          <a:prstGeom prst="rect">
            <a:avLst/>
          </a:prstGeom>
          <a:noFill/>
          <a:ln>
            <a:noFill/>
          </a:ln>
        </p:spPr>
      </p:pic>
    </p:spTree>
    <p:extLst>
      <p:ext uri="{BB962C8B-B14F-4D97-AF65-F5344CB8AC3E}">
        <p14:creationId xmlns:p14="http://schemas.microsoft.com/office/powerpoint/2010/main" val="592367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433"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p:cNvSpPr>
            <a:spLocks noGrp="1"/>
          </p:cNvSpPr>
          <p:nvPr>
            <p:ph type="body" idx="1"/>
          </p:nvPr>
        </p:nvSpPr>
        <p:spPr>
          <a:xfrm>
            <a:off x="457200" y="533400"/>
            <a:ext cx="8229600" cy="5592763"/>
          </a:xfrm>
        </p:spPr>
        <p:txBody>
          <a:bodyPr/>
          <a:lstStyle/>
          <a:p>
            <a:pPr marL="0" indent="0">
              <a:buFont typeface="Arial" panose="020B0604020202020204" pitchFamily="34" charset="0"/>
              <a:buNone/>
            </a:pPr>
            <a:endParaRPr lang="es-ES" altLang="es-ES" sz="2400" b="1" baseline="30000" dirty="0">
              <a:solidFill>
                <a:schemeClr val="tx1"/>
              </a:solidFill>
            </a:endParaRPr>
          </a:p>
          <a:p>
            <a:pPr marL="0" indent="0">
              <a:buFont typeface="Arial" panose="020B0604020202020204" pitchFamily="34" charset="0"/>
              <a:buNone/>
            </a:pPr>
            <a:r>
              <a:rPr lang="es-ES" altLang="es-ES" sz="2400" b="1" dirty="0">
                <a:solidFill>
                  <a:schemeClr val="tx1"/>
                </a:solidFill>
                <a:latin typeface="Times New Roman" panose="02020603050405020304" pitchFamily="18" charset="0"/>
                <a:cs typeface="Times New Roman" panose="02020603050405020304" pitchFamily="18" charset="0"/>
              </a:rPr>
              <a:t>Alcance del proyecto </a:t>
            </a:r>
            <a:endParaRPr lang="es-ES" altLang="es-ES" sz="2400" dirty="0">
              <a:solidFill>
                <a:schemeClr val="tx1"/>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endParaRPr lang="es-ES" altLang="es-ES" sz="2400" b="1" baseline="30000" dirty="0">
              <a:solidFill>
                <a:schemeClr val="tx1"/>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s-ES" altLang="es-ES" sz="2000" dirty="0">
                <a:solidFill>
                  <a:schemeClr val="tx1"/>
                </a:solidFill>
                <a:latin typeface="Times New Roman" panose="02020603050405020304" pitchFamily="18" charset="0"/>
                <a:cs typeface="Times New Roman" panose="02020603050405020304" pitchFamily="18" charset="0"/>
              </a:rPr>
              <a:t>Contempla el diseño y construcción de 9 vigas de sección compuesta acero/hormigón las cuales son: </a:t>
            </a:r>
          </a:p>
          <a:p>
            <a:pPr marL="0" indent="0">
              <a:buFont typeface="Arial" panose="020B0604020202020204" pitchFamily="34" charset="0"/>
              <a:buNone/>
            </a:pPr>
            <a:endParaRPr lang="es-ES" altLang="es-ES" sz="2000" dirty="0">
              <a:solidFill>
                <a:schemeClr val="tx1"/>
              </a:solidFill>
              <a:latin typeface="Times New Roman" panose="02020603050405020304" pitchFamily="18" charset="0"/>
              <a:cs typeface="Times New Roman" panose="02020603050405020304" pitchFamily="18" charset="0"/>
            </a:endParaRPr>
          </a:p>
          <a:p>
            <a:pPr marL="0" indent="0"/>
            <a:r>
              <a:rPr lang="es-ES" altLang="es-ES" sz="2000" dirty="0">
                <a:solidFill>
                  <a:schemeClr val="tx1"/>
                </a:solidFill>
                <a:latin typeface="Times New Roman" panose="02020603050405020304" pitchFamily="18" charset="0"/>
                <a:cs typeface="Times New Roman" panose="02020603050405020304" pitchFamily="18" charset="0"/>
              </a:rPr>
              <a:t>Tres vigas compuestas (acero/hormigón) con refuerzo longitudinal PET . </a:t>
            </a:r>
          </a:p>
          <a:p>
            <a:pPr marL="0" indent="0"/>
            <a:r>
              <a:rPr lang="es-ES" altLang="es-ES" sz="2000" dirty="0">
                <a:solidFill>
                  <a:schemeClr val="tx1"/>
                </a:solidFill>
                <a:latin typeface="Times New Roman" panose="02020603050405020304" pitchFamily="18" charset="0"/>
                <a:cs typeface="Times New Roman" panose="02020603050405020304" pitchFamily="18" charset="0"/>
              </a:rPr>
              <a:t>Tres vigas compuestas (acero/hormigón) con refuerzo longitudinal de fibra de carbono. </a:t>
            </a:r>
          </a:p>
          <a:p>
            <a:pPr marL="0" indent="0"/>
            <a:r>
              <a:rPr lang="es-ES" altLang="es-ES" sz="2000" dirty="0">
                <a:solidFill>
                  <a:schemeClr val="tx1"/>
                </a:solidFill>
                <a:latin typeface="Times New Roman" panose="02020603050405020304" pitchFamily="18" charset="0"/>
                <a:cs typeface="Times New Roman" panose="02020603050405020304" pitchFamily="18" charset="0"/>
              </a:rPr>
              <a:t>Tres vigas compuestas (acero/hormigón) sin refuerzo. </a:t>
            </a:r>
          </a:p>
          <a:p>
            <a:pPr marL="0" indent="0">
              <a:buFont typeface="Arial" panose="020B0604020202020204" pitchFamily="34" charset="0"/>
              <a:buNone/>
            </a:pPr>
            <a:endParaRPr lang="es-ES" altLang="es-ES" sz="2000" dirty="0">
              <a:solidFill>
                <a:schemeClr val="tx1"/>
              </a:solidFill>
              <a:latin typeface="Times New Roman" panose="02020603050405020304" pitchFamily="18" charset="0"/>
              <a:cs typeface="Times New Roman" panose="02020603050405020304" pitchFamily="18" charset="0"/>
            </a:endParaRPr>
          </a:p>
          <a:p>
            <a:pPr marL="0" indent="0">
              <a:buFont typeface="Arial" panose="020B0604020202020204" pitchFamily="34" charset="0"/>
              <a:buNone/>
            </a:pPr>
            <a:r>
              <a:rPr lang="es-ES" altLang="es-ES" sz="2000" dirty="0">
                <a:solidFill>
                  <a:schemeClr val="tx1"/>
                </a:solidFill>
                <a:latin typeface="Times New Roman" panose="02020603050405020304" pitchFamily="18" charset="0"/>
                <a:cs typeface="Times New Roman" panose="02020603050405020304" pitchFamily="18" charset="0"/>
              </a:rPr>
              <a:t>Análisis y comparación del comportamiento a flexión de cada una de las vigas, para poder emitir criterios en cuanto a los resultados y establecer conclusiones contundentes en cuanto al uso de fibras PET como refuerzo a tensión. </a:t>
            </a:r>
          </a:p>
          <a:p>
            <a:pPr marL="0" indent="0">
              <a:buFont typeface="Arial" panose="020B0604020202020204" pitchFamily="34" charset="0"/>
              <a:buNone/>
            </a:pPr>
            <a:endParaRPr lang="es-ES" altLang="es-ES" sz="2400" baseline="30000" dirty="0"/>
          </a:p>
        </p:txBody>
      </p:sp>
    </p:spTree>
    <p:extLst>
      <p:ext uri="{BB962C8B-B14F-4D97-AF65-F5344CB8AC3E}">
        <p14:creationId xmlns:p14="http://schemas.microsoft.com/office/powerpoint/2010/main" val="420632877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2400" dirty="0">
                <a:solidFill>
                  <a:schemeClr val="tx1"/>
                </a:solidFill>
              </a:rPr>
              <a:t>ENSAYOS MECANICOS</a:t>
            </a:r>
          </a:p>
        </p:txBody>
      </p:sp>
      <p:sp>
        <p:nvSpPr>
          <p:cNvPr id="3" name="Marcador de contenido 2"/>
          <p:cNvSpPr>
            <a:spLocks noGrp="1"/>
          </p:cNvSpPr>
          <p:nvPr>
            <p:ph idx="1"/>
          </p:nvPr>
        </p:nvSpPr>
        <p:spPr>
          <a:xfrm>
            <a:off x="457200" y="847253"/>
            <a:ext cx="8229600" cy="5030019"/>
          </a:xfrm>
        </p:spPr>
        <p:txBody>
          <a:bodyPr/>
          <a:lstStyle/>
          <a:p>
            <a:pPr marL="0" indent="0">
              <a:buNone/>
            </a:pPr>
            <a:r>
              <a:rPr lang="es-EC" sz="2200" b="1" dirty="0">
                <a:solidFill>
                  <a:schemeClr val="tx1"/>
                </a:solidFill>
              </a:rPr>
              <a:t>Ensayos de adherencia </a:t>
            </a:r>
          </a:p>
          <a:p>
            <a:pPr marL="0" indent="0" algn="just">
              <a:buNone/>
            </a:pPr>
            <a:r>
              <a:rPr lang="es-EC" sz="2000" dirty="0">
                <a:solidFill>
                  <a:schemeClr val="tx1"/>
                </a:solidFill>
              </a:rPr>
              <a:t>Para este proyecto fue fundamental la realización de este ensayo, ya que la adherencia entre hormigón y fibra es fundamental en el estudio, haciendo una analogía con soldadura, cuando se realiza una soldadura y se somete el elemento a algún tipo de falla, lo que se espera es que falle el elemento mas no la soldadura, así mismo se debe considerar en este caso, el pegamento que hace las veces de soldadura, no debe fallar cuando se sometan las vigas a carga a flexión.</a:t>
            </a:r>
          </a:p>
          <a:p>
            <a:pPr marL="0" indent="0" algn="just">
              <a:buNone/>
            </a:pPr>
            <a:endParaRPr lang="es-EC" sz="2000" dirty="0">
              <a:solidFill>
                <a:schemeClr val="tx1"/>
              </a:solidFill>
            </a:endParaRPr>
          </a:p>
          <a:p>
            <a:pPr marL="0" indent="0" algn="just">
              <a:buNone/>
            </a:pPr>
            <a:r>
              <a:rPr lang="es-EC" sz="2000" dirty="0">
                <a:solidFill>
                  <a:schemeClr val="tx1"/>
                </a:solidFill>
              </a:rPr>
              <a:t>Fueron sujetos de análisis la compatibilidad entre: fibra PET (hilo) + </a:t>
            </a:r>
            <a:r>
              <a:rPr lang="es-EC" sz="2000" dirty="0" err="1">
                <a:solidFill>
                  <a:schemeClr val="tx1"/>
                </a:solidFill>
              </a:rPr>
              <a:t>Sikadur</a:t>
            </a:r>
            <a:r>
              <a:rPr lang="es-EC" sz="2000" dirty="0">
                <a:solidFill>
                  <a:schemeClr val="tx1"/>
                </a:solidFill>
              </a:rPr>
              <a:t> 301 junto con hormigón, fibra PET (hilo) + </a:t>
            </a:r>
            <a:r>
              <a:rPr lang="es-EC" sz="2000" dirty="0" err="1">
                <a:solidFill>
                  <a:schemeClr val="tx1"/>
                </a:solidFill>
              </a:rPr>
              <a:t>Griffon</a:t>
            </a:r>
            <a:r>
              <a:rPr lang="es-EC" sz="2000" dirty="0">
                <a:solidFill>
                  <a:schemeClr val="tx1"/>
                </a:solidFill>
              </a:rPr>
              <a:t> WDF-05 junto con hormigón y adicionalmente un ensayo extra para comprobar la adherencia de fibra de carbono con hormigón por medio del pegamento </a:t>
            </a:r>
            <a:r>
              <a:rPr lang="es-EC" sz="2000" dirty="0" err="1">
                <a:solidFill>
                  <a:schemeClr val="tx1"/>
                </a:solidFill>
              </a:rPr>
              <a:t>Sikadur</a:t>
            </a:r>
            <a:r>
              <a:rPr lang="es-EC" sz="2000" dirty="0">
                <a:solidFill>
                  <a:schemeClr val="tx1"/>
                </a:solidFill>
              </a:rPr>
              <a:t> 301.</a:t>
            </a:r>
          </a:p>
          <a:p>
            <a:pPr marL="0" indent="0">
              <a:buNone/>
            </a:pPr>
            <a:endParaRPr lang="es-EC" sz="2200" b="1" dirty="0">
              <a:solidFill>
                <a:schemeClr val="tx1"/>
              </a:solidFill>
            </a:endParaRPr>
          </a:p>
        </p:txBody>
      </p:sp>
    </p:spTree>
    <p:extLst>
      <p:ext uri="{BB962C8B-B14F-4D97-AF65-F5344CB8AC3E}">
        <p14:creationId xmlns:p14="http://schemas.microsoft.com/office/powerpoint/2010/main" val="3957610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490066"/>
          </a:xfrm>
        </p:spPr>
        <p:txBody>
          <a:bodyPr/>
          <a:lstStyle/>
          <a:p>
            <a:r>
              <a:rPr lang="es-EC" dirty="0">
                <a:solidFill>
                  <a:schemeClr val="tx1"/>
                </a:solidFill>
              </a:rPr>
              <a:t>Ensayos de adherencia </a:t>
            </a:r>
            <a:br>
              <a:rPr lang="es-EC" dirty="0">
                <a:solidFill>
                  <a:schemeClr val="tx1"/>
                </a:solidFill>
              </a:rPr>
            </a:br>
            <a:endParaRPr lang="es-EC" dirty="0"/>
          </a:p>
        </p:txBody>
      </p:sp>
      <p:pic>
        <p:nvPicPr>
          <p:cNvPr id="4" name="Imagen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5968" y="980728"/>
            <a:ext cx="1800000" cy="2160240"/>
          </a:xfrm>
          <a:prstGeom prst="rect">
            <a:avLst/>
          </a:prstGeom>
          <a:noFill/>
          <a:ln>
            <a:noFill/>
          </a:ln>
        </p:spPr>
      </p:pic>
      <p:pic>
        <p:nvPicPr>
          <p:cNvPr id="5" name="Imagen 4" descr="C:\Users\chila\Documents\MEGAsync\TESIS\BIBLIOGRAFIA\PET - GRIFFON 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5968" y="980728"/>
            <a:ext cx="1800000" cy="2148544"/>
          </a:xfrm>
          <a:prstGeom prst="rect">
            <a:avLst/>
          </a:prstGeom>
          <a:noFill/>
          <a:ln>
            <a:noFill/>
          </a:ln>
        </p:spPr>
      </p:pic>
      <p:pic>
        <p:nvPicPr>
          <p:cNvPr id="6" name="Imagen 5" descr="C:\Users\chila\Documents\MEGAsync\TESIS\BIBLIOGRAFIA\PET - GRIFFON 2.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35968" y="969032"/>
            <a:ext cx="1800000" cy="2160240"/>
          </a:xfrm>
          <a:prstGeom prst="rect">
            <a:avLst/>
          </a:prstGeom>
          <a:noFill/>
          <a:ln>
            <a:noFill/>
          </a:ln>
        </p:spPr>
      </p:pic>
      <p:pic>
        <p:nvPicPr>
          <p:cNvPr id="7" name="Imagen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5968" y="3152664"/>
            <a:ext cx="1800000" cy="2160000"/>
          </a:xfrm>
          <a:prstGeom prst="rect">
            <a:avLst/>
          </a:prstGeom>
          <a:noFill/>
          <a:ln>
            <a:noFill/>
          </a:ln>
        </p:spPr>
      </p:pic>
      <p:pic>
        <p:nvPicPr>
          <p:cNvPr id="8" name="Imagen 7" descr="C:\Users\chila\Documents\MEGAsync\TESIS\BIBLIOGRAFIA\PET - SIKADUR 2.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35968" y="3140968"/>
            <a:ext cx="1800000" cy="2160000"/>
          </a:xfrm>
          <a:prstGeom prst="rect">
            <a:avLst/>
          </a:prstGeom>
          <a:noFill/>
          <a:ln>
            <a:noFill/>
          </a:ln>
        </p:spPr>
      </p:pic>
      <p:pic>
        <p:nvPicPr>
          <p:cNvPr id="9" name="Imagen 8" descr="C:\Users\chila\Documents\MEGAsync\TESIS\BIBLIOGRAFIA\PET - SIKADUR 3.jp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035968" y="3152664"/>
            <a:ext cx="1800000" cy="2160000"/>
          </a:xfrm>
          <a:prstGeom prst="rect">
            <a:avLst/>
          </a:prstGeom>
          <a:noFill/>
          <a:ln>
            <a:noFill/>
          </a:ln>
        </p:spPr>
      </p:pic>
      <p:sp>
        <p:nvSpPr>
          <p:cNvPr id="10" name="CuadroTexto 9"/>
          <p:cNvSpPr txBox="1"/>
          <p:nvPr/>
        </p:nvSpPr>
        <p:spPr>
          <a:xfrm>
            <a:off x="6156176" y="1844824"/>
            <a:ext cx="1806905" cy="369332"/>
          </a:xfrm>
          <a:prstGeom prst="rect">
            <a:avLst/>
          </a:prstGeom>
          <a:noFill/>
        </p:spPr>
        <p:txBody>
          <a:bodyPr wrap="none" rtlCol="0">
            <a:spAutoFit/>
          </a:bodyPr>
          <a:lstStyle/>
          <a:p>
            <a:r>
              <a:rPr lang="es-EC" dirty="0"/>
              <a:t>PET+GRIFFON</a:t>
            </a:r>
          </a:p>
        </p:txBody>
      </p:sp>
      <p:sp>
        <p:nvSpPr>
          <p:cNvPr id="11" name="CuadroTexto 10"/>
          <p:cNvSpPr txBox="1"/>
          <p:nvPr/>
        </p:nvSpPr>
        <p:spPr>
          <a:xfrm>
            <a:off x="6187279" y="4047998"/>
            <a:ext cx="2242922" cy="369332"/>
          </a:xfrm>
          <a:prstGeom prst="rect">
            <a:avLst/>
          </a:prstGeom>
          <a:noFill/>
        </p:spPr>
        <p:txBody>
          <a:bodyPr wrap="none" rtlCol="0">
            <a:spAutoFit/>
          </a:bodyPr>
          <a:lstStyle/>
          <a:p>
            <a:r>
              <a:rPr lang="es-EC" dirty="0"/>
              <a:t>PET+SIKADUR 301</a:t>
            </a:r>
          </a:p>
        </p:txBody>
      </p:sp>
      <p:sp>
        <p:nvSpPr>
          <p:cNvPr id="12" name="Multiplicar 11"/>
          <p:cNvSpPr/>
          <p:nvPr/>
        </p:nvSpPr>
        <p:spPr>
          <a:xfrm>
            <a:off x="6444208" y="2132856"/>
            <a:ext cx="1086825" cy="1008112"/>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Tree>
    <p:extLst>
      <p:ext uri="{BB962C8B-B14F-4D97-AF65-F5344CB8AC3E}">
        <p14:creationId xmlns:p14="http://schemas.microsoft.com/office/powerpoint/2010/main" val="38198645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490066"/>
          </a:xfrm>
        </p:spPr>
        <p:txBody>
          <a:bodyPr/>
          <a:lstStyle/>
          <a:p>
            <a:r>
              <a:rPr lang="es-EC" sz="2400" dirty="0">
                <a:solidFill>
                  <a:schemeClr val="tx1"/>
                </a:solidFill>
              </a:rPr>
              <a:t>ENSAYOS DE FLEXION SOBRE VIGAS SIN REFORZAMIENTO</a:t>
            </a:r>
          </a:p>
        </p:txBody>
      </p:sp>
      <p:graphicFrame>
        <p:nvGraphicFramePr>
          <p:cNvPr id="6" name="Gráfico 5"/>
          <p:cNvGraphicFramePr/>
          <p:nvPr>
            <p:extLst>
              <p:ext uri="{D42A27DB-BD31-4B8C-83A1-F6EECF244321}">
                <p14:modId xmlns:p14="http://schemas.microsoft.com/office/powerpoint/2010/main" val="2978795192"/>
              </p:ext>
            </p:extLst>
          </p:nvPr>
        </p:nvGraphicFramePr>
        <p:xfrm>
          <a:off x="251520" y="1052736"/>
          <a:ext cx="4392488" cy="25922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Gráfico 6"/>
          <p:cNvGraphicFramePr/>
          <p:nvPr>
            <p:extLst>
              <p:ext uri="{D42A27DB-BD31-4B8C-83A1-F6EECF244321}">
                <p14:modId xmlns:p14="http://schemas.microsoft.com/office/powerpoint/2010/main" val="2112896239"/>
              </p:ext>
            </p:extLst>
          </p:nvPr>
        </p:nvGraphicFramePr>
        <p:xfrm>
          <a:off x="4644008" y="1052736"/>
          <a:ext cx="4248472" cy="259228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p:cNvGraphicFramePr/>
          <p:nvPr>
            <p:extLst>
              <p:ext uri="{D42A27DB-BD31-4B8C-83A1-F6EECF244321}">
                <p14:modId xmlns:p14="http://schemas.microsoft.com/office/powerpoint/2010/main" val="1956283524"/>
              </p:ext>
            </p:extLst>
          </p:nvPr>
        </p:nvGraphicFramePr>
        <p:xfrm>
          <a:off x="251520" y="3645024"/>
          <a:ext cx="4392488" cy="2494519"/>
        </p:xfrm>
        <a:graphic>
          <a:graphicData uri="http://schemas.openxmlformats.org/drawingml/2006/chart">
            <c:chart xmlns:c="http://schemas.openxmlformats.org/drawingml/2006/chart" xmlns:r="http://schemas.openxmlformats.org/officeDocument/2006/relationships" r:id="rId4"/>
          </a:graphicData>
        </a:graphic>
      </p:graphicFrame>
      <p:pic>
        <p:nvPicPr>
          <p:cNvPr id="9" name="Imagen 8"/>
          <p:cNvPicPr/>
          <p:nvPr/>
        </p:nvPicPr>
        <p:blipFill>
          <a:blip r:embed="rId5"/>
          <a:stretch>
            <a:fillRect/>
          </a:stretch>
        </p:blipFill>
        <p:spPr>
          <a:xfrm>
            <a:off x="4652461" y="3651922"/>
            <a:ext cx="4240020" cy="2487622"/>
          </a:xfrm>
          <a:prstGeom prst="rect">
            <a:avLst/>
          </a:prstGeom>
        </p:spPr>
      </p:pic>
    </p:spTree>
    <p:extLst>
      <p:ext uri="{BB962C8B-B14F-4D97-AF65-F5344CB8AC3E}">
        <p14:creationId xmlns:p14="http://schemas.microsoft.com/office/powerpoint/2010/main" val="31380296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850106"/>
          </a:xfrm>
        </p:spPr>
        <p:txBody>
          <a:bodyPr/>
          <a:lstStyle/>
          <a:p>
            <a:r>
              <a:rPr lang="es-EC" sz="2400" dirty="0">
                <a:solidFill>
                  <a:schemeClr val="tx1"/>
                </a:solidFill>
              </a:rPr>
              <a:t>ENSAYOS DE FLEXION SOBRE VIGAS CON REFORZAMIENTO PET</a:t>
            </a:r>
            <a:endParaRPr lang="es-EC" sz="2400" dirty="0"/>
          </a:p>
        </p:txBody>
      </p:sp>
      <p:graphicFrame>
        <p:nvGraphicFramePr>
          <p:cNvPr id="4" name="Gráfico 3"/>
          <p:cNvGraphicFramePr/>
          <p:nvPr>
            <p:extLst>
              <p:ext uri="{D42A27DB-BD31-4B8C-83A1-F6EECF244321}">
                <p14:modId xmlns:p14="http://schemas.microsoft.com/office/powerpoint/2010/main" val="2769247707"/>
              </p:ext>
            </p:extLst>
          </p:nvPr>
        </p:nvGraphicFramePr>
        <p:xfrm>
          <a:off x="251520" y="1124745"/>
          <a:ext cx="4310136" cy="25202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p:nvPr>
            <p:extLst>
              <p:ext uri="{D42A27DB-BD31-4B8C-83A1-F6EECF244321}">
                <p14:modId xmlns:p14="http://schemas.microsoft.com/office/powerpoint/2010/main" val="4141806732"/>
              </p:ext>
            </p:extLst>
          </p:nvPr>
        </p:nvGraphicFramePr>
        <p:xfrm>
          <a:off x="4561656" y="1124745"/>
          <a:ext cx="4322981" cy="25202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extLst>
              <p:ext uri="{D42A27DB-BD31-4B8C-83A1-F6EECF244321}">
                <p14:modId xmlns:p14="http://schemas.microsoft.com/office/powerpoint/2010/main" val="1044688595"/>
              </p:ext>
            </p:extLst>
          </p:nvPr>
        </p:nvGraphicFramePr>
        <p:xfrm>
          <a:off x="251520" y="3645024"/>
          <a:ext cx="4310136" cy="2448272"/>
        </p:xfrm>
        <a:graphic>
          <a:graphicData uri="http://schemas.openxmlformats.org/drawingml/2006/chart">
            <c:chart xmlns:c="http://schemas.openxmlformats.org/drawingml/2006/chart" xmlns:r="http://schemas.openxmlformats.org/officeDocument/2006/relationships" r:id="rId4"/>
          </a:graphicData>
        </a:graphic>
      </p:graphicFrame>
      <p:pic>
        <p:nvPicPr>
          <p:cNvPr id="7" name="Imagen 6"/>
          <p:cNvPicPr/>
          <p:nvPr/>
        </p:nvPicPr>
        <p:blipFill>
          <a:blip r:embed="rId5"/>
          <a:stretch>
            <a:fillRect/>
          </a:stretch>
        </p:blipFill>
        <p:spPr>
          <a:xfrm>
            <a:off x="4561656" y="3645025"/>
            <a:ext cx="4322981" cy="2448272"/>
          </a:xfrm>
          <a:prstGeom prst="rect">
            <a:avLst/>
          </a:prstGeom>
        </p:spPr>
      </p:pic>
    </p:spTree>
    <p:extLst>
      <p:ext uri="{BB962C8B-B14F-4D97-AF65-F5344CB8AC3E}">
        <p14:creationId xmlns:p14="http://schemas.microsoft.com/office/powerpoint/2010/main" val="2732242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850106"/>
          </a:xfrm>
        </p:spPr>
        <p:txBody>
          <a:bodyPr/>
          <a:lstStyle/>
          <a:p>
            <a:r>
              <a:rPr lang="es-EC" sz="2400" dirty="0">
                <a:solidFill>
                  <a:schemeClr val="tx1"/>
                </a:solidFill>
              </a:rPr>
              <a:t>ENSAYOS DE FLEXION SOBRE VIGAS CON REFORZAMIENTO DE CARBONO</a:t>
            </a:r>
            <a:endParaRPr lang="es-EC" sz="2400" dirty="0"/>
          </a:p>
        </p:txBody>
      </p:sp>
      <p:graphicFrame>
        <p:nvGraphicFramePr>
          <p:cNvPr id="4" name="Gráfico 3"/>
          <p:cNvGraphicFramePr/>
          <p:nvPr>
            <p:extLst>
              <p:ext uri="{D42A27DB-BD31-4B8C-83A1-F6EECF244321}">
                <p14:modId xmlns:p14="http://schemas.microsoft.com/office/powerpoint/2010/main" val="2674879196"/>
              </p:ext>
            </p:extLst>
          </p:nvPr>
        </p:nvGraphicFramePr>
        <p:xfrm>
          <a:off x="323528" y="1124744"/>
          <a:ext cx="4320481" cy="252027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p:nvPr>
            <p:extLst>
              <p:ext uri="{D42A27DB-BD31-4B8C-83A1-F6EECF244321}">
                <p14:modId xmlns:p14="http://schemas.microsoft.com/office/powerpoint/2010/main" val="1303593300"/>
              </p:ext>
            </p:extLst>
          </p:nvPr>
        </p:nvGraphicFramePr>
        <p:xfrm>
          <a:off x="4644009" y="1124744"/>
          <a:ext cx="4176463" cy="252027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extLst>
              <p:ext uri="{D42A27DB-BD31-4B8C-83A1-F6EECF244321}">
                <p14:modId xmlns:p14="http://schemas.microsoft.com/office/powerpoint/2010/main" val="996434770"/>
              </p:ext>
            </p:extLst>
          </p:nvPr>
        </p:nvGraphicFramePr>
        <p:xfrm>
          <a:off x="323528" y="3645023"/>
          <a:ext cx="4320481" cy="2520281"/>
        </p:xfrm>
        <a:graphic>
          <a:graphicData uri="http://schemas.openxmlformats.org/drawingml/2006/chart">
            <c:chart xmlns:c="http://schemas.openxmlformats.org/drawingml/2006/chart" xmlns:r="http://schemas.openxmlformats.org/officeDocument/2006/relationships" r:id="rId4"/>
          </a:graphicData>
        </a:graphic>
      </p:graphicFrame>
      <p:pic>
        <p:nvPicPr>
          <p:cNvPr id="7" name="Imagen 6"/>
          <p:cNvPicPr/>
          <p:nvPr/>
        </p:nvPicPr>
        <p:blipFill>
          <a:blip r:embed="rId5"/>
          <a:stretch>
            <a:fillRect/>
          </a:stretch>
        </p:blipFill>
        <p:spPr>
          <a:xfrm>
            <a:off x="4644009" y="3655437"/>
            <a:ext cx="4176463" cy="2509866"/>
          </a:xfrm>
          <a:prstGeom prst="rect">
            <a:avLst/>
          </a:prstGeom>
        </p:spPr>
      </p:pic>
    </p:spTree>
    <p:extLst>
      <p:ext uri="{BB962C8B-B14F-4D97-AF65-F5344CB8AC3E}">
        <p14:creationId xmlns:p14="http://schemas.microsoft.com/office/powerpoint/2010/main" val="36783003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2057236546"/>
              </p:ext>
            </p:extLst>
          </p:nvPr>
        </p:nvGraphicFramePr>
        <p:xfrm>
          <a:off x="179512" y="980728"/>
          <a:ext cx="8802370" cy="46672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294208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2400" dirty="0">
                <a:solidFill>
                  <a:schemeClr val="tx1"/>
                </a:solidFill>
              </a:rPr>
              <a:t>ANALISIS DE RESULTADOS</a:t>
            </a:r>
          </a:p>
        </p:txBody>
      </p:sp>
      <p:graphicFrame>
        <p:nvGraphicFramePr>
          <p:cNvPr id="7" name="Tabla 6"/>
          <p:cNvGraphicFramePr>
            <a:graphicFrameLocks noGrp="1"/>
          </p:cNvGraphicFramePr>
          <p:nvPr>
            <p:extLst>
              <p:ext uri="{D42A27DB-BD31-4B8C-83A1-F6EECF244321}">
                <p14:modId xmlns:p14="http://schemas.microsoft.com/office/powerpoint/2010/main" val="2464434864"/>
              </p:ext>
            </p:extLst>
          </p:nvPr>
        </p:nvGraphicFramePr>
        <p:xfrm>
          <a:off x="542925" y="764704"/>
          <a:ext cx="8058150" cy="2857500"/>
        </p:xfrm>
        <a:graphic>
          <a:graphicData uri="http://schemas.openxmlformats.org/drawingml/2006/table">
            <a:tbl>
              <a:tblPr firstRow="1" firstCol="1" bandRow="1">
                <a:tableStyleId>{5C22544A-7EE6-4342-B048-85BDC9FD1C3A}</a:tableStyleId>
              </a:tblPr>
              <a:tblGrid>
                <a:gridCol w="1483555">
                  <a:extLst>
                    <a:ext uri="{9D8B030D-6E8A-4147-A177-3AD203B41FA5}">
                      <a16:colId xmlns:a16="http://schemas.microsoft.com/office/drawing/2014/main" val="1006908958"/>
                    </a:ext>
                  </a:extLst>
                </a:gridCol>
                <a:gridCol w="2124085">
                  <a:extLst>
                    <a:ext uri="{9D8B030D-6E8A-4147-A177-3AD203B41FA5}">
                      <a16:colId xmlns:a16="http://schemas.microsoft.com/office/drawing/2014/main" val="3887124248"/>
                    </a:ext>
                  </a:extLst>
                </a:gridCol>
                <a:gridCol w="2027165">
                  <a:extLst>
                    <a:ext uri="{9D8B030D-6E8A-4147-A177-3AD203B41FA5}">
                      <a16:colId xmlns:a16="http://schemas.microsoft.com/office/drawing/2014/main" val="1769709703"/>
                    </a:ext>
                  </a:extLst>
                </a:gridCol>
                <a:gridCol w="2423345">
                  <a:extLst>
                    <a:ext uri="{9D8B030D-6E8A-4147-A177-3AD203B41FA5}">
                      <a16:colId xmlns:a16="http://schemas.microsoft.com/office/drawing/2014/main" val="1461849042"/>
                    </a:ext>
                  </a:extLst>
                </a:gridCol>
              </a:tblGrid>
              <a:tr h="0">
                <a:tc>
                  <a:txBody>
                    <a:bodyPr/>
                    <a:lstStyle/>
                    <a:p>
                      <a:pPr algn="ctr">
                        <a:lnSpc>
                          <a:spcPct val="150000"/>
                        </a:lnSpc>
                        <a:spcAft>
                          <a:spcPts val="0"/>
                        </a:spcAft>
                      </a:pPr>
                      <a:r>
                        <a:rPr lang="es-EC" sz="1250" dirty="0">
                          <a:solidFill>
                            <a:schemeClr val="tx1"/>
                          </a:solidFill>
                          <a:effectLst/>
                        </a:rPr>
                        <a:t> </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dirty="0">
                          <a:solidFill>
                            <a:schemeClr val="tx1"/>
                          </a:solidFill>
                          <a:effectLst/>
                        </a:rPr>
                        <a:t>Carga máxima (TON)</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dirty="0">
                          <a:solidFill>
                            <a:schemeClr val="tx1"/>
                          </a:solidFill>
                          <a:effectLst/>
                        </a:rPr>
                        <a:t>Deflexión máxima (mm)</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dirty="0">
                          <a:solidFill>
                            <a:schemeClr val="tx1"/>
                          </a:solidFill>
                          <a:effectLst/>
                        </a:rPr>
                        <a:t>Trabajo realizado (kg*mm)</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727188843"/>
                  </a:ext>
                </a:extLst>
              </a:tr>
              <a:tr h="0">
                <a:tc>
                  <a:txBody>
                    <a:bodyPr/>
                    <a:lstStyle/>
                    <a:p>
                      <a:pPr algn="ctr">
                        <a:lnSpc>
                          <a:spcPct val="150000"/>
                        </a:lnSpc>
                        <a:spcAft>
                          <a:spcPts val="0"/>
                        </a:spcAft>
                      </a:pPr>
                      <a:r>
                        <a:rPr lang="es-EC" sz="1250">
                          <a:solidFill>
                            <a:schemeClr val="tx1"/>
                          </a:solidFill>
                          <a:effectLst/>
                        </a:rPr>
                        <a:t>VIGA 1 S/R</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dirty="0">
                          <a:solidFill>
                            <a:schemeClr val="tx1"/>
                          </a:solidFill>
                          <a:effectLst/>
                        </a:rPr>
                        <a:t>4,664</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a:solidFill>
                            <a:schemeClr val="tx1"/>
                          </a:solidFill>
                          <a:effectLst/>
                        </a:rPr>
                        <a:t>17,57</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a:solidFill>
                            <a:schemeClr val="tx1"/>
                          </a:solidFill>
                          <a:effectLst/>
                        </a:rPr>
                        <a:t>58339,71</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50300321"/>
                  </a:ext>
                </a:extLst>
              </a:tr>
              <a:tr h="0">
                <a:tc>
                  <a:txBody>
                    <a:bodyPr/>
                    <a:lstStyle/>
                    <a:p>
                      <a:pPr algn="ctr">
                        <a:lnSpc>
                          <a:spcPct val="150000"/>
                        </a:lnSpc>
                        <a:spcAft>
                          <a:spcPts val="0"/>
                        </a:spcAft>
                      </a:pPr>
                      <a:r>
                        <a:rPr lang="es-EC" sz="1250" dirty="0">
                          <a:solidFill>
                            <a:schemeClr val="tx1"/>
                          </a:solidFill>
                          <a:effectLst/>
                        </a:rPr>
                        <a:t>VIGA 2 S/R</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dirty="0">
                          <a:solidFill>
                            <a:schemeClr val="tx1"/>
                          </a:solidFill>
                          <a:effectLst/>
                        </a:rPr>
                        <a:t>4,520</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a:solidFill>
                            <a:schemeClr val="tx1"/>
                          </a:solidFill>
                          <a:effectLst/>
                        </a:rPr>
                        <a:t>17,78</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a:solidFill>
                            <a:schemeClr val="tx1"/>
                          </a:solidFill>
                          <a:effectLst/>
                        </a:rPr>
                        <a:t>58464,44</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345382217"/>
                  </a:ext>
                </a:extLst>
              </a:tr>
              <a:tr h="0">
                <a:tc>
                  <a:txBody>
                    <a:bodyPr/>
                    <a:lstStyle/>
                    <a:p>
                      <a:pPr algn="ctr">
                        <a:lnSpc>
                          <a:spcPct val="150000"/>
                        </a:lnSpc>
                        <a:spcAft>
                          <a:spcPts val="0"/>
                        </a:spcAft>
                      </a:pPr>
                      <a:r>
                        <a:rPr lang="es-EC" sz="1250" dirty="0">
                          <a:solidFill>
                            <a:schemeClr val="tx1"/>
                          </a:solidFill>
                          <a:effectLst/>
                        </a:rPr>
                        <a:t>VIGA 3 S/R</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a:solidFill>
                            <a:schemeClr val="tx1"/>
                          </a:solidFill>
                          <a:effectLst/>
                        </a:rPr>
                        <a:t>4,950</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a:solidFill>
                            <a:schemeClr val="tx1"/>
                          </a:solidFill>
                          <a:effectLst/>
                        </a:rPr>
                        <a:t>17,78</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a:solidFill>
                            <a:schemeClr val="tx1"/>
                          </a:solidFill>
                          <a:effectLst/>
                        </a:rPr>
                        <a:t>63788,09</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05324952"/>
                  </a:ext>
                </a:extLst>
              </a:tr>
              <a:tr h="0">
                <a:tc>
                  <a:txBody>
                    <a:bodyPr/>
                    <a:lstStyle/>
                    <a:p>
                      <a:pPr algn="ctr">
                        <a:lnSpc>
                          <a:spcPct val="150000"/>
                        </a:lnSpc>
                        <a:spcAft>
                          <a:spcPts val="0"/>
                        </a:spcAft>
                      </a:pPr>
                      <a:r>
                        <a:rPr lang="es-EC" sz="1250">
                          <a:solidFill>
                            <a:schemeClr val="tx1"/>
                          </a:solidFill>
                          <a:effectLst/>
                        </a:rPr>
                        <a:t>VIGA 1 FC</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a:solidFill>
                            <a:schemeClr val="tx1"/>
                          </a:solidFill>
                          <a:effectLst/>
                        </a:rPr>
                        <a:t>7,669</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dirty="0">
                          <a:solidFill>
                            <a:schemeClr val="tx1"/>
                          </a:solidFill>
                          <a:effectLst/>
                        </a:rPr>
                        <a:t>12,04</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a:solidFill>
                            <a:schemeClr val="tx1"/>
                          </a:solidFill>
                          <a:effectLst/>
                        </a:rPr>
                        <a:t>55494,56</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1131756"/>
                  </a:ext>
                </a:extLst>
              </a:tr>
              <a:tr h="0">
                <a:tc>
                  <a:txBody>
                    <a:bodyPr/>
                    <a:lstStyle/>
                    <a:p>
                      <a:pPr algn="ctr">
                        <a:lnSpc>
                          <a:spcPct val="150000"/>
                        </a:lnSpc>
                        <a:spcAft>
                          <a:spcPts val="0"/>
                        </a:spcAft>
                      </a:pPr>
                      <a:r>
                        <a:rPr lang="es-EC" sz="1250">
                          <a:solidFill>
                            <a:schemeClr val="tx1"/>
                          </a:solidFill>
                          <a:effectLst/>
                        </a:rPr>
                        <a:t>VIGA 2 FC</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u="sng">
                          <a:solidFill>
                            <a:schemeClr val="tx1"/>
                          </a:solidFill>
                          <a:effectLst/>
                        </a:rPr>
                        <a:t>5,765</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u="sng" dirty="0">
                          <a:solidFill>
                            <a:schemeClr val="tx1"/>
                          </a:solidFill>
                          <a:effectLst/>
                        </a:rPr>
                        <a:t>9,22</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u="sng">
                          <a:solidFill>
                            <a:schemeClr val="tx1"/>
                          </a:solidFill>
                          <a:effectLst/>
                        </a:rPr>
                        <a:t>32958,29</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50734967"/>
                  </a:ext>
                </a:extLst>
              </a:tr>
              <a:tr h="0">
                <a:tc>
                  <a:txBody>
                    <a:bodyPr/>
                    <a:lstStyle/>
                    <a:p>
                      <a:pPr algn="ctr">
                        <a:lnSpc>
                          <a:spcPct val="150000"/>
                        </a:lnSpc>
                        <a:spcAft>
                          <a:spcPts val="0"/>
                        </a:spcAft>
                      </a:pPr>
                      <a:r>
                        <a:rPr lang="es-EC" sz="1250">
                          <a:solidFill>
                            <a:schemeClr val="tx1"/>
                          </a:solidFill>
                          <a:effectLst/>
                        </a:rPr>
                        <a:t>VIGA 3 FC</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a:solidFill>
                            <a:schemeClr val="tx1"/>
                          </a:solidFill>
                          <a:effectLst/>
                        </a:rPr>
                        <a:t>8,077</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dirty="0">
                          <a:solidFill>
                            <a:schemeClr val="tx1"/>
                          </a:solidFill>
                          <a:effectLst/>
                        </a:rPr>
                        <a:t>14,9</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dirty="0">
                          <a:solidFill>
                            <a:schemeClr val="tx1"/>
                          </a:solidFill>
                          <a:effectLst/>
                        </a:rPr>
                        <a:t>74606,81</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638970064"/>
                  </a:ext>
                </a:extLst>
              </a:tr>
              <a:tr h="0">
                <a:tc>
                  <a:txBody>
                    <a:bodyPr/>
                    <a:lstStyle/>
                    <a:p>
                      <a:pPr algn="ctr">
                        <a:lnSpc>
                          <a:spcPct val="150000"/>
                        </a:lnSpc>
                        <a:spcAft>
                          <a:spcPts val="0"/>
                        </a:spcAft>
                      </a:pPr>
                      <a:r>
                        <a:rPr lang="es-EC" sz="1250">
                          <a:solidFill>
                            <a:schemeClr val="tx1"/>
                          </a:solidFill>
                          <a:effectLst/>
                        </a:rPr>
                        <a:t>VIGA 1 PET</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a:solidFill>
                            <a:schemeClr val="tx1"/>
                          </a:solidFill>
                          <a:effectLst/>
                        </a:rPr>
                        <a:t>5,997</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a:solidFill>
                            <a:schemeClr val="tx1"/>
                          </a:solidFill>
                          <a:effectLst/>
                        </a:rPr>
                        <a:t>23,37</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dirty="0">
                          <a:solidFill>
                            <a:schemeClr val="tx1"/>
                          </a:solidFill>
                          <a:effectLst/>
                        </a:rPr>
                        <a:t>107879,64</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6739686"/>
                  </a:ext>
                </a:extLst>
              </a:tr>
              <a:tr h="0">
                <a:tc>
                  <a:txBody>
                    <a:bodyPr/>
                    <a:lstStyle/>
                    <a:p>
                      <a:pPr algn="ctr">
                        <a:lnSpc>
                          <a:spcPct val="150000"/>
                        </a:lnSpc>
                        <a:spcAft>
                          <a:spcPts val="0"/>
                        </a:spcAft>
                      </a:pPr>
                      <a:r>
                        <a:rPr lang="es-EC" sz="1250">
                          <a:solidFill>
                            <a:schemeClr val="tx1"/>
                          </a:solidFill>
                          <a:effectLst/>
                        </a:rPr>
                        <a:t>VIGA 2 PET</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a:solidFill>
                            <a:schemeClr val="tx1"/>
                          </a:solidFill>
                          <a:effectLst/>
                        </a:rPr>
                        <a:t>5,765</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a:solidFill>
                            <a:schemeClr val="tx1"/>
                          </a:solidFill>
                          <a:effectLst/>
                        </a:rPr>
                        <a:t>21,59</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dirty="0">
                          <a:solidFill>
                            <a:schemeClr val="tx1"/>
                          </a:solidFill>
                          <a:effectLst/>
                        </a:rPr>
                        <a:t>92267,69</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656125520"/>
                  </a:ext>
                </a:extLst>
              </a:tr>
              <a:tr h="0">
                <a:tc>
                  <a:txBody>
                    <a:bodyPr/>
                    <a:lstStyle/>
                    <a:p>
                      <a:pPr algn="ctr">
                        <a:lnSpc>
                          <a:spcPct val="150000"/>
                        </a:lnSpc>
                        <a:spcAft>
                          <a:spcPts val="0"/>
                        </a:spcAft>
                      </a:pPr>
                      <a:r>
                        <a:rPr lang="es-EC" sz="1250">
                          <a:solidFill>
                            <a:schemeClr val="tx1"/>
                          </a:solidFill>
                          <a:effectLst/>
                        </a:rPr>
                        <a:t>VIGA 3 PET</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a:solidFill>
                            <a:schemeClr val="tx1"/>
                          </a:solidFill>
                          <a:effectLst/>
                        </a:rPr>
                        <a:t>6,037</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a:solidFill>
                            <a:schemeClr val="tx1"/>
                          </a:solidFill>
                          <a:effectLst/>
                        </a:rPr>
                        <a:t>23,37</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a:txBody>
                    <a:bodyPr/>
                    <a:lstStyle/>
                    <a:p>
                      <a:pPr algn="ctr">
                        <a:lnSpc>
                          <a:spcPct val="150000"/>
                        </a:lnSpc>
                        <a:spcAft>
                          <a:spcPts val="0"/>
                        </a:spcAft>
                      </a:pPr>
                      <a:r>
                        <a:rPr lang="es-EC" sz="1250" dirty="0">
                          <a:solidFill>
                            <a:schemeClr val="tx1"/>
                          </a:solidFill>
                          <a:effectLst/>
                        </a:rPr>
                        <a:t>108245</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851980143"/>
                  </a:ext>
                </a:extLst>
              </a:tr>
            </a:tbl>
          </a:graphicData>
        </a:graphic>
      </p:graphicFrame>
      <p:graphicFrame>
        <p:nvGraphicFramePr>
          <p:cNvPr id="8" name="Tabla 7"/>
          <p:cNvGraphicFramePr>
            <a:graphicFrameLocks noGrp="1"/>
          </p:cNvGraphicFramePr>
          <p:nvPr>
            <p:extLst>
              <p:ext uri="{D42A27DB-BD31-4B8C-83A1-F6EECF244321}">
                <p14:modId xmlns:p14="http://schemas.microsoft.com/office/powerpoint/2010/main" val="173660984"/>
              </p:ext>
            </p:extLst>
          </p:nvPr>
        </p:nvGraphicFramePr>
        <p:xfrm>
          <a:off x="542925" y="3622204"/>
          <a:ext cx="8058149" cy="2857500"/>
        </p:xfrm>
        <a:graphic>
          <a:graphicData uri="http://schemas.openxmlformats.org/drawingml/2006/table">
            <a:tbl>
              <a:tblPr firstRow="1" firstCol="1" bandRow="1">
                <a:tableStyleId>{5C22544A-7EE6-4342-B048-85BDC9FD1C3A}</a:tableStyleId>
              </a:tblPr>
              <a:tblGrid>
                <a:gridCol w="1436787">
                  <a:extLst>
                    <a:ext uri="{9D8B030D-6E8A-4147-A177-3AD203B41FA5}">
                      <a16:colId xmlns:a16="http://schemas.microsoft.com/office/drawing/2014/main" val="3642551905"/>
                    </a:ext>
                  </a:extLst>
                </a:gridCol>
                <a:gridCol w="2160240">
                  <a:extLst>
                    <a:ext uri="{9D8B030D-6E8A-4147-A177-3AD203B41FA5}">
                      <a16:colId xmlns:a16="http://schemas.microsoft.com/office/drawing/2014/main" val="4055464393"/>
                    </a:ext>
                  </a:extLst>
                </a:gridCol>
                <a:gridCol w="2016224">
                  <a:extLst>
                    <a:ext uri="{9D8B030D-6E8A-4147-A177-3AD203B41FA5}">
                      <a16:colId xmlns:a16="http://schemas.microsoft.com/office/drawing/2014/main" val="985180873"/>
                    </a:ext>
                  </a:extLst>
                </a:gridCol>
                <a:gridCol w="2444898">
                  <a:extLst>
                    <a:ext uri="{9D8B030D-6E8A-4147-A177-3AD203B41FA5}">
                      <a16:colId xmlns:a16="http://schemas.microsoft.com/office/drawing/2014/main" val="3073718831"/>
                    </a:ext>
                  </a:extLst>
                </a:gridCol>
              </a:tblGrid>
              <a:tr h="0">
                <a:tc>
                  <a:txBody>
                    <a:bodyPr/>
                    <a:lstStyle/>
                    <a:p>
                      <a:pPr algn="ctr">
                        <a:lnSpc>
                          <a:spcPct val="150000"/>
                        </a:lnSpc>
                        <a:spcAft>
                          <a:spcPts val="0"/>
                        </a:spcAft>
                      </a:pPr>
                      <a:r>
                        <a:rPr lang="es-EC" sz="1250" dirty="0">
                          <a:solidFill>
                            <a:schemeClr val="tx1"/>
                          </a:solidFill>
                          <a:effectLst/>
                        </a:rPr>
                        <a:t> </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50" dirty="0">
                          <a:solidFill>
                            <a:schemeClr val="tx1"/>
                          </a:solidFill>
                          <a:effectLst/>
                        </a:rPr>
                        <a:t>Carga máxima (TON)</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50">
                          <a:solidFill>
                            <a:schemeClr val="tx1"/>
                          </a:solidFill>
                          <a:effectLst/>
                        </a:rPr>
                        <a:t>Deflexión máxima (mm)</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50">
                          <a:solidFill>
                            <a:schemeClr val="tx1"/>
                          </a:solidFill>
                          <a:effectLst/>
                        </a:rPr>
                        <a:t>Trabajo realizado (kg*mm)</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8300802"/>
                  </a:ext>
                </a:extLst>
              </a:tr>
              <a:tr h="0">
                <a:tc>
                  <a:txBody>
                    <a:bodyPr/>
                    <a:lstStyle/>
                    <a:p>
                      <a:pPr algn="ctr">
                        <a:lnSpc>
                          <a:spcPct val="150000"/>
                        </a:lnSpc>
                        <a:spcAft>
                          <a:spcPts val="0"/>
                        </a:spcAft>
                      </a:pPr>
                      <a:r>
                        <a:rPr lang="es-EC" sz="1250" dirty="0">
                          <a:solidFill>
                            <a:schemeClr val="tx1"/>
                          </a:solidFill>
                          <a:effectLst/>
                        </a:rPr>
                        <a:t>VIGA 1 S/R</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rowSpan="3">
                  <a:txBody>
                    <a:bodyPr/>
                    <a:lstStyle/>
                    <a:p>
                      <a:pPr algn="ctr">
                        <a:lnSpc>
                          <a:spcPct val="150000"/>
                        </a:lnSpc>
                        <a:spcAft>
                          <a:spcPts val="0"/>
                        </a:spcAft>
                      </a:pPr>
                      <a:r>
                        <a:rPr lang="es-EC" sz="1250" dirty="0">
                          <a:solidFill>
                            <a:schemeClr val="tx1"/>
                          </a:solidFill>
                          <a:effectLst/>
                        </a:rPr>
                        <a:t>4,711</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rowSpan="3">
                  <a:txBody>
                    <a:bodyPr/>
                    <a:lstStyle/>
                    <a:p>
                      <a:pPr algn="ctr">
                        <a:lnSpc>
                          <a:spcPct val="150000"/>
                        </a:lnSpc>
                        <a:spcAft>
                          <a:spcPts val="0"/>
                        </a:spcAft>
                      </a:pPr>
                      <a:r>
                        <a:rPr lang="es-EC" sz="1250" dirty="0">
                          <a:solidFill>
                            <a:schemeClr val="tx1"/>
                          </a:solidFill>
                          <a:effectLst/>
                        </a:rPr>
                        <a:t>17,376</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rowSpan="3">
                  <a:txBody>
                    <a:bodyPr/>
                    <a:lstStyle/>
                    <a:p>
                      <a:pPr algn="ctr">
                        <a:lnSpc>
                          <a:spcPct val="150000"/>
                        </a:lnSpc>
                        <a:spcAft>
                          <a:spcPts val="0"/>
                        </a:spcAft>
                      </a:pPr>
                      <a:r>
                        <a:rPr lang="es-EC" sz="1250" dirty="0">
                          <a:solidFill>
                            <a:schemeClr val="tx1"/>
                          </a:solidFill>
                          <a:effectLst/>
                        </a:rPr>
                        <a:t>60197,41</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24876216"/>
                  </a:ext>
                </a:extLst>
              </a:tr>
              <a:tr h="0">
                <a:tc>
                  <a:txBody>
                    <a:bodyPr/>
                    <a:lstStyle/>
                    <a:p>
                      <a:pPr algn="ctr">
                        <a:lnSpc>
                          <a:spcPct val="150000"/>
                        </a:lnSpc>
                        <a:spcAft>
                          <a:spcPts val="0"/>
                        </a:spcAft>
                      </a:pPr>
                      <a:r>
                        <a:rPr lang="es-EC" sz="1250" dirty="0">
                          <a:solidFill>
                            <a:schemeClr val="tx1"/>
                          </a:solidFill>
                          <a:effectLst/>
                        </a:rPr>
                        <a:t>VIGA 2 S/R</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140317362"/>
                  </a:ext>
                </a:extLst>
              </a:tr>
              <a:tr h="0">
                <a:tc>
                  <a:txBody>
                    <a:bodyPr/>
                    <a:lstStyle/>
                    <a:p>
                      <a:pPr algn="ctr">
                        <a:lnSpc>
                          <a:spcPct val="150000"/>
                        </a:lnSpc>
                        <a:spcAft>
                          <a:spcPts val="0"/>
                        </a:spcAft>
                      </a:pPr>
                      <a:r>
                        <a:rPr lang="es-EC" sz="1250" dirty="0">
                          <a:solidFill>
                            <a:schemeClr val="tx1"/>
                          </a:solidFill>
                          <a:effectLst/>
                        </a:rPr>
                        <a:t>VIGA 3 S/R</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17586572"/>
                  </a:ext>
                </a:extLst>
              </a:tr>
              <a:tr h="0">
                <a:tc>
                  <a:txBody>
                    <a:bodyPr/>
                    <a:lstStyle/>
                    <a:p>
                      <a:pPr algn="ctr">
                        <a:lnSpc>
                          <a:spcPct val="150000"/>
                        </a:lnSpc>
                        <a:spcAft>
                          <a:spcPts val="0"/>
                        </a:spcAft>
                      </a:pPr>
                      <a:r>
                        <a:rPr lang="es-EC" sz="1250" dirty="0">
                          <a:solidFill>
                            <a:schemeClr val="tx1"/>
                          </a:solidFill>
                          <a:effectLst/>
                        </a:rPr>
                        <a:t>VIGA 1 FC</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rowSpan="3">
                  <a:txBody>
                    <a:bodyPr/>
                    <a:lstStyle/>
                    <a:p>
                      <a:pPr algn="ctr">
                        <a:lnSpc>
                          <a:spcPct val="150000"/>
                        </a:lnSpc>
                        <a:spcAft>
                          <a:spcPts val="0"/>
                        </a:spcAft>
                      </a:pPr>
                      <a:r>
                        <a:rPr lang="es-EC" sz="1250">
                          <a:solidFill>
                            <a:schemeClr val="tx1"/>
                          </a:solidFill>
                          <a:effectLst/>
                        </a:rPr>
                        <a:t>7,873</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rowSpan="3">
                  <a:txBody>
                    <a:bodyPr/>
                    <a:lstStyle/>
                    <a:p>
                      <a:pPr algn="ctr">
                        <a:lnSpc>
                          <a:spcPct val="150000"/>
                        </a:lnSpc>
                        <a:spcAft>
                          <a:spcPts val="0"/>
                        </a:spcAft>
                      </a:pPr>
                      <a:r>
                        <a:rPr lang="es-EC" sz="1250" dirty="0">
                          <a:solidFill>
                            <a:schemeClr val="tx1"/>
                          </a:solidFill>
                          <a:effectLst/>
                        </a:rPr>
                        <a:t>13,47</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rowSpan="3">
                  <a:txBody>
                    <a:bodyPr/>
                    <a:lstStyle/>
                    <a:p>
                      <a:pPr algn="ctr">
                        <a:lnSpc>
                          <a:spcPct val="150000"/>
                        </a:lnSpc>
                        <a:spcAft>
                          <a:spcPts val="0"/>
                        </a:spcAft>
                      </a:pPr>
                      <a:r>
                        <a:rPr lang="es-EC" sz="1250">
                          <a:solidFill>
                            <a:schemeClr val="tx1"/>
                          </a:solidFill>
                          <a:effectLst/>
                        </a:rPr>
                        <a:t>65050,69</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82603386"/>
                  </a:ext>
                </a:extLst>
              </a:tr>
              <a:tr h="0">
                <a:tc>
                  <a:txBody>
                    <a:bodyPr/>
                    <a:lstStyle/>
                    <a:p>
                      <a:pPr algn="ctr">
                        <a:lnSpc>
                          <a:spcPct val="150000"/>
                        </a:lnSpc>
                        <a:spcAft>
                          <a:spcPts val="0"/>
                        </a:spcAft>
                      </a:pPr>
                      <a:r>
                        <a:rPr lang="es-EC" sz="1250" dirty="0">
                          <a:solidFill>
                            <a:schemeClr val="tx1"/>
                          </a:solidFill>
                          <a:effectLst/>
                        </a:rPr>
                        <a:t>VIGA 2 FC</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522228135"/>
                  </a:ext>
                </a:extLst>
              </a:tr>
              <a:tr h="0">
                <a:tc>
                  <a:txBody>
                    <a:bodyPr/>
                    <a:lstStyle/>
                    <a:p>
                      <a:pPr algn="ctr">
                        <a:lnSpc>
                          <a:spcPct val="150000"/>
                        </a:lnSpc>
                        <a:spcAft>
                          <a:spcPts val="0"/>
                        </a:spcAft>
                      </a:pPr>
                      <a:r>
                        <a:rPr lang="es-EC" sz="1250" dirty="0">
                          <a:solidFill>
                            <a:schemeClr val="tx1"/>
                          </a:solidFill>
                          <a:effectLst/>
                        </a:rPr>
                        <a:t>VIGA 3 FC</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311705168"/>
                  </a:ext>
                </a:extLst>
              </a:tr>
              <a:tr h="0">
                <a:tc>
                  <a:txBody>
                    <a:bodyPr/>
                    <a:lstStyle/>
                    <a:p>
                      <a:pPr algn="ctr">
                        <a:lnSpc>
                          <a:spcPct val="150000"/>
                        </a:lnSpc>
                        <a:spcAft>
                          <a:spcPts val="0"/>
                        </a:spcAft>
                      </a:pPr>
                      <a:r>
                        <a:rPr lang="es-EC" sz="1250">
                          <a:solidFill>
                            <a:schemeClr val="tx1"/>
                          </a:solidFill>
                          <a:effectLst/>
                        </a:rPr>
                        <a:t>VIGA 1 PET</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rowSpan="3">
                  <a:txBody>
                    <a:bodyPr/>
                    <a:lstStyle/>
                    <a:p>
                      <a:pPr algn="ctr">
                        <a:lnSpc>
                          <a:spcPct val="150000"/>
                        </a:lnSpc>
                        <a:spcAft>
                          <a:spcPts val="0"/>
                        </a:spcAft>
                      </a:pPr>
                      <a:r>
                        <a:rPr lang="es-EC" sz="1250" dirty="0">
                          <a:solidFill>
                            <a:schemeClr val="tx1"/>
                          </a:solidFill>
                          <a:effectLst/>
                        </a:rPr>
                        <a:t>5,933</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rowSpan="3">
                  <a:txBody>
                    <a:bodyPr/>
                    <a:lstStyle/>
                    <a:p>
                      <a:pPr algn="ctr">
                        <a:lnSpc>
                          <a:spcPct val="150000"/>
                        </a:lnSpc>
                        <a:spcAft>
                          <a:spcPts val="0"/>
                        </a:spcAft>
                      </a:pPr>
                      <a:r>
                        <a:rPr lang="es-EC" sz="1250">
                          <a:solidFill>
                            <a:schemeClr val="tx1"/>
                          </a:solidFill>
                          <a:effectLst/>
                        </a:rPr>
                        <a:t>22,776</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tc rowSpan="3">
                  <a:txBody>
                    <a:bodyPr/>
                    <a:lstStyle/>
                    <a:p>
                      <a:pPr algn="ctr">
                        <a:lnSpc>
                          <a:spcPct val="150000"/>
                        </a:lnSpc>
                        <a:spcAft>
                          <a:spcPts val="0"/>
                        </a:spcAft>
                      </a:pPr>
                      <a:r>
                        <a:rPr lang="es-EC" sz="1250" dirty="0">
                          <a:solidFill>
                            <a:schemeClr val="tx1"/>
                          </a:solidFill>
                          <a:effectLst/>
                        </a:rPr>
                        <a:t>102797,44</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339134934"/>
                  </a:ext>
                </a:extLst>
              </a:tr>
              <a:tr h="0">
                <a:tc>
                  <a:txBody>
                    <a:bodyPr/>
                    <a:lstStyle/>
                    <a:p>
                      <a:pPr algn="ctr">
                        <a:lnSpc>
                          <a:spcPct val="150000"/>
                        </a:lnSpc>
                        <a:spcAft>
                          <a:spcPts val="0"/>
                        </a:spcAft>
                      </a:pPr>
                      <a:r>
                        <a:rPr lang="es-EC" sz="1250" dirty="0">
                          <a:solidFill>
                            <a:schemeClr val="tx1"/>
                          </a:solidFill>
                          <a:effectLst/>
                        </a:rPr>
                        <a:t>VIGA 2 PET</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3243752815"/>
                  </a:ext>
                </a:extLst>
              </a:tr>
              <a:tr h="0">
                <a:tc>
                  <a:txBody>
                    <a:bodyPr/>
                    <a:lstStyle/>
                    <a:p>
                      <a:pPr algn="ctr">
                        <a:lnSpc>
                          <a:spcPct val="150000"/>
                        </a:lnSpc>
                        <a:spcAft>
                          <a:spcPts val="0"/>
                        </a:spcAft>
                      </a:pPr>
                      <a:r>
                        <a:rPr lang="es-EC" sz="1250" dirty="0">
                          <a:solidFill>
                            <a:schemeClr val="tx1"/>
                          </a:solidFill>
                          <a:effectLst/>
                        </a:rPr>
                        <a:t>VIGA 3 PET</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vMerge="1">
                  <a:txBody>
                    <a:bodyPr/>
                    <a:lstStyle/>
                    <a:p>
                      <a:endParaRPr lang="es-EC"/>
                    </a:p>
                  </a:txBody>
                  <a:tcPr/>
                </a:tc>
                <a:tc vMerge="1">
                  <a:txBody>
                    <a:bodyPr/>
                    <a:lstStyle/>
                    <a:p>
                      <a:endParaRPr lang="es-EC"/>
                    </a:p>
                  </a:txBody>
                  <a:tcPr/>
                </a:tc>
                <a:tc vMerge="1">
                  <a:txBody>
                    <a:bodyPr/>
                    <a:lstStyle/>
                    <a:p>
                      <a:endParaRPr lang="es-EC"/>
                    </a:p>
                  </a:txBody>
                  <a:tcPr/>
                </a:tc>
                <a:extLst>
                  <a:ext uri="{0D108BD9-81ED-4DB2-BD59-A6C34878D82A}">
                    <a16:rowId xmlns:a16="http://schemas.microsoft.com/office/drawing/2014/main" val="2807541848"/>
                  </a:ext>
                </a:extLst>
              </a:tr>
            </a:tbl>
          </a:graphicData>
        </a:graphic>
      </p:graphicFrame>
    </p:spTree>
    <p:extLst>
      <p:ext uri="{BB962C8B-B14F-4D97-AF65-F5344CB8AC3E}">
        <p14:creationId xmlns:p14="http://schemas.microsoft.com/office/powerpoint/2010/main" val="3251928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490066"/>
          </a:xfrm>
        </p:spPr>
        <p:txBody>
          <a:bodyPr/>
          <a:lstStyle/>
          <a:p>
            <a:r>
              <a:rPr lang="es-EC" sz="2400" dirty="0">
                <a:solidFill>
                  <a:schemeClr val="tx1"/>
                </a:solidFill>
              </a:rPr>
              <a:t>ANALISIS DE RESULTADOS</a:t>
            </a:r>
          </a:p>
        </p:txBody>
      </p:sp>
      <mc:AlternateContent xmlns:mc="http://schemas.openxmlformats.org/markup-compatibility/2006" xmlns:a14="http://schemas.microsoft.com/office/drawing/2010/main">
        <mc:Choice Requires="a14">
          <p:graphicFrame>
            <p:nvGraphicFramePr>
              <p:cNvPr id="4" name="Tabla 3"/>
              <p:cNvGraphicFramePr>
                <a:graphicFrameLocks noGrp="1"/>
              </p:cNvGraphicFramePr>
              <p:nvPr>
                <p:extLst>
                  <p:ext uri="{D42A27DB-BD31-4B8C-83A1-F6EECF244321}">
                    <p14:modId xmlns:p14="http://schemas.microsoft.com/office/powerpoint/2010/main" val="2129782701"/>
                  </p:ext>
                </p:extLst>
              </p:nvPr>
            </p:nvGraphicFramePr>
            <p:xfrm>
              <a:off x="79851" y="764703"/>
              <a:ext cx="8984297" cy="1440161"/>
            </p:xfrm>
            <a:graphic>
              <a:graphicData uri="http://schemas.openxmlformats.org/drawingml/2006/table">
                <a:tbl>
                  <a:tblPr firstRow="1" firstCol="1" bandRow="1">
                    <a:tableStyleId>{5C22544A-7EE6-4342-B048-85BDC9FD1C3A}</a:tableStyleId>
                  </a:tblPr>
                  <a:tblGrid>
                    <a:gridCol w="3069272">
                      <a:extLst>
                        <a:ext uri="{9D8B030D-6E8A-4147-A177-3AD203B41FA5}">
                          <a16:colId xmlns:a16="http://schemas.microsoft.com/office/drawing/2014/main" val="545514024"/>
                        </a:ext>
                      </a:extLst>
                    </a:gridCol>
                    <a:gridCol w="1971675">
                      <a:extLst>
                        <a:ext uri="{9D8B030D-6E8A-4147-A177-3AD203B41FA5}">
                          <a16:colId xmlns:a16="http://schemas.microsoft.com/office/drawing/2014/main" val="2958361747"/>
                        </a:ext>
                      </a:extLst>
                    </a:gridCol>
                    <a:gridCol w="1971675">
                      <a:extLst>
                        <a:ext uri="{9D8B030D-6E8A-4147-A177-3AD203B41FA5}">
                          <a16:colId xmlns:a16="http://schemas.microsoft.com/office/drawing/2014/main" val="2418631744"/>
                        </a:ext>
                      </a:extLst>
                    </a:gridCol>
                    <a:gridCol w="1971675">
                      <a:extLst>
                        <a:ext uri="{9D8B030D-6E8A-4147-A177-3AD203B41FA5}">
                          <a16:colId xmlns:a16="http://schemas.microsoft.com/office/drawing/2014/main" val="1774989876"/>
                        </a:ext>
                      </a:extLst>
                    </a:gridCol>
                  </a:tblGrid>
                  <a:tr h="256279">
                    <a:tc>
                      <a:txBody>
                        <a:bodyPr/>
                        <a:lstStyle/>
                        <a:p>
                          <a:pPr algn="ctr">
                            <a:spcAft>
                              <a:spcPts val="0"/>
                            </a:spcAft>
                          </a:pPr>
                          <a:r>
                            <a:rPr lang="es-ES" sz="1250" dirty="0">
                              <a:solidFill>
                                <a:schemeClr val="tx1"/>
                              </a:solidFill>
                              <a:effectLst/>
                            </a:rPr>
                            <a:t> </a:t>
                          </a:r>
                          <a:endParaRPr lang="es-EC" sz="12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50" dirty="0">
                              <a:solidFill>
                                <a:schemeClr val="tx1"/>
                              </a:solidFill>
                              <a:effectLst/>
                            </a:rPr>
                            <a:t>Fuerza</a:t>
                          </a:r>
                          <a:endParaRPr lang="es-EC" sz="12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50">
                              <a:solidFill>
                                <a:schemeClr val="tx1"/>
                              </a:solidFill>
                              <a:effectLst/>
                            </a:rPr>
                            <a:t>Deflexión</a:t>
                          </a:r>
                          <a:endParaRPr lang="es-EC" sz="125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50" dirty="0">
                              <a:solidFill>
                                <a:schemeClr val="tx1"/>
                              </a:solidFill>
                              <a:effectLst/>
                            </a:rPr>
                            <a:t>Trabajo</a:t>
                          </a:r>
                          <a:endParaRPr lang="es-EC" sz="12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08803709"/>
                      </a:ext>
                    </a:extLst>
                  </a:tr>
                  <a:tr h="415046">
                    <a:tc>
                      <a:txBody>
                        <a:bodyPr/>
                        <a:lstStyle/>
                        <a:p>
                          <a:pPr algn="ctr">
                            <a:spcAft>
                              <a:spcPts val="0"/>
                            </a:spcAft>
                          </a:pPr>
                          <a:r>
                            <a:rPr lang="es-ES" sz="1250" dirty="0">
                              <a:solidFill>
                                <a:schemeClr val="tx1"/>
                              </a:solidFill>
                              <a:effectLst/>
                            </a:rPr>
                            <a:t>Fibra de Carbono vs sin revestimiento</a:t>
                          </a:r>
                          <a:endParaRPr lang="es-EC" sz="12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1250" smtClean="0">
                                    <a:solidFill>
                                      <a:schemeClr val="tx1"/>
                                    </a:solidFill>
                                    <a:effectLst/>
                                    <a:latin typeface="Cambria Math" panose="02040503050406030204" pitchFamily="18" charset="0"/>
                                  </a:rPr>
                                  <m:t>+67,12%</m:t>
                                </m:r>
                              </m:oMath>
                            </m:oMathPara>
                          </a14:m>
                          <a:endParaRPr lang="es-EC" sz="12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1250" smtClean="0">
                                    <a:solidFill>
                                      <a:schemeClr val="tx1"/>
                                    </a:solidFill>
                                    <a:effectLst/>
                                    <a:latin typeface="Cambria Math" panose="02040503050406030204" pitchFamily="18" charset="0"/>
                                  </a:rPr>
                                  <m:t>−22,48%</m:t>
                                </m:r>
                              </m:oMath>
                            </m:oMathPara>
                          </a14:m>
                          <a:endParaRPr lang="es-EC" sz="12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1250" smtClean="0">
                                    <a:solidFill>
                                      <a:schemeClr val="tx1"/>
                                    </a:solidFill>
                                    <a:effectLst/>
                                    <a:latin typeface="Cambria Math" panose="02040503050406030204" pitchFamily="18" charset="0"/>
                                  </a:rPr>
                                  <m:t>+8,06%</m:t>
                                </m:r>
                              </m:oMath>
                            </m:oMathPara>
                          </a14:m>
                          <a:endParaRPr lang="es-EC" sz="125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2359839447"/>
                      </a:ext>
                    </a:extLst>
                  </a:tr>
                  <a:tr h="384418">
                    <a:tc>
                      <a:txBody>
                        <a:bodyPr/>
                        <a:lstStyle/>
                        <a:p>
                          <a:pPr algn="ctr">
                            <a:spcAft>
                              <a:spcPts val="0"/>
                            </a:spcAft>
                          </a:pPr>
                          <a:r>
                            <a:rPr lang="es-ES" sz="1250">
                              <a:solidFill>
                                <a:schemeClr val="tx1"/>
                              </a:solidFill>
                              <a:effectLst/>
                            </a:rPr>
                            <a:t>PET vs sin revestimiento</a:t>
                          </a:r>
                          <a:endParaRPr lang="es-EC" sz="125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1250" smtClean="0">
                                    <a:solidFill>
                                      <a:schemeClr val="tx1"/>
                                    </a:solidFill>
                                    <a:effectLst/>
                                    <a:latin typeface="Cambria Math" panose="02040503050406030204" pitchFamily="18" charset="0"/>
                                  </a:rPr>
                                  <m:t>+25,94%</m:t>
                                </m:r>
                              </m:oMath>
                            </m:oMathPara>
                          </a14:m>
                          <a:endParaRPr lang="es-EC" sz="125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50" smtClean="0">
                                    <a:solidFill>
                                      <a:schemeClr val="tx1"/>
                                    </a:solidFill>
                                    <a:effectLst/>
                                    <a:latin typeface="Cambria Math" panose="02040503050406030204" pitchFamily="18" charset="0"/>
                                  </a:rPr>
                                  <m:t>+31,08%</m:t>
                                </m:r>
                              </m:oMath>
                            </m:oMathPara>
                          </a14:m>
                          <a:endParaRPr lang="es-EC" sz="12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n-US" sz="1250">
                              <a:solidFill>
                                <a:schemeClr val="tx1"/>
                              </a:solidFill>
                              <a:effectLst/>
                            </a:rPr>
                            <a:t>+</a:t>
                          </a:r>
                          <a14:m>
                            <m:oMath xmlns:m="http://schemas.openxmlformats.org/officeDocument/2006/math">
                              <m:r>
                                <a:rPr lang="en-US" sz="1250">
                                  <a:solidFill>
                                    <a:schemeClr val="tx1"/>
                                  </a:solidFill>
                                  <a:effectLst/>
                                  <a:latin typeface="Cambria Math" panose="02040503050406030204" pitchFamily="18" charset="0"/>
                                </a:rPr>
                                <m:t>70,76%</m:t>
                              </m:r>
                            </m:oMath>
                          </a14:m>
                          <a:endParaRPr lang="es-EC" sz="125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867530251"/>
                      </a:ext>
                    </a:extLst>
                  </a:tr>
                  <a:tr h="384418">
                    <a:tc>
                      <a:txBody>
                        <a:bodyPr/>
                        <a:lstStyle/>
                        <a:p>
                          <a:pPr algn="ctr">
                            <a:spcAft>
                              <a:spcPts val="0"/>
                            </a:spcAft>
                          </a:pPr>
                          <a:r>
                            <a:rPr lang="es-ES" sz="1250">
                              <a:solidFill>
                                <a:schemeClr val="tx1"/>
                              </a:solidFill>
                              <a:effectLst/>
                            </a:rPr>
                            <a:t>Fibra de carbono vs PET</a:t>
                          </a:r>
                          <a:endParaRPr lang="es-EC" sz="125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1250" smtClean="0">
                                    <a:solidFill>
                                      <a:schemeClr val="tx1"/>
                                    </a:solidFill>
                                    <a:effectLst/>
                                    <a:latin typeface="Cambria Math" panose="02040503050406030204" pitchFamily="18" charset="0"/>
                                  </a:rPr>
                                  <m:t>+32,70%</m:t>
                                </m:r>
                              </m:oMath>
                            </m:oMathPara>
                          </a14:m>
                          <a:endParaRPr lang="es-EC" sz="12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50000"/>
                            </a:lnSpc>
                            <a:spcAft>
                              <a:spcPts val="0"/>
                            </a:spcAft>
                          </a:pPr>
                          <a14:m>
                            <m:oMathPara xmlns:m="http://schemas.openxmlformats.org/officeDocument/2006/math">
                              <m:oMathParaPr>
                                <m:jc m:val="centerGroup"/>
                              </m:oMathParaPr>
                              <m:oMath xmlns:m="http://schemas.openxmlformats.org/officeDocument/2006/math">
                                <m:r>
                                  <a:rPr lang="en-US" sz="1250" smtClean="0">
                                    <a:solidFill>
                                      <a:schemeClr val="tx1"/>
                                    </a:solidFill>
                                    <a:effectLst/>
                                    <a:latin typeface="Cambria Math" panose="02040503050406030204" pitchFamily="18" charset="0"/>
                                  </a:rPr>
                                  <m:t>−40,86%</m:t>
                                </m:r>
                              </m:oMath>
                            </m:oMathPara>
                          </a14:m>
                          <a:endParaRPr lang="es-EC" sz="125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14:m>
                            <m:oMathPara xmlns:m="http://schemas.openxmlformats.org/officeDocument/2006/math">
                              <m:oMathParaPr>
                                <m:jc m:val="centerGroup"/>
                              </m:oMathParaPr>
                              <m:oMath xmlns:m="http://schemas.openxmlformats.org/officeDocument/2006/math">
                                <m:r>
                                  <a:rPr lang="en-US" sz="1250" smtClean="0">
                                    <a:solidFill>
                                      <a:schemeClr val="tx1"/>
                                    </a:solidFill>
                                    <a:effectLst/>
                                    <a:latin typeface="Cambria Math" panose="02040503050406030204" pitchFamily="18" charset="0"/>
                                  </a:rPr>
                                  <m:t>−47,13%</m:t>
                                </m:r>
                              </m:oMath>
                            </m:oMathPara>
                          </a14:m>
                          <a:endParaRPr lang="es-EC" sz="12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073795395"/>
                      </a:ext>
                    </a:extLst>
                  </a:tr>
                </a:tbl>
              </a:graphicData>
            </a:graphic>
          </p:graphicFrame>
        </mc:Choice>
        <mc:Fallback xmlns="">
          <p:graphicFrame>
            <p:nvGraphicFramePr>
              <p:cNvPr id="4" name="Tabla 3"/>
              <p:cNvGraphicFramePr>
                <a:graphicFrameLocks noGrp="1"/>
              </p:cNvGraphicFramePr>
              <p:nvPr>
                <p:extLst>
                  <p:ext uri="{D42A27DB-BD31-4B8C-83A1-F6EECF244321}">
                    <p14:modId xmlns:p14="http://schemas.microsoft.com/office/powerpoint/2010/main" val="2129782701"/>
                  </p:ext>
                </p:extLst>
              </p:nvPr>
            </p:nvGraphicFramePr>
            <p:xfrm>
              <a:off x="79851" y="764703"/>
              <a:ext cx="8984297" cy="1440161"/>
            </p:xfrm>
            <a:graphic>
              <a:graphicData uri="http://schemas.openxmlformats.org/drawingml/2006/table">
                <a:tbl>
                  <a:tblPr firstRow="1" firstCol="1" bandRow="1">
                    <a:tableStyleId>{5C22544A-7EE6-4342-B048-85BDC9FD1C3A}</a:tableStyleId>
                  </a:tblPr>
                  <a:tblGrid>
                    <a:gridCol w="3069272">
                      <a:extLst>
                        <a:ext uri="{9D8B030D-6E8A-4147-A177-3AD203B41FA5}">
                          <a16:colId xmlns:a16="http://schemas.microsoft.com/office/drawing/2014/main" val="545514024"/>
                        </a:ext>
                      </a:extLst>
                    </a:gridCol>
                    <a:gridCol w="1971675">
                      <a:extLst>
                        <a:ext uri="{9D8B030D-6E8A-4147-A177-3AD203B41FA5}">
                          <a16:colId xmlns:a16="http://schemas.microsoft.com/office/drawing/2014/main" val="2958361747"/>
                        </a:ext>
                      </a:extLst>
                    </a:gridCol>
                    <a:gridCol w="1971675">
                      <a:extLst>
                        <a:ext uri="{9D8B030D-6E8A-4147-A177-3AD203B41FA5}">
                          <a16:colId xmlns:a16="http://schemas.microsoft.com/office/drawing/2014/main" val="2418631744"/>
                        </a:ext>
                      </a:extLst>
                    </a:gridCol>
                    <a:gridCol w="1971675">
                      <a:extLst>
                        <a:ext uri="{9D8B030D-6E8A-4147-A177-3AD203B41FA5}">
                          <a16:colId xmlns:a16="http://schemas.microsoft.com/office/drawing/2014/main" val="1774989876"/>
                        </a:ext>
                      </a:extLst>
                    </a:gridCol>
                  </a:tblGrid>
                  <a:tr h="256279">
                    <a:tc>
                      <a:txBody>
                        <a:bodyPr/>
                        <a:lstStyle/>
                        <a:p>
                          <a:pPr algn="ctr">
                            <a:spcAft>
                              <a:spcPts val="0"/>
                            </a:spcAft>
                          </a:pPr>
                          <a:r>
                            <a:rPr lang="es-ES" sz="1250" dirty="0">
                              <a:solidFill>
                                <a:schemeClr val="tx1"/>
                              </a:solidFill>
                              <a:effectLst/>
                            </a:rPr>
                            <a:t> </a:t>
                          </a:r>
                          <a:endParaRPr lang="es-EC" sz="12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50" dirty="0">
                              <a:solidFill>
                                <a:schemeClr val="tx1"/>
                              </a:solidFill>
                              <a:effectLst/>
                            </a:rPr>
                            <a:t>Fuerza</a:t>
                          </a:r>
                          <a:endParaRPr lang="es-EC" sz="12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50">
                              <a:solidFill>
                                <a:schemeClr val="tx1"/>
                              </a:solidFill>
                              <a:effectLst/>
                            </a:rPr>
                            <a:t>Deflexión</a:t>
                          </a:r>
                          <a:endParaRPr lang="es-EC" sz="125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spcAft>
                              <a:spcPts val="0"/>
                            </a:spcAft>
                          </a:pPr>
                          <a:r>
                            <a:rPr lang="es-ES" sz="1250" dirty="0">
                              <a:solidFill>
                                <a:schemeClr val="tx1"/>
                              </a:solidFill>
                              <a:effectLst/>
                            </a:rPr>
                            <a:t>Trabajo</a:t>
                          </a:r>
                          <a:endParaRPr lang="es-EC" sz="12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extLst>
                      <a:ext uri="{0D108BD9-81ED-4DB2-BD59-A6C34878D82A}">
                        <a16:rowId xmlns:a16="http://schemas.microsoft.com/office/drawing/2014/main" val="3508803709"/>
                      </a:ext>
                    </a:extLst>
                  </a:tr>
                  <a:tr h="415046">
                    <a:tc>
                      <a:txBody>
                        <a:bodyPr/>
                        <a:lstStyle/>
                        <a:p>
                          <a:pPr algn="ctr">
                            <a:spcAft>
                              <a:spcPts val="0"/>
                            </a:spcAft>
                          </a:pPr>
                          <a:r>
                            <a:rPr lang="es-ES" sz="1250" dirty="0">
                              <a:solidFill>
                                <a:schemeClr val="tx1"/>
                              </a:solidFill>
                              <a:effectLst/>
                            </a:rPr>
                            <a:t>Fibra de Carbono vs sin revestimiento</a:t>
                          </a:r>
                          <a:endParaRPr lang="es-EC" sz="125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56347" t="-64706" r="-201858" b="-189706"/>
                          </a:stretch>
                        </a:blipFill>
                      </a:tcPr>
                    </a:tc>
                    <a:tc>
                      <a:txBody>
                        <a:bodyPr/>
                        <a:lstStyle/>
                        <a:p>
                          <a:endParaRPr lang="es-EC"/>
                        </a:p>
                      </a:txBody>
                      <a:tcPr marL="68580" marR="68580" marT="0" marB="0" anchor="ctr">
                        <a:blipFill>
                          <a:blip r:embed="rId2"/>
                          <a:stretch>
                            <a:fillRect l="-255556" t="-64706" r="-101235" b="-189706"/>
                          </a:stretch>
                        </a:blipFill>
                      </a:tcPr>
                    </a:tc>
                    <a:tc>
                      <a:txBody>
                        <a:bodyPr/>
                        <a:lstStyle/>
                        <a:p>
                          <a:endParaRPr lang="es-EC"/>
                        </a:p>
                      </a:txBody>
                      <a:tcPr marL="68580" marR="68580" marT="0" marB="0" anchor="ctr">
                        <a:blipFill>
                          <a:blip r:embed="rId2"/>
                          <a:stretch>
                            <a:fillRect l="-356656" t="-64706" r="-1548" b="-189706"/>
                          </a:stretch>
                        </a:blipFill>
                      </a:tcPr>
                    </a:tc>
                    <a:extLst>
                      <a:ext uri="{0D108BD9-81ED-4DB2-BD59-A6C34878D82A}">
                        <a16:rowId xmlns:a16="http://schemas.microsoft.com/office/drawing/2014/main" val="2359839447"/>
                      </a:ext>
                    </a:extLst>
                  </a:tr>
                  <a:tr h="384418">
                    <a:tc>
                      <a:txBody>
                        <a:bodyPr/>
                        <a:lstStyle/>
                        <a:p>
                          <a:pPr algn="ctr">
                            <a:spcAft>
                              <a:spcPts val="0"/>
                            </a:spcAft>
                          </a:pPr>
                          <a:r>
                            <a:rPr lang="es-ES" sz="1250">
                              <a:solidFill>
                                <a:schemeClr val="tx1"/>
                              </a:solidFill>
                              <a:effectLst/>
                            </a:rPr>
                            <a:t>PET vs sin revestimiento</a:t>
                          </a:r>
                          <a:endParaRPr lang="es-EC" sz="125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56347" t="-175000" r="-201858" b="-101563"/>
                          </a:stretch>
                        </a:blipFill>
                      </a:tcPr>
                    </a:tc>
                    <a:tc>
                      <a:txBody>
                        <a:bodyPr/>
                        <a:lstStyle/>
                        <a:p>
                          <a:endParaRPr lang="es-EC"/>
                        </a:p>
                      </a:txBody>
                      <a:tcPr marL="68580" marR="68580" marT="0" marB="0" anchor="ctr">
                        <a:blipFill>
                          <a:blip r:embed="rId2"/>
                          <a:stretch>
                            <a:fillRect l="-255556" t="-175000" r="-101235" b="-101563"/>
                          </a:stretch>
                        </a:blipFill>
                      </a:tcPr>
                    </a:tc>
                    <a:tc>
                      <a:txBody>
                        <a:bodyPr/>
                        <a:lstStyle/>
                        <a:p>
                          <a:endParaRPr lang="es-EC"/>
                        </a:p>
                      </a:txBody>
                      <a:tcPr marL="68580" marR="68580" marT="0" marB="0" anchor="ctr">
                        <a:blipFill>
                          <a:blip r:embed="rId2"/>
                          <a:stretch>
                            <a:fillRect l="-356656" t="-175000" r="-1548" b="-101563"/>
                          </a:stretch>
                        </a:blipFill>
                      </a:tcPr>
                    </a:tc>
                    <a:extLst>
                      <a:ext uri="{0D108BD9-81ED-4DB2-BD59-A6C34878D82A}">
                        <a16:rowId xmlns:a16="http://schemas.microsoft.com/office/drawing/2014/main" val="867530251"/>
                      </a:ext>
                    </a:extLst>
                  </a:tr>
                  <a:tr h="384418">
                    <a:tc>
                      <a:txBody>
                        <a:bodyPr/>
                        <a:lstStyle/>
                        <a:p>
                          <a:pPr algn="ctr">
                            <a:spcAft>
                              <a:spcPts val="0"/>
                            </a:spcAft>
                          </a:pPr>
                          <a:r>
                            <a:rPr lang="es-ES" sz="1250">
                              <a:solidFill>
                                <a:schemeClr val="tx1"/>
                              </a:solidFill>
                              <a:effectLst/>
                            </a:rPr>
                            <a:t>Fibra de carbono vs PET</a:t>
                          </a:r>
                          <a:endParaRPr lang="es-EC" sz="125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endParaRPr lang="es-EC"/>
                        </a:p>
                      </a:txBody>
                      <a:tcPr marL="68580" marR="68580" marT="0" marB="0" anchor="ctr">
                        <a:blipFill>
                          <a:blip r:embed="rId2"/>
                          <a:stretch>
                            <a:fillRect l="-156347" t="-279365" r="-201858" b="-3175"/>
                          </a:stretch>
                        </a:blipFill>
                      </a:tcPr>
                    </a:tc>
                    <a:tc>
                      <a:txBody>
                        <a:bodyPr/>
                        <a:lstStyle/>
                        <a:p>
                          <a:endParaRPr lang="es-EC"/>
                        </a:p>
                      </a:txBody>
                      <a:tcPr marL="68580" marR="68580" marT="0" marB="0" anchor="ctr">
                        <a:blipFill>
                          <a:blip r:embed="rId2"/>
                          <a:stretch>
                            <a:fillRect l="-255556" t="-279365" r="-101235" b="-3175"/>
                          </a:stretch>
                        </a:blipFill>
                      </a:tcPr>
                    </a:tc>
                    <a:tc>
                      <a:txBody>
                        <a:bodyPr/>
                        <a:lstStyle/>
                        <a:p>
                          <a:endParaRPr lang="es-EC"/>
                        </a:p>
                      </a:txBody>
                      <a:tcPr marL="68580" marR="68580" marT="0" marB="0" anchor="ctr">
                        <a:blipFill>
                          <a:blip r:embed="rId2"/>
                          <a:stretch>
                            <a:fillRect l="-356656" t="-279365" r="-1548" b="-3175"/>
                          </a:stretch>
                        </a:blipFill>
                      </a:tcPr>
                    </a:tc>
                    <a:extLst>
                      <a:ext uri="{0D108BD9-81ED-4DB2-BD59-A6C34878D82A}">
                        <a16:rowId xmlns:a16="http://schemas.microsoft.com/office/drawing/2014/main" val="3073795395"/>
                      </a:ext>
                    </a:extLst>
                  </a:tr>
                </a:tbl>
              </a:graphicData>
            </a:graphic>
          </p:graphicFrame>
        </mc:Fallback>
      </mc:AlternateContent>
      <p:sp>
        <p:nvSpPr>
          <p:cNvPr id="5" name="CuadroTexto 4"/>
          <p:cNvSpPr txBox="1"/>
          <p:nvPr/>
        </p:nvSpPr>
        <p:spPr>
          <a:xfrm>
            <a:off x="111020" y="2204864"/>
            <a:ext cx="8712968" cy="5632311"/>
          </a:xfrm>
          <a:prstGeom prst="rect">
            <a:avLst/>
          </a:prstGeom>
          <a:noFill/>
        </p:spPr>
        <p:txBody>
          <a:bodyPr wrap="square" rtlCol="0">
            <a:spAutoFit/>
          </a:bodyPr>
          <a:lstStyle/>
          <a:p>
            <a:pPr marL="285750" indent="-285750" algn="just">
              <a:buFont typeface="Arial" panose="020B0604020202020204" pitchFamily="34" charset="0"/>
              <a:buChar char="•"/>
            </a:pPr>
            <a:r>
              <a:rPr lang="es-EC" dirty="0">
                <a:latin typeface="+mj-lt"/>
              </a:rPr>
              <a:t>Las vigas sin revestimiento fallaron entre los tercios de las cargas, es decir en el punto de deflexión máxima. Los agrietamientos comenzaron de igual manera en esta zona, el agrietamiento principal, el cual causo la rotura de las vigas, se generó en la zona a tensión de las vigas y en cuanto al sentido del agrietamiento, se puede decir que fue perpendicular al sentido longitudinal de la base.</a:t>
            </a:r>
          </a:p>
          <a:p>
            <a:pPr marL="285750" indent="-285750" algn="just">
              <a:buFont typeface="Arial" panose="020B0604020202020204" pitchFamily="34" charset="0"/>
              <a:buChar char="•"/>
            </a:pPr>
            <a:r>
              <a:rPr lang="es-EC" dirty="0"/>
              <a:t>Las vigas con refuerzo de fibra PET fallaron justo a la altura de uno de los apoyos de carga. El agrietamiento principal, causante de la rotura de las vigas, se generó en la zona a tensión de las vigas, debido a la deflexión. Se puede decir que el sentido de la grieta fue perpendicular al sentido longitudinal de la base. En cuanto al reforzamiento, la falla se transmitió a la fibra como si la fibra y viga fueran un solo elemento, es decir que la fibra se rompió en el punto en el que se generó la grieta principal y de igual manera en sentido perpendicular al sentido longitudinal de la fibra.</a:t>
            </a:r>
          </a:p>
          <a:p>
            <a:endParaRPr lang="es-EC" dirty="0"/>
          </a:p>
          <a:p>
            <a:endParaRPr lang="es-EC" dirty="0"/>
          </a:p>
          <a:p>
            <a:endParaRPr lang="es-EC" dirty="0"/>
          </a:p>
          <a:p>
            <a:endParaRPr lang="es-EC" dirty="0"/>
          </a:p>
          <a:p>
            <a:endParaRPr lang="es-EC" dirty="0"/>
          </a:p>
          <a:p>
            <a:endParaRPr lang="es-EC" dirty="0"/>
          </a:p>
        </p:txBody>
      </p:sp>
    </p:spTree>
    <p:extLst>
      <p:ext uri="{BB962C8B-B14F-4D97-AF65-F5344CB8AC3E}">
        <p14:creationId xmlns:p14="http://schemas.microsoft.com/office/powerpoint/2010/main" val="6194055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490066"/>
          </a:xfrm>
        </p:spPr>
        <p:txBody>
          <a:bodyPr/>
          <a:lstStyle/>
          <a:p>
            <a:r>
              <a:rPr lang="es-EC" sz="2400" dirty="0">
                <a:solidFill>
                  <a:schemeClr val="tx1"/>
                </a:solidFill>
              </a:rPr>
              <a:t>ANALISIS DE RESULTADOS</a:t>
            </a:r>
            <a:endParaRPr lang="es-EC" sz="2400" dirty="0"/>
          </a:p>
        </p:txBody>
      </p:sp>
      <p:sp>
        <p:nvSpPr>
          <p:cNvPr id="3" name="Marcador de contenido 2"/>
          <p:cNvSpPr>
            <a:spLocks noGrp="1"/>
          </p:cNvSpPr>
          <p:nvPr>
            <p:ph idx="1"/>
          </p:nvPr>
        </p:nvSpPr>
        <p:spPr>
          <a:xfrm>
            <a:off x="457200" y="692697"/>
            <a:ext cx="8229600" cy="5184575"/>
          </a:xfrm>
        </p:spPr>
        <p:txBody>
          <a:bodyPr/>
          <a:lstStyle/>
          <a:p>
            <a:pPr marL="0" indent="0" algn="just">
              <a:buNone/>
            </a:pPr>
            <a:r>
              <a:rPr lang="es-EC" sz="1800" dirty="0">
                <a:solidFill>
                  <a:schemeClr val="tx1"/>
                </a:solidFill>
              </a:rPr>
              <a:t>Las vigas con refuerzo de fibra de carbono presentaron un modo de falla diferente al de las demás vigas, su agrietamiento principal comenzó en la línea de uno de los apoyos que transmiten la carga, y se transmitió a lo largo de un ángulo de 45,66° en promedio, esto se debe a que el refuerzo de fibra de carbono al no permitir que la viga falle por tensionamiento en la zona media, el siguiente modo de falla es por esfuerzo cortante, ya que en este tipo de ensayo el esfuerzo cortante máximo se presenta en las cargas “puntuales” que se aplican y debido a la deflexión que presenta la viga en ese instante, el agrietamiento se produce en forma diagonal.</a:t>
            </a:r>
          </a:p>
          <a:p>
            <a:pPr algn="just"/>
            <a:endParaRPr lang="es-EC" sz="1800" dirty="0">
              <a:solidFill>
                <a:schemeClr val="tx1"/>
              </a:solidFill>
            </a:endParaRPr>
          </a:p>
          <a:p>
            <a:pPr algn="just"/>
            <a:endParaRPr lang="es-EC" sz="1800" dirty="0">
              <a:solidFill>
                <a:schemeClr val="tx1"/>
              </a:solidFill>
            </a:endParaRPr>
          </a:p>
          <a:p>
            <a:pPr algn="just"/>
            <a:endParaRPr lang="es-EC" sz="1800" dirty="0">
              <a:solidFill>
                <a:schemeClr val="tx1"/>
              </a:solidFill>
            </a:endParaRPr>
          </a:p>
          <a:p>
            <a:pPr algn="just"/>
            <a:endParaRPr lang="es-EC" sz="1800" dirty="0">
              <a:solidFill>
                <a:schemeClr val="tx1"/>
              </a:solidFill>
            </a:endParaRPr>
          </a:p>
          <a:p>
            <a:pPr marL="0" indent="0" algn="just">
              <a:buNone/>
            </a:pPr>
            <a:endParaRPr lang="es-EC" sz="1800" dirty="0">
              <a:solidFill>
                <a:schemeClr val="tx1"/>
              </a:solidFill>
            </a:endParaRPr>
          </a:p>
          <a:p>
            <a:pPr marL="0" indent="0" algn="just">
              <a:buNone/>
            </a:pPr>
            <a:r>
              <a:rPr lang="es-EC" sz="1800" dirty="0">
                <a:solidFill>
                  <a:schemeClr val="tx1"/>
                </a:solidFill>
              </a:rPr>
              <a:t>El agrietamiento comenzó en la zona de compresión de la viga, esto se debe a que la viga falló por aplastamiento en la zona de compresión, al reducirse la zona disponible para soportar los esfuerzos de compresión originados por la flexión, esta forma de falla se denomina como compresión por cortante.</a:t>
            </a:r>
          </a:p>
          <a:p>
            <a:pPr algn="just"/>
            <a:endParaRPr lang="es-EC" sz="1800" dirty="0">
              <a:solidFill>
                <a:schemeClr val="tx1"/>
              </a:solidFill>
            </a:endParaRPr>
          </a:p>
          <a:p>
            <a:endParaRPr lang="es-EC" dirty="0"/>
          </a:p>
        </p:txBody>
      </p:sp>
      <p:pic>
        <p:nvPicPr>
          <p:cNvPr id="5" name="Imagen 4"/>
          <p:cNvPicPr/>
          <p:nvPr/>
        </p:nvPicPr>
        <p:blipFill>
          <a:blip r:embed="rId2"/>
          <a:stretch>
            <a:fillRect/>
          </a:stretch>
        </p:blipFill>
        <p:spPr>
          <a:xfrm>
            <a:off x="2159732" y="3284984"/>
            <a:ext cx="4824536" cy="1592763"/>
          </a:xfrm>
          <a:prstGeom prst="rect">
            <a:avLst/>
          </a:prstGeom>
        </p:spPr>
      </p:pic>
    </p:spTree>
    <p:extLst>
      <p:ext uri="{BB962C8B-B14F-4D97-AF65-F5344CB8AC3E}">
        <p14:creationId xmlns:p14="http://schemas.microsoft.com/office/powerpoint/2010/main" val="21771050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490066"/>
          </a:xfrm>
        </p:spPr>
        <p:txBody>
          <a:bodyPr/>
          <a:lstStyle/>
          <a:p>
            <a:r>
              <a:rPr lang="es-EC" sz="2400" dirty="0">
                <a:solidFill>
                  <a:schemeClr val="tx1"/>
                </a:solidFill>
              </a:rPr>
              <a:t>EVALUACION ECONOMICA Y FINANCIERA</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187230454"/>
              </p:ext>
            </p:extLst>
          </p:nvPr>
        </p:nvGraphicFramePr>
        <p:xfrm>
          <a:off x="249424" y="3292775"/>
          <a:ext cx="6886575" cy="3429000"/>
        </p:xfrm>
        <a:graphic>
          <a:graphicData uri="http://schemas.openxmlformats.org/drawingml/2006/table">
            <a:tbl>
              <a:tblPr firstRow="1" firstCol="1" bandRow="1">
                <a:tableStyleId>{5C22544A-7EE6-4342-B048-85BDC9FD1C3A}</a:tableStyleId>
              </a:tblPr>
              <a:tblGrid>
                <a:gridCol w="784225">
                  <a:extLst>
                    <a:ext uri="{9D8B030D-6E8A-4147-A177-3AD203B41FA5}">
                      <a16:colId xmlns:a16="http://schemas.microsoft.com/office/drawing/2014/main" val="486681683"/>
                    </a:ext>
                  </a:extLst>
                </a:gridCol>
                <a:gridCol w="2159000">
                  <a:extLst>
                    <a:ext uri="{9D8B030D-6E8A-4147-A177-3AD203B41FA5}">
                      <a16:colId xmlns:a16="http://schemas.microsoft.com/office/drawing/2014/main" val="1070385738"/>
                    </a:ext>
                  </a:extLst>
                </a:gridCol>
                <a:gridCol w="1971675">
                  <a:extLst>
                    <a:ext uri="{9D8B030D-6E8A-4147-A177-3AD203B41FA5}">
                      <a16:colId xmlns:a16="http://schemas.microsoft.com/office/drawing/2014/main" val="4136900611"/>
                    </a:ext>
                  </a:extLst>
                </a:gridCol>
                <a:gridCol w="1971675">
                  <a:extLst>
                    <a:ext uri="{9D8B030D-6E8A-4147-A177-3AD203B41FA5}">
                      <a16:colId xmlns:a16="http://schemas.microsoft.com/office/drawing/2014/main" val="1942648860"/>
                    </a:ext>
                  </a:extLst>
                </a:gridCol>
              </a:tblGrid>
              <a:tr h="190500">
                <a:tc gridSpan="4">
                  <a:txBody>
                    <a:bodyPr/>
                    <a:lstStyle/>
                    <a:p>
                      <a:pPr algn="ctr">
                        <a:lnSpc>
                          <a:spcPct val="150000"/>
                        </a:lnSpc>
                        <a:spcAft>
                          <a:spcPts val="0"/>
                        </a:spcAft>
                      </a:pPr>
                      <a:r>
                        <a:rPr lang="es-EC" sz="1250" dirty="0">
                          <a:solidFill>
                            <a:schemeClr val="tx1"/>
                          </a:solidFill>
                          <a:effectLst/>
                        </a:rPr>
                        <a:t>Costos ensayo de adherencia</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150743532"/>
                  </a:ext>
                </a:extLst>
              </a:tr>
              <a:tr h="190500">
                <a:tc>
                  <a:txBody>
                    <a:bodyPr/>
                    <a:lstStyle/>
                    <a:p>
                      <a:pPr algn="ctr">
                        <a:lnSpc>
                          <a:spcPct val="150000"/>
                        </a:lnSpc>
                        <a:spcAft>
                          <a:spcPts val="0"/>
                        </a:spcAft>
                      </a:pPr>
                      <a:r>
                        <a:rPr lang="es-EC" sz="1250" dirty="0">
                          <a:solidFill>
                            <a:schemeClr val="tx1"/>
                          </a:solidFill>
                          <a:effectLst/>
                        </a:rPr>
                        <a:t>Cantidad</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solidFill>
                            <a:schemeClr val="tx1"/>
                          </a:solidFill>
                          <a:effectLst/>
                        </a:rPr>
                        <a:t>Descripción</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solidFill>
                            <a:schemeClr val="tx1"/>
                          </a:solidFill>
                          <a:effectLst/>
                        </a:rPr>
                        <a:t>P. unitario ($)</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solidFill>
                            <a:schemeClr val="tx1"/>
                          </a:solidFill>
                          <a:effectLst/>
                        </a:rPr>
                        <a:t>P. total ($)</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769650862"/>
                  </a:ext>
                </a:extLst>
              </a:tr>
              <a:tr h="190500">
                <a:tc>
                  <a:txBody>
                    <a:bodyPr/>
                    <a:lstStyle/>
                    <a:p>
                      <a:pPr algn="ctr">
                        <a:lnSpc>
                          <a:spcPct val="150000"/>
                        </a:lnSpc>
                        <a:spcAft>
                          <a:spcPts val="0"/>
                        </a:spcAft>
                      </a:pPr>
                      <a:r>
                        <a:rPr lang="es-EC" sz="1250">
                          <a:solidFill>
                            <a:schemeClr val="tx1"/>
                          </a:solidFill>
                          <a:effectLst/>
                        </a:rPr>
                        <a:t>2</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50" dirty="0">
                          <a:solidFill>
                            <a:schemeClr val="tx1"/>
                          </a:solidFill>
                          <a:effectLst/>
                        </a:rPr>
                        <a:t>Perfiles soldados en U</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solidFill>
                            <a:schemeClr val="tx1"/>
                          </a:solidFill>
                          <a:effectLst/>
                        </a:rPr>
                        <a:t>15,00</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solidFill>
                            <a:schemeClr val="tx1"/>
                          </a:solidFill>
                          <a:effectLst/>
                        </a:rPr>
                        <a:t>30,00</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023556501"/>
                  </a:ext>
                </a:extLst>
              </a:tr>
              <a:tr h="190500">
                <a:tc>
                  <a:txBody>
                    <a:bodyPr/>
                    <a:lstStyle/>
                    <a:p>
                      <a:pPr algn="ctr">
                        <a:lnSpc>
                          <a:spcPct val="150000"/>
                        </a:lnSpc>
                        <a:spcAft>
                          <a:spcPts val="0"/>
                        </a:spcAft>
                      </a:pPr>
                      <a:r>
                        <a:rPr lang="es-EC" sz="1250" dirty="0">
                          <a:solidFill>
                            <a:schemeClr val="tx1"/>
                          </a:solidFill>
                          <a:effectLst/>
                        </a:rPr>
                        <a:t>1</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50">
                          <a:solidFill>
                            <a:schemeClr val="tx1"/>
                          </a:solidFill>
                          <a:effectLst/>
                        </a:rPr>
                        <a:t>Griffon 250 ml</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solidFill>
                            <a:schemeClr val="tx1"/>
                          </a:solidFill>
                          <a:effectLst/>
                        </a:rPr>
                        <a:t>15,00</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solidFill>
                            <a:schemeClr val="tx1"/>
                          </a:solidFill>
                          <a:effectLst/>
                        </a:rPr>
                        <a:t>15,00</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611704232"/>
                  </a:ext>
                </a:extLst>
              </a:tr>
              <a:tr h="190500">
                <a:tc>
                  <a:txBody>
                    <a:bodyPr/>
                    <a:lstStyle/>
                    <a:p>
                      <a:pPr algn="ctr">
                        <a:lnSpc>
                          <a:spcPct val="150000"/>
                        </a:lnSpc>
                        <a:spcAft>
                          <a:spcPts val="0"/>
                        </a:spcAft>
                      </a:pPr>
                      <a:r>
                        <a:rPr lang="es-EC" sz="1250">
                          <a:solidFill>
                            <a:schemeClr val="tx1"/>
                          </a:solidFill>
                          <a:effectLst/>
                        </a:rPr>
                        <a:t>1</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50">
                          <a:solidFill>
                            <a:schemeClr val="tx1"/>
                          </a:solidFill>
                          <a:effectLst/>
                        </a:rPr>
                        <a:t>UHU</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solidFill>
                            <a:schemeClr val="tx1"/>
                          </a:solidFill>
                          <a:effectLst/>
                        </a:rPr>
                        <a:t>1,42</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solidFill>
                            <a:schemeClr val="tx1"/>
                          </a:solidFill>
                          <a:effectLst/>
                        </a:rPr>
                        <a:t>1,42</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21789734"/>
                  </a:ext>
                </a:extLst>
              </a:tr>
              <a:tr h="190500">
                <a:tc>
                  <a:txBody>
                    <a:bodyPr/>
                    <a:lstStyle/>
                    <a:p>
                      <a:pPr algn="ctr">
                        <a:lnSpc>
                          <a:spcPct val="150000"/>
                        </a:lnSpc>
                        <a:spcAft>
                          <a:spcPts val="0"/>
                        </a:spcAft>
                      </a:pPr>
                      <a:r>
                        <a:rPr lang="es-EC" sz="1250">
                          <a:solidFill>
                            <a:schemeClr val="tx1"/>
                          </a:solidFill>
                          <a:effectLst/>
                        </a:rPr>
                        <a:t>1</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50" dirty="0" err="1">
                          <a:solidFill>
                            <a:schemeClr val="tx1"/>
                          </a:solidFill>
                          <a:effectLst/>
                        </a:rPr>
                        <a:t>SuperBonder</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solidFill>
                            <a:schemeClr val="tx1"/>
                          </a:solidFill>
                          <a:effectLst/>
                        </a:rPr>
                        <a:t>3,83</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solidFill>
                            <a:schemeClr val="tx1"/>
                          </a:solidFill>
                          <a:effectLst/>
                        </a:rPr>
                        <a:t>3,83</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778601864"/>
                  </a:ext>
                </a:extLst>
              </a:tr>
              <a:tr h="190500">
                <a:tc>
                  <a:txBody>
                    <a:bodyPr/>
                    <a:lstStyle/>
                    <a:p>
                      <a:pPr algn="ctr">
                        <a:lnSpc>
                          <a:spcPct val="150000"/>
                        </a:lnSpc>
                        <a:spcAft>
                          <a:spcPts val="0"/>
                        </a:spcAft>
                      </a:pPr>
                      <a:r>
                        <a:rPr lang="es-EC" sz="1250">
                          <a:solidFill>
                            <a:schemeClr val="tx1"/>
                          </a:solidFill>
                          <a:effectLst/>
                        </a:rPr>
                        <a:t>1</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50" dirty="0" err="1">
                          <a:solidFill>
                            <a:schemeClr val="tx1"/>
                          </a:solidFill>
                          <a:effectLst/>
                        </a:rPr>
                        <a:t>Pegatanque</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solidFill>
                            <a:schemeClr val="tx1"/>
                          </a:solidFill>
                          <a:effectLst/>
                        </a:rPr>
                        <a:t>6,00</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solidFill>
                            <a:schemeClr val="tx1"/>
                          </a:solidFill>
                          <a:effectLst/>
                        </a:rPr>
                        <a:t>6,00</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694580409"/>
                  </a:ext>
                </a:extLst>
              </a:tr>
              <a:tr h="190500">
                <a:tc>
                  <a:txBody>
                    <a:bodyPr/>
                    <a:lstStyle/>
                    <a:p>
                      <a:pPr algn="ctr">
                        <a:lnSpc>
                          <a:spcPct val="150000"/>
                        </a:lnSpc>
                        <a:spcAft>
                          <a:spcPts val="0"/>
                        </a:spcAft>
                      </a:pPr>
                      <a:r>
                        <a:rPr lang="es-EC" sz="1250">
                          <a:solidFill>
                            <a:schemeClr val="tx1"/>
                          </a:solidFill>
                          <a:effectLst/>
                        </a:rPr>
                        <a:t>1</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50" dirty="0" err="1">
                          <a:solidFill>
                            <a:schemeClr val="tx1"/>
                          </a:solidFill>
                          <a:effectLst/>
                        </a:rPr>
                        <a:t>Sikadur</a:t>
                      </a:r>
                      <a:r>
                        <a:rPr lang="es-EC" sz="1250" dirty="0">
                          <a:solidFill>
                            <a:schemeClr val="tx1"/>
                          </a:solidFill>
                          <a:effectLst/>
                        </a:rPr>
                        <a:t> 31 – 2.5 kg</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solidFill>
                            <a:schemeClr val="tx1"/>
                          </a:solidFill>
                          <a:effectLst/>
                        </a:rPr>
                        <a:t>31,00</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solidFill>
                            <a:schemeClr val="tx1"/>
                          </a:solidFill>
                          <a:effectLst/>
                        </a:rPr>
                        <a:t>31,00</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227811594"/>
                  </a:ext>
                </a:extLst>
              </a:tr>
              <a:tr h="190500">
                <a:tc>
                  <a:txBody>
                    <a:bodyPr/>
                    <a:lstStyle/>
                    <a:p>
                      <a:pPr algn="ctr">
                        <a:lnSpc>
                          <a:spcPct val="150000"/>
                        </a:lnSpc>
                        <a:spcAft>
                          <a:spcPts val="0"/>
                        </a:spcAft>
                      </a:pPr>
                      <a:r>
                        <a:rPr lang="es-EC" sz="1250">
                          <a:solidFill>
                            <a:schemeClr val="tx1"/>
                          </a:solidFill>
                          <a:effectLst/>
                        </a:rPr>
                        <a:t>1</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50">
                          <a:solidFill>
                            <a:schemeClr val="tx1"/>
                          </a:solidFill>
                          <a:effectLst/>
                        </a:rPr>
                        <a:t>Sikadur 301 - 4 kg</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solidFill>
                            <a:schemeClr val="tx1"/>
                          </a:solidFill>
                          <a:effectLst/>
                        </a:rPr>
                        <a:t>142,00</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solidFill>
                            <a:schemeClr val="tx1"/>
                          </a:solidFill>
                          <a:effectLst/>
                        </a:rPr>
                        <a:t>142,00</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080173509"/>
                  </a:ext>
                </a:extLst>
              </a:tr>
              <a:tr h="190500">
                <a:tc>
                  <a:txBody>
                    <a:bodyPr/>
                    <a:lstStyle/>
                    <a:p>
                      <a:pPr algn="ctr">
                        <a:lnSpc>
                          <a:spcPct val="150000"/>
                        </a:lnSpc>
                        <a:spcAft>
                          <a:spcPts val="0"/>
                        </a:spcAft>
                      </a:pPr>
                      <a:r>
                        <a:rPr lang="es-EC" sz="1250">
                          <a:solidFill>
                            <a:schemeClr val="tx1"/>
                          </a:solidFill>
                          <a:effectLst/>
                        </a:rPr>
                        <a:t>1</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50" dirty="0">
                          <a:solidFill>
                            <a:schemeClr val="tx1"/>
                          </a:solidFill>
                          <a:effectLst/>
                        </a:rPr>
                        <a:t>Fibra de carbono MUESTRA</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solidFill>
                            <a:schemeClr val="tx1"/>
                          </a:solidFill>
                          <a:effectLst/>
                        </a:rPr>
                        <a:t>0,00</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solidFill>
                            <a:schemeClr val="tx1"/>
                          </a:solidFill>
                          <a:effectLst/>
                        </a:rPr>
                        <a:t>0,00</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98357031"/>
                  </a:ext>
                </a:extLst>
              </a:tr>
              <a:tr h="190500">
                <a:tc>
                  <a:txBody>
                    <a:bodyPr/>
                    <a:lstStyle/>
                    <a:p>
                      <a:pPr algn="ctr">
                        <a:lnSpc>
                          <a:spcPct val="150000"/>
                        </a:lnSpc>
                        <a:spcAft>
                          <a:spcPts val="0"/>
                        </a:spcAft>
                      </a:pPr>
                      <a:r>
                        <a:rPr lang="es-EC" sz="1250" dirty="0">
                          <a:solidFill>
                            <a:schemeClr val="tx1"/>
                          </a:solidFill>
                          <a:effectLst/>
                        </a:rPr>
                        <a:t>1</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50">
                          <a:solidFill>
                            <a:schemeClr val="tx1"/>
                          </a:solidFill>
                          <a:effectLst/>
                        </a:rPr>
                        <a:t>Relleno concreto MUESTRA</a:t>
                      </a:r>
                      <a:endParaRPr lang="es-EC" sz="125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solidFill>
                            <a:schemeClr val="tx1"/>
                          </a:solidFill>
                          <a:effectLst/>
                        </a:rPr>
                        <a:t>0,00</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solidFill>
                            <a:schemeClr val="tx1"/>
                          </a:solidFill>
                          <a:effectLst/>
                        </a:rPr>
                        <a:t>0,00</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137444311"/>
                  </a:ext>
                </a:extLst>
              </a:tr>
              <a:tr h="190500">
                <a:tc gridSpan="3">
                  <a:txBody>
                    <a:bodyPr/>
                    <a:lstStyle/>
                    <a:p>
                      <a:pPr algn="ctr">
                        <a:lnSpc>
                          <a:spcPct val="150000"/>
                        </a:lnSpc>
                        <a:spcAft>
                          <a:spcPts val="0"/>
                        </a:spcAft>
                      </a:pPr>
                      <a:r>
                        <a:rPr lang="es-EC" sz="1250" dirty="0">
                          <a:solidFill>
                            <a:schemeClr val="tx1"/>
                          </a:solidFill>
                          <a:effectLst/>
                        </a:rPr>
                        <a:t>Total, costos ensayo adherencia</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250" dirty="0">
                          <a:solidFill>
                            <a:schemeClr val="tx1"/>
                          </a:solidFill>
                          <a:effectLst/>
                        </a:rPr>
                        <a:t>229,25</a:t>
                      </a:r>
                      <a:endParaRPr lang="es-EC" sz="1250" dirty="0">
                        <a:solidFill>
                          <a:schemeClr val="tx1"/>
                        </a:solidFill>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926815433"/>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3562272570"/>
              </p:ext>
            </p:extLst>
          </p:nvPr>
        </p:nvGraphicFramePr>
        <p:xfrm>
          <a:off x="251520" y="721025"/>
          <a:ext cx="5685790" cy="2571750"/>
        </p:xfrm>
        <a:graphic>
          <a:graphicData uri="http://schemas.openxmlformats.org/drawingml/2006/table">
            <a:tbl>
              <a:tblPr firstRow="1" firstCol="1" bandRow="1">
                <a:tableStyleId>{5C22544A-7EE6-4342-B048-85BDC9FD1C3A}</a:tableStyleId>
              </a:tblPr>
              <a:tblGrid>
                <a:gridCol w="784225">
                  <a:extLst>
                    <a:ext uri="{9D8B030D-6E8A-4147-A177-3AD203B41FA5}">
                      <a16:colId xmlns:a16="http://schemas.microsoft.com/office/drawing/2014/main" val="2423569169"/>
                    </a:ext>
                  </a:extLst>
                </a:gridCol>
                <a:gridCol w="1861312">
                  <a:extLst>
                    <a:ext uri="{9D8B030D-6E8A-4147-A177-3AD203B41FA5}">
                      <a16:colId xmlns:a16="http://schemas.microsoft.com/office/drawing/2014/main" val="349701424"/>
                    </a:ext>
                  </a:extLst>
                </a:gridCol>
                <a:gridCol w="1068578">
                  <a:extLst>
                    <a:ext uri="{9D8B030D-6E8A-4147-A177-3AD203B41FA5}">
                      <a16:colId xmlns:a16="http://schemas.microsoft.com/office/drawing/2014/main" val="4100038870"/>
                    </a:ext>
                  </a:extLst>
                </a:gridCol>
                <a:gridCol w="1971675">
                  <a:extLst>
                    <a:ext uri="{9D8B030D-6E8A-4147-A177-3AD203B41FA5}">
                      <a16:colId xmlns:a16="http://schemas.microsoft.com/office/drawing/2014/main" val="4100214742"/>
                    </a:ext>
                  </a:extLst>
                </a:gridCol>
              </a:tblGrid>
              <a:tr h="190500">
                <a:tc gridSpan="4">
                  <a:txBody>
                    <a:bodyPr/>
                    <a:lstStyle/>
                    <a:p>
                      <a:pPr algn="ctr">
                        <a:lnSpc>
                          <a:spcPct val="150000"/>
                        </a:lnSpc>
                        <a:spcAft>
                          <a:spcPts val="0"/>
                        </a:spcAft>
                      </a:pPr>
                      <a:r>
                        <a:rPr lang="es-EC" sz="1250" dirty="0">
                          <a:effectLst/>
                        </a:rPr>
                        <a:t>Costos indirectos</a:t>
                      </a:r>
                      <a:endParaRPr lang="es-EC" sz="125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2802733685"/>
                  </a:ext>
                </a:extLst>
              </a:tr>
              <a:tr h="190500">
                <a:tc>
                  <a:txBody>
                    <a:bodyPr/>
                    <a:lstStyle/>
                    <a:p>
                      <a:pPr algn="ctr">
                        <a:lnSpc>
                          <a:spcPct val="150000"/>
                        </a:lnSpc>
                        <a:spcAft>
                          <a:spcPts val="0"/>
                        </a:spcAft>
                      </a:pPr>
                      <a:r>
                        <a:rPr lang="es-EC" sz="1250">
                          <a:effectLst/>
                        </a:rPr>
                        <a:t>Cantidad</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effectLst/>
                        </a:rPr>
                        <a:t>Descripción</a:t>
                      </a:r>
                      <a:endParaRPr lang="es-EC" sz="125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effectLst/>
                        </a:rPr>
                        <a:t>P. unitario ($)</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effectLst/>
                        </a:rPr>
                        <a:t>P. total ($)</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01111891"/>
                  </a:ext>
                </a:extLst>
              </a:tr>
              <a:tr h="190500">
                <a:tc>
                  <a:txBody>
                    <a:bodyPr/>
                    <a:lstStyle/>
                    <a:p>
                      <a:pPr algn="ctr">
                        <a:lnSpc>
                          <a:spcPct val="150000"/>
                        </a:lnSpc>
                        <a:spcAft>
                          <a:spcPts val="0"/>
                        </a:spcAft>
                      </a:pPr>
                      <a:r>
                        <a:rPr lang="es-EC" sz="1250">
                          <a:effectLst/>
                        </a:rPr>
                        <a:t>1</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50">
                          <a:effectLst/>
                        </a:rPr>
                        <a:t>Envío armadura</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effectLst/>
                        </a:rPr>
                        <a:t>30,00</a:t>
                      </a:r>
                      <a:endParaRPr lang="es-EC" sz="125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effectLst/>
                        </a:rPr>
                        <a:t>30,00</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009017510"/>
                  </a:ext>
                </a:extLst>
              </a:tr>
              <a:tr h="190500">
                <a:tc>
                  <a:txBody>
                    <a:bodyPr/>
                    <a:lstStyle/>
                    <a:p>
                      <a:pPr algn="ctr">
                        <a:lnSpc>
                          <a:spcPct val="150000"/>
                        </a:lnSpc>
                        <a:spcAft>
                          <a:spcPts val="0"/>
                        </a:spcAft>
                      </a:pPr>
                      <a:r>
                        <a:rPr lang="es-EC" sz="1250">
                          <a:effectLst/>
                        </a:rPr>
                        <a:t>1</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50">
                          <a:effectLst/>
                        </a:rPr>
                        <a:t>Envío SIKA CO a Ipiales</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effectLst/>
                        </a:rPr>
                        <a:t>23,34</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effectLst/>
                        </a:rPr>
                        <a:t>96,19</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076432062"/>
                  </a:ext>
                </a:extLst>
              </a:tr>
              <a:tr h="190500">
                <a:tc>
                  <a:txBody>
                    <a:bodyPr/>
                    <a:lstStyle/>
                    <a:p>
                      <a:pPr algn="ctr">
                        <a:lnSpc>
                          <a:spcPct val="150000"/>
                        </a:lnSpc>
                        <a:spcAft>
                          <a:spcPts val="0"/>
                        </a:spcAft>
                      </a:pPr>
                      <a:r>
                        <a:rPr lang="es-EC" sz="1250" dirty="0">
                          <a:effectLst/>
                        </a:rPr>
                        <a:t>1</a:t>
                      </a:r>
                      <a:endParaRPr lang="es-EC" sz="125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50">
                          <a:effectLst/>
                        </a:rPr>
                        <a:t>Traslado vigas</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effectLst/>
                        </a:rPr>
                        <a:t>9,00</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effectLst/>
                        </a:rPr>
                        <a:t>9,00</a:t>
                      </a:r>
                      <a:endParaRPr lang="es-EC" sz="125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271708646"/>
                  </a:ext>
                </a:extLst>
              </a:tr>
              <a:tr h="190500">
                <a:tc>
                  <a:txBody>
                    <a:bodyPr/>
                    <a:lstStyle/>
                    <a:p>
                      <a:pPr algn="ctr">
                        <a:lnSpc>
                          <a:spcPct val="150000"/>
                        </a:lnSpc>
                        <a:spcAft>
                          <a:spcPts val="0"/>
                        </a:spcAft>
                      </a:pPr>
                      <a:r>
                        <a:rPr lang="es-EC" sz="1250">
                          <a:effectLst/>
                        </a:rPr>
                        <a:t>1</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50">
                          <a:effectLst/>
                        </a:rPr>
                        <a:t>Envío Hilo PET</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effectLst/>
                        </a:rPr>
                        <a:t>4,00</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effectLst/>
                        </a:rPr>
                        <a:t>4,00</a:t>
                      </a:r>
                      <a:endParaRPr lang="es-EC" sz="125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233000031"/>
                  </a:ext>
                </a:extLst>
              </a:tr>
              <a:tr h="190500">
                <a:tc>
                  <a:txBody>
                    <a:bodyPr/>
                    <a:lstStyle/>
                    <a:p>
                      <a:pPr algn="ctr">
                        <a:lnSpc>
                          <a:spcPct val="150000"/>
                        </a:lnSpc>
                        <a:spcAft>
                          <a:spcPts val="0"/>
                        </a:spcAft>
                      </a:pPr>
                      <a:r>
                        <a:rPr lang="es-EC" sz="1250">
                          <a:effectLst/>
                        </a:rPr>
                        <a:t>30</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50">
                          <a:effectLst/>
                        </a:rPr>
                        <a:t>Cortes Madera</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effectLst/>
                        </a:rPr>
                        <a:t>0,50</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effectLst/>
                        </a:rPr>
                        <a:t>15,00</a:t>
                      </a:r>
                      <a:endParaRPr lang="es-EC" sz="125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348361929"/>
                  </a:ext>
                </a:extLst>
              </a:tr>
              <a:tr h="190500">
                <a:tc>
                  <a:txBody>
                    <a:bodyPr/>
                    <a:lstStyle/>
                    <a:p>
                      <a:pPr algn="ctr">
                        <a:lnSpc>
                          <a:spcPct val="150000"/>
                        </a:lnSpc>
                        <a:spcAft>
                          <a:spcPts val="0"/>
                        </a:spcAft>
                      </a:pPr>
                      <a:r>
                        <a:rPr lang="es-EC" sz="1250" dirty="0">
                          <a:effectLst/>
                        </a:rPr>
                        <a:t>10</a:t>
                      </a:r>
                      <a:endParaRPr lang="es-EC" sz="125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50">
                          <a:effectLst/>
                        </a:rPr>
                        <a:t>Cortes Armaduras</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a:effectLst/>
                        </a:rPr>
                        <a:t>1,00</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50" dirty="0">
                          <a:effectLst/>
                        </a:rPr>
                        <a:t>10,00</a:t>
                      </a:r>
                      <a:endParaRPr lang="es-EC" sz="125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451680666"/>
                  </a:ext>
                </a:extLst>
              </a:tr>
              <a:tr h="190500">
                <a:tc gridSpan="3">
                  <a:txBody>
                    <a:bodyPr/>
                    <a:lstStyle/>
                    <a:p>
                      <a:pPr algn="ctr">
                        <a:lnSpc>
                          <a:spcPct val="150000"/>
                        </a:lnSpc>
                        <a:spcAft>
                          <a:spcPts val="0"/>
                        </a:spcAft>
                      </a:pPr>
                      <a:r>
                        <a:rPr lang="es-EC" sz="1250">
                          <a:effectLst/>
                        </a:rPr>
                        <a:t>Total, costos indirectos</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250" dirty="0">
                          <a:effectLst/>
                        </a:rPr>
                        <a:t>164,19</a:t>
                      </a:r>
                      <a:endParaRPr lang="es-EC" sz="125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75937609"/>
                  </a:ext>
                </a:extLst>
              </a:tr>
            </a:tbl>
          </a:graphicData>
        </a:graphic>
      </p:graphicFrame>
    </p:spTree>
    <p:extLst>
      <p:ext uri="{BB962C8B-B14F-4D97-AF65-F5344CB8AC3E}">
        <p14:creationId xmlns:p14="http://schemas.microsoft.com/office/powerpoint/2010/main" val="3855635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6625"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175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5029200" cy="5334000"/>
          </a:xfrm>
        </p:spPr>
        <p:txBody>
          <a:bodyPr/>
          <a:lstStyle/>
          <a:p>
            <a:pPr eaLnBrk="1" hangingPunct="1">
              <a:buFont typeface="Arial" panose="020B0604020202020204" pitchFamily="34" charset="0"/>
              <a:buNone/>
            </a:pPr>
            <a:r>
              <a:rPr lang="es-ES" altLang="es-ES" b="1" dirty="0">
                <a:solidFill>
                  <a:schemeClr val="tx1"/>
                </a:solidFill>
                <a:latin typeface="Times New Roman" panose="02020603050405020304" pitchFamily="18" charset="0"/>
                <a:cs typeface="Times New Roman" panose="02020603050405020304" pitchFamily="18" charset="0"/>
              </a:rPr>
              <a:t>Reforzamiento de vigas </a:t>
            </a:r>
          </a:p>
          <a:p>
            <a:pPr eaLnBrk="1" hangingPunct="1">
              <a:buFont typeface="Arial" panose="020B0604020202020204" pitchFamily="34" charset="0"/>
              <a:buNone/>
            </a:pPr>
            <a:endParaRPr lang="es-ES" altLang="es-ES" sz="1500" dirty="0">
              <a:solidFill>
                <a:schemeClr val="tx1"/>
              </a:solidFill>
              <a:latin typeface="Times New Roman" panose="02020603050405020304" pitchFamily="18" charset="0"/>
              <a:cs typeface="Times New Roman" panose="02020603050405020304" pitchFamily="18" charset="0"/>
            </a:endParaRPr>
          </a:p>
          <a:p>
            <a:pPr algn="just" eaLnBrk="1" hangingPunct="1"/>
            <a:r>
              <a:rPr lang="es-ES" altLang="es-ES" sz="2000" dirty="0">
                <a:solidFill>
                  <a:schemeClr val="tx1"/>
                </a:solidFill>
                <a:latin typeface="Times New Roman" panose="02020603050405020304" pitchFamily="18" charset="0"/>
                <a:cs typeface="Times New Roman" panose="02020603050405020304" pitchFamily="18" charset="0"/>
              </a:rPr>
              <a:t>El reforzamiento de elementos estructurales tiene como objetivo mejorar alguna propiedad. </a:t>
            </a:r>
          </a:p>
          <a:p>
            <a:pPr algn="just" eaLnBrk="1" hangingPunct="1"/>
            <a:endParaRPr lang="es-ES" altLang="es-ES" sz="2000" dirty="0">
              <a:solidFill>
                <a:schemeClr val="tx1"/>
              </a:solidFill>
              <a:latin typeface="Times New Roman" panose="02020603050405020304" pitchFamily="18" charset="0"/>
              <a:cs typeface="Times New Roman" panose="02020603050405020304" pitchFamily="18" charset="0"/>
            </a:endParaRPr>
          </a:p>
          <a:p>
            <a:pPr algn="just"/>
            <a:r>
              <a:rPr lang="es-ES" altLang="es-ES" sz="2000" dirty="0">
                <a:solidFill>
                  <a:schemeClr val="tx1"/>
                </a:solidFill>
                <a:latin typeface="Times New Roman" panose="02020603050405020304" pitchFamily="18" charset="0"/>
                <a:cs typeface="Times New Roman" panose="02020603050405020304" pitchFamily="18" charset="0"/>
              </a:rPr>
              <a:t>En este estudio, nos enfocaremos a analizar el refuerzo de vigas mediante el uso de fibras.</a:t>
            </a:r>
          </a:p>
          <a:p>
            <a:pPr algn="just"/>
            <a:endParaRPr lang="es-ES" altLang="es-ES" sz="2000" dirty="0">
              <a:solidFill>
                <a:schemeClr val="tx1"/>
              </a:solidFill>
              <a:latin typeface="Times New Roman" panose="02020603050405020304" pitchFamily="18" charset="0"/>
              <a:cs typeface="Times New Roman" panose="02020603050405020304" pitchFamily="18" charset="0"/>
            </a:endParaRPr>
          </a:p>
          <a:p>
            <a:pPr algn="just"/>
            <a:r>
              <a:rPr lang="es-ES" altLang="es-ES" sz="2000" dirty="0">
                <a:solidFill>
                  <a:schemeClr val="tx1"/>
                </a:solidFill>
                <a:latin typeface="Times New Roman" panose="02020603050405020304" pitchFamily="18" charset="0"/>
                <a:cs typeface="Times New Roman" panose="02020603050405020304" pitchFamily="18" charset="0"/>
              </a:rPr>
              <a:t>Geometría principal un cuadrado o un rectángulo, dependiendo de lo que demande el diseño, junto con varilla de acero.</a:t>
            </a:r>
          </a:p>
          <a:p>
            <a:pPr algn="just"/>
            <a:endParaRPr lang="es-ES" altLang="es-ES" sz="2000" dirty="0">
              <a:solidFill>
                <a:schemeClr val="tx1"/>
              </a:solidFill>
              <a:latin typeface="Times New Roman" panose="02020603050405020304" pitchFamily="18" charset="0"/>
              <a:cs typeface="Times New Roman" panose="02020603050405020304" pitchFamily="18" charset="0"/>
            </a:endParaRPr>
          </a:p>
          <a:p>
            <a:pPr algn="just"/>
            <a:r>
              <a:rPr lang="es-ES" altLang="es-ES" sz="2000" dirty="0">
                <a:solidFill>
                  <a:schemeClr val="tx1"/>
                </a:solidFill>
                <a:latin typeface="Times New Roman" panose="02020603050405020304" pitchFamily="18" charset="0"/>
                <a:cs typeface="Times New Roman" panose="02020603050405020304" pitchFamily="18" charset="0"/>
              </a:rPr>
              <a:t>Este tipo de vigas compuestas se les conoce </a:t>
            </a:r>
            <a:r>
              <a:rPr lang="es-ES" altLang="es-ES" sz="2000" dirty="0">
                <a:latin typeface="Times New Roman" panose="02020603050405020304" pitchFamily="18" charset="0"/>
                <a:cs typeface="Times New Roman" panose="02020603050405020304" pitchFamily="18" charset="0"/>
              </a:rPr>
              <a:t>comúnmente como vigas de hormigón armado</a:t>
            </a:r>
          </a:p>
          <a:p>
            <a:pPr eaLnBrk="1" hangingPunct="1">
              <a:buFont typeface="Arial" panose="020B0604020202020204" pitchFamily="34" charset="0"/>
              <a:buNone/>
            </a:pPr>
            <a:endParaRPr lang="es-ES" altLang="es-ES" dirty="0"/>
          </a:p>
        </p:txBody>
      </p:sp>
      <p:pic>
        <p:nvPicPr>
          <p:cNvPr id="26627"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1524000"/>
            <a:ext cx="1706563"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ángulo 2"/>
          <p:cNvSpPr>
            <a:spLocks noChangeArrowheads="1"/>
          </p:cNvSpPr>
          <p:nvPr/>
        </p:nvSpPr>
        <p:spPr bwMode="auto">
          <a:xfrm>
            <a:off x="6248400" y="4038600"/>
            <a:ext cx="243840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anose="020B0604020202020204" pitchFamily="34" charset="0"/>
                <a:ea typeface="MS PGothic" panose="020B0600070205080204" pitchFamily="34" charset="-128"/>
              </a:defRPr>
            </a:lvl1pPr>
            <a:lvl2pPr marL="742950" indent="-285750" eaLnBrk="0" hangingPunct="0">
              <a:defRPr sz="2400">
                <a:solidFill>
                  <a:schemeClr val="tx1"/>
                </a:solidFill>
                <a:latin typeface="Arial" panose="020B0604020202020204" pitchFamily="34" charset="0"/>
                <a:ea typeface="MS PGothic" panose="020B0600070205080204" pitchFamily="34" charset="-128"/>
              </a:defRPr>
            </a:lvl2pPr>
            <a:lvl3pPr marL="1143000" indent="-228600" eaLnBrk="0" hangingPunct="0">
              <a:defRPr sz="2400">
                <a:solidFill>
                  <a:schemeClr val="tx1"/>
                </a:solidFill>
                <a:latin typeface="Arial" panose="020B0604020202020204" pitchFamily="34" charset="0"/>
                <a:ea typeface="MS PGothic" panose="020B0600070205080204" pitchFamily="34" charset="-128"/>
              </a:defRPr>
            </a:lvl3pPr>
            <a:lvl4pPr marL="1600200" indent="-228600" eaLnBrk="0" hangingPunct="0">
              <a:defRPr sz="2400">
                <a:solidFill>
                  <a:schemeClr val="tx1"/>
                </a:solidFill>
                <a:latin typeface="Arial" panose="020B0604020202020204" pitchFamily="34" charset="0"/>
                <a:ea typeface="MS PGothic" panose="020B0600070205080204" pitchFamily="34" charset="-128"/>
              </a:defRPr>
            </a:lvl4pPr>
            <a:lvl5pPr marL="2057400" indent="-228600" eaLnBrk="0" hangingPunct="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r>
              <a:rPr lang="es-ES" altLang="es-ES" sz="1800" b="1" baseline="30000" dirty="0"/>
              <a:t>Viga compuesta (Viga de hormigón armado)</a:t>
            </a:r>
            <a:endParaRPr lang="es-ES" altLang="es-ES" sz="1800" dirty="0"/>
          </a:p>
        </p:txBody>
      </p:sp>
    </p:spTree>
    <p:extLst>
      <p:ext uri="{BB962C8B-B14F-4D97-AF65-F5344CB8AC3E}">
        <p14:creationId xmlns:p14="http://schemas.microsoft.com/office/powerpoint/2010/main" val="1592720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dissolve">
                                      <p:cBhvr>
                                        <p:cTn id="7" dur="5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2" end="2"/>
                                            </p:txEl>
                                          </p:spTgt>
                                        </p:tgtEl>
                                        <p:attrNameLst>
                                          <p:attrName>style.visibility</p:attrName>
                                        </p:attrNameLst>
                                      </p:cBhvr>
                                      <p:to>
                                        <p:strVal val="visible"/>
                                      </p:to>
                                    </p:set>
                                    <p:animEffect transition="in" filter="dissolve">
                                      <p:cBhvr>
                                        <p:cTn id="12" dur="500"/>
                                        <p:tgtEl>
                                          <p:spTgt spid="24579">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9">
                                            <p:txEl>
                                              <p:pRg st="4" end="4"/>
                                            </p:txEl>
                                          </p:spTgt>
                                        </p:tgtEl>
                                        <p:attrNameLst>
                                          <p:attrName>style.visibility</p:attrName>
                                        </p:attrNameLst>
                                      </p:cBhvr>
                                      <p:to>
                                        <p:strVal val="visible"/>
                                      </p:to>
                                    </p:set>
                                    <p:animEffect transition="in" filter="dissolve">
                                      <p:cBhvr>
                                        <p:cTn id="17" dur="500"/>
                                        <p:tgtEl>
                                          <p:spTgt spid="24579">
                                            <p:txEl>
                                              <p:pRg st="4" end="4"/>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4579">
                                            <p:txEl>
                                              <p:pRg st="6" end="6"/>
                                            </p:txEl>
                                          </p:spTgt>
                                        </p:tgtEl>
                                        <p:attrNameLst>
                                          <p:attrName>style.visibility</p:attrName>
                                        </p:attrNameLst>
                                      </p:cBhvr>
                                      <p:to>
                                        <p:strVal val="visible"/>
                                      </p:to>
                                    </p:set>
                                    <p:animEffect transition="in" filter="dissolve">
                                      <p:cBhvr>
                                        <p:cTn id="22" dur="500"/>
                                        <p:tgtEl>
                                          <p:spTgt spid="24579">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4579">
                                            <p:txEl>
                                              <p:pRg st="8" end="8"/>
                                            </p:txEl>
                                          </p:spTgt>
                                        </p:tgtEl>
                                        <p:attrNameLst>
                                          <p:attrName>style.visibility</p:attrName>
                                        </p:attrNameLst>
                                      </p:cBhvr>
                                      <p:to>
                                        <p:strVal val="visible"/>
                                      </p:to>
                                    </p:set>
                                    <p:animEffect transition="in" filter="dissolve">
                                      <p:cBhvr>
                                        <p:cTn id="27" dur="500"/>
                                        <p:tgtEl>
                                          <p:spTgt spid="2457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490066"/>
          </a:xfrm>
        </p:spPr>
        <p:txBody>
          <a:bodyPr/>
          <a:lstStyle/>
          <a:p>
            <a:r>
              <a:rPr lang="es-EC" sz="2400" dirty="0">
                <a:solidFill>
                  <a:schemeClr val="tx1"/>
                </a:solidFill>
              </a:rPr>
              <a:t>EVALUACION ECONOMICA Y FINANCIERA</a:t>
            </a:r>
            <a:endParaRPr lang="es-EC" sz="2400" dirty="0"/>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76803800"/>
              </p:ext>
            </p:extLst>
          </p:nvPr>
        </p:nvGraphicFramePr>
        <p:xfrm>
          <a:off x="251519" y="764704"/>
          <a:ext cx="5881115" cy="3566160"/>
        </p:xfrm>
        <a:graphic>
          <a:graphicData uri="http://schemas.openxmlformats.org/drawingml/2006/table">
            <a:tbl>
              <a:tblPr firstRow="1" firstCol="1" bandRow="1">
                <a:tableStyleId>{5C22544A-7EE6-4342-B048-85BDC9FD1C3A}</a:tableStyleId>
              </a:tblPr>
              <a:tblGrid>
                <a:gridCol w="784225">
                  <a:extLst>
                    <a:ext uri="{9D8B030D-6E8A-4147-A177-3AD203B41FA5}">
                      <a16:colId xmlns:a16="http://schemas.microsoft.com/office/drawing/2014/main" val="3324326347"/>
                    </a:ext>
                  </a:extLst>
                </a:gridCol>
                <a:gridCol w="2100262">
                  <a:extLst>
                    <a:ext uri="{9D8B030D-6E8A-4147-A177-3AD203B41FA5}">
                      <a16:colId xmlns:a16="http://schemas.microsoft.com/office/drawing/2014/main" val="2993054185"/>
                    </a:ext>
                  </a:extLst>
                </a:gridCol>
                <a:gridCol w="1024953">
                  <a:extLst>
                    <a:ext uri="{9D8B030D-6E8A-4147-A177-3AD203B41FA5}">
                      <a16:colId xmlns:a16="http://schemas.microsoft.com/office/drawing/2014/main" val="3379579250"/>
                    </a:ext>
                  </a:extLst>
                </a:gridCol>
                <a:gridCol w="1971675">
                  <a:extLst>
                    <a:ext uri="{9D8B030D-6E8A-4147-A177-3AD203B41FA5}">
                      <a16:colId xmlns:a16="http://schemas.microsoft.com/office/drawing/2014/main" val="3121941807"/>
                    </a:ext>
                  </a:extLst>
                </a:gridCol>
              </a:tblGrid>
              <a:tr h="190500">
                <a:tc gridSpan="4">
                  <a:txBody>
                    <a:bodyPr/>
                    <a:lstStyle/>
                    <a:p>
                      <a:pPr algn="ctr">
                        <a:lnSpc>
                          <a:spcPct val="150000"/>
                        </a:lnSpc>
                        <a:spcAft>
                          <a:spcPts val="0"/>
                        </a:spcAft>
                      </a:pPr>
                      <a:r>
                        <a:rPr lang="es-EC" sz="1200" dirty="0">
                          <a:effectLst/>
                        </a:rPr>
                        <a:t>Costos fabricación vigas</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480717358"/>
                  </a:ext>
                </a:extLst>
              </a:tr>
              <a:tr h="190500">
                <a:tc>
                  <a:txBody>
                    <a:bodyPr/>
                    <a:lstStyle/>
                    <a:p>
                      <a:pPr algn="ctr">
                        <a:lnSpc>
                          <a:spcPct val="150000"/>
                        </a:lnSpc>
                        <a:spcAft>
                          <a:spcPts val="0"/>
                        </a:spcAft>
                      </a:pPr>
                      <a:r>
                        <a:rPr lang="es-EC" sz="1200">
                          <a:effectLst/>
                        </a:rPr>
                        <a:t>Cantidad</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Descripción</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P. unitario ($)</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P. total ($)</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29749914"/>
                  </a:ext>
                </a:extLst>
              </a:tr>
              <a:tr h="190500">
                <a:tc>
                  <a:txBody>
                    <a:bodyPr/>
                    <a:lstStyle/>
                    <a:p>
                      <a:pPr algn="ctr">
                        <a:lnSpc>
                          <a:spcPct val="150000"/>
                        </a:lnSpc>
                        <a:spcAft>
                          <a:spcPts val="0"/>
                        </a:spcAft>
                      </a:pPr>
                      <a:r>
                        <a:rPr lang="es-EC" sz="1200">
                          <a:effectLst/>
                        </a:rPr>
                        <a:t>5</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00">
                          <a:effectLst/>
                        </a:rPr>
                        <a:t>Madera Triplex 144X160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16,00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80,00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763422547"/>
                  </a:ext>
                </a:extLst>
              </a:tr>
              <a:tr h="190500">
                <a:tc>
                  <a:txBody>
                    <a:bodyPr/>
                    <a:lstStyle/>
                    <a:p>
                      <a:pPr algn="ctr">
                        <a:lnSpc>
                          <a:spcPct val="150000"/>
                        </a:lnSpc>
                        <a:spcAft>
                          <a:spcPts val="0"/>
                        </a:spcAft>
                      </a:pPr>
                      <a:r>
                        <a:rPr lang="es-EC" sz="1200">
                          <a:effectLst/>
                        </a:rPr>
                        <a:t>2</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00">
                          <a:effectLst/>
                        </a:rPr>
                        <a:t>Armaduras 14x9x9,5x12MTS</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38,00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dirty="0">
                          <a:effectLst/>
                        </a:rPr>
                        <a:t>76,00</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848220872"/>
                  </a:ext>
                </a:extLst>
              </a:tr>
              <a:tr h="190500">
                <a:tc>
                  <a:txBody>
                    <a:bodyPr/>
                    <a:lstStyle/>
                    <a:p>
                      <a:pPr algn="ctr">
                        <a:lnSpc>
                          <a:spcPct val="150000"/>
                        </a:lnSpc>
                        <a:spcAft>
                          <a:spcPts val="0"/>
                        </a:spcAft>
                      </a:pPr>
                      <a:r>
                        <a:rPr lang="es-EC" sz="1200">
                          <a:effectLst/>
                        </a:rPr>
                        <a:t>1,5</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00">
                          <a:effectLst/>
                        </a:rPr>
                        <a:t>Clavos 2" (lb)</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1,08</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dirty="0">
                          <a:effectLst/>
                        </a:rPr>
                        <a:t>1,62</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081608358"/>
                  </a:ext>
                </a:extLst>
              </a:tr>
              <a:tr h="190500">
                <a:tc>
                  <a:txBody>
                    <a:bodyPr/>
                    <a:lstStyle/>
                    <a:p>
                      <a:pPr algn="ctr">
                        <a:lnSpc>
                          <a:spcPct val="150000"/>
                        </a:lnSpc>
                        <a:spcAft>
                          <a:spcPts val="0"/>
                        </a:spcAft>
                      </a:pPr>
                      <a:r>
                        <a:rPr lang="es-EC" sz="1200">
                          <a:effectLst/>
                        </a:rPr>
                        <a:t>1</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00">
                          <a:effectLst/>
                        </a:rPr>
                        <a:t>Alambre de amarre (lb)</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1,08</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1,08</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58644811"/>
                  </a:ext>
                </a:extLst>
              </a:tr>
              <a:tr h="190500">
                <a:tc>
                  <a:txBody>
                    <a:bodyPr/>
                    <a:lstStyle/>
                    <a:p>
                      <a:pPr algn="ctr">
                        <a:lnSpc>
                          <a:spcPct val="150000"/>
                        </a:lnSpc>
                        <a:spcAft>
                          <a:spcPts val="0"/>
                        </a:spcAft>
                      </a:pPr>
                      <a:r>
                        <a:rPr lang="es-EC" sz="1200">
                          <a:effectLst/>
                        </a:rPr>
                        <a:t>4,5</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00">
                          <a:effectLst/>
                        </a:rPr>
                        <a:t>Cemento 50 kg</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8,15</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dirty="0">
                          <a:effectLst/>
                        </a:rPr>
                        <a:t>36,68</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689961605"/>
                  </a:ext>
                </a:extLst>
              </a:tr>
              <a:tr h="190500">
                <a:tc>
                  <a:txBody>
                    <a:bodyPr/>
                    <a:lstStyle/>
                    <a:p>
                      <a:pPr algn="ctr">
                        <a:lnSpc>
                          <a:spcPct val="150000"/>
                        </a:lnSpc>
                        <a:spcAft>
                          <a:spcPts val="0"/>
                        </a:spcAft>
                      </a:pPr>
                      <a:r>
                        <a:rPr lang="es-EC" sz="1200">
                          <a:effectLst/>
                        </a:rPr>
                        <a:t>5</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00">
                          <a:effectLst/>
                        </a:rPr>
                        <a:t>Ripio (Carretillas)</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1,80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9,00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878315430"/>
                  </a:ext>
                </a:extLst>
              </a:tr>
              <a:tr h="190500">
                <a:tc>
                  <a:txBody>
                    <a:bodyPr/>
                    <a:lstStyle/>
                    <a:p>
                      <a:pPr algn="ctr">
                        <a:lnSpc>
                          <a:spcPct val="150000"/>
                        </a:lnSpc>
                        <a:spcAft>
                          <a:spcPts val="0"/>
                        </a:spcAft>
                      </a:pPr>
                      <a:r>
                        <a:rPr lang="es-EC" sz="1200">
                          <a:effectLst/>
                        </a:rPr>
                        <a:t>4</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00">
                          <a:effectLst/>
                        </a:rPr>
                        <a:t>Arena (Carretillas)</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1,80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7,20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931838513"/>
                  </a:ext>
                </a:extLst>
              </a:tr>
              <a:tr h="190500">
                <a:tc>
                  <a:txBody>
                    <a:bodyPr/>
                    <a:lstStyle/>
                    <a:p>
                      <a:pPr algn="ctr">
                        <a:lnSpc>
                          <a:spcPct val="150000"/>
                        </a:lnSpc>
                        <a:spcAft>
                          <a:spcPts val="0"/>
                        </a:spcAft>
                      </a:pPr>
                      <a:r>
                        <a:rPr lang="es-EC" sz="1200">
                          <a:effectLst/>
                        </a:rPr>
                        <a:t>1</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00">
                          <a:effectLst/>
                        </a:rPr>
                        <a:t>Acelerante (1 lt)</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2,85</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2,85</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755479826"/>
                  </a:ext>
                </a:extLst>
              </a:tr>
              <a:tr h="190500">
                <a:tc>
                  <a:txBody>
                    <a:bodyPr/>
                    <a:lstStyle/>
                    <a:p>
                      <a:pPr algn="ctr">
                        <a:lnSpc>
                          <a:spcPct val="150000"/>
                        </a:lnSpc>
                        <a:spcAft>
                          <a:spcPts val="0"/>
                        </a:spcAft>
                      </a:pPr>
                      <a:r>
                        <a:rPr lang="es-EC" sz="1200">
                          <a:effectLst/>
                        </a:rPr>
                        <a:t>7</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00">
                          <a:effectLst/>
                        </a:rPr>
                        <a:t>Costales </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0,50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3,50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208478354"/>
                  </a:ext>
                </a:extLst>
              </a:tr>
              <a:tr h="190500">
                <a:tc>
                  <a:txBody>
                    <a:bodyPr/>
                    <a:lstStyle/>
                    <a:p>
                      <a:pPr algn="ctr">
                        <a:lnSpc>
                          <a:spcPct val="150000"/>
                        </a:lnSpc>
                        <a:spcAft>
                          <a:spcPts val="0"/>
                        </a:spcAft>
                      </a:pPr>
                      <a:r>
                        <a:rPr lang="es-EC" sz="1200">
                          <a:effectLst/>
                        </a:rPr>
                        <a:t>1</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00">
                          <a:effectLst/>
                        </a:rPr>
                        <a:t>Mano de obra</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70,00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70,00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683255327"/>
                  </a:ext>
                </a:extLst>
              </a:tr>
              <a:tr h="190500">
                <a:tc gridSpan="3">
                  <a:txBody>
                    <a:bodyPr/>
                    <a:lstStyle/>
                    <a:p>
                      <a:pPr algn="ctr">
                        <a:lnSpc>
                          <a:spcPct val="150000"/>
                        </a:lnSpc>
                        <a:spcAft>
                          <a:spcPts val="0"/>
                        </a:spcAft>
                      </a:pPr>
                      <a:r>
                        <a:rPr lang="es-EC" sz="1200">
                          <a:effectLst/>
                        </a:rPr>
                        <a:t>Total, costos fabricación vigas</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200" dirty="0">
                          <a:effectLst/>
                        </a:rPr>
                        <a:t>287,93</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104063929"/>
                  </a:ext>
                </a:extLst>
              </a:tr>
            </a:tbl>
          </a:graphicData>
        </a:graphic>
      </p:graphicFrame>
      <p:graphicFrame>
        <p:nvGraphicFramePr>
          <p:cNvPr id="5" name="Tabla 4"/>
          <p:cNvGraphicFramePr>
            <a:graphicFrameLocks noGrp="1"/>
          </p:cNvGraphicFramePr>
          <p:nvPr>
            <p:extLst>
              <p:ext uri="{D42A27DB-BD31-4B8C-83A1-F6EECF244321}">
                <p14:modId xmlns:p14="http://schemas.microsoft.com/office/powerpoint/2010/main" val="3799389326"/>
              </p:ext>
            </p:extLst>
          </p:nvPr>
        </p:nvGraphicFramePr>
        <p:xfrm>
          <a:off x="251521" y="4330864"/>
          <a:ext cx="5881116" cy="2194560"/>
        </p:xfrm>
        <a:graphic>
          <a:graphicData uri="http://schemas.openxmlformats.org/drawingml/2006/table">
            <a:tbl>
              <a:tblPr firstRow="1" firstCol="1" bandRow="1">
                <a:tableStyleId>{5C22544A-7EE6-4342-B048-85BDC9FD1C3A}</a:tableStyleId>
              </a:tblPr>
              <a:tblGrid>
                <a:gridCol w="771054">
                  <a:extLst>
                    <a:ext uri="{9D8B030D-6E8A-4147-A177-3AD203B41FA5}">
                      <a16:colId xmlns:a16="http://schemas.microsoft.com/office/drawing/2014/main" val="1356213682"/>
                    </a:ext>
                  </a:extLst>
                </a:gridCol>
                <a:gridCol w="2163760">
                  <a:extLst>
                    <a:ext uri="{9D8B030D-6E8A-4147-A177-3AD203B41FA5}">
                      <a16:colId xmlns:a16="http://schemas.microsoft.com/office/drawing/2014/main" val="3850659673"/>
                    </a:ext>
                  </a:extLst>
                </a:gridCol>
                <a:gridCol w="1007740">
                  <a:extLst>
                    <a:ext uri="{9D8B030D-6E8A-4147-A177-3AD203B41FA5}">
                      <a16:colId xmlns:a16="http://schemas.microsoft.com/office/drawing/2014/main" val="1694427467"/>
                    </a:ext>
                  </a:extLst>
                </a:gridCol>
                <a:gridCol w="1938562">
                  <a:extLst>
                    <a:ext uri="{9D8B030D-6E8A-4147-A177-3AD203B41FA5}">
                      <a16:colId xmlns:a16="http://schemas.microsoft.com/office/drawing/2014/main" val="1565402714"/>
                    </a:ext>
                  </a:extLst>
                </a:gridCol>
              </a:tblGrid>
              <a:tr h="190500">
                <a:tc gridSpan="4">
                  <a:txBody>
                    <a:bodyPr/>
                    <a:lstStyle/>
                    <a:p>
                      <a:pPr algn="ctr">
                        <a:lnSpc>
                          <a:spcPct val="150000"/>
                        </a:lnSpc>
                        <a:spcAft>
                          <a:spcPts val="0"/>
                        </a:spcAft>
                      </a:pPr>
                      <a:r>
                        <a:rPr lang="es-EC" sz="1200" dirty="0">
                          <a:effectLst/>
                        </a:rPr>
                        <a:t>Costos reforzamiento</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951806826"/>
                  </a:ext>
                </a:extLst>
              </a:tr>
              <a:tr h="190500">
                <a:tc>
                  <a:txBody>
                    <a:bodyPr/>
                    <a:lstStyle/>
                    <a:p>
                      <a:pPr algn="ctr">
                        <a:lnSpc>
                          <a:spcPct val="150000"/>
                        </a:lnSpc>
                        <a:spcAft>
                          <a:spcPts val="0"/>
                        </a:spcAft>
                      </a:pPr>
                      <a:r>
                        <a:rPr lang="es-EC" sz="1200">
                          <a:effectLst/>
                        </a:rPr>
                        <a:t>Cantidad</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dirty="0">
                          <a:effectLst/>
                        </a:rPr>
                        <a:t>Descripción</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dirty="0">
                          <a:effectLst/>
                        </a:rPr>
                        <a:t>P. unitario ($)</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P. total ($)</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581796923"/>
                  </a:ext>
                </a:extLst>
              </a:tr>
              <a:tr h="190500">
                <a:tc>
                  <a:txBody>
                    <a:bodyPr/>
                    <a:lstStyle/>
                    <a:p>
                      <a:pPr algn="ctr">
                        <a:lnSpc>
                          <a:spcPct val="150000"/>
                        </a:lnSpc>
                        <a:spcAft>
                          <a:spcPts val="0"/>
                        </a:spcAft>
                      </a:pPr>
                      <a:r>
                        <a:rPr lang="es-EC" sz="1200">
                          <a:effectLst/>
                        </a:rPr>
                        <a:t>1</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00">
                          <a:effectLst/>
                        </a:rPr>
                        <a:t>Sikadur 301 4 - Kg - CO</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dirty="0">
                          <a:effectLst/>
                        </a:rPr>
                        <a:t>95,61</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95,61</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805605876"/>
                  </a:ext>
                </a:extLst>
              </a:tr>
              <a:tr h="190500">
                <a:tc>
                  <a:txBody>
                    <a:bodyPr/>
                    <a:lstStyle/>
                    <a:p>
                      <a:pPr algn="ctr">
                        <a:lnSpc>
                          <a:spcPct val="150000"/>
                        </a:lnSpc>
                        <a:spcAft>
                          <a:spcPts val="0"/>
                        </a:spcAft>
                      </a:pPr>
                      <a:r>
                        <a:rPr lang="es-EC" sz="1200">
                          <a:effectLst/>
                        </a:rPr>
                        <a:t>10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00" dirty="0" err="1">
                          <a:effectLst/>
                        </a:rPr>
                        <a:t>SikaWrap</a:t>
                      </a:r>
                      <a:r>
                        <a:rPr lang="es-EC" sz="1200" dirty="0">
                          <a:effectLst/>
                        </a:rPr>
                        <a:t> 300 C (m)</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dirty="0">
                          <a:effectLst/>
                        </a:rPr>
                        <a:t>23,82</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238,20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6440154"/>
                  </a:ext>
                </a:extLst>
              </a:tr>
              <a:tr h="190500">
                <a:tc>
                  <a:txBody>
                    <a:bodyPr/>
                    <a:lstStyle/>
                    <a:p>
                      <a:pPr algn="ctr">
                        <a:lnSpc>
                          <a:spcPct val="150000"/>
                        </a:lnSpc>
                        <a:spcAft>
                          <a:spcPts val="0"/>
                        </a:spcAft>
                      </a:pPr>
                      <a:r>
                        <a:rPr lang="es-EC" sz="1200">
                          <a:effectLst/>
                        </a:rPr>
                        <a:t>2</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00" dirty="0">
                          <a:effectLst/>
                        </a:rPr>
                        <a:t>Hilo PET - 5 Kg</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dirty="0">
                          <a:effectLst/>
                        </a:rPr>
                        <a:t>15,90</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31,80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956714085"/>
                  </a:ext>
                </a:extLst>
              </a:tr>
              <a:tr h="190500">
                <a:tc>
                  <a:txBody>
                    <a:bodyPr/>
                    <a:lstStyle/>
                    <a:p>
                      <a:pPr algn="ctr">
                        <a:lnSpc>
                          <a:spcPct val="150000"/>
                        </a:lnSpc>
                        <a:spcAft>
                          <a:spcPts val="0"/>
                        </a:spcAft>
                      </a:pPr>
                      <a:r>
                        <a:rPr lang="es-EC" sz="1200">
                          <a:effectLst/>
                        </a:rPr>
                        <a:t>1</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00">
                          <a:effectLst/>
                        </a:rPr>
                        <a:t>Mano de obra tejido PET - 8 m</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120,00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dirty="0">
                          <a:effectLst/>
                        </a:rPr>
                        <a:t>120,00</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975050482"/>
                  </a:ext>
                </a:extLst>
              </a:tr>
              <a:tr h="190500">
                <a:tc>
                  <a:txBody>
                    <a:bodyPr/>
                    <a:lstStyle/>
                    <a:p>
                      <a:pPr algn="ctr">
                        <a:lnSpc>
                          <a:spcPct val="150000"/>
                        </a:lnSpc>
                        <a:spcAft>
                          <a:spcPts val="0"/>
                        </a:spcAft>
                      </a:pPr>
                      <a:r>
                        <a:rPr lang="es-EC" sz="1200">
                          <a:effectLst/>
                        </a:rPr>
                        <a:t>2</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just">
                        <a:lnSpc>
                          <a:spcPct val="150000"/>
                        </a:lnSpc>
                        <a:spcAft>
                          <a:spcPts val="0"/>
                        </a:spcAft>
                      </a:pPr>
                      <a:r>
                        <a:rPr lang="es-EC" sz="1200">
                          <a:effectLst/>
                        </a:rPr>
                        <a:t>Rodillos</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a:effectLst/>
                        </a:rPr>
                        <a:t>2,50</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a:txBody>
                    <a:bodyPr/>
                    <a:lstStyle/>
                    <a:p>
                      <a:pPr algn="ctr">
                        <a:lnSpc>
                          <a:spcPct val="150000"/>
                        </a:lnSpc>
                        <a:spcAft>
                          <a:spcPts val="0"/>
                        </a:spcAft>
                      </a:pPr>
                      <a:r>
                        <a:rPr lang="es-EC" sz="1200" dirty="0">
                          <a:effectLst/>
                        </a:rPr>
                        <a:t>5,00</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26530864"/>
                  </a:ext>
                </a:extLst>
              </a:tr>
              <a:tr h="190500">
                <a:tc gridSpan="3">
                  <a:txBody>
                    <a:bodyPr/>
                    <a:lstStyle/>
                    <a:p>
                      <a:pPr algn="ctr">
                        <a:lnSpc>
                          <a:spcPct val="150000"/>
                        </a:lnSpc>
                        <a:spcAft>
                          <a:spcPts val="0"/>
                        </a:spcAft>
                      </a:pPr>
                      <a:r>
                        <a:rPr lang="es-EC" sz="1200">
                          <a:effectLst/>
                        </a:rPr>
                        <a:t>Total, costos reforzamiento</a:t>
                      </a:r>
                      <a:endParaRPr lang="es-EC" sz="120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tc hMerge="1">
                  <a:txBody>
                    <a:bodyPr/>
                    <a:lstStyle/>
                    <a:p>
                      <a:endParaRPr lang="es-EC"/>
                    </a:p>
                  </a:txBody>
                  <a:tcPr/>
                </a:tc>
                <a:tc hMerge="1">
                  <a:txBody>
                    <a:bodyPr/>
                    <a:lstStyle/>
                    <a:p>
                      <a:endParaRPr lang="es-EC"/>
                    </a:p>
                  </a:txBody>
                  <a:tcPr/>
                </a:tc>
                <a:tc>
                  <a:txBody>
                    <a:bodyPr/>
                    <a:lstStyle/>
                    <a:p>
                      <a:pPr algn="ctr">
                        <a:lnSpc>
                          <a:spcPct val="150000"/>
                        </a:lnSpc>
                        <a:spcAft>
                          <a:spcPts val="0"/>
                        </a:spcAft>
                      </a:pPr>
                      <a:r>
                        <a:rPr lang="es-EC" sz="1200" dirty="0">
                          <a:effectLst/>
                        </a:rPr>
                        <a:t>490,61</a:t>
                      </a:r>
                      <a:endParaRPr lang="es-EC" sz="1200" dirty="0">
                        <a:effectLst/>
                        <a:latin typeface="Arial" panose="020B0604020202020204" pitchFamily="34" charset="0"/>
                        <a:ea typeface="Arial" panose="020B060402020202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552656712"/>
                  </a:ext>
                </a:extLst>
              </a:tr>
            </a:tbl>
          </a:graphicData>
        </a:graphic>
      </p:graphicFrame>
      <p:graphicFrame>
        <p:nvGraphicFramePr>
          <p:cNvPr id="6" name="Tabla 5"/>
          <p:cNvGraphicFramePr>
            <a:graphicFrameLocks noGrp="1"/>
          </p:cNvGraphicFramePr>
          <p:nvPr>
            <p:extLst>
              <p:ext uri="{D42A27DB-BD31-4B8C-83A1-F6EECF244321}">
                <p14:modId xmlns:p14="http://schemas.microsoft.com/office/powerpoint/2010/main" val="4117233902"/>
              </p:ext>
            </p:extLst>
          </p:nvPr>
        </p:nvGraphicFramePr>
        <p:xfrm>
          <a:off x="6132636" y="2547784"/>
          <a:ext cx="3011364" cy="2286000"/>
        </p:xfrm>
        <a:graphic>
          <a:graphicData uri="http://schemas.openxmlformats.org/drawingml/2006/table">
            <a:tbl>
              <a:tblPr firstRow="1" firstCol="1" bandRow="1">
                <a:tableStyleId>{5C22544A-7EE6-4342-B048-85BDC9FD1C3A}</a:tableStyleId>
              </a:tblPr>
              <a:tblGrid>
                <a:gridCol w="927968">
                  <a:extLst>
                    <a:ext uri="{9D8B030D-6E8A-4147-A177-3AD203B41FA5}">
                      <a16:colId xmlns:a16="http://schemas.microsoft.com/office/drawing/2014/main" val="2768164112"/>
                    </a:ext>
                  </a:extLst>
                </a:gridCol>
                <a:gridCol w="2083396">
                  <a:extLst>
                    <a:ext uri="{9D8B030D-6E8A-4147-A177-3AD203B41FA5}">
                      <a16:colId xmlns:a16="http://schemas.microsoft.com/office/drawing/2014/main" val="604711612"/>
                    </a:ext>
                  </a:extLst>
                </a:gridCol>
              </a:tblGrid>
              <a:tr h="0">
                <a:tc gridSpan="2">
                  <a:txBody>
                    <a:bodyPr/>
                    <a:lstStyle/>
                    <a:p>
                      <a:pPr algn="ctr">
                        <a:lnSpc>
                          <a:spcPct val="150000"/>
                        </a:lnSpc>
                        <a:spcAft>
                          <a:spcPts val="0"/>
                        </a:spcAft>
                      </a:pPr>
                      <a:r>
                        <a:rPr lang="es-EC" sz="1250">
                          <a:effectLst/>
                        </a:rPr>
                        <a:t>Costos totales</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hMerge="1">
                  <a:txBody>
                    <a:bodyPr/>
                    <a:lstStyle/>
                    <a:p>
                      <a:endParaRPr lang="es-EC"/>
                    </a:p>
                  </a:txBody>
                  <a:tcPr/>
                </a:tc>
                <a:extLst>
                  <a:ext uri="{0D108BD9-81ED-4DB2-BD59-A6C34878D82A}">
                    <a16:rowId xmlns:a16="http://schemas.microsoft.com/office/drawing/2014/main" val="2702679112"/>
                  </a:ext>
                </a:extLst>
              </a:tr>
              <a:tr h="0">
                <a:tc>
                  <a:txBody>
                    <a:bodyPr/>
                    <a:lstStyle/>
                    <a:p>
                      <a:pPr algn="ctr">
                        <a:lnSpc>
                          <a:spcPct val="150000"/>
                        </a:lnSpc>
                        <a:spcAft>
                          <a:spcPts val="0"/>
                        </a:spcAft>
                      </a:pPr>
                      <a:r>
                        <a:rPr lang="es-EC" sz="1250">
                          <a:effectLst/>
                        </a:rPr>
                        <a:t>Costos directos</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50" dirty="0">
                          <a:effectLst/>
                        </a:rPr>
                        <a:t>1007,37</a:t>
                      </a:r>
                      <a:endParaRPr lang="es-EC" sz="125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36158963"/>
                  </a:ext>
                </a:extLst>
              </a:tr>
              <a:tr h="0">
                <a:tc>
                  <a:txBody>
                    <a:bodyPr/>
                    <a:lstStyle/>
                    <a:p>
                      <a:pPr algn="ctr">
                        <a:lnSpc>
                          <a:spcPct val="150000"/>
                        </a:lnSpc>
                        <a:spcAft>
                          <a:spcPts val="0"/>
                        </a:spcAft>
                      </a:pPr>
                      <a:r>
                        <a:rPr lang="es-EC" sz="1250">
                          <a:effectLst/>
                        </a:rPr>
                        <a:t>Costos indirectos</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50">
                          <a:effectLst/>
                        </a:rPr>
                        <a:t>164,19</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15978649"/>
                  </a:ext>
                </a:extLst>
              </a:tr>
              <a:tr h="0">
                <a:tc>
                  <a:txBody>
                    <a:bodyPr/>
                    <a:lstStyle/>
                    <a:p>
                      <a:pPr algn="ctr">
                        <a:lnSpc>
                          <a:spcPct val="150000"/>
                        </a:lnSpc>
                        <a:spcAft>
                          <a:spcPts val="0"/>
                        </a:spcAft>
                      </a:pPr>
                      <a:r>
                        <a:rPr lang="es-EC" sz="1250">
                          <a:effectLst/>
                        </a:rPr>
                        <a:t>Costo total - proyecto</a:t>
                      </a:r>
                      <a:endParaRPr lang="es-EC" sz="125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tc>
                  <a:txBody>
                    <a:bodyPr/>
                    <a:lstStyle/>
                    <a:p>
                      <a:pPr algn="ctr">
                        <a:lnSpc>
                          <a:spcPct val="150000"/>
                        </a:lnSpc>
                        <a:spcAft>
                          <a:spcPts val="0"/>
                        </a:spcAft>
                      </a:pPr>
                      <a:r>
                        <a:rPr lang="es-EC" sz="1250" dirty="0">
                          <a:effectLst/>
                        </a:rPr>
                        <a:t>1171,56</a:t>
                      </a:r>
                      <a:endParaRPr lang="es-EC" sz="1250" dirty="0">
                        <a:effectLst/>
                        <a:latin typeface="Arial" panose="020B0604020202020204" pitchFamily="34" charset="0"/>
                        <a:ea typeface="Arial" panose="020B06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46468781"/>
                  </a:ext>
                </a:extLst>
              </a:tr>
            </a:tbl>
          </a:graphicData>
        </a:graphic>
      </p:graphicFrame>
    </p:spTree>
    <p:extLst>
      <p:ext uri="{BB962C8B-B14F-4D97-AF65-F5344CB8AC3E}">
        <p14:creationId xmlns:p14="http://schemas.microsoft.com/office/powerpoint/2010/main" val="1659552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sz="2400" dirty="0">
                <a:solidFill>
                  <a:schemeClr val="tx1"/>
                </a:solidFill>
              </a:rPr>
              <a:t>CONCLUSIONES Y RECOMENDACIONES</a:t>
            </a:r>
          </a:p>
        </p:txBody>
      </p:sp>
      <p:sp>
        <p:nvSpPr>
          <p:cNvPr id="3" name="Marcador de contenido 2"/>
          <p:cNvSpPr>
            <a:spLocks noGrp="1"/>
          </p:cNvSpPr>
          <p:nvPr>
            <p:ph idx="1"/>
          </p:nvPr>
        </p:nvSpPr>
        <p:spPr>
          <a:xfrm>
            <a:off x="457200" y="764704"/>
            <a:ext cx="8229600" cy="5400600"/>
          </a:xfrm>
        </p:spPr>
        <p:txBody>
          <a:bodyPr/>
          <a:lstStyle/>
          <a:p>
            <a:pPr lvl="0" algn="just"/>
            <a:r>
              <a:rPr lang="es-EC" sz="1700" dirty="0">
                <a:solidFill>
                  <a:schemeClr val="tx1"/>
                </a:solidFill>
              </a:rPr>
              <a:t>Las vigas sin refuerzo longitudinal fallaron de acuerdo a la norma ASTM C78 en el rango de 1/3 a 2/3 de la luz de la viga, los ensayos correspondientes a las tres vigas sin refuerzo precisamente fallaron en la mitad de la viga, es decir en el punto máximo de deformación de la misma, en base a la observación de la forma en que aparecen las grietas debido a la falla, se determina que la viga falla por flexión.</a:t>
            </a:r>
          </a:p>
          <a:p>
            <a:pPr lvl="0" algn="just"/>
            <a:r>
              <a:rPr lang="es-EC" sz="1700" dirty="0">
                <a:solidFill>
                  <a:schemeClr val="tx1"/>
                </a:solidFill>
              </a:rPr>
              <a:t>Las vigas con refuerzo PET fallaron precisamente en el 1/3 de la viga, es decir a la altura de uno de los rodillos que transmiten la carga, el ensayo se considera válido ya que la falla (rotura) se encuentra precisamente dentro del rango en el cual debe fallar, es decir en el rango de 1/3 a 2/3 de la luz de la viga, en base a la observación de la forma en que aparecen las grietas debido a la falla, y comparando con la viga sin revestimiento, se determina que la viga falla por flexión.</a:t>
            </a:r>
          </a:p>
          <a:p>
            <a:pPr algn="just"/>
            <a:r>
              <a:rPr lang="es-EC" sz="1700" dirty="0">
                <a:solidFill>
                  <a:schemeClr val="tx1"/>
                </a:solidFill>
              </a:rPr>
              <a:t>Las vigas con refuerzo de fibra de carbono fallaron de forma diferente al resto de vigas, su agrietamiento principal comenzó justo en uno de los apoyos que transmitieron la carga, es decir en el 1/3 de la viga, en base a la observación de la forma e inclinación del agrietamiento principal, se determina que la viga falla por cortante. Explícitamente la viga falló en la zona de compresión, es decir falla por aplastamiento en esta zona, zona en la cual comenzó el agrietamiento con una inclinación de 45.66° en promedio.</a:t>
            </a:r>
          </a:p>
          <a:p>
            <a:pPr lvl="0" algn="just"/>
            <a:endParaRPr lang="es-EC" sz="1800" dirty="0">
              <a:solidFill>
                <a:schemeClr val="tx1"/>
              </a:solidFill>
            </a:endParaRPr>
          </a:p>
          <a:p>
            <a:pPr marL="0" indent="0">
              <a:buNone/>
            </a:pPr>
            <a:endParaRPr lang="es-EC" sz="1800" dirty="0"/>
          </a:p>
        </p:txBody>
      </p:sp>
    </p:spTree>
    <p:extLst>
      <p:ext uri="{BB962C8B-B14F-4D97-AF65-F5344CB8AC3E}">
        <p14:creationId xmlns:p14="http://schemas.microsoft.com/office/powerpoint/2010/main" val="189012820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490066"/>
          </a:xfrm>
        </p:spPr>
        <p:txBody>
          <a:bodyPr/>
          <a:lstStyle/>
          <a:p>
            <a:r>
              <a:rPr lang="es-EC" sz="2400" dirty="0">
                <a:solidFill>
                  <a:schemeClr val="tx1"/>
                </a:solidFill>
              </a:rPr>
              <a:t>CONCLUSIONES Y RECOMENDACIONES</a:t>
            </a:r>
            <a:endParaRPr lang="es-EC" sz="2400" dirty="0"/>
          </a:p>
        </p:txBody>
      </p:sp>
      <p:sp>
        <p:nvSpPr>
          <p:cNvPr id="3" name="Marcador de contenido 2"/>
          <p:cNvSpPr>
            <a:spLocks noGrp="1"/>
          </p:cNvSpPr>
          <p:nvPr>
            <p:ph idx="1"/>
          </p:nvPr>
        </p:nvSpPr>
        <p:spPr>
          <a:xfrm>
            <a:off x="457200" y="764704"/>
            <a:ext cx="8229600" cy="5361459"/>
          </a:xfrm>
        </p:spPr>
        <p:txBody>
          <a:bodyPr/>
          <a:lstStyle/>
          <a:p>
            <a:pPr lvl="0" algn="just"/>
            <a:r>
              <a:rPr lang="es-EC" sz="1700" dirty="0">
                <a:solidFill>
                  <a:schemeClr val="tx1"/>
                </a:solidFill>
              </a:rPr>
              <a:t>Utilizar una máquina </a:t>
            </a:r>
            <a:r>
              <a:rPr lang="es-EC" sz="1700" dirty="0" err="1">
                <a:solidFill>
                  <a:schemeClr val="tx1"/>
                </a:solidFill>
              </a:rPr>
              <a:t>textilera</a:t>
            </a:r>
            <a:r>
              <a:rPr lang="es-EC" sz="1700" dirty="0">
                <a:solidFill>
                  <a:schemeClr val="tx1"/>
                </a:solidFill>
              </a:rPr>
              <a:t> para la fabricación del tejido PET para mejorar la calidad de la malla y para poder añadir mayor cantidad de filamentos, ya que mientras más filamentos exista en la malla mayor será la resistencia del tejido. </a:t>
            </a:r>
          </a:p>
          <a:p>
            <a:pPr lvl="0" algn="just"/>
            <a:r>
              <a:rPr lang="es-EC" sz="1700" dirty="0">
                <a:solidFill>
                  <a:schemeClr val="tx1"/>
                </a:solidFill>
              </a:rPr>
              <a:t>Utilizar un motor de bajas revoluciones para mezclar los componentes A y B del pegamento epóxico </a:t>
            </a:r>
            <a:r>
              <a:rPr lang="es-EC" sz="1700" dirty="0" err="1">
                <a:solidFill>
                  <a:schemeClr val="tx1"/>
                </a:solidFill>
              </a:rPr>
              <a:t>Sikadur</a:t>
            </a:r>
            <a:r>
              <a:rPr lang="es-EC" sz="1700" dirty="0">
                <a:solidFill>
                  <a:schemeClr val="tx1"/>
                </a:solidFill>
              </a:rPr>
              <a:t> 301, para facilitar el mezclado y obtener una mezcla más homogénea.</a:t>
            </a:r>
          </a:p>
          <a:p>
            <a:pPr lvl="0" algn="just"/>
            <a:r>
              <a:rPr lang="es-EC" sz="1700" dirty="0">
                <a:solidFill>
                  <a:schemeClr val="tx1"/>
                </a:solidFill>
              </a:rPr>
              <a:t>Realizar el proceso de reforzamiento con el uso de equipo de protección personal, principalmente porque al mezclar los componentes A y B del pegamento epóxico, este reacciona y genera calor.</a:t>
            </a:r>
          </a:p>
          <a:p>
            <a:pPr lvl="0" algn="just"/>
            <a:r>
              <a:rPr lang="es-EC" sz="1700" dirty="0">
                <a:solidFill>
                  <a:schemeClr val="tx1"/>
                </a:solidFill>
              </a:rPr>
              <a:t>En lo posible, solicitar concreto de alguna fábrica </a:t>
            </a:r>
            <a:r>
              <a:rPr lang="es-EC" sz="1700" dirty="0" err="1">
                <a:solidFill>
                  <a:schemeClr val="tx1"/>
                </a:solidFill>
              </a:rPr>
              <a:t>concretera</a:t>
            </a:r>
            <a:r>
              <a:rPr lang="es-EC" sz="1700" dirty="0">
                <a:solidFill>
                  <a:schemeClr val="tx1"/>
                </a:solidFill>
              </a:rPr>
              <a:t>, con los requerimientos necesarios, para garantizar la calidad y resistencia del concreto.</a:t>
            </a:r>
          </a:p>
          <a:p>
            <a:pPr lvl="0" algn="just"/>
            <a:r>
              <a:rPr lang="es-EC" sz="1700" dirty="0">
                <a:solidFill>
                  <a:schemeClr val="tx1"/>
                </a:solidFill>
              </a:rPr>
              <a:t>En lo posible tener a disposición un montacargas pequeño, para el traslado de vigas de un lugar a otro, ya que estas son pesadas y para evitar daños en las caras exteriores de las vigas.</a:t>
            </a:r>
          </a:p>
          <a:p>
            <a:pPr marL="0" indent="0">
              <a:buNone/>
            </a:pPr>
            <a:endParaRPr lang="es-EC" dirty="0"/>
          </a:p>
        </p:txBody>
      </p:sp>
    </p:spTree>
    <p:extLst>
      <p:ext uri="{BB962C8B-B14F-4D97-AF65-F5344CB8AC3E}">
        <p14:creationId xmlns:p14="http://schemas.microsoft.com/office/powerpoint/2010/main" val="3143414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2636912"/>
            <a:ext cx="8229600" cy="3489251"/>
          </a:xfrm>
        </p:spPr>
        <p:txBody>
          <a:bodyPr/>
          <a:lstStyle/>
          <a:p>
            <a:pPr marL="0" indent="0" algn="ctr">
              <a:buNone/>
            </a:pPr>
            <a:r>
              <a:rPr lang="es-EC" sz="60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GRACIAS</a:t>
            </a:r>
          </a:p>
        </p:txBody>
      </p:sp>
    </p:spTree>
    <p:extLst>
      <p:ext uri="{BB962C8B-B14F-4D97-AF65-F5344CB8AC3E}">
        <p14:creationId xmlns:p14="http://schemas.microsoft.com/office/powerpoint/2010/main" val="1176910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8673"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4" name="Rectangle 11"/>
          <p:cNvSpPr>
            <a:spLocks noGrp="1"/>
          </p:cNvSpPr>
          <p:nvPr>
            <p:ph type="body" idx="4294967295"/>
          </p:nvPr>
        </p:nvSpPr>
        <p:spPr>
          <a:xfrm>
            <a:off x="457200" y="533400"/>
            <a:ext cx="8229600" cy="5592763"/>
          </a:xfrm>
          <a:prstGeom prst="rect">
            <a:avLst/>
          </a:prstGeom>
        </p:spPr>
        <p:txBody>
          <a:bodyPr/>
          <a:lstStyle/>
          <a:p>
            <a:pPr algn="just" eaLnBrk="1" hangingPunct="1">
              <a:buFont typeface="Arial" panose="020B0604020202020204" pitchFamily="34" charset="0"/>
              <a:buNone/>
            </a:pPr>
            <a:r>
              <a:rPr lang="es-ES" altLang="es-ES" b="1" dirty="0">
                <a:solidFill>
                  <a:schemeClr val="tx1"/>
                </a:solidFill>
                <a:latin typeface="Times New Roman" panose="02020603050405020304" pitchFamily="18" charset="0"/>
                <a:cs typeface="Times New Roman" panose="02020603050405020304" pitchFamily="18" charset="0"/>
              </a:rPr>
              <a:t>Refuerzo de vigas mediante el uso de fibras </a:t>
            </a:r>
          </a:p>
          <a:p>
            <a:pPr algn="just" eaLnBrk="1" hangingPunct="1">
              <a:buFont typeface="Arial" panose="020B0604020202020204" pitchFamily="34" charset="0"/>
              <a:buNone/>
            </a:pPr>
            <a:endParaRPr lang="es-ES" altLang="es-ES" dirty="0">
              <a:solidFill>
                <a:schemeClr val="tx1"/>
              </a:solidFill>
              <a:latin typeface="Times New Roman" panose="02020603050405020304" pitchFamily="18" charset="0"/>
              <a:cs typeface="Times New Roman" panose="02020603050405020304" pitchFamily="18" charset="0"/>
            </a:endParaRPr>
          </a:p>
          <a:p>
            <a:pPr algn="just" eaLnBrk="1" hangingPunct="1"/>
            <a:r>
              <a:rPr lang="es-ES" altLang="es-ES" sz="2000" dirty="0">
                <a:solidFill>
                  <a:schemeClr val="tx1"/>
                </a:solidFill>
                <a:latin typeface="Times New Roman" panose="02020603050405020304" pitchFamily="18" charset="0"/>
                <a:cs typeface="Times New Roman" panose="02020603050405020304" pitchFamily="18" charset="0"/>
              </a:rPr>
              <a:t>Para unir las fibras junto con el hormigón, sea cual sea la disposición de las fibras, se necesita de un elemento “pegante”, los más comunes son los adhesivos de resina </a:t>
            </a:r>
            <a:r>
              <a:rPr lang="es-ES" altLang="es-ES" sz="2000" dirty="0" err="1">
                <a:solidFill>
                  <a:schemeClr val="tx1"/>
                </a:solidFill>
                <a:latin typeface="Times New Roman" panose="02020603050405020304" pitchFamily="18" charset="0"/>
                <a:cs typeface="Times New Roman" panose="02020603050405020304" pitchFamily="18" charset="0"/>
              </a:rPr>
              <a:t>epóxico</a:t>
            </a:r>
            <a:r>
              <a:rPr lang="es-ES" altLang="es-ES" sz="2000" dirty="0">
                <a:solidFill>
                  <a:schemeClr val="tx1"/>
                </a:solidFill>
                <a:latin typeface="Times New Roman" panose="02020603050405020304" pitchFamily="18" charset="0"/>
                <a:cs typeface="Times New Roman" panose="02020603050405020304" pitchFamily="18" charset="0"/>
              </a:rPr>
              <a:t> (liquido). </a:t>
            </a:r>
          </a:p>
          <a:p>
            <a:pPr algn="just" eaLnBrk="1" hangingPunct="1"/>
            <a:endParaRPr lang="es-ES" altLang="es-ES" sz="2000" dirty="0">
              <a:solidFill>
                <a:schemeClr val="tx1"/>
              </a:solidFill>
              <a:latin typeface="Times New Roman" panose="02020603050405020304" pitchFamily="18" charset="0"/>
              <a:cs typeface="Times New Roman" panose="02020603050405020304" pitchFamily="18" charset="0"/>
            </a:endParaRPr>
          </a:p>
          <a:p>
            <a:pPr algn="just" eaLnBrk="1" hangingPunct="1"/>
            <a:r>
              <a:rPr lang="es-ES" altLang="es-ES" sz="2000" dirty="0">
                <a:solidFill>
                  <a:schemeClr val="tx1"/>
                </a:solidFill>
                <a:latin typeface="Times New Roman" panose="02020603050405020304" pitchFamily="18" charset="0"/>
                <a:cs typeface="Times New Roman" panose="02020603050405020304" pitchFamily="18" charset="0"/>
              </a:rPr>
              <a:t>Un elemento importante que será́ parte de la viga reforzada, será́ el aditivo, la cual dependerá de la compatibilidad de elementos hormigón – fibra (fibra de PET, fibra de carbono). </a:t>
            </a:r>
          </a:p>
          <a:p>
            <a:pPr eaLnBrk="1" hangingPunct="1">
              <a:buFont typeface="Arial" panose="020B0604020202020204" pitchFamily="34" charset="0"/>
              <a:buNone/>
            </a:pPr>
            <a:endParaRPr lang="es-ES" altLang="es-ES" dirty="0">
              <a:solidFill>
                <a:schemeClr val="tx1"/>
              </a:solidFill>
            </a:endParaRPr>
          </a:p>
          <a:p>
            <a:pPr eaLnBrk="1" hangingPunct="1">
              <a:buFont typeface="Arial" panose="020B0604020202020204" pitchFamily="34" charset="0"/>
              <a:buNone/>
            </a:pPr>
            <a:endParaRPr lang="es-ES" altLang="es-ES" dirty="0"/>
          </a:p>
        </p:txBody>
      </p:sp>
    </p:spTree>
    <p:extLst>
      <p:ext uri="{BB962C8B-B14F-4D97-AF65-F5344CB8AC3E}">
        <p14:creationId xmlns:p14="http://schemas.microsoft.com/office/powerpoint/2010/main" val="693733188"/>
      </p:ext>
    </p:extLst>
  </p:cSld>
  <p:clrMapOvr>
    <a:masterClrMapping/>
  </p:clrMapOvr>
  <p:transition>
    <p:push dir="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4817"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54942"/>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6" name="Rectangle 3"/>
          <p:cNvSpPr>
            <a:spLocks noGrp="1"/>
          </p:cNvSpPr>
          <p:nvPr>
            <p:ph type="body" idx="1"/>
          </p:nvPr>
        </p:nvSpPr>
        <p:spPr>
          <a:xfrm>
            <a:off x="381000" y="533400"/>
            <a:ext cx="8229600" cy="5592763"/>
          </a:xfrm>
        </p:spPr>
        <p:txBody>
          <a:bodyPr/>
          <a:lstStyle/>
          <a:p>
            <a:pPr marL="0" indent="0" eaLnBrk="1" hangingPunct="1">
              <a:buFont typeface="Arial" panose="020B0604020202020204" pitchFamily="34" charset="0"/>
              <a:buNone/>
            </a:pPr>
            <a:r>
              <a:rPr lang="es-ES" altLang="es-ES" sz="2400" b="1" dirty="0">
                <a:solidFill>
                  <a:schemeClr val="tx1"/>
                </a:solidFill>
                <a:latin typeface="Times New Roman" panose="02020603050405020304" pitchFamily="18" charset="0"/>
                <a:cs typeface="Times New Roman" panose="02020603050405020304" pitchFamily="18" charset="0"/>
              </a:rPr>
              <a:t>Di</a:t>
            </a:r>
            <a:r>
              <a:rPr lang="it-IT" altLang="es-ES" sz="2400" b="1" dirty="0">
                <a:solidFill>
                  <a:schemeClr val="tx1"/>
                </a:solidFill>
                <a:latin typeface="Times New Roman" panose="02020603050405020304" pitchFamily="18" charset="0"/>
                <a:cs typeface="Times New Roman" panose="02020603050405020304" pitchFamily="18" charset="0"/>
              </a:rPr>
              <a:t>seño de la Viga compuesta.</a:t>
            </a:r>
          </a:p>
          <a:p>
            <a:pPr marL="0" indent="0" eaLnBrk="1" hangingPunct="1">
              <a:buFont typeface="Arial" panose="020B0604020202020204" pitchFamily="34" charset="0"/>
              <a:buNone/>
            </a:pPr>
            <a:r>
              <a:rPr lang="it-IT" altLang="es-ES" sz="2400" dirty="0">
                <a:solidFill>
                  <a:schemeClr val="tx1"/>
                </a:solidFill>
                <a:latin typeface="Times New Roman" panose="02020603050405020304" pitchFamily="18" charset="0"/>
                <a:cs typeface="Times New Roman" panose="02020603050405020304" pitchFamily="18" charset="0"/>
              </a:rPr>
              <a:t> </a:t>
            </a:r>
          </a:p>
          <a:p>
            <a:pPr marL="0" indent="0">
              <a:buFont typeface="Arial" panose="020B0604020202020204" pitchFamily="34" charset="0"/>
              <a:buNone/>
            </a:pPr>
            <a:r>
              <a:rPr lang="es-ES" altLang="es-ES" b="1" baseline="30000" dirty="0">
                <a:solidFill>
                  <a:schemeClr val="tx1"/>
                </a:solidFill>
                <a:latin typeface="Times New Roman" panose="02020603050405020304" pitchFamily="18" charset="0"/>
                <a:cs typeface="Times New Roman" panose="02020603050405020304" pitchFamily="18" charset="0"/>
              </a:rPr>
              <a:t>Datos para el diseño:</a:t>
            </a:r>
          </a:p>
          <a:p>
            <a:pPr marL="0" indent="0">
              <a:buFont typeface="Arial" panose="020B0604020202020204" pitchFamily="34" charset="0"/>
              <a:buNone/>
            </a:pPr>
            <a:endParaRPr lang="es-ES" altLang="es-ES" sz="2800" baseline="30000" dirty="0">
              <a:solidFill>
                <a:schemeClr val="tx1"/>
              </a:solidFill>
              <a:latin typeface="Times New Roman" panose="02020603050405020304" pitchFamily="18" charset="0"/>
              <a:cs typeface="Times New Roman" panose="02020603050405020304" pitchFamily="18" charset="0"/>
            </a:endParaRPr>
          </a:p>
          <a:p>
            <a:pPr marL="0" indent="0"/>
            <a:r>
              <a:rPr lang="es-ES_tradnl" altLang="es-ES" sz="2800" baseline="30000" dirty="0">
                <a:solidFill>
                  <a:schemeClr val="tx1"/>
                </a:solidFill>
                <a:latin typeface="Times New Roman" panose="02020603050405020304" pitchFamily="18" charset="0"/>
                <a:cs typeface="Times New Roman" panose="02020603050405020304" pitchFamily="18" charset="0"/>
              </a:rPr>
              <a:t>  Longitud entre apoyos 𝐿</a:t>
            </a:r>
            <a:r>
              <a:rPr lang="es-ES_tradnl" altLang="es-ES" sz="2800" baseline="-25000" dirty="0">
                <a:solidFill>
                  <a:schemeClr val="tx1"/>
                </a:solidFill>
                <a:latin typeface="Times New Roman" panose="02020603050405020304" pitchFamily="18" charset="0"/>
                <a:cs typeface="Times New Roman" panose="02020603050405020304" pitchFamily="18" charset="0"/>
              </a:rPr>
              <a:t>𝑥 </a:t>
            </a:r>
            <a:r>
              <a:rPr lang="es-ES_tradnl" altLang="es-ES" sz="2800" baseline="30000" dirty="0">
                <a:solidFill>
                  <a:schemeClr val="tx1"/>
                </a:solidFill>
                <a:latin typeface="Times New Roman" panose="02020603050405020304" pitchFamily="18" charset="0"/>
                <a:cs typeface="Times New Roman" panose="02020603050405020304" pitchFamily="18" charset="0"/>
              </a:rPr>
              <a:t>= 1.5 𝑚</a:t>
            </a:r>
          </a:p>
          <a:p>
            <a:pPr marL="0" indent="0"/>
            <a:r>
              <a:rPr lang="es-ES_tradnl" altLang="es-ES" sz="2800" baseline="30000" dirty="0">
                <a:solidFill>
                  <a:schemeClr val="tx1"/>
                </a:solidFill>
                <a:latin typeface="Times New Roman" panose="02020603050405020304" pitchFamily="18" charset="0"/>
                <a:cs typeface="Times New Roman" panose="02020603050405020304" pitchFamily="18" charset="0"/>
              </a:rPr>
              <a:t>  Distancia entre fuerzas 𝑥 = 0.5 𝑚</a:t>
            </a:r>
          </a:p>
          <a:p>
            <a:pPr marL="0" indent="0"/>
            <a:r>
              <a:rPr lang="es-ES_tradnl" altLang="es-ES" sz="2800" baseline="30000" dirty="0">
                <a:solidFill>
                  <a:schemeClr val="tx1"/>
                </a:solidFill>
                <a:latin typeface="Times New Roman" panose="02020603050405020304" pitchFamily="18" charset="0"/>
                <a:cs typeface="Times New Roman" panose="02020603050405020304" pitchFamily="18" charset="0"/>
              </a:rPr>
              <a:t>  Resistencia hormigón 𝑓 = 210 𝑘𝑔</a:t>
            </a:r>
          </a:p>
          <a:p>
            <a:pPr marL="0" indent="0"/>
            <a:r>
              <a:rPr lang="es-ES_tradnl" altLang="es-ES" sz="2800" baseline="30000" dirty="0">
                <a:solidFill>
                  <a:schemeClr val="tx1"/>
                </a:solidFill>
                <a:latin typeface="Times New Roman" panose="02020603050405020304" pitchFamily="18" charset="0"/>
                <a:cs typeface="Times New Roman" panose="02020603050405020304" pitchFamily="18" charset="0"/>
              </a:rPr>
              <a:t> Resistencia acero 𝑓 = 4200 𝑘𝑔/𝑐𝑚2</a:t>
            </a:r>
          </a:p>
          <a:p>
            <a:pPr marL="0" indent="0"/>
            <a:r>
              <a:rPr lang="es-ES_tradnl" altLang="es-ES" sz="2800" baseline="30000" dirty="0">
                <a:solidFill>
                  <a:schemeClr val="tx1"/>
                </a:solidFill>
                <a:latin typeface="Times New Roman" panose="02020603050405020304" pitchFamily="18" charset="0"/>
                <a:cs typeface="Times New Roman" panose="02020603050405020304" pitchFamily="18" charset="0"/>
              </a:rPr>
              <a:t>  Carga de diseño 𝐹 = 3 𝑇𝑜𝑛</a:t>
            </a:r>
          </a:p>
          <a:p>
            <a:pPr marL="0" indent="0">
              <a:buFont typeface="Arial" panose="020B0604020202020204" pitchFamily="34" charset="0"/>
              <a:buNone/>
            </a:pPr>
            <a:endParaRPr lang="es-ES" altLang="es-ES" sz="2400" dirty="0"/>
          </a:p>
        </p:txBody>
      </p:sp>
      <p:pic>
        <p:nvPicPr>
          <p:cNvPr id="4" name="Imagen 3"/>
          <p:cNvPicPr/>
          <p:nvPr/>
        </p:nvPicPr>
        <p:blipFill>
          <a:blip r:embed="rId4"/>
          <a:stretch>
            <a:fillRect/>
          </a:stretch>
        </p:blipFill>
        <p:spPr>
          <a:xfrm>
            <a:off x="1475656" y="3861048"/>
            <a:ext cx="6048672" cy="1872208"/>
          </a:xfrm>
          <a:prstGeom prst="rect">
            <a:avLst/>
          </a:prstGeom>
        </p:spPr>
      </p:pic>
    </p:spTree>
    <p:extLst>
      <p:ext uri="{BB962C8B-B14F-4D97-AF65-F5344CB8AC3E}">
        <p14:creationId xmlns:p14="http://schemas.microsoft.com/office/powerpoint/2010/main" val="359038363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5"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3"/>
          <p:cNvSpPr>
            <a:spLocks noGrp="1"/>
          </p:cNvSpPr>
          <p:nvPr>
            <p:ph type="body" idx="1"/>
          </p:nvPr>
        </p:nvSpPr>
        <p:spPr>
          <a:xfrm>
            <a:off x="457200" y="457200"/>
            <a:ext cx="8229600" cy="5668963"/>
          </a:xfrm>
        </p:spPr>
        <p:txBody>
          <a:bodyPr/>
          <a:lstStyle/>
          <a:p>
            <a:pPr eaLnBrk="1" hangingPunct="1">
              <a:buFont typeface="Arial" panose="020B0604020202020204" pitchFamily="34" charset="0"/>
              <a:buNone/>
            </a:pPr>
            <a:endParaRPr lang="es-ES" altLang="es-ES" baseline="30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r>
              <a:rPr lang="es-ES" altLang="es-ES" baseline="30000" dirty="0">
                <a:solidFill>
                  <a:schemeClr val="tx1"/>
                </a:solidFill>
                <a:latin typeface="Times New Roman" panose="02020603050405020304" pitchFamily="18" charset="0"/>
                <a:cs typeface="Times New Roman" panose="02020603050405020304" pitchFamily="18" charset="0"/>
              </a:rPr>
              <a:t>Cuantía de acero (ρ)</a:t>
            </a:r>
          </a:p>
          <a:p>
            <a:pPr eaLnBrk="1" hangingPunct="1">
              <a:buFont typeface="Arial" panose="020B0604020202020204" pitchFamily="34" charset="0"/>
              <a:buNone/>
            </a:pPr>
            <a:endParaRPr lang="en-US" altLang="es-ES" baseline="30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s-ES" altLang="es-ES" baseline="30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s-ES" altLang="es-ES" baseline="30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s-ES" altLang="es-ES" baseline="30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s-ES" altLang="es-ES" baseline="30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s-ES" altLang="es-ES" baseline="30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s-ES" baseline="30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s-ES" baseline="30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s-ES" baseline="30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n-US" altLang="es-ES" baseline="30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s-ES" altLang="es-ES" baseline="30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r>
              <a:rPr lang="es-ES" altLang="es-ES" sz="2000" dirty="0">
                <a:solidFill>
                  <a:schemeClr val="tx1"/>
                </a:solidFill>
                <a:latin typeface="Times New Roman" panose="02020603050405020304" pitchFamily="18" charset="0"/>
                <a:cs typeface="Times New Roman" panose="02020603050405020304" pitchFamily="18" charset="0"/>
              </a:rPr>
              <a:t>Asumir un valor de ρ, para iterar</a:t>
            </a:r>
            <a:br>
              <a:rPr lang="es-ES" altLang="es-ES" sz="2000" dirty="0">
                <a:solidFill>
                  <a:schemeClr val="tx1"/>
                </a:solidFill>
                <a:latin typeface="Times New Roman" panose="02020603050405020304" pitchFamily="18" charset="0"/>
                <a:cs typeface="Times New Roman" panose="02020603050405020304" pitchFamily="18" charset="0"/>
              </a:rPr>
            </a:br>
            <a:endParaRPr lang="es-ES" altLang="es-ES" sz="2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r>
              <a:rPr lang="hr-HR" altLang="es-ES" sz="2000" dirty="0">
                <a:solidFill>
                  <a:schemeClr val="tx1"/>
                </a:solidFill>
                <a:latin typeface="Times New Roman" panose="02020603050405020304" pitchFamily="18" charset="0"/>
                <a:cs typeface="Times New Roman" panose="02020603050405020304" pitchFamily="18" charset="0"/>
              </a:rPr>
              <a:t>𝜌 = 0.015 </a:t>
            </a:r>
          </a:p>
          <a:p>
            <a:pPr eaLnBrk="1" hangingPunct="1">
              <a:buFont typeface="Arial" panose="020B0604020202020204" pitchFamily="34" charset="0"/>
              <a:buNone/>
            </a:pPr>
            <a:endParaRPr lang="hr-HR" altLang="es-ES" sz="2000" dirty="0">
              <a:solidFill>
                <a:schemeClr val="tx1"/>
              </a:solidFill>
            </a:endParaRPr>
          </a:p>
          <a:p>
            <a:pPr eaLnBrk="1" hangingPunct="1">
              <a:buFont typeface="Arial" panose="020B0604020202020204" pitchFamily="34" charset="0"/>
              <a:buNone/>
            </a:pPr>
            <a:endParaRPr lang="es-ES" altLang="es-ES" sz="2000" dirty="0">
              <a:solidFill>
                <a:schemeClr val="tx1"/>
              </a:solidFill>
            </a:endParaRPr>
          </a:p>
          <a:p>
            <a:pPr eaLnBrk="1" hangingPunct="1">
              <a:buFont typeface="Arial" panose="020B0604020202020204" pitchFamily="34" charset="0"/>
              <a:buNone/>
            </a:pPr>
            <a:endParaRPr lang="es-ES" altLang="es-ES" dirty="0"/>
          </a:p>
        </p:txBody>
      </p:sp>
      <p:pic>
        <p:nvPicPr>
          <p:cNvPr id="36867" name="Imagen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3276600"/>
            <a:ext cx="31242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Imagen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524000"/>
            <a:ext cx="4652963"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Imagen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0" y="2590800"/>
            <a:ext cx="3149600"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44402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4579">
                                            <p:txEl>
                                              <p:pRg st="1" end="1"/>
                                            </p:txEl>
                                          </p:spTgt>
                                        </p:tgtEl>
                                        <p:attrNameLst>
                                          <p:attrName>style.visibility</p:attrName>
                                        </p:attrNameLst>
                                      </p:cBhvr>
                                      <p:to>
                                        <p:strVal val="visible"/>
                                      </p:to>
                                    </p:set>
                                    <p:animEffect transition="in" filter="dissolve">
                                      <p:cBhvr>
                                        <p:cTn id="7" dur="500"/>
                                        <p:tgtEl>
                                          <p:spTgt spid="24579">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4579">
                                            <p:txEl>
                                              <p:pRg st="13" end="13"/>
                                            </p:txEl>
                                          </p:spTgt>
                                        </p:tgtEl>
                                        <p:attrNameLst>
                                          <p:attrName>style.visibility</p:attrName>
                                        </p:attrNameLst>
                                      </p:cBhvr>
                                      <p:to>
                                        <p:strVal val="visible"/>
                                      </p:to>
                                    </p:set>
                                    <p:animEffect transition="in" filter="dissolve">
                                      <p:cBhvr>
                                        <p:cTn id="12" dur="500"/>
                                        <p:tgtEl>
                                          <p:spTgt spid="24579">
                                            <p:txEl>
                                              <p:pRg st="13" end="1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4579">
                                            <p:txEl>
                                              <p:pRg st="14" end="14"/>
                                            </p:txEl>
                                          </p:spTgt>
                                        </p:tgtEl>
                                        <p:attrNameLst>
                                          <p:attrName>style.visibility</p:attrName>
                                        </p:attrNameLst>
                                      </p:cBhvr>
                                      <p:to>
                                        <p:strVal val="visible"/>
                                      </p:to>
                                    </p:set>
                                    <p:animEffect transition="in" filter="dissolve">
                                      <p:cBhvr>
                                        <p:cTn id="17" dur="500"/>
                                        <p:tgtEl>
                                          <p:spTgt spid="24579">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8913"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11"/>
          <p:cNvSpPr>
            <a:spLocks noGrp="1"/>
          </p:cNvSpPr>
          <p:nvPr>
            <p:ph type="body" idx="4294967295"/>
          </p:nvPr>
        </p:nvSpPr>
        <p:spPr>
          <a:xfrm>
            <a:off x="457200" y="533400"/>
            <a:ext cx="8229600" cy="5592763"/>
          </a:xfrm>
          <a:prstGeom prst="rect">
            <a:avLst/>
          </a:prstGeom>
        </p:spPr>
        <p:txBody>
          <a:bodyPr/>
          <a:lstStyle/>
          <a:p>
            <a:pPr eaLnBrk="1" hangingPunct="1">
              <a:buFont typeface="Arial" panose="020B0604020202020204" pitchFamily="34" charset="0"/>
              <a:buNone/>
            </a:pPr>
            <a:endParaRPr lang="es-ES" altLang="es-ES" baseline="30000" dirty="0">
              <a:solidFill>
                <a:schemeClr val="tx1"/>
              </a:solidFill>
            </a:endParaRPr>
          </a:p>
          <a:p>
            <a:pPr eaLnBrk="1" hangingPunct="1">
              <a:buFont typeface="Arial" panose="020B0604020202020204" pitchFamily="34" charset="0"/>
              <a:buNone/>
            </a:pPr>
            <a:r>
              <a:rPr lang="es-ES" altLang="es-ES" baseline="30000" dirty="0">
                <a:solidFill>
                  <a:schemeClr val="tx1"/>
                </a:solidFill>
                <a:latin typeface="Times New Roman" panose="02020603050405020304" pitchFamily="18" charset="0"/>
                <a:cs typeface="Times New Roman" panose="02020603050405020304" pitchFamily="18" charset="0"/>
              </a:rPr>
              <a:t>Calculo de momento</a:t>
            </a:r>
          </a:p>
          <a:p>
            <a:pPr eaLnBrk="1" hangingPunct="1">
              <a:buFont typeface="Arial" panose="020B0604020202020204" pitchFamily="34" charset="0"/>
              <a:buNone/>
            </a:pPr>
            <a:endParaRPr lang="es-ES" altLang="es-ES" baseline="30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s-ES" altLang="es-ES" baseline="30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r>
              <a:rPr lang="es-ES" altLang="es-ES" sz="2000" dirty="0">
                <a:solidFill>
                  <a:schemeClr val="tx1"/>
                </a:solidFill>
                <a:latin typeface="Times New Roman" panose="02020603050405020304" pitchFamily="18" charset="0"/>
                <a:cs typeface="Times New Roman" panose="02020603050405020304" pitchFamily="18" charset="0"/>
              </a:rPr>
              <a:t>Evaluar (q) </a:t>
            </a:r>
          </a:p>
          <a:p>
            <a:pPr eaLnBrk="1" hangingPunct="1">
              <a:buFont typeface="Arial" panose="020B0604020202020204" pitchFamily="34" charset="0"/>
              <a:buNone/>
            </a:pPr>
            <a:endParaRPr lang="en-US" altLang="es-ES" sz="2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s-ES" altLang="es-ES" sz="2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s-ES" altLang="es-ES" sz="2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s-ES" altLang="es-ES" sz="2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r>
              <a:rPr lang="es-ES" altLang="es-ES" sz="2000" dirty="0">
                <a:solidFill>
                  <a:schemeClr val="tx1"/>
                </a:solidFill>
                <a:latin typeface="Times New Roman" panose="02020603050405020304" pitchFamily="18" charset="0"/>
                <a:cs typeface="Times New Roman" panose="02020603050405020304" pitchFamily="18" charset="0"/>
              </a:rPr>
              <a:t>Evaluar (k) </a:t>
            </a:r>
          </a:p>
          <a:p>
            <a:pPr eaLnBrk="1" hangingPunct="1">
              <a:buFont typeface="Arial" panose="020B0604020202020204" pitchFamily="34" charset="0"/>
              <a:buNone/>
            </a:pPr>
            <a:endParaRPr lang="es-ES" altLang="es-ES" sz="2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endParaRPr lang="es-ES" altLang="es-ES" sz="2000" dirty="0">
              <a:solidFill>
                <a:schemeClr val="tx1"/>
              </a:solidFill>
              <a:latin typeface="Times New Roman" panose="02020603050405020304" pitchFamily="18" charset="0"/>
              <a:cs typeface="Times New Roman" panose="02020603050405020304" pitchFamily="18" charset="0"/>
            </a:endParaRPr>
          </a:p>
          <a:p>
            <a:pPr eaLnBrk="1" hangingPunct="1">
              <a:buFont typeface="Arial" panose="020B0604020202020204" pitchFamily="34" charset="0"/>
              <a:buNone/>
            </a:pPr>
            <a:r>
              <a:rPr lang="es-ES" altLang="es-ES" sz="2000" dirty="0">
                <a:solidFill>
                  <a:schemeClr val="tx1"/>
                </a:solidFill>
                <a:latin typeface="Times New Roman" panose="02020603050405020304" pitchFamily="18" charset="0"/>
                <a:cs typeface="Times New Roman" panose="02020603050405020304" pitchFamily="18" charset="0"/>
              </a:rPr>
              <a:t>Despejando variables, calcular la base de la viga</a:t>
            </a:r>
          </a:p>
          <a:p>
            <a:pPr eaLnBrk="1" hangingPunct="1">
              <a:buFont typeface="Arial" panose="020B0604020202020204" pitchFamily="34" charset="0"/>
              <a:buNone/>
            </a:pPr>
            <a:endParaRPr lang="es-ES" altLang="es-ES" sz="2000" dirty="0">
              <a:solidFill>
                <a:schemeClr val="tx1"/>
              </a:solidFill>
            </a:endParaRPr>
          </a:p>
          <a:p>
            <a:pPr eaLnBrk="1" hangingPunct="1">
              <a:buFont typeface="Arial" panose="020B0604020202020204" pitchFamily="34" charset="0"/>
              <a:buNone/>
            </a:pPr>
            <a:r>
              <a:rPr lang="es-ES" altLang="es-ES" sz="2000" dirty="0">
                <a:solidFill>
                  <a:schemeClr val="tx1"/>
                </a:solidFill>
              </a:rPr>
              <a:t>						</a:t>
            </a:r>
            <a:r>
              <a:rPr lang="is-IS" altLang="es-ES" sz="2000" dirty="0">
                <a:solidFill>
                  <a:schemeClr val="tx1"/>
                </a:solidFill>
              </a:rPr>
              <a:t>𝑏 = 15𝑐𝑚 </a:t>
            </a:r>
          </a:p>
          <a:p>
            <a:pPr eaLnBrk="1" hangingPunct="1">
              <a:buFont typeface="Arial" panose="020B0604020202020204" pitchFamily="34" charset="0"/>
              <a:buNone/>
            </a:pPr>
            <a:r>
              <a:rPr lang="es-ES" altLang="es-ES" sz="2000" dirty="0">
                <a:solidFill>
                  <a:schemeClr val="tx1"/>
                </a:solidFill>
              </a:rPr>
              <a:t> </a:t>
            </a:r>
          </a:p>
          <a:p>
            <a:pPr eaLnBrk="1" hangingPunct="1">
              <a:buFont typeface="Arial" panose="020B0604020202020204" pitchFamily="34" charset="0"/>
              <a:buNone/>
            </a:pPr>
            <a:endParaRPr lang="es-ES" altLang="es-ES" sz="2000" dirty="0">
              <a:solidFill>
                <a:schemeClr val="tx1"/>
              </a:solidFill>
            </a:endParaRPr>
          </a:p>
          <a:p>
            <a:pPr eaLnBrk="1" hangingPunct="1">
              <a:buFont typeface="Arial" panose="020B0604020202020204" pitchFamily="34" charset="0"/>
              <a:buNone/>
            </a:pPr>
            <a:r>
              <a:rPr lang="es-ES" altLang="es-ES" sz="2000" dirty="0">
                <a:solidFill>
                  <a:schemeClr val="tx1"/>
                </a:solidFill>
              </a:rPr>
              <a:t> </a:t>
            </a:r>
          </a:p>
          <a:p>
            <a:pPr eaLnBrk="1" hangingPunct="1">
              <a:buFont typeface="Arial" panose="020B0604020202020204" pitchFamily="34" charset="0"/>
              <a:buNone/>
            </a:pPr>
            <a:endParaRPr lang="es-ES" altLang="es-ES" dirty="0"/>
          </a:p>
        </p:txBody>
      </p:sp>
      <p:pic>
        <p:nvPicPr>
          <p:cNvPr id="38915"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590800"/>
            <a:ext cx="19812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6" name="Imagen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86200"/>
            <a:ext cx="44545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Imagen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7200" y="5105400"/>
            <a:ext cx="38862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Imagen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295400"/>
            <a:ext cx="4978400"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Imagen 2"/>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3505200"/>
            <a:ext cx="2667000"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4407373"/>
      </p:ext>
    </p:extLst>
  </p:cSld>
  <p:clrMapOvr>
    <a:masterClrMapping/>
  </p:clrMapOvr>
  <p:transition>
    <p:push dir="r"/>
  </p:transition>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61" name="Picture 10" descr="FORMATOPRESENTAC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225"/>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3"/>
          <p:cNvSpPr>
            <a:spLocks noGrp="1"/>
          </p:cNvSpPr>
          <p:nvPr>
            <p:ph type="body" idx="1"/>
          </p:nvPr>
        </p:nvSpPr>
        <p:spPr>
          <a:xfrm>
            <a:off x="457200" y="533400"/>
            <a:ext cx="8229600" cy="5592763"/>
          </a:xfrm>
        </p:spPr>
        <p:txBody>
          <a:bodyPr/>
          <a:lstStyle/>
          <a:p>
            <a:pPr eaLnBrk="1" hangingPunct="1">
              <a:lnSpc>
                <a:spcPct val="90000"/>
              </a:lnSpc>
              <a:buFont typeface="Arial" panose="020B0604020202020204" pitchFamily="34" charset="0"/>
              <a:buNone/>
            </a:pPr>
            <a:endParaRPr lang="es-ES" altLang="es-ES" sz="2400" baseline="30000" dirty="0">
              <a:solidFill>
                <a:schemeClr val="tx1"/>
              </a:solidFill>
              <a:latin typeface="Times New Roman" panose="02020603050405020304" pitchFamily="18" charset="0"/>
              <a:cs typeface="Times New Roman" panose="02020603050405020304" pitchFamily="18" charset="0"/>
            </a:endParaRPr>
          </a:p>
          <a:p>
            <a:pPr eaLnBrk="1" hangingPunct="1">
              <a:lnSpc>
                <a:spcPct val="90000"/>
              </a:lnSpc>
              <a:buFont typeface="Arial" panose="020B0604020202020204" pitchFamily="34" charset="0"/>
              <a:buNone/>
            </a:pPr>
            <a:r>
              <a:rPr lang="es-ES" altLang="es-ES" sz="3400" baseline="30000" dirty="0">
                <a:solidFill>
                  <a:schemeClr val="tx1"/>
                </a:solidFill>
                <a:latin typeface="Times New Roman" panose="02020603050405020304" pitchFamily="18" charset="0"/>
                <a:cs typeface="Times New Roman" panose="02020603050405020304" pitchFamily="18" charset="0"/>
              </a:rPr>
              <a:t>Calculo de (d) distancia entre lado más lejano de la viga al centro de la varilla</a:t>
            </a:r>
          </a:p>
          <a:p>
            <a:pPr eaLnBrk="1" hangingPunct="1">
              <a:lnSpc>
                <a:spcPct val="90000"/>
              </a:lnSpc>
              <a:buFont typeface="Arial" panose="020B0604020202020204" pitchFamily="34" charset="0"/>
              <a:buNone/>
            </a:pPr>
            <a:endParaRPr lang="es-ES" altLang="es-ES" sz="3400" baseline="30000" dirty="0">
              <a:solidFill>
                <a:schemeClr val="tx1"/>
              </a:solidFill>
              <a:latin typeface="Times New Roman" panose="02020603050405020304" pitchFamily="18" charset="0"/>
              <a:cs typeface="Times New Roman" panose="02020603050405020304" pitchFamily="18" charset="0"/>
            </a:endParaRPr>
          </a:p>
          <a:p>
            <a:pPr>
              <a:buFont typeface="Arial" panose="020B0604020202020204" pitchFamily="34" charset="0"/>
              <a:buNone/>
            </a:pPr>
            <a:r>
              <a:rPr lang="es-ES" altLang="es-ES" sz="2400" dirty="0">
                <a:solidFill>
                  <a:schemeClr val="tx1"/>
                </a:solidFill>
                <a:latin typeface="Times New Roman" panose="02020603050405020304" pitchFamily="18" charset="0"/>
                <a:cs typeface="Times New Roman" panose="02020603050405020304" pitchFamily="18" charset="0"/>
              </a:rPr>
              <a:t>El valor </a:t>
            </a:r>
            <a:r>
              <a:rPr lang="es-ES" altLang="es-ES" sz="2400" dirty="0" err="1">
                <a:solidFill>
                  <a:schemeClr val="tx1"/>
                </a:solidFill>
                <a:latin typeface="Times New Roman" panose="02020603050405020304" pitchFamily="18" charset="0"/>
                <a:cs typeface="Times New Roman" panose="02020603050405020304" pitchFamily="18" charset="0"/>
              </a:rPr>
              <a:t>máximo</a:t>
            </a:r>
            <a:r>
              <a:rPr lang="es-ES" altLang="es-ES" sz="2400" dirty="0">
                <a:solidFill>
                  <a:schemeClr val="tx1"/>
                </a:solidFill>
                <a:latin typeface="Times New Roman" panose="02020603050405020304" pitchFamily="18" charset="0"/>
                <a:cs typeface="Times New Roman" panose="02020603050405020304" pitchFamily="18" charset="0"/>
              </a:rPr>
              <a:t> de (d) </a:t>
            </a:r>
            <a:r>
              <a:rPr lang="es-ES" altLang="es-ES" sz="2400" dirty="0" err="1">
                <a:solidFill>
                  <a:schemeClr val="tx1"/>
                </a:solidFill>
                <a:latin typeface="Times New Roman" panose="02020603050405020304" pitchFamily="18" charset="0"/>
                <a:cs typeface="Times New Roman" panose="02020603050405020304" pitchFamily="18" charset="0"/>
              </a:rPr>
              <a:t>sera</a:t>
            </a:r>
            <a:r>
              <a:rPr lang="es-ES" altLang="es-ES" sz="2400" dirty="0">
                <a:solidFill>
                  <a:schemeClr val="tx1"/>
                </a:solidFill>
                <a:latin typeface="Times New Roman" panose="02020603050405020304" pitchFamily="18" charset="0"/>
                <a:cs typeface="Times New Roman" panose="02020603050405020304" pitchFamily="18" charset="0"/>
              </a:rPr>
              <a:t>́ el calculado </a:t>
            </a:r>
          </a:p>
          <a:p>
            <a:r>
              <a:rPr lang="es-ES" altLang="es-ES" sz="2400" dirty="0">
                <a:solidFill>
                  <a:schemeClr val="tx1"/>
                </a:solidFill>
                <a:latin typeface="Times New Roman" panose="02020603050405020304" pitchFamily="18" charset="0"/>
                <a:cs typeface="Times New Roman" panose="02020603050405020304" pitchFamily="18" charset="0"/>
              </a:rPr>
              <a:t> Definir dimensiones para b y d </a:t>
            </a:r>
          </a:p>
          <a:p>
            <a:pPr eaLnBrk="1" hangingPunct="1">
              <a:lnSpc>
                <a:spcPct val="90000"/>
              </a:lnSpc>
              <a:buFont typeface="Arial" panose="020B0604020202020204" pitchFamily="34" charset="0"/>
              <a:buNone/>
            </a:pPr>
            <a:endParaRPr lang="es-ES" altLang="es-ES" sz="2400" dirty="0"/>
          </a:p>
        </p:txBody>
      </p:sp>
      <p:pic>
        <p:nvPicPr>
          <p:cNvPr id="40963" name="Imagen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43200" y="1143000"/>
            <a:ext cx="2971800" cy="61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Imagen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90600" y="3048000"/>
            <a:ext cx="304800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629902"/>
      </p:ext>
    </p:extLst>
  </p:cSld>
  <p:clrMapOvr>
    <a:masterClrMapping/>
  </p:clrMapOvr>
  <p:transition/>
</p:sld>
</file>

<file path=ppt/theme/theme1.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6377</TotalTime>
  <Words>2683</Words>
  <Application>Microsoft Office PowerPoint</Application>
  <PresentationFormat>Presentación en pantalla (4:3)</PresentationFormat>
  <Paragraphs>517</Paragraphs>
  <Slides>43</Slides>
  <Notes>26</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43</vt:i4>
      </vt:variant>
    </vt:vector>
  </HeadingPairs>
  <TitlesOfParts>
    <vt:vector size="52" baseType="lpstr">
      <vt:lpstr>MS PGothic</vt:lpstr>
      <vt:lpstr>Albertus</vt:lpstr>
      <vt:lpstr>Arial</vt:lpstr>
      <vt:lpstr>Calibri</vt:lpstr>
      <vt:lpstr>Cambria Math</vt:lpstr>
      <vt:lpstr>Times New Roman</vt:lpstr>
      <vt:lpstr>Wingdings</vt:lpstr>
      <vt:lpstr>Diseño predeterminado</vt:lpstr>
      <vt:lpstr>CorelDRAW</vt:lpstr>
      <vt:lpstr>PROYECTO DE INVESTIGACIÓN PREVIO A LA OBTENCIÓN DEL TÍTULO DE INGENIERO MECÁNICO   TEMA: ANÁLISIS DE LA CAPACIDAD A FLEXIÓN DE UNA VIGA DE SECCIÓN COMPUESTA CON REFUERZO LONGITUDINAL PET RECICLADO   AUTORES:  HONG HONG, ADÁN DAMIÁN  RUBIO PROAÑO, JOSÉ MIGUEL   DIRECTOR: ING. PEREZ, JOSÉ MSC. OPOSITORES: ING. FERNANDO OLMEDO ING. BYRON CORTEZ SECRETARIO ACADEMICO: Dr. MARCELO MEJIA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COLOCACION DE FIBRAS PET Y CARBONO</vt:lpstr>
      <vt:lpstr>COLOCACION DE FIBRAS PET Y CARBONO</vt:lpstr>
      <vt:lpstr>COLOCACION DE FIBRAS PET Y CARBONO</vt:lpstr>
      <vt:lpstr>ENSAYOS MECANICOS</vt:lpstr>
      <vt:lpstr>Ensayos de adherencia  </vt:lpstr>
      <vt:lpstr>ENSAYOS DE FLEXION SOBRE VIGAS SIN REFORZAMIENTO</vt:lpstr>
      <vt:lpstr>ENSAYOS DE FLEXION SOBRE VIGAS CON REFORZAMIENTO PET</vt:lpstr>
      <vt:lpstr>ENSAYOS DE FLEXION SOBRE VIGAS CON REFORZAMIENTO DE CARBONO</vt:lpstr>
      <vt:lpstr>Presentación de PowerPoint</vt:lpstr>
      <vt:lpstr>ANALISIS DE RESULTADOS</vt:lpstr>
      <vt:lpstr>ANALISIS DE RESULTADOS</vt:lpstr>
      <vt:lpstr>ANALISIS DE RESULTADOS</vt:lpstr>
      <vt:lpstr>EVALUACION ECONOMICA Y FINANCIERA</vt:lpstr>
      <vt:lpstr>EVALUACION ECONOMICA Y FINANCIERA</vt:lpstr>
      <vt:lpstr>CONCLUSIONES Y RECOMENDACIONES</vt:lpstr>
      <vt:lpstr>CONCLUSIONES Y RECOMENDACIONES</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espe</dc:creator>
  <cp:lastModifiedBy>José Rubio</cp:lastModifiedBy>
  <cp:revision>387</cp:revision>
  <dcterms:created xsi:type="dcterms:W3CDTF">2008-12-02T19:52:52Z</dcterms:created>
  <dcterms:modified xsi:type="dcterms:W3CDTF">2016-10-30T19:36:32Z</dcterms:modified>
</cp:coreProperties>
</file>