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2" r:id="rId6"/>
    <p:sldId id="263" r:id="rId7"/>
    <p:sldId id="264" r:id="rId8"/>
    <p:sldId id="265" r:id="rId9"/>
    <p:sldId id="266" r:id="rId10"/>
    <p:sldId id="267" r:id="rId11"/>
    <p:sldId id="273" r:id="rId12"/>
    <p:sldId id="281" r:id="rId13"/>
    <p:sldId id="268" r:id="rId14"/>
    <p:sldId id="275" r:id="rId15"/>
    <p:sldId id="276" r:id="rId16"/>
    <p:sldId id="277" r:id="rId17"/>
    <p:sldId id="278" r:id="rId18"/>
    <p:sldId id="279" r:id="rId19"/>
    <p:sldId id="280" r:id="rId20"/>
    <p:sldId id="274" r:id="rId21"/>
    <p:sldId id="270" r:id="rId22"/>
    <p:sldId id="288" r:id="rId23"/>
    <p:sldId id="285" r:id="rId24"/>
    <p:sldId id="289" r:id="rId25"/>
    <p:sldId id="282" r:id="rId26"/>
    <p:sldId id="290" r:id="rId27"/>
    <p:sldId id="283" r:id="rId28"/>
    <p:sldId id="291" r:id="rId29"/>
    <p:sldId id="284" r:id="rId30"/>
    <p:sldId id="292" r:id="rId31"/>
    <p:sldId id="271" r:id="rId32"/>
    <p:sldId id="272"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18" autoAdjust="0"/>
  </p:normalViewPr>
  <p:slideViewPr>
    <p:cSldViewPr>
      <p:cViewPr varScale="1">
        <p:scale>
          <a:sx n="60" d="100"/>
          <a:sy n="60" d="100"/>
        </p:scale>
        <p:origin x="16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C2A66-C1D8-437A-BD4D-B51A35F011CB}" type="datetimeFigureOut">
              <a:rPr lang="es-EC" smtClean="0"/>
              <a:t>26/10/2016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18901-5001-43A4-A84C-DA332A75959D}" type="slidenum">
              <a:rPr lang="es-EC" smtClean="0"/>
              <a:t>‹Nº›</a:t>
            </a:fld>
            <a:endParaRPr lang="es-EC"/>
          </a:p>
        </p:txBody>
      </p:sp>
    </p:spTree>
    <p:extLst>
      <p:ext uri="{BB962C8B-B14F-4D97-AF65-F5344CB8AC3E}">
        <p14:creationId xmlns:p14="http://schemas.microsoft.com/office/powerpoint/2010/main" val="268559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solidFill>
                  <a:schemeClr val="bg1">
                    <a:lumMod val="50000"/>
                  </a:schemeClr>
                </a:solidFill>
              </a:rPr>
              <a:t>La utilización de metodologías como Business </a:t>
            </a:r>
            <a:r>
              <a:rPr lang="es-EC" dirty="0" err="1" smtClean="0">
                <a:solidFill>
                  <a:schemeClr val="bg1">
                    <a:lumMod val="50000"/>
                  </a:schemeClr>
                </a:solidFill>
              </a:rPr>
              <a:t>Process</a:t>
            </a:r>
            <a:r>
              <a:rPr lang="es-EC" dirty="0" smtClean="0">
                <a:solidFill>
                  <a:schemeClr val="bg1">
                    <a:lumMod val="50000"/>
                  </a:schemeClr>
                </a:solidFill>
              </a:rPr>
              <a:t> Management (BPM) y de un Software BPM (BPMS), permite a las organizaciones: </a:t>
            </a:r>
          </a:p>
          <a:p>
            <a:pPr lvl="1"/>
            <a:r>
              <a:rPr lang="es-EC" dirty="0" smtClean="0">
                <a:solidFill>
                  <a:schemeClr val="bg1">
                    <a:lumMod val="50000"/>
                  </a:schemeClr>
                </a:solidFill>
              </a:rPr>
              <a:t>Administrar sus proceso de negocio. </a:t>
            </a:r>
          </a:p>
          <a:p>
            <a:pPr lvl="1"/>
            <a:r>
              <a:rPr lang="es-EC" dirty="0" smtClean="0">
                <a:solidFill>
                  <a:schemeClr val="bg1">
                    <a:lumMod val="50000"/>
                  </a:schemeClr>
                </a:solidFill>
              </a:rPr>
              <a:t>Facilitar su definición. </a:t>
            </a:r>
          </a:p>
          <a:p>
            <a:pPr lvl="1"/>
            <a:r>
              <a:rPr lang="es-EC" dirty="0" smtClean="0">
                <a:solidFill>
                  <a:schemeClr val="bg1">
                    <a:lumMod val="50000"/>
                  </a:schemeClr>
                </a:solidFill>
              </a:rPr>
              <a:t>Analizar los tiempos de ejecución. </a:t>
            </a:r>
          </a:p>
          <a:p>
            <a:pPr lvl="1"/>
            <a:r>
              <a:rPr lang="es-EC" dirty="0" smtClean="0">
                <a:solidFill>
                  <a:schemeClr val="bg1">
                    <a:lumMod val="50000"/>
                  </a:schemeClr>
                </a:solidFill>
              </a:rPr>
              <a:t>Detectar  cuellos de botella y tareas redundantes, etc.</a:t>
            </a:r>
          </a:p>
          <a:p>
            <a:endParaRPr lang="es-EC" dirty="0" smtClean="0">
              <a:solidFill>
                <a:schemeClr val="bg1">
                  <a:lumMod val="50000"/>
                </a:schemeClr>
              </a:solidFill>
            </a:endParaRPr>
          </a:p>
          <a:p>
            <a:r>
              <a:rPr lang="es-EC" dirty="0" smtClean="0">
                <a:solidFill>
                  <a:schemeClr val="bg1">
                    <a:lumMod val="50000"/>
                  </a:schemeClr>
                </a:solidFill>
              </a:rPr>
              <a:t>El uso de un Software BPM permite reducir las tareas humanas, permitiendo una ejecución automatizada de los procesos, reduciendo el cometimiento de errores.</a:t>
            </a:r>
          </a:p>
          <a:p>
            <a:endParaRPr lang="es-EC" dirty="0"/>
          </a:p>
        </p:txBody>
      </p:sp>
      <p:sp>
        <p:nvSpPr>
          <p:cNvPr id="4" name="Marcador de número de diapositiva 3"/>
          <p:cNvSpPr>
            <a:spLocks noGrp="1"/>
          </p:cNvSpPr>
          <p:nvPr>
            <p:ph type="sldNum" sz="quarter" idx="10"/>
          </p:nvPr>
        </p:nvSpPr>
        <p:spPr/>
        <p:txBody>
          <a:bodyPr/>
          <a:lstStyle/>
          <a:p>
            <a:fld id="{24118901-5001-43A4-A84C-DA332A75959D}" type="slidenum">
              <a:rPr lang="es-EC" smtClean="0"/>
              <a:t>4</a:t>
            </a:fld>
            <a:endParaRPr lang="es-EC"/>
          </a:p>
        </p:txBody>
      </p:sp>
    </p:spTree>
    <p:extLst>
      <p:ext uri="{BB962C8B-B14F-4D97-AF65-F5344CB8AC3E}">
        <p14:creationId xmlns:p14="http://schemas.microsoft.com/office/powerpoint/2010/main" val="54490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4118901-5001-43A4-A84C-DA332A75959D}" type="slidenum">
              <a:rPr lang="es-EC" smtClean="0"/>
              <a:t>16</a:t>
            </a:fld>
            <a:endParaRPr lang="es-EC"/>
          </a:p>
        </p:txBody>
      </p:sp>
    </p:spTree>
    <p:extLst>
      <p:ext uri="{BB962C8B-B14F-4D97-AF65-F5344CB8AC3E}">
        <p14:creationId xmlns:p14="http://schemas.microsoft.com/office/powerpoint/2010/main" val="382565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10/26/2016</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‹Nº›</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10/26/2016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10/26/2016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10/26/2016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CAEA93-55E7-4DA9-90C2-089A26EEFEC4}" type="datetime1">
              <a:rPr lang="en-US" smtClean="0"/>
              <a:t>10/26/2016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10/26/2016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7EAEB24-CE78-465C-A726-91D0868FA48F}" type="datetime1">
              <a:rPr lang="en-US" smtClean="0"/>
              <a:t>10/26/2016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‹Nº›</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10/26/2016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10/26/2016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8BBB94-68E6-4675-A946-F1C5994EDBD7}" type="datetime1">
              <a:rPr lang="en-US" smtClean="0"/>
              <a:t>10/26/2016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C3B8377-21E3-4835-B75D-4E2847E2750F}" type="datetime1">
              <a:rPr lang="en-US" smtClean="0"/>
              <a:t>10/26/2016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10/26/2016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‹Nº›</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2132856"/>
            <a:ext cx="7344816" cy="2415320"/>
          </a:xfrm>
        </p:spPr>
        <p:txBody>
          <a:bodyPr>
            <a:noAutofit/>
          </a:bodyPr>
          <a:lstStyle/>
          <a:p>
            <a:pPr algn="l"/>
            <a:r>
              <a:rPr lang="es-ES_tradnl" sz="4000" dirty="0" smtClean="0"/>
              <a:t>Departamento de </a:t>
            </a:r>
            <a:br>
              <a:rPr lang="es-ES_tradnl" sz="4000" dirty="0" smtClean="0"/>
            </a:br>
            <a:r>
              <a:rPr lang="es-ES_tradnl" sz="4000" dirty="0" smtClean="0"/>
              <a:t>Ciencias de la Computación</a:t>
            </a:r>
            <a:r>
              <a:rPr lang="es-EC" sz="4000" dirty="0" smtClean="0"/>
              <a:t> </a:t>
            </a:r>
            <a:br>
              <a:rPr lang="es-EC" sz="4000" dirty="0" smtClean="0"/>
            </a:br>
            <a:r>
              <a:rPr lang="es-EC" sz="4000" dirty="0" smtClean="0"/>
              <a:t>e Informática.</a:t>
            </a:r>
            <a:endParaRPr lang="es-EC" sz="4000" dirty="0"/>
          </a:p>
        </p:txBody>
      </p:sp>
      <p:sp>
        <p:nvSpPr>
          <p:cNvPr id="3" name="Subtítulo 2"/>
          <p:cNvSpPr>
            <a:spLocks noGrp="1"/>
          </p:cNvSpPr>
          <p:nvPr>
            <p:ph type="subTitle" idx="1"/>
          </p:nvPr>
        </p:nvSpPr>
        <p:spPr>
          <a:xfrm>
            <a:off x="1642304" y="5420014"/>
            <a:ext cx="6858000" cy="754025"/>
          </a:xfrm>
        </p:spPr>
        <p:txBody>
          <a:bodyPr>
            <a:normAutofit/>
          </a:bodyPr>
          <a:lstStyle/>
          <a:p>
            <a:pPr algn="r"/>
            <a:r>
              <a:rPr lang="es-EC" sz="1600" dirty="0" smtClean="0"/>
              <a:t>Tesis de Grado previo a la obtención del Título de </a:t>
            </a:r>
            <a:r>
              <a:rPr lang="es-EC" sz="1600" b="1" dirty="0" smtClean="0"/>
              <a:t>Ingeniero en Sistemas e Informática.</a:t>
            </a:r>
            <a:endParaRPr lang="es-EC" sz="1600" b="1" dirty="0"/>
          </a:p>
        </p:txBody>
      </p:sp>
      <p:pic>
        <p:nvPicPr>
          <p:cNvPr id="6"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692696"/>
            <a:ext cx="4886832" cy="1296145"/>
          </a:xfrm>
          <a:prstGeom prst="rect">
            <a:avLst/>
          </a:prstGeom>
          <a:solidFill>
            <a:schemeClr val="accent4">
              <a:lumMod val="40000"/>
              <a:lumOff val="60000"/>
            </a:schemeClr>
          </a:solidFill>
          <a:ln>
            <a:solidFill>
              <a:schemeClr val="accent1"/>
            </a:solidFill>
          </a:ln>
        </p:spPr>
      </p:pic>
    </p:spTree>
    <p:extLst>
      <p:ext uri="{BB962C8B-B14F-4D97-AF65-F5344CB8AC3E}">
        <p14:creationId xmlns:p14="http://schemas.microsoft.com/office/powerpoint/2010/main" val="1296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99410" y="1916832"/>
            <a:ext cx="3466728" cy="1122456"/>
          </a:xfrm>
          <a:prstGeom prst="roundRect">
            <a:avLst/>
          </a:prstGeo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gn="just"/>
            <a:r>
              <a:rPr lang="es-MX" sz="3800" dirty="0">
                <a:latin typeface="Arial" panose="020B0604020202020204" pitchFamily="34" charset="0"/>
                <a:cs typeface="Arial" panose="020B0604020202020204" pitchFamily="34" charset="0"/>
              </a:rPr>
              <a:t>Gestión de procesos de negocio (Business </a:t>
            </a:r>
            <a:r>
              <a:rPr lang="es-MX" sz="3800" dirty="0" err="1">
                <a:latin typeface="Arial" panose="020B0604020202020204" pitchFamily="34" charset="0"/>
                <a:cs typeface="Arial" panose="020B0604020202020204" pitchFamily="34" charset="0"/>
              </a:rPr>
              <a:t>Process</a:t>
            </a:r>
            <a:r>
              <a:rPr lang="es-MX" sz="3800" dirty="0">
                <a:latin typeface="Arial" panose="020B0604020202020204" pitchFamily="34" charset="0"/>
                <a:cs typeface="Arial" panose="020B0604020202020204" pitchFamily="34" charset="0"/>
              </a:rPr>
              <a:t> Management -BPM).</a:t>
            </a:r>
          </a:p>
          <a:p>
            <a:pPr marL="0" indent="0">
              <a:buNone/>
            </a:pPr>
            <a:endParaRPr lang="es-MX" dirty="0"/>
          </a:p>
        </p:txBody>
      </p:sp>
      <p:sp>
        <p:nvSpPr>
          <p:cNvPr id="4" name="Marcador de contenido 2"/>
          <p:cNvSpPr txBox="1">
            <a:spLocks/>
          </p:cNvSpPr>
          <p:nvPr/>
        </p:nvSpPr>
        <p:spPr>
          <a:xfrm>
            <a:off x="499410" y="4559261"/>
            <a:ext cx="3466728" cy="864096"/>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es-MX" sz="2900" dirty="0">
                <a:solidFill>
                  <a:schemeClr val="tx1"/>
                </a:solidFill>
                <a:latin typeface="Arial" panose="020B0604020202020204" pitchFamily="34" charset="0"/>
                <a:cs typeface="Arial" panose="020B0604020202020204" pitchFamily="34" charset="0"/>
              </a:rPr>
              <a:t>Automatización de procesos de negocio (BPA).</a:t>
            </a:r>
          </a:p>
          <a:p>
            <a:pPr marL="0" indent="0">
              <a:buFont typeface="Arial" pitchFamily="34" charset="0"/>
              <a:buNone/>
            </a:pPr>
            <a:endParaRPr lang="es-MX" dirty="0" smtClean="0"/>
          </a:p>
        </p:txBody>
      </p:sp>
      <p:sp>
        <p:nvSpPr>
          <p:cNvPr id="6" name="Marcador de contenido 2"/>
          <p:cNvSpPr txBox="1">
            <a:spLocks/>
          </p:cNvSpPr>
          <p:nvPr/>
        </p:nvSpPr>
        <p:spPr>
          <a:xfrm>
            <a:off x="4392723" y="1916832"/>
            <a:ext cx="4450341" cy="1682624"/>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MX" sz="2900" dirty="0">
                <a:solidFill>
                  <a:schemeClr val="bg1"/>
                </a:solidFill>
                <a:latin typeface="Arial" panose="020B0604020202020204" pitchFamily="34" charset="0"/>
                <a:cs typeface="Arial" panose="020B0604020202020204" pitchFamily="34" charset="0"/>
              </a:rPr>
              <a:t>Conjunto de métodos y herramientas tecnológicas que </a:t>
            </a:r>
            <a:r>
              <a:rPr lang="es-MX" sz="2900" dirty="0" smtClean="0">
                <a:solidFill>
                  <a:schemeClr val="bg1"/>
                </a:solidFill>
                <a:latin typeface="Arial" panose="020B0604020202020204" pitchFamily="34" charset="0"/>
                <a:cs typeface="Arial" panose="020B0604020202020204" pitchFamily="34" charset="0"/>
              </a:rPr>
              <a:t>permiten </a:t>
            </a:r>
            <a:r>
              <a:rPr lang="es-EC" sz="2900" dirty="0" smtClean="0">
                <a:solidFill>
                  <a:schemeClr val="bg1"/>
                </a:solidFill>
                <a:latin typeface="Arial" panose="020B0604020202020204" pitchFamily="34" charset="0"/>
                <a:cs typeface="Arial" panose="020B0604020202020204" pitchFamily="34" charset="0"/>
              </a:rPr>
              <a:t>diseñar</a:t>
            </a:r>
            <a:r>
              <a:rPr lang="es-EC" sz="2900" dirty="0">
                <a:solidFill>
                  <a:schemeClr val="bg1"/>
                </a:solidFill>
                <a:latin typeface="Arial" panose="020B0604020202020204" pitchFamily="34" charset="0"/>
                <a:cs typeface="Arial" panose="020B0604020202020204" pitchFamily="34" charset="0"/>
              </a:rPr>
              <a:t>, representar, analizar y controlar procesos de </a:t>
            </a:r>
            <a:r>
              <a:rPr lang="es-EC" sz="2900" dirty="0" smtClean="0">
                <a:solidFill>
                  <a:schemeClr val="bg1"/>
                </a:solidFill>
                <a:latin typeface="Arial" panose="020B0604020202020204" pitchFamily="34" charset="0"/>
                <a:cs typeface="Arial" panose="020B0604020202020204" pitchFamily="34" charset="0"/>
              </a:rPr>
              <a:t>negocio</a:t>
            </a:r>
            <a:r>
              <a:rPr lang="es-EC" sz="2900" dirty="0">
                <a:solidFill>
                  <a:schemeClr val="bg1"/>
                </a:solidFill>
                <a:latin typeface="Arial" panose="020B0604020202020204" pitchFamily="34" charset="0"/>
                <a:cs typeface="Arial" panose="020B0604020202020204" pitchFamily="34" charset="0"/>
              </a:rPr>
              <a:t>.</a:t>
            </a:r>
            <a:endParaRPr lang="es-MX" sz="2900" dirty="0">
              <a:solidFill>
                <a:schemeClr val="bg1"/>
              </a:solidFill>
              <a:latin typeface="Arial" panose="020B0604020202020204" pitchFamily="34" charset="0"/>
              <a:cs typeface="Arial" panose="020B0604020202020204" pitchFamily="34" charset="0"/>
            </a:endParaRPr>
          </a:p>
          <a:p>
            <a:pPr marL="0" indent="0">
              <a:buFont typeface="Arial" pitchFamily="34" charset="0"/>
              <a:buNone/>
            </a:pPr>
            <a:endParaRPr lang="es-MX" dirty="0"/>
          </a:p>
        </p:txBody>
      </p:sp>
      <p:sp>
        <p:nvSpPr>
          <p:cNvPr id="7" name="Marcador de contenido 2"/>
          <p:cNvSpPr txBox="1">
            <a:spLocks/>
          </p:cNvSpPr>
          <p:nvPr/>
        </p:nvSpPr>
        <p:spPr>
          <a:xfrm>
            <a:off x="4392723" y="4559261"/>
            <a:ext cx="4450341" cy="1966082"/>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MX" sz="4900" dirty="0">
                <a:solidFill>
                  <a:schemeClr val="bg1"/>
                </a:solidFill>
                <a:latin typeface="Arial" panose="020B0604020202020204" pitchFamily="34" charset="0"/>
                <a:cs typeface="Arial" panose="020B0604020202020204" pitchFamily="34" charset="0"/>
              </a:rPr>
              <a:t>Eje fundamental dentro de la gestión de procesos de negocio.</a:t>
            </a:r>
          </a:p>
          <a:p>
            <a:pPr marL="0" indent="0" algn="just">
              <a:buNone/>
            </a:pPr>
            <a:endParaRPr lang="es-MX" sz="4900" dirty="0">
              <a:solidFill>
                <a:schemeClr val="bg1"/>
              </a:solidFill>
              <a:latin typeface="Arial" panose="020B0604020202020204" pitchFamily="34" charset="0"/>
              <a:cs typeface="Arial" panose="020B0604020202020204" pitchFamily="34" charset="0"/>
            </a:endParaRPr>
          </a:p>
          <a:p>
            <a:pPr algn="just"/>
            <a:r>
              <a:rPr lang="es-MX" sz="4900" dirty="0">
                <a:solidFill>
                  <a:schemeClr val="bg1"/>
                </a:solidFill>
                <a:latin typeface="Arial" panose="020B0604020202020204" pitchFamily="34" charset="0"/>
                <a:cs typeface="Arial" panose="020B0604020202020204" pitchFamily="34" charset="0"/>
              </a:rPr>
              <a:t>Apalanca su funcionamiento en herramientas tecnológicas avanzadas, contribuye a que el personar tenga un mejor desempeño.</a:t>
            </a:r>
          </a:p>
          <a:p>
            <a:pPr marL="0" indent="0">
              <a:buFont typeface="Arial" pitchFamily="34" charset="0"/>
              <a:buNone/>
            </a:pPr>
            <a:endParaRPr lang="es-MX" dirty="0"/>
          </a:p>
        </p:txBody>
      </p:sp>
    </p:spTree>
    <p:extLst>
      <p:ext uri="{BB962C8B-B14F-4D97-AF65-F5344CB8AC3E}">
        <p14:creationId xmlns:p14="http://schemas.microsoft.com/office/powerpoint/2010/main" val="1477824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44061" y="1859634"/>
            <a:ext cx="3290991" cy="604663"/>
          </a:xfrm>
          <a:prstGeom prst="roundRect">
            <a:avLst/>
          </a:prstGeom>
        </p:spPr>
        <p:style>
          <a:lnRef idx="1">
            <a:schemeClr val="accent1"/>
          </a:lnRef>
          <a:fillRef idx="2">
            <a:schemeClr val="accent1"/>
          </a:fillRef>
          <a:effectRef idx="1">
            <a:schemeClr val="accent1"/>
          </a:effectRef>
          <a:fontRef idx="minor">
            <a:schemeClr val="dk1"/>
          </a:fontRef>
        </p:style>
        <p:txBody>
          <a:bodyPr/>
          <a:lstStyle/>
          <a:p>
            <a:r>
              <a:rPr lang="es-MX" dirty="0" smtClean="0">
                <a:solidFill>
                  <a:schemeClr val="tx1"/>
                </a:solidFill>
                <a:latin typeface="Arial" panose="020B0604020202020204" pitchFamily="34" charset="0"/>
                <a:cs typeface="Arial" panose="020B0604020202020204" pitchFamily="34" charset="0"/>
              </a:rPr>
              <a:t>Tecnología BPM.</a:t>
            </a:r>
          </a:p>
          <a:p>
            <a:pPr marL="0" indent="0">
              <a:buNone/>
            </a:pPr>
            <a:endParaRPr lang="es-MX" dirty="0" smtClean="0"/>
          </a:p>
          <a:p>
            <a:pPr marL="0" indent="0">
              <a:buNone/>
            </a:pPr>
            <a:endParaRPr lang="es-MX" dirty="0" smtClean="0"/>
          </a:p>
          <a:p>
            <a:pPr lvl="1"/>
            <a:endParaRPr lang="es-MX" dirty="0"/>
          </a:p>
          <a:p>
            <a:pPr lvl="1"/>
            <a:endParaRPr lang="es-EC" dirty="0"/>
          </a:p>
        </p:txBody>
      </p:sp>
      <p:sp>
        <p:nvSpPr>
          <p:cNvPr id="6" name="Marcador de contenido 2"/>
          <p:cNvSpPr txBox="1">
            <a:spLocks/>
          </p:cNvSpPr>
          <p:nvPr/>
        </p:nvSpPr>
        <p:spPr>
          <a:xfrm>
            <a:off x="3923928" y="1859634"/>
            <a:ext cx="4896544" cy="4377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MX" dirty="0" smtClean="0">
                <a:solidFill>
                  <a:schemeClr val="bg1"/>
                </a:solidFill>
                <a:latin typeface="Arial" panose="020B0604020202020204" pitchFamily="34" charset="0"/>
                <a:cs typeface="Arial" panose="020B0604020202020204" pitchFamily="34" charset="0"/>
              </a:rPr>
              <a:t>Surge gracias a la aplicación de métodos de gestión integral vinculados con grandes avances tecnológicos. </a:t>
            </a:r>
          </a:p>
          <a:p>
            <a:pPr marL="0" indent="0" algn="just">
              <a:buNone/>
            </a:pPr>
            <a:endParaRPr lang="es-MX" dirty="0" smtClean="0">
              <a:solidFill>
                <a:schemeClr val="bg1"/>
              </a:solidFill>
              <a:latin typeface="Arial" panose="020B0604020202020204" pitchFamily="34" charset="0"/>
              <a:cs typeface="Arial" panose="020B0604020202020204" pitchFamily="34" charset="0"/>
            </a:endParaRPr>
          </a:p>
          <a:p>
            <a:pPr algn="just"/>
            <a:r>
              <a:rPr lang="es-MX" dirty="0" smtClean="0">
                <a:solidFill>
                  <a:schemeClr val="bg1"/>
                </a:solidFill>
                <a:latin typeface="Arial" panose="020B0604020202020204" pitchFamily="34" charset="0"/>
                <a:cs typeface="Arial" panose="020B0604020202020204" pitchFamily="34" charset="0"/>
              </a:rPr>
              <a:t>Diseño y modelado.</a:t>
            </a:r>
          </a:p>
          <a:p>
            <a:pPr marL="0" indent="0" algn="just">
              <a:buNone/>
            </a:pPr>
            <a:endParaRPr lang="es-MX" dirty="0" smtClean="0">
              <a:solidFill>
                <a:schemeClr val="bg1"/>
              </a:solidFill>
              <a:latin typeface="Arial" panose="020B0604020202020204" pitchFamily="34" charset="0"/>
              <a:cs typeface="Arial" panose="020B0604020202020204" pitchFamily="34" charset="0"/>
            </a:endParaRPr>
          </a:p>
          <a:p>
            <a:pPr algn="just"/>
            <a:r>
              <a:rPr lang="es-MX" dirty="0" smtClean="0">
                <a:solidFill>
                  <a:schemeClr val="bg1"/>
                </a:solidFill>
                <a:latin typeface="Arial" panose="020B0604020202020204" pitchFamily="34" charset="0"/>
                <a:cs typeface="Arial" panose="020B0604020202020204" pitchFamily="34" charset="0"/>
              </a:rPr>
              <a:t>Integración.</a:t>
            </a:r>
          </a:p>
          <a:p>
            <a:pPr marL="0" indent="0" algn="just">
              <a:buNone/>
            </a:pPr>
            <a:endParaRPr lang="es-MX" dirty="0" smtClean="0">
              <a:solidFill>
                <a:schemeClr val="bg1"/>
              </a:solidFill>
              <a:latin typeface="Arial" panose="020B0604020202020204" pitchFamily="34" charset="0"/>
              <a:cs typeface="Arial" panose="020B0604020202020204" pitchFamily="34" charset="0"/>
            </a:endParaRPr>
          </a:p>
          <a:p>
            <a:pPr algn="just"/>
            <a:r>
              <a:rPr lang="es-MX" dirty="0" smtClean="0">
                <a:solidFill>
                  <a:schemeClr val="bg1"/>
                </a:solidFill>
                <a:latin typeface="Arial" panose="020B0604020202020204" pitchFamily="34" charset="0"/>
                <a:cs typeface="Arial" panose="020B0604020202020204" pitchFamily="34" charset="0"/>
              </a:rPr>
              <a:t>Entornos de trabajo amigables.</a:t>
            </a:r>
          </a:p>
          <a:p>
            <a:pPr marL="0" indent="0" algn="just">
              <a:buNone/>
            </a:pPr>
            <a:endParaRPr lang="es-MX" dirty="0" smtClean="0">
              <a:solidFill>
                <a:schemeClr val="bg1"/>
              </a:solidFill>
              <a:latin typeface="Arial" panose="020B0604020202020204" pitchFamily="34" charset="0"/>
              <a:cs typeface="Arial" panose="020B0604020202020204" pitchFamily="34" charset="0"/>
            </a:endParaRPr>
          </a:p>
          <a:p>
            <a:pPr algn="just"/>
            <a:r>
              <a:rPr lang="es-MX" dirty="0" smtClean="0">
                <a:solidFill>
                  <a:schemeClr val="bg1"/>
                </a:solidFill>
                <a:latin typeface="Arial" panose="020B0604020202020204" pitchFamily="34" charset="0"/>
                <a:cs typeface="Arial" panose="020B0604020202020204" pitchFamily="34" charset="0"/>
              </a:rPr>
              <a:t>La Ejecución.</a:t>
            </a:r>
          </a:p>
          <a:p>
            <a:pPr algn="just"/>
            <a:endParaRPr lang="es-MX" dirty="0" smtClean="0">
              <a:solidFill>
                <a:schemeClr val="bg1"/>
              </a:solidFill>
              <a:latin typeface="Arial" panose="020B0604020202020204" pitchFamily="34" charset="0"/>
              <a:cs typeface="Arial" panose="020B0604020202020204" pitchFamily="34" charset="0"/>
            </a:endParaRPr>
          </a:p>
          <a:p>
            <a:pPr algn="just"/>
            <a:endParaRPr lang="es-MX" dirty="0">
              <a:solidFill>
                <a:schemeClr val="bg1"/>
              </a:solidFill>
              <a:latin typeface="Arial" panose="020B0604020202020204" pitchFamily="34" charset="0"/>
              <a:cs typeface="Arial" panose="020B0604020202020204" pitchFamily="34" charset="0"/>
            </a:endParaRPr>
          </a:p>
          <a:p>
            <a:pPr algn="just"/>
            <a:endParaRPr lang="es-MX" dirty="0" smtClean="0">
              <a:solidFill>
                <a:schemeClr val="bg1"/>
              </a:solidFill>
              <a:latin typeface="Arial" panose="020B0604020202020204" pitchFamily="34" charset="0"/>
              <a:cs typeface="Arial" panose="020B0604020202020204" pitchFamily="34" charset="0"/>
            </a:endParaRPr>
          </a:p>
          <a:p>
            <a:pPr marL="0" indent="0">
              <a:buFont typeface="Arial" pitchFamily="34" charset="0"/>
              <a:buNone/>
            </a:pPr>
            <a:endParaRPr lang="es-MX" dirty="0" smtClean="0"/>
          </a:p>
          <a:p>
            <a:pPr marL="0" indent="0">
              <a:buFont typeface="Arial" pitchFamily="34" charset="0"/>
              <a:buNone/>
            </a:pPr>
            <a:endParaRPr lang="es-MX" dirty="0" smtClean="0"/>
          </a:p>
          <a:p>
            <a:pPr lvl="1"/>
            <a:endParaRPr lang="es-MX" dirty="0" smtClean="0"/>
          </a:p>
          <a:p>
            <a:pPr lvl="1"/>
            <a:endParaRPr lang="es-EC" dirty="0"/>
          </a:p>
        </p:txBody>
      </p:sp>
    </p:spTree>
    <p:extLst>
      <p:ext uri="{BB962C8B-B14F-4D97-AF65-F5344CB8AC3E}">
        <p14:creationId xmlns:p14="http://schemas.microsoft.com/office/powerpoint/2010/main" val="64013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57200" y="1600201"/>
            <a:ext cx="5987008" cy="676672"/>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s-MX" dirty="0" smtClean="0">
                <a:latin typeface="Arial" panose="020B0604020202020204" pitchFamily="34" charset="0"/>
                <a:cs typeface="Arial" panose="020B0604020202020204" pitchFamily="34" charset="0"/>
              </a:rPr>
              <a:t>Business </a:t>
            </a:r>
            <a:r>
              <a:rPr lang="es-MX" dirty="0" err="1" smtClean="0">
                <a:latin typeface="Arial" panose="020B0604020202020204" pitchFamily="34" charset="0"/>
                <a:cs typeface="Arial" panose="020B0604020202020204" pitchFamily="34" charset="0"/>
              </a:rPr>
              <a:t>Process</a:t>
            </a:r>
            <a:r>
              <a:rPr lang="es-MX" dirty="0" smtClean="0">
                <a:latin typeface="Arial" panose="020B0604020202020204" pitchFamily="34" charset="0"/>
                <a:cs typeface="Arial" panose="020B0604020202020204" pitchFamily="34" charset="0"/>
              </a:rPr>
              <a:t> Management Suite.</a:t>
            </a:r>
            <a:endParaRPr lang="es-EC"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2555776" y="2924944"/>
            <a:ext cx="6131024" cy="2232248"/>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bg1"/>
                </a:solidFill>
                <a:latin typeface="Arial" panose="020B0604020202020204" pitchFamily="34" charset="0"/>
                <a:cs typeface="Arial" panose="020B0604020202020204" pitchFamily="34" charset="0"/>
              </a:rPr>
              <a:t>Herramienta tecnológica que permite aplicar la metodología BPM, cumpliendo con cada una de las etapas del ciclo de vida BPM, brindando a los usuarios una interfaz de trabajo amigable y de fácil entendimiento</a:t>
            </a:r>
            <a:r>
              <a:rPr lang="es-MX" dirty="0" smtClean="0"/>
              <a:t>.</a:t>
            </a:r>
            <a:endParaRPr lang="es-EC" dirty="0"/>
          </a:p>
        </p:txBody>
      </p:sp>
    </p:spTree>
    <p:extLst>
      <p:ext uri="{BB962C8B-B14F-4D97-AF65-F5344CB8AC3E}">
        <p14:creationId xmlns:p14="http://schemas.microsoft.com/office/powerpoint/2010/main" val="1480006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57200" y="1772816"/>
            <a:ext cx="6635080" cy="1080120"/>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s-MX" dirty="0" smtClean="0">
                <a:latin typeface="Arial" panose="020B0604020202020204" pitchFamily="34" charset="0"/>
                <a:cs typeface="Arial" panose="020B0604020202020204" pitchFamily="34" charset="0"/>
              </a:rPr>
              <a:t>Business </a:t>
            </a:r>
            <a:r>
              <a:rPr lang="es-MX" dirty="0" err="1" smtClean="0">
                <a:latin typeface="Arial" panose="020B0604020202020204" pitchFamily="34" charset="0"/>
                <a:cs typeface="Arial" panose="020B0604020202020204" pitchFamily="34" charset="0"/>
              </a:rPr>
              <a:t>Process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Model</a:t>
            </a:r>
            <a:r>
              <a:rPr lang="es-MX" dirty="0" smtClean="0">
                <a:latin typeface="Arial" panose="020B0604020202020204" pitchFamily="34" charset="0"/>
                <a:cs typeface="Arial" panose="020B0604020202020204" pitchFamily="34" charset="0"/>
              </a:rPr>
              <a:t> and </a:t>
            </a:r>
            <a:r>
              <a:rPr lang="es-MX" dirty="0" err="1" smtClean="0">
                <a:latin typeface="Arial" panose="020B0604020202020204" pitchFamily="34" charset="0"/>
                <a:cs typeface="Arial" panose="020B0604020202020204" pitchFamily="34" charset="0"/>
              </a:rPr>
              <a:t>Notation</a:t>
            </a:r>
            <a:r>
              <a:rPr lang="es-MX" dirty="0" smtClean="0">
                <a:latin typeface="Arial" panose="020B0604020202020204" pitchFamily="34" charset="0"/>
                <a:cs typeface="Arial" panose="020B0604020202020204" pitchFamily="34" charset="0"/>
              </a:rPr>
              <a:t> (BPMN).</a:t>
            </a:r>
          </a:p>
          <a:p>
            <a:endParaRPr lang="es-MX" dirty="0"/>
          </a:p>
          <a:p>
            <a:pPr marL="457200" lvl="1" indent="0">
              <a:buNone/>
            </a:pPr>
            <a:endParaRPr lang="es-MX" dirty="0" smtClean="0"/>
          </a:p>
          <a:p>
            <a:pPr lvl="1"/>
            <a:endParaRPr lang="es-MX" dirty="0"/>
          </a:p>
          <a:p>
            <a:pPr lvl="1"/>
            <a:endParaRPr lang="es-MX" dirty="0" smtClean="0"/>
          </a:p>
          <a:p>
            <a:pPr marL="457200" lvl="1" indent="0">
              <a:buNone/>
            </a:pPr>
            <a:endParaRPr lang="es-MX" dirty="0" smtClean="0"/>
          </a:p>
          <a:p>
            <a:pPr lvl="1"/>
            <a:endParaRPr lang="es-MX" dirty="0"/>
          </a:p>
          <a:p>
            <a:pPr lvl="1"/>
            <a:endParaRPr lang="es-EC" dirty="0"/>
          </a:p>
        </p:txBody>
      </p:sp>
      <p:sp>
        <p:nvSpPr>
          <p:cNvPr id="4" name="Marcador de contenido 2"/>
          <p:cNvSpPr txBox="1">
            <a:spLocks/>
          </p:cNvSpPr>
          <p:nvPr/>
        </p:nvSpPr>
        <p:spPr>
          <a:xfrm>
            <a:off x="2928374" y="3284984"/>
            <a:ext cx="5758426" cy="3168352"/>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r>
              <a:rPr lang="es-MX" dirty="0">
                <a:solidFill>
                  <a:schemeClr val="bg1"/>
                </a:solidFill>
                <a:latin typeface="Arial" panose="020B0604020202020204" pitchFamily="34" charset="0"/>
                <a:cs typeface="Arial" panose="020B0604020202020204" pitchFamily="34" charset="0"/>
              </a:rPr>
              <a:t>Son elementos gráficos que permiten detallar la lógica de un proceso de negocio de una manera clara, completa y precisa.</a:t>
            </a:r>
          </a:p>
          <a:p>
            <a:endParaRPr lang="es-MX" dirty="0">
              <a:solidFill>
                <a:schemeClr val="bg1"/>
              </a:solidFill>
              <a:latin typeface="Arial" panose="020B0604020202020204" pitchFamily="34" charset="0"/>
              <a:cs typeface="Arial" panose="020B0604020202020204" pitchFamily="34" charset="0"/>
            </a:endParaRPr>
          </a:p>
          <a:p>
            <a:r>
              <a:rPr lang="es-MX" dirty="0">
                <a:solidFill>
                  <a:schemeClr val="bg1"/>
                </a:solidFill>
                <a:latin typeface="Arial" panose="020B0604020202020204" pitchFamily="34" charset="0"/>
                <a:cs typeface="Arial" panose="020B0604020202020204" pitchFamily="34" charset="0"/>
              </a:rPr>
              <a:t>Facilita el correcto entendimiento de todos los individuos involucrados en el funcionamiento de un proceso de negocio. </a:t>
            </a:r>
          </a:p>
          <a:p>
            <a:endParaRPr lang="es-MX" dirty="0">
              <a:solidFill>
                <a:schemeClr val="tx1"/>
              </a:solidFill>
              <a:latin typeface="Arial" panose="020B0604020202020204" pitchFamily="34" charset="0"/>
              <a:cs typeface="Arial" panose="020B0604020202020204" pitchFamily="34" charset="0"/>
            </a:endParaRPr>
          </a:p>
          <a:p>
            <a:endParaRPr lang="es-MX" dirty="0" smtClean="0">
              <a:solidFill>
                <a:schemeClr val="tx1"/>
              </a:solidFill>
              <a:latin typeface="Arial" panose="020B0604020202020204" pitchFamily="34" charset="0"/>
              <a:cs typeface="Arial" panose="020B0604020202020204" pitchFamily="34" charset="0"/>
            </a:endParaRPr>
          </a:p>
          <a:p>
            <a:pPr marL="0" indent="0">
              <a:buFont typeface="Arial" pitchFamily="34" charset="0"/>
              <a:buNone/>
            </a:pPr>
            <a:endParaRPr lang="es-MX" dirty="0" smtClean="0"/>
          </a:p>
          <a:p>
            <a:pPr marL="0" indent="0">
              <a:buFont typeface="Arial" pitchFamily="34" charset="0"/>
              <a:buNone/>
            </a:pPr>
            <a:endParaRPr lang="es-MX" dirty="0" smtClean="0"/>
          </a:p>
          <a:p>
            <a:pPr lvl="1"/>
            <a:endParaRPr lang="es-MX" dirty="0" smtClean="0"/>
          </a:p>
          <a:p>
            <a:pPr lvl="1"/>
            <a:endParaRPr lang="es-EC" dirty="0"/>
          </a:p>
        </p:txBody>
      </p:sp>
    </p:spTree>
    <p:extLst>
      <p:ext uri="{BB962C8B-B14F-4D97-AF65-F5344CB8AC3E}">
        <p14:creationId xmlns:p14="http://schemas.microsoft.com/office/powerpoint/2010/main" val="116190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1254460" y="1797696"/>
            <a:ext cx="6635080" cy="576064"/>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s-MX" dirty="0" smtClean="0">
                <a:latin typeface="Arial" panose="020B0604020202020204" pitchFamily="34" charset="0"/>
                <a:cs typeface="Arial" panose="020B0604020202020204" pitchFamily="34" charset="0"/>
              </a:rPr>
              <a:t>Elementos de la notación BPMN.</a:t>
            </a:r>
            <a:endParaRPr lang="es-MX" dirty="0">
              <a:latin typeface="Arial" panose="020B0604020202020204" pitchFamily="34" charset="0"/>
              <a:cs typeface="Arial" panose="020B0604020202020204" pitchFamily="34" charset="0"/>
            </a:endParaRPr>
          </a:p>
          <a:p>
            <a:pPr marL="0" indent="0">
              <a:buNone/>
            </a:pPr>
            <a:endParaRPr lang="es-MX" dirty="0" smtClean="0"/>
          </a:p>
          <a:p>
            <a:pPr marL="457200" lvl="1" indent="0">
              <a:buNone/>
            </a:pPr>
            <a:endParaRPr lang="es-MX" dirty="0" smtClean="0"/>
          </a:p>
        </p:txBody>
      </p:sp>
      <p:graphicFrame>
        <p:nvGraphicFramePr>
          <p:cNvPr id="6" name="Tabla 5"/>
          <p:cNvGraphicFramePr>
            <a:graphicFrameLocks noGrp="1"/>
          </p:cNvGraphicFramePr>
          <p:nvPr>
            <p:extLst>
              <p:ext uri="{D42A27DB-BD31-4B8C-83A1-F6EECF244321}">
                <p14:modId xmlns:p14="http://schemas.microsoft.com/office/powerpoint/2010/main" val="731651506"/>
              </p:ext>
            </p:extLst>
          </p:nvPr>
        </p:nvGraphicFramePr>
        <p:xfrm>
          <a:off x="457197" y="2636912"/>
          <a:ext cx="8003234" cy="3600400"/>
        </p:xfrm>
        <a:graphic>
          <a:graphicData uri="http://schemas.openxmlformats.org/drawingml/2006/table">
            <a:tbl>
              <a:tblPr/>
              <a:tblGrid>
                <a:gridCol w="1863187"/>
                <a:gridCol w="1738033"/>
                <a:gridCol w="2131373"/>
                <a:gridCol w="2270641"/>
              </a:tblGrid>
              <a:tr h="639867">
                <a:tc>
                  <a:txBody>
                    <a:bodyPr/>
                    <a:lstStyle/>
                    <a:p>
                      <a:pPr algn="l">
                        <a:spcAft>
                          <a:spcPts val="0"/>
                        </a:spcAft>
                      </a:pPr>
                      <a:r>
                        <a:rPr lang="es-EC" sz="1000" b="1" kern="50" dirty="0">
                          <a:effectLst/>
                          <a:latin typeface="Arial" panose="020B0604020202020204" pitchFamily="34" charset="0"/>
                          <a:ea typeface="Droid Sans Fallback"/>
                          <a:cs typeface="FreeSans"/>
                        </a:rPr>
                        <a:t>Elementos de flujo de trabajo</a:t>
                      </a:r>
                      <a:endParaRPr lang="es-EC" sz="1200" b="1" kern="50" dirty="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spcAft>
                          <a:spcPts val="0"/>
                        </a:spcAft>
                      </a:pPr>
                      <a:r>
                        <a:rPr lang="es-EC" sz="1000" b="1" kern="50">
                          <a:effectLst/>
                          <a:latin typeface="Arial" panose="020B0604020202020204" pitchFamily="34" charset="0"/>
                          <a:ea typeface="Droid Sans Fallback"/>
                          <a:cs typeface="FreeSans"/>
                        </a:rPr>
                        <a:t>Elementos de organización</a:t>
                      </a:r>
                      <a:endParaRPr lang="es-EC" sz="1200" b="1" kern="5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spcAft>
                          <a:spcPts val="0"/>
                        </a:spcAft>
                      </a:pPr>
                      <a:r>
                        <a:rPr lang="es-EC" sz="1000" b="1" kern="50">
                          <a:effectLst/>
                          <a:latin typeface="Arial" panose="020B0604020202020204" pitchFamily="34" charset="0"/>
                          <a:ea typeface="Droid Sans Fallback"/>
                          <a:cs typeface="FreeSans"/>
                        </a:rPr>
                        <a:t>Elementos de legibilidad</a:t>
                      </a:r>
                      <a:endParaRPr lang="es-EC" sz="1200" b="1" kern="5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spcAft>
                          <a:spcPts val="0"/>
                        </a:spcAft>
                      </a:pPr>
                      <a:r>
                        <a:rPr lang="es-EC" sz="1000" b="1" kern="50">
                          <a:effectLst/>
                          <a:latin typeface="Arial" panose="020B0604020202020204" pitchFamily="34" charset="0"/>
                          <a:ea typeface="Droid Sans Fallback"/>
                          <a:cs typeface="FreeSans"/>
                        </a:rPr>
                        <a:t>Elementos de  comportamiento especial </a:t>
                      </a:r>
                      <a:endParaRPr lang="es-EC" sz="1200" b="1" kern="5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2960533">
                <a:tc>
                  <a:txBody>
                    <a:bodyPr/>
                    <a:lstStyle/>
                    <a:p>
                      <a:pPr marL="108585" algn="l">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lvl="0" indent="-342900" algn="l">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Actividades.</a:t>
                      </a:r>
                      <a:endParaRPr lang="es-EC" sz="1200" kern="50">
                        <a:effectLst/>
                        <a:latin typeface="Liberation Serif"/>
                        <a:ea typeface="Droid Sans Fallback"/>
                        <a:cs typeface="FreeSans"/>
                      </a:endParaRPr>
                    </a:p>
                    <a:p>
                      <a:pPr marL="108585" indent="-168910" algn="l">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lvl="0" indent="-342900" algn="l">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Eventos.</a:t>
                      </a:r>
                      <a:endParaRPr lang="es-EC" sz="1200" kern="50">
                        <a:effectLst/>
                        <a:latin typeface="Liberation Serif"/>
                        <a:ea typeface="Droid Sans Fallback"/>
                        <a:cs typeface="FreeSans"/>
                      </a:endParaRPr>
                    </a:p>
                    <a:p>
                      <a:pPr marL="108585" indent="-168910" algn="l">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lvl="0" indent="-342900" algn="l">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Compuertas lógicas.</a:t>
                      </a:r>
                      <a:endParaRPr lang="es-EC" sz="1200" kern="50">
                        <a:effectLst/>
                        <a:latin typeface="Liberation Serif"/>
                        <a:ea typeface="Droid Sans Fallback"/>
                        <a:cs typeface="FreeSans"/>
                      </a:endParaRPr>
                    </a:p>
                    <a:p>
                      <a:pPr marL="108585" indent="-168910" algn="l">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lvl="0" indent="-342900" algn="l">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Secuencias de flujo.</a:t>
                      </a:r>
                      <a:endParaRPr lang="es-EC" sz="1200" kern="50">
                        <a:effectLst/>
                        <a:latin typeface="Liberation Serif"/>
                        <a:ea typeface="Droid Sans Fallback"/>
                        <a:cs typeface="FreeSans"/>
                      </a:endParaRPr>
                    </a:p>
                    <a:p>
                      <a:pPr algn="l">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457200" algn="just">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marR="24130" lvl="0" indent="-342900" algn="just">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Pools.</a:t>
                      </a:r>
                      <a:endParaRPr lang="es-EC" sz="1200" kern="50">
                        <a:effectLst/>
                        <a:latin typeface="Liberation Serif"/>
                        <a:ea typeface="Droid Sans Fallback"/>
                        <a:cs typeface="FreeSans"/>
                      </a:endParaRPr>
                    </a:p>
                    <a:p>
                      <a:pPr marL="201295" marR="24130" indent="-179705" algn="just">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marR="24130" lvl="0" indent="-342900" algn="just">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Swimlanes.</a:t>
                      </a:r>
                      <a:endParaRPr lang="es-EC" sz="1200" kern="50">
                        <a:effectLst/>
                        <a:latin typeface="Liberation Serif"/>
                        <a:ea typeface="Droid Sans Fallback"/>
                        <a:cs typeface="FreeSans"/>
                      </a:endParaRPr>
                    </a:p>
                    <a:p>
                      <a:pPr marL="201295" marR="24130" indent="-179705" algn="just">
                        <a:spcAft>
                          <a:spcPts val="0"/>
                        </a:spcAft>
                      </a:pPr>
                      <a:r>
                        <a:rPr lang="es-EC" sz="1000" kern="50">
                          <a:effectLst/>
                          <a:latin typeface="Arial" panose="020B0604020202020204" pitchFamily="34" charset="0"/>
                          <a:ea typeface="Droid Sans Fallback"/>
                          <a:cs typeface="FreeSans"/>
                        </a:rPr>
                        <a:t> </a:t>
                      </a:r>
                      <a:endParaRPr lang="es-EC" sz="1200" kern="50">
                        <a:effectLst/>
                        <a:latin typeface="Liberation Serif"/>
                        <a:ea typeface="Droid Sans Fallback"/>
                        <a:cs typeface="FreeSans"/>
                      </a:endParaRPr>
                    </a:p>
                    <a:p>
                      <a:pPr marL="342900" marR="24130" lvl="0" indent="-342900" algn="just">
                        <a:spcAft>
                          <a:spcPts val="0"/>
                        </a:spcAft>
                        <a:buFont typeface="Symbol" panose="05050102010706020507" pitchFamily="18" charset="2"/>
                        <a:buChar char=""/>
                      </a:pPr>
                      <a:r>
                        <a:rPr lang="es-EC" sz="1000" kern="50">
                          <a:effectLst/>
                          <a:latin typeface="Arial" panose="020B0604020202020204" pitchFamily="34" charset="0"/>
                          <a:ea typeface="Droid Sans Fallback"/>
                          <a:cs typeface="FreeSans"/>
                        </a:rPr>
                        <a:t>Grupos.</a:t>
                      </a:r>
                      <a:endParaRPr lang="es-EC" sz="1200" kern="5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198755"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Anotaciones /Notas.</a:t>
                      </a:r>
                      <a:endParaRPr lang="es-EC" sz="1200" kern="50" dirty="0">
                        <a:effectLst/>
                        <a:latin typeface="Liberation Serif"/>
                        <a:ea typeface="Droid Sans Fallback"/>
                        <a:cs typeface="FreeSans"/>
                      </a:endParaRPr>
                    </a:p>
                    <a:p>
                      <a:pPr marL="108585" indent="-138430"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Links.</a:t>
                      </a:r>
                      <a:endParaRPr lang="es-EC" sz="1200" kern="50" dirty="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108585"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Mensajes  /Flujos de mensajes.</a:t>
                      </a:r>
                      <a:endParaRPr lang="es-EC" sz="1200" kern="50" dirty="0">
                        <a:effectLst/>
                        <a:latin typeface="Liberation Serif"/>
                        <a:ea typeface="Droid Sans Fallback"/>
                        <a:cs typeface="FreeSans"/>
                      </a:endParaRPr>
                    </a:p>
                    <a:p>
                      <a:pPr marL="108585" indent="-138430"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tabLst>
                          <a:tab pos="5038725" algn="l"/>
                        </a:tabLst>
                      </a:pPr>
                      <a:r>
                        <a:rPr lang="es-EC" sz="1000" kern="50" dirty="0">
                          <a:effectLst/>
                          <a:latin typeface="Arial" panose="020B0604020202020204" pitchFamily="34" charset="0"/>
                          <a:ea typeface="Droid Sans Fallback"/>
                          <a:cs typeface="FreeSans"/>
                        </a:rPr>
                        <a:t>Señales.</a:t>
                      </a:r>
                      <a:endParaRPr lang="es-EC" sz="1200" kern="50" dirty="0">
                        <a:effectLst/>
                        <a:latin typeface="Liberation Serif"/>
                        <a:ea typeface="Droid Sans Fallback"/>
                        <a:cs typeface="FreeSans"/>
                      </a:endParaRPr>
                    </a:p>
                    <a:p>
                      <a:pPr marL="108585" indent="-138430" algn="just">
                        <a:spcAft>
                          <a:spcPts val="0"/>
                        </a:spcAft>
                        <a:tabLst>
                          <a:tab pos="5038725" algn="l"/>
                        </a:tabLs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Temporizadores.</a:t>
                      </a:r>
                      <a:endParaRPr lang="es-EC" sz="1200" kern="50" dirty="0">
                        <a:effectLst/>
                        <a:latin typeface="Liberation Serif"/>
                        <a:ea typeface="Droid Sans Fallback"/>
                        <a:cs typeface="FreeSans"/>
                      </a:endParaRPr>
                    </a:p>
                    <a:p>
                      <a:pPr marL="108585" indent="-138430"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Errores.</a:t>
                      </a:r>
                      <a:endParaRPr lang="es-EC" sz="1200" kern="50" dirty="0">
                        <a:effectLst/>
                        <a:latin typeface="Liberation Serif"/>
                        <a:ea typeface="Droid Sans Fallback"/>
                        <a:cs typeface="FreeSans"/>
                      </a:endParaRPr>
                    </a:p>
                    <a:p>
                      <a:pPr marL="108585" indent="-138430"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Repetidores.</a:t>
                      </a:r>
                      <a:endParaRPr lang="es-EC" sz="1200" kern="50" dirty="0">
                        <a:effectLst/>
                        <a:latin typeface="Liberation Serif"/>
                        <a:ea typeface="Droid Sans Fallback"/>
                        <a:cs typeface="FreeSans"/>
                      </a:endParaRPr>
                    </a:p>
                    <a:p>
                      <a:pPr marL="108585" indent="-138430"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p>
                      <a:pPr marL="342900" lvl="0" indent="-342900" algn="just">
                        <a:spcAft>
                          <a:spcPts val="0"/>
                        </a:spcAft>
                        <a:buFont typeface="Symbol" panose="05050102010706020507" pitchFamily="18" charset="2"/>
                        <a:buChar char=""/>
                      </a:pPr>
                      <a:r>
                        <a:rPr lang="es-EC" sz="1000" kern="50" dirty="0">
                          <a:effectLst/>
                          <a:latin typeface="Arial" panose="020B0604020202020204" pitchFamily="34" charset="0"/>
                          <a:ea typeface="Droid Sans Fallback"/>
                          <a:cs typeface="FreeSans"/>
                        </a:rPr>
                        <a:t>Correlaciones.</a:t>
                      </a:r>
                      <a:endParaRPr lang="es-EC" sz="1200" kern="50" dirty="0">
                        <a:effectLst/>
                        <a:latin typeface="Liberation Serif"/>
                        <a:ea typeface="Droid Sans Fallback"/>
                        <a:cs typeface="FreeSans"/>
                      </a:endParaRPr>
                    </a:p>
                    <a:p>
                      <a:pPr algn="just">
                        <a:spcAft>
                          <a:spcPts val="0"/>
                        </a:spcAft>
                      </a:pPr>
                      <a:r>
                        <a:rPr lang="es-EC" sz="1000" kern="50" dirty="0">
                          <a:effectLst/>
                          <a:latin typeface="Arial" panose="020B0604020202020204" pitchFamily="34" charset="0"/>
                          <a:ea typeface="Droid Sans Fallback"/>
                          <a:cs typeface="FreeSans"/>
                        </a:rPr>
                        <a:t> </a:t>
                      </a:r>
                      <a:endParaRPr lang="es-EC" sz="1200" kern="50" dirty="0">
                        <a:effectLst/>
                        <a:latin typeface="Liberation Serif"/>
                        <a:ea typeface="Droid Sans Fallback"/>
                        <a:cs typeface="FreeSans"/>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981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17930" y="1652487"/>
            <a:ext cx="2188168" cy="486135"/>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s-MX" sz="2000" dirty="0" smtClean="0">
                <a:solidFill>
                  <a:schemeClr val="tx1"/>
                </a:solidFill>
                <a:latin typeface="Arial" panose="020B0604020202020204" pitchFamily="34" charset="0"/>
                <a:cs typeface="Arial" panose="020B0604020202020204" pitchFamily="34" charset="0"/>
              </a:rPr>
              <a:t>Tareas.  </a:t>
            </a:r>
            <a:endParaRPr lang="es-EC" sz="2000" dirty="0">
              <a:solidFill>
                <a:schemeClr val="tx1"/>
              </a:solidFill>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395355" y="2972710"/>
            <a:ext cx="2255004" cy="429799"/>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Eventos.</a:t>
            </a:r>
            <a:endParaRPr lang="es-EC" dirty="0">
              <a:solidFill>
                <a:schemeClr val="tx1"/>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417930" y="4221087"/>
            <a:ext cx="2232429" cy="668249"/>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Compuertas lógicas.</a:t>
            </a:r>
            <a:endParaRPr lang="es-EC" dirty="0">
              <a:solidFill>
                <a:schemeClr val="tx1"/>
              </a:solidFill>
              <a:latin typeface="Arial" panose="020B0604020202020204" pitchFamily="34" charset="0"/>
              <a:cs typeface="Arial" panose="020B0604020202020204" pitchFamily="34" charset="0"/>
            </a:endParaRPr>
          </a:p>
        </p:txBody>
      </p:sp>
      <p:grpSp>
        <p:nvGrpSpPr>
          <p:cNvPr id="13" name="Grupo 12"/>
          <p:cNvGrpSpPr/>
          <p:nvPr/>
        </p:nvGrpSpPr>
        <p:grpSpPr>
          <a:xfrm>
            <a:off x="3543300" y="2328450"/>
            <a:ext cx="5224624" cy="1676614"/>
            <a:chOff x="3543300" y="2770071"/>
            <a:chExt cx="5224624" cy="1676614"/>
          </a:xfrm>
        </p:grpSpPr>
        <p:pic>
          <p:nvPicPr>
            <p:cNvPr id="8" name="Imagen 7"/>
            <p:cNvPicPr>
              <a:picLocks noChangeAspect="1"/>
            </p:cNvPicPr>
            <p:nvPr/>
          </p:nvPicPr>
          <p:blipFill>
            <a:blip r:embed="rId2"/>
            <a:stretch>
              <a:fillRect/>
            </a:stretch>
          </p:blipFill>
          <p:spPr>
            <a:xfrm>
              <a:off x="3543300" y="2770071"/>
              <a:ext cx="2987674" cy="586921"/>
            </a:xfrm>
            <a:prstGeom prst="rect">
              <a:avLst/>
            </a:prstGeom>
          </p:spPr>
        </p:pic>
        <p:pic>
          <p:nvPicPr>
            <p:cNvPr id="9" name="Imagen 8"/>
            <p:cNvPicPr>
              <a:picLocks noChangeAspect="1"/>
            </p:cNvPicPr>
            <p:nvPr/>
          </p:nvPicPr>
          <p:blipFill>
            <a:blip r:embed="rId3"/>
            <a:stretch>
              <a:fillRect/>
            </a:stretch>
          </p:blipFill>
          <p:spPr>
            <a:xfrm>
              <a:off x="3563888" y="3356992"/>
              <a:ext cx="5204036" cy="544479"/>
            </a:xfrm>
            <a:prstGeom prst="rect">
              <a:avLst/>
            </a:prstGeom>
          </p:spPr>
        </p:pic>
        <p:pic>
          <p:nvPicPr>
            <p:cNvPr id="10" name="Imagen 9"/>
            <p:cNvPicPr>
              <a:picLocks noChangeAspect="1"/>
            </p:cNvPicPr>
            <p:nvPr/>
          </p:nvPicPr>
          <p:blipFill>
            <a:blip r:embed="rId4"/>
            <a:stretch>
              <a:fillRect/>
            </a:stretch>
          </p:blipFill>
          <p:spPr>
            <a:xfrm>
              <a:off x="3563888" y="3933056"/>
              <a:ext cx="2827772" cy="513629"/>
            </a:xfrm>
            <a:prstGeom prst="rect">
              <a:avLst/>
            </a:prstGeom>
          </p:spPr>
        </p:pic>
      </p:grpSp>
      <p:pic>
        <p:nvPicPr>
          <p:cNvPr id="11" name="Imagen 10"/>
          <p:cNvPicPr>
            <a:picLocks noChangeAspect="1"/>
          </p:cNvPicPr>
          <p:nvPr/>
        </p:nvPicPr>
        <p:blipFill>
          <a:blip r:embed="rId5"/>
          <a:stretch>
            <a:fillRect/>
          </a:stretch>
        </p:blipFill>
        <p:spPr>
          <a:xfrm>
            <a:off x="3672756" y="4149080"/>
            <a:ext cx="2411412" cy="812265"/>
          </a:xfrm>
          <a:prstGeom prst="rect">
            <a:avLst/>
          </a:prstGeom>
        </p:spPr>
      </p:pic>
      <p:pic>
        <p:nvPicPr>
          <p:cNvPr id="12" name="Imagen 11"/>
          <p:cNvPicPr>
            <a:picLocks noChangeAspect="1"/>
          </p:cNvPicPr>
          <p:nvPr/>
        </p:nvPicPr>
        <p:blipFill>
          <a:blip r:embed="rId6"/>
          <a:stretch>
            <a:fillRect/>
          </a:stretch>
        </p:blipFill>
        <p:spPr>
          <a:xfrm>
            <a:off x="3565367" y="1735793"/>
            <a:ext cx="2145149" cy="397064"/>
          </a:xfrm>
          <a:prstGeom prst="rect">
            <a:avLst/>
          </a:prstGeom>
        </p:spPr>
      </p:pic>
      <p:pic>
        <p:nvPicPr>
          <p:cNvPr id="7" name="Imagen 6"/>
          <p:cNvPicPr>
            <a:picLocks noChangeAspect="1"/>
          </p:cNvPicPr>
          <p:nvPr/>
        </p:nvPicPr>
        <p:blipFill>
          <a:blip r:embed="rId7"/>
          <a:stretch>
            <a:fillRect/>
          </a:stretch>
        </p:blipFill>
        <p:spPr>
          <a:xfrm>
            <a:off x="3557890" y="5480046"/>
            <a:ext cx="2077271" cy="706505"/>
          </a:xfrm>
          <a:prstGeom prst="rect">
            <a:avLst/>
          </a:prstGeom>
        </p:spPr>
      </p:pic>
      <p:sp>
        <p:nvSpPr>
          <p:cNvPr id="14" name="Marcador de contenido 2"/>
          <p:cNvSpPr txBox="1">
            <a:spLocks/>
          </p:cNvSpPr>
          <p:nvPr/>
        </p:nvSpPr>
        <p:spPr>
          <a:xfrm>
            <a:off x="395356" y="5480046"/>
            <a:ext cx="2255004" cy="543350"/>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Organizadores</a:t>
            </a:r>
            <a:r>
              <a:rPr lang="es-MX"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4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62644" y="1844824"/>
            <a:ext cx="3106688" cy="482352"/>
          </a:xfrm>
          <a:prstGeom prst="round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s-MX" dirty="0" smtClean="0">
                <a:latin typeface="Arial" panose="020B0604020202020204" pitchFamily="34" charset="0"/>
                <a:cs typeface="Arial" panose="020B0604020202020204" pitchFamily="34" charset="0"/>
              </a:rPr>
              <a:t>Metodología </a:t>
            </a:r>
            <a:r>
              <a:rPr lang="es-MX" dirty="0">
                <a:latin typeface="Arial" panose="020B0604020202020204" pitchFamily="34" charset="0"/>
                <a:cs typeface="Arial" panose="020B0604020202020204" pitchFamily="34" charset="0"/>
              </a:rPr>
              <a:t>BPM.</a:t>
            </a:r>
            <a:endParaRPr lang="es-MX" dirty="0" smtClean="0">
              <a:latin typeface="Arial" panose="020B0604020202020204" pitchFamily="34" charset="0"/>
              <a:cs typeface="Arial" panose="020B0604020202020204" pitchFamily="34" charset="0"/>
            </a:endParaRPr>
          </a:p>
          <a:p>
            <a:pPr marL="0" indent="0">
              <a:buNone/>
            </a:pPr>
            <a:endParaRPr lang="es-MX" dirty="0" smtClean="0"/>
          </a:p>
          <a:p>
            <a:pPr lvl="1"/>
            <a:endParaRPr lang="es-MX" dirty="0" smtClean="0"/>
          </a:p>
          <a:p>
            <a:pPr lvl="1"/>
            <a:endParaRPr lang="es-MX" dirty="0" smtClean="0"/>
          </a:p>
          <a:p>
            <a:pPr lvl="1"/>
            <a:endParaRPr lang="es-MX" dirty="0"/>
          </a:p>
          <a:p>
            <a:pPr lvl="1"/>
            <a:endParaRPr lang="es-EC" dirty="0"/>
          </a:p>
        </p:txBody>
      </p:sp>
      <p:sp>
        <p:nvSpPr>
          <p:cNvPr id="9" name="Marcador de contenido 2"/>
          <p:cNvSpPr txBox="1">
            <a:spLocks/>
          </p:cNvSpPr>
          <p:nvPr/>
        </p:nvSpPr>
        <p:spPr>
          <a:xfrm>
            <a:off x="3851920" y="1844824"/>
            <a:ext cx="4834880" cy="4464496"/>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bg1"/>
                </a:solidFill>
                <a:latin typeface="Arial" panose="020B0604020202020204" pitchFamily="34" charset="0"/>
                <a:cs typeface="Arial" panose="020B0604020202020204" pitchFamily="34" charset="0"/>
              </a:rPr>
              <a:t>La gestión de procesos está catalogada como una metodología empresarial que permite mejorar y optimizar el desempeño de los procesos dentro de una organización.</a:t>
            </a:r>
          </a:p>
          <a:p>
            <a:pPr marL="0" indent="0">
              <a:buNone/>
            </a:pPr>
            <a:endParaRPr lang="es-MX" dirty="0" smtClean="0">
              <a:solidFill>
                <a:schemeClr val="bg1"/>
              </a:solidFill>
              <a:latin typeface="Arial" panose="020B0604020202020204" pitchFamily="34" charset="0"/>
              <a:cs typeface="Arial" panose="020B0604020202020204" pitchFamily="34" charset="0"/>
            </a:endParaRPr>
          </a:p>
          <a:p>
            <a:r>
              <a:rPr lang="es-MX" dirty="0" smtClean="0">
                <a:solidFill>
                  <a:schemeClr val="bg1"/>
                </a:solidFill>
                <a:latin typeface="Arial" panose="020B0604020202020204" pitchFamily="34" charset="0"/>
                <a:cs typeface="Arial" panose="020B0604020202020204" pitchFamily="34" charset="0"/>
              </a:rPr>
              <a:t>El enfoque de administración centrada en procesos ayuda a que las empresas puedan crecer y ofrecer mejores servicios/productos a sus clientes utilizando la tecnología de información como importante aliada.</a:t>
            </a:r>
          </a:p>
          <a:p>
            <a:pPr marL="0" indent="0">
              <a:buFont typeface="Arial" pitchFamily="34" charset="0"/>
              <a:buNone/>
            </a:pPr>
            <a:endParaRPr lang="es-MX" dirty="0" smtClean="0"/>
          </a:p>
          <a:p>
            <a:pPr lvl="1"/>
            <a:endParaRPr lang="es-MX" dirty="0" smtClean="0"/>
          </a:p>
          <a:p>
            <a:pPr lvl="1"/>
            <a:endParaRPr lang="es-MX" dirty="0" smtClean="0"/>
          </a:p>
          <a:p>
            <a:pPr lvl="1"/>
            <a:endParaRPr lang="es-MX" dirty="0" smtClean="0"/>
          </a:p>
          <a:p>
            <a:pPr lvl="1"/>
            <a:endParaRPr lang="es-EC" dirty="0"/>
          </a:p>
        </p:txBody>
      </p:sp>
    </p:spTree>
    <p:extLst>
      <p:ext uri="{BB962C8B-B14F-4D97-AF65-F5344CB8AC3E}">
        <p14:creationId xmlns:p14="http://schemas.microsoft.com/office/powerpoint/2010/main" val="4279497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7" name="Marcador de contenido 2"/>
          <p:cNvSpPr txBox="1">
            <a:spLocks/>
          </p:cNvSpPr>
          <p:nvPr/>
        </p:nvSpPr>
        <p:spPr>
          <a:xfrm>
            <a:off x="457200" y="1605844"/>
            <a:ext cx="339472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t>Ciclo de vida BPM.</a:t>
            </a:r>
          </a:p>
          <a:p>
            <a:pPr marL="0" indent="0">
              <a:buFont typeface="Arial" pitchFamily="34" charset="0"/>
              <a:buNone/>
            </a:pPr>
            <a:endParaRPr lang="es-MX" dirty="0" smtClean="0"/>
          </a:p>
          <a:p>
            <a:pPr lvl="1"/>
            <a:endParaRPr lang="es-MX" dirty="0" smtClean="0"/>
          </a:p>
          <a:p>
            <a:pPr lvl="1"/>
            <a:endParaRPr lang="es-MX" dirty="0" smtClean="0"/>
          </a:p>
          <a:p>
            <a:pPr lvl="1"/>
            <a:endParaRPr lang="es-MX" dirty="0" smtClean="0"/>
          </a:p>
          <a:p>
            <a:pPr lvl="1"/>
            <a:endParaRPr lang="es-EC" dirty="0"/>
          </a:p>
        </p:txBody>
      </p:sp>
      <p:grpSp>
        <p:nvGrpSpPr>
          <p:cNvPr id="9" name="Grupo 8"/>
          <p:cNvGrpSpPr>
            <a:grpSpLocks/>
          </p:cNvGrpSpPr>
          <p:nvPr/>
        </p:nvGrpSpPr>
        <p:grpSpPr bwMode="auto">
          <a:xfrm>
            <a:off x="2134163" y="2282517"/>
            <a:ext cx="5030125" cy="3522748"/>
            <a:chOff x="576" y="142"/>
            <a:chExt cx="7469" cy="6333"/>
          </a:xfrm>
        </p:grpSpPr>
        <p:sp>
          <p:nvSpPr>
            <p:cNvPr id="10" name="AutoShape 83"/>
            <p:cNvSpPr>
              <a:spLocks noChangeArrowheads="1"/>
            </p:cNvSpPr>
            <p:nvPr/>
          </p:nvSpPr>
          <p:spPr bwMode="auto">
            <a:xfrm rot="11820000">
              <a:off x="2458" y="818"/>
              <a:ext cx="4687" cy="5657"/>
            </a:xfrm>
            <a:custGeom>
              <a:avLst/>
              <a:gdLst>
                <a:gd name="G0" fmla="+- -817236 0 0"/>
                <a:gd name="G1" fmla="+- 1093798 0 0"/>
                <a:gd name="G2" fmla="+- -817236 0 1093798"/>
                <a:gd name="G3" fmla="+- 10800 0 0"/>
                <a:gd name="G4" fmla="+- 0 0 -817236"/>
                <a:gd name="T0" fmla="*/ 360 256 1"/>
                <a:gd name="T1" fmla="*/ 0 256 1"/>
                <a:gd name="G5" fmla="+- G2 T0 T1"/>
                <a:gd name="G6" fmla="?: G2 G2 G5"/>
                <a:gd name="G7" fmla="+- 0 0 G6"/>
                <a:gd name="G8" fmla="+- 8776 0 0"/>
                <a:gd name="G9" fmla="+- 0 0 1093798"/>
                <a:gd name="G10" fmla="+- 8776 0 2700"/>
                <a:gd name="G11" fmla="cos G10 -817236"/>
                <a:gd name="G12" fmla="sin G10 -817236"/>
                <a:gd name="G13" fmla="cos 13500 -817236"/>
                <a:gd name="G14" fmla="sin 13500 -817236"/>
                <a:gd name="G15" fmla="+- G11 10800 0"/>
                <a:gd name="G16" fmla="+- G12 10800 0"/>
                <a:gd name="G17" fmla="+- G13 10800 0"/>
                <a:gd name="G18" fmla="+- G14 10800 0"/>
                <a:gd name="G19" fmla="*/ 8776 1 2"/>
                <a:gd name="G20" fmla="+- G19 5400 0"/>
                <a:gd name="G21" fmla="cos G20 -817236"/>
                <a:gd name="G22" fmla="sin G20 -817236"/>
                <a:gd name="G23" fmla="+- G21 10800 0"/>
                <a:gd name="G24" fmla="+- G12 G23 G22"/>
                <a:gd name="G25" fmla="+- G22 G23 G11"/>
                <a:gd name="G26" fmla="cos 10800 -817236"/>
                <a:gd name="G27" fmla="sin 10800 -817236"/>
                <a:gd name="G28" fmla="cos 8776 -817236"/>
                <a:gd name="G29" fmla="sin 8776 -817236"/>
                <a:gd name="G30" fmla="+- G26 10800 0"/>
                <a:gd name="G31" fmla="+- G27 10800 0"/>
                <a:gd name="G32" fmla="+- G28 10800 0"/>
                <a:gd name="G33" fmla="+- G29 10800 0"/>
                <a:gd name="G34" fmla="+- G19 5400 0"/>
                <a:gd name="G35" fmla="cos G34 1093798"/>
                <a:gd name="G36" fmla="sin G34 1093798"/>
                <a:gd name="G37" fmla="+/ 1093798 -817236 2"/>
                <a:gd name="T2" fmla="*/ 180 256 1"/>
                <a:gd name="T3" fmla="*/ 0 256 1"/>
                <a:gd name="G38" fmla="+- G37 T2 T3"/>
                <a:gd name="G39" fmla="?: G2 G37 G38"/>
                <a:gd name="G40" fmla="cos 10800 G39"/>
                <a:gd name="G41" fmla="sin 10800 G39"/>
                <a:gd name="G42" fmla="cos 8776 G39"/>
                <a:gd name="G43" fmla="sin 8776 G39"/>
                <a:gd name="G44" fmla="+- G40 10800 0"/>
                <a:gd name="G45" fmla="+- G41 10800 0"/>
                <a:gd name="G46" fmla="+- G42 10800 0"/>
                <a:gd name="G47" fmla="+- G43 10800 0"/>
                <a:gd name="G48" fmla="+- G35 10800 0"/>
                <a:gd name="G49" fmla="+- G36 10800 0"/>
                <a:gd name="T4" fmla="*/ 7 w 21600"/>
                <a:gd name="T5" fmla="*/ 10402 h 21600"/>
                <a:gd name="T6" fmla="*/ 20175 w 21600"/>
                <a:gd name="T7" fmla="*/ 13611 h 21600"/>
                <a:gd name="T8" fmla="*/ 2029 w 21600"/>
                <a:gd name="T9" fmla="*/ 10476 h 21600"/>
                <a:gd name="T10" fmla="*/ 23981 w 21600"/>
                <a:gd name="T11" fmla="*/ 7884 h 21600"/>
                <a:gd name="T12" fmla="*/ 21159 w 21600"/>
                <a:gd name="T13" fmla="*/ 12311 h 21600"/>
                <a:gd name="T14" fmla="*/ 16732 w 21600"/>
                <a:gd name="T15" fmla="*/ 94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68" y="8905"/>
                  </a:moveTo>
                  <a:cubicBezTo>
                    <a:pt x="18480" y="4885"/>
                    <a:pt x="14916" y="2024"/>
                    <a:pt x="10800" y="2024"/>
                  </a:cubicBezTo>
                  <a:cubicBezTo>
                    <a:pt x="5953" y="2024"/>
                    <a:pt x="2024" y="5953"/>
                    <a:pt x="2024" y="10800"/>
                  </a:cubicBezTo>
                  <a:cubicBezTo>
                    <a:pt x="2024" y="15646"/>
                    <a:pt x="5953" y="19576"/>
                    <a:pt x="10800" y="19576"/>
                  </a:cubicBezTo>
                  <a:cubicBezTo>
                    <a:pt x="14676" y="19576"/>
                    <a:pt x="18093" y="17033"/>
                    <a:pt x="19206" y="13320"/>
                  </a:cubicBezTo>
                  <a:lnTo>
                    <a:pt x="21145" y="13901"/>
                  </a:lnTo>
                  <a:cubicBezTo>
                    <a:pt x="19775" y="18470"/>
                    <a:pt x="15570" y="21600"/>
                    <a:pt x="10800" y="21600"/>
                  </a:cubicBezTo>
                  <a:cubicBezTo>
                    <a:pt x="4835" y="21600"/>
                    <a:pt x="0" y="16764"/>
                    <a:pt x="0" y="10800"/>
                  </a:cubicBezTo>
                  <a:cubicBezTo>
                    <a:pt x="0" y="4835"/>
                    <a:pt x="4835" y="0"/>
                    <a:pt x="10800" y="0"/>
                  </a:cubicBezTo>
                  <a:cubicBezTo>
                    <a:pt x="15866" y="0"/>
                    <a:pt x="20251" y="3521"/>
                    <a:pt x="21345" y="8467"/>
                  </a:cubicBezTo>
                  <a:lnTo>
                    <a:pt x="23981" y="7884"/>
                  </a:lnTo>
                  <a:lnTo>
                    <a:pt x="21159" y="12311"/>
                  </a:lnTo>
                  <a:lnTo>
                    <a:pt x="16732" y="9488"/>
                  </a:lnTo>
                  <a:lnTo>
                    <a:pt x="19368" y="8905"/>
                  </a:lnTo>
                  <a:close/>
                </a:path>
              </a:pathLst>
            </a:custGeom>
            <a:gradFill rotWithShape="0">
              <a:gsLst>
                <a:gs pos="0">
                  <a:srgbClr val="FFFFFF"/>
                </a:gs>
                <a:gs pos="100000">
                  <a:srgbClr val="B4C6E7"/>
                </a:gs>
              </a:gsLst>
              <a:lin ang="5400000" scaled="1"/>
            </a:gradFill>
            <a:ln w="6480" cap="sq">
              <a:solidFill>
                <a:srgbClr val="8EAADB"/>
              </a:solidFill>
              <a:miter lim="800000"/>
              <a:headEnd/>
              <a:tailEnd/>
            </a:ln>
            <a:effectLst>
              <a:outerShdw dist="25631" dir="3633274" algn="ctr" rotWithShape="0">
                <a:srgbClr val="1F3763">
                  <a:alpha val="50027"/>
                </a:srgbClr>
              </a:outerShdw>
            </a:effectLst>
          </p:spPr>
          <p:txBody>
            <a:bodyPr rot="0" vert="horz" wrap="none" lIns="91440" tIns="45720" rIns="91440" bIns="45720" anchor="ctr" anchorCtr="0" upright="1">
              <a:noAutofit/>
            </a:bodyPr>
            <a:lstStyle/>
            <a:p>
              <a:endParaRPr lang="es-EC"/>
            </a:p>
          </p:txBody>
        </p:sp>
        <p:sp>
          <p:nvSpPr>
            <p:cNvPr id="11" name="AutoShape 84"/>
            <p:cNvSpPr>
              <a:spLocks noChangeArrowheads="1"/>
            </p:cNvSpPr>
            <p:nvPr/>
          </p:nvSpPr>
          <p:spPr bwMode="auto">
            <a:xfrm>
              <a:off x="2617" y="1158"/>
              <a:ext cx="1865" cy="936"/>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Análisis y Diseño</a:t>
              </a:r>
              <a:endParaRPr lang="es-EC" sz="1200" kern="50">
                <a:effectLst/>
                <a:latin typeface="Liberation Serif"/>
                <a:ea typeface="Droid Sans Fallback"/>
                <a:cs typeface="FreeSans"/>
              </a:endParaRPr>
            </a:p>
          </p:txBody>
        </p:sp>
        <p:sp>
          <p:nvSpPr>
            <p:cNvPr id="12" name="AutoShape 85"/>
            <p:cNvSpPr>
              <a:spLocks noChangeArrowheads="1"/>
            </p:cNvSpPr>
            <p:nvPr/>
          </p:nvSpPr>
          <p:spPr bwMode="auto">
            <a:xfrm>
              <a:off x="5353" y="1273"/>
              <a:ext cx="1864" cy="997"/>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Modelo y Simulación</a:t>
              </a:r>
              <a:endParaRPr lang="es-EC" sz="1200" kern="50">
                <a:effectLst/>
                <a:latin typeface="Liberation Serif"/>
                <a:ea typeface="Droid Sans Fallback"/>
                <a:cs typeface="FreeSans"/>
              </a:endParaRPr>
            </a:p>
          </p:txBody>
        </p:sp>
        <p:sp>
          <p:nvSpPr>
            <p:cNvPr id="13" name="AutoShape 86"/>
            <p:cNvSpPr>
              <a:spLocks noChangeArrowheads="1"/>
            </p:cNvSpPr>
            <p:nvPr/>
          </p:nvSpPr>
          <p:spPr bwMode="auto">
            <a:xfrm>
              <a:off x="5974" y="3090"/>
              <a:ext cx="2071" cy="929"/>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Implementación y Despliegue</a:t>
              </a:r>
              <a:endParaRPr lang="es-EC" sz="1200" kern="50">
                <a:effectLst/>
                <a:latin typeface="Liberation Serif"/>
                <a:ea typeface="Droid Sans Fallback"/>
                <a:cs typeface="FreeSans"/>
              </a:endParaRPr>
            </a:p>
          </p:txBody>
        </p:sp>
        <p:sp>
          <p:nvSpPr>
            <p:cNvPr id="14" name="AutoShape 87"/>
            <p:cNvSpPr>
              <a:spLocks noChangeArrowheads="1"/>
            </p:cNvSpPr>
            <p:nvPr/>
          </p:nvSpPr>
          <p:spPr bwMode="auto">
            <a:xfrm>
              <a:off x="5418" y="5074"/>
              <a:ext cx="1866" cy="636"/>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Ejecución.</a:t>
              </a:r>
              <a:endParaRPr lang="es-EC" sz="1200" kern="50">
                <a:effectLst/>
                <a:latin typeface="Liberation Serif"/>
                <a:ea typeface="Droid Sans Fallback"/>
                <a:cs typeface="FreeSans"/>
              </a:endParaRPr>
            </a:p>
          </p:txBody>
        </p:sp>
        <p:sp>
          <p:nvSpPr>
            <p:cNvPr id="15" name="AutoShape 88"/>
            <p:cNvSpPr>
              <a:spLocks noChangeArrowheads="1"/>
            </p:cNvSpPr>
            <p:nvPr/>
          </p:nvSpPr>
          <p:spPr bwMode="auto">
            <a:xfrm>
              <a:off x="3124" y="5745"/>
              <a:ext cx="1866" cy="586"/>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Administración.</a:t>
              </a:r>
              <a:endParaRPr lang="es-EC" sz="1200" kern="50">
                <a:effectLst/>
                <a:latin typeface="Liberation Serif"/>
                <a:ea typeface="Droid Sans Fallback"/>
                <a:cs typeface="FreeSans"/>
              </a:endParaRPr>
            </a:p>
          </p:txBody>
        </p:sp>
        <p:sp>
          <p:nvSpPr>
            <p:cNvPr id="16" name="AutoShape 89"/>
            <p:cNvSpPr>
              <a:spLocks noChangeArrowheads="1"/>
            </p:cNvSpPr>
            <p:nvPr/>
          </p:nvSpPr>
          <p:spPr bwMode="auto">
            <a:xfrm>
              <a:off x="1870" y="4080"/>
              <a:ext cx="1865" cy="934"/>
            </a:xfrm>
            <a:prstGeom prst="roundRect">
              <a:avLst>
                <a:gd name="adj" fmla="val 16667"/>
              </a:avLst>
            </a:prstGeom>
            <a:gradFill rotWithShape="0">
              <a:gsLst>
                <a:gs pos="0">
                  <a:srgbClr val="FFFFFF"/>
                </a:gs>
                <a:gs pos="100000">
                  <a:srgbClr val="F7CAAC"/>
                </a:gs>
              </a:gsLst>
              <a:lin ang="5400000" scaled="1"/>
            </a:gradFill>
            <a:ln w="12600" cap="sq">
              <a:solidFill>
                <a:srgbClr val="F4B083"/>
              </a:solidFill>
              <a:miter lim="800000"/>
              <a:headEnd/>
              <a:tailEnd/>
            </a:ln>
            <a:effectLst>
              <a:outerShdw dist="25631" dir="3633274" algn="ctr" rotWithShape="0">
                <a:srgbClr val="823B0B">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Monitoreo y Análisis </a:t>
              </a:r>
              <a:endParaRPr lang="es-EC" sz="1200" kern="50">
                <a:effectLst/>
                <a:latin typeface="Liberation Serif"/>
                <a:ea typeface="Droid Sans Fallback"/>
                <a:cs typeface="FreeSans"/>
              </a:endParaRPr>
            </a:p>
          </p:txBody>
        </p:sp>
        <p:sp>
          <p:nvSpPr>
            <p:cNvPr id="17" name="AutoShape 90"/>
            <p:cNvSpPr>
              <a:spLocks noChangeArrowheads="1"/>
            </p:cNvSpPr>
            <p:nvPr/>
          </p:nvSpPr>
          <p:spPr bwMode="auto">
            <a:xfrm>
              <a:off x="576" y="142"/>
              <a:ext cx="1865" cy="865"/>
            </a:xfrm>
            <a:prstGeom prst="roundRect">
              <a:avLst>
                <a:gd name="adj" fmla="val 16667"/>
              </a:avLst>
            </a:prstGeom>
            <a:gradFill rotWithShape="0">
              <a:gsLst>
                <a:gs pos="0">
                  <a:srgbClr val="FFFFFF"/>
                </a:gs>
                <a:gs pos="100000">
                  <a:srgbClr val="FFE599"/>
                </a:gs>
              </a:gsLst>
              <a:lin ang="5400000" scaled="1"/>
            </a:gradFill>
            <a:ln w="12600" cap="sq">
              <a:solidFill>
                <a:srgbClr val="FFD966"/>
              </a:solidFill>
              <a:miter lim="800000"/>
              <a:headEnd/>
              <a:tailEnd/>
            </a:ln>
            <a:effectLst>
              <a:outerShdw dist="25631" dir="3633274" algn="ctr" rotWithShape="0">
                <a:srgbClr val="7F5F00">
                  <a:alpha val="50027"/>
                </a:srgbClr>
              </a:outerShdw>
            </a:effec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Planificación y Estrategia</a:t>
              </a:r>
              <a:endParaRPr lang="es-EC" sz="1200" kern="50">
                <a:effectLst/>
                <a:latin typeface="Liberation Serif"/>
                <a:ea typeface="Droid Sans Fallback"/>
                <a:cs typeface="FreeSans"/>
              </a:endParaRPr>
            </a:p>
          </p:txBody>
        </p:sp>
        <p:sp>
          <p:nvSpPr>
            <p:cNvPr id="18" name="AutoShape 91"/>
            <p:cNvSpPr>
              <a:spLocks noChangeArrowheads="1"/>
            </p:cNvSpPr>
            <p:nvPr/>
          </p:nvSpPr>
          <p:spPr bwMode="auto">
            <a:xfrm rot="5400000">
              <a:off x="1314" y="1096"/>
              <a:ext cx="950" cy="907"/>
            </a:xfrm>
            <a:custGeom>
              <a:avLst/>
              <a:gdLst>
                <a:gd name="G0" fmla="+- 9340 0 0"/>
                <a:gd name="G1" fmla="+- 18500 0 0"/>
                <a:gd name="G2" fmla="+- 7200 0 0"/>
                <a:gd name="G3" fmla="*/ 9340 1 2"/>
                <a:gd name="G4" fmla="+- G3 10800 0"/>
                <a:gd name="G5" fmla="+- 21600 934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5470 w 21600"/>
                <a:gd name="T1" fmla="*/ 0 h 21600"/>
                <a:gd name="T2" fmla="*/ 9340 w 21600"/>
                <a:gd name="T3" fmla="*/ 7200 h 21600"/>
                <a:gd name="T4" fmla="*/ 0 w 21600"/>
                <a:gd name="T5" fmla="*/ 18062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70" y="0"/>
                  </a:moveTo>
                  <a:lnTo>
                    <a:pt x="9340" y="7200"/>
                  </a:lnTo>
                  <a:lnTo>
                    <a:pt x="12440" y="7200"/>
                  </a:lnTo>
                  <a:lnTo>
                    <a:pt x="12440" y="14525"/>
                  </a:lnTo>
                  <a:lnTo>
                    <a:pt x="0" y="14525"/>
                  </a:lnTo>
                  <a:lnTo>
                    <a:pt x="0" y="21600"/>
                  </a:lnTo>
                  <a:lnTo>
                    <a:pt x="18500" y="21600"/>
                  </a:lnTo>
                  <a:lnTo>
                    <a:pt x="18500" y="7200"/>
                  </a:lnTo>
                  <a:lnTo>
                    <a:pt x="21600" y="7200"/>
                  </a:lnTo>
                  <a:close/>
                </a:path>
              </a:pathLst>
            </a:custGeom>
            <a:gradFill rotWithShape="0">
              <a:gsLst>
                <a:gs pos="0">
                  <a:srgbClr val="FFFFFF"/>
                </a:gs>
                <a:gs pos="100000">
                  <a:srgbClr val="FFE599"/>
                </a:gs>
              </a:gsLst>
              <a:lin ang="5400000" scaled="1"/>
            </a:gradFill>
            <a:ln w="12600" cap="sq">
              <a:solidFill>
                <a:srgbClr val="FFD966"/>
              </a:solidFill>
              <a:miter lim="800000"/>
              <a:headEnd/>
              <a:tailEnd/>
            </a:ln>
            <a:effectLst>
              <a:outerShdw dist="25631" dir="3633274" algn="ctr" rotWithShape="0">
                <a:srgbClr val="7F5F00">
                  <a:alpha val="50027"/>
                </a:srgbClr>
              </a:outerShdw>
            </a:effectLst>
          </p:spPr>
          <p:txBody>
            <a:bodyPr rot="0" vert="horz" wrap="none" lIns="91440" tIns="45720" rIns="91440" bIns="45720" anchor="ctr" anchorCtr="0" upright="1">
              <a:noAutofit/>
            </a:bodyPr>
            <a:lstStyle/>
            <a:p>
              <a:endParaRPr lang="es-EC"/>
            </a:p>
          </p:txBody>
        </p:sp>
        <p:sp>
          <p:nvSpPr>
            <p:cNvPr id="19" name="Oval 92"/>
            <p:cNvSpPr>
              <a:spLocks noChangeArrowheads="1"/>
            </p:cNvSpPr>
            <p:nvPr/>
          </p:nvSpPr>
          <p:spPr bwMode="auto">
            <a:xfrm>
              <a:off x="3948" y="2583"/>
              <a:ext cx="1769" cy="2097"/>
            </a:xfrm>
            <a:prstGeom prst="ellipse">
              <a:avLst/>
            </a:prstGeom>
            <a:solidFill>
              <a:srgbClr val="FFFFFF"/>
            </a:solidFill>
            <a:ln w="63360" cap="sq">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a:noAutofit/>
            </a:bodyPr>
            <a:lstStyle/>
            <a:p>
              <a:pPr algn="ctr">
                <a:spcAft>
                  <a:spcPts val="0"/>
                </a:spcAft>
              </a:pPr>
              <a:r>
                <a:rPr lang="es-EC" sz="1000" kern="50">
                  <a:effectLst/>
                  <a:latin typeface="Arial" panose="020B0604020202020204" pitchFamily="34" charset="0"/>
                  <a:ea typeface="Droid Sans Fallback"/>
                  <a:cs typeface="FreeSans"/>
                </a:rPr>
                <a:t>Ciclo de Vida BPM</a:t>
              </a:r>
              <a:endParaRPr lang="es-EC" sz="1200" kern="50">
                <a:effectLst/>
                <a:latin typeface="Liberation Serif"/>
                <a:ea typeface="Droid Sans Fallback"/>
                <a:cs typeface="FreeSans"/>
              </a:endParaRPr>
            </a:p>
          </p:txBody>
        </p:sp>
      </p:grpSp>
    </p:spTree>
    <p:extLst>
      <p:ext uri="{BB962C8B-B14F-4D97-AF65-F5344CB8AC3E}">
        <p14:creationId xmlns:p14="http://schemas.microsoft.com/office/powerpoint/2010/main" val="33253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8" name="Marcador de contenido 2"/>
          <p:cNvSpPr txBox="1">
            <a:spLocks/>
          </p:cNvSpPr>
          <p:nvPr/>
        </p:nvSpPr>
        <p:spPr>
          <a:xfrm>
            <a:off x="457200" y="1988841"/>
            <a:ext cx="6686550" cy="548950"/>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Etapas para la automatización de procesos</a:t>
            </a:r>
            <a:r>
              <a:rPr lang="es-MX" dirty="0" smtClean="0">
                <a:latin typeface="Arial" panose="020B0604020202020204" pitchFamily="34" charset="0"/>
                <a:cs typeface="Arial" panose="020B0604020202020204" pitchFamily="34" charset="0"/>
              </a:rPr>
              <a:t>.</a:t>
            </a:r>
          </a:p>
          <a:p>
            <a:pPr marL="0" indent="0">
              <a:buFont typeface="Arial" pitchFamily="34" charset="0"/>
              <a:buNone/>
            </a:pPr>
            <a:endParaRPr lang="es-MX" dirty="0" smtClean="0"/>
          </a:p>
          <a:p>
            <a:pPr lvl="1"/>
            <a:endParaRPr lang="es-MX" dirty="0" smtClean="0"/>
          </a:p>
          <a:p>
            <a:pPr lvl="1"/>
            <a:endParaRPr lang="es-MX" dirty="0" smtClean="0"/>
          </a:p>
          <a:p>
            <a:pPr lvl="1"/>
            <a:endParaRPr lang="es-MX" dirty="0" smtClean="0"/>
          </a:p>
          <a:p>
            <a:pPr lvl="1"/>
            <a:endParaRPr lang="es-EC" dirty="0"/>
          </a:p>
        </p:txBody>
      </p:sp>
      <p:sp>
        <p:nvSpPr>
          <p:cNvPr id="86" name="Rectángulo 85"/>
          <p:cNvSpPr/>
          <p:nvPr/>
        </p:nvSpPr>
        <p:spPr>
          <a:xfrm>
            <a:off x="3538977" y="2708920"/>
            <a:ext cx="2066045" cy="112909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Modelamiento </a:t>
            </a: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Del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Proceso</a:t>
            </a: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p:txBody>
      </p:sp>
      <p:sp>
        <p:nvSpPr>
          <p:cNvPr id="84" name="Rectángulo 83"/>
          <p:cNvSpPr/>
          <p:nvPr/>
        </p:nvSpPr>
        <p:spPr>
          <a:xfrm>
            <a:off x="5345686" y="4058544"/>
            <a:ext cx="1798064" cy="1111455"/>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Automatización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sp>
        <p:nvSpPr>
          <p:cNvPr id="81" name="Rectángulo 80"/>
          <p:cNvSpPr/>
          <p:nvPr/>
        </p:nvSpPr>
        <p:spPr>
          <a:xfrm>
            <a:off x="3547622" y="5416989"/>
            <a:ext cx="2048756" cy="1111455"/>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Ejecución 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 lastClr="FFFFFF"/>
                </a:solidFill>
                <a:effectLst/>
                <a:uLnTx/>
                <a:uFillTx/>
                <a:latin typeface="Liberation Serif"/>
                <a:ea typeface="Droid Sans Fallback"/>
                <a:cs typeface="FreeSans"/>
              </a:rPr>
              <a:t> </a:t>
            </a:r>
          </a:p>
        </p:txBody>
      </p:sp>
      <p:sp>
        <p:nvSpPr>
          <p:cNvPr id="79" name="Rectángulo 78"/>
          <p:cNvSpPr/>
          <p:nvPr/>
        </p:nvSpPr>
        <p:spPr>
          <a:xfrm>
            <a:off x="2000249" y="4067365"/>
            <a:ext cx="1832642" cy="1111455"/>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C"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Monitoreo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y Optimización 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sp>
        <p:nvSpPr>
          <p:cNvPr id="75" name="Flecha doblada 74"/>
          <p:cNvSpPr/>
          <p:nvPr/>
        </p:nvSpPr>
        <p:spPr>
          <a:xfrm>
            <a:off x="2617470" y="3231715"/>
            <a:ext cx="869640" cy="641587"/>
          </a:xfrm>
          <a:prstGeom prst="bentArrow">
            <a:avLst>
              <a:gd name="adj1" fmla="val 19075"/>
              <a:gd name="adj2" fmla="val 20556"/>
              <a:gd name="adj3" fmla="val 25000"/>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6" name="Flecha doblada 75"/>
          <p:cNvSpPr/>
          <p:nvPr/>
        </p:nvSpPr>
        <p:spPr>
          <a:xfrm rot="5400000">
            <a:off x="5823219" y="3184104"/>
            <a:ext cx="655700" cy="750922"/>
          </a:xfrm>
          <a:prstGeom prst="bentArrow">
            <a:avLst>
              <a:gd name="adj1" fmla="val 19075"/>
              <a:gd name="adj2" fmla="val 19478"/>
              <a:gd name="adj3" fmla="val 17555"/>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7" name="Flecha doblada 76"/>
          <p:cNvSpPr/>
          <p:nvPr/>
        </p:nvSpPr>
        <p:spPr>
          <a:xfrm rot="10800000">
            <a:off x="5751979" y="5452273"/>
            <a:ext cx="760719" cy="608654"/>
          </a:xfrm>
          <a:prstGeom prst="bentArrow">
            <a:avLst>
              <a:gd name="adj1" fmla="val 19075"/>
              <a:gd name="adj2" fmla="val 20556"/>
              <a:gd name="adj3" fmla="val 25000"/>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8" name="Flecha doblada 77"/>
          <p:cNvSpPr/>
          <p:nvPr/>
        </p:nvSpPr>
        <p:spPr>
          <a:xfrm rot="16200000">
            <a:off x="2667962" y="5407073"/>
            <a:ext cx="655700" cy="756685"/>
          </a:xfrm>
          <a:prstGeom prst="bentArrow">
            <a:avLst>
              <a:gd name="adj1" fmla="val 19075"/>
              <a:gd name="adj2" fmla="val 22168"/>
              <a:gd name="adj3" fmla="val 24282"/>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825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grpSp>
        <p:nvGrpSpPr>
          <p:cNvPr id="69" name="Grupo 68"/>
          <p:cNvGrpSpPr/>
          <p:nvPr/>
        </p:nvGrpSpPr>
        <p:grpSpPr>
          <a:xfrm>
            <a:off x="2000249" y="2708920"/>
            <a:ext cx="5143501" cy="3819524"/>
            <a:chOff x="0" y="0"/>
            <a:chExt cx="5667375" cy="4124325"/>
          </a:xfrm>
        </p:grpSpPr>
        <p:grpSp>
          <p:nvGrpSpPr>
            <p:cNvPr id="70" name="Grupo 69"/>
            <p:cNvGrpSpPr/>
            <p:nvPr/>
          </p:nvGrpSpPr>
          <p:grpSpPr>
            <a:xfrm>
              <a:off x="1695450" y="0"/>
              <a:ext cx="2276475" cy="1219200"/>
              <a:chOff x="0" y="0"/>
              <a:chExt cx="2276475" cy="1219200"/>
            </a:xfrm>
          </p:grpSpPr>
          <p:sp>
            <p:nvSpPr>
              <p:cNvPr id="86" name="Rectángulo 85"/>
              <p:cNvSpPr/>
              <p:nvPr/>
            </p:nvSpPr>
            <p:spPr>
              <a:xfrm>
                <a:off x="0" y="0"/>
                <a:ext cx="2276475" cy="121920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Modelamiento </a:t>
                </a: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Del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Proceso</a:t>
                </a: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p:txBody>
          </p:sp>
          <p:sp>
            <p:nvSpPr>
              <p:cNvPr id="87" name="AutoShape 84"/>
              <p:cNvSpPr>
                <a:spLocks noChangeArrowheads="1"/>
              </p:cNvSpPr>
              <p:nvPr/>
            </p:nvSpPr>
            <p:spPr bwMode="auto">
              <a:xfrm>
                <a:off x="171449" y="314325"/>
                <a:ext cx="1363498" cy="29527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smtClean="0">
                    <a:ln>
                      <a:noFill/>
                    </a:ln>
                    <a:solidFill>
                      <a:schemeClr val="tx1"/>
                    </a:solidFill>
                    <a:effectLst/>
                    <a:uLnTx/>
                    <a:uFillTx/>
                    <a:latin typeface="Liberation Serif"/>
                    <a:ea typeface="Droid Sans Fallback"/>
                    <a:cs typeface="FreeSans"/>
                  </a:rPr>
                  <a:t>Análisis </a:t>
                </a:r>
                <a:r>
                  <a:rPr kumimoji="0" lang="es-EC" sz="1000" b="0" i="0" u="none" strike="noStrike" kern="50" cap="none" spc="0" normalizeH="0" baseline="0" noProof="0" dirty="0">
                    <a:ln>
                      <a:noFill/>
                    </a:ln>
                    <a:solidFill>
                      <a:schemeClr val="tx1"/>
                    </a:solidFill>
                    <a:effectLst/>
                    <a:uLnTx/>
                    <a:uFillTx/>
                    <a:latin typeface="Liberation Serif"/>
                    <a:ea typeface="Droid Sans Fallback"/>
                    <a:cs typeface="FreeSans"/>
                  </a:rPr>
                  <a:t>y Diseño</a:t>
                </a:r>
                <a:endParaRPr kumimoji="0" lang="es-EC" sz="1200" b="0" i="0" u="none" strike="noStrike" kern="50" cap="none" spc="0" normalizeH="0" baseline="0" noProof="0" dirty="0">
                  <a:ln>
                    <a:noFill/>
                  </a:ln>
                  <a:solidFill>
                    <a:schemeClr val="tx1"/>
                  </a:solidFill>
                  <a:effectLst/>
                  <a:uLnTx/>
                  <a:uFillTx/>
                  <a:latin typeface="Liberation Serif"/>
                  <a:ea typeface="Droid Sans Fallback"/>
                  <a:cs typeface="FreeSans"/>
                </a:endParaRPr>
              </a:p>
            </p:txBody>
          </p:sp>
          <p:sp>
            <p:nvSpPr>
              <p:cNvPr id="88" name="AutoShape 85"/>
              <p:cNvSpPr>
                <a:spLocks noChangeArrowheads="1"/>
              </p:cNvSpPr>
              <p:nvPr/>
            </p:nvSpPr>
            <p:spPr bwMode="auto">
              <a:xfrm>
                <a:off x="734970" y="707534"/>
                <a:ext cx="1470492" cy="4191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a:ln>
                      <a:noFill/>
                    </a:ln>
                    <a:effectLst/>
                    <a:uLnTx/>
                    <a:uFillTx/>
                    <a:latin typeface="Liberation Serif"/>
                    <a:ea typeface="Droid Sans Fallback"/>
                    <a:cs typeface="FreeSans"/>
                  </a:rPr>
                  <a:t>Modelo y Simulación</a:t>
                </a:r>
                <a:r>
                  <a:rPr kumimoji="0" lang="es-EC" sz="1000" b="0" i="0" u="none" strike="noStrike" kern="50" cap="none" spc="0" normalizeH="0" baseline="0" noProof="0" dirty="0">
                    <a:ln>
                      <a:noFill/>
                    </a:ln>
                    <a:solidFill>
                      <a:sysClr val="window" lastClr="FFFFFF"/>
                    </a:solidFill>
                    <a:effectLst/>
                    <a:uLnTx/>
                    <a:uFillTx/>
                    <a:latin typeface="Liberation Serif"/>
                    <a:ea typeface="Droid Sans Fallback"/>
                    <a:cs typeface="FreeSans"/>
                  </a:rPr>
                  <a:t>.</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p:txBody>
          </p:sp>
        </p:grpSp>
        <p:grpSp>
          <p:nvGrpSpPr>
            <p:cNvPr id="71" name="Grupo 70"/>
            <p:cNvGrpSpPr/>
            <p:nvPr/>
          </p:nvGrpSpPr>
          <p:grpSpPr>
            <a:xfrm>
              <a:off x="3686175" y="1457325"/>
              <a:ext cx="1981200" cy="1200150"/>
              <a:chOff x="0" y="0"/>
              <a:chExt cx="2276475" cy="1200150"/>
            </a:xfrm>
          </p:grpSpPr>
          <p:sp>
            <p:nvSpPr>
              <p:cNvPr id="84" name="Rectángulo 83"/>
              <p:cNvSpPr/>
              <p:nvPr/>
            </p:nvSpPr>
            <p:spPr>
              <a:xfrm>
                <a:off x="0" y="0"/>
                <a:ext cx="2276475" cy="120015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Automatización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sp>
            <p:nvSpPr>
              <p:cNvPr id="85" name="AutoShape 86"/>
              <p:cNvSpPr>
                <a:spLocks noChangeArrowheads="1"/>
              </p:cNvSpPr>
              <p:nvPr/>
            </p:nvSpPr>
            <p:spPr bwMode="auto">
              <a:xfrm>
                <a:off x="59981" y="571499"/>
                <a:ext cx="2124979" cy="54245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a:ln>
                      <a:noFill/>
                    </a:ln>
                    <a:effectLst/>
                    <a:uLnTx/>
                    <a:uFillTx/>
                    <a:latin typeface="Liberation Serif"/>
                    <a:ea typeface="Droid Sans Fallback"/>
                    <a:cs typeface="FreeSans"/>
                  </a:rPr>
                  <a:t>Implementación y Despliegue</a:t>
                </a:r>
                <a:endParaRPr kumimoji="0" lang="es-EC" sz="1200" b="0" i="0" u="none" strike="noStrike" kern="50" cap="none" spc="0" normalizeH="0" baseline="0" noProof="0" dirty="0">
                  <a:ln>
                    <a:noFill/>
                  </a:ln>
                  <a:effectLst/>
                  <a:uLnTx/>
                  <a:uFillTx/>
                  <a:latin typeface="Liberation Serif"/>
                  <a:ea typeface="Droid Sans Fallback"/>
                  <a:cs typeface="FreeSan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grpSp>
        <p:grpSp>
          <p:nvGrpSpPr>
            <p:cNvPr id="72" name="Grupo 71"/>
            <p:cNvGrpSpPr/>
            <p:nvPr/>
          </p:nvGrpSpPr>
          <p:grpSpPr>
            <a:xfrm>
              <a:off x="1704975" y="2924175"/>
              <a:ext cx="2257425" cy="1200150"/>
              <a:chOff x="0" y="0"/>
              <a:chExt cx="2257425" cy="1200150"/>
            </a:xfrm>
          </p:grpSpPr>
          <p:sp>
            <p:nvSpPr>
              <p:cNvPr id="81" name="Rectángulo 80"/>
              <p:cNvSpPr/>
              <p:nvPr/>
            </p:nvSpPr>
            <p:spPr>
              <a:xfrm>
                <a:off x="0" y="0"/>
                <a:ext cx="2257425" cy="120015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Ejecución 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sp>
            <p:nvSpPr>
              <p:cNvPr id="82" name="AutoShape 87"/>
              <p:cNvSpPr>
                <a:spLocks noChangeArrowheads="1"/>
              </p:cNvSpPr>
              <p:nvPr/>
            </p:nvSpPr>
            <p:spPr bwMode="auto">
              <a:xfrm>
                <a:off x="1200110" y="428624"/>
                <a:ext cx="847725" cy="3429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a:ln>
                      <a:noFill/>
                    </a:ln>
                    <a:effectLst/>
                    <a:uLnTx/>
                    <a:uFillTx/>
                    <a:latin typeface="Liberation Serif"/>
                    <a:ea typeface="Droid Sans Fallback"/>
                    <a:cs typeface="FreeSans"/>
                  </a:rPr>
                  <a:t>Ejecución</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a:t>
                </a:r>
              </a:p>
            </p:txBody>
          </p:sp>
          <p:sp>
            <p:nvSpPr>
              <p:cNvPr id="83" name="AutoShape 88"/>
              <p:cNvSpPr>
                <a:spLocks noChangeArrowheads="1"/>
              </p:cNvSpPr>
              <p:nvPr/>
            </p:nvSpPr>
            <p:spPr bwMode="auto">
              <a:xfrm>
                <a:off x="133299" y="843521"/>
                <a:ext cx="1152799" cy="2476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a:ln>
                      <a:noFill/>
                    </a:ln>
                    <a:effectLst/>
                    <a:uLnTx/>
                    <a:uFillTx/>
                    <a:latin typeface="Liberation Serif"/>
                    <a:ea typeface="Droid Sans Fallback"/>
                    <a:cs typeface="FreeSans"/>
                  </a:rPr>
                  <a:t>Administración</a:t>
                </a:r>
                <a:r>
                  <a:rPr kumimoji="0" lang="es-EC" sz="1000" b="0" i="0" u="none" strike="noStrike" kern="50" cap="none" spc="0" normalizeH="0" baseline="0" noProof="0" dirty="0">
                    <a:ln>
                      <a:noFill/>
                    </a:ln>
                    <a:solidFill>
                      <a:sysClr val="window" lastClr="FFFFFF"/>
                    </a:solidFill>
                    <a:effectLst/>
                    <a:uLnTx/>
                    <a:uFillTx/>
                    <a:latin typeface="Liberation Serif"/>
                    <a:ea typeface="Droid Sans Fallback"/>
                    <a:cs typeface="FreeSans"/>
                  </a:rPr>
                  <a:t>.</a:t>
                </a:r>
                <a:endPar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endParaRPr>
              </a:p>
            </p:txBody>
          </p:sp>
        </p:grpSp>
        <p:grpSp>
          <p:nvGrpSpPr>
            <p:cNvPr id="73" name="Grupo 72"/>
            <p:cNvGrpSpPr/>
            <p:nvPr/>
          </p:nvGrpSpPr>
          <p:grpSpPr>
            <a:xfrm>
              <a:off x="0" y="1466850"/>
              <a:ext cx="2019300" cy="1200150"/>
              <a:chOff x="0" y="0"/>
              <a:chExt cx="2257425" cy="1200150"/>
            </a:xfrm>
          </p:grpSpPr>
          <p:sp>
            <p:nvSpPr>
              <p:cNvPr id="79" name="Rectángulo 78"/>
              <p:cNvSpPr/>
              <p:nvPr/>
            </p:nvSpPr>
            <p:spPr>
              <a:xfrm>
                <a:off x="0" y="0"/>
                <a:ext cx="2257425" cy="120015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C" sz="1200" kern="50" dirty="0">
                  <a:solidFill>
                    <a:sysClr val="window" lastClr="FFFFFF"/>
                  </a:solidFill>
                  <a:latin typeface="Liberation Serif"/>
                  <a:ea typeface="Droid Sans Fallback"/>
                  <a:cs typeface="Free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smtClean="0">
                    <a:ln>
                      <a:noFill/>
                    </a:ln>
                    <a:solidFill>
                      <a:sysClr val="window" lastClr="FFFFFF"/>
                    </a:solidFill>
                    <a:effectLst/>
                    <a:uLnTx/>
                    <a:uFillTx/>
                    <a:latin typeface="Liberation Serif"/>
                    <a:ea typeface="Droid Sans Fallback"/>
                    <a:cs typeface="FreeSans"/>
                  </a:rPr>
                  <a:t>Monitoreo </a:t>
                </a: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y Optimización del Proceso.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dirty="0">
                    <a:ln>
                      <a:noFill/>
                    </a:ln>
                    <a:solidFill>
                      <a:sysClr val="window" lastClr="FFFFFF"/>
                    </a:solidFill>
                    <a:effectLst/>
                    <a:uLnTx/>
                    <a:uFillTx/>
                    <a:latin typeface="Liberation Serif"/>
                    <a:ea typeface="Droid Sans Fallback"/>
                    <a:cs typeface="FreeSans"/>
                  </a:rPr>
                  <a:t> </a:t>
                </a:r>
              </a:p>
            </p:txBody>
          </p:sp>
          <p:sp>
            <p:nvSpPr>
              <p:cNvPr id="80" name="AutoShape 89"/>
              <p:cNvSpPr>
                <a:spLocks noChangeArrowheads="1"/>
              </p:cNvSpPr>
              <p:nvPr/>
            </p:nvSpPr>
            <p:spPr bwMode="auto">
              <a:xfrm>
                <a:off x="350282" y="662263"/>
                <a:ext cx="1545103" cy="45636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50" cap="none" spc="0" normalizeH="0" baseline="0" noProof="0" dirty="0">
                    <a:ln>
                      <a:noFill/>
                    </a:ln>
                    <a:effectLst/>
                    <a:uLnTx/>
                    <a:uFillTx/>
                    <a:latin typeface="Liberation Serif"/>
                    <a:ea typeface="Droid Sans Fallback"/>
                    <a:cs typeface="FreeSans"/>
                  </a:rPr>
                  <a:t>Monitoreo y Análisis </a:t>
                </a:r>
                <a:endParaRPr kumimoji="0" lang="es-EC" sz="1200" b="0" i="0" u="none" strike="noStrike" kern="50" cap="none" spc="0" normalizeH="0" baseline="0" noProof="0" dirty="0">
                  <a:ln>
                    <a:noFill/>
                  </a:ln>
                  <a:effectLst/>
                  <a:uLnTx/>
                  <a:uFillTx/>
                  <a:latin typeface="Liberation Serif"/>
                  <a:ea typeface="Droid Sans Fallback"/>
                  <a:cs typeface="FreeSans"/>
                </a:endParaRPr>
              </a:p>
            </p:txBody>
          </p:sp>
        </p:grpSp>
        <p:sp>
          <p:nvSpPr>
            <p:cNvPr id="74" name="Oval 92"/>
            <p:cNvSpPr>
              <a:spLocks noChangeArrowheads="1"/>
            </p:cNvSpPr>
            <p:nvPr/>
          </p:nvSpPr>
          <p:spPr bwMode="auto">
            <a:xfrm>
              <a:off x="2238375" y="1447800"/>
              <a:ext cx="1182120" cy="1189037"/>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headEnd/>
              <a:tailEnd/>
            </a:ln>
            <a:effectLst/>
            <a:extLst/>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50" cap="none" spc="0" normalizeH="0" baseline="0" noProof="0">
                  <a:ln>
                    <a:noFill/>
                  </a:ln>
                  <a:solidFill>
                    <a:sysClr val="windowText" lastClr="000000"/>
                  </a:solidFill>
                  <a:effectLst/>
                  <a:uLnTx/>
                  <a:uFillTx/>
                  <a:latin typeface="Liberation Serif"/>
                  <a:ea typeface="Droid Sans Fallback"/>
                  <a:cs typeface="FreeSans"/>
                </a:rPr>
                <a:t>Ciclo de Vida BPM</a:t>
              </a:r>
            </a:p>
          </p:txBody>
        </p:sp>
        <p:sp>
          <p:nvSpPr>
            <p:cNvPr id="75" name="Flecha doblada 74"/>
            <p:cNvSpPr/>
            <p:nvPr/>
          </p:nvSpPr>
          <p:spPr>
            <a:xfrm>
              <a:off x="680086" y="564514"/>
              <a:ext cx="958214" cy="692786"/>
            </a:xfrm>
            <a:prstGeom prst="bentArrow">
              <a:avLst>
                <a:gd name="adj1" fmla="val 19075"/>
                <a:gd name="adj2" fmla="val 20556"/>
                <a:gd name="adj3" fmla="val 25000"/>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6" name="Flecha doblada 75"/>
            <p:cNvSpPr/>
            <p:nvPr/>
          </p:nvSpPr>
          <p:spPr>
            <a:xfrm rot="5400000">
              <a:off x="4219575" y="504825"/>
              <a:ext cx="708025" cy="827405"/>
            </a:xfrm>
            <a:prstGeom prst="bentArrow">
              <a:avLst>
                <a:gd name="adj1" fmla="val 19075"/>
                <a:gd name="adj2" fmla="val 19478"/>
                <a:gd name="adj3" fmla="val 17555"/>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7" name="Flecha doblada 76"/>
            <p:cNvSpPr/>
            <p:nvPr/>
          </p:nvSpPr>
          <p:spPr>
            <a:xfrm rot="10800000">
              <a:off x="4133850" y="2962275"/>
              <a:ext cx="838200" cy="657225"/>
            </a:xfrm>
            <a:prstGeom prst="bentArrow">
              <a:avLst>
                <a:gd name="adj1" fmla="val 19075"/>
                <a:gd name="adj2" fmla="val 20556"/>
                <a:gd name="adj3" fmla="val 25000"/>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8" name="Flecha doblada 77"/>
            <p:cNvSpPr/>
            <p:nvPr/>
          </p:nvSpPr>
          <p:spPr>
            <a:xfrm rot="16200000">
              <a:off x="742950" y="2905125"/>
              <a:ext cx="708025" cy="833755"/>
            </a:xfrm>
            <a:prstGeom prst="bentArrow">
              <a:avLst>
                <a:gd name="adj1" fmla="val 19075"/>
                <a:gd name="adj2" fmla="val 22168"/>
                <a:gd name="adj3" fmla="val 24282"/>
                <a:gd name="adj4" fmla="val 47396"/>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4" name="Marcador de contenido 2"/>
          <p:cNvSpPr txBox="1">
            <a:spLocks/>
          </p:cNvSpPr>
          <p:nvPr/>
        </p:nvSpPr>
        <p:spPr>
          <a:xfrm>
            <a:off x="457200" y="1988841"/>
            <a:ext cx="6686550" cy="548950"/>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Etapas para la automatización de procesos</a:t>
            </a:r>
            <a:r>
              <a:rPr lang="es-MX" dirty="0" smtClean="0">
                <a:latin typeface="Arial" panose="020B0604020202020204" pitchFamily="34" charset="0"/>
                <a:cs typeface="Arial" panose="020B0604020202020204" pitchFamily="34" charset="0"/>
              </a:rPr>
              <a:t>.</a:t>
            </a:r>
          </a:p>
          <a:p>
            <a:pPr marL="0" indent="0">
              <a:buFont typeface="Arial" pitchFamily="34" charset="0"/>
              <a:buNone/>
            </a:pPr>
            <a:endParaRPr lang="es-MX" dirty="0" smtClean="0"/>
          </a:p>
          <a:p>
            <a:pPr lvl="1"/>
            <a:endParaRPr lang="es-MX" dirty="0" smtClean="0"/>
          </a:p>
          <a:p>
            <a:pPr lvl="1"/>
            <a:endParaRPr lang="es-MX" dirty="0" smtClean="0"/>
          </a:p>
          <a:p>
            <a:pPr lvl="1"/>
            <a:endParaRPr lang="es-MX" dirty="0" smtClean="0"/>
          </a:p>
          <a:p>
            <a:pPr lvl="1"/>
            <a:endParaRPr lang="es-EC" dirty="0"/>
          </a:p>
        </p:txBody>
      </p:sp>
    </p:spTree>
    <p:extLst>
      <p:ext uri="{BB962C8B-B14F-4D97-AF65-F5344CB8AC3E}">
        <p14:creationId xmlns:p14="http://schemas.microsoft.com/office/powerpoint/2010/main" val="3375328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Titulo:</a:t>
            </a:r>
            <a:endParaRPr lang="es-EC" dirty="0"/>
          </a:p>
        </p:txBody>
      </p:sp>
      <p:sp>
        <p:nvSpPr>
          <p:cNvPr id="3" name="Marcador de contenido 2"/>
          <p:cNvSpPr>
            <a:spLocks noGrp="1"/>
          </p:cNvSpPr>
          <p:nvPr>
            <p:ph idx="1"/>
          </p:nvPr>
        </p:nvSpPr>
        <p:spPr>
          <a:xfrm>
            <a:off x="457200" y="1600201"/>
            <a:ext cx="8229600" cy="1612775"/>
          </a:xfrm>
        </p:spPr>
        <p:txBody>
          <a:bodyPr/>
          <a:lstStyle/>
          <a:p>
            <a:pPr algn="ctr"/>
            <a:r>
              <a:rPr lang="es-EC" b="1" dirty="0" smtClean="0"/>
              <a:t>“Implementación de la metodología BPM aplicada para la automatización del proceso de selección y contratación de personal de la empresa RODACOMINTER”</a:t>
            </a:r>
            <a:endParaRPr lang="es-EC" b="1" dirty="0"/>
          </a:p>
        </p:txBody>
      </p:sp>
      <p:sp>
        <p:nvSpPr>
          <p:cNvPr id="4" name="Marcador de contenido 2"/>
          <p:cNvSpPr txBox="1">
            <a:spLocks/>
          </p:cNvSpPr>
          <p:nvPr/>
        </p:nvSpPr>
        <p:spPr>
          <a:xfrm>
            <a:off x="4860032" y="4941168"/>
            <a:ext cx="3755954"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s-EC" sz="1800" dirty="0" smtClean="0"/>
              <a:t>Autor:</a:t>
            </a:r>
            <a:r>
              <a:rPr lang="es-EC" sz="1800" b="1" dirty="0" smtClean="0"/>
              <a:t> Cristian </a:t>
            </a:r>
            <a:r>
              <a:rPr lang="es-EC" sz="1800" b="1" dirty="0" err="1" smtClean="0"/>
              <a:t>Landeta</a:t>
            </a:r>
            <a:r>
              <a:rPr lang="es-EC" sz="1800" b="1" dirty="0" smtClean="0"/>
              <a:t>.</a:t>
            </a:r>
          </a:p>
          <a:p>
            <a:pPr algn="ctr"/>
            <a:endParaRPr lang="es-EC" sz="1800" b="1" dirty="0"/>
          </a:p>
          <a:p>
            <a:pPr marL="0" indent="0">
              <a:buNone/>
            </a:pPr>
            <a:r>
              <a:rPr lang="es-EC" sz="1800" dirty="0" smtClean="0"/>
              <a:t>Director:</a:t>
            </a:r>
            <a:r>
              <a:rPr lang="es-EC" sz="1800" b="1" dirty="0" smtClean="0"/>
              <a:t> Víctor </a:t>
            </a:r>
            <a:r>
              <a:rPr lang="es-EC" sz="1800" b="1" dirty="0" err="1" smtClean="0"/>
              <a:t>Paliz</a:t>
            </a:r>
            <a:r>
              <a:rPr lang="es-EC" sz="1800" b="1" dirty="0" smtClean="0"/>
              <a:t>.</a:t>
            </a:r>
            <a:endParaRPr lang="es-EC" sz="1800" b="1" dirty="0"/>
          </a:p>
        </p:txBody>
      </p:sp>
    </p:spTree>
    <p:extLst>
      <p:ext uri="{BB962C8B-B14F-4D97-AF65-F5344CB8AC3E}">
        <p14:creationId xmlns:p14="http://schemas.microsoft.com/office/powerpoint/2010/main" val="903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57200" y="1600201"/>
            <a:ext cx="5266928" cy="388639"/>
          </a:xfrm>
          <a:prstGeom prst="round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s-MX" dirty="0">
                <a:solidFill>
                  <a:schemeClr val="tx1"/>
                </a:solidFill>
                <a:latin typeface="Arial" panose="020B0604020202020204" pitchFamily="34" charset="0"/>
                <a:cs typeface="Arial" panose="020B0604020202020204" pitchFamily="34" charset="0"/>
              </a:rPr>
              <a:t>Síntesis de la metodología BPM.</a:t>
            </a:r>
            <a:endParaRPr lang="es-MX" dirty="0" smtClean="0">
              <a:solidFill>
                <a:schemeClr val="tx1"/>
              </a:solidFill>
              <a:latin typeface="Arial" panose="020B0604020202020204" pitchFamily="34" charset="0"/>
              <a:cs typeface="Arial" panose="020B0604020202020204" pitchFamily="34" charset="0"/>
            </a:endParaRPr>
          </a:p>
          <a:p>
            <a:pPr marL="0" indent="0">
              <a:buNone/>
            </a:pPr>
            <a:endParaRPr lang="es-MX" dirty="0" smtClean="0"/>
          </a:p>
          <a:p>
            <a:pPr lvl="1"/>
            <a:endParaRPr lang="es-MX" dirty="0" smtClean="0"/>
          </a:p>
          <a:p>
            <a:pPr lvl="1"/>
            <a:endParaRPr lang="es-MX" dirty="0" smtClean="0"/>
          </a:p>
          <a:p>
            <a:pPr lvl="1"/>
            <a:endParaRPr lang="es-MX" dirty="0"/>
          </a:p>
          <a:p>
            <a:pPr lvl="1"/>
            <a:endParaRPr lang="es-EC" dirty="0"/>
          </a:p>
        </p:txBody>
      </p:sp>
      <p:sp>
        <p:nvSpPr>
          <p:cNvPr id="5" name="CuadroTexto 4"/>
          <p:cNvSpPr txBox="1"/>
          <p:nvPr/>
        </p:nvSpPr>
        <p:spPr>
          <a:xfrm>
            <a:off x="1259632" y="2780928"/>
            <a:ext cx="4114800" cy="1656184"/>
          </a:xfrm>
          <a:prstGeom prst="rect">
            <a:avLst/>
          </a:prstGeom>
          <a:noFill/>
        </p:spPr>
        <p:txBody>
          <a:bodyPr wrap="square" rtlCol="0">
            <a:spAutoFit/>
          </a:bodyPr>
          <a:lstStyle/>
          <a:p>
            <a:endParaRPr lang="es-EC" dirty="0"/>
          </a:p>
        </p:txBody>
      </p:sp>
      <p:graphicFrame>
        <p:nvGraphicFramePr>
          <p:cNvPr id="6" name="Objeto 5"/>
          <p:cNvGraphicFramePr>
            <a:graphicFrameLocks noChangeAspect="1"/>
          </p:cNvGraphicFramePr>
          <p:nvPr>
            <p:extLst>
              <p:ext uri="{D42A27DB-BD31-4B8C-83A1-F6EECF244321}">
                <p14:modId xmlns:p14="http://schemas.microsoft.com/office/powerpoint/2010/main" val="2303636545"/>
              </p:ext>
            </p:extLst>
          </p:nvPr>
        </p:nvGraphicFramePr>
        <p:xfrm>
          <a:off x="1475656" y="2132856"/>
          <a:ext cx="5904656" cy="4248472"/>
        </p:xfrm>
        <a:graphic>
          <a:graphicData uri="http://schemas.openxmlformats.org/presentationml/2006/ole">
            <mc:AlternateContent xmlns:mc="http://schemas.openxmlformats.org/markup-compatibility/2006">
              <mc:Choice xmlns:v="urn:schemas-microsoft-com:vml" Requires="v">
                <p:oleObj spid="_x0000_s1061" name="Documento" r:id="rId3" imgW="5221804" imgH="5180162" progId="Word.Document.12">
                  <p:embed/>
                </p:oleObj>
              </mc:Choice>
              <mc:Fallback>
                <p:oleObj name="Documento" r:id="rId3" imgW="5221804" imgH="5180162" progId="Word.Document.12">
                  <p:embed/>
                  <p:pic>
                    <p:nvPicPr>
                      <p:cNvPr id="0" name=""/>
                      <p:cNvPicPr/>
                      <p:nvPr/>
                    </p:nvPicPr>
                    <p:blipFill>
                      <a:blip r:embed="rId4"/>
                      <a:stretch>
                        <a:fillRect/>
                      </a:stretch>
                    </p:blipFill>
                    <p:spPr>
                      <a:xfrm>
                        <a:off x="1475656" y="2132856"/>
                        <a:ext cx="5904656" cy="4248472"/>
                      </a:xfrm>
                      <a:prstGeom prst="rect">
                        <a:avLst/>
                      </a:prstGeom>
                    </p:spPr>
                  </p:pic>
                </p:oleObj>
              </mc:Fallback>
            </mc:AlternateContent>
          </a:graphicData>
        </a:graphic>
      </p:graphicFrame>
    </p:spTree>
    <p:extLst>
      <p:ext uri="{BB962C8B-B14F-4D97-AF65-F5344CB8AC3E}">
        <p14:creationId xmlns:p14="http://schemas.microsoft.com/office/powerpoint/2010/main" val="74587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a:xfrm>
            <a:off x="457200" y="1600200"/>
            <a:ext cx="8229600" cy="4709120"/>
          </a:xfrm>
        </p:spPr>
        <p:txBody>
          <a:bodyPr>
            <a:normAutofit/>
          </a:bodyPr>
          <a:lstStyle/>
          <a:p>
            <a:r>
              <a:rPr lang="es-MX" dirty="0" smtClean="0"/>
              <a:t>Modelamiento del proceso</a:t>
            </a:r>
          </a:p>
          <a:p>
            <a:endParaRPr lang="es-MX" dirty="0"/>
          </a:p>
          <a:p>
            <a:pPr lvl="1"/>
            <a:r>
              <a:rPr lang="es-MX" dirty="0" smtClean="0"/>
              <a:t>Análisis. </a:t>
            </a:r>
            <a:r>
              <a:rPr lang="es-MX" dirty="0"/>
              <a:t> </a:t>
            </a:r>
            <a:r>
              <a:rPr lang="es-MX" dirty="0" smtClean="0"/>
              <a:t>Durante la etapa de análisis se procede a identificar los </a:t>
            </a:r>
            <a:r>
              <a:rPr lang="es-MX" dirty="0" smtClean="0"/>
              <a:t>actores, tareas </a:t>
            </a:r>
            <a:r>
              <a:rPr lang="es-MX" dirty="0" smtClean="0"/>
              <a:t>y elementos BPM que forman parte del proceso de negocio.</a:t>
            </a:r>
          </a:p>
          <a:p>
            <a:pPr marL="457200" lvl="1" indent="0">
              <a:buNone/>
            </a:pPr>
            <a:endParaRPr lang="es-MX" dirty="0" smtClean="0"/>
          </a:p>
          <a:p>
            <a:pPr marL="457200" lvl="1"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046" y="3489535"/>
            <a:ext cx="2736304" cy="1832736"/>
          </a:xfrm>
          <a:prstGeom prst="rect">
            <a:avLst/>
          </a:prstGeom>
        </p:spPr>
      </p:pic>
      <p:grpSp>
        <p:nvGrpSpPr>
          <p:cNvPr id="19" name="Grupo 18"/>
          <p:cNvGrpSpPr/>
          <p:nvPr/>
        </p:nvGrpSpPr>
        <p:grpSpPr>
          <a:xfrm>
            <a:off x="1619672" y="3201688"/>
            <a:ext cx="2808312" cy="2863760"/>
            <a:chOff x="1907704" y="3140968"/>
            <a:chExt cx="2664296" cy="3223800"/>
          </a:xfrm>
        </p:grpSpPr>
        <p:grpSp>
          <p:nvGrpSpPr>
            <p:cNvPr id="15" name="Grupo 14"/>
            <p:cNvGrpSpPr/>
            <p:nvPr/>
          </p:nvGrpSpPr>
          <p:grpSpPr>
            <a:xfrm>
              <a:off x="1907704" y="3140968"/>
              <a:ext cx="2664296" cy="2952328"/>
              <a:chOff x="1907704" y="3140968"/>
              <a:chExt cx="2664296" cy="2952328"/>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958" y="3848472"/>
                <a:ext cx="2512042" cy="224482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140968"/>
                <a:ext cx="648072" cy="648072"/>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6691" y="3212976"/>
                <a:ext cx="640048" cy="597378"/>
              </a:xfrm>
              <a:prstGeom prst="rect">
                <a:avLst/>
              </a:prstGeom>
            </p:spPr>
          </p:pic>
          <p:sp>
            <p:nvSpPr>
              <p:cNvPr id="9" name="Flecha derecha 8"/>
              <p:cNvSpPr/>
              <p:nvPr/>
            </p:nvSpPr>
            <p:spPr>
              <a:xfrm>
                <a:off x="2056691" y="4170394"/>
                <a:ext cx="1003141"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Conector recto 10"/>
              <p:cNvCxnSpPr/>
              <p:nvPr/>
            </p:nvCxnSpPr>
            <p:spPr>
              <a:xfrm>
                <a:off x="3203848" y="3356992"/>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907704" y="3865803"/>
                <a:ext cx="2486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Flecha derecha 13"/>
              <p:cNvSpPr/>
              <p:nvPr/>
            </p:nvSpPr>
            <p:spPr>
              <a:xfrm>
                <a:off x="3299681" y="4691518"/>
                <a:ext cx="1003141"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6" name="CuadroTexto 15"/>
            <p:cNvSpPr txBox="1"/>
            <p:nvPr/>
          </p:nvSpPr>
          <p:spPr>
            <a:xfrm>
              <a:off x="2128699" y="5995436"/>
              <a:ext cx="21552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MX" dirty="0" smtClean="0"/>
                <a:t>Proceso de negocio</a:t>
              </a:r>
              <a:endParaRPr lang="es-EC" dirty="0"/>
            </a:p>
          </p:txBody>
        </p:sp>
        <p:sp>
          <p:nvSpPr>
            <p:cNvPr id="17" name="CuadroTexto 16"/>
            <p:cNvSpPr txBox="1"/>
            <p:nvPr/>
          </p:nvSpPr>
          <p:spPr>
            <a:xfrm>
              <a:off x="2081226" y="4273760"/>
              <a:ext cx="869068" cy="369332"/>
            </a:xfrm>
            <a:prstGeom prst="rect">
              <a:avLst/>
            </a:prstGeom>
            <a:noFill/>
          </p:spPr>
          <p:txBody>
            <a:bodyPr wrap="square" rtlCol="0">
              <a:spAutoFit/>
            </a:bodyPr>
            <a:lstStyle/>
            <a:p>
              <a:r>
                <a:rPr lang="es-MX" dirty="0" smtClean="0"/>
                <a:t>Tarea</a:t>
              </a:r>
              <a:endParaRPr lang="es-EC" dirty="0"/>
            </a:p>
          </p:txBody>
        </p:sp>
        <p:sp>
          <p:nvSpPr>
            <p:cNvPr id="18" name="CuadroTexto 17"/>
            <p:cNvSpPr txBox="1"/>
            <p:nvPr/>
          </p:nvSpPr>
          <p:spPr>
            <a:xfrm>
              <a:off x="3356103" y="4786218"/>
              <a:ext cx="869068" cy="369332"/>
            </a:xfrm>
            <a:prstGeom prst="rect">
              <a:avLst/>
            </a:prstGeom>
            <a:noFill/>
          </p:spPr>
          <p:txBody>
            <a:bodyPr wrap="square" rtlCol="0">
              <a:spAutoFit/>
            </a:bodyPr>
            <a:lstStyle/>
            <a:p>
              <a:r>
                <a:rPr lang="es-MX" dirty="0" smtClean="0"/>
                <a:t>Tarea</a:t>
              </a:r>
              <a:endParaRPr lang="es-EC" dirty="0"/>
            </a:p>
          </p:txBody>
        </p:sp>
      </p:grpSp>
    </p:spTree>
    <p:extLst>
      <p:ext uri="{BB962C8B-B14F-4D97-AF65-F5344CB8AC3E}">
        <p14:creationId xmlns:p14="http://schemas.microsoft.com/office/powerpoint/2010/main" val="274594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a:xfrm>
            <a:off x="457200" y="1600200"/>
            <a:ext cx="8229600" cy="4709120"/>
          </a:xfrm>
        </p:spPr>
        <p:txBody>
          <a:bodyPr>
            <a:normAutofit/>
          </a:bodyPr>
          <a:lstStyle/>
          <a:p>
            <a:r>
              <a:rPr lang="es-MX" dirty="0" smtClean="0"/>
              <a:t>Modelamiento del proceso</a:t>
            </a:r>
          </a:p>
          <a:p>
            <a:endParaRPr lang="es-MX" dirty="0"/>
          </a:p>
          <a:p>
            <a:pPr lvl="1"/>
            <a:r>
              <a:rPr lang="es-MX" dirty="0" smtClean="0"/>
              <a:t>Diseño. Se realiza un diagrama preliminar utilizando la notación BPMN el cual luego de ser aprobado es diagramado en la herramienta BPMS para posteriormente ser automatizado.</a:t>
            </a:r>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340" y="3231958"/>
            <a:ext cx="4785320" cy="3240360"/>
          </a:xfrm>
          <a:prstGeom prst="rect">
            <a:avLst/>
          </a:prstGeom>
        </p:spPr>
      </p:pic>
    </p:spTree>
    <p:extLst>
      <p:ext uri="{BB962C8B-B14F-4D97-AF65-F5344CB8AC3E}">
        <p14:creationId xmlns:p14="http://schemas.microsoft.com/office/powerpoint/2010/main" val="57579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a:xfrm>
            <a:off x="457200" y="1600200"/>
            <a:ext cx="8229600" cy="3989039"/>
          </a:xfrm>
        </p:spPr>
        <p:txBody>
          <a:bodyPr>
            <a:normAutofit/>
          </a:bodyPr>
          <a:lstStyle/>
          <a:p>
            <a:r>
              <a:rPr lang="es-MX" dirty="0" smtClean="0"/>
              <a:t>Modelamiento del proceso</a:t>
            </a:r>
          </a:p>
          <a:p>
            <a:endParaRPr lang="es-MX" dirty="0"/>
          </a:p>
          <a:p>
            <a:pPr lvl="1"/>
            <a:r>
              <a:rPr lang="es-MX" dirty="0" smtClean="0"/>
              <a:t>Modelamiento.  Se modela el proceso de negocio utilizando como base el diagrama realizado en la etapa de diseño, luego se procede a crear usuarios, asignar tareas a los usuarios involucrados</a:t>
            </a:r>
            <a:r>
              <a:rPr lang="es-MX" dirty="0" smtClean="0"/>
              <a:t>.</a:t>
            </a:r>
          </a:p>
          <a:p>
            <a:pPr lvl="1"/>
            <a:endParaRPr lang="es-MX" dirty="0"/>
          </a:p>
          <a:p>
            <a:pPr lvl="1"/>
            <a:endParaRPr lang="es-MX" dirty="0" smtClean="0"/>
          </a:p>
          <a:p>
            <a:pPr marL="457200" lvl="1" indent="0">
              <a:buNone/>
            </a:pPr>
            <a:endParaRPr lang="es-MX"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2976" t="3451" b="31604"/>
          <a:stretch/>
        </p:blipFill>
        <p:spPr bwMode="auto">
          <a:xfrm>
            <a:off x="1331640" y="3429000"/>
            <a:ext cx="7200800"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072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a:xfrm>
            <a:off x="457200" y="1600200"/>
            <a:ext cx="8229600" cy="3989039"/>
          </a:xfrm>
        </p:spPr>
        <p:txBody>
          <a:bodyPr>
            <a:normAutofit/>
          </a:bodyPr>
          <a:lstStyle/>
          <a:p>
            <a:r>
              <a:rPr lang="es-MX" dirty="0" smtClean="0"/>
              <a:t>Modelamiento del proceso</a:t>
            </a:r>
          </a:p>
          <a:p>
            <a:pPr marL="457200" lvl="1" indent="0">
              <a:buNone/>
            </a:pPr>
            <a:endParaRPr lang="es-MX" dirty="0"/>
          </a:p>
          <a:p>
            <a:pPr lvl="1"/>
            <a:r>
              <a:rPr lang="es-MX" dirty="0" smtClean="0"/>
              <a:t>Simulación. Se crean ambientes de desempeño del proceso similares al mundo real y se analiza el comportamiento del proceso frente a estos ambientes, para encontrar cuellos de botella o tareas redundantes.</a:t>
            </a:r>
            <a:endParaRPr lang="es-EC" dirty="0"/>
          </a:p>
        </p:txBody>
      </p:sp>
    </p:spTree>
    <p:extLst>
      <p:ext uri="{BB962C8B-B14F-4D97-AF65-F5344CB8AC3E}">
        <p14:creationId xmlns:p14="http://schemas.microsoft.com/office/powerpoint/2010/main" val="358495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Automatización del proceso.</a:t>
            </a:r>
          </a:p>
          <a:p>
            <a:endParaRPr lang="es-MX" dirty="0"/>
          </a:p>
          <a:p>
            <a:pPr lvl="1"/>
            <a:r>
              <a:rPr lang="es-MX" dirty="0" smtClean="0"/>
              <a:t>Implementación. Con un modelo de proceso ya optimizado, se procede con la automatización del proceso, con la creación de los formularios con los que los usuarios van a interactuar. </a:t>
            </a: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19098" t="15504" r="52527" b="62560"/>
          <a:stretch/>
        </p:blipFill>
        <p:spPr bwMode="auto">
          <a:xfrm>
            <a:off x="1187624" y="3717032"/>
            <a:ext cx="2232248" cy="2090211"/>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15588" t="14601" r="20884" b="39430"/>
          <a:stretch/>
        </p:blipFill>
        <p:spPr bwMode="auto">
          <a:xfrm>
            <a:off x="4511842" y="3501007"/>
            <a:ext cx="3960440" cy="2625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5786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Automatización del proceso.</a:t>
            </a:r>
          </a:p>
          <a:p>
            <a:pPr marL="457200" lvl="1" indent="0">
              <a:buNone/>
            </a:pPr>
            <a:endParaRPr lang="es-MX" dirty="0"/>
          </a:p>
          <a:p>
            <a:pPr lvl="1"/>
            <a:r>
              <a:rPr lang="es-MX" dirty="0" smtClean="0"/>
              <a:t>Despliegue. El proceso de negocio automatizado es puesto en funcionamiento para que cada usuario pueda realizar las tareas que le corresponde. </a:t>
            </a:r>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l="29340" t="32447" r="26406" b="21818"/>
          <a:stretch/>
        </p:blipFill>
        <p:spPr bwMode="auto">
          <a:xfrm>
            <a:off x="683568" y="3200400"/>
            <a:ext cx="3024336" cy="1872208"/>
          </a:xfrm>
          <a:prstGeom prst="rect">
            <a:avLst/>
          </a:prstGeom>
          <a:ln>
            <a:noFill/>
          </a:ln>
          <a:extLst>
            <a:ext uri="{53640926-AAD7-44D8-BBD7-CCE9431645EC}">
              <a14:shadowObscured xmlns:a14="http://schemas.microsoft.com/office/drawing/2010/main"/>
            </a:ext>
          </a:extLst>
        </p:spPr>
      </p:pic>
      <p:pic>
        <p:nvPicPr>
          <p:cNvPr id="5" name="0 Imagen"/>
          <p:cNvPicPr/>
          <p:nvPr/>
        </p:nvPicPr>
        <p:blipFill rotWithShape="1">
          <a:blip r:embed="rId3">
            <a:extLst>
              <a:ext uri="{28A0092B-C50C-407E-A947-70E740481C1C}">
                <a14:useLocalDpi xmlns:a14="http://schemas.microsoft.com/office/drawing/2010/main" val="0"/>
              </a:ext>
            </a:extLst>
          </a:blip>
          <a:srcRect l="3528" t="18822" r="48500" b="53886"/>
          <a:stretch/>
        </p:blipFill>
        <p:spPr bwMode="auto">
          <a:xfrm>
            <a:off x="4083119" y="2996952"/>
            <a:ext cx="4228465" cy="1352550"/>
          </a:xfrm>
          <a:prstGeom prst="rect">
            <a:avLst/>
          </a:prstGeom>
          <a:ln>
            <a:noFill/>
          </a:ln>
          <a:extLst>
            <a:ext uri="{53640926-AAD7-44D8-BBD7-CCE9431645EC}">
              <a14:shadowObscured xmlns:a14="http://schemas.microsoft.com/office/drawing/2010/main"/>
            </a:ext>
          </a:extLst>
        </p:spPr>
      </p:pic>
      <p:pic>
        <p:nvPicPr>
          <p:cNvPr id="6" name="0 Imagen"/>
          <p:cNvPicPr/>
          <p:nvPr/>
        </p:nvPicPr>
        <p:blipFill rotWithShape="1">
          <a:blip r:embed="rId4">
            <a:extLst>
              <a:ext uri="{28A0092B-C50C-407E-A947-70E740481C1C}">
                <a14:useLocalDpi xmlns:a14="http://schemas.microsoft.com/office/drawing/2010/main" val="0"/>
              </a:ext>
            </a:extLst>
          </a:blip>
          <a:srcRect l="25926" t="29174" r="22928" b="22828"/>
          <a:stretch/>
        </p:blipFill>
        <p:spPr bwMode="auto">
          <a:xfrm>
            <a:off x="4586953" y="4581128"/>
            <a:ext cx="3362325" cy="1773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6014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Ejecución del proceso.</a:t>
            </a:r>
          </a:p>
          <a:p>
            <a:endParaRPr lang="es-MX" dirty="0"/>
          </a:p>
          <a:p>
            <a:pPr lvl="1"/>
            <a:r>
              <a:rPr lang="es-MX" dirty="0" smtClean="0"/>
              <a:t>Ejecución. Los usuarios interactúan con las tareas de manera fácil y rápida, mejorando su desempeño.</a:t>
            </a:r>
          </a:p>
          <a:p>
            <a:pPr marL="457200" lvl="1" indent="0">
              <a:buNone/>
            </a:pPr>
            <a:endParaRPr lang="es-MX"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2999" t="11160" r="1929"/>
          <a:stretch/>
        </p:blipFill>
        <p:spPr bwMode="auto">
          <a:xfrm>
            <a:off x="2005012" y="3200400"/>
            <a:ext cx="5133975" cy="26971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504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Ejecución del proceso.</a:t>
            </a:r>
          </a:p>
          <a:p>
            <a:pPr marL="457200" lvl="1" indent="0">
              <a:buNone/>
            </a:pPr>
            <a:endParaRPr lang="es-MX" dirty="0"/>
          </a:p>
          <a:p>
            <a:pPr lvl="1"/>
            <a:r>
              <a:rPr lang="es-MX" dirty="0" smtClean="0"/>
              <a:t>Administración. Los usuarios con privilegios de administradores, pueden verificar el correcto funcionamiento del proceso de negocio automatizado, al mismo tiempo que pueden realizar tareas como la creación de nuevo usuarios, reasignar tareas, etc.</a:t>
            </a:r>
            <a:endParaRPr lang="es-EC"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2999" t="11922" r="1575"/>
          <a:stretch/>
        </p:blipFill>
        <p:spPr bwMode="auto">
          <a:xfrm>
            <a:off x="899592" y="3462395"/>
            <a:ext cx="5153025" cy="2673985"/>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l="3175" t="19452" r="1751"/>
          <a:stretch/>
        </p:blipFill>
        <p:spPr bwMode="auto">
          <a:xfrm>
            <a:off x="3393850" y="3892565"/>
            <a:ext cx="5105400" cy="2567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0397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Monitoreo y optimización.</a:t>
            </a:r>
          </a:p>
          <a:p>
            <a:endParaRPr lang="es-MX" dirty="0"/>
          </a:p>
          <a:p>
            <a:pPr lvl="1"/>
            <a:r>
              <a:rPr lang="es-MX" dirty="0" smtClean="0"/>
              <a:t>Monitoreo. Luego de que el proceso ha sido utilizado de manera continua por los usuarios, el administrador y los dueños de los procesos , monitorean el comportamiento del proceso, determinando si se ha dado un error de funcionamiento y buscando las mejoras que se puedan aplicar al proceso de negocio en funcionamiento. </a:t>
            </a:r>
          </a:p>
          <a:p>
            <a:pPr marL="457200" lvl="1" indent="0">
              <a:buNone/>
            </a:pPr>
            <a:endParaRPr lang="es-MX" dirty="0"/>
          </a:p>
        </p:txBody>
      </p:sp>
    </p:spTree>
    <p:extLst>
      <p:ext uri="{BB962C8B-B14F-4D97-AF65-F5344CB8AC3E}">
        <p14:creationId xmlns:p14="http://schemas.microsoft.com/office/powerpoint/2010/main" val="198444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CONTENIDO.</a:t>
            </a:r>
            <a:endParaRPr lang="es-EC" dirty="0"/>
          </a:p>
        </p:txBody>
      </p:sp>
      <p:sp>
        <p:nvSpPr>
          <p:cNvPr id="3" name="Marcador de contenido 2"/>
          <p:cNvSpPr>
            <a:spLocks noGrp="1"/>
          </p:cNvSpPr>
          <p:nvPr>
            <p:ph idx="1"/>
          </p:nvPr>
        </p:nvSpPr>
        <p:spPr>
          <a:xfrm>
            <a:off x="467544" y="2276872"/>
            <a:ext cx="8229600" cy="3124944"/>
          </a:xfrm>
        </p:spPr>
        <p:txBody>
          <a:bodyPr/>
          <a:lstStyle/>
          <a:p>
            <a:r>
              <a:rPr lang="es-EC" dirty="0" smtClean="0"/>
              <a:t>INTRODUCCIÓN.</a:t>
            </a:r>
          </a:p>
          <a:p>
            <a:r>
              <a:rPr lang="es-EC" dirty="0" smtClean="0"/>
              <a:t>ANTECEDENTES.</a:t>
            </a:r>
          </a:p>
          <a:p>
            <a:r>
              <a:rPr lang="es-EC" dirty="0" smtClean="0"/>
              <a:t>OBJETIVOS.</a:t>
            </a:r>
          </a:p>
          <a:p>
            <a:r>
              <a:rPr lang="es-EC" dirty="0" smtClean="0"/>
              <a:t>MARCO TEORICO.</a:t>
            </a:r>
          </a:p>
          <a:p>
            <a:r>
              <a:rPr lang="es-EC" dirty="0" smtClean="0"/>
              <a:t>APLICACIÓN.</a:t>
            </a:r>
          </a:p>
          <a:p>
            <a:r>
              <a:rPr lang="es-EC" dirty="0" smtClean="0"/>
              <a:t>CONCLUSIONES Y RECOMENDACIONES.</a:t>
            </a:r>
            <a:endParaRPr lang="es-EC" dirty="0"/>
          </a:p>
        </p:txBody>
      </p:sp>
    </p:spTree>
    <p:extLst>
      <p:ext uri="{BB962C8B-B14F-4D97-AF65-F5344CB8AC3E}">
        <p14:creationId xmlns:p14="http://schemas.microsoft.com/office/powerpoint/2010/main" val="1757766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sp>
        <p:nvSpPr>
          <p:cNvPr id="3" name="Marcador de contenido 2"/>
          <p:cNvSpPr>
            <a:spLocks noGrp="1"/>
          </p:cNvSpPr>
          <p:nvPr>
            <p:ph idx="1"/>
          </p:nvPr>
        </p:nvSpPr>
        <p:spPr/>
        <p:txBody>
          <a:bodyPr/>
          <a:lstStyle/>
          <a:p>
            <a:r>
              <a:rPr lang="es-MX" dirty="0" smtClean="0"/>
              <a:t>Monitoreo y optimización.</a:t>
            </a:r>
          </a:p>
          <a:p>
            <a:pPr marL="457200" lvl="1" indent="0">
              <a:buNone/>
            </a:pPr>
            <a:endParaRPr lang="es-MX" dirty="0"/>
          </a:p>
          <a:p>
            <a:pPr lvl="1"/>
            <a:r>
              <a:rPr lang="es-MX" dirty="0" smtClean="0"/>
              <a:t>Análisis. Al analizar el comportamiento del proceso de negocio automatizado, los analistas del negocio y los usuarios del proceso, plantean incluir mejoras que permitan al proceso de negocio se mas eficiente.</a:t>
            </a:r>
            <a:endParaRPr lang="es-EC" dirty="0"/>
          </a:p>
        </p:txBody>
      </p:sp>
    </p:spTree>
    <p:extLst>
      <p:ext uri="{BB962C8B-B14F-4D97-AF65-F5344CB8AC3E}">
        <p14:creationId xmlns:p14="http://schemas.microsoft.com/office/powerpoint/2010/main" val="3057872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CONCLUSIONES Y RECOMENDACIONES.</a:t>
            </a:r>
            <a:endParaRPr lang="es-EC" dirty="0"/>
          </a:p>
        </p:txBody>
      </p:sp>
      <p:sp>
        <p:nvSpPr>
          <p:cNvPr id="3" name="Marcador de contenido 2"/>
          <p:cNvSpPr>
            <a:spLocks noGrp="1"/>
          </p:cNvSpPr>
          <p:nvPr>
            <p:ph idx="1"/>
          </p:nvPr>
        </p:nvSpPr>
        <p:spPr/>
        <p:txBody>
          <a:bodyPr>
            <a:normAutofit fontScale="92500" lnSpcReduction="10000"/>
          </a:bodyPr>
          <a:lstStyle/>
          <a:p>
            <a:r>
              <a:rPr lang="es-MX" dirty="0" smtClean="0"/>
              <a:t>Conclusiones.</a:t>
            </a:r>
          </a:p>
          <a:p>
            <a:endParaRPr lang="es-MX" dirty="0"/>
          </a:p>
          <a:p>
            <a:pPr lvl="1"/>
            <a:r>
              <a:rPr lang="es-EC" dirty="0"/>
              <a:t>La implementación de la metodología BPM y la automatización del proceso de selección y contratación de personal mediante una suite BPMS, permitió a los usuarios del proceso seleccionar y contratar personal para  llenar las vacantes de la organización en un tiempo optimizado en un 45%.</a:t>
            </a:r>
          </a:p>
          <a:p>
            <a:pPr marL="0" indent="0">
              <a:buNone/>
            </a:pPr>
            <a:r>
              <a:rPr lang="es-EC" dirty="0"/>
              <a:t> </a:t>
            </a:r>
          </a:p>
          <a:p>
            <a:pPr lvl="1"/>
            <a:r>
              <a:rPr lang="es-EC" dirty="0"/>
              <a:t>Se realizó el modelamiento del proceso utilizando la notación BPMN 2.0, lo cual proporcionó un lenguaje común para que los procesos puedan ser detallados y comprendidos tanto por los desarrolladores como por  los actores del proceso</a:t>
            </a:r>
            <a:r>
              <a:rPr lang="es-EC" dirty="0" smtClean="0"/>
              <a:t>.</a:t>
            </a:r>
          </a:p>
          <a:p>
            <a:pPr marL="0" lvl="0" indent="0">
              <a:buNone/>
            </a:pPr>
            <a:r>
              <a:rPr lang="es-EC" dirty="0"/>
              <a:t> </a:t>
            </a:r>
          </a:p>
          <a:p>
            <a:pPr lvl="1"/>
            <a:r>
              <a:rPr lang="es-EC" dirty="0"/>
              <a:t>La fase de simulación permitió descubrir errores de manera temprana dentro del modelamiento inicial  del proceso en tareas que retrasaban su funcionamiento, al tiempo que se logró analizar y aplicar mejoras para que el modelamiento inicial tenga un óptimo desempeño  una vez puesto en ejecución.</a:t>
            </a:r>
          </a:p>
          <a:p>
            <a:pPr marL="0" indent="0">
              <a:buNone/>
            </a:pPr>
            <a:endParaRPr lang="es-EC" dirty="0"/>
          </a:p>
          <a:p>
            <a:pPr lvl="1"/>
            <a:endParaRPr lang="es-EC" dirty="0"/>
          </a:p>
        </p:txBody>
      </p:sp>
    </p:spTree>
    <p:extLst>
      <p:ext uri="{BB962C8B-B14F-4D97-AF65-F5344CB8AC3E}">
        <p14:creationId xmlns:p14="http://schemas.microsoft.com/office/powerpoint/2010/main" val="2437421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Y RECOMENDACIONES.</a:t>
            </a:r>
          </a:p>
        </p:txBody>
      </p:sp>
      <p:sp>
        <p:nvSpPr>
          <p:cNvPr id="3" name="Marcador de contenido 2"/>
          <p:cNvSpPr>
            <a:spLocks noGrp="1"/>
          </p:cNvSpPr>
          <p:nvPr>
            <p:ph idx="1"/>
          </p:nvPr>
        </p:nvSpPr>
        <p:spPr/>
        <p:txBody>
          <a:bodyPr>
            <a:normAutofit fontScale="92500" lnSpcReduction="10000"/>
          </a:bodyPr>
          <a:lstStyle/>
          <a:p>
            <a:r>
              <a:rPr lang="es-MX" dirty="0" smtClean="0"/>
              <a:t>Conclusiones.</a:t>
            </a:r>
          </a:p>
          <a:p>
            <a:endParaRPr lang="es-MX" dirty="0"/>
          </a:p>
          <a:p>
            <a:pPr lvl="1"/>
            <a:r>
              <a:rPr lang="es-EC" dirty="0"/>
              <a:t>La adaptación del personal del área de RRHH de la organización, con la metodología BPM, tomó más tiempo de lo esperado, en vista que se </a:t>
            </a:r>
            <a:r>
              <a:rPr lang="es-EC" dirty="0" smtClean="0"/>
              <a:t>necesitó </a:t>
            </a:r>
            <a:r>
              <a:rPr lang="es-EC" dirty="0"/>
              <a:t>de más horas de capacitación para que puedan comprender y manejar la notación BPMN 2.0 de manera adecuada</a:t>
            </a:r>
            <a:r>
              <a:rPr lang="es-EC" dirty="0" smtClean="0"/>
              <a:t>.</a:t>
            </a:r>
          </a:p>
          <a:p>
            <a:pPr marL="0" lvl="0" indent="0">
              <a:buNone/>
            </a:pPr>
            <a:r>
              <a:rPr lang="es-EC" dirty="0"/>
              <a:t> </a:t>
            </a:r>
          </a:p>
          <a:p>
            <a:pPr lvl="1"/>
            <a:r>
              <a:rPr lang="es-EC" dirty="0"/>
              <a:t>Se aplicó de manera sistemática cada etapa de la metodología BPM, lo cual creó un ambiente de colaboración entre los participantes de la automatización y permitió alcanzar las metas planteadas para el proyecto de automatización del proceso.</a:t>
            </a:r>
          </a:p>
          <a:p>
            <a:pPr marL="0" indent="0">
              <a:buNone/>
            </a:pPr>
            <a:endParaRPr lang="es-EC" dirty="0"/>
          </a:p>
          <a:p>
            <a:pPr lvl="1"/>
            <a:r>
              <a:rPr lang="es-EC" dirty="0"/>
              <a:t>Se verificó que al cumplir con cada etapa de la metodología BPM y al medir los resultados obtenidos, los tiempos de ejecución del proceso de selección y contratación de personal disminuyeron en un 45%, es decir que, antes de la aplicación de la metodología BPM, seleccionar y contratar personal para una vacante tomaba hasta 20 días laborables; ahora, con la metodología BPM, seleccionar y contratar personal toma un tiempo de hasta 11 días laborables.</a:t>
            </a:r>
          </a:p>
          <a:p>
            <a:pPr lvl="1"/>
            <a:endParaRPr lang="es-EC" dirty="0"/>
          </a:p>
        </p:txBody>
      </p:sp>
    </p:spTree>
    <p:extLst>
      <p:ext uri="{BB962C8B-B14F-4D97-AF65-F5344CB8AC3E}">
        <p14:creationId xmlns:p14="http://schemas.microsoft.com/office/powerpoint/2010/main" val="3467923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Y RECOMENDACIONES.</a:t>
            </a:r>
          </a:p>
        </p:txBody>
      </p:sp>
      <p:sp>
        <p:nvSpPr>
          <p:cNvPr id="3" name="Marcador de contenido 2"/>
          <p:cNvSpPr>
            <a:spLocks noGrp="1"/>
          </p:cNvSpPr>
          <p:nvPr>
            <p:ph idx="1"/>
          </p:nvPr>
        </p:nvSpPr>
        <p:spPr/>
        <p:txBody>
          <a:bodyPr>
            <a:normAutofit/>
          </a:bodyPr>
          <a:lstStyle/>
          <a:p>
            <a:r>
              <a:rPr lang="es-MX" dirty="0" smtClean="0"/>
              <a:t>Recomendaciones.</a:t>
            </a:r>
          </a:p>
          <a:p>
            <a:pPr marL="0" indent="0">
              <a:buNone/>
            </a:pPr>
            <a:endParaRPr lang="es-MX" dirty="0" smtClean="0"/>
          </a:p>
          <a:p>
            <a:pPr lvl="1"/>
            <a:r>
              <a:rPr lang="es-EC" dirty="0"/>
              <a:t>Socializar adecuadamente al interior de la organización el por qué se desea  aplicar la metodología BPM para que los analistas de procesos, los administradores y los usuarios, tengan claro cuáles son las bondades y los beneficios de aplicar un proyecto de éste tipo.</a:t>
            </a:r>
          </a:p>
          <a:p>
            <a:pPr marL="0" indent="0">
              <a:buNone/>
            </a:pPr>
            <a:r>
              <a:rPr lang="es-EC" dirty="0"/>
              <a:t> </a:t>
            </a:r>
          </a:p>
          <a:p>
            <a:pPr lvl="1"/>
            <a:r>
              <a:rPr lang="es-EC" dirty="0"/>
              <a:t>Para administrar futuros proyectos de gestión de procesos, es recomendable formar un equipo de trabajo que se encargue de gestionar los elementos BPM, así mismo de capacitar al personal de la empresa para que continúen con la implementación de éste tipo de proyectos en otros procesos de la organización.</a:t>
            </a:r>
          </a:p>
          <a:p>
            <a:pPr marL="0" indent="0">
              <a:buNone/>
            </a:pPr>
            <a:r>
              <a:rPr lang="es-EC" dirty="0"/>
              <a:t> </a:t>
            </a:r>
          </a:p>
          <a:p>
            <a:pPr lvl="1"/>
            <a:endParaRPr lang="es-EC" dirty="0"/>
          </a:p>
        </p:txBody>
      </p:sp>
    </p:spTree>
    <p:extLst>
      <p:ext uri="{BB962C8B-B14F-4D97-AF65-F5344CB8AC3E}">
        <p14:creationId xmlns:p14="http://schemas.microsoft.com/office/powerpoint/2010/main" val="1348039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Y RECOMENDACIONES.</a:t>
            </a:r>
          </a:p>
        </p:txBody>
      </p:sp>
      <p:sp>
        <p:nvSpPr>
          <p:cNvPr id="3" name="Marcador de contenido 2"/>
          <p:cNvSpPr>
            <a:spLocks noGrp="1"/>
          </p:cNvSpPr>
          <p:nvPr>
            <p:ph idx="1"/>
          </p:nvPr>
        </p:nvSpPr>
        <p:spPr/>
        <p:txBody>
          <a:bodyPr>
            <a:normAutofit/>
          </a:bodyPr>
          <a:lstStyle/>
          <a:p>
            <a:r>
              <a:rPr lang="es-MX" dirty="0" smtClean="0"/>
              <a:t>Recomendaciones.</a:t>
            </a:r>
          </a:p>
          <a:p>
            <a:pPr marL="0" indent="0">
              <a:buNone/>
            </a:pPr>
            <a:r>
              <a:rPr lang="es-EC" dirty="0"/>
              <a:t> </a:t>
            </a:r>
          </a:p>
          <a:p>
            <a:pPr lvl="1"/>
            <a:r>
              <a:rPr lang="es-EC" dirty="0" smtClean="0"/>
              <a:t>Tener claro que la herramienta o software BPMS que se vaya a utilizar, permita cumplir con cada una de las etapas del ciclo de vida BPM, también que sea de fácil administración y que muestre una interface de usuario amigable y de fácil entendimiento. </a:t>
            </a:r>
          </a:p>
          <a:p>
            <a:pPr marL="0" indent="0">
              <a:buNone/>
            </a:pPr>
            <a:r>
              <a:rPr lang="es-EC" dirty="0" smtClean="0"/>
              <a:t> </a:t>
            </a:r>
          </a:p>
          <a:p>
            <a:pPr lvl="1"/>
            <a:r>
              <a:rPr lang="es-EC" dirty="0" smtClean="0"/>
              <a:t>Continuar con la implementación de metodología BPM en las distintas áreas de la organización, para que todos sus procesos estén alineados con los objetivos de la empresa y puedan entregar mejores servicios a sus clientes.</a:t>
            </a:r>
          </a:p>
          <a:p>
            <a:pPr lvl="1"/>
            <a:endParaRPr lang="es-EC" dirty="0"/>
          </a:p>
        </p:txBody>
      </p:sp>
    </p:spTree>
    <p:extLst>
      <p:ext uri="{BB962C8B-B14F-4D97-AF65-F5344CB8AC3E}">
        <p14:creationId xmlns:p14="http://schemas.microsoft.com/office/powerpoint/2010/main" val="316439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a:xfrm>
            <a:off x="539552" y="1772816"/>
            <a:ext cx="8229600" cy="4752527"/>
          </a:xfrm>
        </p:spPr>
        <p:txBody>
          <a:bodyPr>
            <a:normAutofit/>
          </a:bodyPr>
          <a:lstStyle/>
          <a:p>
            <a:r>
              <a:rPr lang="es-EC" dirty="0" smtClean="0"/>
              <a:t>Ofrecer servicios de calidad y hacerlo de manera eficiente son retos que las organizaciones enfrentan día a día; para lograrlo, han visto la necesidad de  administrar sus procesos de negocio mediante </a:t>
            </a:r>
            <a:r>
              <a:rPr lang="es-EC" dirty="0"/>
              <a:t>e</a:t>
            </a:r>
            <a:r>
              <a:rPr lang="es-EC" dirty="0" smtClean="0"/>
              <a:t>l uso de metodologías y herramientas tecnológicas que ayudan a las empresas a cumplir con los objetivos trazados, optimizando recursos personales y físicos.</a:t>
            </a:r>
            <a:endParaRPr lang="es-EC" dirty="0">
              <a:solidFill>
                <a:schemeClr val="bg1">
                  <a:lumMod val="50000"/>
                </a:schemeClr>
              </a:solidFill>
            </a:endParaRPr>
          </a:p>
          <a:p>
            <a:endParaRPr lang="es-EC" dirty="0">
              <a:solidFill>
                <a:schemeClr val="bg1">
                  <a:lumMod val="50000"/>
                </a:schemeClr>
              </a:solidFill>
            </a:endParaRPr>
          </a:p>
          <a:p>
            <a:endParaRPr lang="es-EC" dirty="0" smtClean="0">
              <a:solidFill>
                <a:schemeClr val="bg1">
                  <a:lumMod val="50000"/>
                </a:schemeClr>
              </a:solidFill>
            </a:endParaRPr>
          </a:p>
          <a:p>
            <a:endParaRPr lang="es-EC" dirty="0"/>
          </a:p>
          <a:p>
            <a:endParaRPr lang="es-EC" dirty="0"/>
          </a:p>
          <a:p>
            <a:endParaRPr lang="es-EC" dirty="0" smtClean="0"/>
          </a:p>
          <a:p>
            <a:endParaRPr lang="es-EC" dirty="0"/>
          </a:p>
          <a:p>
            <a:endParaRPr lang="en-US" dirty="0"/>
          </a:p>
        </p:txBody>
      </p:sp>
    </p:spTree>
    <p:extLst>
      <p:ext uri="{BB962C8B-B14F-4D97-AF65-F5344CB8AC3E}">
        <p14:creationId xmlns:p14="http://schemas.microsoft.com/office/powerpoint/2010/main" val="383551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p:txBody>
          <a:bodyPr>
            <a:normAutofit fontScale="92500" lnSpcReduction="20000"/>
          </a:bodyPr>
          <a:lstStyle/>
          <a:p>
            <a:r>
              <a:rPr lang="es-EC" dirty="0" smtClean="0"/>
              <a:t>El proceso de selección y contratación de personal de la empresa RODACOMINTER es ineficiente y de compleja administración.</a:t>
            </a:r>
          </a:p>
          <a:p>
            <a:pPr marL="0" indent="0">
              <a:buNone/>
            </a:pPr>
            <a:endParaRPr lang="es-EC" dirty="0" smtClean="0"/>
          </a:p>
          <a:p>
            <a:r>
              <a:rPr lang="es-EC" dirty="0" smtClean="0"/>
              <a:t>Todas sus tareas se las realiza de manera manual.</a:t>
            </a:r>
          </a:p>
          <a:p>
            <a:pPr marL="0" indent="0">
              <a:buNone/>
            </a:pPr>
            <a:endParaRPr lang="es-EC" dirty="0" smtClean="0"/>
          </a:p>
          <a:p>
            <a:r>
              <a:rPr lang="es-EC" dirty="0" smtClean="0"/>
              <a:t>La información del proceso es manejada de manera inadecuada.</a:t>
            </a:r>
          </a:p>
          <a:p>
            <a:endParaRPr lang="es-EC" dirty="0"/>
          </a:p>
          <a:p>
            <a:r>
              <a:rPr lang="es-EC" dirty="0" smtClean="0"/>
              <a:t>Seleccionar el personal idóneo toma demasiado </a:t>
            </a:r>
            <a:r>
              <a:rPr lang="es-EC" smtClean="0"/>
              <a:t>tiempo.</a:t>
            </a:r>
          </a:p>
          <a:p>
            <a:endParaRPr lang="es-EC" dirty="0" smtClean="0"/>
          </a:p>
          <a:p>
            <a:r>
              <a:rPr lang="es-EC" dirty="0" smtClean="0"/>
              <a:t>Existe un bajo desempeño de los empleados del área de Recursos Humanos.</a:t>
            </a:r>
          </a:p>
          <a:p>
            <a:endParaRPr lang="es-EC" dirty="0" smtClean="0"/>
          </a:p>
          <a:p>
            <a:pPr marL="0" indent="0">
              <a:buNone/>
            </a:pPr>
            <a:endParaRPr lang="es-EC" dirty="0" smtClean="0"/>
          </a:p>
          <a:p>
            <a:pPr lvl="1"/>
            <a:endParaRPr lang="es-EC" dirty="0"/>
          </a:p>
        </p:txBody>
      </p:sp>
    </p:spTree>
    <p:extLst>
      <p:ext uri="{BB962C8B-B14F-4D97-AF65-F5344CB8AC3E}">
        <p14:creationId xmlns:p14="http://schemas.microsoft.com/office/powerpoint/2010/main" val="44908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p:txBody>
          <a:bodyPr/>
          <a:lstStyle/>
          <a:p>
            <a:r>
              <a:rPr lang="es-EC" dirty="0" smtClean="0"/>
              <a:t>Objetivo General:</a:t>
            </a:r>
          </a:p>
          <a:p>
            <a:endParaRPr lang="es-EC" dirty="0"/>
          </a:p>
          <a:p>
            <a:pPr lvl="1"/>
            <a:r>
              <a:rPr lang="es-EC" dirty="0" smtClean="0"/>
              <a:t>Implementar la metodología BPM sobre el proceso de selección y contratación de personal de la empresa RODACOMINTER, para que los empleados que forman parte del departamento de Recursos Humanos puedan manejar dicho proceso de manera eficiente.</a:t>
            </a:r>
            <a:endParaRPr lang="es-EC" dirty="0"/>
          </a:p>
        </p:txBody>
      </p:sp>
    </p:spTree>
    <p:extLst>
      <p:ext uri="{BB962C8B-B14F-4D97-AF65-F5344CB8AC3E}">
        <p14:creationId xmlns:p14="http://schemas.microsoft.com/office/powerpoint/2010/main" val="148048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p:txBody>
          <a:bodyPr>
            <a:normAutofit fontScale="92500" lnSpcReduction="10000"/>
          </a:bodyPr>
          <a:lstStyle/>
          <a:p>
            <a:r>
              <a:rPr lang="es-EC" dirty="0" smtClean="0"/>
              <a:t>Objetivos Específicos.</a:t>
            </a:r>
          </a:p>
          <a:p>
            <a:endParaRPr lang="es-EC" dirty="0"/>
          </a:p>
          <a:p>
            <a:pPr lvl="1"/>
            <a:r>
              <a:rPr lang="es-EC" dirty="0" smtClean="0"/>
              <a:t>Analizar y modelar el proceso de selección y contratación de personal de la empresa RODACOMINTER mediante la aplicación de la metodología BPM.</a:t>
            </a:r>
          </a:p>
          <a:p>
            <a:pPr lvl="1"/>
            <a:endParaRPr lang="es-EC" dirty="0"/>
          </a:p>
          <a:p>
            <a:pPr lvl="1"/>
            <a:r>
              <a:rPr lang="es-EC" dirty="0" smtClean="0"/>
              <a:t>Aplicar la metodología BPM mediante la utilización de una Suite BPM o Software BPM (BPMS) para ejecutar y monitorear el proceso de selección y contratación de personal de la empresa, bajo la utilización de una notación común denominada Business </a:t>
            </a:r>
            <a:r>
              <a:rPr lang="es-EC" dirty="0" err="1" smtClean="0"/>
              <a:t>Process</a:t>
            </a:r>
            <a:r>
              <a:rPr lang="es-EC" dirty="0" smtClean="0"/>
              <a:t> </a:t>
            </a:r>
            <a:r>
              <a:rPr lang="es-EC" dirty="0" err="1" smtClean="0"/>
              <a:t>Modeling</a:t>
            </a:r>
            <a:r>
              <a:rPr lang="es-EC" dirty="0" smtClean="0"/>
              <a:t> </a:t>
            </a:r>
            <a:r>
              <a:rPr lang="es-EC" dirty="0" err="1" smtClean="0"/>
              <a:t>Notation</a:t>
            </a:r>
            <a:r>
              <a:rPr lang="es-EC" dirty="0" smtClean="0"/>
              <a:t> (BPMN).</a:t>
            </a:r>
          </a:p>
          <a:p>
            <a:pPr lvl="1"/>
            <a:endParaRPr lang="es-EC" dirty="0"/>
          </a:p>
          <a:p>
            <a:pPr lvl="1"/>
            <a:r>
              <a:rPr lang="es-EC" dirty="0" smtClean="0"/>
              <a:t>Medir los tiempos de ejecución del proceso de contratación y selección de personal una vez se ha aplicado la metodología BPM y comprar con los tiempos de ejecución anteriores para verificar la aplicación de la metodología BPM.</a:t>
            </a:r>
          </a:p>
          <a:p>
            <a:pPr lvl="1"/>
            <a:endParaRPr lang="es-EC" dirty="0"/>
          </a:p>
          <a:p>
            <a:pPr lvl="1"/>
            <a:r>
              <a:rPr lang="es-EC" dirty="0" smtClean="0"/>
              <a:t>Proponer mejoras para el proceso de selección y contratación de personal, basadas en los resultados obtenidos luego de la medición de los tiempos de ejecución del proceso.</a:t>
            </a:r>
            <a:endParaRPr lang="es-EC" dirty="0"/>
          </a:p>
        </p:txBody>
      </p:sp>
    </p:spTree>
    <p:extLst>
      <p:ext uri="{BB962C8B-B14F-4D97-AF65-F5344CB8AC3E}">
        <p14:creationId xmlns:p14="http://schemas.microsoft.com/office/powerpoint/2010/main" val="33020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4" name="CuadroTexto 3"/>
          <p:cNvSpPr txBox="1"/>
          <p:nvPr/>
        </p:nvSpPr>
        <p:spPr>
          <a:xfrm>
            <a:off x="3933510" y="1772816"/>
            <a:ext cx="4753290" cy="1191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lvl="1" indent="-342900">
              <a:lnSpc>
                <a:spcPct val="80000"/>
              </a:lnSpc>
              <a:spcBef>
                <a:spcPct val="20000"/>
              </a:spcBef>
              <a:buFont typeface="Arial" pitchFamily="34" charset="0"/>
              <a:buChar char="•"/>
            </a:pPr>
            <a:r>
              <a:rPr lang="es-MX" sz="2000" dirty="0">
                <a:solidFill>
                  <a:schemeClr val="bg1"/>
                </a:solidFill>
                <a:latin typeface="Arial" panose="020B0604020202020204" pitchFamily="34" charset="0"/>
                <a:cs typeface="Arial" panose="020B0604020202020204" pitchFamily="34" charset="0"/>
              </a:rPr>
              <a:t>Características de un producto o servicio creado según especificaciones que satisfagan necesidades de los clientes.    </a:t>
            </a:r>
          </a:p>
        </p:txBody>
      </p:sp>
      <p:sp>
        <p:nvSpPr>
          <p:cNvPr id="5" name="CuadroTexto 4"/>
          <p:cNvSpPr txBox="1"/>
          <p:nvPr/>
        </p:nvSpPr>
        <p:spPr>
          <a:xfrm>
            <a:off x="211596" y="3409305"/>
            <a:ext cx="3410653" cy="111349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1" indent="-342900">
              <a:lnSpc>
                <a:spcPct val="90000"/>
              </a:lnSpc>
              <a:spcBef>
                <a:spcPct val="20000"/>
              </a:spcBef>
              <a:buFont typeface="Arial" pitchFamily="34" charset="0"/>
              <a:buChar char="•"/>
            </a:pPr>
            <a:r>
              <a:rPr lang="es-MX" sz="2200" dirty="0">
                <a:solidFill>
                  <a:schemeClr val="tx1"/>
                </a:solidFill>
                <a:latin typeface="Arial" panose="020B0604020202020204" pitchFamily="34" charset="0"/>
                <a:cs typeface="Arial" panose="020B0604020202020204" pitchFamily="34" charset="0"/>
              </a:rPr>
              <a:t>Sistema de Gestión de Calidad ISO - 9000.</a:t>
            </a:r>
          </a:p>
        </p:txBody>
      </p:sp>
      <p:sp>
        <p:nvSpPr>
          <p:cNvPr id="6" name="CuadroTexto 5"/>
          <p:cNvSpPr txBox="1"/>
          <p:nvPr/>
        </p:nvSpPr>
        <p:spPr>
          <a:xfrm>
            <a:off x="190328" y="5196725"/>
            <a:ext cx="3440995" cy="108285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1" indent="-342900">
              <a:lnSpc>
                <a:spcPct val="90000"/>
              </a:lnSpc>
              <a:spcBef>
                <a:spcPct val="20000"/>
              </a:spcBef>
              <a:buFont typeface="Arial" pitchFamily="34" charset="0"/>
              <a:buChar char="•"/>
            </a:pPr>
            <a:r>
              <a:rPr lang="es-MX" sz="2200" dirty="0">
                <a:solidFill>
                  <a:schemeClr val="tx1"/>
                </a:solidFill>
                <a:latin typeface="Arial" panose="020B0604020202020204" pitchFamily="34" charset="0"/>
                <a:cs typeface="Arial" panose="020B0604020202020204" pitchFamily="34" charset="0"/>
              </a:rPr>
              <a:t>Mejoramiento Continuo.</a:t>
            </a:r>
          </a:p>
          <a:p>
            <a:pPr lvl="1"/>
            <a:endParaRPr lang="es-MX" dirty="0"/>
          </a:p>
        </p:txBody>
      </p:sp>
      <p:sp>
        <p:nvSpPr>
          <p:cNvPr id="7" name="CuadroTexto 6"/>
          <p:cNvSpPr txBox="1"/>
          <p:nvPr/>
        </p:nvSpPr>
        <p:spPr>
          <a:xfrm>
            <a:off x="184231" y="1981826"/>
            <a:ext cx="3414282" cy="74573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1" indent="-342900">
              <a:lnSpc>
                <a:spcPct val="90000"/>
              </a:lnSpc>
              <a:spcBef>
                <a:spcPct val="20000"/>
              </a:spcBef>
              <a:buFont typeface="Arial" pitchFamily="34" charset="0"/>
              <a:buChar char="•"/>
            </a:pPr>
            <a:r>
              <a:rPr lang="es-MX" sz="2200" dirty="0">
                <a:solidFill>
                  <a:schemeClr val="tx1"/>
                </a:solidFill>
                <a:latin typeface="Arial" panose="020B0604020202020204" pitchFamily="34" charset="0"/>
                <a:cs typeface="Arial" panose="020B0604020202020204" pitchFamily="34" charset="0"/>
              </a:rPr>
              <a:t>Calidad y calidad total.</a:t>
            </a:r>
          </a:p>
          <a:p>
            <a:pPr lvl="1"/>
            <a:endParaRPr lang="es-MX" dirty="0"/>
          </a:p>
        </p:txBody>
      </p:sp>
      <p:sp>
        <p:nvSpPr>
          <p:cNvPr id="8" name="CuadroTexto 7"/>
          <p:cNvSpPr txBox="1"/>
          <p:nvPr/>
        </p:nvSpPr>
        <p:spPr>
          <a:xfrm>
            <a:off x="3923928" y="3233938"/>
            <a:ext cx="4762872" cy="14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lvl="1" indent="-342900">
              <a:lnSpc>
                <a:spcPct val="80000"/>
              </a:lnSpc>
              <a:spcBef>
                <a:spcPct val="20000"/>
              </a:spcBef>
              <a:buFont typeface="Arial" pitchFamily="34" charset="0"/>
              <a:buChar char="•"/>
            </a:pPr>
            <a:r>
              <a:rPr lang="es-MX" sz="2000" dirty="0">
                <a:solidFill>
                  <a:schemeClr val="bg1"/>
                </a:solidFill>
                <a:latin typeface="Arial" panose="020B0604020202020204" pitchFamily="34" charset="0"/>
                <a:cs typeface="Arial" panose="020B0604020202020204" pitchFamily="34" charset="0"/>
              </a:rPr>
              <a:t>Estándares que aseguran a los clientes que los productos o servicios adquiridos cumplen con requisitos de demanda, mejorando la calidad de manera constante.</a:t>
            </a:r>
          </a:p>
        </p:txBody>
      </p:sp>
      <p:sp>
        <p:nvSpPr>
          <p:cNvPr id="10" name="CuadroTexto 9"/>
          <p:cNvSpPr txBox="1"/>
          <p:nvPr/>
        </p:nvSpPr>
        <p:spPr>
          <a:xfrm>
            <a:off x="3923928" y="5001527"/>
            <a:ext cx="4762872" cy="14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lvl="1" indent="-342900">
              <a:lnSpc>
                <a:spcPct val="80000"/>
              </a:lnSpc>
              <a:spcBef>
                <a:spcPct val="20000"/>
              </a:spcBef>
              <a:buFont typeface="Arial" pitchFamily="34" charset="0"/>
              <a:buChar char="•"/>
            </a:pPr>
            <a:r>
              <a:rPr lang="es-MX" sz="2000" dirty="0">
                <a:solidFill>
                  <a:schemeClr val="bg1"/>
                </a:solidFill>
                <a:latin typeface="Arial" panose="020B0604020202020204" pitchFamily="34" charset="0"/>
                <a:cs typeface="Arial" panose="020B0604020202020204" pitchFamily="34" charset="0"/>
              </a:rPr>
              <a:t>Aplicación de herramientas de análisis  que permiten a un bien o servicio corregir errores y ser mejorado constante mente. Ej. </a:t>
            </a:r>
            <a:r>
              <a:rPr lang="es-MX" sz="2000" dirty="0" err="1">
                <a:solidFill>
                  <a:schemeClr val="bg1"/>
                </a:solidFill>
                <a:latin typeface="Arial" panose="020B0604020202020204" pitchFamily="34" charset="0"/>
                <a:cs typeface="Arial" panose="020B0604020202020204" pitchFamily="34" charset="0"/>
              </a:rPr>
              <a:t>Six</a:t>
            </a:r>
            <a:r>
              <a:rPr lang="es-MX" sz="2000" dirty="0">
                <a:solidFill>
                  <a:schemeClr val="bg1"/>
                </a:solidFill>
                <a:latin typeface="Arial" panose="020B0604020202020204" pitchFamily="34" charset="0"/>
                <a:cs typeface="Arial" panose="020B0604020202020204" pitchFamily="34" charset="0"/>
              </a:rPr>
              <a:t> sigma, ciclo </a:t>
            </a:r>
            <a:r>
              <a:rPr lang="es-MX" sz="2000" dirty="0" smtClean="0">
                <a:solidFill>
                  <a:schemeClr val="bg1"/>
                </a:solidFill>
                <a:latin typeface="Arial" panose="020B0604020202020204" pitchFamily="34" charset="0"/>
                <a:cs typeface="Arial" panose="020B0604020202020204" pitchFamily="34" charset="0"/>
              </a:rPr>
              <a:t>PDCA.</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36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s-EC" dirty="0"/>
          </a:p>
        </p:txBody>
      </p:sp>
      <p:sp>
        <p:nvSpPr>
          <p:cNvPr id="3" name="Marcador de contenido 2"/>
          <p:cNvSpPr>
            <a:spLocks noGrp="1"/>
          </p:cNvSpPr>
          <p:nvPr>
            <p:ph idx="1"/>
          </p:nvPr>
        </p:nvSpPr>
        <p:spPr>
          <a:xfrm>
            <a:off x="445586" y="1866528"/>
            <a:ext cx="2962672" cy="532655"/>
          </a:xfrm>
          <a:prstGeom prst="round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s-MX" sz="2000" dirty="0" smtClean="0">
                <a:solidFill>
                  <a:schemeClr val="tx1"/>
                </a:solidFill>
                <a:latin typeface="Arial" panose="020B0604020202020204" pitchFamily="34" charset="0"/>
                <a:cs typeface="Arial" panose="020B0604020202020204" pitchFamily="34" charset="0"/>
              </a:rPr>
              <a:t>Procesos.</a:t>
            </a:r>
          </a:p>
        </p:txBody>
      </p:sp>
      <p:sp>
        <p:nvSpPr>
          <p:cNvPr id="4" name="Marcador de contenido 2"/>
          <p:cNvSpPr txBox="1">
            <a:spLocks/>
          </p:cNvSpPr>
          <p:nvPr/>
        </p:nvSpPr>
        <p:spPr>
          <a:xfrm>
            <a:off x="457200" y="3189547"/>
            <a:ext cx="2962672" cy="713420"/>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sz="3400" dirty="0" smtClean="0">
                <a:solidFill>
                  <a:schemeClr val="tx1"/>
                </a:solidFill>
                <a:latin typeface="Arial" panose="020B0604020202020204" pitchFamily="34" charset="0"/>
                <a:cs typeface="Arial" panose="020B0604020202020204" pitchFamily="34" charset="0"/>
              </a:rPr>
              <a:t>Procesos de negocio.</a:t>
            </a:r>
          </a:p>
          <a:p>
            <a:pPr marL="457200" lvl="1" indent="0">
              <a:buFont typeface="Courier New" pitchFamily="49" charset="0"/>
              <a:buNone/>
            </a:pPr>
            <a:endParaRPr lang="es-MX" dirty="0" smtClean="0">
              <a:ln w="0"/>
              <a:solidFill>
                <a:schemeClr val="tx1"/>
              </a:solidFill>
              <a:effectLst>
                <a:outerShdw blurRad="38100" dist="19050" dir="2700000" algn="tl" rotWithShape="0">
                  <a:schemeClr val="dk1">
                    <a:alpha val="40000"/>
                  </a:schemeClr>
                </a:outerShdw>
              </a:effectLst>
            </a:endParaRPr>
          </a:p>
        </p:txBody>
      </p:sp>
      <p:sp>
        <p:nvSpPr>
          <p:cNvPr id="5" name="Marcador de contenido 2"/>
          <p:cNvSpPr txBox="1">
            <a:spLocks/>
          </p:cNvSpPr>
          <p:nvPr/>
        </p:nvSpPr>
        <p:spPr>
          <a:xfrm>
            <a:off x="451393" y="4581128"/>
            <a:ext cx="2962672" cy="792088"/>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smtClean="0">
                <a:solidFill>
                  <a:schemeClr val="tx1"/>
                </a:solidFill>
                <a:latin typeface="Arial" panose="020B0604020202020204" pitchFamily="34" charset="0"/>
                <a:cs typeface="Arial" panose="020B0604020202020204" pitchFamily="34" charset="0"/>
              </a:rPr>
              <a:t>Gestión centrada en procesos.</a:t>
            </a:r>
          </a:p>
        </p:txBody>
      </p:sp>
      <p:sp>
        <p:nvSpPr>
          <p:cNvPr id="6" name="Marcador de contenido 2"/>
          <p:cNvSpPr txBox="1">
            <a:spLocks/>
          </p:cNvSpPr>
          <p:nvPr/>
        </p:nvSpPr>
        <p:spPr>
          <a:xfrm>
            <a:off x="4079848" y="1600200"/>
            <a:ext cx="4618856" cy="1302786"/>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r>
              <a:rPr lang="es-MX" dirty="0" smtClean="0">
                <a:solidFill>
                  <a:schemeClr val="bg1"/>
                </a:solidFill>
                <a:latin typeface="Arial" panose="020B0604020202020204" pitchFamily="34" charset="0"/>
                <a:cs typeface="Arial" panose="020B0604020202020204" pitchFamily="34" charset="0"/>
              </a:rPr>
              <a:t>Conjunto </a:t>
            </a:r>
            <a:r>
              <a:rPr lang="es-MX" dirty="0">
                <a:solidFill>
                  <a:schemeClr val="bg1"/>
                </a:solidFill>
                <a:latin typeface="Arial" panose="020B0604020202020204" pitchFamily="34" charset="0"/>
                <a:cs typeface="Arial" panose="020B0604020202020204" pitchFamily="34" charset="0"/>
              </a:rPr>
              <a:t>de pasos o tareas relacionadas mediante cierta lógica que pretenden lograr un resultado específico. </a:t>
            </a:r>
          </a:p>
        </p:txBody>
      </p:sp>
      <p:sp>
        <p:nvSpPr>
          <p:cNvPr id="7" name="Marcador de contenido 2"/>
          <p:cNvSpPr txBox="1">
            <a:spLocks/>
          </p:cNvSpPr>
          <p:nvPr/>
        </p:nvSpPr>
        <p:spPr>
          <a:xfrm>
            <a:off x="4079848" y="3098321"/>
            <a:ext cx="4618856" cy="1302786"/>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r>
              <a:rPr lang="es-MX" dirty="0" smtClean="0">
                <a:solidFill>
                  <a:schemeClr val="bg1"/>
                </a:solidFill>
                <a:latin typeface="Arial" panose="020B0604020202020204" pitchFamily="34" charset="0"/>
                <a:cs typeface="Arial" panose="020B0604020202020204" pitchFamily="34" charset="0"/>
              </a:rPr>
              <a:t>Conjunto tareas de trabajo que atraviesan por varias unidades organizacionales y por sistemas de TI de manera horizontal.  </a:t>
            </a:r>
          </a:p>
        </p:txBody>
      </p:sp>
      <p:sp>
        <p:nvSpPr>
          <p:cNvPr id="8" name="Marcador de contenido 2"/>
          <p:cNvSpPr txBox="1">
            <a:spLocks/>
          </p:cNvSpPr>
          <p:nvPr/>
        </p:nvSpPr>
        <p:spPr>
          <a:xfrm>
            <a:off x="4079848" y="4721822"/>
            <a:ext cx="4618856" cy="1587497"/>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r>
              <a:rPr lang="es-MX" dirty="0" smtClean="0">
                <a:solidFill>
                  <a:schemeClr val="bg1"/>
                </a:solidFill>
                <a:latin typeface="Arial" panose="020B0604020202020204" pitchFamily="34" charset="0"/>
                <a:cs typeface="Arial" panose="020B0604020202020204" pitchFamily="34" charset="0"/>
              </a:rPr>
              <a:t>Permite a las organizaciones cumplir con los objetivos trazados mediante la correcta implementación de sus procesos de negocio, utilizando metodologías y elementos tecnológicos. </a:t>
            </a:r>
          </a:p>
        </p:txBody>
      </p:sp>
    </p:spTree>
    <p:extLst>
      <p:ext uri="{BB962C8B-B14F-4D97-AF65-F5344CB8AC3E}">
        <p14:creationId xmlns:p14="http://schemas.microsoft.com/office/powerpoint/2010/main" val="1460159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3046</TotalTime>
  <Words>1587</Words>
  <Application>Microsoft Office PowerPoint</Application>
  <PresentationFormat>Presentación en pantalla (4:3)</PresentationFormat>
  <Paragraphs>342</Paragraphs>
  <Slides>34</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5" baseType="lpstr">
      <vt:lpstr>Arial</vt:lpstr>
      <vt:lpstr>Calibri</vt:lpstr>
      <vt:lpstr>Century Gothic</vt:lpstr>
      <vt:lpstr>Courier New</vt:lpstr>
      <vt:lpstr>Droid Sans Fallback</vt:lpstr>
      <vt:lpstr>FreeSans</vt:lpstr>
      <vt:lpstr>Liberation Serif</vt:lpstr>
      <vt:lpstr>Palatino Linotype</vt:lpstr>
      <vt:lpstr>Symbol</vt:lpstr>
      <vt:lpstr>Ejecutivo</vt:lpstr>
      <vt:lpstr>Documento</vt:lpstr>
      <vt:lpstr>Departamento de  Ciencias de la Computación  e Informática.</vt:lpstr>
      <vt:lpstr>Titulo:</vt:lpstr>
      <vt:lpstr>CONTENIDO.</vt:lpstr>
      <vt:lpstr>INTRODUCCIÓN.</vt:lpstr>
      <vt:lpstr>ANTECEDENTES.</vt:lpstr>
      <vt:lpstr>OBJETIVOS.</vt:lpstr>
      <vt:lpstr>OBJETIVOS.</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APLICACIÓN.</vt:lpstr>
      <vt:lpstr>APLICACIÓN.</vt:lpstr>
      <vt:lpstr>APLICACIÓN.</vt:lpstr>
      <vt:lpstr>APLICACIÓN.</vt:lpstr>
      <vt:lpstr>APLICACIÓN.</vt:lpstr>
      <vt:lpstr>APLICACIÓN.</vt:lpstr>
      <vt:lpstr>APLICACIÓN.</vt:lpstr>
      <vt:lpstr>APLICACIÓN.</vt:lpstr>
      <vt:lpstr>APLICACIÓN.</vt:lpstr>
      <vt:lpstr>APLICACIÓN.</vt:lpstr>
      <vt:lpstr>CONCLUSIONES Y RECOMENDACIONES.</vt:lpstr>
      <vt:lpstr>CONCLUSIONES Y RECOMENDACIONES.</vt:lpstr>
      <vt:lpstr>CONCLUSIONES Y RECOMENDACIONES.</vt:lpstr>
      <vt:lpstr>CONCLUSIONES Y 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Computación  e Informática.</dc:title>
  <dc:creator>cristian</dc:creator>
  <cp:lastModifiedBy>Cristian Landeta</cp:lastModifiedBy>
  <cp:revision>101</cp:revision>
  <dcterms:created xsi:type="dcterms:W3CDTF">2016-09-27T22:08:27Z</dcterms:created>
  <dcterms:modified xsi:type="dcterms:W3CDTF">2016-10-26T19:12:58Z</dcterms:modified>
</cp:coreProperties>
</file>