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6666"/>
    <a:srgbClr val="339966"/>
    <a:srgbClr val="003366"/>
    <a:srgbClr val="006699"/>
    <a:srgbClr val="FFFF00"/>
    <a:srgbClr val="FFFF66"/>
    <a:srgbClr val="336699"/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55"/>
    <p:restoredTop sz="92055" autoAdjust="0"/>
  </p:normalViewPr>
  <p:slideViewPr>
    <p:cSldViewPr>
      <p:cViewPr varScale="1">
        <p:scale>
          <a:sx n="91" d="100"/>
          <a:sy n="91" d="100"/>
        </p:scale>
        <p:origin x="12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D3BD9-ECD7-7940-895F-523E9DED424D}" type="doc">
      <dgm:prSet loTypeId="urn:microsoft.com/office/officeart/2005/8/layout/vProcess5" loCatId="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s-ES"/>
        </a:p>
      </dgm:t>
    </dgm:pt>
    <dgm:pt modelId="{8809FE71-E85A-4440-800A-E6C39E941457}">
      <dgm:prSet phldrT="[Texto]"/>
      <dgm:spPr/>
      <dgm:t>
        <a:bodyPr/>
        <a:lstStyle/>
        <a:p>
          <a:r>
            <a:rPr lang="es-ES" dirty="0" smtClean="0"/>
            <a:t>Iniciación</a:t>
          </a:r>
          <a:endParaRPr lang="es-ES" dirty="0"/>
        </a:p>
      </dgm:t>
    </dgm:pt>
    <dgm:pt modelId="{F3BAA6D5-C8A9-DC4C-BD2D-DD099B9C7FFF}" type="parTrans" cxnId="{A5A40A51-ADA0-B848-AF40-9B16FC42E7A9}">
      <dgm:prSet/>
      <dgm:spPr/>
      <dgm:t>
        <a:bodyPr/>
        <a:lstStyle/>
        <a:p>
          <a:endParaRPr lang="es-ES"/>
        </a:p>
      </dgm:t>
    </dgm:pt>
    <dgm:pt modelId="{46C371E2-F571-8C40-B6FE-01FE5124DFCC}" type="sibTrans" cxnId="{A5A40A51-ADA0-B848-AF40-9B16FC42E7A9}">
      <dgm:prSet/>
      <dgm:spPr/>
      <dgm:t>
        <a:bodyPr/>
        <a:lstStyle/>
        <a:p>
          <a:endParaRPr lang="es-ES"/>
        </a:p>
      </dgm:t>
    </dgm:pt>
    <dgm:pt modelId="{95CDFD8E-879F-2B4D-B2E1-0C9A4E7191DF}">
      <dgm:prSet phldrT="[Texto]"/>
      <dgm:spPr/>
      <dgm:t>
        <a:bodyPr/>
        <a:lstStyle/>
        <a:p>
          <a:r>
            <a:rPr lang="es-ES" dirty="0" smtClean="0"/>
            <a:t>Elaboración</a:t>
          </a:r>
          <a:endParaRPr lang="es-ES" dirty="0"/>
        </a:p>
      </dgm:t>
    </dgm:pt>
    <dgm:pt modelId="{494B48C7-FF54-9F45-AB65-2B68BCB275C5}" type="parTrans" cxnId="{5E669C6E-E1E1-DA4C-95DD-F0E25D5EFDFC}">
      <dgm:prSet/>
      <dgm:spPr/>
      <dgm:t>
        <a:bodyPr/>
        <a:lstStyle/>
        <a:p>
          <a:endParaRPr lang="es-ES"/>
        </a:p>
      </dgm:t>
    </dgm:pt>
    <dgm:pt modelId="{7E4E8676-6D93-3444-8002-B3661729AF9A}" type="sibTrans" cxnId="{5E669C6E-E1E1-DA4C-95DD-F0E25D5EFDFC}">
      <dgm:prSet/>
      <dgm:spPr/>
      <dgm:t>
        <a:bodyPr/>
        <a:lstStyle/>
        <a:p>
          <a:endParaRPr lang="es-ES"/>
        </a:p>
      </dgm:t>
    </dgm:pt>
    <dgm:pt modelId="{E20363D0-1DA8-6A44-9DD1-E88BABF4AB32}">
      <dgm:prSet phldrT="[Texto]"/>
      <dgm:spPr/>
      <dgm:t>
        <a:bodyPr/>
        <a:lstStyle/>
        <a:p>
          <a:r>
            <a:rPr lang="es-ES" dirty="0" smtClean="0"/>
            <a:t>Construcción</a:t>
          </a:r>
          <a:endParaRPr lang="es-ES" dirty="0"/>
        </a:p>
      </dgm:t>
    </dgm:pt>
    <dgm:pt modelId="{2854EC50-323C-0E4B-B150-5C03D26AC4A9}" type="parTrans" cxnId="{AEEF8349-3990-B64C-AD59-A2EDEEF60B1A}">
      <dgm:prSet/>
      <dgm:spPr/>
      <dgm:t>
        <a:bodyPr/>
        <a:lstStyle/>
        <a:p>
          <a:endParaRPr lang="es-ES"/>
        </a:p>
      </dgm:t>
    </dgm:pt>
    <dgm:pt modelId="{3DE13867-63BC-DF43-828D-BD93F593C17F}" type="sibTrans" cxnId="{AEEF8349-3990-B64C-AD59-A2EDEEF60B1A}">
      <dgm:prSet/>
      <dgm:spPr/>
      <dgm:t>
        <a:bodyPr/>
        <a:lstStyle/>
        <a:p>
          <a:endParaRPr lang="es-ES"/>
        </a:p>
      </dgm:t>
    </dgm:pt>
    <dgm:pt modelId="{EC7FE7DF-6B38-9C48-BC4E-65AAC00F4471}">
      <dgm:prSet phldrT="[Texto]"/>
      <dgm:spPr/>
      <dgm:t>
        <a:bodyPr/>
        <a:lstStyle/>
        <a:p>
          <a:r>
            <a:rPr lang="es-ES" dirty="0" smtClean="0"/>
            <a:t>Transición</a:t>
          </a:r>
          <a:endParaRPr lang="es-ES" dirty="0"/>
        </a:p>
      </dgm:t>
    </dgm:pt>
    <dgm:pt modelId="{E7B5A77B-B34A-924B-BBCE-AA332DEE8358}" type="parTrans" cxnId="{9F77BA31-AAC8-CC44-946B-AF9B98822135}">
      <dgm:prSet/>
      <dgm:spPr/>
      <dgm:t>
        <a:bodyPr/>
        <a:lstStyle/>
        <a:p>
          <a:endParaRPr lang="es-ES"/>
        </a:p>
      </dgm:t>
    </dgm:pt>
    <dgm:pt modelId="{383EC89E-16E6-0147-971E-8538A9223CC7}" type="sibTrans" cxnId="{9F77BA31-AAC8-CC44-946B-AF9B98822135}">
      <dgm:prSet/>
      <dgm:spPr/>
      <dgm:t>
        <a:bodyPr/>
        <a:lstStyle/>
        <a:p>
          <a:endParaRPr lang="es-ES"/>
        </a:p>
      </dgm:t>
    </dgm:pt>
    <dgm:pt modelId="{C9C24526-59F0-9244-9A11-E6234640C86E}" type="pres">
      <dgm:prSet presAssocID="{16CD3BD9-ECD7-7940-895F-523E9DED424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FB45FD2-FC9F-AB49-BE0A-466F942F358E}" type="pres">
      <dgm:prSet presAssocID="{16CD3BD9-ECD7-7940-895F-523E9DED424D}" presName="dummyMaxCanvas" presStyleCnt="0">
        <dgm:presLayoutVars/>
      </dgm:prSet>
      <dgm:spPr/>
      <dgm:t>
        <a:bodyPr/>
        <a:lstStyle/>
        <a:p>
          <a:endParaRPr lang="es-ES_tradnl"/>
        </a:p>
      </dgm:t>
    </dgm:pt>
    <dgm:pt modelId="{BEF727E7-CD56-384A-A871-5B1601E8DA90}" type="pres">
      <dgm:prSet presAssocID="{16CD3BD9-ECD7-7940-895F-523E9DED424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1A8A9D-BAC7-1C43-82C5-C802DD53492B}" type="pres">
      <dgm:prSet presAssocID="{16CD3BD9-ECD7-7940-895F-523E9DED424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51A8C1-E218-8E41-85AE-40A923868B38}" type="pres">
      <dgm:prSet presAssocID="{16CD3BD9-ECD7-7940-895F-523E9DED424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62290D-BF14-284E-856C-723E2E3911E5}" type="pres">
      <dgm:prSet presAssocID="{16CD3BD9-ECD7-7940-895F-523E9DED424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3B4508-BEB1-6046-A25A-109811A4BEC4}" type="pres">
      <dgm:prSet presAssocID="{16CD3BD9-ECD7-7940-895F-523E9DED424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004350-B21B-FE4E-8B47-00194AE28EF9}" type="pres">
      <dgm:prSet presAssocID="{16CD3BD9-ECD7-7940-895F-523E9DED424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DE2D5B-E023-3540-AB62-3DC18BC6D497}" type="pres">
      <dgm:prSet presAssocID="{16CD3BD9-ECD7-7940-895F-523E9DED424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BCFAD6-214B-0F45-A23E-7768DD21039B}" type="pres">
      <dgm:prSet presAssocID="{16CD3BD9-ECD7-7940-895F-523E9DED424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830826-B3C7-AD47-B6DF-0EE69A1FD248}" type="pres">
      <dgm:prSet presAssocID="{16CD3BD9-ECD7-7940-895F-523E9DED424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F3AE14-2AA1-D24B-9A2E-8231396E5B38}" type="pres">
      <dgm:prSet presAssocID="{16CD3BD9-ECD7-7940-895F-523E9DED424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51CAC2-3364-0E40-BCBB-0A4B22877CD7}" type="pres">
      <dgm:prSet presAssocID="{16CD3BD9-ECD7-7940-895F-523E9DED424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D5284F3-3AA3-4041-98B9-DF74991F1825}" type="presOf" srcId="{16CD3BD9-ECD7-7940-895F-523E9DED424D}" destId="{C9C24526-59F0-9244-9A11-E6234640C86E}" srcOrd="0" destOrd="0" presId="urn:microsoft.com/office/officeart/2005/8/layout/vProcess5"/>
    <dgm:cxn modelId="{5E669C6E-E1E1-DA4C-95DD-F0E25D5EFDFC}" srcId="{16CD3BD9-ECD7-7940-895F-523E9DED424D}" destId="{95CDFD8E-879F-2B4D-B2E1-0C9A4E7191DF}" srcOrd="1" destOrd="0" parTransId="{494B48C7-FF54-9F45-AB65-2B68BCB275C5}" sibTransId="{7E4E8676-6D93-3444-8002-B3661729AF9A}"/>
    <dgm:cxn modelId="{B101FACD-1AC6-6742-AF86-5E6C6B9D720D}" type="presOf" srcId="{EC7FE7DF-6B38-9C48-BC4E-65AAC00F4471}" destId="{6651CAC2-3364-0E40-BCBB-0A4B22877CD7}" srcOrd="1" destOrd="0" presId="urn:microsoft.com/office/officeart/2005/8/layout/vProcess5"/>
    <dgm:cxn modelId="{5D9175F5-83E6-9949-813E-28290AC189C7}" type="presOf" srcId="{8809FE71-E85A-4440-800A-E6C39E941457}" destId="{BEF727E7-CD56-384A-A871-5B1601E8DA90}" srcOrd="0" destOrd="0" presId="urn:microsoft.com/office/officeart/2005/8/layout/vProcess5"/>
    <dgm:cxn modelId="{529C6E8E-836D-5A41-8623-00B1E55A5127}" type="presOf" srcId="{E20363D0-1DA8-6A44-9DD1-E88BABF4AB32}" destId="{43F3AE14-2AA1-D24B-9A2E-8231396E5B38}" srcOrd="1" destOrd="0" presId="urn:microsoft.com/office/officeart/2005/8/layout/vProcess5"/>
    <dgm:cxn modelId="{AEEF8349-3990-B64C-AD59-A2EDEEF60B1A}" srcId="{16CD3BD9-ECD7-7940-895F-523E9DED424D}" destId="{E20363D0-1DA8-6A44-9DD1-E88BABF4AB32}" srcOrd="2" destOrd="0" parTransId="{2854EC50-323C-0E4B-B150-5C03D26AC4A9}" sibTransId="{3DE13867-63BC-DF43-828D-BD93F593C17F}"/>
    <dgm:cxn modelId="{5E192F25-AB43-2F41-80E1-3493AFB50307}" type="presOf" srcId="{3DE13867-63BC-DF43-828D-BD93F593C17F}" destId="{67DE2D5B-E023-3540-AB62-3DC18BC6D497}" srcOrd="0" destOrd="0" presId="urn:microsoft.com/office/officeart/2005/8/layout/vProcess5"/>
    <dgm:cxn modelId="{7E1C5263-61A8-B845-8293-85275F054100}" type="presOf" srcId="{8809FE71-E85A-4440-800A-E6C39E941457}" destId="{FABCFAD6-214B-0F45-A23E-7768DD21039B}" srcOrd="1" destOrd="0" presId="urn:microsoft.com/office/officeart/2005/8/layout/vProcess5"/>
    <dgm:cxn modelId="{ECFD6A7F-9993-8849-82F9-2E494CE81169}" type="presOf" srcId="{95CDFD8E-879F-2B4D-B2E1-0C9A4E7191DF}" destId="{8A830826-B3C7-AD47-B6DF-0EE69A1FD248}" srcOrd="1" destOrd="0" presId="urn:microsoft.com/office/officeart/2005/8/layout/vProcess5"/>
    <dgm:cxn modelId="{E7DF363E-9579-A044-BA77-A444A9183715}" type="presOf" srcId="{E20363D0-1DA8-6A44-9DD1-E88BABF4AB32}" destId="{9751A8C1-E218-8E41-85AE-40A923868B38}" srcOrd="0" destOrd="0" presId="urn:microsoft.com/office/officeart/2005/8/layout/vProcess5"/>
    <dgm:cxn modelId="{A841A444-B8F1-664E-8DB2-A86DE560361B}" type="presOf" srcId="{46C371E2-F571-8C40-B6FE-01FE5124DFCC}" destId="{CA3B4508-BEB1-6046-A25A-109811A4BEC4}" srcOrd="0" destOrd="0" presId="urn:microsoft.com/office/officeart/2005/8/layout/vProcess5"/>
    <dgm:cxn modelId="{16A43EED-BEED-C147-9330-7B31886A94EE}" type="presOf" srcId="{EC7FE7DF-6B38-9C48-BC4E-65AAC00F4471}" destId="{9462290D-BF14-284E-856C-723E2E3911E5}" srcOrd="0" destOrd="0" presId="urn:microsoft.com/office/officeart/2005/8/layout/vProcess5"/>
    <dgm:cxn modelId="{119969F1-4EF1-2C4C-9DC8-8C02DEA14863}" type="presOf" srcId="{7E4E8676-6D93-3444-8002-B3661729AF9A}" destId="{91004350-B21B-FE4E-8B47-00194AE28EF9}" srcOrd="0" destOrd="0" presId="urn:microsoft.com/office/officeart/2005/8/layout/vProcess5"/>
    <dgm:cxn modelId="{2818DC0C-0658-0648-9151-A8A8C3BA0055}" type="presOf" srcId="{95CDFD8E-879F-2B4D-B2E1-0C9A4E7191DF}" destId="{271A8A9D-BAC7-1C43-82C5-C802DD53492B}" srcOrd="0" destOrd="0" presId="urn:microsoft.com/office/officeart/2005/8/layout/vProcess5"/>
    <dgm:cxn modelId="{A5A40A51-ADA0-B848-AF40-9B16FC42E7A9}" srcId="{16CD3BD9-ECD7-7940-895F-523E9DED424D}" destId="{8809FE71-E85A-4440-800A-E6C39E941457}" srcOrd="0" destOrd="0" parTransId="{F3BAA6D5-C8A9-DC4C-BD2D-DD099B9C7FFF}" sibTransId="{46C371E2-F571-8C40-B6FE-01FE5124DFCC}"/>
    <dgm:cxn modelId="{9F77BA31-AAC8-CC44-946B-AF9B98822135}" srcId="{16CD3BD9-ECD7-7940-895F-523E9DED424D}" destId="{EC7FE7DF-6B38-9C48-BC4E-65AAC00F4471}" srcOrd="3" destOrd="0" parTransId="{E7B5A77B-B34A-924B-BBCE-AA332DEE8358}" sibTransId="{383EC89E-16E6-0147-971E-8538A9223CC7}"/>
    <dgm:cxn modelId="{AA269E81-B796-3B42-A657-4ED294EBA888}" type="presParOf" srcId="{C9C24526-59F0-9244-9A11-E6234640C86E}" destId="{1FB45FD2-FC9F-AB49-BE0A-466F942F358E}" srcOrd="0" destOrd="0" presId="urn:microsoft.com/office/officeart/2005/8/layout/vProcess5"/>
    <dgm:cxn modelId="{56E1FA17-626A-1844-B5FB-4E9FDFA49DC1}" type="presParOf" srcId="{C9C24526-59F0-9244-9A11-E6234640C86E}" destId="{BEF727E7-CD56-384A-A871-5B1601E8DA90}" srcOrd="1" destOrd="0" presId="urn:microsoft.com/office/officeart/2005/8/layout/vProcess5"/>
    <dgm:cxn modelId="{23B47745-7470-424F-B63C-B5486AB7FC2A}" type="presParOf" srcId="{C9C24526-59F0-9244-9A11-E6234640C86E}" destId="{271A8A9D-BAC7-1C43-82C5-C802DD53492B}" srcOrd="2" destOrd="0" presId="urn:microsoft.com/office/officeart/2005/8/layout/vProcess5"/>
    <dgm:cxn modelId="{89421114-4458-E942-AA7C-9C6C89824318}" type="presParOf" srcId="{C9C24526-59F0-9244-9A11-E6234640C86E}" destId="{9751A8C1-E218-8E41-85AE-40A923868B38}" srcOrd="3" destOrd="0" presId="urn:microsoft.com/office/officeart/2005/8/layout/vProcess5"/>
    <dgm:cxn modelId="{D3AED588-1E09-5F48-9CA6-2A7863A4BD48}" type="presParOf" srcId="{C9C24526-59F0-9244-9A11-E6234640C86E}" destId="{9462290D-BF14-284E-856C-723E2E3911E5}" srcOrd="4" destOrd="0" presId="urn:microsoft.com/office/officeart/2005/8/layout/vProcess5"/>
    <dgm:cxn modelId="{4FE7709B-CCD1-9040-9EB7-E75A0B9FD940}" type="presParOf" srcId="{C9C24526-59F0-9244-9A11-E6234640C86E}" destId="{CA3B4508-BEB1-6046-A25A-109811A4BEC4}" srcOrd="5" destOrd="0" presId="urn:microsoft.com/office/officeart/2005/8/layout/vProcess5"/>
    <dgm:cxn modelId="{C203A83D-3A70-5B4B-B4CB-FE6D3DF347DF}" type="presParOf" srcId="{C9C24526-59F0-9244-9A11-E6234640C86E}" destId="{91004350-B21B-FE4E-8B47-00194AE28EF9}" srcOrd="6" destOrd="0" presId="urn:microsoft.com/office/officeart/2005/8/layout/vProcess5"/>
    <dgm:cxn modelId="{B8DE642A-159F-6A4D-BDD8-E27E03964052}" type="presParOf" srcId="{C9C24526-59F0-9244-9A11-E6234640C86E}" destId="{67DE2D5B-E023-3540-AB62-3DC18BC6D497}" srcOrd="7" destOrd="0" presId="urn:microsoft.com/office/officeart/2005/8/layout/vProcess5"/>
    <dgm:cxn modelId="{8C760D4E-DBD9-654F-B957-486B12DDB18F}" type="presParOf" srcId="{C9C24526-59F0-9244-9A11-E6234640C86E}" destId="{FABCFAD6-214B-0F45-A23E-7768DD21039B}" srcOrd="8" destOrd="0" presId="urn:microsoft.com/office/officeart/2005/8/layout/vProcess5"/>
    <dgm:cxn modelId="{A7DC550B-73A4-874D-9E13-DDF306ACE53D}" type="presParOf" srcId="{C9C24526-59F0-9244-9A11-E6234640C86E}" destId="{8A830826-B3C7-AD47-B6DF-0EE69A1FD248}" srcOrd="9" destOrd="0" presId="urn:microsoft.com/office/officeart/2005/8/layout/vProcess5"/>
    <dgm:cxn modelId="{5A4CCDC6-2DED-9947-A9B6-C808D190E1F9}" type="presParOf" srcId="{C9C24526-59F0-9244-9A11-E6234640C86E}" destId="{43F3AE14-2AA1-D24B-9A2E-8231396E5B38}" srcOrd="10" destOrd="0" presId="urn:microsoft.com/office/officeart/2005/8/layout/vProcess5"/>
    <dgm:cxn modelId="{13AE3077-3EFF-C048-BD5F-4EC7E22B7954}" type="presParOf" srcId="{C9C24526-59F0-9244-9A11-E6234640C86E}" destId="{6651CAC2-3364-0E40-BCBB-0A4B22877CD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727E7-CD56-384A-A871-5B1601E8DA90}">
      <dsp:nvSpPr>
        <dsp:cNvPr id="0" name=""/>
        <dsp:cNvSpPr/>
      </dsp:nvSpPr>
      <dsp:spPr>
        <a:xfrm>
          <a:off x="0" y="0"/>
          <a:ext cx="3424272" cy="621803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Iniciación</a:t>
          </a:r>
          <a:endParaRPr lang="es-ES" sz="2800" kern="1200" dirty="0"/>
        </a:p>
      </dsp:txBody>
      <dsp:txXfrm>
        <a:off x="18212" y="18212"/>
        <a:ext cx="2700755" cy="585379"/>
      </dsp:txXfrm>
    </dsp:sp>
    <dsp:sp modelId="{271A8A9D-BAC7-1C43-82C5-C802DD53492B}">
      <dsp:nvSpPr>
        <dsp:cNvPr id="0" name=""/>
        <dsp:cNvSpPr/>
      </dsp:nvSpPr>
      <dsp:spPr>
        <a:xfrm>
          <a:off x="286782" y="734858"/>
          <a:ext cx="3424272" cy="621803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-11274"/>
            <a:lumOff val="112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Elaboración</a:t>
          </a:r>
          <a:endParaRPr lang="es-ES" sz="2800" kern="1200" dirty="0"/>
        </a:p>
      </dsp:txBody>
      <dsp:txXfrm>
        <a:off x="304994" y="753070"/>
        <a:ext cx="2696893" cy="585379"/>
      </dsp:txXfrm>
    </dsp:sp>
    <dsp:sp modelId="{9751A8C1-E218-8E41-85AE-40A923868B38}">
      <dsp:nvSpPr>
        <dsp:cNvPr id="0" name=""/>
        <dsp:cNvSpPr/>
      </dsp:nvSpPr>
      <dsp:spPr>
        <a:xfrm>
          <a:off x="569285" y="1469716"/>
          <a:ext cx="3424272" cy="621803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-22547"/>
            <a:lumOff val="225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Construcción</a:t>
          </a:r>
          <a:endParaRPr lang="es-ES" sz="2800" kern="1200" dirty="0"/>
        </a:p>
      </dsp:txBody>
      <dsp:txXfrm>
        <a:off x="587497" y="1487928"/>
        <a:ext cx="2701173" cy="585379"/>
      </dsp:txXfrm>
    </dsp:sp>
    <dsp:sp modelId="{9462290D-BF14-284E-856C-723E2E3911E5}">
      <dsp:nvSpPr>
        <dsp:cNvPr id="0" name=""/>
        <dsp:cNvSpPr/>
      </dsp:nvSpPr>
      <dsp:spPr>
        <a:xfrm>
          <a:off x="856067" y="2204574"/>
          <a:ext cx="3424272" cy="621803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-33821"/>
            <a:lumOff val="338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Transición</a:t>
          </a:r>
          <a:endParaRPr lang="es-ES" sz="2800" kern="1200" dirty="0"/>
        </a:p>
      </dsp:txBody>
      <dsp:txXfrm>
        <a:off x="874279" y="2222786"/>
        <a:ext cx="2696893" cy="585379"/>
      </dsp:txXfrm>
    </dsp:sp>
    <dsp:sp modelId="{CA3B4508-BEB1-6046-A25A-109811A4BEC4}">
      <dsp:nvSpPr>
        <dsp:cNvPr id="0" name=""/>
        <dsp:cNvSpPr/>
      </dsp:nvSpPr>
      <dsp:spPr>
        <a:xfrm>
          <a:off x="3020099" y="476244"/>
          <a:ext cx="404172" cy="40417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>
        <a:off x="3111038" y="476244"/>
        <a:ext cx="222294" cy="304139"/>
      </dsp:txXfrm>
    </dsp:sp>
    <dsp:sp modelId="{91004350-B21B-FE4E-8B47-00194AE28EF9}">
      <dsp:nvSpPr>
        <dsp:cNvPr id="0" name=""/>
        <dsp:cNvSpPr/>
      </dsp:nvSpPr>
      <dsp:spPr>
        <a:xfrm>
          <a:off x="3306882" y="1211102"/>
          <a:ext cx="404172" cy="40417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>
        <a:off x="3397821" y="1211102"/>
        <a:ext cx="222294" cy="304139"/>
      </dsp:txXfrm>
    </dsp:sp>
    <dsp:sp modelId="{67DE2D5B-E023-3540-AB62-3DC18BC6D497}">
      <dsp:nvSpPr>
        <dsp:cNvPr id="0" name=""/>
        <dsp:cNvSpPr/>
      </dsp:nvSpPr>
      <dsp:spPr>
        <a:xfrm>
          <a:off x="3589385" y="1945961"/>
          <a:ext cx="404172" cy="40417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>
        <a:off x="3680324" y="1945961"/>
        <a:ext cx="222294" cy="304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8F513-517E-4CF4-875C-566F382BDF2E}" type="datetimeFigureOut">
              <a:rPr lang="es-ES" smtClean="0"/>
              <a:pPr/>
              <a:t>10/10/16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5A72-D475-4644-863B-4274F2D12A47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8841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3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r">
              <a:defRPr sz="1400"/>
            </a:lvl1pPr>
          </a:lstStyle>
          <a:p>
            <a:fld id="{467A6AF2-C3A6-4EA1-BB42-D573A88196E2}" type="datetimeFigureOut">
              <a:rPr lang="es-ES" smtClean="0"/>
              <a:pPr/>
              <a:t>10/10/16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875" tIns="49937" rIns="99875" bIns="49937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9875" tIns="49937" rIns="99875" bIns="49937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l">
              <a:defRPr sz="1400"/>
            </a:lvl1pPr>
          </a:lstStyle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3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r">
              <a:defRPr sz="1400"/>
            </a:lvl1pPr>
          </a:lstStyle>
          <a:p>
            <a:fld id="{6A7441D7-C633-4324-86FF-E00342CAD518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6240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10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749300"/>
          <a:ext cx="916305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19050" y="749300"/>
                        <a:ext cx="916305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5"/>
            <a:ext cx="9144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5661248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 smtClean="0"/>
              <a:t>FECHA ÚLTIMA REVISIÓN: </a:t>
            </a:r>
            <a:r>
              <a:rPr lang="es-EC" dirty="0" smtClean="0"/>
              <a:t>09/10/13</a:t>
            </a:r>
            <a:endParaRPr lang="es-EC" dirty="0"/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5662451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5662451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 smtClean="0"/>
              <a:t>VERSIÓN: </a:t>
            </a:r>
            <a:r>
              <a:rPr lang="es-EC" dirty="0" smtClean="0"/>
              <a:t>1.1</a:t>
            </a:r>
            <a:endParaRPr lang="es-EC" dirty="0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2" y="222164"/>
            <a:ext cx="2232000" cy="576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35700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833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6656871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 smtClean="0"/>
              <a:t>FECHA ÚLTIMA REVISIÓN: </a:t>
            </a:r>
            <a:r>
              <a:rPr lang="es-EC" dirty="0" smtClean="0"/>
              <a:t>09/10/13</a:t>
            </a:r>
            <a:endParaRPr lang="es-EC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6658074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6658074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 smtClean="0"/>
              <a:t>VERSIÓN: </a:t>
            </a:r>
            <a:r>
              <a:rPr lang="es-EC" dirty="0" smtClean="0"/>
              <a:t>1.1</a:t>
            </a:r>
            <a:endParaRPr lang="es-EC" dirty="0"/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14" y="5981170"/>
            <a:ext cx="2232000" cy="576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ri.gob.ec/de/1011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EC" b="1" dirty="0" smtClean="0"/>
              <a:t>FECHA ÚLTIMA REVISIÓN: 13/12/11</a:t>
            </a:r>
            <a:endParaRPr lang="es-EC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1619672" y="1556792"/>
            <a:ext cx="64087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DESARROLLO DE UNA APLICACIÓN WEB DE FACTURACIÓN ELECTRÓNICA BAJO MODELO SAAS PARA LA EMPRESA SOFYA SYSTEMS S.A. </a:t>
            </a:r>
            <a:endParaRPr lang="en-US" sz="2800" dirty="0" smtClean="0"/>
          </a:p>
        </p:txBody>
      </p:sp>
      <p:sp>
        <p:nvSpPr>
          <p:cNvPr id="8" name="CuadroTexto 7"/>
          <p:cNvSpPr txBox="1"/>
          <p:nvPr/>
        </p:nvSpPr>
        <p:spPr>
          <a:xfrm>
            <a:off x="4860032" y="4797152"/>
            <a:ext cx="338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Guerra Ruiz Ernesto Andrés</a:t>
            </a:r>
          </a:p>
          <a:p>
            <a:r>
              <a:rPr lang="es-EC" dirty="0"/>
              <a:t>Matus Coronel Abraham Israel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MODELO DE REQUERIMIENTOS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" name="Picture 48"/>
          <p:cNvPicPr/>
          <p:nvPr/>
        </p:nvPicPr>
        <p:blipFill>
          <a:blip r:embed="rId2"/>
          <a:stretch>
            <a:fillRect/>
          </a:stretch>
        </p:blipFill>
        <p:spPr>
          <a:xfrm>
            <a:off x="2699792" y="871003"/>
            <a:ext cx="3195264" cy="527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33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MODELO DE CONTENIDO</a:t>
            </a:r>
            <a:endParaRPr lang="es-ES_tradnl" dirty="0">
              <a:solidFill>
                <a:schemeClr val="tx1"/>
              </a:solidFill>
            </a:endParaRPr>
          </a:p>
        </p:txBody>
      </p:sp>
      <p:pic>
        <p:nvPicPr>
          <p:cNvPr id="4" name="Picture 19"/>
          <p:cNvPicPr/>
          <p:nvPr/>
        </p:nvPicPr>
        <p:blipFill>
          <a:blip r:embed="rId2"/>
          <a:stretch>
            <a:fillRect/>
          </a:stretch>
        </p:blipFill>
        <p:spPr>
          <a:xfrm>
            <a:off x="1432735" y="1052736"/>
            <a:ext cx="6278529" cy="485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74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MODELO DE NAVEGACI</a:t>
            </a:r>
            <a:r>
              <a:rPr lang="es-ES" dirty="0" smtClean="0">
                <a:solidFill>
                  <a:schemeClr val="tx1"/>
                </a:solidFill>
              </a:rPr>
              <a:t>ÓN</a:t>
            </a:r>
            <a:endParaRPr lang="es-ES_tradnl" dirty="0">
              <a:solidFill>
                <a:schemeClr val="tx1"/>
              </a:solidFill>
            </a:endParaRPr>
          </a:p>
        </p:txBody>
      </p:sp>
      <p:pic>
        <p:nvPicPr>
          <p:cNvPr id="4" name="Picture 20" descr="C:\Users\Abe\Downloads\imagenes\Diagrama de navegación.pn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" b="246"/>
          <a:stretch>
            <a:fillRect/>
          </a:stretch>
        </p:blipFill>
        <p:spPr bwMode="auto">
          <a:xfrm>
            <a:off x="822412" y="1196752"/>
            <a:ext cx="7499176" cy="4443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113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MODELO DE PRESENTACI</a:t>
            </a:r>
            <a:r>
              <a:rPr lang="es-ES" dirty="0" smtClean="0">
                <a:solidFill>
                  <a:schemeClr val="tx1"/>
                </a:solidFill>
              </a:rPr>
              <a:t>ÓN</a:t>
            </a:r>
            <a:endParaRPr lang="es-ES_tradnl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6752"/>
            <a:ext cx="8228075" cy="4403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999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MODELO DE PROCESO</a:t>
            </a:r>
            <a:endParaRPr lang="es-ES_tradnl" dirty="0">
              <a:solidFill>
                <a:schemeClr val="tx1"/>
              </a:solidFill>
            </a:endParaRPr>
          </a:p>
        </p:txBody>
      </p:sp>
      <p:pic>
        <p:nvPicPr>
          <p:cNvPr id="4" name="Picture 72"/>
          <p:cNvPicPr/>
          <p:nvPr/>
        </p:nvPicPr>
        <p:blipFill>
          <a:blip r:embed="rId2"/>
          <a:stretch>
            <a:fillRect/>
          </a:stretch>
        </p:blipFill>
        <p:spPr>
          <a:xfrm>
            <a:off x="2508963" y="980728"/>
            <a:ext cx="4126074" cy="524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07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187209"/>
              </p:ext>
            </p:extLst>
          </p:nvPr>
        </p:nvGraphicFramePr>
        <p:xfrm>
          <a:off x="490620" y="1844824"/>
          <a:ext cx="8278025" cy="3336367"/>
        </p:xfrm>
        <a:graphic>
          <a:graphicData uri="http://schemas.openxmlformats.org/drawingml/2006/table">
            <a:tbl>
              <a:tblPr firstRow="1" firstCol="1" bandRow="1"/>
              <a:tblGrid>
                <a:gridCol w="1306013"/>
                <a:gridCol w="702552"/>
                <a:gridCol w="2668509"/>
                <a:gridCol w="3600951"/>
              </a:tblGrid>
              <a:tr h="718071"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Condición de entrada</a:t>
                      </a:r>
                      <a:endParaRPr lang="es-ES_tradnl" sz="1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Tipo</a:t>
                      </a:r>
                      <a:endParaRPr lang="es-ES_tradnl" sz="1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Clase de equivalencia válida</a:t>
                      </a:r>
                      <a:endParaRPr lang="es-ES_tradnl" sz="1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Clase de equivalencia inválida</a:t>
                      </a:r>
                      <a:endParaRPr lang="es-ES_tradnl" sz="1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4423"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Archivo Excel</a:t>
                      </a:r>
                      <a:endParaRPr lang="es-ES_tradnl" sz="1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Valor</a:t>
                      </a:r>
                      <a:endParaRPr lang="es-ES_tradnl" sz="1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1. Extensión .xls</a:t>
                      </a:r>
                      <a:endParaRPr lang="es-ES_tradnl" sz="1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2. Extensión diferente a .xls</a:t>
                      </a:r>
                      <a:endParaRPr lang="es-ES_tradnl" sz="1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4423"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Cédula</a:t>
                      </a:r>
                      <a:endParaRPr lang="es-ES_tradnl" sz="1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Valor </a:t>
                      </a:r>
                      <a:endParaRPr lang="es-ES_tradnl" sz="1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3. Número de cédula válido.</a:t>
                      </a:r>
                      <a:endParaRPr lang="es-ES_tradnl" sz="1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4. Cualquier otro valor.</a:t>
                      </a:r>
                      <a:endParaRPr lang="es-ES_tradnl" sz="1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4423"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Precio</a:t>
                      </a:r>
                      <a:endParaRPr lang="es-ES_tradnl" sz="1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Valor</a:t>
                      </a:r>
                      <a:endParaRPr lang="es-ES_tradnl" sz="1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5. Número decimal o entero.</a:t>
                      </a:r>
                      <a:endParaRPr lang="es-ES_tradnl" sz="1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6. Cualquier otro valor.</a:t>
                      </a:r>
                      <a:endParaRPr lang="es-ES_tradnl" sz="1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5027"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Archivo Excel</a:t>
                      </a:r>
                      <a:endParaRPr lang="es-ES_tradnl" sz="1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Valor</a:t>
                      </a:r>
                      <a:endParaRPr lang="es-ES_tradnl" sz="1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7. Archivo con formato de factura local.</a:t>
                      </a:r>
                      <a:endParaRPr lang="es-ES_tradnl" sz="1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8. Archivo con formato de factura para exportadores.</a:t>
                      </a:r>
                      <a:endParaRPr lang="es-ES_tradnl" sz="1400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9. Archivo con formato inválido</a:t>
                      </a:r>
                      <a:endParaRPr lang="es-ES_tradnl" sz="1400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PRUEBAS DE CAJA NEGRA</a:t>
            </a:r>
            <a:br>
              <a:rPr lang="es-ES_tradnl" dirty="0" smtClean="0">
                <a:solidFill>
                  <a:schemeClr val="tx1"/>
                </a:solidFill>
              </a:rPr>
            </a:br>
            <a:r>
              <a:rPr lang="es-ES_tradnl" dirty="0" smtClean="0">
                <a:solidFill>
                  <a:schemeClr val="tx1"/>
                </a:solidFill>
              </a:rPr>
              <a:t>CLASES DE EQUIVALENCIA</a:t>
            </a:r>
            <a:endParaRPr lang="es-ES_trad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90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PRUEBAS DE CAJA NEGRA</a:t>
            </a:r>
            <a:br>
              <a:rPr lang="es-ES_tradnl" dirty="0" smtClean="0">
                <a:solidFill>
                  <a:schemeClr val="tx1"/>
                </a:solidFill>
              </a:rPr>
            </a:br>
            <a:r>
              <a:rPr lang="es-ES_tradnl" dirty="0" smtClean="0">
                <a:solidFill>
                  <a:schemeClr val="tx1"/>
                </a:solidFill>
              </a:rPr>
              <a:t>CASOS DE PRUEBA</a:t>
            </a:r>
            <a:endParaRPr lang="es-ES_tradnl" dirty="0">
              <a:solidFill>
                <a:schemeClr val="tx1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29544"/>
              </p:ext>
            </p:extLst>
          </p:nvPr>
        </p:nvGraphicFramePr>
        <p:xfrm>
          <a:off x="310995" y="2132856"/>
          <a:ext cx="8522010" cy="2430767"/>
        </p:xfrm>
        <a:graphic>
          <a:graphicData uri="http://schemas.openxmlformats.org/drawingml/2006/table">
            <a:tbl>
              <a:tblPr firstRow="1" firstCol="1" bandRow="1"/>
              <a:tblGrid>
                <a:gridCol w="729435"/>
                <a:gridCol w="1326896"/>
                <a:gridCol w="2325394"/>
                <a:gridCol w="4140285"/>
              </a:tblGrid>
              <a:tr h="662937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Caso N.</a:t>
                      </a:r>
                      <a:endParaRPr lang="es-ES_tradnl" sz="16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10489" marR="110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Clases de equivalencia</a:t>
                      </a:r>
                      <a:endParaRPr lang="es-ES_tradnl" sz="16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10489" marR="110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Condición de entrada</a:t>
                      </a:r>
                      <a:endParaRPr lang="es-ES_tradnl" sz="16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10489" marR="110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Resultado</a:t>
                      </a:r>
                      <a:endParaRPr lang="es-ES_tradnl" sz="1600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10489" marR="110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s-ES_tradnl" sz="16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10489" marR="110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s-ES_tradnl" sz="16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10489" marR="110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FACTURA_001.xls</a:t>
                      </a:r>
                      <a:endParaRPr lang="es-ES_tradnl" sz="16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10489" marR="110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Comprobante autorizado.</a:t>
                      </a:r>
                      <a:endParaRPr lang="es-ES_tradnl" sz="16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10489" marR="110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1957"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s-ES_tradnl" sz="16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10489" marR="110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s-ES_tradnl" sz="16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10489" marR="110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FACTURA_002.xlsx</a:t>
                      </a:r>
                      <a:endParaRPr lang="es-ES_tradnl" sz="16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10489" marR="110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Tipo de archivo inválido. Invalid file type FACTURA_002.xlsx 15.8 KB</a:t>
                      </a:r>
                      <a:endParaRPr lang="es-ES_tradnl" sz="16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10489" marR="110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lang="es-ES_tradnl" sz="16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10489" marR="110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lang="es-ES_tradnl" sz="16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10489" marR="110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1717379157</a:t>
                      </a:r>
                      <a:endParaRPr lang="es-ES_tradnl" sz="16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10489" marR="110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Comprobante generado exitosamente.</a:t>
                      </a:r>
                      <a:endParaRPr lang="es-ES_tradnl" sz="16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10489" marR="110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es-ES_tradnl" sz="16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10489" marR="110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es-ES_tradnl" sz="16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10489" marR="110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171739159</a:t>
                      </a:r>
                      <a:endParaRPr lang="es-ES_tradnl" sz="16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10489" marR="110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Cédula inválida. Comprobante no generado.</a:t>
                      </a:r>
                      <a:endParaRPr lang="es-ES_tradnl" sz="16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10489" marR="110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lang="es-ES_tradnl" sz="16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10489" marR="110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6</a:t>
                      </a:r>
                      <a:endParaRPr lang="es-ES_tradnl" sz="16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10489" marR="110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0 (Cero)</a:t>
                      </a:r>
                      <a:endParaRPr lang="es-ES_tradnl" sz="16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10489" marR="110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Comprobante autorizado.</a:t>
                      </a:r>
                      <a:endParaRPr lang="es-ES_tradnl" sz="16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10489" marR="110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1957"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6</a:t>
                      </a:r>
                      <a:endParaRPr lang="es-ES_tradnl" sz="16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10489" marR="110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8, 9</a:t>
                      </a:r>
                      <a:endParaRPr lang="es-ES_tradnl" sz="16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10489" marR="110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FACTURA_EXP_01.xls</a:t>
                      </a:r>
                      <a:endParaRPr lang="es-ES_tradnl" sz="16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10489" marR="110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Error: Archivo y/o campos inválidos.</a:t>
                      </a:r>
                      <a:endParaRPr lang="es-ES_tradnl" sz="1600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10489" marR="110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20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ARQUITECTURA DE LA APLICACI</a:t>
            </a:r>
            <a:r>
              <a:rPr lang="es-ES" dirty="0" smtClean="0">
                <a:solidFill>
                  <a:schemeClr val="tx1"/>
                </a:solidFill>
              </a:rPr>
              <a:t>ÓN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75657" y="1268761"/>
            <a:ext cx="152336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480720" cy="390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388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HERRAMIENTAS DE CONSTRUCCI</a:t>
            </a:r>
            <a:r>
              <a:rPr lang="es-ES" dirty="0" smtClean="0">
                <a:solidFill>
                  <a:schemeClr val="tx1"/>
                </a:solidFill>
              </a:rPr>
              <a:t>ÓN</a:t>
            </a:r>
            <a:endParaRPr lang="es-ES_tradnl" dirty="0">
              <a:solidFill>
                <a:schemeClr val="tx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88288"/>
              </p:ext>
            </p:extLst>
          </p:nvPr>
        </p:nvGraphicFramePr>
        <p:xfrm>
          <a:off x="747670" y="1442574"/>
          <a:ext cx="7648659" cy="3955254"/>
        </p:xfrm>
        <a:graphic>
          <a:graphicData uri="http://schemas.openxmlformats.org/drawingml/2006/table">
            <a:tbl>
              <a:tblPr firstRow="1" firstCol="1" bandRow="1"/>
              <a:tblGrid>
                <a:gridCol w="2305401"/>
                <a:gridCol w="5343258"/>
              </a:tblGrid>
              <a:tr h="26368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700" b="1">
                          <a:effectLst/>
                          <a:latin typeface="Times New Roman" charset="0"/>
                          <a:ea typeface="ＭＳ ゴシック" charset="-128"/>
                          <a:cs typeface="Times New Roman" charset="0"/>
                        </a:rPr>
                        <a:t>HERRAMIENTA</a:t>
                      </a:r>
                      <a:endParaRPr lang="es-ES_tradnl" sz="17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98881" marR="9888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700" b="1">
                          <a:effectLst/>
                          <a:latin typeface="Times New Roman" charset="0"/>
                          <a:ea typeface="ＭＳ ゴシック" charset="-128"/>
                          <a:cs typeface="Times New Roman" charset="0"/>
                        </a:rPr>
                        <a:t>DESCRIPCIÓN</a:t>
                      </a:r>
                      <a:endParaRPr lang="es-ES_tradnl" sz="17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98881" marR="9888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736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ES_tradnl" sz="1700" b="1">
                          <a:effectLst/>
                          <a:latin typeface="Times New Roman" charset="0"/>
                          <a:ea typeface="ＭＳ ゴシック" charset="-128"/>
                          <a:cs typeface="Times New Roman" charset="0"/>
                        </a:rPr>
                        <a:t>Netbeans</a:t>
                      </a:r>
                      <a:endParaRPr lang="es-ES_tradnl" sz="17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98881" marR="9888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ES_tradnl" sz="17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Entorno de desarrollo de código abierto para aplicaciones Java, PHP, C++, HTML5, Javascript, entre otros.</a:t>
                      </a:r>
                      <a:endParaRPr lang="es-ES_tradnl" sz="17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98881" marR="9888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6368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ES_tradnl" sz="1700" b="1">
                          <a:effectLst/>
                          <a:latin typeface="Times New Roman" charset="0"/>
                          <a:ea typeface="ＭＳ ゴシック" charset="-128"/>
                          <a:cs typeface="Times New Roman" charset="0"/>
                        </a:rPr>
                        <a:t>MySQL</a:t>
                      </a:r>
                      <a:endParaRPr lang="es-ES_tradnl" sz="17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98881" marR="9888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ES_tradnl" sz="17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Sistema de gestión de base de datos de código abierto.</a:t>
                      </a:r>
                      <a:endParaRPr lang="es-ES_tradnl" sz="17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98881" marR="9888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736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ES_tradnl" sz="1700" b="1">
                          <a:effectLst/>
                          <a:latin typeface="Times New Roman" charset="0"/>
                          <a:ea typeface="ＭＳ ゴシック" charset="-128"/>
                          <a:cs typeface="Times New Roman" charset="0"/>
                        </a:rPr>
                        <a:t>JSF</a:t>
                      </a:r>
                      <a:endParaRPr lang="es-ES_tradnl" sz="17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98881" marR="9888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ES_tradnl" sz="17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Java Server Faces. Framework para el desarrollo de aplicaciones web utilizando Java EE.</a:t>
                      </a:r>
                      <a:endParaRPr lang="es-ES_tradnl" sz="17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98881" marR="9888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2736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ES_tradnl" sz="1700" b="1">
                          <a:effectLst/>
                          <a:latin typeface="Times New Roman" charset="0"/>
                          <a:ea typeface="ＭＳ ゴシック" charset="-128"/>
                          <a:cs typeface="Times New Roman" charset="0"/>
                        </a:rPr>
                        <a:t>Primefaces</a:t>
                      </a:r>
                      <a:endParaRPr lang="es-ES_tradnl" sz="17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98881" marR="9888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ES_tradnl" sz="17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Librería de elementos web visuales e interactivos para JSF.</a:t>
                      </a:r>
                      <a:endParaRPr lang="es-ES_tradnl" sz="17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98881" marR="9888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736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ES_tradnl" sz="1700" b="1">
                          <a:effectLst/>
                          <a:latin typeface="Times New Roman" charset="0"/>
                          <a:ea typeface="ＭＳ ゴシック" charset="-128"/>
                          <a:cs typeface="Times New Roman" charset="0"/>
                        </a:rPr>
                        <a:t>Apache TomEE</a:t>
                      </a:r>
                      <a:endParaRPr lang="es-ES_tradnl" sz="17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98881" marR="9888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ES_tradnl" sz="17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Servidor de aplicaciones basado en Apache Tomcat, pero compatible con la especificación Java EE 6.</a:t>
                      </a:r>
                      <a:endParaRPr lang="es-ES_tradnl" sz="17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98881" marR="9888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79105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ES_tradnl" sz="1700" b="1">
                          <a:effectLst/>
                          <a:latin typeface="Times New Roman" charset="0"/>
                          <a:ea typeface="ＭＳ ゴシック" charset="-128"/>
                          <a:cs typeface="Times New Roman" charset="0"/>
                        </a:rPr>
                        <a:t>Glassfish</a:t>
                      </a:r>
                      <a:endParaRPr lang="es-ES_tradnl" sz="17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98881" marR="9888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ES_tradnl" sz="17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Servidor de aplicaciones de código abierto desarrollado por Sun Microsystems y posteriormente adquirido por Oracle. Compatible con el estándar Java EE.</a:t>
                      </a:r>
                      <a:endParaRPr lang="es-ES_tradnl" sz="17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98881" marR="9888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736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ES_tradnl" sz="1700" b="1">
                          <a:effectLst/>
                          <a:latin typeface="Times New Roman" charset="0"/>
                          <a:ea typeface="ＭＳ ゴシック" charset="-128"/>
                          <a:cs typeface="Times New Roman" charset="0"/>
                        </a:rPr>
                        <a:t>Ubuntu</a:t>
                      </a:r>
                      <a:endParaRPr lang="es-ES_tradnl" sz="17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98881" marR="9888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ES_tradnl" sz="17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Sistema operativo de código abierto basado en Linux y </a:t>
                      </a:r>
                      <a:r>
                        <a:rPr lang="es-ES_tradnl" sz="1700" dirty="0" err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Debian</a:t>
                      </a:r>
                      <a:r>
                        <a:rPr lang="es-ES_tradnl" sz="17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. Desarrollado por la empresa Canonical. </a:t>
                      </a:r>
                      <a:endParaRPr lang="es-ES_tradnl" sz="17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98881" marR="9888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232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>
                <a:solidFill>
                  <a:schemeClr val="tx1"/>
                </a:solidFill>
              </a:rPr>
              <a:t>SOFYA ELECTRONIC BILLING SYSTEM</a:t>
            </a:r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5577" y="1417638"/>
            <a:ext cx="1572713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4" b="3546"/>
          <a:stretch>
            <a:fillRect/>
          </a:stretch>
        </p:blipFill>
        <p:spPr bwMode="auto">
          <a:xfrm>
            <a:off x="755576" y="1417638"/>
            <a:ext cx="784340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43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4294967295"/>
          </p:nvPr>
        </p:nvSpPr>
        <p:spPr>
          <a:xfrm>
            <a:off x="0" y="6656388"/>
            <a:ext cx="2025650" cy="215900"/>
          </a:xfrm>
        </p:spPr>
        <p:txBody>
          <a:bodyPr/>
          <a:lstStyle/>
          <a:p>
            <a:r>
              <a:rPr lang="es-EC" b="1" dirty="0" smtClean="0"/>
              <a:t>FECHA ÚLTIMA REVISIÓN: 13/12/11</a:t>
            </a:r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69288" y="6657975"/>
            <a:ext cx="874712" cy="214313"/>
          </a:xfrm>
        </p:spPr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7696200" y="6657975"/>
            <a:ext cx="1447800" cy="214313"/>
          </a:xfrm>
        </p:spPr>
        <p:txBody>
          <a:bodyPr/>
          <a:lstStyle/>
          <a:p>
            <a:r>
              <a:rPr lang="es-EC" b="1" dirty="0" smtClean="0"/>
              <a:t>CÓDIGO: </a:t>
            </a:r>
            <a:r>
              <a:rPr lang="es-EC" dirty="0" smtClean="0"/>
              <a:t>SGC.DI.260</a:t>
            </a:r>
            <a:endParaRPr lang="es-EC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</a:rPr>
              <a:t>Problema y justificación.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</a:rPr>
              <a:t>Objetivos.</a:t>
            </a:r>
          </a:p>
          <a:p>
            <a:pPr marL="731520" lvl="1" indent="-457200">
              <a:buFont typeface="+mj-lt"/>
              <a:buAutoNum type="alphaLcPeriod"/>
            </a:pPr>
            <a:r>
              <a:rPr lang="es-ES" sz="2000" dirty="0">
                <a:solidFill>
                  <a:schemeClr val="tx1"/>
                </a:solidFill>
              </a:rPr>
              <a:t>Objetivo general.</a:t>
            </a:r>
          </a:p>
          <a:p>
            <a:pPr marL="731520" lvl="1" indent="-457200">
              <a:buFont typeface="+mj-lt"/>
              <a:buAutoNum type="alphaLcPeriod"/>
            </a:pPr>
            <a:r>
              <a:rPr lang="es-ES" sz="2000" dirty="0">
                <a:solidFill>
                  <a:schemeClr val="tx1"/>
                </a:solidFill>
              </a:rPr>
              <a:t>Objetivos específicos.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</a:rPr>
              <a:t>Base legal.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</a:rPr>
              <a:t>Metodología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Pruebas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Arquitectura</a:t>
            </a:r>
            <a:endParaRPr lang="es-E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</a:rPr>
              <a:t>Aplicación SOFYA SEBS.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</a:rPr>
              <a:t>Conclusiones y recomendaciones.</a:t>
            </a:r>
          </a:p>
          <a:p>
            <a:endParaRPr lang="es-EC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Dificultad al obtener la información técnica y legal.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UWE posee sus puntos débiles.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Herramientas case con notación son necesarias.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Solventar errores no documentados.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No existen actividades y entregables definidos más allá de la construcción.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Despliegue de la aplicación en diferentes entornos.</a:t>
            </a:r>
          </a:p>
          <a:p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CONCLUSIONES</a:t>
            </a:r>
            <a:endParaRPr lang="es-ES_trad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76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47183" y="1417638"/>
            <a:ext cx="8229600" cy="4525963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es-ES" dirty="0">
                <a:solidFill>
                  <a:schemeClr val="tx1"/>
                </a:solidFill>
              </a:rPr>
              <a:t>Actualizarse periódicamente respecto a la información legal y técnica.</a:t>
            </a:r>
          </a:p>
          <a:p>
            <a:pPr algn="just">
              <a:lnSpc>
                <a:spcPct val="130000"/>
              </a:lnSpc>
            </a:pPr>
            <a:r>
              <a:rPr lang="es-ES" dirty="0">
                <a:solidFill>
                  <a:schemeClr val="tx1"/>
                </a:solidFill>
              </a:rPr>
              <a:t>Complementar etapas de UWE con entregables adecuados al desarrollo.</a:t>
            </a:r>
          </a:p>
          <a:p>
            <a:pPr algn="just">
              <a:lnSpc>
                <a:spcPct val="130000"/>
              </a:lnSpc>
            </a:pPr>
            <a:r>
              <a:rPr lang="es-ES" dirty="0">
                <a:solidFill>
                  <a:schemeClr val="tx1"/>
                </a:solidFill>
              </a:rPr>
              <a:t>Utilizar herramientas case con notación UWE de manera preferente.</a:t>
            </a:r>
          </a:p>
          <a:p>
            <a:pPr algn="just">
              <a:lnSpc>
                <a:spcPct val="130000"/>
              </a:lnSpc>
            </a:pPr>
            <a:r>
              <a:rPr lang="es-ES" dirty="0">
                <a:solidFill>
                  <a:schemeClr val="tx1"/>
                </a:solidFill>
              </a:rPr>
              <a:t>Realizar pruebas pertinentes al proyecto de software.</a:t>
            </a:r>
          </a:p>
          <a:p>
            <a:pPr algn="just">
              <a:lnSpc>
                <a:spcPct val="130000"/>
              </a:lnSpc>
            </a:pPr>
            <a:r>
              <a:rPr lang="es-ES" dirty="0">
                <a:solidFill>
                  <a:schemeClr val="tx1"/>
                </a:solidFill>
              </a:rPr>
              <a:t>Desplegar la aplicación en servidores compatibles con la especificación JEE6.</a:t>
            </a:r>
          </a:p>
          <a:p>
            <a:pPr algn="just">
              <a:lnSpc>
                <a:spcPct val="130000"/>
              </a:lnSpc>
            </a:pPr>
            <a:endParaRPr lang="es-ES" dirty="0">
              <a:solidFill>
                <a:schemeClr val="tx1"/>
              </a:solidFill>
            </a:endParaRPr>
          </a:p>
          <a:p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RECOMENDACIONES</a:t>
            </a:r>
            <a:endParaRPr lang="es-ES_trad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5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_tradnl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S_tradnl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S_tradnl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S_tradnl" sz="3600" dirty="0" smtClean="0">
                <a:solidFill>
                  <a:schemeClr val="tx1"/>
                </a:solidFill>
              </a:rPr>
              <a:t>¡GRACIAS POR SU ATENCI</a:t>
            </a:r>
            <a:r>
              <a:rPr lang="es-ES" sz="3600" dirty="0" smtClean="0">
                <a:solidFill>
                  <a:schemeClr val="tx1"/>
                </a:solidFill>
              </a:rPr>
              <a:t>ÓN</a:t>
            </a:r>
            <a:r>
              <a:rPr lang="es-ES_tradnl" sz="3600" dirty="0" smtClean="0">
                <a:solidFill>
                  <a:schemeClr val="tx1"/>
                </a:solidFill>
              </a:rPr>
              <a:t>!</a:t>
            </a:r>
            <a:endParaRPr lang="es-ES_tradnl" sz="3600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628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Requisito técnico y legal.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Solución a un problema interno.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Satisfacer necesidades específicas.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Oportunidad de negocio.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Incursionar en la nube.</a:t>
            </a:r>
          </a:p>
          <a:p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chemeClr val="tx1"/>
                </a:solidFill>
              </a:rPr>
              <a:t>PROBLEMA Y JUSTIFICACIÓN</a:t>
            </a:r>
          </a:p>
        </p:txBody>
      </p:sp>
    </p:spTree>
    <p:extLst>
      <p:ext uri="{BB962C8B-B14F-4D97-AF65-F5344CB8AC3E}">
        <p14:creationId xmlns:p14="http://schemas.microsoft.com/office/powerpoint/2010/main" val="1681335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_tradnl" dirty="0">
                <a:solidFill>
                  <a:schemeClr val="tx1"/>
                </a:solidFill>
              </a:rPr>
              <a:t>Desarrollar una aplicación web de facturación electrónica bajo modelo Software as a </a:t>
            </a:r>
            <a:r>
              <a:rPr lang="es-ES_tradnl" dirty="0" err="1">
                <a:solidFill>
                  <a:schemeClr val="tx1"/>
                </a:solidFill>
              </a:rPr>
              <a:t>Service</a:t>
            </a:r>
            <a:r>
              <a:rPr lang="es-ES_tradnl" dirty="0">
                <a:solidFill>
                  <a:schemeClr val="tx1"/>
                </a:solidFill>
              </a:rPr>
              <a:t> (SaaS), respetando la normativa legal pertinente emitida por el Estado y organismos de control, para la empresa SOFYA SYSTEMS S.A., integrándolo con su sistema de gestión de usuarios. </a:t>
            </a:r>
            <a:endParaRPr lang="es-ES" dirty="0">
              <a:solidFill>
                <a:schemeClr val="tx1"/>
              </a:solidFill>
            </a:endParaRPr>
          </a:p>
          <a:p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OBJETIVO GENERAL</a:t>
            </a:r>
            <a:endParaRPr lang="es-ES_trad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82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s-ES_tradnl" dirty="0">
                <a:solidFill>
                  <a:schemeClr val="tx1"/>
                </a:solidFill>
              </a:rPr>
              <a:t>Investigar la normativa legal y técnica para la emisión de comprobantes electrónicos.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_tradnl" dirty="0">
                <a:solidFill>
                  <a:schemeClr val="tx1"/>
                </a:solidFill>
              </a:rPr>
              <a:t>Analizar la situación actual de la Empresa en relación a la facturación electrónica y especificar requisitos de software.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_tradnl" dirty="0">
                <a:solidFill>
                  <a:schemeClr val="tx1"/>
                </a:solidFill>
              </a:rPr>
              <a:t>Diseñar y desarrollar la aplicación web de facturación electrónica.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_tradnl" dirty="0">
                <a:solidFill>
                  <a:schemeClr val="tx1"/>
                </a:solidFill>
              </a:rPr>
              <a:t>Realizar un plan pruebas para verificar y validar el producto software.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>
                <a:solidFill>
                  <a:schemeClr val="tx1"/>
                </a:solidFill>
              </a:rPr>
              <a:t>Validar el marco de trabajo de Software como Servicio para la implementación de la aplicación web. </a:t>
            </a:r>
            <a:endParaRPr lang="es-ES" dirty="0">
              <a:solidFill>
                <a:schemeClr val="tx1"/>
              </a:solidFill>
            </a:endParaRPr>
          </a:p>
          <a:p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OBJETIVOS ESPECÍFICOS</a:t>
            </a:r>
            <a:endParaRPr lang="es-ES_trad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76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Base legal </a:t>
            </a:r>
            <a:r>
              <a:rPr lang="es-ES_tradnl" dirty="0">
                <a:solidFill>
                  <a:schemeClr val="tx1"/>
                </a:solidFill>
              </a:rPr>
              <a:t>relacionada </a:t>
            </a:r>
            <a:r>
              <a:rPr lang="en-US" dirty="0">
                <a:solidFill>
                  <a:schemeClr val="tx1"/>
                </a:solidFill>
              </a:rPr>
              <a:t>al </a:t>
            </a:r>
            <a:r>
              <a:rPr lang="en-US" dirty="0" err="1">
                <a:solidFill>
                  <a:schemeClr val="tx1"/>
                </a:solidFill>
              </a:rPr>
              <a:t>comercio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electrónico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mensajes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datos</a:t>
            </a:r>
            <a:r>
              <a:rPr lang="en-US" dirty="0">
                <a:solidFill>
                  <a:schemeClr val="tx1"/>
                </a:solidFill>
              </a:rPr>
              <a:t> y </a:t>
            </a:r>
            <a:r>
              <a:rPr lang="en-US" dirty="0" err="1">
                <a:solidFill>
                  <a:schemeClr val="tx1"/>
                </a:solidFill>
              </a:rPr>
              <a:t>firmas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electrónicas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dispuesta</a:t>
            </a:r>
            <a:r>
              <a:rPr lang="en-US" dirty="0">
                <a:solidFill>
                  <a:schemeClr val="tx1"/>
                </a:solidFill>
              </a:rPr>
              <a:t> en la </a:t>
            </a:r>
            <a:r>
              <a:rPr lang="en-US" dirty="0" err="1">
                <a:solidFill>
                  <a:schemeClr val="tx1"/>
                </a:solidFill>
              </a:rPr>
              <a:t>página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oficial</a:t>
            </a:r>
            <a:r>
              <a:rPr lang="en-US" dirty="0">
                <a:solidFill>
                  <a:schemeClr val="tx1"/>
                </a:solidFill>
              </a:rPr>
              <a:t> del SRI: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http://www.sri.gob.ec/de/10110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/>
                </a:solidFill>
              </a:rPr>
              <a:t>Información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técnica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dispuesta</a:t>
            </a:r>
            <a:r>
              <a:rPr lang="en-US" dirty="0">
                <a:solidFill>
                  <a:schemeClr val="tx1"/>
                </a:solidFill>
              </a:rPr>
              <a:t> en </a:t>
            </a:r>
            <a:r>
              <a:rPr lang="en-US" dirty="0" err="1">
                <a:solidFill>
                  <a:schemeClr val="tx1"/>
                </a:solidFill>
              </a:rPr>
              <a:t>las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fichas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técnicas</a:t>
            </a:r>
            <a:r>
              <a:rPr lang="en-US" dirty="0">
                <a:solidFill>
                  <a:schemeClr val="tx1"/>
                </a:solidFill>
              </a:rPr>
              <a:t> para el </a:t>
            </a:r>
            <a:r>
              <a:rPr lang="en-US" dirty="0" err="1">
                <a:solidFill>
                  <a:schemeClr val="tx1"/>
                </a:solidFill>
              </a:rPr>
              <a:t>modo</a:t>
            </a:r>
            <a:r>
              <a:rPr lang="en-US" dirty="0">
                <a:solidFill>
                  <a:schemeClr val="tx1"/>
                </a:solidFill>
              </a:rPr>
              <a:t> Online y Offline: http://</a:t>
            </a:r>
            <a:r>
              <a:rPr lang="en-US" dirty="0" err="1">
                <a:solidFill>
                  <a:schemeClr val="tx1"/>
                </a:solidFill>
              </a:rPr>
              <a:t>www.sri.gob.ec</a:t>
            </a:r>
            <a:r>
              <a:rPr lang="en-US" dirty="0">
                <a:solidFill>
                  <a:schemeClr val="tx1"/>
                </a:solidFill>
              </a:rPr>
              <a:t>/de/10116</a:t>
            </a:r>
            <a:endParaRPr lang="es-ES" dirty="0">
              <a:solidFill>
                <a:schemeClr val="tx1"/>
              </a:solidFill>
            </a:endParaRPr>
          </a:p>
          <a:p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BASE LEGAL</a:t>
            </a:r>
            <a:endParaRPr lang="es-ES_trad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18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Nora </a:t>
            </a:r>
            <a:r>
              <a:rPr lang="es-ES" dirty="0" err="1">
                <a:solidFill>
                  <a:schemeClr val="tx1"/>
                </a:solidFill>
              </a:rPr>
              <a:t>Kosch</a:t>
            </a:r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Basado en AUP</a:t>
            </a:r>
          </a:p>
          <a:p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UWE-UML</a:t>
            </a:r>
            <a:endParaRPr lang="es-ES_tradnl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21762173"/>
              </p:ext>
            </p:extLst>
          </p:nvPr>
        </p:nvGraphicFramePr>
        <p:xfrm>
          <a:off x="2307884" y="2834871"/>
          <a:ext cx="4280340" cy="2826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786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_tradnl" dirty="0" smtClean="0">
                <a:solidFill>
                  <a:schemeClr val="tx1"/>
                </a:solidFill>
              </a:rPr>
              <a:t>Modelo de Requerimientos</a:t>
            </a:r>
          </a:p>
          <a:p>
            <a:pPr>
              <a:lnSpc>
                <a:spcPct val="150000"/>
              </a:lnSpc>
            </a:pPr>
            <a:r>
              <a:rPr lang="es-ES_tradnl" dirty="0" smtClean="0">
                <a:solidFill>
                  <a:schemeClr val="tx1"/>
                </a:solidFill>
              </a:rPr>
              <a:t>Modelo de Contenido</a:t>
            </a:r>
          </a:p>
          <a:p>
            <a:pPr>
              <a:lnSpc>
                <a:spcPct val="150000"/>
              </a:lnSpc>
            </a:pPr>
            <a:r>
              <a:rPr lang="es-ES_tradnl" dirty="0" smtClean="0">
                <a:solidFill>
                  <a:schemeClr val="tx1"/>
                </a:solidFill>
              </a:rPr>
              <a:t>Modelo de </a:t>
            </a:r>
            <a:r>
              <a:rPr lang="es-ES_tradnl" dirty="0" err="1" smtClean="0">
                <a:solidFill>
                  <a:schemeClr val="tx1"/>
                </a:solidFill>
              </a:rPr>
              <a:t>Navegaci</a:t>
            </a:r>
            <a:r>
              <a:rPr lang="es-ES" dirty="0" err="1" smtClean="0">
                <a:solidFill>
                  <a:schemeClr val="tx1"/>
                </a:solidFill>
              </a:rPr>
              <a:t>ón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ES_tradnl" dirty="0" smtClean="0">
                <a:solidFill>
                  <a:schemeClr val="tx1"/>
                </a:solidFill>
              </a:rPr>
              <a:t>Modelo de </a:t>
            </a:r>
            <a:r>
              <a:rPr lang="es-ES_tradnl" dirty="0" err="1" smtClean="0">
                <a:solidFill>
                  <a:schemeClr val="tx1"/>
                </a:solidFill>
              </a:rPr>
              <a:t>Presentaci</a:t>
            </a:r>
            <a:r>
              <a:rPr lang="es-ES" dirty="0" err="1" smtClean="0">
                <a:solidFill>
                  <a:schemeClr val="tx1"/>
                </a:solidFill>
              </a:rPr>
              <a:t>ón</a:t>
            </a:r>
            <a:endParaRPr lang="es-ES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s-ES" dirty="0" smtClean="0">
                <a:solidFill>
                  <a:schemeClr val="tx1"/>
                </a:solidFill>
              </a:rPr>
              <a:t>Modelo de Proceso</a:t>
            </a:r>
            <a:endParaRPr lang="es-ES_tradnl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METODOLO</a:t>
            </a:r>
            <a:r>
              <a:rPr lang="es-ES" dirty="0" smtClean="0">
                <a:solidFill>
                  <a:schemeClr val="tx1"/>
                </a:solidFill>
              </a:rPr>
              <a:t>GÍA UWE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ARTEFACTOS Y ENTREGABLES</a:t>
            </a:r>
            <a:endParaRPr lang="es-ES_trad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22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MODELO DE REQUERIMIENTOS</a:t>
            </a:r>
            <a:endParaRPr lang="es-ES_tradnl" dirty="0">
              <a:solidFill>
                <a:schemeClr val="tx1"/>
              </a:solidFill>
            </a:endParaRPr>
          </a:p>
        </p:txBody>
      </p:sp>
      <p:pic>
        <p:nvPicPr>
          <p:cNvPr id="4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8" y="980728"/>
            <a:ext cx="6025778" cy="495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86137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731</Words>
  <Application>Microsoft Macintosh PowerPoint</Application>
  <PresentationFormat>Presentación en pantalla (4:3)</PresentationFormat>
  <Paragraphs>145</Paragraphs>
  <Slides>22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</vt:lpstr>
      <vt:lpstr>ＭＳ ゴシック</vt:lpstr>
      <vt:lpstr>ＭＳ 明朝</vt:lpstr>
      <vt:lpstr>Times New Roman</vt:lpstr>
      <vt:lpstr>Diseño predeterminado</vt:lpstr>
      <vt:lpstr>CorelDRAW</vt:lpstr>
      <vt:lpstr>Presentación de PowerPoint</vt:lpstr>
      <vt:lpstr>AGENDA</vt:lpstr>
      <vt:lpstr>PROBLEMA Y JUSTIFICACIÓN</vt:lpstr>
      <vt:lpstr>OBJETIVO GENERAL</vt:lpstr>
      <vt:lpstr>OBJETIVOS ESPECÍFICOS</vt:lpstr>
      <vt:lpstr>BASE LEGAL</vt:lpstr>
      <vt:lpstr>UWE-UML</vt:lpstr>
      <vt:lpstr>METODOLOGÍA UWE ARTEFACTOS Y ENTREGABLES</vt:lpstr>
      <vt:lpstr>MODELO DE REQUERIMIENTOS</vt:lpstr>
      <vt:lpstr>MODELO DE REQUERIMIENTOS</vt:lpstr>
      <vt:lpstr>MODELO DE CONTENIDO</vt:lpstr>
      <vt:lpstr>MODELO DE NAVEGACIÓN</vt:lpstr>
      <vt:lpstr>MODELO DE PRESENTACIÓN</vt:lpstr>
      <vt:lpstr>MODELO DE PROCESO</vt:lpstr>
      <vt:lpstr>PRUEBAS DE CAJA NEGRA CLASES DE EQUIVALENCIA</vt:lpstr>
      <vt:lpstr>PRUEBAS DE CAJA NEGRA CASOS DE PRUEBA</vt:lpstr>
      <vt:lpstr>ARQUITECTURA DE LA APLICACIÓN</vt:lpstr>
      <vt:lpstr>HERRAMIENTAS DE CONSTRUCCIÓN</vt:lpstr>
      <vt:lpstr>SOFYA ELECTRONIC BILLING SYSTEM</vt:lpstr>
      <vt:lpstr>CONCLUSIONES</vt:lpstr>
      <vt:lpstr>RECOMENDACIONES</vt:lpstr>
      <vt:lpstr>Presentación de PowerPoint</vt:lpstr>
    </vt:vector>
  </TitlesOfParts>
  <Company>espe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CARACTERIZACIÓN MACROPROCESO GESTIÓN FINANCIERA</dc:title>
  <dc:subject>MANUAL DE PROCESOS</dc:subject>
  <dc:creator>ESPE</dc:creator>
  <dc:description>VERSIÓN 1.0 - MAYO 23 2009</dc:description>
  <cp:lastModifiedBy>Usuario de Microsoft Office</cp:lastModifiedBy>
  <cp:revision>177</cp:revision>
  <dcterms:created xsi:type="dcterms:W3CDTF">2008-08-08T13:28:34Z</dcterms:created>
  <dcterms:modified xsi:type="dcterms:W3CDTF">2016-10-10T17:11:48Z</dcterms:modified>
</cp:coreProperties>
</file>