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2"/>
  </p:notesMasterIdLst>
  <p:sldIdLst>
    <p:sldId id="256" r:id="rId2"/>
    <p:sldId id="307" r:id="rId3"/>
    <p:sldId id="311" r:id="rId4"/>
    <p:sldId id="308" r:id="rId5"/>
    <p:sldId id="310" r:id="rId6"/>
    <p:sldId id="309" r:id="rId7"/>
    <p:sldId id="258" r:id="rId8"/>
    <p:sldId id="259" r:id="rId9"/>
    <p:sldId id="260" r:id="rId10"/>
    <p:sldId id="261" r:id="rId11"/>
    <p:sldId id="262" r:id="rId12"/>
    <p:sldId id="263" r:id="rId13"/>
    <p:sldId id="264" r:id="rId14"/>
    <p:sldId id="265" r:id="rId15"/>
    <p:sldId id="266" r:id="rId16"/>
    <p:sldId id="267" r:id="rId17"/>
    <p:sldId id="305" r:id="rId18"/>
    <p:sldId id="272" r:id="rId19"/>
    <p:sldId id="268" r:id="rId20"/>
    <p:sldId id="269" r:id="rId21"/>
    <p:sldId id="270" r:id="rId22"/>
    <p:sldId id="271" r:id="rId23"/>
    <p:sldId id="273" r:id="rId24"/>
    <p:sldId id="274" r:id="rId25"/>
    <p:sldId id="275" r:id="rId26"/>
    <p:sldId id="277" r:id="rId27"/>
    <p:sldId id="276" r:id="rId28"/>
    <p:sldId id="278" r:id="rId29"/>
    <p:sldId id="280" r:id="rId30"/>
    <p:sldId id="279" r:id="rId31"/>
    <p:sldId id="281" r:id="rId32"/>
    <p:sldId id="282" r:id="rId33"/>
    <p:sldId id="284" r:id="rId34"/>
    <p:sldId id="285" r:id="rId35"/>
    <p:sldId id="287" r:id="rId36"/>
    <p:sldId id="291" r:id="rId37"/>
    <p:sldId id="292" r:id="rId38"/>
    <p:sldId id="294" r:id="rId39"/>
    <p:sldId id="293" r:id="rId40"/>
    <p:sldId id="295" r:id="rId41"/>
    <p:sldId id="296" r:id="rId42"/>
    <p:sldId id="297" r:id="rId43"/>
    <p:sldId id="283" r:id="rId44"/>
    <p:sldId id="298" r:id="rId45"/>
    <p:sldId id="299" r:id="rId46"/>
    <p:sldId id="300" r:id="rId47"/>
    <p:sldId id="302" r:id="rId48"/>
    <p:sldId id="303" r:id="rId49"/>
    <p:sldId id="304" r:id="rId50"/>
    <p:sldId id="306" r:id="rId5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4374" autoAdjust="0"/>
  </p:normalViewPr>
  <p:slideViewPr>
    <p:cSldViewPr snapToGrid="0">
      <p:cViewPr varScale="1">
        <p:scale>
          <a:sx n="69" d="100"/>
          <a:sy n="69" d="100"/>
        </p:scale>
        <p:origin x="77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1" i="0" u="none" strike="noStrike" kern="1200" baseline="0">
                <a:solidFill>
                  <a:schemeClr val="tx1"/>
                </a:solidFill>
                <a:effectLst/>
                <a:latin typeface="+mn-lt"/>
                <a:ea typeface="+mn-ea"/>
                <a:cs typeface="+mn-cs"/>
              </a:defRPr>
            </a:pPr>
            <a:r>
              <a:rPr lang="es-ES"/>
              <a:t>Motivos por los que asiste a ferias</a:t>
            </a:r>
          </a:p>
        </c:rich>
      </c:tx>
      <c:overlay val="0"/>
      <c:spPr>
        <a:noFill/>
        <a:ln>
          <a:noFill/>
        </a:ln>
        <a:effectLst/>
      </c:spPr>
      <c:txPr>
        <a:bodyPr rot="0" spcFirstLastPara="1" vertOverflow="ellipsis" vert="horz" wrap="square" anchor="ctr" anchorCtr="1"/>
        <a:lstStyle/>
        <a:p>
          <a:pPr>
            <a:defRPr b="1" i="0" u="none" strike="noStrike" kern="1200" baseline="0">
              <a:solidFill>
                <a:schemeClr val="tx1"/>
              </a:solidFill>
              <a:effectLst/>
              <a:latin typeface="+mn-lt"/>
              <a:ea typeface="+mn-ea"/>
              <a:cs typeface="+mn-cs"/>
            </a:defRPr>
          </a:pPr>
          <a:endParaRPr lang="es-ES"/>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Hoja1!$A$4:$A$12</c:f>
              <c:strCache>
                <c:ptCount val="9"/>
                <c:pt idx="0">
                  <c:v>Sus amigos o familiares asisten a ferias</c:v>
                </c:pt>
                <c:pt idx="1">
                  <c:v>Le gusta adquirir prodcustos originales/artesanales</c:v>
                </c:pt>
                <c:pt idx="2">
                  <c:v>Es una tradición asisitir a ferias en esu familia</c:v>
                </c:pt>
                <c:pt idx="3">
                  <c:v>Disfruta de ir a ferias con sus familiares/amigos</c:v>
                </c:pt>
                <c:pt idx="4">
                  <c:v>Espera obtener beneficios en su visita a ferias</c:v>
                </c:pt>
                <c:pt idx="5">
                  <c:v>Las ferias atraen su atención</c:v>
                </c:pt>
                <c:pt idx="6">
                  <c:v>Cree que en las ferias encontrará algo que en verdad le guste</c:v>
                </c:pt>
                <c:pt idx="7">
                  <c:v>Ha asistido a ferias anteriormente</c:v>
                </c:pt>
                <c:pt idx="8">
                  <c:v>Su presupuesto le permite asistir a ferias</c:v>
                </c:pt>
              </c:strCache>
            </c:strRef>
          </c:cat>
          <c:val>
            <c:numRef>
              <c:f>Hoja1!$B$4:$B$12</c:f>
              <c:numCache>
                <c:formatCode>0.00%</c:formatCode>
                <c:ptCount val="9"/>
                <c:pt idx="0">
                  <c:v>0.36090000000000005</c:v>
                </c:pt>
                <c:pt idx="1">
                  <c:v>0.43790000000000007</c:v>
                </c:pt>
                <c:pt idx="2">
                  <c:v>0.1361</c:v>
                </c:pt>
                <c:pt idx="3">
                  <c:v>0.4497000000000001</c:v>
                </c:pt>
                <c:pt idx="4">
                  <c:v>0.4260000000000001</c:v>
                </c:pt>
                <c:pt idx="5">
                  <c:v>0.50890000000000002</c:v>
                </c:pt>
                <c:pt idx="6">
                  <c:v>0.53500000000000003</c:v>
                </c:pt>
                <c:pt idx="7">
                  <c:v>0.4497000000000001</c:v>
                </c:pt>
                <c:pt idx="8">
                  <c:v>0.4260000000000001</c:v>
                </c:pt>
              </c:numCache>
            </c:numRef>
          </c:val>
          <c:extLst>
            <c:ext xmlns:c16="http://schemas.microsoft.com/office/drawing/2014/chart" uri="{C3380CC4-5D6E-409C-BE32-E72D297353CC}">
              <c16:uniqueId val="{00000000-CFE1-4871-8517-BBED0D719710}"/>
            </c:ext>
          </c:extLst>
        </c:ser>
        <c:dLbls>
          <c:showLegendKey val="0"/>
          <c:showVal val="1"/>
          <c:showCatName val="0"/>
          <c:showSerName val="0"/>
          <c:showPercent val="0"/>
          <c:showBubbleSize val="0"/>
        </c:dLbls>
        <c:gapWidth val="41"/>
        <c:axId val="78699904"/>
        <c:axId val="69469312"/>
      </c:barChart>
      <c:catAx>
        <c:axId val="786999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effectLst/>
                <a:latin typeface="+mn-lt"/>
                <a:ea typeface="+mn-ea"/>
                <a:cs typeface="+mn-cs"/>
              </a:defRPr>
            </a:pPr>
            <a:endParaRPr lang="es-ES"/>
          </a:p>
        </c:txPr>
        <c:crossAx val="69469312"/>
        <c:crosses val="autoZero"/>
        <c:auto val="1"/>
        <c:lblAlgn val="ctr"/>
        <c:lblOffset val="100"/>
        <c:noMultiLvlLbl val="0"/>
      </c:catAx>
      <c:valAx>
        <c:axId val="69469312"/>
        <c:scaling>
          <c:orientation val="minMax"/>
        </c:scaling>
        <c:delete val="1"/>
        <c:axPos val="l"/>
        <c:title>
          <c:tx>
            <c:rich>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s-ES"/>
                  <a:t>Porcentaje de respuesta</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s-ES"/>
            </a:p>
          </c:txPr>
        </c:title>
        <c:numFmt formatCode="0.00%" sourceLinked="1"/>
        <c:majorTickMark val="none"/>
        <c:minorTickMark val="none"/>
        <c:tickLblPos val="none"/>
        <c:crossAx val="78699904"/>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1197" b="1" i="0" u="none" strike="noStrike" kern="1200" baseline="0">
                <a:solidFill>
                  <a:schemeClr val="tx1"/>
                </a:solidFill>
                <a:latin typeface="+mn-lt"/>
                <a:ea typeface="+mn-ea"/>
                <a:cs typeface="+mn-cs"/>
              </a:defRPr>
            </a:pPr>
            <a:endParaRPr lang="es-ES"/>
          </a:p>
        </c:txPr>
      </c:dTable>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b="1">
          <a:solidFill>
            <a:schemeClr val="tx1"/>
          </a:solidFill>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slide" Target="../slides/slide43.xml"/><Relationship Id="rId1" Type="http://schemas.openxmlformats.org/officeDocument/2006/relationships/slide" Target="../slides/slide42.xml"/><Relationship Id="rId5" Type="http://schemas.openxmlformats.org/officeDocument/2006/relationships/slide" Target="../slides/slide46.xml"/><Relationship Id="rId4" Type="http://schemas.openxmlformats.org/officeDocument/2006/relationships/slide" Target="../slides/slide45.xml"/></Relationships>
</file>

<file path=ppt/diagrams/_rels/data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slide" Target="../slides/slide39.xml"/></Relationships>
</file>

<file path=ppt/diagrams/_rels/data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image" Target="../media/image43.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image" Target="../media/image4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8D87B0-53C5-4973-A9AD-C625DBA9CDC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s-ES"/>
        </a:p>
      </dgm:t>
    </dgm:pt>
    <dgm:pt modelId="{5383E042-C2ED-4342-87AF-B14BA05CA690}">
      <dgm:prSet phldrT="[Texto]"/>
      <dgm:spPr/>
      <dgm:t>
        <a:bodyPr/>
        <a:lstStyle/>
        <a:p>
          <a:r>
            <a:rPr lang="es-MX" dirty="0" smtClean="0">
              <a:solidFill>
                <a:schemeClr val="tx1"/>
              </a:solidFill>
              <a:effectLst>
                <a:outerShdw blurRad="38100" dist="38100" dir="2700000" algn="tl">
                  <a:srgbClr val="000000">
                    <a:alpha val="43137"/>
                  </a:srgbClr>
                </a:outerShdw>
              </a:effectLst>
            </a:rPr>
            <a:t>Identificar el comportamiento del consumidor en las ferias artesanales permanentes del Distrito Metropolitano de Quito durante el período Abril – Septiembre del 2016 </a:t>
          </a:r>
          <a:endParaRPr lang="es-ES" dirty="0">
            <a:solidFill>
              <a:schemeClr val="tx1"/>
            </a:solidFill>
            <a:effectLst>
              <a:outerShdw blurRad="38100" dist="38100" dir="2700000" algn="tl">
                <a:srgbClr val="000000">
                  <a:alpha val="43137"/>
                </a:srgbClr>
              </a:outerShdw>
            </a:effectLst>
          </a:endParaRPr>
        </a:p>
      </dgm:t>
    </dgm:pt>
    <dgm:pt modelId="{E6A5EDC2-96A0-4D0A-A463-F921D1B1FC63}" type="parTrans" cxnId="{34028421-F495-4453-B144-F275BCB03E41}">
      <dgm:prSet/>
      <dgm:spPr/>
      <dgm:t>
        <a:bodyPr/>
        <a:lstStyle/>
        <a:p>
          <a:endParaRPr lang="es-ES"/>
        </a:p>
      </dgm:t>
    </dgm:pt>
    <dgm:pt modelId="{F0842836-5805-489A-BFB7-7F362CB0F136}" type="sibTrans" cxnId="{34028421-F495-4453-B144-F275BCB03E41}">
      <dgm:prSet/>
      <dgm:spPr/>
      <dgm:t>
        <a:bodyPr/>
        <a:lstStyle/>
        <a:p>
          <a:endParaRPr lang="es-ES"/>
        </a:p>
      </dgm:t>
    </dgm:pt>
    <dgm:pt modelId="{69BE4EBF-81F1-4018-BD78-45B544068569}" type="pres">
      <dgm:prSet presAssocID="{188D87B0-53C5-4973-A9AD-C625DBA9CDCD}" presName="diagram" presStyleCnt="0">
        <dgm:presLayoutVars>
          <dgm:dir/>
          <dgm:resizeHandles val="exact"/>
        </dgm:presLayoutVars>
      </dgm:prSet>
      <dgm:spPr/>
      <dgm:t>
        <a:bodyPr/>
        <a:lstStyle/>
        <a:p>
          <a:endParaRPr lang="es-ES"/>
        </a:p>
      </dgm:t>
    </dgm:pt>
    <dgm:pt modelId="{91561D02-85F4-45C0-B0A7-356BDDC2FF8F}" type="pres">
      <dgm:prSet presAssocID="{5383E042-C2ED-4342-87AF-B14BA05CA690}" presName="node" presStyleLbl="node1" presStyleIdx="0" presStyleCnt="1" custScaleX="163409">
        <dgm:presLayoutVars>
          <dgm:bulletEnabled val="1"/>
        </dgm:presLayoutVars>
      </dgm:prSet>
      <dgm:spPr/>
      <dgm:t>
        <a:bodyPr/>
        <a:lstStyle/>
        <a:p>
          <a:endParaRPr lang="es-ES"/>
        </a:p>
      </dgm:t>
    </dgm:pt>
  </dgm:ptLst>
  <dgm:cxnLst>
    <dgm:cxn modelId="{34028421-F495-4453-B144-F275BCB03E41}" srcId="{188D87B0-53C5-4973-A9AD-C625DBA9CDCD}" destId="{5383E042-C2ED-4342-87AF-B14BA05CA690}" srcOrd="0" destOrd="0" parTransId="{E6A5EDC2-96A0-4D0A-A463-F921D1B1FC63}" sibTransId="{F0842836-5805-489A-BFB7-7F362CB0F136}"/>
    <dgm:cxn modelId="{BDB217DB-9B13-48BC-A513-66EB39EDD31A}" type="presOf" srcId="{5383E042-C2ED-4342-87AF-B14BA05CA690}" destId="{91561D02-85F4-45C0-B0A7-356BDDC2FF8F}" srcOrd="0" destOrd="0" presId="urn:microsoft.com/office/officeart/2005/8/layout/default#1"/>
    <dgm:cxn modelId="{F198ADF6-AC93-48FC-9403-5778BA691FDF}" type="presOf" srcId="{188D87B0-53C5-4973-A9AD-C625DBA9CDCD}" destId="{69BE4EBF-81F1-4018-BD78-45B544068569}" srcOrd="0" destOrd="0" presId="urn:microsoft.com/office/officeart/2005/8/layout/default#1"/>
    <dgm:cxn modelId="{36836F6C-C32D-4475-B1FD-080F96678B6E}" type="presParOf" srcId="{69BE4EBF-81F1-4018-BD78-45B544068569}" destId="{91561D02-85F4-45C0-B0A7-356BDDC2FF8F}" srcOrd="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B4857DC-111F-4F03-8546-1A7E0E3D43B6}" type="doc">
      <dgm:prSet loTypeId="urn:microsoft.com/office/officeart/2005/8/layout/default#5" loCatId="list" qsTypeId="urn:microsoft.com/office/officeart/2005/8/quickstyle/simple1" qsCatId="simple" csTypeId="urn:microsoft.com/office/officeart/2005/8/colors/accent1_2" csCatId="accent1" phldr="1"/>
      <dgm:spPr/>
      <dgm:t>
        <a:bodyPr/>
        <a:lstStyle/>
        <a:p>
          <a:endParaRPr lang="es-ES"/>
        </a:p>
      </dgm:t>
    </dgm:pt>
    <dgm:pt modelId="{6657902C-4C5E-411C-A1D5-69A10CD6A8C1}">
      <dgm:prSet phldrT="[Texto]" custT="1"/>
      <dgm:spPr>
        <a:solidFill>
          <a:schemeClr val="accent2">
            <a:lumMod val="60000"/>
            <a:lumOff val="40000"/>
          </a:schemeClr>
        </a:solidFill>
      </dgm:spPr>
      <dgm:t>
        <a:bodyPr/>
        <a:lstStyle/>
        <a:p>
          <a:r>
            <a:rPr lang="es-EC" sz="2400" b="1" dirty="0" smtClean="0">
              <a:solidFill>
                <a:schemeClr val="tx1">
                  <a:lumMod val="95000"/>
                  <a:lumOff val="5000"/>
                </a:schemeClr>
              </a:solidFill>
              <a:effectLst>
                <a:outerShdw blurRad="38100" dist="38100" dir="2700000" algn="tl">
                  <a:srgbClr val="000000">
                    <a:alpha val="43137"/>
                  </a:srgbClr>
                </a:outerShdw>
              </a:effectLst>
            </a:rPr>
            <a:t>Se recomienda utilizar estrategias de </a:t>
          </a:r>
          <a:r>
            <a:rPr lang="es-EC" sz="2400" b="1" dirty="0" err="1" smtClean="0">
              <a:solidFill>
                <a:schemeClr val="tx1">
                  <a:lumMod val="95000"/>
                  <a:lumOff val="5000"/>
                </a:schemeClr>
              </a:solidFill>
              <a:effectLst>
                <a:outerShdw blurRad="38100" dist="38100" dir="2700000" algn="tl">
                  <a:srgbClr val="000000">
                    <a:alpha val="43137"/>
                  </a:srgbClr>
                </a:outerShdw>
              </a:effectLst>
            </a:rPr>
            <a:t>merchandising</a:t>
          </a:r>
          <a:r>
            <a:rPr lang="es-EC" sz="2400" b="1" dirty="0" smtClean="0">
              <a:solidFill>
                <a:schemeClr val="tx1">
                  <a:lumMod val="95000"/>
                  <a:lumOff val="5000"/>
                </a:schemeClr>
              </a:solidFill>
              <a:effectLst>
                <a:outerShdw blurRad="38100" dist="38100" dir="2700000" algn="tl">
                  <a:srgbClr val="000000">
                    <a:alpha val="43137"/>
                  </a:srgbClr>
                </a:outerShdw>
              </a:effectLst>
            </a:rPr>
            <a:t> para atraer al mayor número de visitantes y posibles compradores, ya que se determinó que las ferias atraen la atención del consumidor, además se debe hacer énfasis en crear un ambiente familiar ya que los consumidores disfrutan de asistir a ferias con sus familiares o amigos.</a:t>
          </a:r>
          <a:endParaRPr lang="es-ES" sz="2400" b="1" dirty="0">
            <a:solidFill>
              <a:schemeClr val="tx1">
                <a:lumMod val="95000"/>
                <a:lumOff val="5000"/>
              </a:schemeClr>
            </a:solidFill>
            <a:effectLst>
              <a:outerShdw blurRad="38100" dist="38100" dir="2700000" algn="tl">
                <a:srgbClr val="000000">
                  <a:alpha val="43137"/>
                </a:srgbClr>
              </a:outerShdw>
            </a:effectLst>
          </a:endParaRPr>
        </a:p>
      </dgm:t>
    </dgm:pt>
    <dgm:pt modelId="{910B7825-1E58-4892-9247-E7E90296E177}" type="parTrans" cxnId="{1C441BB6-E3E6-4E5D-8491-617B473E746D}">
      <dgm:prSet/>
      <dgm:spPr/>
      <dgm:t>
        <a:bodyPr/>
        <a:lstStyle/>
        <a:p>
          <a:endParaRPr lang="es-ES"/>
        </a:p>
      </dgm:t>
    </dgm:pt>
    <dgm:pt modelId="{634EBD6F-AFC1-4895-89BA-A5F24B4EF347}" type="sibTrans" cxnId="{1C441BB6-E3E6-4E5D-8491-617B473E746D}">
      <dgm:prSet/>
      <dgm:spPr/>
      <dgm:t>
        <a:bodyPr/>
        <a:lstStyle/>
        <a:p>
          <a:endParaRPr lang="es-ES"/>
        </a:p>
      </dgm:t>
    </dgm:pt>
    <dgm:pt modelId="{5C6D5F05-927B-4ACA-8DC2-BEE4057AEAB5}">
      <dgm:prSet custT="1"/>
      <dgm:spPr>
        <a:solidFill>
          <a:schemeClr val="accent6">
            <a:lumMod val="40000"/>
            <a:lumOff val="60000"/>
          </a:schemeClr>
        </a:solidFill>
      </dgm:spPr>
      <dgm:t>
        <a:bodyPr/>
        <a:lstStyle/>
        <a:p>
          <a:r>
            <a:rPr lang="es-EC" sz="2400" b="1" dirty="0" smtClean="0">
              <a:solidFill>
                <a:schemeClr val="tx1">
                  <a:lumMod val="95000"/>
                  <a:lumOff val="5000"/>
                </a:schemeClr>
              </a:solidFill>
              <a:effectLst>
                <a:outerShdw blurRad="38100" dist="38100" dir="2700000" algn="tl">
                  <a:srgbClr val="000000">
                    <a:alpha val="43137"/>
                  </a:srgbClr>
                </a:outerShdw>
              </a:effectLst>
            </a:rPr>
            <a:t>Se recomienda hacer difusión por medio de internet, sea por redes sociales o </a:t>
          </a:r>
          <a:r>
            <a:rPr lang="es-EC" sz="2400" b="1" dirty="0" err="1" smtClean="0">
              <a:solidFill>
                <a:schemeClr val="tx1">
                  <a:lumMod val="95000"/>
                  <a:lumOff val="5000"/>
                </a:schemeClr>
              </a:solidFill>
              <a:effectLst>
                <a:outerShdw blurRad="38100" dist="38100" dir="2700000" algn="tl">
                  <a:srgbClr val="000000">
                    <a:alpha val="43137"/>
                  </a:srgbClr>
                </a:outerShdw>
              </a:effectLst>
            </a:rPr>
            <a:t>Mailing</a:t>
          </a:r>
          <a:r>
            <a:rPr lang="es-EC" sz="2400" b="1" dirty="0" smtClean="0">
              <a:solidFill>
                <a:schemeClr val="tx1">
                  <a:lumMod val="95000"/>
                  <a:lumOff val="5000"/>
                </a:schemeClr>
              </a:solidFill>
              <a:effectLst>
                <a:outerShdw blurRad="38100" dist="38100" dir="2700000" algn="tl">
                  <a:srgbClr val="000000">
                    <a:alpha val="43137"/>
                  </a:srgbClr>
                </a:outerShdw>
              </a:effectLst>
            </a:rPr>
            <a:t>, ya que el perfil del consumidor se encuentra entre los 18 – 28 años de edad y el cual está más en contacto con el internet en la actualidad.</a:t>
          </a:r>
          <a:endParaRPr lang="es-ES" sz="2400" b="1" dirty="0">
            <a:solidFill>
              <a:schemeClr val="tx1">
                <a:lumMod val="95000"/>
                <a:lumOff val="5000"/>
              </a:schemeClr>
            </a:solidFill>
            <a:effectLst>
              <a:outerShdw blurRad="38100" dist="38100" dir="2700000" algn="tl">
                <a:srgbClr val="000000">
                  <a:alpha val="43137"/>
                </a:srgbClr>
              </a:outerShdw>
            </a:effectLst>
          </a:endParaRPr>
        </a:p>
      </dgm:t>
    </dgm:pt>
    <dgm:pt modelId="{9C376A29-8BBB-4F6B-9828-5EBB38726A04}" type="parTrans" cxnId="{FD7648AA-822A-4C1B-AEF4-BBC75E2065BA}">
      <dgm:prSet/>
      <dgm:spPr/>
      <dgm:t>
        <a:bodyPr/>
        <a:lstStyle/>
        <a:p>
          <a:endParaRPr lang="es-ES"/>
        </a:p>
      </dgm:t>
    </dgm:pt>
    <dgm:pt modelId="{6F1CED96-527F-4C8E-8DA9-CBA40FF06F03}" type="sibTrans" cxnId="{FD7648AA-822A-4C1B-AEF4-BBC75E2065BA}">
      <dgm:prSet/>
      <dgm:spPr/>
      <dgm:t>
        <a:bodyPr/>
        <a:lstStyle/>
        <a:p>
          <a:endParaRPr lang="es-ES"/>
        </a:p>
      </dgm:t>
    </dgm:pt>
    <dgm:pt modelId="{9EFE5489-31A9-4911-9F8E-7A323D8146FF}">
      <dgm:prSet/>
      <dgm:spPr/>
      <dgm:t>
        <a:bodyPr/>
        <a:lstStyle/>
        <a:p>
          <a:r>
            <a:rPr lang="es-EC" b="1" dirty="0" smtClean="0">
              <a:solidFill>
                <a:schemeClr val="tx1">
                  <a:lumMod val="95000"/>
                  <a:lumOff val="5000"/>
                </a:schemeClr>
              </a:solidFill>
              <a:effectLst>
                <a:outerShdw blurRad="38100" dist="38100" dir="2700000" algn="tl">
                  <a:srgbClr val="000000">
                    <a:alpha val="43137"/>
                  </a:srgbClr>
                </a:outerShdw>
              </a:effectLst>
            </a:rPr>
            <a:t>Se recomienda ofertar productos que satisfagan la necesidad de los consumidores para que se siga con el proceso de compra habitual.</a:t>
          </a:r>
          <a:endParaRPr lang="es-ES" b="1" dirty="0">
            <a:solidFill>
              <a:schemeClr val="tx1">
                <a:lumMod val="95000"/>
                <a:lumOff val="5000"/>
              </a:schemeClr>
            </a:solidFill>
            <a:effectLst>
              <a:outerShdw blurRad="38100" dist="38100" dir="2700000" algn="tl">
                <a:srgbClr val="000000">
                  <a:alpha val="43137"/>
                </a:srgbClr>
              </a:outerShdw>
            </a:effectLst>
          </a:endParaRPr>
        </a:p>
      </dgm:t>
    </dgm:pt>
    <dgm:pt modelId="{0C47B46D-5AD9-47BC-8A8C-BB5613D6BC0F}" type="parTrans" cxnId="{F4A4D051-370C-413B-A1BE-FA66D3F23B52}">
      <dgm:prSet/>
      <dgm:spPr/>
      <dgm:t>
        <a:bodyPr/>
        <a:lstStyle/>
        <a:p>
          <a:endParaRPr lang="es-ES"/>
        </a:p>
      </dgm:t>
    </dgm:pt>
    <dgm:pt modelId="{657DEFB0-2F28-4459-8AA2-BC643969F3C9}" type="sibTrans" cxnId="{F4A4D051-370C-413B-A1BE-FA66D3F23B52}">
      <dgm:prSet/>
      <dgm:spPr/>
      <dgm:t>
        <a:bodyPr/>
        <a:lstStyle/>
        <a:p>
          <a:endParaRPr lang="es-ES"/>
        </a:p>
      </dgm:t>
    </dgm:pt>
    <dgm:pt modelId="{DBFD9F88-DCB0-4E9C-A2E4-D7093A409898}" type="pres">
      <dgm:prSet presAssocID="{8B4857DC-111F-4F03-8546-1A7E0E3D43B6}" presName="diagram" presStyleCnt="0">
        <dgm:presLayoutVars>
          <dgm:dir/>
          <dgm:resizeHandles val="exact"/>
        </dgm:presLayoutVars>
      </dgm:prSet>
      <dgm:spPr/>
      <dgm:t>
        <a:bodyPr/>
        <a:lstStyle/>
        <a:p>
          <a:endParaRPr lang="es-ES"/>
        </a:p>
      </dgm:t>
    </dgm:pt>
    <dgm:pt modelId="{0AAC240D-D41B-4FF0-ABAD-4A76C7C5B300}" type="pres">
      <dgm:prSet presAssocID="{6657902C-4C5E-411C-A1D5-69A10CD6A8C1}" presName="node" presStyleLbl="node1" presStyleIdx="0" presStyleCnt="3" custScaleX="143741" custScaleY="136016">
        <dgm:presLayoutVars>
          <dgm:bulletEnabled val="1"/>
        </dgm:presLayoutVars>
      </dgm:prSet>
      <dgm:spPr/>
      <dgm:t>
        <a:bodyPr/>
        <a:lstStyle/>
        <a:p>
          <a:endParaRPr lang="es-ES"/>
        </a:p>
      </dgm:t>
    </dgm:pt>
    <dgm:pt modelId="{5F3690EA-5987-4ABE-A067-9C44281AC88B}" type="pres">
      <dgm:prSet presAssocID="{634EBD6F-AFC1-4895-89BA-A5F24B4EF347}" presName="sibTrans" presStyleCnt="0"/>
      <dgm:spPr/>
    </dgm:pt>
    <dgm:pt modelId="{8F289657-DD41-4966-A573-53200F506D40}" type="pres">
      <dgm:prSet presAssocID="{5C6D5F05-927B-4ACA-8DC2-BEE4057AEAB5}" presName="node" presStyleLbl="node1" presStyleIdx="1" presStyleCnt="3" custScaleY="140990">
        <dgm:presLayoutVars>
          <dgm:bulletEnabled val="1"/>
        </dgm:presLayoutVars>
      </dgm:prSet>
      <dgm:spPr/>
      <dgm:t>
        <a:bodyPr/>
        <a:lstStyle/>
        <a:p>
          <a:endParaRPr lang="es-ES"/>
        </a:p>
      </dgm:t>
    </dgm:pt>
    <dgm:pt modelId="{C6F2D6E1-5F2D-4427-AD7F-D0F3F0219A34}" type="pres">
      <dgm:prSet presAssocID="{6F1CED96-527F-4C8E-8DA9-CBA40FF06F03}" presName="sibTrans" presStyleCnt="0"/>
      <dgm:spPr/>
    </dgm:pt>
    <dgm:pt modelId="{1D3ABF66-98E1-4681-A76A-3DF9EA8A50CB}" type="pres">
      <dgm:prSet presAssocID="{9EFE5489-31A9-4911-9F8E-7A323D8146FF}" presName="node" presStyleLbl="node1" presStyleIdx="2" presStyleCnt="3" custScaleX="149805" custScaleY="62151">
        <dgm:presLayoutVars>
          <dgm:bulletEnabled val="1"/>
        </dgm:presLayoutVars>
      </dgm:prSet>
      <dgm:spPr/>
      <dgm:t>
        <a:bodyPr/>
        <a:lstStyle/>
        <a:p>
          <a:endParaRPr lang="es-ES"/>
        </a:p>
      </dgm:t>
    </dgm:pt>
  </dgm:ptLst>
  <dgm:cxnLst>
    <dgm:cxn modelId="{98CFFF8F-F8FD-4601-9399-8174EC2610CE}" type="presOf" srcId="{5C6D5F05-927B-4ACA-8DC2-BEE4057AEAB5}" destId="{8F289657-DD41-4966-A573-53200F506D40}" srcOrd="0" destOrd="0" presId="urn:microsoft.com/office/officeart/2005/8/layout/default#5"/>
    <dgm:cxn modelId="{F4A4D051-370C-413B-A1BE-FA66D3F23B52}" srcId="{8B4857DC-111F-4F03-8546-1A7E0E3D43B6}" destId="{9EFE5489-31A9-4911-9F8E-7A323D8146FF}" srcOrd="2" destOrd="0" parTransId="{0C47B46D-5AD9-47BC-8A8C-BB5613D6BC0F}" sibTransId="{657DEFB0-2F28-4459-8AA2-BC643969F3C9}"/>
    <dgm:cxn modelId="{28F06865-0299-4776-9444-63E566D145CE}" type="presOf" srcId="{6657902C-4C5E-411C-A1D5-69A10CD6A8C1}" destId="{0AAC240D-D41B-4FF0-ABAD-4A76C7C5B300}" srcOrd="0" destOrd="0" presId="urn:microsoft.com/office/officeart/2005/8/layout/default#5"/>
    <dgm:cxn modelId="{FD7648AA-822A-4C1B-AEF4-BBC75E2065BA}" srcId="{8B4857DC-111F-4F03-8546-1A7E0E3D43B6}" destId="{5C6D5F05-927B-4ACA-8DC2-BEE4057AEAB5}" srcOrd="1" destOrd="0" parTransId="{9C376A29-8BBB-4F6B-9828-5EBB38726A04}" sibTransId="{6F1CED96-527F-4C8E-8DA9-CBA40FF06F03}"/>
    <dgm:cxn modelId="{7DA6D5EA-A03E-4B15-9E12-AC44B350DB5C}" type="presOf" srcId="{8B4857DC-111F-4F03-8546-1A7E0E3D43B6}" destId="{DBFD9F88-DCB0-4E9C-A2E4-D7093A409898}" srcOrd="0" destOrd="0" presId="urn:microsoft.com/office/officeart/2005/8/layout/default#5"/>
    <dgm:cxn modelId="{80DA5F60-A1A1-4C8A-8500-05B91970E79A}" type="presOf" srcId="{9EFE5489-31A9-4911-9F8E-7A323D8146FF}" destId="{1D3ABF66-98E1-4681-A76A-3DF9EA8A50CB}" srcOrd="0" destOrd="0" presId="urn:microsoft.com/office/officeart/2005/8/layout/default#5"/>
    <dgm:cxn modelId="{1C441BB6-E3E6-4E5D-8491-617B473E746D}" srcId="{8B4857DC-111F-4F03-8546-1A7E0E3D43B6}" destId="{6657902C-4C5E-411C-A1D5-69A10CD6A8C1}" srcOrd="0" destOrd="0" parTransId="{910B7825-1E58-4892-9247-E7E90296E177}" sibTransId="{634EBD6F-AFC1-4895-89BA-A5F24B4EF347}"/>
    <dgm:cxn modelId="{1948CEEE-C57D-4D02-B97D-9484E190AEFA}" type="presParOf" srcId="{DBFD9F88-DCB0-4E9C-A2E4-D7093A409898}" destId="{0AAC240D-D41B-4FF0-ABAD-4A76C7C5B300}" srcOrd="0" destOrd="0" presId="urn:microsoft.com/office/officeart/2005/8/layout/default#5"/>
    <dgm:cxn modelId="{0092B500-919D-462E-8E30-4B160124D96F}" type="presParOf" srcId="{DBFD9F88-DCB0-4E9C-A2E4-D7093A409898}" destId="{5F3690EA-5987-4ABE-A067-9C44281AC88B}" srcOrd="1" destOrd="0" presId="urn:microsoft.com/office/officeart/2005/8/layout/default#5"/>
    <dgm:cxn modelId="{D5090950-3C52-4562-A3C4-5896F7324513}" type="presParOf" srcId="{DBFD9F88-DCB0-4E9C-A2E4-D7093A409898}" destId="{8F289657-DD41-4966-A573-53200F506D40}" srcOrd="2" destOrd="0" presId="urn:microsoft.com/office/officeart/2005/8/layout/default#5"/>
    <dgm:cxn modelId="{FE7C9EB1-CC26-43BA-83A0-80E9FFB1F8AE}" type="presParOf" srcId="{DBFD9F88-DCB0-4E9C-A2E4-D7093A409898}" destId="{C6F2D6E1-5F2D-4427-AD7F-D0F3F0219A34}" srcOrd="3" destOrd="0" presId="urn:microsoft.com/office/officeart/2005/8/layout/default#5"/>
    <dgm:cxn modelId="{A4A3D97C-3EC3-4AE7-82D3-9736E651E238}" type="presParOf" srcId="{DBFD9F88-DCB0-4E9C-A2E4-D7093A409898}" destId="{1D3ABF66-98E1-4681-A76A-3DF9EA8A50CB}" srcOrd="4" destOrd="0" presId="urn:microsoft.com/office/officeart/2005/8/layout/defaul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ACF4B3B-8183-4204-961A-768934D8DB83}" type="doc">
      <dgm:prSet loTypeId="urn:microsoft.com/office/officeart/2005/8/layout/hList6" loCatId="list" qsTypeId="urn:microsoft.com/office/officeart/2005/8/quickstyle/simple5" qsCatId="simple" csTypeId="urn:microsoft.com/office/officeart/2005/8/colors/colorful3" csCatId="colorful" phldr="1"/>
      <dgm:spPr/>
      <dgm:t>
        <a:bodyPr/>
        <a:lstStyle/>
        <a:p>
          <a:endParaRPr lang="es-ES"/>
        </a:p>
      </dgm:t>
    </dgm:pt>
    <dgm:pt modelId="{0A58D4FC-976F-4CDF-88E9-ACE5C02C0213}">
      <dgm:prSet phldrT="[Texto]" custT="1"/>
      <dgm:spPr/>
      <dgm:t>
        <a:bodyPr/>
        <a:lstStyle/>
        <a:p>
          <a:r>
            <a:rPr lang="es-ES" sz="13800" b="1" dirty="0" smtClean="0">
              <a:effectLst>
                <a:outerShdw blurRad="38100" dist="38100" dir="2700000" algn="tl">
                  <a:srgbClr val="000000">
                    <a:alpha val="43137"/>
                  </a:srgbClr>
                </a:outerShdw>
              </a:effectLst>
            </a:rPr>
            <a:t>G</a:t>
          </a:r>
          <a:endParaRPr lang="es-ES" sz="13800" b="1" dirty="0">
            <a:effectLst>
              <a:outerShdw blurRad="38100" dist="38100" dir="2700000" algn="tl">
                <a:srgbClr val="000000">
                  <a:alpha val="43137"/>
                </a:srgbClr>
              </a:outerShdw>
            </a:effectLst>
          </a:endParaRPr>
        </a:p>
      </dgm:t>
    </dgm:pt>
    <dgm:pt modelId="{81B14C0A-8F52-45D4-BA78-FE0A00033449}" type="parTrans" cxnId="{F2CE4502-9E70-4427-8E25-91555FAD0A68}">
      <dgm:prSet/>
      <dgm:spPr/>
      <dgm:t>
        <a:bodyPr/>
        <a:lstStyle/>
        <a:p>
          <a:endParaRPr lang="es-ES"/>
        </a:p>
      </dgm:t>
    </dgm:pt>
    <dgm:pt modelId="{3C0D1501-4F86-4D4D-A4BA-D11AF3877F79}" type="sibTrans" cxnId="{F2CE4502-9E70-4427-8E25-91555FAD0A68}">
      <dgm:prSet/>
      <dgm:spPr/>
      <dgm:t>
        <a:bodyPr/>
        <a:lstStyle/>
        <a:p>
          <a:endParaRPr lang="es-ES"/>
        </a:p>
      </dgm:t>
    </dgm:pt>
    <dgm:pt modelId="{39352506-1EF6-4178-B4B6-C24C5A98F43B}">
      <dgm:prSet phldrT="[Texto]" custT="1"/>
      <dgm:spPr/>
      <dgm:t>
        <a:bodyPr/>
        <a:lstStyle/>
        <a:p>
          <a:r>
            <a:rPr lang="es-ES" sz="13800" b="1" dirty="0" smtClean="0">
              <a:effectLst>
                <a:outerShdw blurRad="38100" dist="38100" dir="2700000" algn="tl">
                  <a:srgbClr val="000000">
                    <a:alpha val="43137"/>
                  </a:srgbClr>
                </a:outerShdw>
              </a:effectLst>
            </a:rPr>
            <a:t>R</a:t>
          </a:r>
          <a:endParaRPr lang="es-ES" sz="13800" b="1" dirty="0">
            <a:effectLst>
              <a:outerShdw blurRad="38100" dist="38100" dir="2700000" algn="tl">
                <a:srgbClr val="000000">
                  <a:alpha val="43137"/>
                </a:srgbClr>
              </a:outerShdw>
            </a:effectLst>
          </a:endParaRPr>
        </a:p>
      </dgm:t>
    </dgm:pt>
    <dgm:pt modelId="{29CF1A17-1BFA-4633-A79E-B7A755E7DDB6}" type="parTrans" cxnId="{06D51989-3459-42DE-8BF5-358034159E1A}">
      <dgm:prSet/>
      <dgm:spPr/>
      <dgm:t>
        <a:bodyPr/>
        <a:lstStyle/>
        <a:p>
          <a:endParaRPr lang="es-ES"/>
        </a:p>
      </dgm:t>
    </dgm:pt>
    <dgm:pt modelId="{CF77ACE0-9F5C-492D-AB0D-ECD9D9B55E6D}" type="sibTrans" cxnId="{06D51989-3459-42DE-8BF5-358034159E1A}">
      <dgm:prSet/>
      <dgm:spPr/>
      <dgm:t>
        <a:bodyPr/>
        <a:lstStyle/>
        <a:p>
          <a:endParaRPr lang="es-ES"/>
        </a:p>
      </dgm:t>
    </dgm:pt>
    <dgm:pt modelId="{2634ADD6-6199-44FE-B5D4-0ED75349BA74}">
      <dgm:prSet phldrT="[Texto]" custT="1"/>
      <dgm:spPr/>
      <dgm:t>
        <a:bodyPr/>
        <a:lstStyle/>
        <a:p>
          <a:r>
            <a:rPr lang="es-ES" sz="13800" b="1" dirty="0" smtClean="0">
              <a:effectLst>
                <a:outerShdw blurRad="38100" dist="38100" dir="2700000" algn="tl">
                  <a:srgbClr val="000000">
                    <a:alpha val="43137"/>
                  </a:srgbClr>
                </a:outerShdw>
              </a:effectLst>
            </a:rPr>
            <a:t>A</a:t>
          </a:r>
        </a:p>
      </dgm:t>
    </dgm:pt>
    <dgm:pt modelId="{0CC34CC5-1588-4EEF-8254-5AB3A79BDE97}" type="parTrans" cxnId="{5AC4A586-2E2F-4517-B5B9-D72B212BDB11}">
      <dgm:prSet/>
      <dgm:spPr/>
      <dgm:t>
        <a:bodyPr/>
        <a:lstStyle/>
        <a:p>
          <a:endParaRPr lang="es-ES"/>
        </a:p>
      </dgm:t>
    </dgm:pt>
    <dgm:pt modelId="{124F2D56-C72E-454F-827A-B4B5006C07C0}" type="sibTrans" cxnId="{5AC4A586-2E2F-4517-B5B9-D72B212BDB11}">
      <dgm:prSet/>
      <dgm:spPr/>
      <dgm:t>
        <a:bodyPr/>
        <a:lstStyle/>
        <a:p>
          <a:endParaRPr lang="es-ES"/>
        </a:p>
      </dgm:t>
    </dgm:pt>
    <dgm:pt modelId="{0E27A7F8-CCB7-46B5-A008-C6BE637B2B09}">
      <dgm:prSet phldrT="[Texto]" custT="1"/>
      <dgm:spPr/>
      <dgm:t>
        <a:bodyPr/>
        <a:lstStyle/>
        <a:p>
          <a:r>
            <a:rPr lang="es-ES" sz="13800" b="1" dirty="0" smtClean="0">
              <a:effectLst>
                <a:outerShdw blurRad="38100" dist="38100" dir="2700000" algn="tl">
                  <a:srgbClr val="000000">
                    <a:alpha val="43137"/>
                  </a:srgbClr>
                </a:outerShdw>
              </a:effectLst>
            </a:rPr>
            <a:t>C</a:t>
          </a:r>
        </a:p>
      </dgm:t>
    </dgm:pt>
    <dgm:pt modelId="{A211D136-3717-4E54-8674-3089FB0458AB}" type="parTrans" cxnId="{B5B629E0-1A85-4681-8C56-D3C0771F72A2}">
      <dgm:prSet/>
      <dgm:spPr/>
      <dgm:t>
        <a:bodyPr/>
        <a:lstStyle/>
        <a:p>
          <a:endParaRPr lang="es-ES"/>
        </a:p>
      </dgm:t>
    </dgm:pt>
    <dgm:pt modelId="{834F67A9-A18D-497D-BB15-81948DA95B95}" type="sibTrans" cxnId="{B5B629E0-1A85-4681-8C56-D3C0771F72A2}">
      <dgm:prSet/>
      <dgm:spPr/>
      <dgm:t>
        <a:bodyPr/>
        <a:lstStyle/>
        <a:p>
          <a:endParaRPr lang="es-ES"/>
        </a:p>
      </dgm:t>
    </dgm:pt>
    <dgm:pt modelId="{F7FACDDB-DCB6-4EF2-A408-8C1687404E14}">
      <dgm:prSet phldrT="[Texto]" custT="1"/>
      <dgm:spPr/>
      <dgm:t>
        <a:bodyPr/>
        <a:lstStyle/>
        <a:p>
          <a:r>
            <a:rPr lang="es-ES" sz="13800" b="1" dirty="0" smtClean="0">
              <a:effectLst>
                <a:outerShdw blurRad="38100" dist="38100" dir="2700000" algn="tl">
                  <a:srgbClr val="000000">
                    <a:alpha val="43137"/>
                  </a:srgbClr>
                </a:outerShdw>
              </a:effectLst>
            </a:rPr>
            <a:t>I</a:t>
          </a:r>
        </a:p>
      </dgm:t>
    </dgm:pt>
    <dgm:pt modelId="{C40AC669-CB88-4895-BB77-209339228019}" type="parTrans" cxnId="{D48E6974-A450-41BF-984F-69DA01106763}">
      <dgm:prSet/>
      <dgm:spPr/>
      <dgm:t>
        <a:bodyPr/>
        <a:lstStyle/>
        <a:p>
          <a:endParaRPr lang="es-ES"/>
        </a:p>
      </dgm:t>
    </dgm:pt>
    <dgm:pt modelId="{8B7F668A-0CBA-4442-AB03-0C8C3B1CDB1D}" type="sibTrans" cxnId="{D48E6974-A450-41BF-984F-69DA01106763}">
      <dgm:prSet/>
      <dgm:spPr/>
      <dgm:t>
        <a:bodyPr/>
        <a:lstStyle/>
        <a:p>
          <a:endParaRPr lang="es-ES"/>
        </a:p>
      </dgm:t>
    </dgm:pt>
    <dgm:pt modelId="{DFB258D7-EA4F-46C6-8877-9826CAC8CAAD}">
      <dgm:prSet phldrT="[Texto]" custT="1"/>
      <dgm:spPr/>
      <dgm:t>
        <a:bodyPr/>
        <a:lstStyle/>
        <a:p>
          <a:r>
            <a:rPr lang="es-ES" sz="13800" b="1" dirty="0" smtClean="0">
              <a:effectLst>
                <a:outerShdw blurRad="38100" dist="38100" dir="2700000" algn="tl">
                  <a:srgbClr val="000000">
                    <a:alpha val="43137"/>
                  </a:srgbClr>
                </a:outerShdw>
              </a:effectLst>
            </a:rPr>
            <a:t>A</a:t>
          </a:r>
        </a:p>
      </dgm:t>
    </dgm:pt>
    <dgm:pt modelId="{AE80CB5B-2598-4A68-B3A8-9132EDD0018E}" type="parTrans" cxnId="{C13C5873-6415-44DC-A270-92760ADF0EE9}">
      <dgm:prSet/>
      <dgm:spPr/>
      <dgm:t>
        <a:bodyPr/>
        <a:lstStyle/>
        <a:p>
          <a:endParaRPr lang="es-ES"/>
        </a:p>
      </dgm:t>
    </dgm:pt>
    <dgm:pt modelId="{9E8F3E9F-E53D-438E-9AD1-ACA3416C5725}" type="sibTrans" cxnId="{C13C5873-6415-44DC-A270-92760ADF0EE9}">
      <dgm:prSet/>
      <dgm:spPr/>
      <dgm:t>
        <a:bodyPr/>
        <a:lstStyle/>
        <a:p>
          <a:endParaRPr lang="es-ES"/>
        </a:p>
      </dgm:t>
    </dgm:pt>
    <dgm:pt modelId="{498BE606-04C4-427A-B214-52B4A9EEC01C}">
      <dgm:prSet phldrT="[Texto]" custT="1"/>
      <dgm:spPr/>
      <dgm:t>
        <a:bodyPr/>
        <a:lstStyle/>
        <a:p>
          <a:r>
            <a:rPr lang="es-ES" sz="13800" b="1" dirty="0" smtClean="0">
              <a:effectLst>
                <a:outerShdw blurRad="38100" dist="38100" dir="2700000" algn="tl">
                  <a:srgbClr val="000000">
                    <a:alpha val="43137"/>
                  </a:srgbClr>
                </a:outerShdw>
              </a:effectLst>
            </a:rPr>
            <a:t>S</a:t>
          </a:r>
        </a:p>
      </dgm:t>
    </dgm:pt>
    <dgm:pt modelId="{9DF75E36-B06B-4D64-86BD-4A92B15DCC2D}" type="parTrans" cxnId="{99241676-0692-4ACB-857D-8AE50F85FA83}">
      <dgm:prSet/>
      <dgm:spPr/>
      <dgm:t>
        <a:bodyPr/>
        <a:lstStyle/>
        <a:p>
          <a:endParaRPr lang="es-ES"/>
        </a:p>
      </dgm:t>
    </dgm:pt>
    <dgm:pt modelId="{4EB752BD-A63C-4F40-B18A-477D7A03955E}" type="sibTrans" cxnId="{99241676-0692-4ACB-857D-8AE50F85FA83}">
      <dgm:prSet/>
      <dgm:spPr/>
      <dgm:t>
        <a:bodyPr/>
        <a:lstStyle/>
        <a:p>
          <a:endParaRPr lang="es-ES"/>
        </a:p>
      </dgm:t>
    </dgm:pt>
    <dgm:pt modelId="{ED6CD52E-21B7-40F3-B622-1A149F33CC9A}" type="pres">
      <dgm:prSet presAssocID="{BACF4B3B-8183-4204-961A-768934D8DB83}" presName="Name0" presStyleCnt="0">
        <dgm:presLayoutVars>
          <dgm:dir/>
          <dgm:resizeHandles val="exact"/>
        </dgm:presLayoutVars>
      </dgm:prSet>
      <dgm:spPr/>
      <dgm:t>
        <a:bodyPr/>
        <a:lstStyle/>
        <a:p>
          <a:endParaRPr lang="es-MX"/>
        </a:p>
      </dgm:t>
    </dgm:pt>
    <dgm:pt modelId="{17DD10B5-3C12-4D78-8F8A-8E6B401083ED}" type="pres">
      <dgm:prSet presAssocID="{0A58D4FC-976F-4CDF-88E9-ACE5C02C0213}" presName="node" presStyleLbl="node1" presStyleIdx="0" presStyleCnt="7">
        <dgm:presLayoutVars>
          <dgm:bulletEnabled val="1"/>
        </dgm:presLayoutVars>
      </dgm:prSet>
      <dgm:spPr/>
      <dgm:t>
        <a:bodyPr/>
        <a:lstStyle/>
        <a:p>
          <a:endParaRPr lang="es-ES"/>
        </a:p>
      </dgm:t>
    </dgm:pt>
    <dgm:pt modelId="{50ABE27C-1113-47BA-A1C8-2DDBCA27F605}" type="pres">
      <dgm:prSet presAssocID="{3C0D1501-4F86-4D4D-A4BA-D11AF3877F79}" presName="sibTrans" presStyleCnt="0"/>
      <dgm:spPr/>
    </dgm:pt>
    <dgm:pt modelId="{0075A36D-D5B3-4CD7-BE65-7347AA57FCA3}" type="pres">
      <dgm:prSet presAssocID="{39352506-1EF6-4178-B4B6-C24C5A98F43B}" presName="node" presStyleLbl="node1" presStyleIdx="1" presStyleCnt="7">
        <dgm:presLayoutVars>
          <dgm:bulletEnabled val="1"/>
        </dgm:presLayoutVars>
      </dgm:prSet>
      <dgm:spPr/>
      <dgm:t>
        <a:bodyPr/>
        <a:lstStyle/>
        <a:p>
          <a:endParaRPr lang="es-ES"/>
        </a:p>
      </dgm:t>
    </dgm:pt>
    <dgm:pt modelId="{1AF8A399-171E-45DC-B818-A2FC65D98C9E}" type="pres">
      <dgm:prSet presAssocID="{CF77ACE0-9F5C-492D-AB0D-ECD9D9B55E6D}" presName="sibTrans" presStyleCnt="0"/>
      <dgm:spPr/>
    </dgm:pt>
    <dgm:pt modelId="{C86B537B-D86C-47B5-B7EB-1A06E8328E4D}" type="pres">
      <dgm:prSet presAssocID="{2634ADD6-6199-44FE-B5D4-0ED75349BA74}" presName="node" presStyleLbl="node1" presStyleIdx="2" presStyleCnt="7">
        <dgm:presLayoutVars>
          <dgm:bulletEnabled val="1"/>
        </dgm:presLayoutVars>
      </dgm:prSet>
      <dgm:spPr/>
      <dgm:t>
        <a:bodyPr/>
        <a:lstStyle/>
        <a:p>
          <a:endParaRPr lang="es-ES"/>
        </a:p>
      </dgm:t>
    </dgm:pt>
    <dgm:pt modelId="{2FD89EFB-E483-4FE4-A34E-654EF6FFC30C}" type="pres">
      <dgm:prSet presAssocID="{124F2D56-C72E-454F-827A-B4B5006C07C0}" presName="sibTrans" presStyleCnt="0"/>
      <dgm:spPr/>
    </dgm:pt>
    <dgm:pt modelId="{A47D160E-B5B6-4016-8CAD-686F3124EFAB}" type="pres">
      <dgm:prSet presAssocID="{0E27A7F8-CCB7-46B5-A008-C6BE637B2B09}" presName="node" presStyleLbl="node1" presStyleIdx="3" presStyleCnt="7">
        <dgm:presLayoutVars>
          <dgm:bulletEnabled val="1"/>
        </dgm:presLayoutVars>
      </dgm:prSet>
      <dgm:spPr/>
      <dgm:t>
        <a:bodyPr/>
        <a:lstStyle/>
        <a:p>
          <a:endParaRPr lang="es-MX"/>
        </a:p>
      </dgm:t>
    </dgm:pt>
    <dgm:pt modelId="{D8B615B6-356D-45C4-9F8A-9D917CF32CD4}" type="pres">
      <dgm:prSet presAssocID="{834F67A9-A18D-497D-BB15-81948DA95B95}" presName="sibTrans" presStyleCnt="0"/>
      <dgm:spPr/>
    </dgm:pt>
    <dgm:pt modelId="{9F72E16B-08F8-41E3-82B6-41D4834049CE}" type="pres">
      <dgm:prSet presAssocID="{F7FACDDB-DCB6-4EF2-A408-8C1687404E14}" presName="node" presStyleLbl="node1" presStyleIdx="4" presStyleCnt="7">
        <dgm:presLayoutVars>
          <dgm:bulletEnabled val="1"/>
        </dgm:presLayoutVars>
      </dgm:prSet>
      <dgm:spPr/>
      <dgm:t>
        <a:bodyPr/>
        <a:lstStyle/>
        <a:p>
          <a:endParaRPr lang="es-MX"/>
        </a:p>
      </dgm:t>
    </dgm:pt>
    <dgm:pt modelId="{A531D6B7-609B-49C2-ACA0-2E69A7734B3A}" type="pres">
      <dgm:prSet presAssocID="{8B7F668A-0CBA-4442-AB03-0C8C3B1CDB1D}" presName="sibTrans" presStyleCnt="0"/>
      <dgm:spPr/>
    </dgm:pt>
    <dgm:pt modelId="{B9DB62DA-251C-43A8-A73E-208A3F51DB83}" type="pres">
      <dgm:prSet presAssocID="{DFB258D7-EA4F-46C6-8877-9826CAC8CAAD}" presName="node" presStyleLbl="node1" presStyleIdx="5" presStyleCnt="7">
        <dgm:presLayoutVars>
          <dgm:bulletEnabled val="1"/>
        </dgm:presLayoutVars>
      </dgm:prSet>
      <dgm:spPr/>
      <dgm:t>
        <a:bodyPr/>
        <a:lstStyle/>
        <a:p>
          <a:endParaRPr lang="es-MX"/>
        </a:p>
      </dgm:t>
    </dgm:pt>
    <dgm:pt modelId="{6E89894A-8415-4644-A11A-0EC46877FB04}" type="pres">
      <dgm:prSet presAssocID="{9E8F3E9F-E53D-438E-9AD1-ACA3416C5725}" presName="sibTrans" presStyleCnt="0"/>
      <dgm:spPr/>
    </dgm:pt>
    <dgm:pt modelId="{C4934A29-2FEA-418D-925E-093A8C50C36A}" type="pres">
      <dgm:prSet presAssocID="{498BE606-04C4-427A-B214-52B4A9EEC01C}" presName="node" presStyleLbl="node1" presStyleIdx="6" presStyleCnt="7">
        <dgm:presLayoutVars>
          <dgm:bulletEnabled val="1"/>
        </dgm:presLayoutVars>
      </dgm:prSet>
      <dgm:spPr/>
      <dgm:t>
        <a:bodyPr/>
        <a:lstStyle/>
        <a:p>
          <a:endParaRPr lang="es-MX"/>
        </a:p>
      </dgm:t>
    </dgm:pt>
  </dgm:ptLst>
  <dgm:cxnLst>
    <dgm:cxn modelId="{DFB6AAEF-64DF-45E9-95F5-972E9EB692DF}" type="presOf" srcId="{498BE606-04C4-427A-B214-52B4A9EEC01C}" destId="{C4934A29-2FEA-418D-925E-093A8C50C36A}" srcOrd="0" destOrd="0" presId="urn:microsoft.com/office/officeart/2005/8/layout/hList6"/>
    <dgm:cxn modelId="{0CE92740-845F-4EFC-84B7-DE9B93877B7D}" type="presOf" srcId="{0E27A7F8-CCB7-46B5-A008-C6BE637B2B09}" destId="{A47D160E-B5B6-4016-8CAD-686F3124EFAB}" srcOrd="0" destOrd="0" presId="urn:microsoft.com/office/officeart/2005/8/layout/hList6"/>
    <dgm:cxn modelId="{C13C5873-6415-44DC-A270-92760ADF0EE9}" srcId="{BACF4B3B-8183-4204-961A-768934D8DB83}" destId="{DFB258D7-EA4F-46C6-8877-9826CAC8CAAD}" srcOrd="5" destOrd="0" parTransId="{AE80CB5B-2598-4A68-B3A8-9132EDD0018E}" sibTransId="{9E8F3E9F-E53D-438E-9AD1-ACA3416C5725}"/>
    <dgm:cxn modelId="{F8DA1403-29C0-4101-9372-3D286A624FEC}" type="presOf" srcId="{0A58D4FC-976F-4CDF-88E9-ACE5C02C0213}" destId="{17DD10B5-3C12-4D78-8F8A-8E6B401083ED}" srcOrd="0" destOrd="0" presId="urn:microsoft.com/office/officeart/2005/8/layout/hList6"/>
    <dgm:cxn modelId="{B5B629E0-1A85-4681-8C56-D3C0771F72A2}" srcId="{BACF4B3B-8183-4204-961A-768934D8DB83}" destId="{0E27A7F8-CCB7-46B5-A008-C6BE637B2B09}" srcOrd="3" destOrd="0" parTransId="{A211D136-3717-4E54-8674-3089FB0458AB}" sibTransId="{834F67A9-A18D-497D-BB15-81948DA95B95}"/>
    <dgm:cxn modelId="{7689A91C-9060-4F09-A3BE-C4D159BE82C9}" type="presOf" srcId="{F7FACDDB-DCB6-4EF2-A408-8C1687404E14}" destId="{9F72E16B-08F8-41E3-82B6-41D4834049CE}" srcOrd="0" destOrd="0" presId="urn:microsoft.com/office/officeart/2005/8/layout/hList6"/>
    <dgm:cxn modelId="{D48E6974-A450-41BF-984F-69DA01106763}" srcId="{BACF4B3B-8183-4204-961A-768934D8DB83}" destId="{F7FACDDB-DCB6-4EF2-A408-8C1687404E14}" srcOrd="4" destOrd="0" parTransId="{C40AC669-CB88-4895-BB77-209339228019}" sibTransId="{8B7F668A-0CBA-4442-AB03-0C8C3B1CDB1D}"/>
    <dgm:cxn modelId="{99241676-0692-4ACB-857D-8AE50F85FA83}" srcId="{BACF4B3B-8183-4204-961A-768934D8DB83}" destId="{498BE606-04C4-427A-B214-52B4A9EEC01C}" srcOrd="6" destOrd="0" parTransId="{9DF75E36-B06B-4D64-86BD-4A92B15DCC2D}" sibTransId="{4EB752BD-A63C-4F40-B18A-477D7A03955E}"/>
    <dgm:cxn modelId="{06D51989-3459-42DE-8BF5-358034159E1A}" srcId="{BACF4B3B-8183-4204-961A-768934D8DB83}" destId="{39352506-1EF6-4178-B4B6-C24C5A98F43B}" srcOrd="1" destOrd="0" parTransId="{29CF1A17-1BFA-4633-A79E-B7A755E7DDB6}" sibTransId="{CF77ACE0-9F5C-492D-AB0D-ECD9D9B55E6D}"/>
    <dgm:cxn modelId="{6D5C2B3F-40B2-4B10-9C95-E7A8DEC9E51B}" type="presOf" srcId="{BACF4B3B-8183-4204-961A-768934D8DB83}" destId="{ED6CD52E-21B7-40F3-B622-1A149F33CC9A}" srcOrd="0" destOrd="0" presId="urn:microsoft.com/office/officeart/2005/8/layout/hList6"/>
    <dgm:cxn modelId="{79FA77CA-E199-476F-A805-8417F43C5852}" type="presOf" srcId="{39352506-1EF6-4178-B4B6-C24C5A98F43B}" destId="{0075A36D-D5B3-4CD7-BE65-7347AA57FCA3}" srcOrd="0" destOrd="0" presId="urn:microsoft.com/office/officeart/2005/8/layout/hList6"/>
    <dgm:cxn modelId="{5AC4A586-2E2F-4517-B5B9-D72B212BDB11}" srcId="{BACF4B3B-8183-4204-961A-768934D8DB83}" destId="{2634ADD6-6199-44FE-B5D4-0ED75349BA74}" srcOrd="2" destOrd="0" parTransId="{0CC34CC5-1588-4EEF-8254-5AB3A79BDE97}" sibTransId="{124F2D56-C72E-454F-827A-B4B5006C07C0}"/>
    <dgm:cxn modelId="{E5A1F326-E945-460E-87E2-3921984C9A81}" type="presOf" srcId="{2634ADD6-6199-44FE-B5D4-0ED75349BA74}" destId="{C86B537B-D86C-47B5-B7EB-1A06E8328E4D}" srcOrd="0" destOrd="0" presId="urn:microsoft.com/office/officeart/2005/8/layout/hList6"/>
    <dgm:cxn modelId="{1AB194E0-35D8-422B-B884-C5DBE93E35DE}" type="presOf" srcId="{DFB258D7-EA4F-46C6-8877-9826CAC8CAAD}" destId="{B9DB62DA-251C-43A8-A73E-208A3F51DB83}" srcOrd="0" destOrd="0" presId="urn:microsoft.com/office/officeart/2005/8/layout/hList6"/>
    <dgm:cxn modelId="{F2CE4502-9E70-4427-8E25-91555FAD0A68}" srcId="{BACF4B3B-8183-4204-961A-768934D8DB83}" destId="{0A58D4FC-976F-4CDF-88E9-ACE5C02C0213}" srcOrd="0" destOrd="0" parTransId="{81B14C0A-8F52-45D4-BA78-FE0A00033449}" sibTransId="{3C0D1501-4F86-4D4D-A4BA-D11AF3877F79}"/>
    <dgm:cxn modelId="{3071695C-B7FC-46F2-B44F-E443D90900EE}" type="presParOf" srcId="{ED6CD52E-21B7-40F3-B622-1A149F33CC9A}" destId="{17DD10B5-3C12-4D78-8F8A-8E6B401083ED}" srcOrd="0" destOrd="0" presId="urn:microsoft.com/office/officeart/2005/8/layout/hList6"/>
    <dgm:cxn modelId="{4E5EE193-DD08-41F9-9CEE-74EB90140879}" type="presParOf" srcId="{ED6CD52E-21B7-40F3-B622-1A149F33CC9A}" destId="{50ABE27C-1113-47BA-A1C8-2DDBCA27F605}" srcOrd="1" destOrd="0" presId="urn:microsoft.com/office/officeart/2005/8/layout/hList6"/>
    <dgm:cxn modelId="{B0E04BE8-E429-4112-9FBC-D12665801B7D}" type="presParOf" srcId="{ED6CD52E-21B7-40F3-B622-1A149F33CC9A}" destId="{0075A36D-D5B3-4CD7-BE65-7347AA57FCA3}" srcOrd="2" destOrd="0" presId="urn:microsoft.com/office/officeart/2005/8/layout/hList6"/>
    <dgm:cxn modelId="{4C17D83C-A8AE-4C52-A89B-0288697A09AF}" type="presParOf" srcId="{ED6CD52E-21B7-40F3-B622-1A149F33CC9A}" destId="{1AF8A399-171E-45DC-B818-A2FC65D98C9E}" srcOrd="3" destOrd="0" presId="urn:microsoft.com/office/officeart/2005/8/layout/hList6"/>
    <dgm:cxn modelId="{8F424AA1-A1BD-4EB5-929C-5C4DC1A889A2}" type="presParOf" srcId="{ED6CD52E-21B7-40F3-B622-1A149F33CC9A}" destId="{C86B537B-D86C-47B5-B7EB-1A06E8328E4D}" srcOrd="4" destOrd="0" presId="urn:microsoft.com/office/officeart/2005/8/layout/hList6"/>
    <dgm:cxn modelId="{37922D1D-4296-4025-9230-F52755D79473}" type="presParOf" srcId="{ED6CD52E-21B7-40F3-B622-1A149F33CC9A}" destId="{2FD89EFB-E483-4FE4-A34E-654EF6FFC30C}" srcOrd="5" destOrd="0" presId="urn:microsoft.com/office/officeart/2005/8/layout/hList6"/>
    <dgm:cxn modelId="{969D1ED8-2B40-4213-BC2F-A8236DD41532}" type="presParOf" srcId="{ED6CD52E-21B7-40F3-B622-1A149F33CC9A}" destId="{A47D160E-B5B6-4016-8CAD-686F3124EFAB}" srcOrd="6" destOrd="0" presId="urn:microsoft.com/office/officeart/2005/8/layout/hList6"/>
    <dgm:cxn modelId="{C1D17005-9A0F-4A3D-892F-005552D0AB8D}" type="presParOf" srcId="{ED6CD52E-21B7-40F3-B622-1A149F33CC9A}" destId="{D8B615B6-356D-45C4-9F8A-9D917CF32CD4}" srcOrd="7" destOrd="0" presId="urn:microsoft.com/office/officeart/2005/8/layout/hList6"/>
    <dgm:cxn modelId="{187A0265-BFF4-4119-8AC2-3FEC7F7E8F24}" type="presParOf" srcId="{ED6CD52E-21B7-40F3-B622-1A149F33CC9A}" destId="{9F72E16B-08F8-41E3-82B6-41D4834049CE}" srcOrd="8" destOrd="0" presId="urn:microsoft.com/office/officeart/2005/8/layout/hList6"/>
    <dgm:cxn modelId="{DF5E4E29-A355-4CE1-A79A-CB83D6F21039}" type="presParOf" srcId="{ED6CD52E-21B7-40F3-B622-1A149F33CC9A}" destId="{A531D6B7-609B-49C2-ACA0-2E69A7734B3A}" srcOrd="9" destOrd="0" presId="urn:microsoft.com/office/officeart/2005/8/layout/hList6"/>
    <dgm:cxn modelId="{3F86C4EA-4ABF-45DD-8416-B050C1656003}" type="presParOf" srcId="{ED6CD52E-21B7-40F3-B622-1A149F33CC9A}" destId="{B9DB62DA-251C-43A8-A73E-208A3F51DB83}" srcOrd="10" destOrd="0" presId="urn:microsoft.com/office/officeart/2005/8/layout/hList6"/>
    <dgm:cxn modelId="{B7F5CBAC-C7B5-4CE2-851D-1481F2D6A341}" type="presParOf" srcId="{ED6CD52E-21B7-40F3-B622-1A149F33CC9A}" destId="{6E89894A-8415-4644-A11A-0EC46877FB04}" srcOrd="11" destOrd="0" presId="urn:microsoft.com/office/officeart/2005/8/layout/hList6"/>
    <dgm:cxn modelId="{5AB7C3A5-58D9-4079-B4A9-FD11909D617F}" type="presParOf" srcId="{ED6CD52E-21B7-40F3-B622-1A149F33CC9A}" destId="{C4934A29-2FEA-418D-925E-093A8C50C36A}" srcOrd="1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55163A-6DEB-493D-A837-F8D928DB02BD}"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s-ES"/>
        </a:p>
      </dgm:t>
    </dgm:pt>
    <dgm:pt modelId="{F7BE881B-937E-4E72-ABC2-D1AC4090CE46}">
      <dgm:prSet phldrT="[Texto]" custT="1"/>
      <dgm:spPr/>
      <dgm:t>
        <a:bodyPr/>
        <a:lstStyle/>
        <a:p>
          <a:r>
            <a:rPr lang="es-EC" sz="2400" dirty="0" smtClean="0">
              <a:solidFill>
                <a:schemeClr val="tx1"/>
              </a:solidFill>
              <a:effectLst>
                <a:outerShdw blurRad="38100" dist="38100" dir="2700000" algn="tl">
                  <a:srgbClr val="000000">
                    <a:alpha val="43137"/>
                  </a:srgbClr>
                </a:outerShdw>
              </a:effectLst>
              <a:hlinkClick xmlns:r="http://schemas.openxmlformats.org/officeDocument/2006/relationships" r:id="rId1" action="ppaction://hlinksldjump"/>
            </a:rPr>
            <a:t>1: </a:t>
          </a:r>
          <a:r>
            <a:rPr lang="es-EC" sz="2400" dirty="0" smtClean="0">
              <a:solidFill>
                <a:schemeClr val="tx1"/>
              </a:solidFill>
              <a:effectLst>
                <a:outerShdw blurRad="38100" dist="38100" dir="2700000" algn="tl">
                  <a:srgbClr val="000000">
                    <a:alpha val="43137"/>
                  </a:srgbClr>
                </a:outerShdw>
              </a:effectLst>
            </a:rPr>
            <a:t>Determinar las motivaciones del consumidor que acude a las ferias artesanales realizadas en el DMQ</a:t>
          </a:r>
          <a:endParaRPr lang="es-ES" sz="2400" dirty="0">
            <a:solidFill>
              <a:schemeClr val="tx1"/>
            </a:solidFill>
            <a:effectLst>
              <a:outerShdw blurRad="38100" dist="38100" dir="2700000" algn="tl">
                <a:srgbClr val="000000">
                  <a:alpha val="43137"/>
                </a:srgbClr>
              </a:outerShdw>
            </a:effectLst>
          </a:endParaRPr>
        </a:p>
      </dgm:t>
    </dgm:pt>
    <dgm:pt modelId="{515AB959-A410-45F2-BAF6-AA6E99BCF384}" type="parTrans" cxnId="{B77DCBBD-0315-4140-A81E-2F6B4391D2F3}">
      <dgm:prSet/>
      <dgm:spPr/>
      <dgm:t>
        <a:bodyPr/>
        <a:lstStyle/>
        <a:p>
          <a:endParaRPr lang="es-ES" sz="2400">
            <a:solidFill>
              <a:schemeClr val="tx1"/>
            </a:solidFill>
            <a:effectLst>
              <a:outerShdw blurRad="38100" dist="38100" dir="2700000" algn="tl">
                <a:srgbClr val="000000">
                  <a:alpha val="43137"/>
                </a:srgbClr>
              </a:outerShdw>
            </a:effectLst>
          </a:endParaRPr>
        </a:p>
      </dgm:t>
    </dgm:pt>
    <dgm:pt modelId="{81D354BD-029D-4B18-8BD2-7F403FE24A92}" type="sibTrans" cxnId="{B77DCBBD-0315-4140-A81E-2F6B4391D2F3}">
      <dgm:prSet/>
      <dgm:spPr/>
      <dgm:t>
        <a:bodyPr/>
        <a:lstStyle/>
        <a:p>
          <a:endParaRPr lang="es-ES" sz="2400">
            <a:solidFill>
              <a:schemeClr val="tx1"/>
            </a:solidFill>
            <a:effectLst>
              <a:outerShdw blurRad="38100" dist="38100" dir="2700000" algn="tl">
                <a:srgbClr val="000000">
                  <a:alpha val="43137"/>
                </a:srgbClr>
              </a:outerShdw>
            </a:effectLst>
          </a:endParaRPr>
        </a:p>
      </dgm:t>
    </dgm:pt>
    <dgm:pt modelId="{29BC8D67-42A1-45AC-8B9A-0D103F0F8433}">
      <dgm:prSet custT="1"/>
      <dgm:spPr/>
      <dgm:t>
        <a:bodyPr/>
        <a:lstStyle/>
        <a:p>
          <a:r>
            <a:rPr lang="es-EC" sz="2400" dirty="0" smtClean="0">
              <a:solidFill>
                <a:schemeClr val="tx1"/>
              </a:solidFill>
              <a:effectLst>
                <a:outerShdw blurRad="38100" dist="38100" dir="2700000" algn="tl">
                  <a:srgbClr val="000000">
                    <a:alpha val="43137"/>
                  </a:srgbClr>
                </a:outerShdw>
              </a:effectLst>
              <a:hlinkClick xmlns:r="http://schemas.openxmlformats.org/officeDocument/2006/relationships" r:id="rId2" action="ppaction://hlinksldjump"/>
            </a:rPr>
            <a:t>2: </a:t>
          </a:r>
          <a:r>
            <a:rPr lang="es-EC" sz="2400" dirty="0" smtClean="0">
              <a:solidFill>
                <a:schemeClr val="tx1"/>
              </a:solidFill>
              <a:effectLst>
                <a:outerShdw blurRad="38100" dist="38100" dir="2700000" algn="tl">
                  <a:srgbClr val="000000">
                    <a:alpha val="43137"/>
                  </a:srgbClr>
                </a:outerShdw>
              </a:effectLst>
            </a:rPr>
            <a:t>Determinar el perfil del consumidor de ferias artesanales permanentes del DMQ</a:t>
          </a:r>
          <a:endParaRPr lang="es-ES" sz="2400" dirty="0">
            <a:solidFill>
              <a:schemeClr val="tx1"/>
            </a:solidFill>
            <a:effectLst>
              <a:outerShdw blurRad="38100" dist="38100" dir="2700000" algn="tl">
                <a:srgbClr val="000000">
                  <a:alpha val="43137"/>
                </a:srgbClr>
              </a:outerShdw>
            </a:effectLst>
          </a:endParaRPr>
        </a:p>
      </dgm:t>
    </dgm:pt>
    <dgm:pt modelId="{2BB7BEEB-31C6-4279-B3AB-BAC7A27D4EA8}" type="parTrans" cxnId="{6E94B838-36B5-4734-B6E2-A2FEB2D72B12}">
      <dgm:prSet/>
      <dgm:spPr/>
      <dgm:t>
        <a:bodyPr/>
        <a:lstStyle/>
        <a:p>
          <a:endParaRPr lang="es-ES" sz="2400">
            <a:solidFill>
              <a:schemeClr val="tx1"/>
            </a:solidFill>
            <a:effectLst>
              <a:outerShdw blurRad="38100" dist="38100" dir="2700000" algn="tl">
                <a:srgbClr val="000000">
                  <a:alpha val="43137"/>
                </a:srgbClr>
              </a:outerShdw>
            </a:effectLst>
          </a:endParaRPr>
        </a:p>
      </dgm:t>
    </dgm:pt>
    <dgm:pt modelId="{D33891CB-9889-4D74-ACEC-CD01A020F688}" type="sibTrans" cxnId="{6E94B838-36B5-4734-B6E2-A2FEB2D72B12}">
      <dgm:prSet/>
      <dgm:spPr/>
      <dgm:t>
        <a:bodyPr/>
        <a:lstStyle/>
        <a:p>
          <a:endParaRPr lang="es-ES" sz="2400">
            <a:solidFill>
              <a:schemeClr val="tx1"/>
            </a:solidFill>
            <a:effectLst>
              <a:outerShdw blurRad="38100" dist="38100" dir="2700000" algn="tl">
                <a:srgbClr val="000000">
                  <a:alpha val="43137"/>
                </a:srgbClr>
              </a:outerShdw>
            </a:effectLst>
          </a:endParaRPr>
        </a:p>
      </dgm:t>
    </dgm:pt>
    <dgm:pt modelId="{0958027C-5BCB-47C0-8AE3-D57E0AD5E619}">
      <dgm:prSet custT="1"/>
      <dgm:spPr/>
      <dgm:t>
        <a:bodyPr/>
        <a:lstStyle/>
        <a:p>
          <a:r>
            <a:rPr lang="es-EC" sz="2400" dirty="0" smtClean="0">
              <a:solidFill>
                <a:schemeClr val="tx1"/>
              </a:solidFill>
              <a:effectLst>
                <a:outerShdw blurRad="38100" dist="38100" dir="2700000" algn="tl">
                  <a:srgbClr val="000000">
                    <a:alpha val="43137"/>
                  </a:srgbClr>
                </a:outerShdw>
              </a:effectLst>
              <a:hlinkClick xmlns:r="http://schemas.openxmlformats.org/officeDocument/2006/relationships" r:id="rId3" action="ppaction://hlinksldjump"/>
            </a:rPr>
            <a:t>3: </a:t>
          </a:r>
          <a:r>
            <a:rPr lang="es-EC" sz="2400" dirty="0" smtClean="0">
              <a:solidFill>
                <a:schemeClr val="tx1"/>
              </a:solidFill>
              <a:effectLst>
                <a:outerShdw blurRad="38100" dist="38100" dir="2700000" algn="tl">
                  <a:srgbClr val="000000">
                    <a:alpha val="43137"/>
                  </a:srgbClr>
                </a:outerShdw>
              </a:effectLst>
            </a:rPr>
            <a:t>Descubrir los medios por los cuales el consumidor se informa o conoce de las ferias artesanales realizadas en el DMQ</a:t>
          </a:r>
          <a:endParaRPr lang="es-ES" sz="2400" dirty="0">
            <a:solidFill>
              <a:schemeClr val="tx1"/>
            </a:solidFill>
            <a:effectLst>
              <a:outerShdw blurRad="38100" dist="38100" dir="2700000" algn="tl">
                <a:srgbClr val="000000">
                  <a:alpha val="43137"/>
                </a:srgbClr>
              </a:outerShdw>
            </a:effectLst>
          </a:endParaRPr>
        </a:p>
      </dgm:t>
    </dgm:pt>
    <dgm:pt modelId="{B41120A1-405F-43AE-A814-8585D3D91AC3}" type="parTrans" cxnId="{0F6CDBB1-5256-4145-B48D-C76DF99F447E}">
      <dgm:prSet/>
      <dgm:spPr/>
      <dgm:t>
        <a:bodyPr/>
        <a:lstStyle/>
        <a:p>
          <a:endParaRPr lang="es-ES" sz="2400">
            <a:solidFill>
              <a:schemeClr val="tx1"/>
            </a:solidFill>
            <a:effectLst>
              <a:outerShdw blurRad="38100" dist="38100" dir="2700000" algn="tl">
                <a:srgbClr val="000000">
                  <a:alpha val="43137"/>
                </a:srgbClr>
              </a:outerShdw>
            </a:effectLst>
          </a:endParaRPr>
        </a:p>
      </dgm:t>
    </dgm:pt>
    <dgm:pt modelId="{440ADEED-28FD-4789-AAD2-E9DEF3F40D60}" type="sibTrans" cxnId="{0F6CDBB1-5256-4145-B48D-C76DF99F447E}">
      <dgm:prSet/>
      <dgm:spPr/>
      <dgm:t>
        <a:bodyPr/>
        <a:lstStyle/>
        <a:p>
          <a:endParaRPr lang="es-ES" sz="2400">
            <a:solidFill>
              <a:schemeClr val="tx1"/>
            </a:solidFill>
            <a:effectLst>
              <a:outerShdw blurRad="38100" dist="38100" dir="2700000" algn="tl">
                <a:srgbClr val="000000">
                  <a:alpha val="43137"/>
                </a:srgbClr>
              </a:outerShdw>
            </a:effectLst>
          </a:endParaRPr>
        </a:p>
      </dgm:t>
    </dgm:pt>
    <dgm:pt modelId="{A3FAFB44-9B58-4752-8FBB-1E4A973D6456}">
      <dgm:prSet custT="1"/>
      <dgm:spPr/>
      <dgm:t>
        <a:bodyPr/>
        <a:lstStyle/>
        <a:p>
          <a:r>
            <a:rPr lang="es-EC" sz="2400" dirty="0" smtClean="0">
              <a:solidFill>
                <a:schemeClr val="tx1"/>
              </a:solidFill>
              <a:effectLst>
                <a:outerShdw blurRad="38100" dist="38100" dir="2700000" algn="tl">
                  <a:srgbClr val="000000">
                    <a:alpha val="43137"/>
                  </a:srgbClr>
                </a:outerShdw>
              </a:effectLst>
              <a:hlinkClick xmlns:r="http://schemas.openxmlformats.org/officeDocument/2006/relationships" r:id="rId4" action="ppaction://hlinksldjump"/>
            </a:rPr>
            <a:t>4: </a:t>
          </a:r>
          <a:r>
            <a:rPr lang="es-EC" sz="2400" dirty="0" smtClean="0">
              <a:solidFill>
                <a:schemeClr val="tx1"/>
              </a:solidFill>
              <a:effectLst>
                <a:outerShdw blurRad="38100" dist="38100" dir="2700000" algn="tl">
                  <a:srgbClr val="000000">
                    <a:alpha val="43137"/>
                  </a:srgbClr>
                </a:outerShdw>
              </a:effectLst>
            </a:rPr>
            <a:t>Explicar el proceso de decisión de compra del consumidor en las ferias artesanales del DMQ</a:t>
          </a:r>
          <a:endParaRPr lang="es-ES" sz="2400" dirty="0">
            <a:solidFill>
              <a:schemeClr val="tx1"/>
            </a:solidFill>
            <a:effectLst>
              <a:outerShdw blurRad="38100" dist="38100" dir="2700000" algn="tl">
                <a:srgbClr val="000000">
                  <a:alpha val="43137"/>
                </a:srgbClr>
              </a:outerShdw>
            </a:effectLst>
          </a:endParaRPr>
        </a:p>
      </dgm:t>
    </dgm:pt>
    <dgm:pt modelId="{C47D1F95-54A4-4ECB-94B7-9AE2AB1492CC}" type="parTrans" cxnId="{4C4201DA-22AB-404F-B5EE-48533246AA45}">
      <dgm:prSet/>
      <dgm:spPr/>
      <dgm:t>
        <a:bodyPr/>
        <a:lstStyle/>
        <a:p>
          <a:endParaRPr lang="es-ES" sz="2400">
            <a:solidFill>
              <a:schemeClr val="tx1"/>
            </a:solidFill>
            <a:effectLst>
              <a:outerShdw blurRad="38100" dist="38100" dir="2700000" algn="tl">
                <a:srgbClr val="000000">
                  <a:alpha val="43137"/>
                </a:srgbClr>
              </a:outerShdw>
            </a:effectLst>
          </a:endParaRPr>
        </a:p>
      </dgm:t>
    </dgm:pt>
    <dgm:pt modelId="{160B6C5E-3AAC-4A75-9AA6-1E9C6A97899C}" type="sibTrans" cxnId="{4C4201DA-22AB-404F-B5EE-48533246AA45}">
      <dgm:prSet/>
      <dgm:spPr/>
      <dgm:t>
        <a:bodyPr/>
        <a:lstStyle/>
        <a:p>
          <a:endParaRPr lang="es-ES" sz="2400">
            <a:solidFill>
              <a:schemeClr val="tx1"/>
            </a:solidFill>
            <a:effectLst>
              <a:outerShdw blurRad="38100" dist="38100" dir="2700000" algn="tl">
                <a:srgbClr val="000000">
                  <a:alpha val="43137"/>
                </a:srgbClr>
              </a:outerShdw>
            </a:effectLst>
          </a:endParaRPr>
        </a:p>
      </dgm:t>
    </dgm:pt>
    <dgm:pt modelId="{2DC02E70-CDF8-4B73-8996-C785A3D61D28}">
      <dgm:prSet custT="1"/>
      <dgm:spPr/>
      <dgm:t>
        <a:bodyPr/>
        <a:lstStyle/>
        <a:p>
          <a:r>
            <a:rPr lang="es-EC" sz="2400" dirty="0" smtClean="0">
              <a:solidFill>
                <a:schemeClr val="tx1"/>
              </a:solidFill>
              <a:effectLst>
                <a:outerShdw blurRad="38100" dist="38100" dir="2700000" algn="tl">
                  <a:srgbClr val="000000">
                    <a:alpha val="43137"/>
                  </a:srgbClr>
                </a:outerShdw>
              </a:effectLst>
              <a:hlinkClick xmlns:r="http://schemas.openxmlformats.org/officeDocument/2006/relationships" r:id="rId5" action="ppaction://hlinksldjump"/>
            </a:rPr>
            <a:t>5: </a:t>
          </a:r>
          <a:r>
            <a:rPr lang="es-EC" sz="2400" dirty="0" smtClean="0">
              <a:solidFill>
                <a:schemeClr val="tx1"/>
              </a:solidFill>
              <a:effectLst>
                <a:outerShdw blurRad="38100" dist="38100" dir="2700000" algn="tl">
                  <a:srgbClr val="000000">
                    <a:alpha val="43137"/>
                  </a:srgbClr>
                </a:outerShdw>
              </a:effectLst>
            </a:rPr>
            <a:t>Plantear una propuesta de realización de ferias como herramienta estratégica de marketing</a:t>
          </a:r>
          <a:endParaRPr lang="es-ES" sz="2400" dirty="0">
            <a:solidFill>
              <a:schemeClr val="tx1"/>
            </a:solidFill>
            <a:effectLst>
              <a:outerShdw blurRad="38100" dist="38100" dir="2700000" algn="tl">
                <a:srgbClr val="000000">
                  <a:alpha val="43137"/>
                </a:srgbClr>
              </a:outerShdw>
            </a:effectLst>
          </a:endParaRPr>
        </a:p>
      </dgm:t>
    </dgm:pt>
    <dgm:pt modelId="{7928FD7B-1C76-480C-A818-BCBD47E3D1C3}" type="parTrans" cxnId="{1705AFEA-DCCF-4AF4-8BA6-B2EC5862E3C1}">
      <dgm:prSet/>
      <dgm:spPr/>
      <dgm:t>
        <a:bodyPr/>
        <a:lstStyle/>
        <a:p>
          <a:endParaRPr lang="es-ES" sz="2400">
            <a:solidFill>
              <a:schemeClr val="tx1"/>
            </a:solidFill>
            <a:effectLst>
              <a:outerShdw blurRad="38100" dist="38100" dir="2700000" algn="tl">
                <a:srgbClr val="000000">
                  <a:alpha val="43137"/>
                </a:srgbClr>
              </a:outerShdw>
            </a:effectLst>
          </a:endParaRPr>
        </a:p>
      </dgm:t>
    </dgm:pt>
    <dgm:pt modelId="{2CC0D51F-5354-4C99-A11E-7FA93D513404}" type="sibTrans" cxnId="{1705AFEA-DCCF-4AF4-8BA6-B2EC5862E3C1}">
      <dgm:prSet/>
      <dgm:spPr/>
      <dgm:t>
        <a:bodyPr/>
        <a:lstStyle/>
        <a:p>
          <a:endParaRPr lang="es-ES" sz="2400">
            <a:solidFill>
              <a:schemeClr val="tx1"/>
            </a:solidFill>
            <a:effectLst>
              <a:outerShdw blurRad="38100" dist="38100" dir="2700000" algn="tl">
                <a:srgbClr val="000000">
                  <a:alpha val="43137"/>
                </a:srgbClr>
              </a:outerShdw>
            </a:effectLst>
          </a:endParaRPr>
        </a:p>
      </dgm:t>
    </dgm:pt>
    <dgm:pt modelId="{9A5AAC8D-5CB4-48C9-AF7A-5EC45FD5F8B3}" type="pres">
      <dgm:prSet presAssocID="{DB55163A-6DEB-493D-A837-F8D928DB02BD}" presName="diagram" presStyleCnt="0">
        <dgm:presLayoutVars>
          <dgm:dir/>
          <dgm:resizeHandles val="exact"/>
        </dgm:presLayoutVars>
      </dgm:prSet>
      <dgm:spPr/>
      <dgm:t>
        <a:bodyPr/>
        <a:lstStyle/>
        <a:p>
          <a:endParaRPr lang="es-ES"/>
        </a:p>
      </dgm:t>
    </dgm:pt>
    <dgm:pt modelId="{22FD5909-1188-4ADF-BB4F-A9D2E99C8968}" type="pres">
      <dgm:prSet presAssocID="{F7BE881B-937E-4E72-ABC2-D1AC4090CE46}" presName="node" presStyleLbl="node1" presStyleIdx="0" presStyleCnt="5">
        <dgm:presLayoutVars>
          <dgm:bulletEnabled val="1"/>
        </dgm:presLayoutVars>
      </dgm:prSet>
      <dgm:spPr/>
      <dgm:t>
        <a:bodyPr/>
        <a:lstStyle/>
        <a:p>
          <a:endParaRPr lang="es-ES"/>
        </a:p>
      </dgm:t>
    </dgm:pt>
    <dgm:pt modelId="{3BD4FA07-8ACE-4463-9A77-908B214FD8E3}" type="pres">
      <dgm:prSet presAssocID="{81D354BD-029D-4B18-8BD2-7F403FE24A92}" presName="sibTrans" presStyleCnt="0"/>
      <dgm:spPr/>
    </dgm:pt>
    <dgm:pt modelId="{ABDC7389-34A0-413C-96D4-B3FD5320AC92}" type="pres">
      <dgm:prSet presAssocID="{29BC8D67-42A1-45AC-8B9A-0D103F0F8433}" presName="node" presStyleLbl="node1" presStyleIdx="1" presStyleCnt="5">
        <dgm:presLayoutVars>
          <dgm:bulletEnabled val="1"/>
        </dgm:presLayoutVars>
      </dgm:prSet>
      <dgm:spPr/>
      <dgm:t>
        <a:bodyPr/>
        <a:lstStyle/>
        <a:p>
          <a:endParaRPr lang="es-ES"/>
        </a:p>
      </dgm:t>
    </dgm:pt>
    <dgm:pt modelId="{6EFCE7B8-9001-47C0-B2ED-CE9C3FF7CE94}" type="pres">
      <dgm:prSet presAssocID="{D33891CB-9889-4D74-ACEC-CD01A020F688}" presName="sibTrans" presStyleCnt="0"/>
      <dgm:spPr/>
    </dgm:pt>
    <dgm:pt modelId="{9FF0C727-5188-44BA-94C4-8BECBE68745D}" type="pres">
      <dgm:prSet presAssocID="{0958027C-5BCB-47C0-8AE3-D57E0AD5E619}" presName="node" presStyleLbl="node1" presStyleIdx="2" presStyleCnt="5">
        <dgm:presLayoutVars>
          <dgm:bulletEnabled val="1"/>
        </dgm:presLayoutVars>
      </dgm:prSet>
      <dgm:spPr/>
      <dgm:t>
        <a:bodyPr/>
        <a:lstStyle/>
        <a:p>
          <a:endParaRPr lang="es-ES"/>
        </a:p>
      </dgm:t>
    </dgm:pt>
    <dgm:pt modelId="{ADD82C5A-E05C-4D44-845B-97A9CE2782E8}" type="pres">
      <dgm:prSet presAssocID="{440ADEED-28FD-4789-AAD2-E9DEF3F40D60}" presName="sibTrans" presStyleCnt="0"/>
      <dgm:spPr/>
    </dgm:pt>
    <dgm:pt modelId="{14F4E680-DE0B-41F7-ADF2-0A07C0E7DA1A}" type="pres">
      <dgm:prSet presAssocID="{A3FAFB44-9B58-4752-8FBB-1E4A973D6456}" presName="node" presStyleLbl="node1" presStyleIdx="3" presStyleCnt="5">
        <dgm:presLayoutVars>
          <dgm:bulletEnabled val="1"/>
        </dgm:presLayoutVars>
      </dgm:prSet>
      <dgm:spPr/>
      <dgm:t>
        <a:bodyPr/>
        <a:lstStyle/>
        <a:p>
          <a:endParaRPr lang="es-ES"/>
        </a:p>
      </dgm:t>
    </dgm:pt>
    <dgm:pt modelId="{05294504-8156-42F0-9402-6DD125E1515D}" type="pres">
      <dgm:prSet presAssocID="{160B6C5E-3AAC-4A75-9AA6-1E9C6A97899C}" presName="sibTrans" presStyleCnt="0"/>
      <dgm:spPr/>
    </dgm:pt>
    <dgm:pt modelId="{55D5C53E-F87D-49FD-94EF-1F3393359FF3}" type="pres">
      <dgm:prSet presAssocID="{2DC02E70-CDF8-4B73-8996-C785A3D61D28}" presName="node" presStyleLbl="node1" presStyleIdx="4" presStyleCnt="5">
        <dgm:presLayoutVars>
          <dgm:bulletEnabled val="1"/>
        </dgm:presLayoutVars>
      </dgm:prSet>
      <dgm:spPr/>
      <dgm:t>
        <a:bodyPr/>
        <a:lstStyle/>
        <a:p>
          <a:endParaRPr lang="es-ES"/>
        </a:p>
      </dgm:t>
    </dgm:pt>
  </dgm:ptLst>
  <dgm:cxnLst>
    <dgm:cxn modelId="{4C4201DA-22AB-404F-B5EE-48533246AA45}" srcId="{DB55163A-6DEB-493D-A837-F8D928DB02BD}" destId="{A3FAFB44-9B58-4752-8FBB-1E4A973D6456}" srcOrd="3" destOrd="0" parTransId="{C47D1F95-54A4-4ECB-94B7-9AE2AB1492CC}" sibTransId="{160B6C5E-3AAC-4A75-9AA6-1E9C6A97899C}"/>
    <dgm:cxn modelId="{6E94B838-36B5-4734-B6E2-A2FEB2D72B12}" srcId="{DB55163A-6DEB-493D-A837-F8D928DB02BD}" destId="{29BC8D67-42A1-45AC-8B9A-0D103F0F8433}" srcOrd="1" destOrd="0" parTransId="{2BB7BEEB-31C6-4279-B3AB-BAC7A27D4EA8}" sibTransId="{D33891CB-9889-4D74-ACEC-CD01A020F688}"/>
    <dgm:cxn modelId="{0F6CDBB1-5256-4145-B48D-C76DF99F447E}" srcId="{DB55163A-6DEB-493D-A837-F8D928DB02BD}" destId="{0958027C-5BCB-47C0-8AE3-D57E0AD5E619}" srcOrd="2" destOrd="0" parTransId="{B41120A1-405F-43AE-A814-8585D3D91AC3}" sibTransId="{440ADEED-28FD-4789-AAD2-E9DEF3F40D60}"/>
    <dgm:cxn modelId="{1906000C-3D9B-4E96-9471-83EC84196E3A}" type="presOf" srcId="{29BC8D67-42A1-45AC-8B9A-0D103F0F8433}" destId="{ABDC7389-34A0-413C-96D4-B3FD5320AC92}" srcOrd="0" destOrd="0" presId="urn:microsoft.com/office/officeart/2005/8/layout/default#2"/>
    <dgm:cxn modelId="{5159ACAD-9D57-4562-92AE-5CB9F1A70D72}" type="presOf" srcId="{DB55163A-6DEB-493D-A837-F8D928DB02BD}" destId="{9A5AAC8D-5CB4-48C9-AF7A-5EC45FD5F8B3}" srcOrd="0" destOrd="0" presId="urn:microsoft.com/office/officeart/2005/8/layout/default#2"/>
    <dgm:cxn modelId="{4B8268B2-D584-4AB1-80C8-6C57A37AA448}" type="presOf" srcId="{F7BE881B-937E-4E72-ABC2-D1AC4090CE46}" destId="{22FD5909-1188-4ADF-BB4F-A9D2E99C8968}" srcOrd="0" destOrd="0" presId="urn:microsoft.com/office/officeart/2005/8/layout/default#2"/>
    <dgm:cxn modelId="{DA8BEDB1-1905-444E-9063-F2635DE102CB}" type="presOf" srcId="{2DC02E70-CDF8-4B73-8996-C785A3D61D28}" destId="{55D5C53E-F87D-49FD-94EF-1F3393359FF3}" srcOrd="0" destOrd="0" presId="urn:microsoft.com/office/officeart/2005/8/layout/default#2"/>
    <dgm:cxn modelId="{1705AFEA-DCCF-4AF4-8BA6-B2EC5862E3C1}" srcId="{DB55163A-6DEB-493D-A837-F8D928DB02BD}" destId="{2DC02E70-CDF8-4B73-8996-C785A3D61D28}" srcOrd="4" destOrd="0" parTransId="{7928FD7B-1C76-480C-A818-BCBD47E3D1C3}" sibTransId="{2CC0D51F-5354-4C99-A11E-7FA93D513404}"/>
    <dgm:cxn modelId="{B77DCBBD-0315-4140-A81E-2F6B4391D2F3}" srcId="{DB55163A-6DEB-493D-A837-F8D928DB02BD}" destId="{F7BE881B-937E-4E72-ABC2-D1AC4090CE46}" srcOrd="0" destOrd="0" parTransId="{515AB959-A410-45F2-BAF6-AA6E99BCF384}" sibTransId="{81D354BD-029D-4B18-8BD2-7F403FE24A92}"/>
    <dgm:cxn modelId="{74003521-EF85-4B8E-A7BF-6046E17FF153}" type="presOf" srcId="{0958027C-5BCB-47C0-8AE3-D57E0AD5E619}" destId="{9FF0C727-5188-44BA-94C4-8BECBE68745D}" srcOrd="0" destOrd="0" presId="urn:microsoft.com/office/officeart/2005/8/layout/default#2"/>
    <dgm:cxn modelId="{C3AB13E1-BEA3-459D-8FB4-1AD611CEA776}" type="presOf" srcId="{A3FAFB44-9B58-4752-8FBB-1E4A973D6456}" destId="{14F4E680-DE0B-41F7-ADF2-0A07C0E7DA1A}" srcOrd="0" destOrd="0" presId="urn:microsoft.com/office/officeart/2005/8/layout/default#2"/>
    <dgm:cxn modelId="{CBF42C5D-8E8B-4EC0-B33D-393E50CA737B}" type="presParOf" srcId="{9A5AAC8D-5CB4-48C9-AF7A-5EC45FD5F8B3}" destId="{22FD5909-1188-4ADF-BB4F-A9D2E99C8968}" srcOrd="0" destOrd="0" presId="urn:microsoft.com/office/officeart/2005/8/layout/default#2"/>
    <dgm:cxn modelId="{CDDD79E7-1653-4A43-9C9C-34F260BA2839}" type="presParOf" srcId="{9A5AAC8D-5CB4-48C9-AF7A-5EC45FD5F8B3}" destId="{3BD4FA07-8ACE-4463-9A77-908B214FD8E3}" srcOrd="1" destOrd="0" presId="urn:microsoft.com/office/officeart/2005/8/layout/default#2"/>
    <dgm:cxn modelId="{D859D5AA-414C-45A7-9AF3-D57CD1ED7140}" type="presParOf" srcId="{9A5AAC8D-5CB4-48C9-AF7A-5EC45FD5F8B3}" destId="{ABDC7389-34A0-413C-96D4-B3FD5320AC92}" srcOrd="2" destOrd="0" presId="urn:microsoft.com/office/officeart/2005/8/layout/default#2"/>
    <dgm:cxn modelId="{DAA5BCE6-BD5F-4B24-A979-F311E145EBE8}" type="presParOf" srcId="{9A5AAC8D-5CB4-48C9-AF7A-5EC45FD5F8B3}" destId="{6EFCE7B8-9001-47C0-B2ED-CE9C3FF7CE94}" srcOrd="3" destOrd="0" presId="urn:microsoft.com/office/officeart/2005/8/layout/default#2"/>
    <dgm:cxn modelId="{B7E97840-9167-4844-BC57-B88C85D3BF40}" type="presParOf" srcId="{9A5AAC8D-5CB4-48C9-AF7A-5EC45FD5F8B3}" destId="{9FF0C727-5188-44BA-94C4-8BECBE68745D}" srcOrd="4" destOrd="0" presId="urn:microsoft.com/office/officeart/2005/8/layout/default#2"/>
    <dgm:cxn modelId="{1C0BE499-E982-41AF-9D2F-82EEAD91E990}" type="presParOf" srcId="{9A5AAC8D-5CB4-48C9-AF7A-5EC45FD5F8B3}" destId="{ADD82C5A-E05C-4D44-845B-97A9CE2782E8}" srcOrd="5" destOrd="0" presId="urn:microsoft.com/office/officeart/2005/8/layout/default#2"/>
    <dgm:cxn modelId="{80E25D56-D310-4898-8C60-834534E9F38A}" type="presParOf" srcId="{9A5AAC8D-5CB4-48C9-AF7A-5EC45FD5F8B3}" destId="{14F4E680-DE0B-41F7-ADF2-0A07C0E7DA1A}" srcOrd="6" destOrd="0" presId="urn:microsoft.com/office/officeart/2005/8/layout/default#2"/>
    <dgm:cxn modelId="{FEE708D7-F2F3-41F1-8397-449F950D898B}" type="presParOf" srcId="{9A5AAC8D-5CB4-48C9-AF7A-5EC45FD5F8B3}" destId="{05294504-8156-42F0-9402-6DD125E1515D}" srcOrd="7" destOrd="0" presId="urn:microsoft.com/office/officeart/2005/8/layout/default#2"/>
    <dgm:cxn modelId="{0B771C26-F9DD-44B7-A5FD-5E5570E2DCDF}" type="presParOf" srcId="{9A5AAC8D-5CB4-48C9-AF7A-5EC45FD5F8B3}" destId="{55D5C53E-F87D-49FD-94EF-1F3393359FF3}" srcOrd="8"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63FE04-9470-4D24-A4C5-4180FF7B4F0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59BB5F9D-D52D-4720-B404-939534AA00D5}">
      <dgm:prSet phldrT="[Texto]"/>
      <dgm:spPr/>
      <dgm:t>
        <a:bodyPr/>
        <a:lstStyle/>
        <a:p>
          <a:r>
            <a:rPr lang="es-EC" b="1" dirty="0" smtClean="0">
              <a:solidFill>
                <a:schemeClr val="tx1"/>
              </a:solidFill>
              <a:effectLst>
                <a:outerShdw blurRad="38100" dist="38100" dir="2700000" algn="tl">
                  <a:srgbClr val="000000">
                    <a:alpha val="43137"/>
                  </a:srgbClr>
                </a:outerShdw>
              </a:effectLst>
            </a:rPr>
            <a:t>MOTIVACIÓN HUMANA</a:t>
          </a:r>
          <a:endParaRPr lang="es-ES" dirty="0">
            <a:solidFill>
              <a:schemeClr val="tx1"/>
            </a:solidFill>
            <a:effectLst>
              <a:outerShdw blurRad="38100" dist="38100" dir="2700000" algn="tl">
                <a:srgbClr val="000000">
                  <a:alpha val="43137"/>
                </a:srgbClr>
              </a:outerShdw>
            </a:effectLst>
          </a:endParaRPr>
        </a:p>
      </dgm:t>
    </dgm:pt>
    <dgm:pt modelId="{3046A292-F353-4570-9FAF-548B256B8621}" type="parTrans" cxnId="{77A64C9B-E6CA-4F4E-B5AF-48ADD1F60C6A}">
      <dgm:prSet/>
      <dgm:spPr/>
      <dgm:t>
        <a:bodyPr/>
        <a:lstStyle/>
        <a:p>
          <a:endParaRPr lang="es-ES">
            <a:solidFill>
              <a:schemeClr val="tx1"/>
            </a:solidFill>
          </a:endParaRPr>
        </a:p>
      </dgm:t>
    </dgm:pt>
    <dgm:pt modelId="{B0B79D06-8F61-440C-9924-C8574A038731}" type="sibTrans" cxnId="{77A64C9B-E6CA-4F4E-B5AF-48ADD1F60C6A}">
      <dgm:prSet/>
      <dgm:spPr/>
      <dgm:t>
        <a:bodyPr/>
        <a:lstStyle/>
        <a:p>
          <a:endParaRPr lang="es-ES">
            <a:solidFill>
              <a:schemeClr val="tx1"/>
            </a:solidFill>
          </a:endParaRPr>
        </a:p>
      </dgm:t>
    </dgm:pt>
    <dgm:pt modelId="{038925A2-C6F4-4645-BB6F-8563002DF5EE}">
      <dgm:prSet phldrT="[Texto]" custT="1"/>
      <dgm:spPr/>
      <dgm:t>
        <a:bodyPr/>
        <a:lstStyle/>
        <a:p>
          <a:r>
            <a:rPr lang="es-EC" sz="2000" dirty="0" smtClean="0">
              <a:solidFill>
                <a:schemeClr val="tx1"/>
              </a:solidFill>
            </a:rPr>
            <a:t>Según </a:t>
          </a:r>
          <a:r>
            <a:rPr lang="es-MX" sz="2000" dirty="0" smtClean="0">
              <a:solidFill>
                <a:schemeClr val="tx1"/>
              </a:solidFill>
            </a:rPr>
            <a:t>(Solomón, 2008)</a:t>
          </a:r>
          <a:r>
            <a:rPr lang="es-EC" sz="2000" dirty="0" smtClean="0">
              <a:solidFill>
                <a:schemeClr val="tx1"/>
              </a:solidFill>
            </a:rPr>
            <a:t> la motivación “son los procesos que hacen que las personas se comporten como lo hacen y surgen cuando aparece una necesidad que el consumidor desea satisfacer” </a:t>
          </a:r>
          <a:endParaRPr lang="es-ES" sz="2000" dirty="0">
            <a:solidFill>
              <a:schemeClr val="tx1"/>
            </a:solidFill>
          </a:endParaRPr>
        </a:p>
      </dgm:t>
    </dgm:pt>
    <dgm:pt modelId="{3E53AD70-BC5D-470A-9FA1-8A2776CA0920}" type="parTrans" cxnId="{2947127B-8BE4-405F-A6DC-FAB3C2DF8BB0}">
      <dgm:prSet/>
      <dgm:spPr/>
      <dgm:t>
        <a:bodyPr/>
        <a:lstStyle/>
        <a:p>
          <a:endParaRPr lang="es-ES">
            <a:solidFill>
              <a:schemeClr val="tx1"/>
            </a:solidFill>
          </a:endParaRPr>
        </a:p>
      </dgm:t>
    </dgm:pt>
    <dgm:pt modelId="{761808B6-F624-43A0-ACA3-E9F1C31F3C6A}" type="sibTrans" cxnId="{2947127B-8BE4-405F-A6DC-FAB3C2DF8BB0}">
      <dgm:prSet/>
      <dgm:spPr/>
      <dgm:t>
        <a:bodyPr/>
        <a:lstStyle/>
        <a:p>
          <a:endParaRPr lang="es-ES">
            <a:solidFill>
              <a:schemeClr val="tx1"/>
            </a:solidFill>
          </a:endParaRPr>
        </a:p>
      </dgm:t>
    </dgm:pt>
    <dgm:pt modelId="{E52A5AC0-93DC-4B4D-9311-8C8BCF8E04A4}">
      <dgm:prSet phldrT="[Texto]"/>
      <dgm:spPr/>
      <dgm:t>
        <a:bodyPr/>
        <a:lstStyle/>
        <a:p>
          <a:r>
            <a:rPr lang="es-MX" b="1" i="0" dirty="0" smtClean="0">
              <a:solidFill>
                <a:schemeClr val="tx1"/>
              </a:solidFill>
              <a:effectLst>
                <a:outerShdw blurRad="38100" dist="38100" dir="2700000" algn="tl">
                  <a:srgbClr val="000000">
                    <a:alpha val="43137"/>
                  </a:srgbClr>
                </a:outerShdw>
              </a:effectLst>
            </a:rPr>
            <a:t>FACTORES QUE INFLUYEN EN EL CONSUMIDOR</a:t>
          </a:r>
          <a:endParaRPr lang="es-ES" dirty="0">
            <a:solidFill>
              <a:schemeClr val="tx1"/>
            </a:solidFill>
            <a:effectLst>
              <a:outerShdw blurRad="38100" dist="38100" dir="2700000" algn="tl">
                <a:srgbClr val="000000">
                  <a:alpha val="43137"/>
                </a:srgbClr>
              </a:outerShdw>
            </a:effectLst>
          </a:endParaRPr>
        </a:p>
      </dgm:t>
    </dgm:pt>
    <dgm:pt modelId="{349AAE56-C275-4D49-9E4E-FC471ED31640}" type="parTrans" cxnId="{EDBA5050-7648-4A81-BFA8-B217E9D7F89E}">
      <dgm:prSet/>
      <dgm:spPr/>
      <dgm:t>
        <a:bodyPr/>
        <a:lstStyle/>
        <a:p>
          <a:endParaRPr lang="es-ES">
            <a:solidFill>
              <a:schemeClr val="tx1"/>
            </a:solidFill>
          </a:endParaRPr>
        </a:p>
      </dgm:t>
    </dgm:pt>
    <dgm:pt modelId="{28CDDED8-8B46-400B-BB10-8C0B97A438B9}" type="sibTrans" cxnId="{EDBA5050-7648-4A81-BFA8-B217E9D7F89E}">
      <dgm:prSet/>
      <dgm:spPr/>
      <dgm:t>
        <a:bodyPr/>
        <a:lstStyle/>
        <a:p>
          <a:endParaRPr lang="es-ES">
            <a:solidFill>
              <a:schemeClr val="tx1"/>
            </a:solidFill>
          </a:endParaRPr>
        </a:p>
      </dgm:t>
    </dgm:pt>
    <dgm:pt modelId="{6783737F-C5D4-483C-882B-1DC9BB8A438E}">
      <dgm:prSet phldrT="[Texto]" custT="1"/>
      <dgm:spPr/>
      <dgm:t>
        <a:bodyPr/>
        <a:lstStyle/>
        <a:p>
          <a:r>
            <a:rPr lang="es-EC" sz="2400" b="0" dirty="0" smtClean="0">
              <a:solidFill>
                <a:schemeClr val="tx1"/>
              </a:solidFill>
            </a:rPr>
            <a:t>Culturales</a:t>
          </a:r>
          <a:endParaRPr lang="es-ES" sz="2400" b="0" dirty="0">
            <a:solidFill>
              <a:schemeClr val="tx1"/>
            </a:solidFill>
          </a:endParaRPr>
        </a:p>
      </dgm:t>
    </dgm:pt>
    <dgm:pt modelId="{B1A20B18-A2F1-4E80-B261-4A15EBFC9253}" type="parTrans" cxnId="{28DF92D5-B65F-45E1-B5DC-A102CDA44708}">
      <dgm:prSet/>
      <dgm:spPr/>
      <dgm:t>
        <a:bodyPr/>
        <a:lstStyle/>
        <a:p>
          <a:endParaRPr lang="es-ES">
            <a:solidFill>
              <a:schemeClr val="tx1"/>
            </a:solidFill>
          </a:endParaRPr>
        </a:p>
      </dgm:t>
    </dgm:pt>
    <dgm:pt modelId="{BFF31861-540C-4B4B-B499-D93DA610501F}" type="sibTrans" cxnId="{28DF92D5-B65F-45E1-B5DC-A102CDA44708}">
      <dgm:prSet/>
      <dgm:spPr/>
      <dgm:t>
        <a:bodyPr/>
        <a:lstStyle/>
        <a:p>
          <a:endParaRPr lang="es-ES">
            <a:solidFill>
              <a:schemeClr val="tx1"/>
            </a:solidFill>
          </a:endParaRPr>
        </a:p>
      </dgm:t>
    </dgm:pt>
    <dgm:pt modelId="{3D8DCA8F-2632-4B54-86CD-300E17D7A446}">
      <dgm:prSet phldrT="[Texto]" custT="1"/>
      <dgm:spPr/>
      <dgm:t>
        <a:bodyPr/>
        <a:lstStyle/>
        <a:p>
          <a:r>
            <a:rPr lang="es-EC" sz="2400" b="0" dirty="0" smtClean="0">
              <a:solidFill>
                <a:schemeClr val="tx1"/>
              </a:solidFill>
            </a:rPr>
            <a:t>Sociales</a:t>
          </a:r>
          <a:endParaRPr lang="es-ES" sz="2400" b="0" dirty="0">
            <a:solidFill>
              <a:schemeClr val="tx1"/>
            </a:solidFill>
          </a:endParaRPr>
        </a:p>
      </dgm:t>
    </dgm:pt>
    <dgm:pt modelId="{5EFE4A74-CCAF-4567-9F84-B74889B42FE5}" type="parTrans" cxnId="{E9FED8F8-46A3-47EB-8316-10D336F55EDC}">
      <dgm:prSet/>
      <dgm:spPr/>
      <dgm:t>
        <a:bodyPr/>
        <a:lstStyle/>
        <a:p>
          <a:endParaRPr lang="es-ES">
            <a:solidFill>
              <a:schemeClr val="tx1"/>
            </a:solidFill>
          </a:endParaRPr>
        </a:p>
      </dgm:t>
    </dgm:pt>
    <dgm:pt modelId="{FBEA1FD3-E920-48A5-86A1-56E666EA284A}" type="sibTrans" cxnId="{E9FED8F8-46A3-47EB-8316-10D336F55EDC}">
      <dgm:prSet/>
      <dgm:spPr/>
      <dgm:t>
        <a:bodyPr/>
        <a:lstStyle/>
        <a:p>
          <a:endParaRPr lang="es-ES">
            <a:solidFill>
              <a:schemeClr val="tx1"/>
            </a:solidFill>
          </a:endParaRPr>
        </a:p>
      </dgm:t>
    </dgm:pt>
    <dgm:pt modelId="{BEC8BB73-45F2-410E-B6EA-D3217F19F06C}">
      <dgm:prSet phldrT="[Texto]" custT="1"/>
      <dgm:spPr/>
      <dgm:t>
        <a:bodyPr/>
        <a:lstStyle/>
        <a:p>
          <a:r>
            <a:rPr lang="es-EC" sz="2400" b="0" dirty="0" smtClean="0">
              <a:solidFill>
                <a:schemeClr val="tx1"/>
              </a:solidFill>
            </a:rPr>
            <a:t>Psicológicos</a:t>
          </a:r>
          <a:endParaRPr lang="es-ES" sz="2400" b="0" dirty="0">
            <a:solidFill>
              <a:schemeClr val="tx1"/>
            </a:solidFill>
          </a:endParaRPr>
        </a:p>
      </dgm:t>
    </dgm:pt>
    <dgm:pt modelId="{A9CCCDA4-4398-4703-BC92-5649A07237DF}" type="parTrans" cxnId="{34035524-681C-4134-9341-76A4992C94BF}">
      <dgm:prSet/>
      <dgm:spPr/>
      <dgm:t>
        <a:bodyPr/>
        <a:lstStyle/>
        <a:p>
          <a:endParaRPr lang="es-ES">
            <a:solidFill>
              <a:schemeClr val="tx1"/>
            </a:solidFill>
          </a:endParaRPr>
        </a:p>
      </dgm:t>
    </dgm:pt>
    <dgm:pt modelId="{29788322-B5A8-450C-BD9D-8EFBCFFEC565}" type="sibTrans" cxnId="{34035524-681C-4134-9341-76A4992C94BF}">
      <dgm:prSet/>
      <dgm:spPr/>
      <dgm:t>
        <a:bodyPr/>
        <a:lstStyle/>
        <a:p>
          <a:endParaRPr lang="es-ES">
            <a:solidFill>
              <a:schemeClr val="tx1"/>
            </a:solidFill>
          </a:endParaRPr>
        </a:p>
      </dgm:t>
    </dgm:pt>
    <dgm:pt modelId="{56020E6C-4D56-4907-8891-B05719FE3229}">
      <dgm:prSet phldrT="[Texto]" custT="1"/>
      <dgm:spPr/>
      <dgm:t>
        <a:bodyPr/>
        <a:lstStyle/>
        <a:p>
          <a:r>
            <a:rPr lang="es-EC" sz="2400" b="0" dirty="0" smtClean="0">
              <a:solidFill>
                <a:schemeClr val="tx1"/>
              </a:solidFill>
            </a:rPr>
            <a:t>Personales</a:t>
          </a:r>
          <a:endParaRPr lang="es-ES" sz="2400" b="0" dirty="0">
            <a:solidFill>
              <a:schemeClr val="tx1"/>
            </a:solidFill>
          </a:endParaRPr>
        </a:p>
      </dgm:t>
    </dgm:pt>
    <dgm:pt modelId="{9A8231FC-2C5B-48AE-B388-276251720489}" type="parTrans" cxnId="{57E1D1A4-BBB8-4A83-A79C-240E5822BBAA}">
      <dgm:prSet/>
      <dgm:spPr/>
      <dgm:t>
        <a:bodyPr/>
        <a:lstStyle/>
        <a:p>
          <a:endParaRPr lang="es-ES">
            <a:solidFill>
              <a:schemeClr val="tx1"/>
            </a:solidFill>
          </a:endParaRPr>
        </a:p>
      </dgm:t>
    </dgm:pt>
    <dgm:pt modelId="{CB6B99D7-03C8-43CD-9564-542CEDE98A15}" type="sibTrans" cxnId="{57E1D1A4-BBB8-4A83-A79C-240E5822BBAA}">
      <dgm:prSet/>
      <dgm:spPr/>
      <dgm:t>
        <a:bodyPr/>
        <a:lstStyle/>
        <a:p>
          <a:endParaRPr lang="es-ES">
            <a:solidFill>
              <a:schemeClr val="tx1"/>
            </a:solidFill>
          </a:endParaRPr>
        </a:p>
      </dgm:t>
    </dgm:pt>
    <dgm:pt modelId="{DE08A990-4A28-48F0-B3A9-124A61D1AEC5}">
      <dgm:prSet phldrT="[Texto]"/>
      <dgm:spPr/>
      <dgm:t>
        <a:bodyPr/>
        <a:lstStyle/>
        <a:p>
          <a:r>
            <a:rPr lang="es-ES" b="1" dirty="0" smtClean="0">
              <a:solidFill>
                <a:schemeClr val="tx1"/>
              </a:solidFill>
              <a:effectLst>
                <a:outerShdw blurRad="38100" dist="38100" dir="2700000" algn="tl">
                  <a:srgbClr val="000000">
                    <a:alpha val="43137"/>
                  </a:srgbClr>
                </a:outerShdw>
              </a:effectLst>
            </a:rPr>
            <a:t>PERCEPCIÓN</a:t>
          </a:r>
          <a:endParaRPr lang="es-ES" b="1" dirty="0">
            <a:solidFill>
              <a:schemeClr val="tx1"/>
            </a:solidFill>
            <a:effectLst>
              <a:outerShdw blurRad="38100" dist="38100" dir="2700000" algn="tl">
                <a:srgbClr val="000000">
                  <a:alpha val="43137"/>
                </a:srgbClr>
              </a:outerShdw>
            </a:effectLst>
          </a:endParaRPr>
        </a:p>
      </dgm:t>
    </dgm:pt>
    <dgm:pt modelId="{A98A25EE-A3A8-4AFC-A639-A7B98169F74D}" type="parTrans" cxnId="{75FB5678-EBDE-41AD-AEA9-D9E2E6C73F88}">
      <dgm:prSet/>
      <dgm:spPr/>
      <dgm:t>
        <a:bodyPr/>
        <a:lstStyle/>
        <a:p>
          <a:endParaRPr lang="es-ES">
            <a:solidFill>
              <a:schemeClr val="tx1"/>
            </a:solidFill>
          </a:endParaRPr>
        </a:p>
      </dgm:t>
    </dgm:pt>
    <dgm:pt modelId="{AC99802F-8AD7-4164-A014-B4CFD2C88543}" type="sibTrans" cxnId="{75FB5678-EBDE-41AD-AEA9-D9E2E6C73F88}">
      <dgm:prSet/>
      <dgm:spPr/>
      <dgm:t>
        <a:bodyPr/>
        <a:lstStyle/>
        <a:p>
          <a:endParaRPr lang="es-ES">
            <a:solidFill>
              <a:schemeClr val="tx1"/>
            </a:solidFill>
          </a:endParaRPr>
        </a:p>
      </dgm:t>
    </dgm:pt>
    <dgm:pt modelId="{345E98A9-284A-4EF0-BA72-2DC56FD7A753}">
      <dgm:prSet/>
      <dgm:spPr/>
      <dgm:t>
        <a:bodyPr/>
        <a:lstStyle/>
        <a:p>
          <a:r>
            <a:rPr lang="es-MX" dirty="0" smtClean="0">
              <a:solidFill>
                <a:schemeClr val="tx1"/>
              </a:solidFill>
            </a:rPr>
            <a:t>(Solomón, 2008) Define a la percepción como “el proceso por medio del cual la gente selecciona, organiza e interpreta sensaciones” </a:t>
          </a:r>
          <a:endParaRPr lang="es-ES" dirty="0">
            <a:solidFill>
              <a:schemeClr val="tx1"/>
            </a:solidFill>
          </a:endParaRPr>
        </a:p>
      </dgm:t>
    </dgm:pt>
    <dgm:pt modelId="{1388EDA3-994C-4F7B-9650-2ADE320040C5}" type="parTrans" cxnId="{63986C43-EFD9-4AAD-99A3-9474C037C1D8}">
      <dgm:prSet/>
      <dgm:spPr/>
      <dgm:t>
        <a:bodyPr/>
        <a:lstStyle/>
        <a:p>
          <a:endParaRPr lang="es-ES">
            <a:solidFill>
              <a:schemeClr val="tx1"/>
            </a:solidFill>
          </a:endParaRPr>
        </a:p>
      </dgm:t>
    </dgm:pt>
    <dgm:pt modelId="{AE8CADE0-5D99-43D7-8A30-BC6D7ABB9C9B}" type="sibTrans" cxnId="{63986C43-EFD9-4AAD-99A3-9474C037C1D8}">
      <dgm:prSet/>
      <dgm:spPr/>
      <dgm:t>
        <a:bodyPr/>
        <a:lstStyle/>
        <a:p>
          <a:endParaRPr lang="es-ES">
            <a:solidFill>
              <a:schemeClr val="tx1"/>
            </a:solidFill>
          </a:endParaRPr>
        </a:p>
      </dgm:t>
    </dgm:pt>
    <dgm:pt modelId="{73E0E1E2-2BCA-4EDE-BE57-9C1EE9911060}" type="pres">
      <dgm:prSet presAssocID="{4363FE04-9470-4D24-A4C5-4180FF7B4F0B}" presName="Name0" presStyleCnt="0">
        <dgm:presLayoutVars>
          <dgm:dir/>
          <dgm:animLvl val="lvl"/>
          <dgm:resizeHandles val="exact"/>
        </dgm:presLayoutVars>
      </dgm:prSet>
      <dgm:spPr/>
      <dgm:t>
        <a:bodyPr/>
        <a:lstStyle/>
        <a:p>
          <a:endParaRPr lang="es-ES"/>
        </a:p>
      </dgm:t>
    </dgm:pt>
    <dgm:pt modelId="{4B143C23-40CA-4F90-82FB-0EC89B40AC40}" type="pres">
      <dgm:prSet presAssocID="{DE08A990-4A28-48F0-B3A9-124A61D1AEC5}" presName="composite" presStyleCnt="0"/>
      <dgm:spPr/>
    </dgm:pt>
    <dgm:pt modelId="{BC37B26B-8207-4810-9837-7320255CC4F2}" type="pres">
      <dgm:prSet presAssocID="{DE08A990-4A28-48F0-B3A9-124A61D1AEC5}" presName="parTx" presStyleLbl="alignNode1" presStyleIdx="0" presStyleCnt="3">
        <dgm:presLayoutVars>
          <dgm:chMax val="0"/>
          <dgm:chPref val="0"/>
          <dgm:bulletEnabled val="1"/>
        </dgm:presLayoutVars>
      </dgm:prSet>
      <dgm:spPr/>
      <dgm:t>
        <a:bodyPr/>
        <a:lstStyle/>
        <a:p>
          <a:endParaRPr lang="es-ES"/>
        </a:p>
      </dgm:t>
    </dgm:pt>
    <dgm:pt modelId="{3FDBD334-B844-4C35-948B-958C6E77AB69}" type="pres">
      <dgm:prSet presAssocID="{DE08A990-4A28-48F0-B3A9-124A61D1AEC5}" presName="desTx" presStyleLbl="alignAccFollowNode1" presStyleIdx="0" presStyleCnt="3">
        <dgm:presLayoutVars>
          <dgm:bulletEnabled val="1"/>
        </dgm:presLayoutVars>
      </dgm:prSet>
      <dgm:spPr/>
      <dgm:t>
        <a:bodyPr/>
        <a:lstStyle/>
        <a:p>
          <a:endParaRPr lang="es-ES"/>
        </a:p>
      </dgm:t>
    </dgm:pt>
    <dgm:pt modelId="{4BB91D2E-D977-4059-8523-FA259443BC01}" type="pres">
      <dgm:prSet presAssocID="{AC99802F-8AD7-4164-A014-B4CFD2C88543}" presName="space" presStyleCnt="0"/>
      <dgm:spPr/>
    </dgm:pt>
    <dgm:pt modelId="{FF99F9E2-E015-4274-A041-81FA962FD6A7}" type="pres">
      <dgm:prSet presAssocID="{59BB5F9D-D52D-4720-B404-939534AA00D5}" presName="composite" presStyleCnt="0"/>
      <dgm:spPr/>
    </dgm:pt>
    <dgm:pt modelId="{939285FC-27BD-433E-831B-55FA85A740E5}" type="pres">
      <dgm:prSet presAssocID="{59BB5F9D-D52D-4720-B404-939534AA00D5}" presName="parTx" presStyleLbl="alignNode1" presStyleIdx="1" presStyleCnt="3">
        <dgm:presLayoutVars>
          <dgm:chMax val="0"/>
          <dgm:chPref val="0"/>
          <dgm:bulletEnabled val="1"/>
        </dgm:presLayoutVars>
      </dgm:prSet>
      <dgm:spPr/>
      <dgm:t>
        <a:bodyPr/>
        <a:lstStyle/>
        <a:p>
          <a:endParaRPr lang="es-ES"/>
        </a:p>
      </dgm:t>
    </dgm:pt>
    <dgm:pt modelId="{CDB59B2D-1218-4CE9-9F9A-28E43EACA497}" type="pres">
      <dgm:prSet presAssocID="{59BB5F9D-D52D-4720-B404-939534AA00D5}" presName="desTx" presStyleLbl="alignAccFollowNode1" presStyleIdx="1" presStyleCnt="3">
        <dgm:presLayoutVars>
          <dgm:bulletEnabled val="1"/>
        </dgm:presLayoutVars>
      </dgm:prSet>
      <dgm:spPr/>
      <dgm:t>
        <a:bodyPr/>
        <a:lstStyle/>
        <a:p>
          <a:endParaRPr lang="es-ES"/>
        </a:p>
      </dgm:t>
    </dgm:pt>
    <dgm:pt modelId="{0B446241-1E79-4492-8DEB-BAE656E9206B}" type="pres">
      <dgm:prSet presAssocID="{B0B79D06-8F61-440C-9924-C8574A038731}" presName="space" presStyleCnt="0"/>
      <dgm:spPr/>
    </dgm:pt>
    <dgm:pt modelId="{CCBA577A-3C45-42F2-AFCB-786C7172B380}" type="pres">
      <dgm:prSet presAssocID="{E52A5AC0-93DC-4B4D-9311-8C8BCF8E04A4}" presName="composite" presStyleCnt="0"/>
      <dgm:spPr/>
    </dgm:pt>
    <dgm:pt modelId="{F2FECDF5-EDF8-44D0-BF58-ACF3452542A6}" type="pres">
      <dgm:prSet presAssocID="{E52A5AC0-93DC-4B4D-9311-8C8BCF8E04A4}" presName="parTx" presStyleLbl="alignNode1" presStyleIdx="2" presStyleCnt="3">
        <dgm:presLayoutVars>
          <dgm:chMax val="0"/>
          <dgm:chPref val="0"/>
          <dgm:bulletEnabled val="1"/>
        </dgm:presLayoutVars>
      </dgm:prSet>
      <dgm:spPr/>
      <dgm:t>
        <a:bodyPr/>
        <a:lstStyle/>
        <a:p>
          <a:endParaRPr lang="es-ES"/>
        </a:p>
      </dgm:t>
    </dgm:pt>
    <dgm:pt modelId="{30544A2A-2461-45D3-A97B-6A7BD5A7A1FB}" type="pres">
      <dgm:prSet presAssocID="{E52A5AC0-93DC-4B4D-9311-8C8BCF8E04A4}" presName="desTx" presStyleLbl="alignAccFollowNode1" presStyleIdx="2" presStyleCnt="3">
        <dgm:presLayoutVars>
          <dgm:bulletEnabled val="1"/>
        </dgm:presLayoutVars>
      </dgm:prSet>
      <dgm:spPr/>
      <dgm:t>
        <a:bodyPr/>
        <a:lstStyle/>
        <a:p>
          <a:endParaRPr lang="es-ES"/>
        </a:p>
      </dgm:t>
    </dgm:pt>
  </dgm:ptLst>
  <dgm:cxnLst>
    <dgm:cxn modelId="{2947127B-8BE4-405F-A6DC-FAB3C2DF8BB0}" srcId="{59BB5F9D-D52D-4720-B404-939534AA00D5}" destId="{038925A2-C6F4-4645-BB6F-8563002DF5EE}" srcOrd="0" destOrd="0" parTransId="{3E53AD70-BC5D-470A-9FA1-8A2776CA0920}" sibTransId="{761808B6-F624-43A0-ACA3-E9F1C31F3C6A}"/>
    <dgm:cxn modelId="{E9FED8F8-46A3-47EB-8316-10D336F55EDC}" srcId="{E52A5AC0-93DC-4B4D-9311-8C8BCF8E04A4}" destId="{3D8DCA8F-2632-4B54-86CD-300E17D7A446}" srcOrd="1" destOrd="0" parTransId="{5EFE4A74-CCAF-4567-9F84-B74889B42FE5}" sibTransId="{FBEA1FD3-E920-48A5-86A1-56E666EA284A}"/>
    <dgm:cxn modelId="{FDCD00DA-555A-4406-8C48-52770EF88003}" type="presOf" srcId="{4363FE04-9470-4D24-A4C5-4180FF7B4F0B}" destId="{73E0E1E2-2BCA-4EDE-BE57-9C1EE9911060}" srcOrd="0" destOrd="0" presId="urn:microsoft.com/office/officeart/2005/8/layout/hList1"/>
    <dgm:cxn modelId="{D471F91F-C0C0-4008-AD92-1F3372D22C38}" type="presOf" srcId="{6783737F-C5D4-483C-882B-1DC9BB8A438E}" destId="{30544A2A-2461-45D3-A97B-6A7BD5A7A1FB}" srcOrd="0" destOrd="0" presId="urn:microsoft.com/office/officeart/2005/8/layout/hList1"/>
    <dgm:cxn modelId="{63986C43-EFD9-4AAD-99A3-9474C037C1D8}" srcId="{DE08A990-4A28-48F0-B3A9-124A61D1AEC5}" destId="{345E98A9-284A-4EF0-BA72-2DC56FD7A753}" srcOrd="0" destOrd="0" parTransId="{1388EDA3-994C-4F7B-9650-2ADE320040C5}" sibTransId="{AE8CADE0-5D99-43D7-8A30-BC6D7ABB9C9B}"/>
    <dgm:cxn modelId="{EDBA5050-7648-4A81-BFA8-B217E9D7F89E}" srcId="{4363FE04-9470-4D24-A4C5-4180FF7B4F0B}" destId="{E52A5AC0-93DC-4B4D-9311-8C8BCF8E04A4}" srcOrd="2" destOrd="0" parTransId="{349AAE56-C275-4D49-9E4E-FC471ED31640}" sibTransId="{28CDDED8-8B46-400B-BB10-8C0B97A438B9}"/>
    <dgm:cxn modelId="{77A64C9B-E6CA-4F4E-B5AF-48ADD1F60C6A}" srcId="{4363FE04-9470-4D24-A4C5-4180FF7B4F0B}" destId="{59BB5F9D-D52D-4720-B404-939534AA00D5}" srcOrd="1" destOrd="0" parTransId="{3046A292-F353-4570-9FAF-548B256B8621}" sibTransId="{B0B79D06-8F61-440C-9924-C8574A038731}"/>
    <dgm:cxn modelId="{75FB5678-EBDE-41AD-AEA9-D9E2E6C73F88}" srcId="{4363FE04-9470-4D24-A4C5-4180FF7B4F0B}" destId="{DE08A990-4A28-48F0-B3A9-124A61D1AEC5}" srcOrd="0" destOrd="0" parTransId="{A98A25EE-A3A8-4AFC-A639-A7B98169F74D}" sibTransId="{AC99802F-8AD7-4164-A014-B4CFD2C88543}"/>
    <dgm:cxn modelId="{BF38F07E-7906-427D-89C4-9E254A489F39}" type="presOf" srcId="{345E98A9-284A-4EF0-BA72-2DC56FD7A753}" destId="{3FDBD334-B844-4C35-948B-958C6E77AB69}" srcOrd="0" destOrd="0" presId="urn:microsoft.com/office/officeart/2005/8/layout/hList1"/>
    <dgm:cxn modelId="{28DF92D5-B65F-45E1-B5DC-A102CDA44708}" srcId="{E52A5AC0-93DC-4B4D-9311-8C8BCF8E04A4}" destId="{6783737F-C5D4-483C-882B-1DC9BB8A438E}" srcOrd="0" destOrd="0" parTransId="{B1A20B18-A2F1-4E80-B261-4A15EBFC9253}" sibTransId="{BFF31861-540C-4B4B-B499-D93DA610501F}"/>
    <dgm:cxn modelId="{34035524-681C-4134-9341-76A4992C94BF}" srcId="{E52A5AC0-93DC-4B4D-9311-8C8BCF8E04A4}" destId="{BEC8BB73-45F2-410E-B6EA-D3217F19F06C}" srcOrd="2" destOrd="0" parTransId="{A9CCCDA4-4398-4703-BC92-5649A07237DF}" sibTransId="{29788322-B5A8-450C-BD9D-8EFBCFFEC565}"/>
    <dgm:cxn modelId="{E65E39E2-DFF6-4E99-B842-CD71811AA6A2}" type="presOf" srcId="{3D8DCA8F-2632-4B54-86CD-300E17D7A446}" destId="{30544A2A-2461-45D3-A97B-6A7BD5A7A1FB}" srcOrd="0" destOrd="1" presId="urn:microsoft.com/office/officeart/2005/8/layout/hList1"/>
    <dgm:cxn modelId="{E81CFF2C-C1A0-44EF-85DF-98D8B880E734}" type="presOf" srcId="{BEC8BB73-45F2-410E-B6EA-D3217F19F06C}" destId="{30544A2A-2461-45D3-A97B-6A7BD5A7A1FB}" srcOrd="0" destOrd="2" presId="urn:microsoft.com/office/officeart/2005/8/layout/hList1"/>
    <dgm:cxn modelId="{FE75924D-4447-459E-B672-642AF48079AD}" type="presOf" srcId="{59BB5F9D-D52D-4720-B404-939534AA00D5}" destId="{939285FC-27BD-433E-831B-55FA85A740E5}" srcOrd="0" destOrd="0" presId="urn:microsoft.com/office/officeart/2005/8/layout/hList1"/>
    <dgm:cxn modelId="{40AF3E90-0387-4D90-B157-5986D75ED2BB}" type="presOf" srcId="{56020E6C-4D56-4907-8891-B05719FE3229}" destId="{30544A2A-2461-45D3-A97B-6A7BD5A7A1FB}" srcOrd="0" destOrd="3" presId="urn:microsoft.com/office/officeart/2005/8/layout/hList1"/>
    <dgm:cxn modelId="{57E1D1A4-BBB8-4A83-A79C-240E5822BBAA}" srcId="{E52A5AC0-93DC-4B4D-9311-8C8BCF8E04A4}" destId="{56020E6C-4D56-4907-8891-B05719FE3229}" srcOrd="3" destOrd="0" parTransId="{9A8231FC-2C5B-48AE-B388-276251720489}" sibTransId="{CB6B99D7-03C8-43CD-9564-542CEDE98A15}"/>
    <dgm:cxn modelId="{FACB3B8D-CD31-418F-8016-E246BA04F3EB}" type="presOf" srcId="{DE08A990-4A28-48F0-B3A9-124A61D1AEC5}" destId="{BC37B26B-8207-4810-9837-7320255CC4F2}" srcOrd="0" destOrd="0" presId="urn:microsoft.com/office/officeart/2005/8/layout/hList1"/>
    <dgm:cxn modelId="{29AB380C-2D8D-4C16-9784-3E0B412AD30F}" type="presOf" srcId="{038925A2-C6F4-4645-BB6F-8563002DF5EE}" destId="{CDB59B2D-1218-4CE9-9F9A-28E43EACA497}" srcOrd="0" destOrd="0" presId="urn:microsoft.com/office/officeart/2005/8/layout/hList1"/>
    <dgm:cxn modelId="{1BF6A578-7C55-4215-8BCB-9DC9BB63BAC9}" type="presOf" srcId="{E52A5AC0-93DC-4B4D-9311-8C8BCF8E04A4}" destId="{F2FECDF5-EDF8-44D0-BF58-ACF3452542A6}" srcOrd="0" destOrd="0" presId="urn:microsoft.com/office/officeart/2005/8/layout/hList1"/>
    <dgm:cxn modelId="{F1BC0EC7-0926-4233-B230-7EABF389652E}" type="presParOf" srcId="{73E0E1E2-2BCA-4EDE-BE57-9C1EE9911060}" destId="{4B143C23-40CA-4F90-82FB-0EC89B40AC40}" srcOrd="0" destOrd="0" presId="urn:microsoft.com/office/officeart/2005/8/layout/hList1"/>
    <dgm:cxn modelId="{EE97541E-1D11-4EE6-98E7-8D3465F488F9}" type="presParOf" srcId="{4B143C23-40CA-4F90-82FB-0EC89B40AC40}" destId="{BC37B26B-8207-4810-9837-7320255CC4F2}" srcOrd="0" destOrd="0" presId="urn:microsoft.com/office/officeart/2005/8/layout/hList1"/>
    <dgm:cxn modelId="{0947767E-6FB5-41D0-B45A-188D144A071D}" type="presParOf" srcId="{4B143C23-40CA-4F90-82FB-0EC89B40AC40}" destId="{3FDBD334-B844-4C35-948B-958C6E77AB69}" srcOrd="1" destOrd="0" presId="urn:microsoft.com/office/officeart/2005/8/layout/hList1"/>
    <dgm:cxn modelId="{93DAB13E-5AB8-44C5-AB5D-D9B312CEDF10}" type="presParOf" srcId="{73E0E1E2-2BCA-4EDE-BE57-9C1EE9911060}" destId="{4BB91D2E-D977-4059-8523-FA259443BC01}" srcOrd="1" destOrd="0" presId="urn:microsoft.com/office/officeart/2005/8/layout/hList1"/>
    <dgm:cxn modelId="{CC7B21E5-35F1-47C1-98F8-1BF9D4E0A064}" type="presParOf" srcId="{73E0E1E2-2BCA-4EDE-BE57-9C1EE9911060}" destId="{FF99F9E2-E015-4274-A041-81FA962FD6A7}" srcOrd="2" destOrd="0" presId="urn:microsoft.com/office/officeart/2005/8/layout/hList1"/>
    <dgm:cxn modelId="{19567FDB-D0A9-4BA3-8D4C-41326C296773}" type="presParOf" srcId="{FF99F9E2-E015-4274-A041-81FA962FD6A7}" destId="{939285FC-27BD-433E-831B-55FA85A740E5}" srcOrd="0" destOrd="0" presId="urn:microsoft.com/office/officeart/2005/8/layout/hList1"/>
    <dgm:cxn modelId="{144A870E-EB9B-471C-B8D2-8C28C75B4F42}" type="presParOf" srcId="{FF99F9E2-E015-4274-A041-81FA962FD6A7}" destId="{CDB59B2D-1218-4CE9-9F9A-28E43EACA497}" srcOrd="1" destOrd="0" presId="urn:microsoft.com/office/officeart/2005/8/layout/hList1"/>
    <dgm:cxn modelId="{36255599-3AB9-4872-93AC-5463C114FDB6}" type="presParOf" srcId="{73E0E1E2-2BCA-4EDE-BE57-9C1EE9911060}" destId="{0B446241-1E79-4492-8DEB-BAE656E9206B}" srcOrd="3" destOrd="0" presId="urn:microsoft.com/office/officeart/2005/8/layout/hList1"/>
    <dgm:cxn modelId="{6C50F10B-230D-4CBF-8101-75CC264C5AB1}" type="presParOf" srcId="{73E0E1E2-2BCA-4EDE-BE57-9C1EE9911060}" destId="{CCBA577A-3C45-42F2-AFCB-786C7172B380}" srcOrd="4" destOrd="0" presId="urn:microsoft.com/office/officeart/2005/8/layout/hList1"/>
    <dgm:cxn modelId="{95412250-C1E7-40C2-9A1C-20FCAFE8451A}" type="presParOf" srcId="{CCBA577A-3C45-42F2-AFCB-786C7172B380}" destId="{F2FECDF5-EDF8-44D0-BF58-ACF3452542A6}" srcOrd="0" destOrd="0" presId="urn:microsoft.com/office/officeart/2005/8/layout/hList1"/>
    <dgm:cxn modelId="{9411D3A9-9426-47C2-A7BB-B9DA0BCAEDCD}" type="presParOf" srcId="{CCBA577A-3C45-42F2-AFCB-786C7172B380}" destId="{30544A2A-2461-45D3-A97B-6A7BD5A7A1F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D4AC1E-152C-44EE-85CA-86CB6C4088A6}"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A14D236C-A208-4EDC-BD22-7F7FA5EE4BDD}">
      <dgm:prSet phldrT="[Texto]" custT="1"/>
      <dgm:spPr/>
      <dgm:t>
        <a:bodyPr/>
        <a:lstStyle/>
        <a:p>
          <a:r>
            <a:rPr lang="es-ES" sz="2400" b="1" dirty="0" smtClean="0">
              <a:solidFill>
                <a:schemeClr val="accent3">
                  <a:lumMod val="50000"/>
                </a:schemeClr>
              </a:solidFill>
            </a:rPr>
            <a:t>Cuantitativo</a:t>
          </a:r>
          <a:endParaRPr lang="es-ES" sz="2400" b="1" dirty="0">
            <a:solidFill>
              <a:schemeClr val="accent3">
                <a:lumMod val="50000"/>
              </a:schemeClr>
            </a:solidFill>
          </a:endParaRPr>
        </a:p>
      </dgm:t>
    </dgm:pt>
    <dgm:pt modelId="{F5E1FB1B-DF92-4494-A23E-38B3A6F24DCE}" type="parTrans" cxnId="{5A35F802-1BD2-456B-83CA-59AF3E9BDFB9}">
      <dgm:prSet/>
      <dgm:spPr/>
      <dgm:t>
        <a:bodyPr/>
        <a:lstStyle/>
        <a:p>
          <a:endParaRPr lang="es-ES" sz="2400" b="1">
            <a:solidFill>
              <a:schemeClr val="accent3">
                <a:lumMod val="50000"/>
              </a:schemeClr>
            </a:solidFill>
          </a:endParaRPr>
        </a:p>
      </dgm:t>
    </dgm:pt>
    <dgm:pt modelId="{3B9B0E0E-88B3-45A9-8E1B-C8FB889E89DD}" type="sibTrans" cxnId="{5A35F802-1BD2-456B-83CA-59AF3E9BDFB9}">
      <dgm:prSet custT="1"/>
      <dgm:spPr/>
      <dgm:t>
        <a:bodyPr/>
        <a:lstStyle/>
        <a:p>
          <a:endParaRPr lang="es-ES" sz="2400" b="1">
            <a:solidFill>
              <a:schemeClr val="accent3">
                <a:lumMod val="50000"/>
              </a:schemeClr>
            </a:solidFill>
          </a:endParaRPr>
        </a:p>
      </dgm:t>
    </dgm:pt>
    <dgm:pt modelId="{D84C735B-77C4-4BAF-9544-9FB3D7DB3CBA}">
      <dgm:prSet phldrT="[Texto]" custT="1"/>
      <dgm:spPr/>
      <dgm:t>
        <a:bodyPr/>
        <a:lstStyle/>
        <a:p>
          <a:r>
            <a:rPr lang="es-ES" sz="2400" b="1" dirty="0" smtClean="0">
              <a:solidFill>
                <a:schemeClr val="accent3">
                  <a:lumMod val="50000"/>
                </a:schemeClr>
              </a:solidFill>
            </a:rPr>
            <a:t>Cualitativo</a:t>
          </a:r>
          <a:endParaRPr lang="es-ES" sz="2400" b="1" dirty="0">
            <a:solidFill>
              <a:schemeClr val="accent3">
                <a:lumMod val="50000"/>
              </a:schemeClr>
            </a:solidFill>
          </a:endParaRPr>
        </a:p>
      </dgm:t>
    </dgm:pt>
    <dgm:pt modelId="{599C8F77-5899-41E1-B92A-353AFB5927D7}" type="parTrans" cxnId="{29573D3A-5D9B-4671-BCAE-7C58EC008E33}">
      <dgm:prSet/>
      <dgm:spPr/>
      <dgm:t>
        <a:bodyPr/>
        <a:lstStyle/>
        <a:p>
          <a:endParaRPr lang="es-ES" sz="2400" b="1">
            <a:solidFill>
              <a:schemeClr val="accent3">
                <a:lumMod val="50000"/>
              </a:schemeClr>
            </a:solidFill>
          </a:endParaRPr>
        </a:p>
      </dgm:t>
    </dgm:pt>
    <dgm:pt modelId="{499B3A8C-CEFB-47F4-A6D5-D05C9ECF0573}" type="sibTrans" cxnId="{29573D3A-5D9B-4671-BCAE-7C58EC008E33}">
      <dgm:prSet custT="1"/>
      <dgm:spPr/>
      <dgm:t>
        <a:bodyPr/>
        <a:lstStyle/>
        <a:p>
          <a:endParaRPr lang="es-ES" sz="2400" b="1">
            <a:solidFill>
              <a:schemeClr val="accent3">
                <a:lumMod val="50000"/>
              </a:schemeClr>
            </a:solidFill>
          </a:endParaRPr>
        </a:p>
      </dgm:t>
    </dgm:pt>
    <dgm:pt modelId="{188B3401-33BB-4647-9A52-361CC080A2E1}">
      <dgm:prSet phldrT="[Texto]" custT="1"/>
      <dgm:spPr/>
      <dgm:t>
        <a:bodyPr/>
        <a:lstStyle/>
        <a:p>
          <a:r>
            <a:rPr lang="es-ES" sz="2400" b="1" dirty="0" smtClean="0">
              <a:solidFill>
                <a:schemeClr val="accent3">
                  <a:lumMod val="50000"/>
                </a:schemeClr>
              </a:solidFill>
            </a:rPr>
            <a:t>Enfoque de la Investigación</a:t>
          </a:r>
          <a:endParaRPr lang="es-ES" sz="2400" b="1" dirty="0">
            <a:solidFill>
              <a:schemeClr val="accent3">
                <a:lumMod val="50000"/>
              </a:schemeClr>
            </a:solidFill>
          </a:endParaRPr>
        </a:p>
      </dgm:t>
    </dgm:pt>
    <dgm:pt modelId="{5B03C8C1-D5BF-42F0-8F44-48349D5F6A1E}" type="parTrans" cxnId="{CDC27973-2778-484E-85C2-9772B99DC6BE}">
      <dgm:prSet/>
      <dgm:spPr/>
      <dgm:t>
        <a:bodyPr/>
        <a:lstStyle/>
        <a:p>
          <a:endParaRPr lang="es-ES" sz="2400" b="1">
            <a:solidFill>
              <a:schemeClr val="accent3">
                <a:lumMod val="50000"/>
              </a:schemeClr>
            </a:solidFill>
          </a:endParaRPr>
        </a:p>
      </dgm:t>
    </dgm:pt>
    <dgm:pt modelId="{1A0F718C-4297-407C-BDCE-3008FFC28D66}" type="sibTrans" cxnId="{CDC27973-2778-484E-85C2-9772B99DC6BE}">
      <dgm:prSet/>
      <dgm:spPr/>
      <dgm:t>
        <a:bodyPr/>
        <a:lstStyle/>
        <a:p>
          <a:endParaRPr lang="es-ES" sz="2400" b="1">
            <a:solidFill>
              <a:schemeClr val="accent3">
                <a:lumMod val="50000"/>
              </a:schemeClr>
            </a:solidFill>
          </a:endParaRPr>
        </a:p>
      </dgm:t>
    </dgm:pt>
    <dgm:pt modelId="{1B4D13B4-B864-4E23-9177-8C9F91F68BF2}" type="pres">
      <dgm:prSet presAssocID="{D1D4AC1E-152C-44EE-85CA-86CB6C4088A6}" presName="linearFlow" presStyleCnt="0">
        <dgm:presLayoutVars>
          <dgm:dir/>
          <dgm:resizeHandles val="exact"/>
        </dgm:presLayoutVars>
      </dgm:prSet>
      <dgm:spPr/>
    </dgm:pt>
    <dgm:pt modelId="{677D68F2-8B11-45E5-9E90-27A1967BDD56}" type="pres">
      <dgm:prSet presAssocID="{A14D236C-A208-4EDC-BD22-7F7FA5EE4BDD}" presName="node" presStyleLbl="node1" presStyleIdx="0" presStyleCnt="3" custScaleX="167910">
        <dgm:presLayoutVars>
          <dgm:bulletEnabled val="1"/>
        </dgm:presLayoutVars>
      </dgm:prSet>
      <dgm:spPr/>
      <dgm:t>
        <a:bodyPr/>
        <a:lstStyle/>
        <a:p>
          <a:endParaRPr lang="es-ES"/>
        </a:p>
      </dgm:t>
    </dgm:pt>
    <dgm:pt modelId="{954FC9F8-1E80-4E3A-9BAE-EA10C0EADF5B}" type="pres">
      <dgm:prSet presAssocID="{3B9B0E0E-88B3-45A9-8E1B-C8FB889E89DD}" presName="spacerL" presStyleCnt="0"/>
      <dgm:spPr/>
    </dgm:pt>
    <dgm:pt modelId="{0AA6FAC3-768D-4201-BDD8-12588608CA5E}" type="pres">
      <dgm:prSet presAssocID="{3B9B0E0E-88B3-45A9-8E1B-C8FB889E89DD}" presName="sibTrans" presStyleLbl="sibTrans2D1" presStyleIdx="0" presStyleCnt="2"/>
      <dgm:spPr/>
      <dgm:t>
        <a:bodyPr/>
        <a:lstStyle/>
        <a:p>
          <a:endParaRPr lang="es-ES"/>
        </a:p>
      </dgm:t>
    </dgm:pt>
    <dgm:pt modelId="{76CA7662-4913-4A78-A5EF-0CA225F406CF}" type="pres">
      <dgm:prSet presAssocID="{3B9B0E0E-88B3-45A9-8E1B-C8FB889E89DD}" presName="spacerR" presStyleCnt="0"/>
      <dgm:spPr/>
    </dgm:pt>
    <dgm:pt modelId="{DF2E0B9B-B405-4549-920D-31B09E6E761F}" type="pres">
      <dgm:prSet presAssocID="{D84C735B-77C4-4BAF-9544-9FB3D7DB3CBA}" presName="node" presStyleLbl="node1" presStyleIdx="1" presStyleCnt="3" custScaleX="161800" custLinFactX="-615" custLinFactNeighborX="-100000">
        <dgm:presLayoutVars>
          <dgm:bulletEnabled val="1"/>
        </dgm:presLayoutVars>
      </dgm:prSet>
      <dgm:spPr/>
      <dgm:t>
        <a:bodyPr/>
        <a:lstStyle/>
        <a:p>
          <a:endParaRPr lang="es-ES"/>
        </a:p>
      </dgm:t>
    </dgm:pt>
    <dgm:pt modelId="{BAA16593-D441-4C49-8767-529CF61C70CC}" type="pres">
      <dgm:prSet presAssocID="{499B3A8C-CEFB-47F4-A6D5-D05C9ECF0573}" presName="spacerL" presStyleCnt="0"/>
      <dgm:spPr/>
    </dgm:pt>
    <dgm:pt modelId="{22377208-895F-4EC5-AB59-09A9E8A3F974}" type="pres">
      <dgm:prSet presAssocID="{499B3A8C-CEFB-47F4-A6D5-D05C9ECF0573}" presName="sibTrans" presStyleLbl="sibTrans2D1" presStyleIdx="1" presStyleCnt="2" custLinFactX="-4144" custLinFactNeighborX="-100000"/>
      <dgm:spPr/>
      <dgm:t>
        <a:bodyPr/>
        <a:lstStyle/>
        <a:p>
          <a:endParaRPr lang="es-ES"/>
        </a:p>
      </dgm:t>
    </dgm:pt>
    <dgm:pt modelId="{B1AC523E-8AED-4446-834A-6E44A081C13B}" type="pres">
      <dgm:prSet presAssocID="{499B3A8C-CEFB-47F4-A6D5-D05C9ECF0573}" presName="spacerR" presStyleCnt="0"/>
      <dgm:spPr/>
    </dgm:pt>
    <dgm:pt modelId="{F423FC9A-DDC5-4FAE-9E3F-9DCB6B95FC9B}" type="pres">
      <dgm:prSet presAssocID="{188B3401-33BB-4647-9A52-361CC080A2E1}" presName="node" presStyleLbl="node1" presStyleIdx="2" presStyleCnt="3" custScaleX="167755">
        <dgm:presLayoutVars>
          <dgm:bulletEnabled val="1"/>
        </dgm:presLayoutVars>
      </dgm:prSet>
      <dgm:spPr/>
      <dgm:t>
        <a:bodyPr/>
        <a:lstStyle/>
        <a:p>
          <a:endParaRPr lang="es-ES"/>
        </a:p>
      </dgm:t>
    </dgm:pt>
  </dgm:ptLst>
  <dgm:cxnLst>
    <dgm:cxn modelId="{FD40B908-196E-48EC-A99D-7EE91895BBA0}" type="presOf" srcId="{188B3401-33BB-4647-9A52-361CC080A2E1}" destId="{F423FC9A-DDC5-4FAE-9E3F-9DCB6B95FC9B}" srcOrd="0" destOrd="0" presId="urn:microsoft.com/office/officeart/2005/8/layout/equation1"/>
    <dgm:cxn modelId="{5A35F802-1BD2-456B-83CA-59AF3E9BDFB9}" srcId="{D1D4AC1E-152C-44EE-85CA-86CB6C4088A6}" destId="{A14D236C-A208-4EDC-BD22-7F7FA5EE4BDD}" srcOrd="0" destOrd="0" parTransId="{F5E1FB1B-DF92-4494-A23E-38B3A6F24DCE}" sibTransId="{3B9B0E0E-88B3-45A9-8E1B-C8FB889E89DD}"/>
    <dgm:cxn modelId="{008061DD-00C7-49E4-910B-36D1C93E282A}" type="presOf" srcId="{3B9B0E0E-88B3-45A9-8E1B-C8FB889E89DD}" destId="{0AA6FAC3-768D-4201-BDD8-12588608CA5E}" srcOrd="0" destOrd="0" presId="urn:microsoft.com/office/officeart/2005/8/layout/equation1"/>
    <dgm:cxn modelId="{571494DD-671E-4940-B890-3E61992184D0}" type="presOf" srcId="{499B3A8C-CEFB-47F4-A6D5-D05C9ECF0573}" destId="{22377208-895F-4EC5-AB59-09A9E8A3F974}" srcOrd="0" destOrd="0" presId="urn:microsoft.com/office/officeart/2005/8/layout/equation1"/>
    <dgm:cxn modelId="{B1AC4914-1D58-4EA3-9DF6-BBBDC4BAD623}" type="presOf" srcId="{D1D4AC1E-152C-44EE-85CA-86CB6C4088A6}" destId="{1B4D13B4-B864-4E23-9177-8C9F91F68BF2}" srcOrd="0" destOrd="0" presId="urn:microsoft.com/office/officeart/2005/8/layout/equation1"/>
    <dgm:cxn modelId="{9DB2291C-C0BF-451F-892D-83B996DD20E4}" type="presOf" srcId="{A14D236C-A208-4EDC-BD22-7F7FA5EE4BDD}" destId="{677D68F2-8B11-45E5-9E90-27A1967BDD56}" srcOrd="0" destOrd="0" presId="urn:microsoft.com/office/officeart/2005/8/layout/equation1"/>
    <dgm:cxn modelId="{CDC27973-2778-484E-85C2-9772B99DC6BE}" srcId="{D1D4AC1E-152C-44EE-85CA-86CB6C4088A6}" destId="{188B3401-33BB-4647-9A52-361CC080A2E1}" srcOrd="2" destOrd="0" parTransId="{5B03C8C1-D5BF-42F0-8F44-48349D5F6A1E}" sibTransId="{1A0F718C-4297-407C-BDCE-3008FFC28D66}"/>
    <dgm:cxn modelId="{29573D3A-5D9B-4671-BCAE-7C58EC008E33}" srcId="{D1D4AC1E-152C-44EE-85CA-86CB6C4088A6}" destId="{D84C735B-77C4-4BAF-9544-9FB3D7DB3CBA}" srcOrd="1" destOrd="0" parTransId="{599C8F77-5899-41E1-B92A-353AFB5927D7}" sibTransId="{499B3A8C-CEFB-47F4-A6D5-D05C9ECF0573}"/>
    <dgm:cxn modelId="{898B615F-7F0D-4194-BC8B-A22F2D1FC471}" type="presOf" srcId="{D84C735B-77C4-4BAF-9544-9FB3D7DB3CBA}" destId="{DF2E0B9B-B405-4549-920D-31B09E6E761F}" srcOrd="0" destOrd="0" presId="urn:microsoft.com/office/officeart/2005/8/layout/equation1"/>
    <dgm:cxn modelId="{BD24CFF6-AB10-4DA6-AA13-CC4B56D0AFD3}" type="presParOf" srcId="{1B4D13B4-B864-4E23-9177-8C9F91F68BF2}" destId="{677D68F2-8B11-45E5-9E90-27A1967BDD56}" srcOrd="0" destOrd="0" presId="urn:microsoft.com/office/officeart/2005/8/layout/equation1"/>
    <dgm:cxn modelId="{5F0B1964-DD75-45FC-AD5D-2306164AA5CB}" type="presParOf" srcId="{1B4D13B4-B864-4E23-9177-8C9F91F68BF2}" destId="{954FC9F8-1E80-4E3A-9BAE-EA10C0EADF5B}" srcOrd="1" destOrd="0" presId="urn:microsoft.com/office/officeart/2005/8/layout/equation1"/>
    <dgm:cxn modelId="{2DA80139-9BAD-43F9-9F6F-E33ABF156A08}" type="presParOf" srcId="{1B4D13B4-B864-4E23-9177-8C9F91F68BF2}" destId="{0AA6FAC3-768D-4201-BDD8-12588608CA5E}" srcOrd="2" destOrd="0" presId="urn:microsoft.com/office/officeart/2005/8/layout/equation1"/>
    <dgm:cxn modelId="{2149CA4F-A76E-4AFF-976B-5F385FFFE39B}" type="presParOf" srcId="{1B4D13B4-B864-4E23-9177-8C9F91F68BF2}" destId="{76CA7662-4913-4A78-A5EF-0CA225F406CF}" srcOrd="3" destOrd="0" presId="urn:microsoft.com/office/officeart/2005/8/layout/equation1"/>
    <dgm:cxn modelId="{2C2AAE88-0E75-4051-B2BA-6C4B5338BFB7}" type="presParOf" srcId="{1B4D13B4-B864-4E23-9177-8C9F91F68BF2}" destId="{DF2E0B9B-B405-4549-920D-31B09E6E761F}" srcOrd="4" destOrd="0" presId="urn:microsoft.com/office/officeart/2005/8/layout/equation1"/>
    <dgm:cxn modelId="{04F2D2D0-75D8-411C-BD08-9E69DCD34FA9}" type="presParOf" srcId="{1B4D13B4-B864-4E23-9177-8C9F91F68BF2}" destId="{BAA16593-D441-4C49-8767-529CF61C70CC}" srcOrd="5" destOrd="0" presId="urn:microsoft.com/office/officeart/2005/8/layout/equation1"/>
    <dgm:cxn modelId="{86325B34-690D-450F-8C9E-EE397204501D}" type="presParOf" srcId="{1B4D13B4-B864-4E23-9177-8C9F91F68BF2}" destId="{22377208-895F-4EC5-AB59-09A9E8A3F974}" srcOrd="6" destOrd="0" presId="urn:microsoft.com/office/officeart/2005/8/layout/equation1"/>
    <dgm:cxn modelId="{AE82288C-164D-49BB-B84F-AC637EB71CF3}" type="presParOf" srcId="{1B4D13B4-B864-4E23-9177-8C9F91F68BF2}" destId="{B1AC523E-8AED-4446-834A-6E44A081C13B}" srcOrd="7" destOrd="0" presId="urn:microsoft.com/office/officeart/2005/8/layout/equation1"/>
    <dgm:cxn modelId="{124BF0E0-F037-44A1-965E-1E4A131083E2}" type="presParOf" srcId="{1B4D13B4-B864-4E23-9177-8C9F91F68BF2}" destId="{F423FC9A-DDC5-4FAE-9E3F-9DCB6B95FC9B}"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24A775-F8CC-42EC-AF87-18EC57AD927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7DDDF2C8-710D-42B4-B277-6DD46CB58E03}">
      <dgm:prSet phldrT="[Texto]"/>
      <dgm:spPr/>
      <dgm:t>
        <a:bodyPr/>
        <a:lstStyle/>
        <a:p>
          <a:r>
            <a:rPr lang="es-EC" dirty="0" smtClean="0">
              <a:solidFill>
                <a:schemeClr val="accent5">
                  <a:lumMod val="50000"/>
                </a:schemeClr>
              </a:solidFill>
              <a:effectLst>
                <a:outerShdw blurRad="38100" dist="38100" dir="2700000" algn="tl">
                  <a:srgbClr val="000000">
                    <a:alpha val="43137"/>
                  </a:srgbClr>
                </a:outerShdw>
              </a:effectLst>
            </a:rPr>
            <a:t>Las motivaciones crean altos niveles de influencia en la asistencia a ferias artesanales.</a:t>
          </a:r>
          <a:endParaRPr lang="es-ES" dirty="0">
            <a:solidFill>
              <a:schemeClr val="accent5">
                <a:lumMod val="50000"/>
              </a:schemeClr>
            </a:solidFill>
            <a:effectLst>
              <a:outerShdw blurRad="38100" dist="38100" dir="2700000" algn="tl">
                <a:srgbClr val="000000">
                  <a:alpha val="43137"/>
                </a:srgbClr>
              </a:outerShdw>
            </a:effectLst>
          </a:endParaRPr>
        </a:p>
      </dgm:t>
    </dgm:pt>
    <dgm:pt modelId="{6A179C30-B497-4BB8-95C2-ED7EAE2C3569}" type="parTrans" cxnId="{5ED2CE9A-9F1E-4E8F-92F2-D8C4418A6311}">
      <dgm:prSet/>
      <dgm:spPr/>
      <dgm:t>
        <a:bodyPr/>
        <a:lstStyle/>
        <a:p>
          <a:endParaRPr lang="es-ES">
            <a:solidFill>
              <a:schemeClr val="accent5">
                <a:lumMod val="50000"/>
              </a:schemeClr>
            </a:solidFill>
            <a:effectLst>
              <a:outerShdw blurRad="38100" dist="38100" dir="2700000" algn="tl">
                <a:srgbClr val="000000">
                  <a:alpha val="43137"/>
                </a:srgbClr>
              </a:outerShdw>
            </a:effectLst>
          </a:endParaRPr>
        </a:p>
      </dgm:t>
    </dgm:pt>
    <dgm:pt modelId="{A6AA8E3C-0D70-47EA-BECB-45BB042FF5C4}" type="sibTrans" cxnId="{5ED2CE9A-9F1E-4E8F-92F2-D8C4418A6311}">
      <dgm:prSet/>
      <dgm:spPr/>
      <dgm:t>
        <a:bodyPr/>
        <a:lstStyle/>
        <a:p>
          <a:endParaRPr lang="es-ES">
            <a:solidFill>
              <a:schemeClr val="accent5">
                <a:lumMod val="50000"/>
              </a:schemeClr>
            </a:solidFill>
            <a:effectLst>
              <a:outerShdw blurRad="38100" dist="38100" dir="2700000" algn="tl">
                <a:srgbClr val="000000">
                  <a:alpha val="43137"/>
                </a:srgbClr>
              </a:outerShdw>
            </a:effectLst>
          </a:endParaRPr>
        </a:p>
      </dgm:t>
    </dgm:pt>
    <dgm:pt modelId="{791339FE-978B-4C70-AE39-2A8C6FA5049A}">
      <dgm:prSet/>
      <dgm:spPr/>
      <dgm:t>
        <a:bodyPr/>
        <a:lstStyle/>
        <a:p>
          <a:r>
            <a:rPr lang="es-EC" smtClean="0">
              <a:solidFill>
                <a:schemeClr val="accent5">
                  <a:lumMod val="50000"/>
                </a:schemeClr>
              </a:solidFill>
              <a:effectLst>
                <a:outerShdw blurRad="38100" dist="38100" dir="2700000" algn="tl">
                  <a:srgbClr val="000000">
                    <a:alpha val="43137"/>
                  </a:srgbClr>
                </a:outerShdw>
              </a:effectLst>
            </a:rPr>
            <a:t>El consumidor de ferias que adquiere productos tiene un nivel de ingresos altos</a:t>
          </a:r>
          <a:endParaRPr lang="es-ES">
            <a:solidFill>
              <a:schemeClr val="accent5">
                <a:lumMod val="50000"/>
              </a:schemeClr>
            </a:solidFill>
            <a:effectLst>
              <a:outerShdw blurRad="38100" dist="38100" dir="2700000" algn="tl">
                <a:srgbClr val="000000">
                  <a:alpha val="43137"/>
                </a:srgbClr>
              </a:outerShdw>
            </a:effectLst>
          </a:endParaRPr>
        </a:p>
      </dgm:t>
    </dgm:pt>
    <dgm:pt modelId="{77143278-2668-459A-955A-CF7939B17904}" type="parTrans" cxnId="{C37655EF-090B-499E-8E87-7A885F1CF18C}">
      <dgm:prSet/>
      <dgm:spPr/>
      <dgm:t>
        <a:bodyPr/>
        <a:lstStyle/>
        <a:p>
          <a:endParaRPr lang="es-ES">
            <a:solidFill>
              <a:schemeClr val="accent5">
                <a:lumMod val="50000"/>
              </a:schemeClr>
            </a:solidFill>
            <a:effectLst>
              <a:outerShdw blurRad="38100" dist="38100" dir="2700000" algn="tl">
                <a:srgbClr val="000000">
                  <a:alpha val="43137"/>
                </a:srgbClr>
              </a:outerShdw>
            </a:effectLst>
          </a:endParaRPr>
        </a:p>
      </dgm:t>
    </dgm:pt>
    <dgm:pt modelId="{E7053427-1D66-43D7-B40C-E1D21570C101}" type="sibTrans" cxnId="{C37655EF-090B-499E-8E87-7A885F1CF18C}">
      <dgm:prSet/>
      <dgm:spPr/>
      <dgm:t>
        <a:bodyPr/>
        <a:lstStyle/>
        <a:p>
          <a:endParaRPr lang="es-ES">
            <a:solidFill>
              <a:schemeClr val="accent5">
                <a:lumMod val="50000"/>
              </a:schemeClr>
            </a:solidFill>
            <a:effectLst>
              <a:outerShdw blurRad="38100" dist="38100" dir="2700000" algn="tl">
                <a:srgbClr val="000000">
                  <a:alpha val="43137"/>
                </a:srgbClr>
              </a:outerShdw>
            </a:effectLst>
          </a:endParaRPr>
        </a:p>
      </dgm:t>
    </dgm:pt>
    <dgm:pt modelId="{734E81C3-83DE-4113-8736-6AEE9AF3AE21}">
      <dgm:prSet/>
      <dgm:spPr/>
      <dgm:t>
        <a:bodyPr/>
        <a:lstStyle/>
        <a:p>
          <a:r>
            <a:rPr lang="es-EC" smtClean="0">
              <a:solidFill>
                <a:schemeClr val="accent5">
                  <a:lumMod val="50000"/>
                </a:schemeClr>
              </a:solidFill>
              <a:effectLst>
                <a:outerShdw blurRad="38100" dist="38100" dir="2700000" algn="tl">
                  <a:srgbClr val="000000">
                    <a:alpha val="43137"/>
                  </a:srgbClr>
                </a:outerShdw>
              </a:effectLst>
            </a:rPr>
            <a:t>Los medios por el cual los consumidores se informan de las ferias influyen en alto grado en la decisión de compra de productos en las ferias artesanales.</a:t>
          </a:r>
          <a:endParaRPr lang="es-ES">
            <a:solidFill>
              <a:schemeClr val="accent5">
                <a:lumMod val="50000"/>
              </a:schemeClr>
            </a:solidFill>
            <a:effectLst>
              <a:outerShdw blurRad="38100" dist="38100" dir="2700000" algn="tl">
                <a:srgbClr val="000000">
                  <a:alpha val="43137"/>
                </a:srgbClr>
              </a:outerShdw>
            </a:effectLst>
          </a:endParaRPr>
        </a:p>
      </dgm:t>
    </dgm:pt>
    <dgm:pt modelId="{D1912F57-12AF-4C4C-8FE9-44D311725A85}" type="parTrans" cxnId="{51EC5343-9706-4133-9360-D39F3A713793}">
      <dgm:prSet/>
      <dgm:spPr/>
      <dgm:t>
        <a:bodyPr/>
        <a:lstStyle/>
        <a:p>
          <a:endParaRPr lang="es-ES">
            <a:solidFill>
              <a:schemeClr val="accent5">
                <a:lumMod val="50000"/>
              </a:schemeClr>
            </a:solidFill>
            <a:effectLst>
              <a:outerShdw blurRad="38100" dist="38100" dir="2700000" algn="tl">
                <a:srgbClr val="000000">
                  <a:alpha val="43137"/>
                </a:srgbClr>
              </a:outerShdw>
            </a:effectLst>
          </a:endParaRPr>
        </a:p>
      </dgm:t>
    </dgm:pt>
    <dgm:pt modelId="{2BA000DC-B6D6-4A3C-AB5B-94F38FBCB392}" type="sibTrans" cxnId="{51EC5343-9706-4133-9360-D39F3A713793}">
      <dgm:prSet/>
      <dgm:spPr/>
      <dgm:t>
        <a:bodyPr/>
        <a:lstStyle/>
        <a:p>
          <a:endParaRPr lang="es-ES">
            <a:solidFill>
              <a:schemeClr val="accent5">
                <a:lumMod val="50000"/>
              </a:schemeClr>
            </a:solidFill>
            <a:effectLst>
              <a:outerShdw blurRad="38100" dist="38100" dir="2700000" algn="tl">
                <a:srgbClr val="000000">
                  <a:alpha val="43137"/>
                </a:srgbClr>
              </a:outerShdw>
            </a:effectLst>
          </a:endParaRPr>
        </a:p>
      </dgm:t>
    </dgm:pt>
    <dgm:pt modelId="{325D9916-5911-431B-85AA-E40093F71E13}">
      <dgm:prSet/>
      <dgm:spPr/>
      <dgm:t>
        <a:bodyPr/>
        <a:lstStyle/>
        <a:p>
          <a:r>
            <a:rPr lang="es-EC" smtClean="0">
              <a:solidFill>
                <a:schemeClr val="accent5">
                  <a:lumMod val="50000"/>
                </a:schemeClr>
              </a:solidFill>
              <a:effectLst>
                <a:outerShdw blurRad="38100" dist="38100" dir="2700000" algn="tl">
                  <a:srgbClr val="000000">
                    <a:alpha val="43137"/>
                  </a:srgbClr>
                </a:outerShdw>
              </a:effectLst>
            </a:rPr>
            <a:t>La toma de decisión de compra está influida en alto grado por el precio</a:t>
          </a:r>
          <a:endParaRPr lang="es-ES">
            <a:solidFill>
              <a:schemeClr val="accent5">
                <a:lumMod val="50000"/>
              </a:schemeClr>
            </a:solidFill>
            <a:effectLst>
              <a:outerShdw blurRad="38100" dist="38100" dir="2700000" algn="tl">
                <a:srgbClr val="000000">
                  <a:alpha val="43137"/>
                </a:srgbClr>
              </a:outerShdw>
            </a:effectLst>
          </a:endParaRPr>
        </a:p>
      </dgm:t>
    </dgm:pt>
    <dgm:pt modelId="{17BC15A2-647F-4125-8948-3F180E5CAEF8}" type="parTrans" cxnId="{D50C7BF4-6EAA-4E24-BC7D-C5D6D8E11CF3}">
      <dgm:prSet/>
      <dgm:spPr/>
      <dgm:t>
        <a:bodyPr/>
        <a:lstStyle/>
        <a:p>
          <a:endParaRPr lang="es-ES">
            <a:solidFill>
              <a:schemeClr val="accent5">
                <a:lumMod val="50000"/>
              </a:schemeClr>
            </a:solidFill>
            <a:effectLst>
              <a:outerShdw blurRad="38100" dist="38100" dir="2700000" algn="tl">
                <a:srgbClr val="000000">
                  <a:alpha val="43137"/>
                </a:srgbClr>
              </a:outerShdw>
            </a:effectLst>
          </a:endParaRPr>
        </a:p>
      </dgm:t>
    </dgm:pt>
    <dgm:pt modelId="{4ECDF23F-7031-4276-AF30-B89CF33D46E6}" type="sibTrans" cxnId="{D50C7BF4-6EAA-4E24-BC7D-C5D6D8E11CF3}">
      <dgm:prSet/>
      <dgm:spPr/>
      <dgm:t>
        <a:bodyPr/>
        <a:lstStyle/>
        <a:p>
          <a:endParaRPr lang="es-ES">
            <a:solidFill>
              <a:schemeClr val="accent5">
                <a:lumMod val="50000"/>
              </a:schemeClr>
            </a:solidFill>
            <a:effectLst>
              <a:outerShdw blurRad="38100" dist="38100" dir="2700000" algn="tl">
                <a:srgbClr val="000000">
                  <a:alpha val="43137"/>
                </a:srgbClr>
              </a:outerShdw>
            </a:effectLst>
          </a:endParaRPr>
        </a:p>
      </dgm:t>
    </dgm:pt>
    <dgm:pt modelId="{6E901FE5-8365-40A8-AE6B-2BA52C49BF4D}" type="pres">
      <dgm:prSet presAssocID="{6124A775-F8CC-42EC-AF87-18EC57AD9271}" presName="Name0" presStyleCnt="0">
        <dgm:presLayoutVars>
          <dgm:chMax val="7"/>
          <dgm:chPref val="7"/>
          <dgm:dir/>
        </dgm:presLayoutVars>
      </dgm:prSet>
      <dgm:spPr/>
      <dgm:t>
        <a:bodyPr/>
        <a:lstStyle/>
        <a:p>
          <a:endParaRPr lang="es-ES"/>
        </a:p>
      </dgm:t>
    </dgm:pt>
    <dgm:pt modelId="{196E3D3E-59A5-466D-8655-0F560544C6EB}" type="pres">
      <dgm:prSet presAssocID="{6124A775-F8CC-42EC-AF87-18EC57AD9271}" presName="Name1" presStyleCnt="0"/>
      <dgm:spPr/>
    </dgm:pt>
    <dgm:pt modelId="{A75D9623-C725-416E-BF95-878DBA7B3860}" type="pres">
      <dgm:prSet presAssocID="{6124A775-F8CC-42EC-AF87-18EC57AD9271}" presName="cycle" presStyleCnt="0"/>
      <dgm:spPr/>
    </dgm:pt>
    <dgm:pt modelId="{81494F58-FD01-41E5-8E79-E1A5812B4F38}" type="pres">
      <dgm:prSet presAssocID="{6124A775-F8CC-42EC-AF87-18EC57AD9271}" presName="srcNode" presStyleLbl="node1" presStyleIdx="0" presStyleCnt="4"/>
      <dgm:spPr/>
    </dgm:pt>
    <dgm:pt modelId="{337A6C24-5E2A-4ACC-BA36-48FFCCF8FB3E}" type="pres">
      <dgm:prSet presAssocID="{6124A775-F8CC-42EC-AF87-18EC57AD9271}" presName="conn" presStyleLbl="parChTrans1D2" presStyleIdx="0" presStyleCnt="1"/>
      <dgm:spPr/>
      <dgm:t>
        <a:bodyPr/>
        <a:lstStyle/>
        <a:p>
          <a:endParaRPr lang="es-ES"/>
        </a:p>
      </dgm:t>
    </dgm:pt>
    <dgm:pt modelId="{C2213094-9CB9-478E-8E39-1F58BF601425}" type="pres">
      <dgm:prSet presAssocID="{6124A775-F8CC-42EC-AF87-18EC57AD9271}" presName="extraNode" presStyleLbl="node1" presStyleIdx="0" presStyleCnt="4"/>
      <dgm:spPr/>
    </dgm:pt>
    <dgm:pt modelId="{65683D8F-6878-4BDF-861D-CEA79223DD82}" type="pres">
      <dgm:prSet presAssocID="{6124A775-F8CC-42EC-AF87-18EC57AD9271}" presName="dstNode" presStyleLbl="node1" presStyleIdx="0" presStyleCnt="4"/>
      <dgm:spPr/>
    </dgm:pt>
    <dgm:pt modelId="{EC822A19-D990-4560-A8C1-333930138E02}" type="pres">
      <dgm:prSet presAssocID="{7DDDF2C8-710D-42B4-B277-6DD46CB58E03}" presName="text_1" presStyleLbl="node1" presStyleIdx="0" presStyleCnt="4">
        <dgm:presLayoutVars>
          <dgm:bulletEnabled val="1"/>
        </dgm:presLayoutVars>
      </dgm:prSet>
      <dgm:spPr/>
      <dgm:t>
        <a:bodyPr/>
        <a:lstStyle/>
        <a:p>
          <a:endParaRPr lang="es-ES"/>
        </a:p>
      </dgm:t>
    </dgm:pt>
    <dgm:pt modelId="{E1861E6D-3B81-44C4-944B-07E62D9F1F56}" type="pres">
      <dgm:prSet presAssocID="{7DDDF2C8-710D-42B4-B277-6DD46CB58E03}" presName="accent_1" presStyleCnt="0"/>
      <dgm:spPr/>
    </dgm:pt>
    <dgm:pt modelId="{5F459C92-BA7C-4EDD-910E-14A19149F253}" type="pres">
      <dgm:prSet presAssocID="{7DDDF2C8-710D-42B4-B277-6DD46CB58E03}" presName="accentRepeatNode" presStyleLbl="solidFgAcc1" presStyleIdx="0" presStyleCnt="4"/>
      <dgm:spPr/>
    </dgm:pt>
    <dgm:pt modelId="{FC9AE9A0-B218-4F5D-AE97-66BC5BF6F4C6}" type="pres">
      <dgm:prSet presAssocID="{791339FE-978B-4C70-AE39-2A8C6FA5049A}" presName="text_2" presStyleLbl="node1" presStyleIdx="1" presStyleCnt="4">
        <dgm:presLayoutVars>
          <dgm:bulletEnabled val="1"/>
        </dgm:presLayoutVars>
      </dgm:prSet>
      <dgm:spPr/>
      <dgm:t>
        <a:bodyPr/>
        <a:lstStyle/>
        <a:p>
          <a:endParaRPr lang="es-ES"/>
        </a:p>
      </dgm:t>
    </dgm:pt>
    <dgm:pt modelId="{BD08E757-652E-469A-B33A-01EB79D4469C}" type="pres">
      <dgm:prSet presAssocID="{791339FE-978B-4C70-AE39-2A8C6FA5049A}" presName="accent_2" presStyleCnt="0"/>
      <dgm:spPr/>
    </dgm:pt>
    <dgm:pt modelId="{AA23ADA1-29FF-467B-BD26-72FAB9553169}" type="pres">
      <dgm:prSet presAssocID="{791339FE-978B-4C70-AE39-2A8C6FA5049A}" presName="accentRepeatNode" presStyleLbl="solidFgAcc1" presStyleIdx="1" presStyleCnt="4"/>
      <dgm:spPr/>
    </dgm:pt>
    <dgm:pt modelId="{5AB31076-0317-448B-885A-FD87AF95ABCC}" type="pres">
      <dgm:prSet presAssocID="{734E81C3-83DE-4113-8736-6AEE9AF3AE21}" presName="text_3" presStyleLbl="node1" presStyleIdx="2" presStyleCnt="4">
        <dgm:presLayoutVars>
          <dgm:bulletEnabled val="1"/>
        </dgm:presLayoutVars>
      </dgm:prSet>
      <dgm:spPr/>
      <dgm:t>
        <a:bodyPr/>
        <a:lstStyle/>
        <a:p>
          <a:endParaRPr lang="es-ES"/>
        </a:p>
      </dgm:t>
    </dgm:pt>
    <dgm:pt modelId="{759B691E-9725-4CDA-8A1B-4187BFA1E8EE}" type="pres">
      <dgm:prSet presAssocID="{734E81C3-83DE-4113-8736-6AEE9AF3AE21}" presName="accent_3" presStyleCnt="0"/>
      <dgm:spPr/>
    </dgm:pt>
    <dgm:pt modelId="{0CBC15AA-7261-49DF-B0DE-C2C8E42C94DF}" type="pres">
      <dgm:prSet presAssocID="{734E81C3-83DE-4113-8736-6AEE9AF3AE21}" presName="accentRepeatNode" presStyleLbl="solidFgAcc1" presStyleIdx="2" presStyleCnt="4"/>
      <dgm:spPr/>
    </dgm:pt>
    <dgm:pt modelId="{00E1E2DE-9562-4D9F-8B41-9FED3FB474BA}" type="pres">
      <dgm:prSet presAssocID="{325D9916-5911-431B-85AA-E40093F71E13}" presName="text_4" presStyleLbl="node1" presStyleIdx="3" presStyleCnt="4">
        <dgm:presLayoutVars>
          <dgm:bulletEnabled val="1"/>
        </dgm:presLayoutVars>
      </dgm:prSet>
      <dgm:spPr/>
      <dgm:t>
        <a:bodyPr/>
        <a:lstStyle/>
        <a:p>
          <a:endParaRPr lang="es-ES"/>
        </a:p>
      </dgm:t>
    </dgm:pt>
    <dgm:pt modelId="{638B7C21-946F-4848-8346-38FF4797E9A3}" type="pres">
      <dgm:prSet presAssocID="{325D9916-5911-431B-85AA-E40093F71E13}" presName="accent_4" presStyleCnt="0"/>
      <dgm:spPr/>
    </dgm:pt>
    <dgm:pt modelId="{11100C1D-333C-4B37-BF52-BADAFEF8B2C1}" type="pres">
      <dgm:prSet presAssocID="{325D9916-5911-431B-85AA-E40093F71E13}" presName="accentRepeatNode" presStyleLbl="solidFgAcc1" presStyleIdx="3" presStyleCnt="4"/>
      <dgm:spPr/>
    </dgm:pt>
  </dgm:ptLst>
  <dgm:cxnLst>
    <dgm:cxn modelId="{5ED2CE9A-9F1E-4E8F-92F2-D8C4418A6311}" srcId="{6124A775-F8CC-42EC-AF87-18EC57AD9271}" destId="{7DDDF2C8-710D-42B4-B277-6DD46CB58E03}" srcOrd="0" destOrd="0" parTransId="{6A179C30-B497-4BB8-95C2-ED7EAE2C3569}" sibTransId="{A6AA8E3C-0D70-47EA-BECB-45BB042FF5C4}"/>
    <dgm:cxn modelId="{0F705DCE-B3E9-43A1-A964-47808E78476A}" type="presOf" srcId="{7DDDF2C8-710D-42B4-B277-6DD46CB58E03}" destId="{EC822A19-D990-4560-A8C1-333930138E02}" srcOrd="0" destOrd="0" presId="urn:microsoft.com/office/officeart/2008/layout/VerticalCurvedList"/>
    <dgm:cxn modelId="{DE138988-DB1A-4DC1-800C-E17307813626}" type="presOf" srcId="{6124A775-F8CC-42EC-AF87-18EC57AD9271}" destId="{6E901FE5-8365-40A8-AE6B-2BA52C49BF4D}" srcOrd="0" destOrd="0" presId="urn:microsoft.com/office/officeart/2008/layout/VerticalCurvedList"/>
    <dgm:cxn modelId="{C37655EF-090B-499E-8E87-7A885F1CF18C}" srcId="{6124A775-F8CC-42EC-AF87-18EC57AD9271}" destId="{791339FE-978B-4C70-AE39-2A8C6FA5049A}" srcOrd="1" destOrd="0" parTransId="{77143278-2668-459A-955A-CF7939B17904}" sibTransId="{E7053427-1D66-43D7-B40C-E1D21570C101}"/>
    <dgm:cxn modelId="{F5C8BB56-B69D-4A5B-AF7A-D5C168475AAB}" type="presOf" srcId="{A6AA8E3C-0D70-47EA-BECB-45BB042FF5C4}" destId="{337A6C24-5E2A-4ACC-BA36-48FFCCF8FB3E}" srcOrd="0" destOrd="0" presId="urn:microsoft.com/office/officeart/2008/layout/VerticalCurvedList"/>
    <dgm:cxn modelId="{D2CAE360-93A9-4F6A-B2F7-024AE3E5C1E4}" type="presOf" srcId="{734E81C3-83DE-4113-8736-6AEE9AF3AE21}" destId="{5AB31076-0317-448B-885A-FD87AF95ABCC}" srcOrd="0" destOrd="0" presId="urn:microsoft.com/office/officeart/2008/layout/VerticalCurvedList"/>
    <dgm:cxn modelId="{C0A9461D-F6CA-436E-9C7E-B363133FEBB6}" type="presOf" srcId="{791339FE-978B-4C70-AE39-2A8C6FA5049A}" destId="{FC9AE9A0-B218-4F5D-AE97-66BC5BF6F4C6}" srcOrd="0" destOrd="0" presId="urn:microsoft.com/office/officeart/2008/layout/VerticalCurvedList"/>
    <dgm:cxn modelId="{D50C7BF4-6EAA-4E24-BC7D-C5D6D8E11CF3}" srcId="{6124A775-F8CC-42EC-AF87-18EC57AD9271}" destId="{325D9916-5911-431B-85AA-E40093F71E13}" srcOrd="3" destOrd="0" parTransId="{17BC15A2-647F-4125-8948-3F180E5CAEF8}" sibTransId="{4ECDF23F-7031-4276-AF30-B89CF33D46E6}"/>
    <dgm:cxn modelId="{51EC5343-9706-4133-9360-D39F3A713793}" srcId="{6124A775-F8CC-42EC-AF87-18EC57AD9271}" destId="{734E81C3-83DE-4113-8736-6AEE9AF3AE21}" srcOrd="2" destOrd="0" parTransId="{D1912F57-12AF-4C4C-8FE9-44D311725A85}" sibTransId="{2BA000DC-B6D6-4A3C-AB5B-94F38FBCB392}"/>
    <dgm:cxn modelId="{0648985B-052D-44D2-8447-3861CA1B22FF}" type="presOf" srcId="{325D9916-5911-431B-85AA-E40093F71E13}" destId="{00E1E2DE-9562-4D9F-8B41-9FED3FB474BA}" srcOrd="0" destOrd="0" presId="urn:microsoft.com/office/officeart/2008/layout/VerticalCurvedList"/>
    <dgm:cxn modelId="{05D42CE0-A050-4FD6-A835-58720F1E12F4}" type="presParOf" srcId="{6E901FE5-8365-40A8-AE6B-2BA52C49BF4D}" destId="{196E3D3E-59A5-466D-8655-0F560544C6EB}" srcOrd="0" destOrd="0" presId="urn:microsoft.com/office/officeart/2008/layout/VerticalCurvedList"/>
    <dgm:cxn modelId="{E5684EC1-1A28-48A9-8141-F43A7F4B1D1E}" type="presParOf" srcId="{196E3D3E-59A5-466D-8655-0F560544C6EB}" destId="{A75D9623-C725-416E-BF95-878DBA7B3860}" srcOrd="0" destOrd="0" presId="urn:microsoft.com/office/officeart/2008/layout/VerticalCurvedList"/>
    <dgm:cxn modelId="{68342EBB-54AC-4286-9905-2C54D98A6302}" type="presParOf" srcId="{A75D9623-C725-416E-BF95-878DBA7B3860}" destId="{81494F58-FD01-41E5-8E79-E1A5812B4F38}" srcOrd="0" destOrd="0" presId="urn:microsoft.com/office/officeart/2008/layout/VerticalCurvedList"/>
    <dgm:cxn modelId="{D08041C6-F413-4E0F-876C-647C9E07AD12}" type="presParOf" srcId="{A75D9623-C725-416E-BF95-878DBA7B3860}" destId="{337A6C24-5E2A-4ACC-BA36-48FFCCF8FB3E}" srcOrd="1" destOrd="0" presId="urn:microsoft.com/office/officeart/2008/layout/VerticalCurvedList"/>
    <dgm:cxn modelId="{F376892B-4544-406D-880F-3FD820C24D3A}" type="presParOf" srcId="{A75D9623-C725-416E-BF95-878DBA7B3860}" destId="{C2213094-9CB9-478E-8E39-1F58BF601425}" srcOrd="2" destOrd="0" presId="urn:microsoft.com/office/officeart/2008/layout/VerticalCurvedList"/>
    <dgm:cxn modelId="{7EC1C2CD-3146-480A-99F0-B53CF6A3625B}" type="presParOf" srcId="{A75D9623-C725-416E-BF95-878DBA7B3860}" destId="{65683D8F-6878-4BDF-861D-CEA79223DD82}" srcOrd="3" destOrd="0" presId="urn:microsoft.com/office/officeart/2008/layout/VerticalCurvedList"/>
    <dgm:cxn modelId="{53D16033-7452-4B3B-B2E2-165CD73D2011}" type="presParOf" srcId="{196E3D3E-59A5-466D-8655-0F560544C6EB}" destId="{EC822A19-D990-4560-A8C1-333930138E02}" srcOrd="1" destOrd="0" presId="urn:microsoft.com/office/officeart/2008/layout/VerticalCurvedList"/>
    <dgm:cxn modelId="{DB40AC10-9FF7-45D1-BCED-1D45883B9E5B}" type="presParOf" srcId="{196E3D3E-59A5-466D-8655-0F560544C6EB}" destId="{E1861E6D-3B81-44C4-944B-07E62D9F1F56}" srcOrd="2" destOrd="0" presId="urn:microsoft.com/office/officeart/2008/layout/VerticalCurvedList"/>
    <dgm:cxn modelId="{44895C04-1DB8-4133-8D74-548777477626}" type="presParOf" srcId="{E1861E6D-3B81-44C4-944B-07E62D9F1F56}" destId="{5F459C92-BA7C-4EDD-910E-14A19149F253}" srcOrd="0" destOrd="0" presId="urn:microsoft.com/office/officeart/2008/layout/VerticalCurvedList"/>
    <dgm:cxn modelId="{AED6CF24-E747-440B-81E9-1ECF0BEF5951}" type="presParOf" srcId="{196E3D3E-59A5-466D-8655-0F560544C6EB}" destId="{FC9AE9A0-B218-4F5D-AE97-66BC5BF6F4C6}" srcOrd="3" destOrd="0" presId="urn:microsoft.com/office/officeart/2008/layout/VerticalCurvedList"/>
    <dgm:cxn modelId="{A3C9AD1A-0F64-49BB-90FE-59A7D4C29C3D}" type="presParOf" srcId="{196E3D3E-59A5-466D-8655-0F560544C6EB}" destId="{BD08E757-652E-469A-B33A-01EB79D4469C}" srcOrd="4" destOrd="0" presId="urn:microsoft.com/office/officeart/2008/layout/VerticalCurvedList"/>
    <dgm:cxn modelId="{17DB7628-DB1C-4A9F-A888-05E3986F403B}" type="presParOf" srcId="{BD08E757-652E-469A-B33A-01EB79D4469C}" destId="{AA23ADA1-29FF-467B-BD26-72FAB9553169}" srcOrd="0" destOrd="0" presId="urn:microsoft.com/office/officeart/2008/layout/VerticalCurvedList"/>
    <dgm:cxn modelId="{A0DF450C-734C-4006-8291-E23155341C1A}" type="presParOf" srcId="{196E3D3E-59A5-466D-8655-0F560544C6EB}" destId="{5AB31076-0317-448B-885A-FD87AF95ABCC}" srcOrd="5" destOrd="0" presId="urn:microsoft.com/office/officeart/2008/layout/VerticalCurvedList"/>
    <dgm:cxn modelId="{BFBD1F72-D28D-45DE-92A3-C755919BC574}" type="presParOf" srcId="{196E3D3E-59A5-466D-8655-0F560544C6EB}" destId="{759B691E-9725-4CDA-8A1B-4187BFA1E8EE}" srcOrd="6" destOrd="0" presId="urn:microsoft.com/office/officeart/2008/layout/VerticalCurvedList"/>
    <dgm:cxn modelId="{0008A0DF-9895-4FC5-9F87-2A94E54D95D9}" type="presParOf" srcId="{759B691E-9725-4CDA-8A1B-4187BFA1E8EE}" destId="{0CBC15AA-7261-49DF-B0DE-C2C8E42C94DF}" srcOrd="0" destOrd="0" presId="urn:microsoft.com/office/officeart/2008/layout/VerticalCurvedList"/>
    <dgm:cxn modelId="{45DCB1C4-073F-46FE-8168-CC68EBDA1ACA}" type="presParOf" srcId="{196E3D3E-59A5-466D-8655-0F560544C6EB}" destId="{00E1E2DE-9562-4D9F-8B41-9FED3FB474BA}" srcOrd="7" destOrd="0" presId="urn:microsoft.com/office/officeart/2008/layout/VerticalCurvedList"/>
    <dgm:cxn modelId="{253CB059-9A1F-4BB1-8F70-BA5C2DE79126}" type="presParOf" srcId="{196E3D3E-59A5-466D-8655-0F560544C6EB}" destId="{638B7C21-946F-4848-8346-38FF4797E9A3}" srcOrd="8" destOrd="0" presId="urn:microsoft.com/office/officeart/2008/layout/VerticalCurvedList"/>
    <dgm:cxn modelId="{A1B87A20-F4C2-4887-9EAE-17971EC878B0}" type="presParOf" srcId="{638B7C21-946F-4848-8346-38FF4797E9A3}" destId="{11100C1D-333C-4B37-BF52-BADAFEF8B2C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A84F3DB-1B41-4DE8-9B87-EE71737D3E16}" type="doc">
      <dgm:prSet loTypeId="urn:microsoft.com/office/officeart/2005/8/layout/process2" loCatId="process" qsTypeId="urn:microsoft.com/office/officeart/2005/8/quickstyle/simple1" qsCatId="simple" csTypeId="urn:microsoft.com/office/officeart/2005/8/colors/accent1_2" csCatId="accent1" phldr="1"/>
      <dgm:spPr/>
    </dgm:pt>
    <dgm:pt modelId="{B1342E37-4425-4280-87D3-B92813589C23}">
      <dgm:prSet phldrT="[Texto]" custT="1"/>
      <dgm:spPr/>
      <dgm:t>
        <a:bodyPr/>
        <a:lstStyle/>
        <a:p>
          <a:r>
            <a:rPr lang="es-ES" sz="2400" dirty="0" smtClean="0">
              <a:solidFill>
                <a:schemeClr val="tx1"/>
              </a:solidFill>
            </a:rPr>
            <a:t>Búsqueda del producto</a:t>
          </a:r>
          <a:endParaRPr lang="es-ES" sz="2400" dirty="0">
            <a:solidFill>
              <a:schemeClr val="tx1"/>
            </a:solidFill>
          </a:endParaRPr>
        </a:p>
      </dgm:t>
    </dgm:pt>
    <dgm:pt modelId="{F78B35B9-2685-4F84-8344-FB1A26800985}" type="parTrans" cxnId="{2A3DD137-B4C4-4060-A8AF-A5766D847CB7}">
      <dgm:prSet/>
      <dgm:spPr/>
      <dgm:t>
        <a:bodyPr/>
        <a:lstStyle/>
        <a:p>
          <a:endParaRPr lang="es-ES" sz="2400">
            <a:solidFill>
              <a:schemeClr val="tx1"/>
            </a:solidFill>
          </a:endParaRPr>
        </a:p>
      </dgm:t>
    </dgm:pt>
    <dgm:pt modelId="{5369B792-9AC5-4302-BE99-ADC8EC7D4E00}" type="sibTrans" cxnId="{2A3DD137-B4C4-4060-A8AF-A5766D847CB7}">
      <dgm:prSet custT="1"/>
      <dgm:spPr/>
      <dgm:t>
        <a:bodyPr/>
        <a:lstStyle/>
        <a:p>
          <a:endParaRPr lang="es-ES" sz="2400">
            <a:solidFill>
              <a:schemeClr val="tx1"/>
            </a:solidFill>
          </a:endParaRPr>
        </a:p>
      </dgm:t>
    </dgm:pt>
    <dgm:pt modelId="{6501473D-D61E-4D84-AC5E-B83CCBE69E92}">
      <dgm:prSet phldrT="[Texto]" custT="1"/>
      <dgm:spPr/>
      <dgm:t>
        <a:bodyPr/>
        <a:lstStyle/>
        <a:p>
          <a:r>
            <a:rPr lang="es-ES" sz="2400" dirty="0" smtClean="0">
              <a:solidFill>
                <a:schemeClr val="tx1"/>
              </a:solidFill>
            </a:rPr>
            <a:t>Búsqueda de información del producto</a:t>
          </a:r>
          <a:endParaRPr lang="es-ES" sz="2400" dirty="0">
            <a:solidFill>
              <a:schemeClr val="tx1"/>
            </a:solidFill>
          </a:endParaRPr>
        </a:p>
      </dgm:t>
    </dgm:pt>
    <dgm:pt modelId="{66A3098A-CD4D-4C80-A90F-AEC9064279A1}" type="parTrans" cxnId="{64277A3F-4CF2-4252-8A0F-72C1139405C7}">
      <dgm:prSet/>
      <dgm:spPr/>
      <dgm:t>
        <a:bodyPr/>
        <a:lstStyle/>
        <a:p>
          <a:endParaRPr lang="es-ES" sz="2400">
            <a:solidFill>
              <a:schemeClr val="tx1"/>
            </a:solidFill>
          </a:endParaRPr>
        </a:p>
      </dgm:t>
    </dgm:pt>
    <dgm:pt modelId="{4EFCF9AC-B084-410B-A6C4-68454594953B}" type="sibTrans" cxnId="{64277A3F-4CF2-4252-8A0F-72C1139405C7}">
      <dgm:prSet custT="1"/>
      <dgm:spPr/>
      <dgm:t>
        <a:bodyPr/>
        <a:lstStyle/>
        <a:p>
          <a:endParaRPr lang="es-ES" sz="2400">
            <a:solidFill>
              <a:schemeClr val="tx1"/>
            </a:solidFill>
          </a:endParaRPr>
        </a:p>
      </dgm:t>
    </dgm:pt>
    <dgm:pt modelId="{15D700C0-2B4A-494B-886D-C401743EE2AF}">
      <dgm:prSet phldrT="[Texto]" custT="1"/>
      <dgm:spPr/>
      <dgm:t>
        <a:bodyPr/>
        <a:lstStyle/>
        <a:p>
          <a:r>
            <a:rPr lang="es-ES" sz="2400" dirty="0" smtClean="0">
              <a:solidFill>
                <a:schemeClr val="tx1"/>
              </a:solidFill>
            </a:rPr>
            <a:t>Evaluación de las alternativas</a:t>
          </a:r>
          <a:endParaRPr lang="es-ES" sz="2400" dirty="0">
            <a:solidFill>
              <a:schemeClr val="tx1"/>
            </a:solidFill>
          </a:endParaRPr>
        </a:p>
      </dgm:t>
    </dgm:pt>
    <dgm:pt modelId="{D9D0BFF8-4012-4F9D-9F4E-511D0453F067}" type="parTrans" cxnId="{5AF9FB83-E43B-4245-9626-8BD06A46A81F}">
      <dgm:prSet/>
      <dgm:spPr/>
      <dgm:t>
        <a:bodyPr/>
        <a:lstStyle/>
        <a:p>
          <a:endParaRPr lang="es-ES" sz="2400">
            <a:solidFill>
              <a:schemeClr val="tx1"/>
            </a:solidFill>
          </a:endParaRPr>
        </a:p>
      </dgm:t>
    </dgm:pt>
    <dgm:pt modelId="{F3C8D745-7730-4978-9E74-E56FE89303DF}" type="sibTrans" cxnId="{5AF9FB83-E43B-4245-9626-8BD06A46A81F}">
      <dgm:prSet custT="1"/>
      <dgm:spPr/>
      <dgm:t>
        <a:bodyPr/>
        <a:lstStyle/>
        <a:p>
          <a:endParaRPr lang="es-ES" sz="2400">
            <a:solidFill>
              <a:schemeClr val="tx1"/>
            </a:solidFill>
          </a:endParaRPr>
        </a:p>
      </dgm:t>
    </dgm:pt>
    <dgm:pt modelId="{C15B58D9-BAB7-4BB0-8415-3FB7FE473D53}">
      <dgm:prSet phldrT="[Texto]" custT="1"/>
      <dgm:spPr/>
      <dgm:t>
        <a:bodyPr/>
        <a:lstStyle/>
        <a:p>
          <a:r>
            <a:rPr lang="es-ES" sz="2400" dirty="0" smtClean="0">
              <a:solidFill>
                <a:schemeClr val="tx1"/>
              </a:solidFill>
            </a:rPr>
            <a:t>Satisfacer una necesidad</a:t>
          </a:r>
          <a:endParaRPr lang="es-ES" sz="2400" dirty="0">
            <a:solidFill>
              <a:schemeClr val="tx1"/>
            </a:solidFill>
          </a:endParaRPr>
        </a:p>
      </dgm:t>
    </dgm:pt>
    <dgm:pt modelId="{3332AB4C-E63A-4607-80E4-06EE632C77B1}" type="parTrans" cxnId="{59CA0701-FAAD-4424-9D84-DAFB823FC8DE}">
      <dgm:prSet/>
      <dgm:spPr/>
      <dgm:t>
        <a:bodyPr/>
        <a:lstStyle/>
        <a:p>
          <a:endParaRPr lang="es-ES" sz="2400">
            <a:solidFill>
              <a:schemeClr val="tx1"/>
            </a:solidFill>
          </a:endParaRPr>
        </a:p>
      </dgm:t>
    </dgm:pt>
    <dgm:pt modelId="{AB4B3A06-D655-4352-B363-E5F69F2EDE87}" type="sibTrans" cxnId="{59CA0701-FAAD-4424-9D84-DAFB823FC8DE}">
      <dgm:prSet custT="1"/>
      <dgm:spPr/>
      <dgm:t>
        <a:bodyPr/>
        <a:lstStyle/>
        <a:p>
          <a:endParaRPr lang="es-ES" sz="2400">
            <a:solidFill>
              <a:schemeClr val="tx1"/>
            </a:solidFill>
          </a:endParaRPr>
        </a:p>
      </dgm:t>
    </dgm:pt>
    <dgm:pt modelId="{5A8A11CF-D9BA-44F8-9A89-A3B406254EAC}">
      <dgm:prSet phldrT="[Texto]" custT="1"/>
      <dgm:spPr/>
      <dgm:t>
        <a:bodyPr/>
        <a:lstStyle/>
        <a:p>
          <a:r>
            <a:rPr lang="es-ES" sz="2400" dirty="0" smtClean="0">
              <a:solidFill>
                <a:schemeClr val="tx1"/>
              </a:solidFill>
            </a:rPr>
            <a:t>Adquirir el producto</a:t>
          </a:r>
          <a:endParaRPr lang="es-ES" sz="2400" dirty="0">
            <a:solidFill>
              <a:schemeClr val="tx1"/>
            </a:solidFill>
          </a:endParaRPr>
        </a:p>
      </dgm:t>
    </dgm:pt>
    <dgm:pt modelId="{9BA84909-2BAE-42A0-9BEB-866308DC4D00}" type="parTrans" cxnId="{BC9E9B3D-4657-465E-A39F-6E42A733CE8C}">
      <dgm:prSet/>
      <dgm:spPr/>
      <dgm:t>
        <a:bodyPr/>
        <a:lstStyle/>
        <a:p>
          <a:endParaRPr lang="es-ES" sz="2400">
            <a:solidFill>
              <a:schemeClr val="tx1"/>
            </a:solidFill>
          </a:endParaRPr>
        </a:p>
      </dgm:t>
    </dgm:pt>
    <dgm:pt modelId="{B5EF2FC0-56F4-44F6-8873-1044F5E12A2F}" type="sibTrans" cxnId="{BC9E9B3D-4657-465E-A39F-6E42A733CE8C}">
      <dgm:prSet/>
      <dgm:spPr/>
      <dgm:t>
        <a:bodyPr/>
        <a:lstStyle/>
        <a:p>
          <a:endParaRPr lang="es-ES" sz="2400">
            <a:solidFill>
              <a:schemeClr val="tx1"/>
            </a:solidFill>
          </a:endParaRPr>
        </a:p>
      </dgm:t>
    </dgm:pt>
    <dgm:pt modelId="{68531844-CFC6-461A-BA0B-FAF3A8EC19D3}" type="pres">
      <dgm:prSet presAssocID="{1A84F3DB-1B41-4DE8-9B87-EE71737D3E16}" presName="linearFlow" presStyleCnt="0">
        <dgm:presLayoutVars>
          <dgm:resizeHandles val="exact"/>
        </dgm:presLayoutVars>
      </dgm:prSet>
      <dgm:spPr/>
    </dgm:pt>
    <dgm:pt modelId="{9C25E9E7-ED58-421B-87DF-574F88B54AE2}" type="pres">
      <dgm:prSet presAssocID="{C15B58D9-BAB7-4BB0-8415-3FB7FE473D53}" presName="node" presStyleLbl="node1" presStyleIdx="0" presStyleCnt="5">
        <dgm:presLayoutVars>
          <dgm:bulletEnabled val="1"/>
        </dgm:presLayoutVars>
      </dgm:prSet>
      <dgm:spPr/>
      <dgm:t>
        <a:bodyPr/>
        <a:lstStyle/>
        <a:p>
          <a:endParaRPr lang="es-ES"/>
        </a:p>
      </dgm:t>
    </dgm:pt>
    <dgm:pt modelId="{766F8040-4E02-481F-A3E6-EA8D8BA595CA}" type="pres">
      <dgm:prSet presAssocID="{AB4B3A06-D655-4352-B363-E5F69F2EDE87}" presName="sibTrans" presStyleLbl="sibTrans2D1" presStyleIdx="0" presStyleCnt="4"/>
      <dgm:spPr/>
      <dgm:t>
        <a:bodyPr/>
        <a:lstStyle/>
        <a:p>
          <a:endParaRPr lang="es-ES"/>
        </a:p>
      </dgm:t>
    </dgm:pt>
    <dgm:pt modelId="{840BEFE1-AC73-4700-844B-3F8E76B40940}" type="pres">
      <dgm:prSet presAssocID="{AB4B3A06-D655-4352-B363-E5F69F2EDE87}" presName="connectorText" presStyleLbl="sibTrans2D1" presStyleIdx="0" presStyleCnt="4"/>
      <dgm:spPr/>
      <dgm:t>
        <a:bodyPr/>
        <a:lstStyle/>
        <a:p>
          <a:endParaRPr lang="es-ES"/>
        </a:p>
      </dgm:t>
    </dgm:pt>
    <dgm:pt modelId="{0D940C7E-EB6C-4D09-A552-F12567F084AB}" type="pres">
      <dgm:prSet presAssocID="{B1342E37-4425-4280-87D3-B92813589C23}" presName="node" presStyleLbl="node1" presStyleIdx="1" presStyleCnt="5">
        <dgm:presLayoutVars>
          <dgm:bulletEnabled val="1"/>
        </dgm:presLayoutVars>
      </dgm:prSet>
      <dgm:spPr/>
      <dgm:t>
        <a:bodyPr/>
        <a:lstStyle/>
        <a:p>
          <a:endParaRPr lang="es-ES"/>
        </a:p>
      </dgm:t>
    </dgm:pt>
    <dgm:pt modelId="{FED770D5-D7FB-412D-A703-93E794840B97}" type="pres">
      <dgm:prSet presAssocID="{5369B792-9AC5-4302-BE99-ADC8EC7D4E00}" presName="sibTrans" presStyleLbl="sibTrans2D1" presStyleIdx="1" presStyleCnt="4"/>
      <dgm:spPr/>
      <dgm:t>
        <a:bodyPr/>
        <a:lstStyle/>
        <a:p>
          <a:endParaRPr lang="es-ES"/>
        </a:p>
      </dgm:t>
    </dgm:pt>
    <dgm:pt modelId="{438BB620-4ED3-443A-928F-54972311F023}" type="pres">
      <dgm:prSet presAssocID="{5369B792-9AC5-4302-BE99-ADC8EC7D4E00}" presName="connectorText" presStyleLbl="sibTrans2D1" presStyleIdx="1" presStyleCnt="4"/>
      <dgm:spPr/>
      <dgm:t>
        <a:bodyPr/>
        <a:lstStyle/>
        <a:p>
          <a:endParaRPr lang="es-ES"/>
        </a:p>
      </dgm:t>
    </dgm:pt>
    <dgm:pt modelId="{2D03541F-DDAF-4082-B811-771F0B6BBCCD}" type="pres">
      <dgm:prSet presAssocID="{6501473D-D61E-4D84-AC5E-B83CCBE69E92}" presName="node" presStyleLbl="node1" presStyleIdx="2" presStyleCnt="5" custScaleX="120431">
        <dgm:presLayoutVars>
          <dgm:bulletEnabled val="1"/>
        </dgm:presLayoutVars>
      </dgm:prSet>
      <dgm:spPr/>
      <dgm:t>
        <a:bodyPr/>
        <a:lstStyle/>
        <a:p>
          <a:endParaRPr lang="es-ES"/>
        </a:p>
      </dgm:t>
    </dgm:pt>
    <dgm:pt modelId="{FDBBF18B-39E6-48C8-8F7F-0BB0B7A76D5A}" type="pres">
      <dgm:prSet presAssocID="{4EFCF9AC-B084-410B-A6C4-68454594953B}" presName="sibTrans" presStyleLbl="sibTrans2D1" presStyleIdx="2" presStyleCnt="4"/>
      <dgm:spPr/>
      <dgm:t>
        <a:bodyPr/>
        <a:lstStyle/>
        <a:p>
          <a:endParaRPr lang="es-ES"/>
        </a:p>
      </dgm:t>
    </dgm:pt>
    <dgm:pt modelId="{ED5F72D7-4C40-4DE2-AADB-F4AAF01D00E1}" type="pres">
      <dgm:prSet presAssocID="{4EFCF9AC-B084-410B-A6C4-68454594953B}" presName="connectorText" presStyleLbl="sibTrans2D1" presStyleIdx="2" presStyleCnt="4"/>
      <dgm:spPr/>
      <dgm:t>
        <a:bodyPr/>
        <a:lstStyle/>
        <a:p>
          <a:endParaRPr lang="es-ES"/>
        </a:p>
      </dgm:t>
    </dgm:pt>
    <dgm:pt modelId="{C50F594C-8153-4A6A-825E-77F8A1398A0F}" type="pres">
      <dgm:prSet presAssocID="{15D700C0-2B4A-494B-886D-C401743EE2AF}" presName="node" presStyleLbl="node1" presStyleIdx="3" presStyleCnt="5">
        <dgm:presLayoutVars>
          <dgm:bulletEnabled val="1"/>
        </dgm:presLayoutVars>
      </dgm:prSet>
      <dgm:spPr/>
      <dgm:t>
        <a:bodyPr/>
        <a:lstStyle/>
        <a:p>
          <a:endParaRPr lang="es-ES"/>
        </a:p>
      </dgm:t>
    </dgm:pt>
    <dgm:pt modelId="{7AA1EB92-EF03-48E0-9826-7CBC65E105A4}" type="pres">
      <dgm:prSet presAssocID="{F3C8D745-7730-4978-9E74-E56FE89303DF}" presName="sibTrans" presStyleLbl="sibTrans2D1" presStyleIdx="3" presStyleCnt="4"/>
      <dgm:spPr/>
      <dgm:t>
        <a:bodyPr/>
        <a:lstStyle/>
        <a:p>
          <a:endParaRPr lang="es-ES"/>
        </a:p>
      </dgm:t>
    </dgm:pt>
    <dgm:pt modelId="{C57ABD5D-E1E6-422C-82F9-2CF372623C39}" type="pres">
      <dgm:prSet presAssocID="{F3C8D745-7730-4978-9E74-E56FE89303DF}" presName="connectorText" presStyleLbl="sibTrans2D1" presStyleIdx="3" presStyleCnt="4"/>
      <dgm:spPr/>
      <dgm:t>
        <a:bodyPr/>
        <a:lstStyle/>
        <a:p>
          <a:endParaRPr lang="es-ES"/>
        </a:p>
      </dgm:t>
    </dgm:pt>
    <dgm:pt modelId="{03154BEF-B439-4E11-96E3-94D34D4687F7}" type="pres">
      <dgm:prSet presAssocID="{5A8A11CF-D9BA-44F8-9A89-A3B406254EAC}" presName="node" presStyleLbl="node1" presStyleIdx="4" presStyleCnt="5">
        <dgm:presLayoutVars>
          <dgm:bulletEnabled val="1"/>
        </dgm:presLayoutVars>
      </dgm:prSet>
      <dgm:spPr/>
      <dgm:t>
        <a:bodyPr/>
        <a:lstStyle/>
        <a:p>
          <a:endParaRPr lang="es-ES"/>
        </a:p>
      </dgm:t>
    </dgm:pt>
  </dgm:ptLst>
  <dgm:cxnLst>
    <dgm:cxn modelId="{1B5AD64A-BADF-4029-9E16-94934B2633FC}" type="presOf" srcId="{5A8A11CF-D9BA-44F8-9A89-A3B406254EAC}" destId="{03154BEF-B439-4E11-96E3-94D34D4687F7}" srcOrd="0" destOrd="0" presId="urn:microsoft.com/office/officeart/2005/8/layout/process2"/>
    <dgm:cxn modelId="{9414B9EC-093E-4DA7-9944-AF0A7F93496F}" type="presOf" srcId="{1A84F3DB-1B41-4DE8-9B87-EE71737D3E16}" destId="{68531844-CFC6-461A-BA0B-FAF3A8EC19D3}" srcOrd="0" destOrd="0" presId="urn:microsoft.com/office/officeart/2005/8/layout/process2"/>
    <dgm:cxn modelId="{2A01BAA0-B577-4049-9B1B-D0E775061FB7}" type="presOf" srcId="{5369B792-9AC5-4302-BE99-ADC8EC7D4E00}" destId="{438BB620-4ED3-443A-928F-54972311F023}" srcOrd="1" destOrd="0" presId="urn:microsoft.com/office/officeart/2005/8/layout/process2"/>
    <dgm:cxn modelId="{6246CB6C-52AE-4EE9-8326-C4EEA988F487}" type="presOf" srcId="{4EFCF9AC-B084-410B-A6C4-68454594953B}" destId="{ED5F72D7-4C40-4DE2-AADB-F4AAF01D00E1}" srcOrd="1" destOrd="0" presId="urn:microsoft.com/office/officeart/2005/8/layout/process2"/>
    <dgm:cxn modelId="{B8712477-0B81-4C9C-8AE6-4453ECDB0FD2}" type="presOf" srcId="{C15B58D9-BAB7-4BB0-8415-3FB7FE473D53}" destId="{9C25E9E7-ED58-421B-87DF-574F88B54AE2}" srcOrd="0" destOrd="0" presId="urn:microsoft.com/office/officeart/2005/8/layout/process2"/>
    <dgm:cxn modelId="{009E2134-33C6-475B-BB9E-2FDED683ED14}" type="presOf" srcId="{F3C8D745-7730-4978-9E74-E56FE89303DF}" destId="{7AA1EB92-EF03-48E0-9826-7CBC65E105A4}" srcOrd="0" destOrd="0" presId="urn:microsoft.com/office/officeart/2005/8/layout/process2"/>
    <dgm:cxn modelId="{2A3DD137-B4C4-4060-A8AF-A5766D847CB7}" srcId="{1A84F3DB-1B41-4DE8-9B87-EE71737D3E16}" destId="{B1342E37-4425-4280-87D3-B92813589C23}" srcOrd="1" destOrd="0" parTransId="{F78B35B9-2685-4F84-8344-FB1A26800985}" sibTransId="{5369B792-9AC5-4302-BE99-ADC8EC7D4E00}"/>
    <dgm:cxn modelId="{46CF52DE-1310-47B5-BCF6-66406ABB2F5D}" type="presOf" srcId="{AB4B3A06-D655-4352-B363-E5F69F2EDE87}" destId="{766F8040-4E02-481F-A3E6-EA8D8BA595CA}" srcOrd="0" destOrd="0" presId="urn:microsoft.com/office/officeart/2005/8/layout/process2"/>
    <dgm:cxn modelId="{EE80478D-5ED5-4156-8D55-128C4C9CDD70}" type="presOf" srcId="{AB4B3A06-D655-4352-B363-E5F69F2EDE87}" destId="{840BEFE1-AC73-4700-844B-3F8E76B40940}" srcOrd="1" destOrd="0" presId="urn:microsoft.com/office/officeart/2005/8/layout/process2"/>
    <dgm:cxn modelId="{4B134AB8-AD19-425E-BFE3-38D1CEAC1FB9}" type="presOf" srcId="{15D700C0-2B4A-494B-886D-C401743EE2AF}" destId="{C50F594C-8153-4A6A-825E-77F8A1398A0F}" srcOrd="0" destOrd="0" presId="urn:microsoft.com/office/officeart/2005/8/layout/process2"/>
    <dgm:cxn modelId="{A8A8489D-379B-482E-8DB2-251D08FF243D}" type="presOf" srcId="{B1342E37-4425-4280-87D3-B92813589C23}" destId="{0D940C7E-EB6C-4D09-A552-F12567F084AB}" srcOrd="0" destOrd="0" presId="urn:microsoft.com/office/officeart/2005/8/layout/process2"/>
    <dgm:cxn modelId="{F63A98B5-C73E-47DB-9346-5A3CBC3A6B09}" type="presOf" srcId="{4EFCF9AC-B084-410B-A6C4-68454594953B}" destId="{FDBBF18B-39E6-48C8-8F7F-0BB0B7A76D5A}" srcOrd="0" destOrd="0" presId="urn:microsoft.com/office/officeart/2005/8/layout/process2"/>
    <dgm:cxn modelId="{9D5A7E96-1A0F-4923-8DC9-1EDB4B050918}" type="presOf" srcId="{5369B792-9AC5-4302-BE99-ADC8EC7D4E00}" destId="{FED770D5-D7FB-412D-A703-93E794840B97}" srcOrd="0" destOrd="0" presId="urn:microsoft.com/office/officeart/2005/8/layout/process2"/>
    <dgm:cxn modelId="{5AF9FB83-E43B-4245-9626-8BD06A46A81F}" srcId="{1A84F3DB-1B41-4DE8-9B87-EE71737D3E16}" destId="{15D700C0-2B4A-494B-886D-C401743EE2AF}" srcOrd="3" destOrd="0" parTransId="{D9D0BFF8-4012-4F9D-9F4E-511D0453F067}" sibTransId="{F3C8D745-7730-4978-9E74-E56FE89303DF}"/>
    <dgm:cxn modelId="{32C5574F-C348-42C3-8A19-B6BD4E65C10D}" type="presOf" srcId="{6501473D-D61E-4D84-AC5E-B83CCBE69E92}" destId="{2D03541F-DDAF-4082-B811-771F0B6BBCCD}" srcOrd="0" destOrd="0" presId="urn:microsoft.com/office/officeart/2005/8/layout/process2"/>
    <dgm:cxn modelId="{64277A3F-4CF2-4252-8A0F-72C1139405C7}" srcId="{1A84F3DB-1B41-4DE8-9B87-EE71737D3E16}" destId="{6501473D-D61E-4D84-AC5E-B83CCBE69E92}" srcOrd="2" destOrd="0" parTransId="{66A3098A-CD4D-4C80-A90F-AEC9064279A1}" sibTransId="{4EFCF9AC-B084-410B-A6C4-68454594953B}"/>
    <dgm:cxn modelId="{4CD35189-4BAF-4605-9396-757D29D3F7D4}" type="presOf" srcId="{F3C8D745-7730-4978-9E74-E56FE89303DF}" destId="{C57ABD5D-E1E6-422C-82F9-2CF372623C39}" srcOrd="1" destOrd="0" presId="urn:microsoft.com/office/officeart/2005/8/layout/process2"/>
    <dgm:cxn modelId="{BC9E9B3D-4657-465E-A39F-6E42A733CE8C}" srcId="{1A84F3DB-1B41-4DE8-9B87-EE71737D3E16}" destId="{5A8A11CF-D9BA-44F8-9A89-A3B406254EAC}" srcOrd="4" destOrd="0" parTransId="{9BA84909-2BAE-42A0-9BEB-866308DC4D00}" sibTransId="{B5EF2FC0-56F4-44F6-8873-1044F5E12A2F}"/>
    <dgm:cxn modelId="{59CA0701-FAAD-4424-9D84-DAFB823FC8DE}" srcId="{1A84F3DB-1B41-4DE8-9B87-EE71737D3E16}" destId="{C15B58D9-BAB7-4BB0-8415-3FB7FE473D53}" srcOrd="0" destOrd="0" parTransId="{3332AB4C-E63A-4607-80E4-06EE632C77B1}" sibTransId="{AB4B3A06-D655-4352-B363-E5F69F2EDE87}"/>
    <dgm:cxn modelId="{BFA7D9C9-629A-4DAA-9B5B-00C93D4CD183}" type="presParOf" srcId="{68531844-CFC6-461A-BA0B-FAF3A8EC19D3}" destId="{9C25E9E7-ED58-421B-87DF-574F88B54AE2}" srcOrd="0" destOrd="0" presId="urn:microsoft.com/office/officeart/2005/8/layout/process2"/>
    <dgm:cxn modelId="{D4A2A2D8-5463-497E-83A4-31252B9D5426}" type="presParOf" srcId="{68531844-CFC6-461A-BA0B-FAF3A8EC19D3}" destId="{766F8040-4E02-481F-A3E6-EA8D8BA595CA}" srcOrd="1" destOrd="0" presId="urn:microsoft.com/office/officeart/2005/8/layout/process2"/>
    <dgm:cxn modelId="{E7D8E78A-3B66-408A-B574-0A9182DDB465}" type="presParOf" srcId="{766F8040-4E02-481F-A3E6-EA8D8BA595CA}" destId="{840BEFE1-AC73-4700-844B-3F8E76B40940}" srcOrd="0" destOrd="0" presId="urn:microsoft.com/office/officeart/2005/8/layout/process2"/>
    <dgm:cxn modelId="{B7648141-4AB4-433B-81D5-B3EFEA87F143}" type="presParOf" srcId="{68531844-CFC6-461A-BA0B-FAF3A8EC19D3}" destId="{0D940C7E-EB6C-4D09-A552-F12567F084AB}" srcOrd="2" destOrd="0" presId="urn:microsoft.com/office/officeart/2005/8/layout/process2"/>
    <dgm:cxn modelId="{ECF29673-CE3C-49ED-BF2E-D837AFD1EB6F}" type="presParOf" srcId="{68531844-CFC6-461A-BA0B-FAF3A8EC19D3}" destId="{FED770D5-D7FB-412D-A703-93E794840B97}" srcOrd="3" destOrd="0" presId="urn:microsoft.com/office/officeart/2005/8/layout/process2"/>
    <dgm:cxn modelId="{1110095D-87B7-4071-9B3A-E012A5720759}" type="presParOf" srcId="{FED770D5-D7FB-412D-A703-93E794840B97}" destId="{438BB620-4ED3-443A-928F-54972311F023}" srcOrd="0" destOrd="0" presId="urn:microsoft.com/office/officeart/2005/8/layout/process2"/>
    <dgm:cxn modelId="{4D1335FF-1E3A-4B0B-9137-80A3DCA061FC}" type="presParOf" srcId="{68531844-CFC6-461A-BA0B-FAF3A8EC19D3}" destId="{2D03541F-DDAF-4082-B811-771F0B6BBCCD}" srcOrd="4" destOrd="0" presId="urn:microsoft.com/office/officeart/2005/8/layout/process2"/>
    <dgm:cxn modelId="{7A8F7104-D1B1-4F37-8B3D-18CA881556AA}" type="presParOf" srcId="{68531844-CFC6-461A-BA0B-FAF3A8EC19D3}" destId="{FDBBF18B-39E6-48C8-8F7F-0BB0B7A76D5A}" srcOrd="5" destOrd="0" presId="urn:microsoft.com/office/officeart/2005/8/layout/process2"/>
    <dgm:cxn modelId="{936018AF-E1D5-4048-9FCC-CD957E5F298A}" type="presParOf" srcId="{FDBBF18B-39E6-48C8-8F7F-0BB0B7A76D5A}" destId="{ED5F72D7-4C40-4DE2-AADB-F4AAF01D00E1}" srcOrd="0" destOrd="0" presId="urn:microsoft.com/office/officeart/2005/8/layout/process2"/>
    <dgm:cxn modelId="{0D0FF0AA-25C6-4299-9B83-F401B19F1242}" type="presParOf" srcId="{68531844-CFC6-461A-BA0B-FAF3A8EC19D3}" destId="{C50F594C-8153-4A6A-825E-77F8A1398A0F}" srcOrd="6" destOrd="0" presId="urn:microsoft.com/office/officeart/2005/8/layout/process2"/>
    <dgm:cxn modelId="{8F42F586-7262-4440-AE81-0DA13EFF52C5}" type="presParOf" srcId="{68531844-CFC6-461A-BA0B-FAF3A8EC19D3}" destId="{7AA1EB92-EF03-48E0-9826-7CBC65E105A4}" srcOrd="7" destOrd="0" presId="urn:microsoft.com/office/officeart/2005/8/layout/process2"/>
    <dgm:cxn modelId="{8A7B2528-A762-4397-9D31-3EC05530EEC7}" type="presParOf" srcId="{7AA1EB92-EF03-48E0-9826-7CBC65E105A4}" destId="{C57ABD5D-E1E6-422C-82F9-2CF372623C39}" srcOrd="0" destOrd="0" presId="urn:microsoft.com/office/officeart/2005/8/layout/process2"/>
    <dgm:cxn modelId="{B71074AA-2743-4955-9AAE-F5AE4CDA1FBF}" type="presParOf" srcId="{68531844-CFC6-461A-BA0B-FAF3A8EC19D3}" destId="{03154BEF-B439-4E11-96E3-94D34D4687F7}"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9DFA6A0-2DAA-447A-A9C0-F541A367EF44}" type="doc">
      <dgm:prSet loTypeId="urn:microsoft.com/office/officeart/2005/8/layout/default#3" loCatId="list" qsTypeId="urn:microsoft.com/office/officeart/2005/8/quickstyle/simple1" qsCatId="simple" csTypeId="urn:microsoft.com/office/officeart/2005/8/colors/accent1_2" csCatId="accent1" phldr="1"/>
      <dgm:spPr/>
      <dgm:t>
        <a:bodyPr/>
        <a:lstStyle/>
        <a:p>
          <a:endParaRPr lang="es-ES"/>
        </a:p>
      </dgm:t>
    </dgm:pt>
    <dgm:pt modelId="{F40FE6FB-0A71-40DB-B989-0DE975A722EE}">
      <dgm:prSet phldrT="[Texto]"/>
      <dgm:spPr/>
      <dgm:t>
        <a:bodyPr/>
        <a:lstStyle/>
        <a:p>
          <a:r>
            <a:rPr lang="es-ES" dirty="0" smtClean="0">
              <a:solidFill>
                <a:schemeClr val="tx1"/>
              </a:solidFill>
              <a:effectLst>
                <a:outerShdw blurRad="38100" dist="38100" dir="2700000" algn="tl">
                  <a:srgbClr val="000000">
                    <a:alpha val="43137"/>
                  </a:srgbClr>
                </a:outerShdw>
              </a:effectLst>
              <a:hlinkClick xmlns:r="http://schemas.openxmlformats.org/officeDocument/2006/relationships" r:id="rId1" action="ppaction://hlinksldjump"/>
            </a:rPr>
            <a:t>Motivos:</a:t>
          </a:r>
          <a:endParaRPr lang="es-ES" dirty="0" smtClean="0">
            <a:solidFill>
              <a:schemeClr val="tx1"/>
            </a:solidFill>
            <a:effectLst>
              <a:outerShdw blurRad="38100" dist="38100" dir="2700000" algn="tl">
                <a:srgbClr val="000000">
                  <a:alpha val="43137"/>
                </a:srgbClr>
              </a:outerShdw>
            </a:effectLst>
          </a:endParaRPr>
        </a:p>
        <a:p>
          <a:r>
            <a:rPr lang="es-ES" dirty="0" smtClean="0">
              <a:solidFill>
                <a:schemeClr val="tx1"/>
              </a:solidFill>
              <a:effectLst>
                <a:outerShdw blurRad="38100" dist="38100" dir="2700000" algn="tl">
                  <a:srgbClr val="000000">
                    <a:alpha val="43137"/>
                  </a:srgbClr>
                </a:outerShdw>
              </a:effectLst>
            </a:rPr>
            <a:t> correlación moderada y directa entre las variables</a:t>
          </a:r>
          <a:endParaRPr lang="es-ES" dirty="0">
            <a:solidFill>
              <a:schemeClr val="tx1"/>
            </a:solidFill>
            <a:effectLst>
              <a:outerShdw blurRad="38100" dist="38100" dir="2700000" algn="tl">
                <a:srgbClr val="000000">
                  <a:alpha val="43137"/>
                </a:srgbClr>
              </a:outerShdw>
            </a:effectLst>
          </a:endParaRPr>
        </a:p>
      </dgm:t>
    </dgm:pt>
    <dgm:pt modelId="{B4DB03A4-3590-483A-90F9-9FF8AAD1A0F7}" type="parTrans" cxnId="{DAF61CB2-5FBA-42D3-8C46-A681503FD62E}">
      <dgm:prSet/>
      <dgm:spPr/>
      <dgm:t>
        <a:bodyPr/>
        <a:lstStyle/>
        <a:p>
          <a:endParaRPr lang="es-ES">
            <a:solidFill>
              <a:schemeClr val="tx1"/>
            </a:solidFill>
            <a:effectLst>
              <a:outerShdw blurRad="38100" dist="38100" dir="2700000" algn="tl">
                <a:srgbClr val="000000">
                  <a:alpha val="43137"/>
                </a:srgbClr>
              </a:outerShdw>
            </a:effectLst>
          </a:endParaRPr>
        </a:p>
      </dgm:t>
    </dgm:pt>
    <dgm:pt modelId="{ECE35675-B07F-4E97-99E3-6DF7E3A5779A}" type="sibTrans" cxnId="{DAF61CB2-5FBA-42D3-8C46-A681503FD62E}">
      <dgm:prSet/>
      <dgm:spPr/>
      <dgm:t>
        <a:bodyPr/>
        <a:lstStyle/>
        <a:p>
          <a:endParaRPr lang="es-ES">
            <a:solidFill>
              <a:schemeClr val="tx1"/>
            </a:solidFill>
            <a:effectLst>
              <a:outerShdw blurRad="38100" dist="38100" dir="2700000" algn="tl">
                <a:srgbClr val="000000">
                  <a:alpha val="43137"/>
                </a:srgbClr>
              </a:outerShdw>
            </a:effectLst>
          </a:endParaRPr>
        </a:p>
      </dgm:t>
    </dgm:pt>
    <dgm:pt modelId="{F43382AA-1F90-4194-9E81-6860B105DBBC}">
      <dgm:prSet/>
      <dgm:spPr/>
      <dgm:t>
        <a:bodyPr/>
        <a:lstStyle/>
        <a:p>
          <a:r>
            <a:rPr lang="es-ES" dirty="0" smtClean="0">
              <a:solidFill>
                <a:schemeClr val="tx1"/>
              </a:solidFill>
              <a:effectLst>
                <a:outerShdw blurRad="38100" dist="38100" dir="2700000" algn="tl">
                  <a:srgbClr val="000000">
                    <a:alpha val="43137"/>
                  </a:srgbClr>
                </a:outerShdw>
              </a:effectLst>
              <a:hlinkClick xmlns:r="http://schemas.openxmlformats.org/officeDocument/2006/relationships" r:id="rId2" action="ppaction://hlinksldjump"/>
            </a:rPr>
            <a:t>Proceso de decisión de compra: </a:t>
          </a:r>
          <a:endParaRPr lang="es-ES" dirty="0" smtClean="0">
            <a:solidFill>
              <a:schemeClr val="tx1"/>
            </a:solidFill>
            <a:effectLst>
              <a:outerShdw blurRad="38100" dist="38100" dir="2700000" algn="tl">
                <a:srgbClr val="000000">
                  <a:alpha val="43137"/>
                </a:srgbClr>
              </a:outerShdw>
            </a:effectLst>
          </a:endParaRPr>
        </a:p>
        <a:p>
          <a:r>
            <a:rPr lang="es-ES" dirty="0" smtClean="0">
              <a:solidFill>
                <a:schemeClr val="tx1"/>
              </a:solidFill>
              <a:effectLst>
                <a:outerShdw blurRad="38100" dist="38100" dir="2700000" algn="tl">
                  <a:srgbClr val="000000">
                    <a:alpha val="43137"/>
                  </a:srgbClr>
                </a:outerShdw>
              </a:effectLst>
            </a:rPr>
            <a:t>Correlación moderada y directa </a:t>
          </a:r>
          <a:endParaRPr lang="es-ES" dirty="0">
            <a:solidFill>
              <a:schemeClr val="tx1"/>
            </a:solidFill>
            <a:effectLst>
              <a:outerShdw blurRad="38100" dist="38100" dir="2700000" algn="tl">
                <a:srgbClr val="000000">
                  <a:alpha val="43137"/>
                </a:srgbClr>
              </a:outerShdw>
            </a:effectLst>
          </a:endParaRPr>
        </a:p>
      </dgm:t>
    </dgm:pt>
    <dgm:pt modelId="{0002A7C3-01B2-409B-B8EC-2BB034A54DBB}" type="parTrans" cxnId="{ABA2F536-8E5D-4502-A7D6-164ED1739B93}">
      <dgm:prSet/>
      <dgm:spPr/>
      <dgm:t>
        <a:bodyPr/>
        <a:lstStyle/>
        <a:p>
          <a:endParaRPr lang="es-ES">
            <a:solidFill>
              <a:schemeClr val="tx1"/>
            </a:solidFill>
            <a:effectLst>
              <a:outerShdw blurRad="38100" dist="38100" dir="2700000" algn="tl">
                <a:srgbClr val="000000">
                  <a:alpha val="43137"/>
                </a:srgbClr>
              </a:outerShdw>
            </a:effectLst>
          </a:endParaRPr>
        </a:p>
      </dgm:t>
    </dgm:pt>
    <dgm:pt modelId="{DB6AFFAA-F037-4178-826C-1F2F3A25D84A}" type="sibTrans" cxnId="{ABA2F536-8E5D-4502-A7D6-164ED1739B93}">
      <dgm:prSet/>
      <dgm:spPr/>
      <dgm:t>
        <a:bodyPr/>
        <a:lstStyle/>
        <a:p>
          <a:endParaRPr lang="es-ES">
            <a:solidFill>
              <a:schemeClr val="tx1"/>
            </a:solidFill>
            <a:effectLst>
              <a:outerShdw blurRad="38100" dist="38100" dir="2700000" algn="tl">
                <a:srgbClr val="000000">
                  <a:alpha val="43137"/>
                </a:srgbClr>
              </a:outerShdw>
            </a:effectLst>
          </a:endParaRPr>
        </a:p>
      </dgm:t>
    </dgm:pt>
    <dgm:pt modelId="{4E6A00EE-0F5E-4DF1-B7B7-F8B43DF7B213}" type="pres">
      <dgm:prSet presAssocID="{C9DFA6A0-2DAA-447A-A9C0-F541A367EF44}" presName="diagram" presStyleCnt="0">
        <dgm:presLayoutVars>
          <dgm:dir/>
          <dgm:resizeHandles val="exact"/>
        </dgm:presLayoutVars>
      </dgm:prSet>
      <dgm:spPr/>
      <dgm:t>
        <a:bodyPr/>
        <a:lstStyle/>
        <a:p>
          <a:endParaRPr lang="es-ES"/>
        </a:p>
      </dgm:t>
    </dgm:pt>
    <dgm:pt modelId="{10ACE822-D94E-47BE-AAAE-77B0B3FF1328}" type="pres">
      <dgm:prSet presAssocID="{F40FE6FB-0A71-40DB-B989-0DE975A722EE}" presName="node" presStyleLbl="node1" presStyleIdx="0" presStyleCnt="2">
        <dgm:presLayoutVars>
          <dgm:bulletEnabled val="1"/>
        </dgm:presLayoutVars>
      </dgm:prSet>
      <dgm:spPr/>
      <dgm:t>
        <a:bodyPr/>
        <a:lstStyle/>
        <a:p>
          <a:endParaRPr lang="es-ES"/>
        </a:p>
      </dgm:t>
    </dgm:pt>
    <dgm:pt modelId="{17E2077A-4832-4440-A896-CB1007F335C3}" type="pres">
      <dgm:prSet presAssocID="{ECE35675-B07F-4E97-99E3-6DF7E3A5779A}" presName="sibTrans" presStyleCnt="0"/>
      <dgm:spPr/>
    </dgm:pt>
    <dgm:pt modelId="{5470AF26-EAA3-4A37-A7EB-A345700591B4}" type="pres">
      <dgm:prSet presAssocID="{F43382AA-1F90-4194-9E81-6860B105DBBC}" presName="node" presStyleLbl="node1" presStyleIdx="1" presStyleCnt="2">
        <dgm:presLayoutVars>
          <dgm:bulletEnabled val="1"/>
        </dgm:presLayoutVars>
      </dgm:prSet>
      <dgm:spPr/>
      <dgm:t>
        <a:bodyPr/>
        <a:lstStyle/>
        <a:p>
          <a:endParaRPr lang="es-ES"/>
        </a:p>
      </dgm:t>
    </dgm:pt>
  </dgm:ptLst>
  <dgm:cxnLst>
    <dgm:cxn modelId="{0DC719B0-7C88-42D3-83C4-324147FD8C1B}" type="presOf" srcId="{F40FE6FB-0A71-40DB-B989-0DE975A722EE}" destId="{10ACE822-D94E-47BE-AAAE-77B0B3FF1328}" srcOrd="0" destOrd="0" presId="urn:microsoft.com/office/officeart/2005/8/layout/default#3"/>
    <dgm:cxn modelId="{FB9841F4-5C3E-45AB-8C51-618D6B054193}" type="presOf" srcId="{F43382AA-1F90-4194-9E81-6860B105DBBC}" destId="{5470AF26-EAA3-4A37-A7EB-A345700591B4}" srcOrd="0" destOrd="0" presId="urn:microsoft.com/office/officeart/2005/8/layout/default#3"/>
    <dgm:cxn modelId="{ABA2F536-8E5D-4502-A7D6-164ED1739B93}" srcId="{C9DFA6A0-2DAA-447A-A9C0-F541A367EF44}" destId="{F43382AA-1F90-4194-9E81-6860B105DBBC}" srcOrd="1" destOrd="0" parTransId="{0002A7C3-01B2-409B-B8EC-2BB034A54DBB}" sibTransId="{DB6AFFAA-F037-4178-826C-1F2F3A25D84A}"/>
    <dgm:cxn modelId="{DAF61CB2-5FBA-42D3-8C46-A681503FD62E}" srcId="{C9DFA6A0-2DAA-447A-A9C0-F541A367EF44}" destId="{F40FE6FB-0A71-40DB-B989-0DE975A722EE}" srcOrd="0" destOrd="0" parTransId="{B4DB03A4-3590-483A-90F9-9FF8AAD1A0F7}" sibTransId="{ECE35675-B07F-4E97-99E3-6DF7E3A5779A}"/>
    <dgm:cxn modelId="{03E3F09D-6579-4BB3-97C3-E89E31F1C577}" type="presOf" srcId="{C9DFA6A0-2DAA-447A-A9C0-F541A367EF44}" destId="{4E6A00EE-0F5E-4DF1-B7B7-F8B43DF7B213}" srcOrd="0" destOrd="0" presId="urn:microsoft.com/office/officeart/2005/8/layout/default#3"/>
    <dgm:cxn modelId="{46B3C94A-6715-4F37-B78F-4AA3D6C2C476}" type="presParOf" srcId="{4E6A00EE-0F5E-4DF1-B7B7-F8B43DF7B213}" destId="{10ACE822-D94E-47BE-AAAE-77B0B3FF1328}" srcOrd="0" destOrd="0" presId="urn:microsoft.com/office/officeart/2005/8/layout/default#3"/>
    <dgm:cxn modelId="{D7854565-5710-438D-A509-516B89D240C0}" type="presParOf" srcId="{4E6A00EE-0F5E-4DF1-B7B7-F8B43DF7B213}" destId="{17E2077A-4832-4440-A896-CB1007F335C3}" srcOrd="1" destOrd="0" presId="urn:microsoft.com/office/officeart/2005/8/layout/default#3"/>
    <dgm:cxn modelId="{B43C8222-FBF8-4AE9-B46B-DAE55670FE32}" type="presParOf" srcId="{4E6A00EE-0F5E-4DF1-B7B7-F8B43DF7B213}" destId="{5470AF26-EAA3-4A37-A7EB-A345700591B4}" srcOrd="2" destOrd="0" presId="urn:microsoft.com/office/officeart/2005/8/layout/defaul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477113E-EB76-4251-BF6C-D9A536AD3AF8}" type="doc">
      <dgm:prSet loTypeId="urn:microsoft.com/office/officeart/2005/8/layout/vList4#1" loCatId="picture" qsTypeId="urn:microsoft.com/office/officeart/2005/8/quickstyle/simple1" qsCatId="simple" csTypeId="urn:microsoft.com/office/officeart/2005/8/colors/accent1_2" csCatId="accent1" phldr="1"/>
      <dgm:spPr/>
      <dgm:t>
        <a:bodyPr/>
        <a:lstStyle/>
        <a:p>
          <a:endParaRPr lang="es-ES"/>
        </a:p>
      </dgm:t>
    </dgm:pt>
    <dgm:pt modelId="{00ED496E-1DEF-433E-AA2C-A7828BE252E1}">
      <dgm:prSet phldrT="[Texto]"/>
      <dgm:spPr/>
      <dgm:t>
        <a:bodyPr/>
        <a:lstStyle/>
        <a:p>
          <a:r>
            <a:rPr lang="es-ES" b="1" dirty="0" smtClean="0">
              <a:solidFill>
                <a:schemeClr val="tx2">
                  <a:lumMod val="75000"/>
                </a:schemeClr>
              </a:solidFill>
              <a:effectLst>
                <a:outerShdw blurRad="38100" dist="38100" dir="2700000" algn="tl">
                  <a:srgbClr val="000000">
                    <a:alpha val="43137"/>
                  </a:srgbClr>
                </a:outerShdw>
              </a:effectLst>
            </a:rPr>
            <a:t>Estrategia de Segmentación</a:t>
          </a:r>
          <a:endParaRPr lang="es-ES" b="1" dirty="0">
            <a:solidFill>
              <a:schemeClr val="tx2">
                <a:lumMod val="75000"/>
              </a:schemeClr>
            </a:solidFill>
            <a:effectLst>
              <a:outerShdw blurRad="38100" dist="38100" dir="2700000" algn="tl">
                <a:srgbClr val="000000">
                  <a:alpha val="43137"/>
                </a:srgbClr>
              </a:outerShdw>
            </a:effectLst>
          </a:endParaRPr>
        </a:p>
      </dgm:t>
    </dgm:pt>
    <dgm:pt modelId="{BDFA4167-881E-46F8-91E3-C1ED9DAED0B8}" type="parTrans" cxnId="{0D716E83-26A2-49D5-AD50-425164C6BE9F}">
      <dgm:prSet/>
      <dgm:spPr/>
      <dgm:t>
        <a:bodyPr/>
        <a:lstStyle/>
        <a:p>
          <a:endParaRPr lang="es-ES">
            <a:effectLst>
              <a:outerShdw blurRad="38100" dist="38100" dir="2700000" algn="tl">
                <a:srgbClr val="000000">
                  <a:alpha val="43137"/>
                </a:srgbClr>
              </a:outerShdw>
            </a:effectLst>
          </a:endParaRPr>
        </a:p>
      </dgm:t>
    </dgm:pt>
    <dgm:pt modelId="{023698D4-6709-4B78-B070-61E9C7B40985}" type="sibTrans" cxnId="{0D716E83-26A2-49D5-AD50-425164C6BE9F}">
      <dgm:prSet/>
      <dgm:spPr/>
      <dgm:t>
        <a:bodyPr/>
        <a:lstStyle/>
        <a:p>
          <a:endParaRPr lang="es-ES">
            <a:effectLst>
              <a:outerShdw blurRad="38100" dist="38100" dir="2700000" algn="tl">
                <a:srgbClr val="000000">
                  <a:alpha val="43137"/>
                </a:srgbClr>
              </a:outerShdw>
            </a:effectLst>
          </a:endParaRPr>
        </a:p>
      </dgm:t>
    </dgm:pt>
    <dgm:pt modelId="{A5D4F3C6-2817-4B75-A88B-CA246A2B903D}">
      <dgm:prSet phldrT="[Texto]"/>
      <dgm:spPr/>
      <dgm:t>
        <a:bodyPr/>
        <a:lstStyle/>
        <a:p>
          <a:r>
            <a:rPr lang="es-ES" dirty="0" smtClean="0">
              <a:effectLst>
                <a:outerShdw blurRad="38100" dist="38100" dir="2700000" algn="tl">
                  <a:srgbClr val="000000">
                    <a:alpha val="43137"/>
                  </a:srgbClr>
                </a:outerShdw>
              </a:effectLst>
            </a:rPr>
            <a:t>Perfil del consumidor de ferias</a:t>
          </a:r>
          <a:endParaRPr lang="es-ES" dirty="0">
            <a:effectLst>
              <a:outerShdw blurRad="38100" dist="38100" dir="2700000" algn="tl">
                <a:srgbClr val="000000">
                  <a:alpha val="43137"/>
                </a:srgbClr>
              </a:outerShdw>
            </a:effectLst>
          </a:endParaRPr>
        </a:p>
      </dgm:t>
    </dgm:pt>
    <dgm:pt modelId="{917E25DA-2147-4CD3-B14F-C4E0AA5BADC5}" type="parTrans" cxnId="{9CAA5886-36B7-4CD2-9D24-AA7DA4EDE183}">
      <dgm:prSet/>
      <dgm:spPr/>
      <dgm:t>
        <a:bodyPr/>
        <a:lstStyle/>
        <a:p>
          <a:endParaRPr lang="es-ES">
            <a:effectLst>
              <a:outerShdw blurRad="38100" dist="38100" dir="2700000" algn="tl">
                <a:srgbClr val="000000">
                  <a:alpha val="43137"/>
                </a:srgbClr>
              </a:outerShdw>
            </a:effectLst>
          </a:endParaRPr>
        </a:p>
      </dgm:t>
    </dgm:pt>
    <dgm:pt modelId="{F4079572-8B60-4BAE-BABA-C136544E1A6F}" type="sibTrans" cxnId="{9CAA5886-36B7-4CD2-9D24-AA7DA4EDE183}">
      <dgm:prSet/>
      <dgm:spPr/>
      <dgm:t>
        <a:bodyPr/>
        <a:lstStyle/>
        <a:p>
          <a:endParaRPr lang="es-ES">
            <a:effectLst>
              <a:outerShdw blurRad="38100" dist="38100" dir="2700000" algn="tl">
                <a:srgbClr val="000000">
                  <a:alpha val="43137"/>
                </a:srgbClr>
              </a:outerShdw>
            </a:effectLst>
          </a:endParaRPr>
        </a:p>
      </dgm:t>
    </dgm:pt>
    <dgm:pt modelId="{2E0C0E8F-A643-4DA1-9F2C-BB3C89E1C734}">
      <dgm:prSet phldrT="[Texto]"/>
      <dgm:spPr/>
      <dgm:t>
        <a:bodyPr/>
        <a:lstStyle/>
        <a:p>
          <a:r>
            <a:rPr lang="es-ES" b="1" dirty="0" smtClean="0">
              <a:solidFill>
                <a:schemeClr val="accent4">
                  <a:lumMod val="50000"/>
                </a:schemeClr>
              </a:solidFill>
              <a:effectLst>
                <a:outerShdw blurRad="38100" dist="38100" dir="2700000" algn="tl">
                  <a:srgbClr val="000000">
                    <a:alpha val="43137"/>
                  </a:srgbClr>
                </a:outerShdw>
              </a:effectLst>
            </a:rPr>
            <a:t>Estrategia de Promoción</a:t>
          </a:r>
          <a:endParaRPr lang="es-ES" b="1" dirty="0">
            <a:solidFill>
              <a:schemeClr val="accent4">
                <a:lumMod val="50000"/>
              </a:schemeClr>
            </a:solidFill>
            <a:effectLst>
              <a:outerShdw blurRad="38100" dist="38100" dir="2700000" algn="tl">
                <a:srgbClr val="000000">
                  <a:alpha val="43137"/>
                </a:srgbClr>
              </a:outerShdw>
            </a:effectLst>
          </a:endParaRPr>
        </a:p>
      </dgm:t>
    </dgm:pt>
    <dgm:pt modelId="{559FF502-8CF9-492F-A3A5-897F501DA490}" type="parTrans" cxnId="{6BC6022B-DF9D-46EA-A3A9-F2166CAF45B5}">
      <dgm:prSet/>
      <dgm:spPr/>
      <dgm:t>
        <a:bodyPr/>
        <a:lstStyle/>
        <a:p>
          <a:endParaRPr lang="es-ES">
            <a:effectLst>
              <a:outerShdw blurRad="38100" dist="38100" dir="2700000" algn="tl">
                <a:srgbClr val="000000">
                  <a:alpha val="43137"/>
                </a:srgbClr>
              </a:outerShdw>
            </a:effectLst>
          </a:endParaRPr>
        </a:p>
      </dgm:t>
    </dgm:pt>
    <dgm:pt modelId="{E4A3B049-EE59-4220-96F2-2A622063A448}" type="sibTrans" cxnId="{6BC6022B-DF9D-46EA-A3A9-F2166CAF45B5}">
      <dgm:prSet/>
      <dgm:spPr/>
      <dgm:t>
        <a:bodyPr/>
        <a:lstStyle/>
        <a:p>
          <a:endParaRPr lang="es-ES">
            <a:effectLst>
              <a:outerShdw blurRad="38100" dist="38100" dir="2700000" algn="tl">
                <a:srgbClr val="000000">
                  <a:alpha val="43137"/>
                </a:srgbClr>
              </a:outerShdw>
            </a:effectLst>
          </a:endParaRPr>
        </a:p>
      </dgm:t>
    </dgm:pt>
    <dgm:pt modelId="{490246FB-8220-49DB-B47B-28E53877CD4D}">
      <dgm:prSet phldrT="[Texto]"/>
      <dgm:spPr/>
      <dgm:t>
        <a:bodyPr/>
        <a:lstStyle/>
        <a:p>
          <a:r>
            <a:rPr lang="es-ES" dirty="0" smtClean="0">
              <a:effectLst>
                <a:outerShdw blurRad="38100" dist="38100" dir="2700000" algn="tl">
                  <a:srgbClr val="000000">
                    <a:alpha val="43137"/>
                  </a:srgbClr>
                </a:outerShdw>
              </a:effectLst>
            </a:rPr>
            <a:t>Plan de Medios</a:t>
          </a:r>
          <a:endParaRPr lang="es-ES" dirty="0">
            <a:effectLst>
              <a:outerShdw blurRad="38100" dist="38100" dir="2700000" algn="tl">
                <a:srgbClr val="000000">
                  <a:alpha val="43137"/>
                </a:srgbClr>
              </a:outerShdw>
            </a:effectLst>
          </a:endParaRPr>
        </a:p>
      </dgm:t>
    </dgm:pt>
    <dgm:pt modelId="{0E011EFD-2E80-44F4-9F1C-0A86809861BF}" type="parTrans" cxnId="{3375A2F8-E1EE-417B-8033-E3117D853FB8}">
      <dgm:prSet/>
      <dgm:spPr/>
      <dgm:t>
        <a:bodyPr/>
        <a:lstStyle/>
        <a:p>
          <a:endParaRPr lang="es-ES">
            <a:effectLst>
              <a:outerShdw blurRad="38100" dist="38100" dir="2700000" algn="tl">
                <a:srgbClr val="000000">
                  <a:alpha val="43137"/>
                </a:srgbClr>
              </a:outerShdw>
            </a:effectLst>
          </a:endParaRPr>
        </a:p>
      </dgm:t>
    </dgm:pt>
    <dgm:pt modelId="{108C9456-70A7-4D6D-B116-548ACC2B0B67}" type="sibTrans" cxnId="{3375A2F8-E1EE-417B-8033-E3117D853FB8}">
      <dgm:prSet/>
      <dgm:spPr/>
      <dgm:t>
        <a:bodyPr/>
        <a:lstStyle/>
        <a:p>
          <a:endParaRPr lang="es-ES">
            <a:effectLst>
              <a:outerShdw blurRad="38100" dist="38100" dir="2700000" algn="tl">
                <a:srgbClr val="000000">
                  <a:alpha val="43137"/>
                </a:srgbClr>
              </a:outerShdw>
            </a:effectLst>
          </a:endParaRPr>
        </a:p>
      </dgm:t>
    </dgm:pt>
    <dgm:pt modelId="{ACE5E184-2FB7-4BA6-B5F4-CD6F2838127E}">
      <dgm:prSet phldrT="[Texto]"/>
      <dgm:spPr/>
      <dgm:t>
        <a:bodyPr/>
        <a:lstStyle/>
        <a:p>
          <a:r>
            <a:rPr lang="es-EC" b="1" dirty="0" smtClean="0">
              <a:solidFill>
                <a:srgbClr val="FF0000"/>
              </a:solidFill>
              <a:effectLst>
                <a:outerShdw blurRad="38100" dist="38100" dir="2700000" algn="tl">
                  <a:srgbClr val="000000">
                    <a:alpha val="43137"/>
                  </a:srgbClr>
                </a:outerShdw>
              </a:effectLst>
            </a:rPr>
            <a:t>Estrategia Merchandising</a:t>
          </a:r>
          <a:endParaRPr lang="es-ES" dirty="0">
            <a:solidFill>
              <a:srgbClr val="FF0000"/>
            </a:solidFill>
            <a:effectLst>
              <a:outerShdw blurRad="38100" dist="38100" dir="2700000" algn="tl">
                <a:srgbClr val="000000">
                  <a:alpha val="43137"/>
                </a:srgbClr>
              </a:outerShdw>
            </a:effectLst>
          </a:endParaRPr>
        </a:p>
      </dgm:t>
    </dgm:pt>
    <dgm:pt modelId="{65A0CA81-E546-4952-AC83-5DBBE4DFC988}" type="parTrans" cxnId="{C435F82E-84A4-4484-942A-DF3E79D7A15D}">
      <dgm:prSet/>
      <dgm:spPr/>
      <dgm:t>
        <a:bodyPr/>
        <a:lstStyle/>
        <a:p>
          <a:endParaRPr lang="es-ES">
            <a:effectLst>
              <a:outerShdw blurRad="38100" dist="38100" dir="2700000" algn="tl">
                <a:srgbClr val="000000">
                  <a:alpha val="43137"/>
                </a:srgbClr>
              </a:outerShdw>
            </a:effectLst>
          </a:endParaRPr>
        </a:p>
      </dgm:t>
    </dgm:pt>
    <dgm:pt modelId="{92AB07E7-E1F8-426B-9CC4-D8B1999C6602}" type="sibTrans" cxnId="{C435F82E-84A4-4484-942A-DF3E79D7A15D}">
      <dgm:prSet/>
      <dgm:spPr/>
      <dgm:t>
        <a:bodyPr/>
        <a:lstStyle/>
        <a:p>
          <a:endParaRPr lang="es-ES">
            <a:effectLst>
              <a:outerShdw blurRad="38100" dist="38100" dir="2700000" algn="tl">
                <a:srgbClr val="000000">
                  <a:alpha val="43137"/>
                </a:srgbClr>
              </a:outerShdw>
            </a:effectLst>
          </a:endParaRPr>
        </a:p>
      </dgm:t>
    </dgm:pt>
    <dgm:pt modelId="{5BA97A36-AAB3-43A9-9194-3E4F4518320B}">
      <dgm:prSet phldrT="[Texto]"/>
      <dgm:spPr/>
      <dgm:t>
        <a:bodyPr/>
        <a:lstStyle/>
        <a:p>
          <a:r>
            <a:rPr lang="es-ES" dirty="0" smtClean="0">
              <a:effectLst>
                <a:outerShdw blurRad="38100" dist="38100" dir="2700000" algn="tl">
                  <a:srgbClr val="000000">
                    <a:alpha val="43137"/>
                  </a:srgbClr>
                </a:outerShdw>
              </a:effectLst>
            </a:rPr>
            <a:t>Por áreas</a:t>
          </a:r>
          <a:endParaRPr lang="es-ES" dirty="0">
            <a:effectLst>
              <a:outerShdw blurRad="38100" dist="38100" dir="2700000" algn="tl">
                <a:srgbClr val="000000">
                  <a:alpha val="43137"/>
                </a:srgbClr>
              </a:outerShdw>
            </a:effectLst>
          </a:endParaRPr>
        </a:p>
      </dgm:t>
    </dgm:pt>
    <dgm:pt modelId="{C56DAB80-75C3-42DD-B1CF-9DE9EBCD9205}" type="parTrans" cxnId="{1D569CB2-5584-47F3-8E73-5B6714E4A4DF}">
      <dgm:prSet/>
      <dgm:spPr/>
      <dgm:t>
        <a:bodyPr/>
        <a:lstStyle/>
        <a:p>
          <a:endParaRPr lang="es-ES">
            <a:effectLst>
              <a:outerShdw blurRad="38100" dist="38100" dir="2700000" algn="tl">
                <a:srgbClr val="000000">
                  <a:alpha val="43137"/>
                </a:srgbClr>
              </a:outerShdw>
            </a:effectLst>
          </a:endParaRPr>
        </a:p>
      </dgm:t>
    </dgm:pt>
    <dgm:pt modelId="{F2C697AA-6AE0-4211-8357-BFFEC0541A4D}" type="sibTrans" cxnId="{1D569CB2-5584-47F3-8E73-5B6714E4A4DF}">
      <dgm:prSet/>
      <dgm:spPr/>
      <dgm:t>
        <a:bodyPr/>
        <a:lstStyle/>
        <a:p>
          <a:endParaRPr lang="es-ES">
            <a:effectLst>
              <a:outerShdw blurRad="38100" dist="38100" dir="2700000" algn="tl">
                <a:srgbClr val="000000">
                  <a:alpha val="43137"/>
                </a:srgbClr>
              </a:outerShdw>
            </a:effectLst>
          </a:endParaRPr>
        </a:p>
      </dgm:t>
    </dgm:pt>
    <dgm:pt modelId="{984C3448-9075-424D-ADA5-E50F6A32DB05}">
      <dgm:prSet phldrT="[Texto]"/>
      <dgm:spPr/>
      <dgm:t>
        <a:bodyPr/>
        <a:lstStyle/>
        <a:p>
          <a:r>
            <a:rPr lang="es-ES" dirty="0" smtClean="0">
              <a:effectLst>
                <a:outerShdw blurRad="38100" dist="38100" dir="2700000" algn="tl">
                  <a:srgbClr val="000000">
                    <a:alpha val="43137"/>
                  </a:srgbClr>
                </a:outerShdw>
              </a:effectLst>
            </a:rPr>
            <a:t>Por stand</a:t>
          </a:r>
          <a:endParaRPr lang="es-ES" dirty="0">
            <a:effectLst>
              <a:outerShdw blurRad="38100" dist="38100" dir="2700000" algn="tl">
                <a:srgbClr val="000000">
                  <a:alpha val="43137"/>
                </a:srgbClr>
              </a:outerShdw>
            </a:effectLst>
          </a:endParaRPr>
        </a:p>
      </dgm:t>
    </dgm:pt>
    <dgm:pt modelId="{B16F3163-2CF2-4F46-875A-8E3EBDEB5A84}" type="parTrans" cxnId="{85FD3456-0D20-482B-9D9A-38311F66B533}">
      <dgm:prSet/>
      <dgm:spPr/>
      <dgm:t>
        <a:bodyPr/>
        <a:lstStyle/>
        <a:p>
          <a:endParaRPr lang="es-ES">
            <a:effectLst>
              <a:outerShdw blurRad="38100" dist="38100" dir="2700000" algn="tl">
                <a:srgbClr val="000000">
                  <a:alpha val="43137"/>
                </a:srgbClr>
              </a:outerShdw>
            </a:effectLst>
          </a:endParaRPr>
        </a:p>
      </dgm:t>
    </dgm:pt>
    <dgm:pt modelId="{9C75A37E-6715-45F1-9FD6-F2EE5AF5DC96}" type="sibTrans" cxnId="{85FD3456-0D20-482B-9D9A-38311F66B533}">
      <dgm:prSet/>
      <dgm:spPr/>
      <dgm:t>
        <a:bodyPr/>
        <a:lstStyle/>
        <a:p>
          <a:endParaRPr lang="es-ES">
            <a:effectLst>
              <a:outerShdw blurRad="38100" dist="38100" dir="2700000" algn="tl">
                <a:srgbClr val="000000">
                  <a:alpha val="43137"/>
                </a:srgbClr>
              </a:outerShdw>
            </a:effectLst>
          </a:endParaRPr>
        </a:p>
      </dgm:t>
    </dgm:pt>
    <dgm:pt modelId="{92BC46C1-3987-4B77-9FF1-9F2DF750E4F6}" type="pres">
      <dgm:prSet presAssocID="{0477113E-EB76-4251-BF6C-D9A536AD3AF8}" presName="linear" presStyleCnt="0">
        <dgm:presLayoutVars>
          <dgm:dir/>
          <dgm:resizeHandles val="exact"/>
        </dgm:presLayoutVars>
      </dgm:prSet>
      <dgm:spPr/>
      <dgm:t>
        <a:bodyPr/>
        <a:lstStyle/>
        <a:p>
          <a:endParaRPr lang="es-ES"/>
        </a:p>
      </dgm:t>
    </dgm:pt>
    <dgm:pt modelId="{A1823658-51EC-41D2-95CC-2356905D3634}" type="pres">
      <dgm:prSet presAssocID="{00ED496E-1DEF-433E-AA2C-A7828BE252E1}" presName="comp" presStyleCnt="0"/>
      <dgm:spPr/>
    </dgm:pt>
    <dgm:pt modelId="{04936822-CFC8-426A-95B0-B970183B5F27}" type="pres">
      <dgm:prSet presAssocID="{00ED496E-1DEF-433E-AA2C-A7828BE252E1}" presName="box" presStyleLbl="node1" presStyleIdx="0" presStyleCnt="3"/>
      <dgm:spPr/>
      <dgm:t>
        <a:bodyPr/>
        <a:lstStyle/>
        <a:p>
          <a:endParaRPr lang="es-ES"/>
        </a:p>
      </dgm:t>
    </dgm:pt>
    <dgm:pt modelId="{15D1E6A9-AFA9-4830-A4E6-52EA4EFD87A1}" type="pres">
      <dgm:prSet presAssocID="{00ED496E-1DEF-433E-AA2C-A7828BE252E1}"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t>
        <a:bodyPr/>
        <a:lstStyle/>
        <a:p>
          <a:endParaRPr lang="es-ES"/>
        </a:p>
      </dgm:t>
    </dgm:pt>
    <dgm:pt modelId="{355324F3-0AE0-4D83-A232-E002BBB29B73}" type="pres">
      <dgm:prSet presAssocID="{00ED496E-1DEF-433E-AA2C-A7828BE252E1}" presName="text" presStyleLbl="node1" presStyleIdx="0" presStyleCnt="3">
        <dgm:presLayoutVars>
          <dgm:bulletEnabled val="1"/>
        </dgm:presLayoutVars>
      </dgm:prSet>
      <dgm:spPr/>
      <dgm:t>
        <a:bodyPr/>
        <a:lstStyle/>
        <a:p>
          <a:endParaRPr lang="es-ES"/>
        </a:p>
      </dgm:t>
    </dgm:pt>
    <dgm:pt modelId="{5EE68A0A-3E53-45B5-A3F8-EA0369499F4F}" type="pres">
      <dgm:prSet presAssocID="{023698D4-6709-4B78-B070-61E9C7B40985}" presName="spacer" presStyleCnt="0"/>
      <dgm:spPr/>
    </dgm:pt>
    <dgm:pt modelId="{E375F21A-FE54-4DB0-AA7D-4273E7CB5B05}" type="pres">
      <dgm:prSet presAssocID="{2E0C0E8F-A643-4DA1-9F2C-BB3C89E1C734}" presName="comp" presStyleCnt="0"/>
      <dgm:spPr/>
    </dgm:pt>
    <dgm:pt modelId="{20B082A5-504F-46A6-9CE6-77122C81D8AA}" type="pres">
      <dgm:prSet presAssocID="{2E0C0E8F-A643-4DA1-9F2C-BB3C89E1C734}" presName="box" presStyleLbl="node1" presStyleIdx="1" presStyleCnt="3"/>
      <dgm:spPr/>
      <dgm:t>
        <a:bodyPr/>
        <a:lstStyle/>
        <a:p>
          <a:endParaRPr lang="es-ES"/>
        </a:p>
      </dgm:t>
    </dgm:pt>
    <dgm:pt modelId="{1F4D2221-3271-401D-9A77-175E0E5C1537}" type="pres">
      <dgm:prSet presAssocID="{2E0C0E8F-A643-4DA1-9F2C-BB3C89E1C734}"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3000" r="-13000"/>
          </a:stretch>
        </a:blipFill>
      </dgm:spPr>
      <dgm:t>
        <a:bodyPr/>
        <a:lstStyle/>
        <a:p>
          <a:endParaRPr lang="es-ES"/>
        </a:p>
      </dgm:t>
    </dgm:pt>
    <dgm:pt modelId="{02A4080C-BB4D-4AD6-AF0A-D1B47BB225E1}" type="pres">
      <dgm:prSet presAssocID="{2E0C0E8F-A643-4DA1-9F2C-BB3C89E1C734}" presName="text" presStyleLbl="node1" presStyleIdx="1" presStyleCnt="3">
        <dgm:presLayoutVars>
          <dgm:bulletEnabled val="1"/>
        </dgm:presLayoutVars>
      </dgm:prSet>
      <dgm:spPr/>
      <dgm:t>
        <a:bodyPr/>
        <a:lstStyle/>
        <a:p>
          <a:endParaRPr lang="es-ES"/>
        </a:p>
      </dgm:t>
    </dgm:pt>
    <dgm:pt modelId="{BE9B643D-B426-4A85-BFF2-E104AA2163C2}" type="pres">
      <dgm:prSet presAssocID="{E4A3B049-EE59-4220-96F2-2A622063A448}" presName="spacer" presStyleCnt="0"/>
      <dgm:spPr/>
    </dgm:pt>
    <dgm:pt modelId="{1E660C87-41EC-4C01-BB55-F8FFABC4EAFD}" type="pres">
      <dgm:prSet presAssocID="{ACE5E184-2FB7-4BA6-B5F4-CD6F2838127E}" presName="comp" presStyleCnt="0"/>
      <dgm:spPr/>
    </dgm:pt>
    <dgm:pt modelId="{817C8E6A-B46B-46A2-9C17-0D270E0D3503}" type="pres">
      <dgm:prSet presAssocID="{ACE5E184-2FB7-4BA6-B5F4-CD6F2838127E}" presName="box" presStyleLbl="node1" presStyleIdx="2" presStyleCnt="3"/>
      <dgm:spPr/>
      <dgm:t>
        <a:bodyPr/>
        <a:lstStyle/>
        <a:p>
          <a:endParaRPr lang="es-ES"/>
        </a:p>
      </dgm:t>
    </dgm:pt>
    <dgm:pt modelId="{631C7FB6-CBB1-435F-8B36-FCDDDBB2415D}" type="pres">
      <dgm:prSet presAssocID="{ACE5E184-2FB7-4BA6-B5F4-CD6F2838127E}"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9000" r="-9000"/>
          </a:stretch>
        </a:blipFill>
      </dgm:spPr>
      <dgm:t>
        <a:bodyPr/>
        <a:lstStyle/>
        <a:p>
          <a:endParaRPr lang="es-ES"/>
        </a:p>
      </dgm:t>
    </dgm:pt>
    <dgm:pt modelId="{4F365B7E-C2FD-4F7B-AC84-816CCB951D20}" type="pres">
      <dgm:prSet presAssocID="{ACE5E184-2FB7-4BA6-B5F4-CD6F2838127E}" presName="text" presStyleLbl="node1" presStyleIdx="2" presStyleCnt="3">
        <dgm:presLayoutVars>
          <dgm:bulletEnabled val="1"/>
        </dgm:presLayoutVars>
      </dgm:prSet>
      <dgm:spPr/>
      <dgm:t>
        <a:bodyPr/>
        <a:lstStyle/>
        <a:p>
          <a:endParaRPr lang="es-ES"/>
        </a:p>
      </dgm:t>
    </dgm:pt>
  </dgm:ptLst>
  <dgm:cxnLst>
    <dgm:cxn modelId="{826BC8EE-4280-4F18-B506-12FA97EBE73E}" type="presOf" srcId="{ACE5E184-2FB7-4BA6-B5F4-CD6F2838127E}" destId="{817C8E6A-B46B-46A2-9C17-0D270E0D3503}" srcOrd="0" destOrd="0" presId="urn:microsoft.com/office/officeart/2005/8/layout/vList4#1"/>
    <dgm:cxn modelId="{60728E50-79B0-47AF-A7C0-B6C444633D28}" type="presOf" srcId="{490246FB-8220-49DB-B47B-28E53877CD4D}" destId="{02A4080C-BB4D-4AD6-AF0A-D1B47BB225E1}" srcOrd="1" destOrd="1" presId="urn:microsoft.com/office/officeart/2005/8/layout/vList4#1"/>
    <dgm:cxn modelId="{C435F82E-84A4-4484-942A-DF3E79D7A15D}" srcId="{0477113E-EB76-4251-BF6C-D9A536AD3AF8}" destId="{ACE5E184-2FB7-4BA6-B5F4-CD6F2838127E}" srcOrd="2" destOrd="0" parTransId="{65A0CA81-E546-4952-AC83-5DBBE4DFC988}" sibTransId="{92AB07E7-E1F8-426B-9CC4-D8B1999C6602}"/>
    <dgm:cxn modelId="{0D716E83-26A2-49D5-AD50-425164C6BE9F}" srcId="{0477113E-EB76-4251-BF6C-D9A536AD3AF8}" destId="{00ED496E-1DEF-433E-AA2C-A7828BE252E1}" srcOrd="0" destOrd="0" parTransId="{BDFA4167-881E-46F8-91E3-C1ED9DAED0B8}" sibTransId="{023698D4-6709-4B78-B070-61E9C7B40985}"/>
    <dgm:cxn modelId="{B73B0D09-6BCC-40E0-9019-281C1C881AEF}" type="presOf" srcId="{5BA97A36-AAB3-43A9-9194-3E4F4518320B}" destId="{817C8E6A-B46B-46A2-9C17-0D270E0D3503}" srcOrd="0" destOrd="1" presId="urn:microsoft.com/office/officeart/2005/8/layout/vList4#1"/>
    <dgm:cxn modelId="{72732916-86ED-433A-8571-4EB1EBDB3909}" type="presOf" srcId="{490246FB-8220-49DB-B47B-28E53877CD4D}" destId="{20B082A5-504F-46A6-9CE6-77122C81D8AA}" srcOrd="0" destOrd="1" presId="urn:microsoft.com/office/officeart/2005/8/layout/vList4#1"/>
    <dgm:cxn modelId="{43C31CCF-314E-40F4-A59E-2BEC49284522}" type="presOf" srcId="{A5D4F3C6-2817-4B75-A88B-CA246A2B903D}" destId="{04936822-CFC8-426A-95B0-B970183B5F27}" srcOrd="0" destOrd="1" presId="urn:microsoft.com/office/officeart/2005/8/layout/vList4#1"/>
    <dgm:cxn modelId="{12DD2D2E-9CAF-44A0-ADBD-A51F6F3BD465}" type="presOf" srcId="{00ED496E-1DEF-433E-AA2C-A7828BE252E1}" destId="{04936822-CFC8-426A-95B0-B970183B5F27}" srcOrd="0" destOrd="0" presId="urn:microsoft.com/office/officeart/2005/8/layout/vList4#1"/>
    <dgm:cxn modelId="{85FD3456-0D20-482B-9D9A-38311F66B533}" srcId="{ACE5E184-2FB7-4BA6-B5F4-CD6F2838127E}" destId="{984C3448-9075-424D-ADA5-E50F6A32DB05}" srcOrd="1" destOrd="0" parTransId="{B16F3163-2CF2-4F46-875A-8E3EBDEB5A84}" sibTransId="{9C75A37E-6715-45F1-9FD6-F2EE5AF5DC96}"/>
    <dgm:cxn modelId="{6BC6022B-DF9D-46EA-A3A9-F2166CAF45B5}" srcId="{0477113E-EB76-4251-BF6C-D9A536AD3AF8}" destId="{2E0C0E8F-A643-4DA1-9F2C-BB3C89E1C734}" srcOrd="1" destOrd="0" parTransId="{559FF502-8CF9-492F-A3A5-897F501DA490}" sibTransId="{E4A3B049-EE59-4220-96F2-2A622063A448}"/>
    <dgm:cxn modelId="{8BF70DA8-8D0C-4E99-BCE7-4D44E40804D9}" type="presOf" srcId="{0477113E-EB76-4251-BF6C-D9A536AD3AF8}" destId="{92BC46C1-3987-4B77-9FF1-9F2DF750E4F6}" srcOrd="0" destOrd="0" presId="urn:microsoft.com/office/officeart/2005/8/layout/vList4#1"/>
    <dgm:cxn modelId="{D135A4AE-8D95-4CA9-A470-BB5E3C4E6FB3}" type="presOf" srcId="{00ED496E-1DEF-433E-AA2C-A7828BE252E1}" destId="{355324F3-0AE0-4D83-A232-E002BBB29B73}" srcOrd="1" destOrd="0" presId="urn:microsoft.com/office/officeart/2005/8/layout/vList4#1"/>
    <dgm:cxn modelId="{1D569CB2-5584-47F3-8E73-5B6714E4A4DF}" srcId="{ACE5E184-2FB7-4BA6-B5F4-CD6F2838127E}" destId="{5BA97A36-AAB3-43A9-9194-3E4F4518320B}" srcOrd="0" destOrd="0" parTransId="{C56DAB80-75C3-42DD-B1CF-9DE9EBCD9205}" sibTransId="{F2C697AA-6AE0-4211-8357-BFFEC0541A4D}"/>
    <dgm:cxn modelId="{A32B70AF-F883-4064-BB77-C2C3032C35FE}" type="presOf" srcId="{2E0C0E8F-A643-4DA1-9F2C-BB3C89E1C734}" destId="{20B082A5-504F-46A6-9CE6-77122C81D8AA}" srcOrd="0" destOrd="0" presId="urn:microsoft.com/office/officeart/2005/8/layout/vList4#1"/>
    <dgm:cxn modelId="{406774B9-383C-42C3-AC95-8B340C5FCCC6}" type="presOf" srcId="{ACE5E184-2FB7-4BA6-B5F4-CD6F2838127E}" destId="{4F365B7E-C2FD-4F7B-AC84-816CCB951D20}" srcOrd="1" destOrd="0" presId="urn:microsoft.com/office/officeart/2005/8/layout/vList4#1"/>
    <dgm:cxn modelId="{3375A2F8-E1EE-417B-8033-E3117D853FB8}" srcId="{2E0C0E8F-A643-4DA1-9F2C-BB3C89E1C734}" destId="{490246FB-8220-49DB-B47B-28E53877CD4D}" srcOrd="0" destOrd="0" parTransId="{0E011EFD-2E80-44F4-9F1C-0A86809861BF}" sibTransId="{108C9456-70A7-4D6D-B116-548ACC2B0B67}"/>
    <dgm:cxn modelId="{E262CD5B-716D-4486-A84F-30D0DDE06FA7}" type="presOf" srcId="{2E0C0E8F-A643-4DA1-9F2C-BB3C89E1C734}" destId="{02A4080C-BB4D-4AD6-AF0A-D1B47BB225E1}" srcOrd="1" destOrd="0" presId="urn:microsoft.com/office/officeart/2005/8/layout/vList4#1"/>
    <dgm:cxn modelId="{8AEA9617-8CD0-49ED-96AE-471E6E906700}" type="presOf" srcId="{5BA97A36-AAB3-43A9-9194-3E4F4518320B}" destId="{4F365B7E-C2FD-4F7B-AC84-816CCB951D20}" srcOrd="1" destOrd="1" presId="urn:microsoft.com/office/officeart/2005/8/layout/vList4#1"/>
    <dgm:cxn modelId="{EBE1D76F-76D9-4EE7-AF56-955775F9D3EF}" type="presOf" srcId="{A5D4F3C6-2817-4B75-A88B-CA246A2B903D}" destId="{355324F3-0AE0-4D83-A232-E002BBB29B73}" srcOrd="1" destOrd="1" presId="urn:microsoft.com/office/officeart/2005/8/layout/vList4#1"/>
    <dgm:cxn modelId="{9CAA5886-36B7-4CD2-9D24-AA7DA4EDE183}" srcId="{00ED496E-1DEF-433E-AA2C-A7828BE252E1}" destId="{A5D4F3C6-2817-4B75-A88B-CA246A2B903D}" srcOrd="0" destOrd="0" parTransId="{917E25DA-2147-4CD3-B14F-C4E0AA5BADC5}" sibTransId="{F4079572-8B60-4BAE-BABA-C136544E1A6F}"/>
    <dgm:cxn modelId="{E1544FC7-E847-416D-9BAC-30887D71D597}" type="presOf" srcId="{984C3448-9075-424D-ADA5-E50F6A32DB05}" destId="{817C8E6A-B46B-46A2-9C17-0D270E0D3503}" srcOrd="0" destOrd="2" presId="urn:microsoft.com/office/officeart/2005/8/layout/vList4#1"/>
    <dgm:cxn modelId="{2DA67085-5C6F-4FB1-BC62-81C2AA16A4C5}" type="presOf" srcId="{984C3448-9075-424D-ADA5-E50F6A32DB05}" destId="{4F365B7E-C2FD-4F7B-AC84-816CCB951D20}" srcOrd="1" destOrd="2" presId="urn:microsoft.com/office/officeart/2005/8/layout/vList4#1"/>
    <dgm:cxn modelId="{CE42A6B6-DDBF-438C-8227-1F363208543C}" type="presParOf" srcId="{92BC46C1-3987-4B77-9FF1-9F2DF750E4F6}" destId="{A1823658-51EC-41D2-95CC-2356905D3634}" srcOrd="0" destOrd="0" presId="urn:microsoft.com/office/officeart/2005/8/layout/vList4#1"/>
    <dgm:cxn modelId="{0821A253-57FA-44A9-9E9E-358A808A0E10}" type="presParOf" srcId="{A1823658-51EC-41D2-95CC-2356905D3634}" destId="{04936822-CFC8-426A-95B0-B970183B5F27}" srcOrd="0" destOrd="0" presId="urn:microsoft.com/office/officeart/2005/8/layout/vList4#1"/>
    <dgm:cxn modelId="{D6E58201-4E17-485D-95C3-ED68AB681CEC}" type="presParOf" srcId="{A1823658-51EC-41D2-95CC-2356905D3634}" destId="{15D1E6A9-AFA9-4830-A4E6-52EA4EFD87A1}" srcOrd="1" destOrd="0" presId="urn:microsoft.com/office/officeart/2005/8/layout/vList4#1"/>
    <dgm:cxn modelId="{67C611CE-A593-491C-B43A-CA34B5B0F742}" type="presParOf" srcId="{A1823658-51EC-41D2-95CC-2356905D3634}" destId="{355324F3-0AE0-4D83-A232-E002BBB29B73}" srcOrd="2" destOrd="0" presId="urn:microsoft.com/office/officeart/2005/8/layout/vList4#1"/>
    <dgm:cxn modelId="{0BC035A4-56F1-4E02-BE71-B78850F78D34}" type="presParOf" srcId="{92BC46C1-3987-4B77-9FF1-9F2DF750E4F6}" destId="{5EE68A0A-3E53-45B5-A3F8-EA0369499F4F}" srcOrd="1" destOrd="0" presId="urn:microsoft.com/office/officeart/2005/8/layout/vList4#1"/>
    <dgm:cxn modelId="{A64A6A88-9626-4477-BC14-B8A6C2419921}" type="presParOf" srcId="{92BC46C1-3987-4B77-9FF1-9F2DF750E4F6}" destId="{E375F21A-FE54-4DB0-AA7D-4273E7CB5B05}" srcOrd="2" destOrd="0" presId="urn:microsoft.com/office/officeart/2005/8/layout/vList4#1"/>
    <dgm:cxn modelId="{A1C95F13-DA02-4F97-84B9-78AA3AC543A9}" type="presParOf" srcId="{E375F21A-FE54-4DB0-AA7D-4273E7CB5B05}" destId="{20B082A5-504F-46A6-9CE6-77122C81D8AA}" srcOrd="0" destOrd="0" presId="urn:microsoft.com/office/officeart/2005/8/layout/vList4#1"/>
    <dgm:cxn modelId="{0CDAEDF6-5E08-488F-B596-B86A431E4433}" type="presParOf" srcId="{E375F21A-FE54-4DB0-AA7D-4273E7CB5B05}" destId="{1F4D2221-3271-401D-9A77-175E0E5C1537}" srcOrd="1" destOrd="0" presId="urn:microsoft.com/office/officeart/2005/8/layout/vList4#1"/>
    <dgm:cxn modelId="{E50E8688-AF33-480F-B3B2-09EC7DC52D13}" type="presParOf" srcId="{E375F21A-FE54-4DB0-AA7D-4273E7CB5B05}" destId="{02A4080C-BB4D-4AD6-AF0A-D1B47BB225E1}" srcOrd="2" destOrd="0" presId="urn:microsoft.com/office/officeart/2005/8/layout/vList4#1"/>
    <dgm:cxn modelId="{87E95BE9-2BB6-4C28-8703-DA6DDD1391F8}" type="presParOf" srcId="{92BC46C1-3987-4B77-9FF1-9F2DF750E4F6}" destId="{BE9B643D-B426-4A85-BFF2-E104AA2163C2}" srcOrd="3" destOrd="0" presId="urn:microsoft.com/office/officeart/2005/8/layout/vList4#1"/>
    <dgm:cxn modelId="{ADFA16BA-8C3F-4F3C-8DF9-86658CF7A864}" type="presParOf" srcId="{92BC46C1-3987-4B77-9FF1-9F2DF750E4F6}" destId="{1E660C87-41EC-4C01-BB55-F8FFABC4EAFD}" srcOrd="4" destOrd="0" presId="urn:microsoft.com/office/officeart/2005/8/layout/vList4#1"/>
    <dgm:cxn modelId="{F9C2A286-4884-48A7-9CCF-3832FFE5A09D}" type="presParOf" srcId="{1E660C87-41EC-4C01-BB55-F8FFABC4EAFD}" destId="{817C8E6A-B46B-46A2-9C17-0D270E0D3503}" srcOrd="0" destOrd="0" presId="urn:microsoft.com/office/officeart/2005/8/layout/vList4#1"/>
    <dgm:cxn modelId="{1A879A2A-D153-4FCA-B972-B6F07A75AA86}" type="presParOf" srcId="{1E660C87-41EC-4C01-BB55-F8FFABC4EAFD}" destId="{631C7FB6-CBB1-435F-8B36-FCDDDBB2415D}" srcOrd="1" destOrd="0" presId="urn:microsoft.com/office/officeart/2005/8/layout/vList4#1"/>
    <dgm:cxn modelId="{A1023016-F523-4463-97F4-043EE7F0B455}" type="presParOf" srcId="{1E660C87-41EC-4C01-BB55-F8FFABC4EAFD}" destId="{4F365B7E-C2FD-4F7B-AC84-816CCB951D20}"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040E860-578A-484F-ABEC-2BD7C11FD262}" type="doc">
      <dgm:prSet loTypeId="urn:microsoft.com/office/officeart/2005/8/layout/default#4" loCatId="list" qsTypeId="urn:microsoft.com/office/officeart/2005/8/quickstyle/simple3" qsCatId="simple" csTypeId="urn:microsoft.com/office/officeart/2005/8/colors/colorful3" csCatId="colorful" phldr="1"/>
      <dgm:spPr/>
      <dgm:t>
        <a:bodyPr/>
        <a:lstStyle/>
        <a:p>
          <a:endParaRPr lang="es-ES"/>
        </a:p>
      </dgm:t>
    </dgm:pt>
    <dgm:pt modelId="{1837A5CC-A952-4CF1-AD2B-AD90D561987E}">
      <dgm:prSet phldrT="[Texto]" custT="1"/>
      <dgm:spPr/>
      <dgm:t>
        <a:bodyPr/>
        <a:lstStyle/>
        <a:p>
          <a:r>
            <a:rPr lang="es-EC" sz="2400" b="1" smtClean="0">
              <a:effectLst>
                <a:outerShdw blurRad="38100" dist="38100" dir="2700000" algn="tl">
                  <a:srgbClr val="000000">
                    <a:alpha val="43137"/>
                  </a:srgbClr>
                </a:outerShdw>
              </a:effectLst>
            </a:rPr>
            <a:t>1: Los consumidores que asisten a ferias lo hacen porque: las ferias atraen su atención, les gusta adquirir productos artesanales u originales y porque disfrutan de la feria con sus familiares o amigos.</a:t>
          </a:r>
          <a:endParaRPr lang="es-ES" sz="2400" b="1" dirty="0">
            <a:effectLst>
              <a:outerShdw blurRad="38100" dist="38100" dir="2700000" algn="tl">
                <a:srgbClr val="000000">
                  <a:alpha val="43137"/>
                </a:srgbClr>
              </a:outerShdw>
            </a:effectLst>
          </a:endParaRPr>
        </a:p>
      </dgm:t>
    </dgm:pt>
    <dgm:pt modelId="{F54AB453-AB67-4E17-9146-1AA31211281D}" type="parTrans" cxnId="{3A7E008B-7CCC-4BA7-B64B-6E4EE3C02524}">
      <dgm:prSet/>
      <dgm:spPr/>
      <dgm:t>
        <a:bodyPr/>
        <a:lstStyle/>
        <a:p>
          <a:endParaRPr lang="es-ES" b="1">
            <a:solidFill>
              <a:schemeClr val="tx1">
                <a:lumMod val="95000"/>
                <a:lumOff val="5000"/>
              </a:schemeClr>
            </a:solidFill>
            <a:effectLst>
              <a:outerShdw blurRad="38100" dist="38100" dir="2700000" algn="tl">
                <a:srgbClr val="000000">
                  <a:alpha val="43137"/>
                </a:srgbClr>
              </a:outerShdw>
            </a:effectLst>
          </a:endParaRPr>
        </a:p>
      </dgm:t>
    </dgm:pt>
    <dgm:pt modelId="{3780DC9B-381E-4C3F-9CFE-DFEF53B005E9}" type="sibTrans" cxnId="{3A7E008B-7CCC-4BA7-B64B-6E4EE3C02524}">
      <dgm:prSet/>
      <dgm:spPr/>
      <dgm:t>
        <a:bodyPr/>
        <a:lstStyle/>
        <a:p>
          <a:endParaRPr lang="es-ES" b="1">
            <a:solidFill>
              <a:schemeClr val="tx1">
                <a:lumMod val="95000"/>
                <a:lumOff val="5000"/>
              </a:schemeClr>
            </a:solidFill>
            <a:effectLst>
              <a:outerShdw blurRad="38100" dist="38100" dir="2700000" algn="tl">
                <a:srgbClr val="000000">
                  <a:alpha val="43137"/>
                </a:srgbClr>
              </a:outerShdw>
            </a:effectLst>
          </a:endParaRPr>
        </a:p>
      </dgm:t>
    </dgm:pt>
    <dgm:pt modelId="{8452FA25-B659-431A-8B00-7F49FBDCDF42}">
      <dgm:prSet custT="1"/>
      <dgm:spPr/>
      <dgm:t>
        <a:bodyPr/>
        <a:lstStyle/>
        <a:p>
          <a:r>
            <a:rPr lang="es-EC" sz="2400" b="1" smtClean="0">
              <a:effectLst>
                <a:outerShdw blurRad="38100" dist="38100" dir="2700000" algn="tl">
                  <a:srgbClr val="000000">
                    <a:alpha val="43137"/>
                  </a:srgbClr>
                </a:outerShdw>
              </a:effectLst>
            </a:rPr>
            <a:t>2: El perfil del consumidor es: género femenino, edad entre 18 – 28 años, en relación de dependencia, con ingresos de hasta $ 366 y que vive en la parroquia Quito.</a:t>
          </a:r>
          <a:endParaRPr lang="es-ES" sz="2400" b="1" dirty="0">
            <a:effectLst>
              <a:outerShdw blurRad="38100" dist="38100" dir="2700000" algn="tl">
                <a:srgbClr val="000000">
                  <a:alpha val="43137"/>
                </a:srgbClr>
              </a:outerShdw>
            </a:effectLst>
          </a:endParaRPr>
        </a:p>
      </dgm:t>
    </dgm:pt>
    <dgm:pt modelId="{7840D952-927B-4BC9-87CA-76ECBB5373B2}" type="parTrans" cxnId="{B0C0BAB8-86E3-492D-ADF3-BA126B9DD663}">
      <dgm:prSet/>
      <dgm:spPr/>
      <dgm:t>
        <a:bodyPr/>
        <a:lstStyle/>
        <a:p>
          <a:endParaRPr lang="es-ES" b="1">
            <a:solidFill>
              <a:schemeClr val="tx1">
                <a:lumMod val="95000"/>
                <a:lumOff val="5000"/>
              </a:schemeClr>
            </a:solidFill>
            <a:effectLst>
              <a:outerShdw blurRad="38100" dist="38100" dir="2700000" algn="tl">
                <a:srgbClr val="000000">
                  <a:alpha val="43137"/>
                </a:srgbClr>
              </a:outerShdw>
            </a:effectLst>
          </a:endParaRPr>
        </a:p>
      </dgm:t>
    </dgm:pt>
    <dgm:pt modelId="{7C74E022-2986-442E-88DC-A31D62FA8F15}" type="sibTrans" cxnId="{B0C0BAB8-86E3-492D-ADF3-BA126B9DD663}">
      <dgm:prSet/>
      <dgm:spPr/>
      <dgm:t>
        <a:bodyPr/>
        <a:lstStyle/>
        <a:p>
          <a:endParaRPr lang="es-ES" b="1">
            <a:solidFill>
              <a:schemeClr val="tx1">
                <a:lumMod val="95000"/>
                <a:lumOff val="5000"/>
              </a:schemeClr>
            </a:solidFill>
            <a:effectLst>
              <a:outerShdw blurRad="38100" dist="38100" dir="2700000" algn="tl">
                <a:srgbClr val="000000">
                  <a:alpha val="43137"/>
                </a:srgbClr>
              </a:outerShdw>
            </a:effectLst>
          </a:endParaRPr>
        </a:p>
      </dgm:t>
    </dgm:pt>
    <dgm:pt modelId="{ED7D8F89-8794-44C6-BCD5-367380F3EC43}">
      <dgm:prSet custT="1"/>
      <dgm:spPr/>
      <dgm:t>
        <a:bodyPr/>
        <a:lstStyle/>
        <a:p>
          <a:r>
            <a:rPr lang="es-EC" sz="2400" b="1" smtClean="0">
              <a:effectLst>
                <a:outerShdw blurRad="38100" dist="38100" dir="2700000" algn="tl">
                  <a:srgbClr val="000000">
                    <a:alpha val="43137"/>
                  </a:srgbClr>
                </a:outerShdw>
              </a:effectLst>
            </a:rPr>
            <a:t>3: El medio de difusión con mayor respuesta de asistencia a ferias, es el internet.</a:t>
          </a:r>
          <a:endParaRPr lang="es-ES" sz="2400" b="1" dirty="0">
            <a:effectLst>
              <a:outerShdw blurRad="38100" dist="38100" dir="2700000" algn="tl">
                <a:srgbClr val="000000">
                  <a:alpha val="43137"/>
                </a:srgbClr>
              </a:outerShdw>
            </a:effectLst>
          </a:endParaRPr>
        </a:p>
      </dgm:t>
    </dgm:pt>
    <dgm:pt modelId="{53C07C28-D607-4958-AA89-1EEFAC8977D1}" type="parTrans" cxnId="{8230BAE4-D984-47C2-9919-D93C7807E800}">
      <dgm:prSet/>
      <dgm:spPr/>
      <dgm:t>
        <a:bodyPr/>
        <a:lstStyle/>
        <a:p>
          <a:endParaRPr lang="es-ES" b="1">
            <a:solidFill>
              <a:schemeClr val="tx1">
                <a:lumMod val="95000"/>
                <a:lumOff val="5000"/>
              </a:schemeClr>
            </a:solidFill>
            <a:effectLst>
              <a:outerShdw blurRad="38100" dist="38100" dir="2700000" algn="tl">
                <a:srgbClr val="000000">
                  <a:alpha val="43137"/>
                </a:srgbClr>
              </a:outerShdw>
            </a:effectLst>
          </a:endParaRPr>
        </a:p>
      </dgm:t>
    </dgm:pt>
    <dgm:pt modelId="{B05DF88E-841B-47D2-BB6B-456E8C43FD79}" type="sibTrans" cxnId="{8230BAE4-D984-47C2-9919-D93C7807E800}">
      <dgm:prSet/>
      <dgm:spPr/>
      <dgm:t>
        <a:bodyPr/>
        <a:lstStyle/>
        <a:p>
          <a:endParaRPr lang="es-ES" b="1">
            <a:solidFill>
              <a:schemeClr val="tx1">
                <a:lumMod val="95000"/>
                <a:lumOff val="5000"/>
              </a:schemeClr>
            </a:solidFill>
            <a:effectLst>
              <a:outerShdw blurRad="38100" dist="38100" dir="2700000" algn="tl">
                <a:srgbClr val="000000">
                  <a:alpha val="43137"/>
                </a:srgbClr>
              </a:outerShdw>
            </a:effectLst>
          </a:endParaRPr>
        </a:p>
      </dgm:t>
    </dgm:pt>
    <dgm:pt modelId="{6A1A4AE5-B14C-46F2-B1F9-5AF7D19A2BD1}">
      <dgm:prSet custT="1"/>
      <dgm:spPr/>
      <dgm:t>
        <a:bodyPr/>
        <a:lstStyle/>
        <a:p>
          <a:r>
            <a:rPr lang="es-EC" sz="2400" b="1" smtClean="0">
              <a:effectLst>
                <a:outerShdw blurRad="38100" dist="38100" dir="2700000" algn="tl">
                  <a:srgbClr val="000000">
                    <a:alpha val="43137"/>
                  </a:srgbClr>
                </a:outerShdw>
              </a:effectLst>
            </a:rPr>
            <a:t>4: El consumidor sigue el proceso tradicional de compra cuando asiste a ferias, el cual es: deseo de satisfacer una necesidad, búsqueda de información del producto, evaluación de alternativas del producto y finalmente adquirir el producto.</a:t>
          </a:r>
          <a:endParaRPr lang="es-ES" sz="2400" b="1" dirty="0">
            <a:effectLst>
              <a:outerShdw blurRad="38100" dist="38100" dir="2700000" algn="tl">
                <a:srgbClr val="000000">
                  <a:alpha val="43137"/>
                </a:srgbClr>
              </a:outerShdw>
            </a:effectLst>
          </a:endParaRPr>
        </a:p>
      </dgm:t>
    </dgm:pt>
    <dgm:pt modelId="{8E6CBA54-A7FB-4820-B179-7B28A1E0AFD2}" type="parTrans" cxnId="{B342D572-819F-472A-BE0F-F17C8CB5949B}">
      <dgm:prSet/>
      <dgm:spPr/>
      <dgm:t>
        <a:bodyPr/>
        <a:lstStyle/>
        <a:p>
          <a:endParaRPr lang="es-ES" b="1">
            <a:solidFill>
              <a:schemeClr val="tx1">
                <a:lumMod val="95000"/>
                <a:lumOff val="5000"/>
              </a:schemeClr>
            </a:solidFill>
            <a:effectLst>
              <a:outerShdw blurRad="38100" dist="38100" dir="2700000" algn="tl">
                <a:srgbClr val="000000">
                  <a:alpha val="43137"/>
                </a:srgbClr>
              </a:outerShdw>
            </a:effectLst>
          </a:endParaRPr>
        </a:p>
      </dgm:t>
    </dgm:pt>
    <dgm:pt modelId="{BDDBE40C-1C8C-4D81-9C9A-817883EC9950}" type="sibTrans" cxnId="{B342D572-819F-472A-BE0F-F17C8CB5949B}">
      <dgm:prSet/>
      <dgm:spPr/>
      <dgm:t>
        <a:bodyPr/>
        <a:lstStyle/>
        <a:p>
          <a:endParaRPr lang="es-ES" b="1">
            <a:solidFill>
              <a:schemeClr val="tx1">
                <a:lumMod val="95000"/>
                <a:lumOff val="5000"/>
              </a:schemeClr>
            </a:solidFill>
            <a:effectLst>
              <a:outerShdw blurRad="38100" dist="38100" dir="2700000" algn="tl">
                <a:srgbClr val="000000">
                  <a:alpha val="43137"/>
                </a:srgbClr>
              </a:outerShdw>
            </a:effectLst>
          </a:endParaRPr>
        </a:p>
      </dgm:t>
    </dgm:pt>
    <dgm:pt modelId="{C1B09AAF-33F2-4F6C-84B7-BCF2A26DC054}" type="pres">
      <dgm:prSet presAssocID="{0040E860-578A-484F-ABEC-2BD7C11FD262}" presName="diagram" presStyleCnt="0">
        <dgm:presLayoutVars>
          <dgm:dir/>
          <dgm:resizeHandles val="exact"/>
        </dgm:presLayoutVars>
      </dgm:prSet>
      <dgm:spPr/>
      <dgm:t>
        <a:bodyPr/>
        <a:lstStyle/>
        <a:p>
          <a:endParaRPr lang="es-ES"/>
        </a:p>
      </dgm:t>
    </dgm:pt>
    <dgm:pt modelId="{0BE914FE-9704-48F6-9DDD-B1A2528A9217}" type="pres">
      <dgm:prSet presAssocID="{1837A5CC-A952-4CF1-AD2B-AD90D561987E}" presName="node" presStyleLbl="node1" presStyleIdx="0" presStyleCnt="4" custScaleX="138189">
        <dgm:presLayoutVars>
          <dgm:bulletEnabled val="1"/>
        </dgm:presLayoutVars>
      </dgm:prSet>
      <dgm:spPr/>
      <dgm:t>
        <a:bodyPr/>
        <a:lstStyle/>
        <a:p>
          <a:endParaRPr lang="es-ES"/>
        </a:p>
      </dgm:t>
    </dgm:pt>
    <dgm:pt modelId="{12F7894D-B47E-4A24-B60E-B5BE450567A3}" type="pres">
      <dgm:prSet presAssocID="{3780DC9B-381E-4C3F-9CFE-DFEF53B005E9}" presName="sibTrans" presStyleCnt="0"/>
      <dgm:spPr/>
      <dgm:t>
        <a:bodyPr/>
        <a:lstStyle/>
        <a:p>
          <a:endParaRPr lang="es-ES"/>
        </a:p>
      </dgm:t>
    </dgm:pt>
    <dgm:pt modelId="{C31DAE83-88B6-483D-920B-E8E633571281}" type="pres">
      <dgm:prSet presAssocID="{8452FA25-B659-431A-8B00-7F49FBDCDF42}" presName="node" presStyleLbl="node1" presStyleIdx="1" presStyleCnt="4" custScaleX="112365">
        <dgm:presLayoutVars>
          <dgm:bulletEnabled val="1"/>
        </dgm:presLayoutVars>
      </dgm:prSet>
      <dgm:spPr/>
      <dgm:t>
        <a:bodyPr/>
        <a:lstStyle/>
        <a:p>
          <a:endParaRPr lang="es-ES"/>
        </a:p>
      </dgm:t>
    </dgm:pt>
    <dgm:pt modelId="{3D6F8B82-5221-4B99-B37A-21293DB98677}" type="pres">
      <dgm:prSet presAssocID="{7C74E022-2986-442E-88DC-A31D62FA8F15}" presName="sibTrans" presStyleCnt="0"/>
      <dgm:spPr/>
      <dgm:t>
        <a:bodyPr/>
        <a:lstStyle/>
        <a:p>
          <a:endParaRPr lang="es-ES"/>
        </a:p>
      </dgm:t>
    </dgm:pt>
    <dgm:pt modelId="{ED857739-2123-4333-8E75-3F7DE0AE4DC2}" type="pres">
      <dgm:prSet presAssocID="{ED7D8F89-8794-44C6-BCD5-367380F3EC43}" presName="node" presStyleLbl="node1" presStyleIdx="2" presStyleCnt="4">
        <dgm:presLayoutVars>
          <dgm:bulletEnabled val="1"/>
        </dgm:presLayoutVars>
      </dgm:prSet>
      <dgm:spPr/>
      <dgm:t>
        <a:bodyPr/>
        <a:lstStyle/>
        <a:p>
          <a:endParaRPr lang="es-ES"/>
        </a:p>
      </dgm:t>
    </dgm:pt>
    <dgm:pt modelId="{428ABE29-AA5C-442C-8D09-A65AA4115C96}" type="pres">
      <dgm:prSet presAssocID="{B05DF88E-841B-47D2-BB6B-456E8C43FD79}" presName="sibTrans" presStyleCnt="0"/>
      <dgm:spPr/>
      <dgm:t>
        <a:bodyPr/>
        <a:lstStyle/>
        <a:p>
          <a:endParaRPr lang="es-ES"/>
        </a:p>
      </dgm:t>
    </dgm:pt>
    <dgm:pt modelId="{535529FB-E7D0-43BF-BE9C-D0413EFF1B0B}" type="pres">
      <dgm:prSet presAssocID="{6A1A4AE5-B14C-46F2-B1F9-5AF7D19A2BD1}" presName="node" presStyleLbl="node1" presStyleIdx="3" presStyleCnt="4" custScaleX="143699" custScaleY="127312">
        <dgm:presLayoutVars>
          <dgm:bulletEnabled val="1"/>
        </dgm:presLayoutVars>
      </dgm:prSet>
      <dgm:spPr/>
      <dgm:t>
        <a:bodyPr/>
        <a:lstStyle/>
        <a:p>
          <a:endParaRPr lang="es-ES"/>
        </a:p>
      </dgm:t>
    </dgm:pt>
  </dgm:ptLst>
  <dgm:cxnLst>
    <dgm:cxn modelId="{B0C0BAB8-86E3-492D-ADF3-BA126B9DD663}" srcId="{0040E860-578A-484F-ABEC-2BD7C11FD262}" destId="{8452FA25-B659-431A-8B00-7F49FBDCDF42}" srcOrd="1" destOrd="0" parTransId="{7840D952-927B-4BC9-87CA-76ECBB5373B2}" sibTransId="{7C74E022-2986-442E-88DC-A31D62FA8F15}"/>
    <dgm:cxn modelId="{3A7E008B-7CCC-4BA7-B64B-6E4EE3C02524}" srcId="{0040E860-578A-484F-ABEC-2BD7C11FD262}" destId="{1837A5CC-A952-4CF1-AD2B-AD90D561987E}" srcOrd="0" destOrd="0" parTransId="{F54AB453-AB67-4E17-9146-1AA31211281D}" sibTransId="{3780DC9B-381E-4C3F-9CFE-DFEF53B005E9}"/>
    <dgm:cxn modelId="{1D8F3A96-CB25-4B1E-A2CF-9EED6849320D}" type="presOf" srcId="{0040E860-578A-484F-ABEC-2BD7C11FD262}" destId="{C1B09AAF-33F2-4F6C-84B7-BCF2A26DC054}" srcOrd="0" destOrd="0" presId="urn:microsoft.com/office/officeart/2005/8/layout/default#4"/>
    <dgm:cxn modelId="{3CF2FAC0-64B8-4880-92B9-A89F2EA4E1A6}" type="presOf" srcId="{6A1A4AE5-B14C-46F2-B1F9-5AF7D19A2BD1}" destId="{535529FB-E7D0-43BF-BE9C-D0413EFF1B0B}" srcOrd="0" destOrd="0" presId="urn:microsoft.com/office/officeart/2005/8/layout/default#4"/>
    <dgm:cxn modelId="{FB7326A9-CCC8-4273-9C99-70FB5E9A8F3D}" type="presOf" srcId="{1837A5CC-A952-4CF1-AD2B-AD90D561987E}" destId="{0BE914FE-9704-48F6-9DDD-B1A2528A9217}" srcOrd="0" destOrd="0" presId="urn:microsoft.com/office/officeart/2005/8/layout/default#4"/>
    <dgm:cxn modelId="{B342D572-819F-472A-BE0F-F17C8CB5949B}" srcId="{0040E860-578A-484F-ABEC-2BD7C11FD262}" destId="{6A1A4AE5-B14C-46F2-B1F9-5AF7D19A2BD1}" srcOrd="3" destOrd="0" parTransId="{8E6CBA54-A7FB-4820-B179-7B28A1E0AFD2}" sibTransId="{BDDBE40C-1C8C-4D81-9C9A-817883EC9950}"/>
    <dgm:cxn modelId="{AA94A07D-837E-4C71-91FE-A500889A1AC2}" type="presOf" srcId="{8452FA25-B659-431A-8B00-7F49FBDCDF42}" destId="{C31DAE83-88B6-483D-920B-E8E633571281}" srcOrd="0" destOrd="0" presId="urn:microsoft.com/office/officeart/2005/8/layout/default#4"/>
    <dgm:cxn modelId="{8230BAE4-D984-47C2-9919-D93C7807E800}" srcId="{0040E860-578A-484F-ABEC-2BD7C11FD262}" destId="{ED7D8F89-8794-44C6-BCD5-367380F3EC43}" srcOrd="2" destOrd="0" parTransId="{53C07C28-D607-4958-AA89-1EEFAC8977D1}" sibTransId="{B05DF88E-841B-47D2-BB6B-456E8C43FD79}"/>
    <dgm:cxn modelId="{C4F0E8E3-621D-4C22-8111-A3E9D6EED3BF}" type="presOf" srcId="{ED7D8F89-8794-44C6-BCD5-367380F3EC43}" destId="{ED857739-2123-4333-8E75-3F7DE0AE4DC2}" srcOrd="0" destOrd="0" presId="urn:microsoft.com/office/officeart/2005/8/layout/default#4"/>
    <dgm:cxn modelId="{E7B6B1D3-278D-4554-8387-2D2651BC3F86}" type="presParOf" srcId="{C1B09AAF-33F2-4F6C-84B7-BCF2A26DC054}" destId="{0BE914FE-9704-48F6-9DDD-B1A2528A9217}" srcOrd="0" destOrd="0" presId="urn:microsoft.com/office/officeart/2005/8/layout/default#4"/>
    <dgm:cxn modelId="{0E69ED3D-9B13-4FE8-AF54-B48090D9E2D1}" type="presParOf" srcId="{C1B09AAF-33F2-4F6C-84B7-BCF2A26DC054}" destId="{12F7894D-B47E-4A24-B60E-B5BE450567A3}" srcOrd="1" destOrd="0" presId="urn:microsoft.com/office/officeart/2005/8/layout/default#4"/>
    <dgm:cxn modelId="{52DB2090-10A1-409A-BB63-5606F3C10D5E}" type="presParOf" srcId="{C1B09AAF-33F2-4F6C-84B7-BCF2A26DC054}" destId="{C31DAE83-88B6-483D-920B-E8E633571281}" srcOrd="2" destOrd="0" presId="urn:microsoft.com/office/officeart/2005/8/layout/default#4"/>
    <dgm:cxn modelId="{1300FBBC-FDAA-48D6-BFB2-2D02CED97495}" type="presParOf" srcId="{C1B09AAF-33F2-4F6C-84B7-BCF2A26DC054}" destId="{3D6F8B82-5221-4B99-B37A-21293DB98677}" srcOrd="3" destOrd="0" presId="urn:microsoft.com/office/officeart/2005/8/layout/default#4"/>
    <dgm:cxn modelId="{E97A8EF5-B5DD-47E0-8CB5-ED869BD4FC27}" type="presParOf" srcId="{C1B09AAF-33F2-4F6C-84B7-BCF2A26DC054}" destId="{ED857739-2123-4333-8E75-3F7DE0AE4DC2}" srcOrd="4" destOrd="0" presId="urn:microsoft.com/office/officeart/2005/8/layout/default#4"/>
    <dgm:cxn modelId="{02E5B69B-B18F-472B-87C1-BF9955282434}" type="presParOf" srcId="{C1B09AAF-33F2-4F6C-84B7-BCF2A26DC054}" destId="{428ABE29-AA5C-442C-8D09-A65AA4115C96}" srcOrd="5" destOrd="0" presId="urn:microsoft.com/office/officeart/2005/8/layout/default#4"/>
    <dgm:cxn modelId="{9488A1FB-1C6D-4456-A61D-74FBAB85B20A}" type="presParOf" srcId="{C1B09AAF-33F2-4F6C-84B7-BCF2A26DC054}" destId="{535529FB-E7D0-43BF-BE9C-D0413EFF1B0B}" srcOrd="6" destOrd="0" presId="urn:microsoft.com/office/officeart/2005/8/layout/defaul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61D02-85F4-45C0-B0A7-356BDDC2FF8F}">
      <dsp:nvSpPr>
        <dsp:cNvPr id="0" name=""/>
        <dsp:cNvSpPr/>
      </dsp:nvSpPr>
      <dsp:spPr>
        <a:xfrm>
          <a:off x="756609" y="589"/>
          <a:ext cx="8505493" cy="312302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MX" sz="4000" kern="1200" dirty="0" smtClean="0">
              <a:solidFill>
                <a:schemeClr val="tx1"/>
              </a:solidFill>
              <a:effectLst>
                <a:outerShdw blurRad="38100" dist="38100" dir="2700000" algn="tl">
                  <a:srgbClr val="000000">
                    <a:alpha val="43137"/>
                  </a:srgbClr>
                </a:outerShdw>
              </a:effectLst>
            </a:rPr>
            <a:t>Identificar el comportamiento del consumidor en las ferias artesanales permanentes del Distrito Metropolitano de Quito durante el período Abril – Septiembre del 2016 </a:t>
          </a:r>
          <a:endParaRPr lang="es-ES" sz="4000" kern="1200" dirty="0">
            <a:solidFill>
              <a:schemeClr val="tx1"/>
            </a:solidFill>
            <a:effectLst>
              <a:outerShdw blurRad="38100" dist="38100" dir="2700000" algn="tl">
                <a:srgbClr val="000000">
                  <a:alpha val="43137"/>
                </a:srgbClr>
              </a:outerShdw>
            </a:effectLst>
          </a:endParaRPr>
        </a:p>
      </dsp:txBody>
      <dsp:txXfrm>
        <a:off x="756609" y="589"/>
        <a:ext cx="8505493" cy="31230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C240D-D41B-4FF0-ABAD-4A76C7C5B300}">
      <dsp:nvSpPr>
        <dsp:cNvPr id="0" name=""/>
        <dsp:cNvSpPr/>
      </dsp:nvSpPr>
      <dsp:spPr>
        <a:xfrm>
          <a:off x="111517" y="71985"/>
          <a:ext cx="6617195" cy="3756942"/>
        </a:xfrm>
        <a:prstGeom prst="rect">
          <a:avLst/>
        </a:prstGeom>
        <a:solidFill>
          <a:schemeClr val="accent2">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solidFill>
                <a:schemeClr val="tx1">
                  <a:lumMod val="95000"/>
                  <a:lumOff val="5000"/>
                </a:schemeClr>
              </a:solidFill>
              <a:effectLst>
                <a:outerShdw blurRad="38100" dist="38100" dir="2700000" algn="tl">
                  <a:srgbClr val="000000">
                    <a:alpha val="43137"/>
                  </a:srgbClr>
                </a:outerShdw>
              </a:effectLst>
            </a:rPr>
            <a:t>Se recomienda utilizar estrategias de </a:t>
          </a:r>
          <a:r>
            <a:rPr lang="es-EC" sz="2400" b="1" kern="1200" dirty="0" err="1" smtClean="0">
              <a:solidFill>
                <a:schemeClr val="tx1">
                  <a:lumMod val="95000"/>
                  <a:lumOff val="5000"/>
                </a:schemeClr>
              </a:solidFill>
              <a:effectLst>
                <a:outerShdw blurRad="38100" dist="38100" dir="2700000" algn="tl">
                  <a:srgbClr val="000000">
                    <a:alpha val="43137"/>
                  </a:srgbClr>
                </a:outerShdw>
              </a:effectLst>
            </a:rPr>
            <a:t>merchandising</a:t>
          </a:r>
          <a:r>
            <a:rPr lang="es-EC" sz="2400" b="1" kern="1200" dirty="0" smtClean="0">
              <a:solidFill>
                <a:schemeClr val="tx1">
                  <a:lumMod val="95000"/>
                  <a:lumOff val="5000"/>
                </a:schemeClr>
              </a:solidFill>
              <a:effectLst>
                <a:outerShdw blurRad="38100" dist="38100" dir="2700000" algn="tl">
                  <a:srgbClr val="000000">
                    <a:alpha val="43137"/>
                  </a:srgbClr>
                </a:outerShdw>
              </a:effectLst>
            </a:rPr>
            <a:t> para atraer al mayor número de visitantes y posibles compradores, ya que se determinó que las ferias atraen la atención del consumidor, además se debe hacer énfasis en crear un ambiente familiar ya que los consumidores disfrutan de asistir a ferias con sus familiares o amigos.</a:t>
          </a:r>
          <a:endParaRPr lang="es-ES" sz="2400" b="1" kern="1200" dirty="0">
            <a:solidFill>
              <a:schemeClr val="tx1">
                <a:lumMod val="95000"/>
                <a:lumOff val="5000"/>
              </a:schemeClr>
            </a:solidFill>
            <a:effectLst>
              <a:outerShdw blurRad="38100" dist="38100" dir="2700000" algn="tl">
                <a:srgbClr val="000000">
                  <a:alpha val="43137"/>
                </a:srgbClr>
              </a:outerShdw>
            </a:effectLst>
          </a:endParaRPr>
        </a:p>
      </dsp:txBody>
      <dsp:txXfrm>
        <a:off x="111517" y="71985"/>
        <a:ext cx="6617195" cy="3756942"/>
      </dsp:txXfrm>
    </dsp:sp>
    <dsp:sp modelId="{8F289657-DD41-4966-A573-53200F506D40}">
      <dsp:nvSpPr>
        <dsp:cNvPr id="0" name=""/>
        <dsp:cNvSpPr/>
      </dsp:nvSpPr>
      <dsp:spPr>
        <a:xfrm>
          <a:off x="7189069" y="3291"/>
          <a:ext cx="4603554" cy="3894331"/>
        </a:xfrm>
        <a:prstGeom prst="rect">
          <a:avLst/>
        </a:prstGeom>
        <a:solidFill>
          <a:schemeClr val="accent6">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solidFill>
                <a:schemeClr val="tx1">
                  <a:lumMod val="95000"/>
                  <a:lumOff val="5000"/>
                </a:schemeClr>
              </a:solidFill>
              <a:effectLst>
                <a:outerShdw blurRad="38100" dist="38100" dir="2700000" algn="tl">
                  <a:srgbClr val="000000">
                    <a:alpha val="43137"/>
                  </a:srgbClr>
                </a:outerShdw>
              </a:effectLst>
            </a:rPr>
            <a:t>Se recomienda hacer difusión por medio de internet, sea por redes sociales o </a:t>
          </a:r>
          <a:r>
            <a:rPr lang="es-EC" sz="2400" b="1" kern="1200" dirty="0" err="1" smtClean="0">
              <a:solidFill>
                <a:schemeClr val="tx1">
                  <a:lumMod val="95000"/>
                  <a:lumOff val="5000"/>
                </a:schemeClr>
              </a:solidFill>
              <a:effectLst>
                <a:outerShdw blurRad="38100" dist="38100" dir="2700000" algn="tl">
                  <a:srgbClr val="000000">
                    <a:alpha val="43137"/>
                  </a:srgbClr>
                </a:outerShdw>
              </a:effectLst>
            </a:rPr>
            <a:t>Mailing</a:t>
          </a:r>
          <a:r>
            <a:rPr lang="es-EC" sz="2400" b="1" kern="1200" dirty="0" smtClean="0">
              <a:solidFill>
                <a:schemeClr val="tx1">
                  <a:lumMod val="95000"/>
                  <a:lumOff val="5000"/>
                </a:schemeClr>
              </a:solidFill>
              <a:effectLst>
                <a:outerShdw blurRad="38100" dist="38100" dir="2700000" algn="tl">
                  <a:srgbClr val="000000">
                    <a:alpha val="43137"/>
                  </a:srgbClr>
                </a:outerShdw>
              </a:effectLst>
            </a:rPr>
            <a:t>, ya que el perfil del consumidor se encuentra entre los 18 – 28 años de edad y el cual está más en contacto con el internet en la actualidad.</a:t>
          </a:r>
          <a:endParaRPr lang="es-ES" sz="2400" b="1" kern="1200" dirty="0">
            <a:solidFill>
              <a:schemeClr val="tx1">
                <a:lumMod val="95000"/>
                <a:lumOff val="5000"/>
              </a:schemeClr>
            </a:solidFill>
            <a:effectLst>
              <a:outerShdw blurRad="38100" dist="38100" dir="2700000" algn="tl">
                <a:srgbClr val="000000">
                  <a:alpha val="43137"/>
                </a:srgbClr>
              </a:outerShdw>
            </a:effectLst>
          </a:endParaRPr>
        </a:p>
      </dsp:txBody>
      <dsp:txXfrm>
        <a:off x="7189069" y="3291"/>
        <a:ext cx="4603554" cy="3894331"/>
      </dsp:txXfrm>
    </dsp:sp>
    <dsp:sp modelId="{1D3ABF66-98E1-4681-A76A-3DF9EA8A50CB}">
      <dsp:nvSpPr>
        <dsp:cNvPr id="0" name=""/>
        <dsp:cNvSpPr/>
      </dsp:nvSpPr>
      <dsp:spPr>
        <a:xfrm>
          <a:off x="2503893" y="4357977"/>
          <a:ext cx="6896355" cy="171669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C" sz="2700" b="1" kern="1200" dirty="0" smtClean="0">
              <a:solidFill>
                <a:schemeClr val="tx1">
                  <a:lumMod val="95000"/>
                  <a:lumOff val="5000"/>
                </a:schemeClr>
              </a:solidFill>
              <a:effectLst>
                <a:outerShdw blurRad="38100" dist="38100" dir="2700000" algn="tl">
                  <a:srgbClr val="000000">
                    <a:alpha val="43137"/>
                  </a:srgbClr>
                </a:outerShdw>
              </a:effectLst>
            </a:rPr>
            <a:t>Se recomienda ofertar productos que satisfagan la necesidad de los consumidores para que se siga con el proceso de compra habitual.</a:t>
          </a:r>
          <a:endParaRPr lang="es-ES" sz="2700" b="1" kern="1200" dirty="0">
            <a:solidFill>
              <a:schemeClr val="tx1">
                <a:lumMod val="95000"/>
                <a:lumOff val="5000"/>
              </a:schemeClr>
            </a:solidFill>
            <a:effectLst>
              <a:outerShdw blurRad="38100" dist="38100" dir="2700000" algn="tl">
                <a:srgbClr val="000000">
                  <a:alpha val="43137"/>
                </a:srgbClr>
              </a:outerShdw>
            </a:effectLst>
          </a:endParaRPr>
        </a:p>
      </dsp:txBody>
      <dsp:txXfrm>
        <a:off x="2503893" y="4357977"/>
        <a:ext cx="6896355" cy="171669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D10B5-3C12-4D78-8F8A-8E6B401083ED}">
      <dsp:nvSpPr>
        <dsp:cNvPr id="0" name=""/>
        <dsp:cNvSpPr/>
      </dsp:nvSpPr>
      <dsp:spPr>
        <a:xfrm rot="16200000">
          <a:off x="-2385510" y="2394173"/>
          <a:ext cx="6386946" cy="1598598"/>
        </a:xfrm>
        <a:prstGeom prst="flowChartManualOperation">
          <a:avLst/>
        </a:prstGeom>
        <a:gradFill rotWithShape="0">
          <a:gsLst>
            <a:gs pos="0">
              <a:schemeClr val="accent3">
                <a:hueOff val="0"/>
                <a:satOff val="0"/>
                <a:lumOff val="0"/>
                <a:alphaOff val="0"/>
                <a:tint val="96000"/>
                <a:lumMod val="102000"/>
              </a:schemeClr>
            </a:gs>
            <a:gs pos="100000">
              <a:schemeClr val="accent3">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76300" tIns="0" rIns="876300" bIns="0" numCol="1" spcCol="1270" anchor="ctr" anchorCtr="0">
          <a:noAutofit/>
        </a:bodyPr>
        <a:lstStyle/>
        <a:p>
          <a:pPr lvl="0" algn="ctr" defTabSz="6134100">
            <a:lnSpc>
              <a:spcPct val="90000"/>
            </a:lnSpc>
            <a:spcBef>
              <a:spcPct val="0"/>
            </a:spcBef>
            <a:spcAft>
              <a:spcPct val="35000"/>
            </a:spcAft>
          </a:pPr>
          <a:r>
            <a:rPr lang="es-ES" sz="13800" b="1" kern="1200" dirty="0" smtClean="0">
              <a:effectLst>
                <a:outerShdw blurRad="38100" dist="38100" dir="2700000" algn="tl">
                  <a:srgbClr val="000000">
                    <a:alpha val="43137"/>
                  </a:srgbClr>
                </a:outerShdw>
              </a:effectLst>
            </a:rPr>
            <a:t>G</a:t>
          </a:r>
          <a:endParaRPr lang="es-ES" sz="13800" b="1" kern="1200" dirty="0">
            <a:effectLst>
              <a:outerShdw blurRad="38100" dist="38100" dir="2700000" algn="tl">
                <a:srgbClr val="000000">
                  <a:alpha val="43137"/>
                </a:srgbClr>
              </a:outerShdw>
            </a:effectLst>
          </a:endParaRPr>
        </a:p>
      </dsp:txBody>
      <dsp:txXfrm rot="5400000">
        <a:off x="8664" y="1277388"/>
        <a:ext cx="1598598" cy="3832168"/>
      </dsp:txXfrm>
    </dsp:sp>
    <dsp:sp modelId="{0075A36D-D5B3-4CD7-BE65-7347AA57FCA3}">
      <dsp:nvSpPr>
        <dsp:cNvPr id="0" name=""/>
        <dsp:cNvSpPr/>
      </dsp:nvSpPr>
      <dsp:spPr>
        <a:xfrm rot="16200000">
          <a:off x="-667017" y="2394173"/>
          <a:ext cx="6386946" cy="1598598"/>
        </a:xfrm>
        <a:prstGeom prst="flowChartManualOperation">
          <a:avLst/>
        </a:prstGeom>
        <a:gradFill rotWithShape="0">
          <a:gsLst>
            <a:gs pos="0">
              <a:schemeClr val="accent3">
                <a:hueOff val="2932557"/>
                <a:satOff val="-6681"/>
                <a:lumOff val="2680"/>
                <a:alphaOff val="0"/>
                <a:tint val="96000"/>
                <a:lumMod val="102000"/>
              </a:schemeClr>
            </a:gs>
            <a:gs pos="100000">
              <a:schemeClr val="accent3">
                <a:hueOff val="2932557"/>
                <a:satOff val="-6681"/>
                <a:lumOff val="268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76300" tIns="0" rIns="876300" bIns="0" numCol="1" spcCol="1270" anchor="ctr" anchorCtr="0">
          <a:noAutofit/>
        </a:bodyPr>
        <a:lstStyle/>
        <a:p>
          <a:pPr lvl="0" algn="ctr" defTabSz="6134100">
            <a:lnSpc>
              <a:spcPct val="90000"/>
            </a:lnSpc>
            <a:spcBef>
              <a:spcPct val="0"/>
            </a:spcBef>
            <a:spcAft>
              <a:spcPct val="35000"/>
            </a:spcAft>
          </a:pPr>
          <a:r>
            <a:rPr lang="es-ES" sz="13800" b="1" kern="1200" dirty="0" smtClean="0">
              <a:effectLst>
                <a:outerShdw blurRad="38100" dist="38100" dir="2700000" algn="tl">
                  <a:srgbClr val="000000">
                    <a:alpha val="43137"/>
                  </a:srgbClr>
                </a:outerShdw>
              </a:effectLst>
            </a:rPr>
            <a:t>R</a:t>
          </a:r>
          <a:endParaRPr lang="es-ES" sz="13800" b="1" kern="1200" dirty="0">
            <a:effectLst>
              <a:outerShdw blurRad="38100" dist="38100" dir="2700000" algn="tl">
                <a:srgbClr val="000000">
                  <a:alpha val="43137"/>
                </a:srgbClr>
              </a:outerShdw>
            </a:effectLst>
          </a:endParaRPr>
        </a:p>
      </dsp:txBody>
      <dsp:txXfrm rot="5400000">
        <a:off x="1727157" y="1277388"/>
        <a:ext cx="1598598" cy="3832168"/>
      </dsp:txXfrm>
    </dsp:sp>
    <dsp:sp modelId="{C86B537B-D86C-47B5-B7EB-1A06E8328E4D}">
      <dsp:nvSpPr>
        <dsp:cNvPr id="0" name=""/>
        <dsp:cNvSpPr/>
      </dsp:nvSpPr>
      <dsp:spPr>
        <a:xfrm rot="16200000">
          <a:off x="1051476" y="2394173"/>
          <a:ext cx="6386946" cy="1598598"/>
        </a:xfrm>
        <a:prstGeom prst="flowChartManualOperation">
          <a:avLst/>
        </a:prstGeom>
        <a:gradFill rotWithShape="0">
          <a:gsLst>
            <a:gs pos="0">
              <a:schemeClr val="accent3">
                <a:hueOff val="5865114"/>
                <a:satOff val="-13363"/>
                <a:lumOff val="5360"/>
                <a:alphaOff val="0"/>
                <a:tint val="96000"/>
                <a:lumMod val="102000"/>
              </a:schemeClr>
            </a:gs>
            <a:gs pos="100000">
              <a:schemeClr val="accent3">
                <a:hueOff val="5865114"/>
                <a:satOff val="-13363"/>
                <a:lumOff val="536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76300" tIns="0" rIns="876300" bIns="0" numCol="1" spcCol="1270" anchor="ctr" anchorCtr="0">
          <a:noAutofit/>
        </a:bodyPr>
        <a:lstStyle/>
        <a:p>
          <a:pPr lvl="0" algn="ctr" defTabSz="6134100">
            <a:lnSpc>
              <a:spcPct val="90000"/>
            </a:lnSpc>
            <a:spcBef>
              <a:spcPct val="0"/>
            </a:spcBef>
            <a:spcAft>
              <a:spcPct val="35000"/>
            </a:spcAft>
          </a:pPr>
          <a:r>
            <a:rPr lang="es-ES" sz="13800" b="1" kern="1200" dirty="0" smtClean="0">
              <a:effectLst>
                <a:outerShdw blurRad="38100" dist="38100" dir="2700000" algn="tl">
                  <a:srgbClr val="000000">
                    <a:alpha val="43137"/>
                  </a:srgbClr>
                </a:outerShdw>
              </a:effectLst>
            </a:rPr>
            <a:t>A</a:t>
          </a:r>
        </a:p>
      </dsp:txBody>
      <dsp:txXfrm rot="5400000">
        <a:off x="3445650" y="1277388"/>
        <a:ext cx="1598598" cy="3832168"/>
      </dsp:txXfrm>
    </dsp:sp>
    <dsp:sp modelId="{A47D160E-B5B6-4016-8CAD-686F3124EFAB}">
      <dsp:nvSpPr>
        <dsp:cNvPr id="0" name=""/>
        <dsp:cNvSpPr/>
      </dsp:nvSpPr>
      <dsp:spPr>
        <a:xfrm rot="16200000">
          <a:off x="2769970" y="2394173"/>
          <a:ext cx="6386946" cy="1598598"/>
        </a:xfrm>
        <a:prstGeom prst="flowChartManualOperation">
          <a:avLst/>
        </a:prstGeom>
        <a:gradFill rotWithShape="0">
          <a:gsLst>
            <a:gs pos="0">
              <a:schemeClr val="accent3">
                <a:hueOff val="8797671"/>
                <a:satOff val="-20044"/>
                <a:lumOff val="8040"/>
                <a:alphaOff val="0"/>
                <a:tint val="96000"/>
                <a:lumMod val="102000"/>
              </a:schemeClr>
            </a:gs>
            <a:gs pos="100000">
              <a:schemeClr val="accent3">
                <a:hueOff val="8797671"/>
                <a:satOff val="-20044"/>
                <a:lumOff val="804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76300" tIns="0" rIns="876300" bIns="0" numCol="1" spcCol="1270" anchor="ctr" anchorCtr="0">
          <a:noAutofit/>
        </a:bodyPr>
        <a:lstStyle/>
        <a:p>
          <a:pPr lvl="0" algn="ctr" defTabSz="6134100">
            <a:lnSpc>
              <a:spcPct val="90000"/>
            </a:lnSpc>
            <a:spcBef>
              <a:spcPct val="0"/>
            </a:spcBef>
            <a:spcAft>
              <a:spcPct val="35000"/>
            </a:spcAft>
          </a:pPr>
          <a:r>
            <a:rPr lang="es-ES" sz="13800" b="1" kern="1200" dirty="0" smtClean="0">
              <a:effectLst>
                <a:outerShdw blurRad="38100" dist="38100" dir="2700000" algn="tl">
                  <a:srgbClr val="000000">
                    <a:alpha val="43137"/>
                  </a:srgbClr>
                </a:outerShdw>
              </a:effectLst>
            </a:rPr>
            <a:t>C</a:t>
          </a:r>
        </a:p>
      </dsp:txBody>
      <dsp:txXfrm rot="5400000">
        <a:off x="5164144" y="1277388"/>
        <a:ext cx="1598598" cy="3832168"/>
      </dsp:txXfrm>
    </dsp:sp>
    <dsp:sp modelId="{9F72E16B-08F8-41E3-82B6-41D4834049CE}">
      <dsp:nvSpPr>
        <dsp:cNvPr id="0" name=""/>
        <dsp:cNvSpPr/>
      </dsp:nvSpPr>
      <dsp:spPr>
        <a:xfrm rot="16200000">
          <a:off x="4488464" y="2394173"/>
          <a:ext cx="6386946" cy="1598598"/>
        </a:xfrm>
        <a:prstGeom prst="flowChartManualOperation">
          <a:avLst/>
        </a:prstGeom>
        <a:gradFill rotWithShape="0">
          <a:gsLst>
            <a:gs pos="0">
              <a:schemeClr val="accent3">
                <a:hueOff val="11730229"/>
                <a:satOff val="-26725"/>
                <a:lumOff val="10720"/>
                <a:alphaOff val="0"/>
                <a:tint val="96000"/>
                <a:lumMod val="102000"/>
              </a:schemeClr>
            </a:gs>
            <a:gs pos="100000">
              <a:schemeClr val="accent3">
                <a:hueOff val="11730229"/>
                <a:satOff val="-26725"/>
                <a:lumOff val="1072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76300" tIns="0" rIns="876300" bIns="0" numCol="1" spcCol="1270" anchor="ctr" anchorCtr="0">
          <a:noAutofit/>
        </a:bodyPr>
        <a:lstStyle/>
        <a:p>
          <a:pPr lvl="0" algn="ctr" defTabSz="6134100">
            <a:lnSpc>
              <a:spcPct val="90000"/>
            </a:lnSpc>
            <a:spcBef>
              <a:spcPct val="0"/>
            </a:spcBef>
            <a:spcAft>
              <a:spcPct val="35000"/>
            </a:spcAft>
          </a:pPr>
          <a:r>
            <a:rPr lang="es-ES" sz="13800" b="1" kern="1200" dirty="0" smtClean="0">
              <a:effectLst>
                <a:outerShdw blurRad="38100" dist="38100" dir="2700000" algn="tl">
                  <a:srgbClr val="000000">
                    <a:alpha val="43137"/>
                  </a:srgbClr>
                </a:outerShdw>
              </a:effectLst>
            </a:rPr>
            <a:t>I</a:t>
          </a:r>
        </a:p>
      </dsp:txBody>
      <dsp:txXfrm rot="5400000">
        <a:off x="6882638" y="1277388"/>
        <a:ext cx="1598598" cy="3832168"/>
      </dsp:txXfrm>
    </dsp:sp>
    <dsp:sp modelId="{B9DB62DA-251C-43A8-A73E-208A3F51DB83}">
      <dsp:nvSpPr>
        <dsp:cNvPr id="0" name=""/>
        <dsp:cNvSpPr/>
      </dsp:nvSpPr>
      <dsp:spPr>
        <a:xfrm rot="16200000">
          <a:off x="6206958" y="2394173"/>
          <a:ext cx="6386946" cy="1598598"/>
        </a:xfrm>
        <a:prstGeom prst="flowChartManualOperation">
          <a:avLst/>
        </a:prstGeom>
        <a:gradFill rotWithShape="0">
          <a:gsLst>
            <a:gs pos="0">
              <a:schemeClr val="accent3">
                <a:hueOff val="14662785"/>
                <a:satOff val="-33407"/>
                <a:lumOff val="13400"/>
                <a:alphaOff val="0"/>
                <a:tint val="96000"/>
                <a:lumMod val="102000"/>
              </a:schemeClr>
            </a:gs>
            <a:gs pos="100000">
              <a:schemeClr val="accent3">
                <a:hueOff val="14662785"/>
                <a:satOff val="-33407"/>
                <a:lumOff val="1340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76300" tIns="0" rIns="876300" bIns="0" numCol="1" spcCol="1270" anchor="ctr" anchorCtr="0">
          <a:noAutofit/>
        </a:bodyPr>
        <a:lstStyle/>
        <a:p>
          <a:pPr lvl="0" algn="ctr" defTabSz="6134100">
            <a:lnSpc>
              <a:spcPct val="90000"/>
            </a:lnSpc>
            <a:spcBef>
              <a:spcPct val="0"/>
            </a:spcBef>
            <a:spcAft>
              <a:spcPct val="35000"/>
            </a:spcAft>
          </a:pPr>
          <a:r>
            <a:rPr lang="es-ES" sz="13800" b="1" kern="1200" dirty="0" smtClean="0">
              <a:effectLst>
                <a:outerShdw blurRad="38100" dist="38100" dir="2700000" algn="tl">
                  <a:srgbClr val="000000">
                    <a:alpha val="43137"/>
                  </a:srgbClr>
                </a:outerShdw>
              </a:effectLst>
            </a:rPr>
            <a:t>A</a:t>
          </a:r>
        </a:p>
      </dsp:txBody>
      <dsp:txXfrm rot="5400000">
        <a:off x="8601132" y="1277388"/>
        <a:ext cx="1598598" cy="3832168"/>
      </dsp:txXfrm>
    </dsp:sp>
    <dsp:sp modelId="{C4934A29-2FEA-418D-925E-093A8C50C36A}">
      <dsp:nvSpPr>
        <dsp:cNvPr id="0" name=""/>
        <dsp:cNvSpPr/>
      </dsp:nvSpPr>
      <dsp:spPr>
        <a:xfrm rot="16200000">
          <a:off x="7925451" y="2394173"/>
          <a:ext cx="6386946" cy="1598598"/>
        </a:xfrm>
        <a:prstGeom prst="flowChartManualOperation">
          <a:avLst/>
        </a:prstGeom>
        <a:gradFill rotWithShape="0">
          <a:gsLst>
            <a:gs pos="0">
              <a:schemeClr val="accent3">
                <a:hueOff val="17595342"/>
                <a:satOff val="-40088"/>
                <a:lumOff val="16080"/>
                <a:alphaOff val="0"/>
                <a:tint val="96000"/>
                <a:lumMod val="102000"/>
              </a:schemeClr>
            </a:gs>
            <a:gs pos="100000">
              <a:schemeClr val="accent3">
                <a:hueOff val="17595342"/>
                <a:satOff val="-40088"/>
                <a:lumOff val="1608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76300" tIns="0" rIns="876300" bIns="0" numCol="1" spcCol="1270" anchor="ctr" anchorCtr="0">
          <a:noAutofit/>
        </a:bodyPr>
        <a:lstStyle/>
        <a:p>
          <a:pPr lvl="0" algn="ctr" defTabSz="6134100">
            <a:lnSpc>
              <a:spcPct val="90000"/>
            </a:lnSpc>
            <a:spcBef>
              <a:spcPct val="0"/>
            </a:spcBef>
            <a:spcAft>
              <a:spcPct val="35000"/>
            </a:spcAft>
          </a:pPr>
          <a:r>
            <a:rPr lang="es-ES" sz="13800" b="1" kern="1200" dirty="0" smtClean="0">
              <a:effectLst>
                <a:outerShdw blurRad="38100" dist="38100" dir="2700000" algn="tl">
                  <a:srgbClr val="000000">
                    <a:alpha val="43137"/>
                  </a:srgbClr>
                </a:outerShdw>
              </a:effectLst>
            </a:rPr>
            <a:t>S</a:t>
          </a:r>
        </a:p>
      </dsp:txBody>
      <dsp:txXfrm rot="5400000">
        <a:off x="10319625" y="1277388"/>
        <a:ext cx="1598598" cy="38321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D5909-1188-4ADF-BB4F-A9D2E99C8968}">
      <dsp:nvSpPr>
        <dsp:cNvPr id="0" name=""/>
        <dsp:cNvSpPr/>
      </dsp:nvSpPr>
      <dsp:spPr>
        <a:xfrm>
          <a:off x="0" y="500766"/>
          <a:ext cx="3279074" cy="196744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effectLst>
                <a:outerShdw blurRad="38100" dist="38100" dir="2700000" algn="tl">
                  <a:srgbClr val="000000">
                    <a:alpha val="43137"/>
                  </a:srgbClr>
                </a:outerShdw>
              </a:effectLst>
              <a:hlinkClick xmlns:r="http://schemas.openxmlformats.org/officeDocument/2006/relationships" r:id="" action="ppaction://hlinksldjump"/>
            </a:rPr>
            <a:t>1: </a:t>
          </a:r>
          <a:r>
            <a:rPr lang="es-EC" sz="2400" kern="1200" dirty="0" smtClean="0">
              <a:solidFill>
                <a:schemeClr val="tx1"/>
              </a:solidFill>
              <a:effectLst>
                <a:outerShdw blurRad="38100" dist="38100" dir="2700000" algn="tl">
                  <a:srgbClr val="000000">
                    <a:alpha val="43137"/>
                  </a:srgbClr>
                </a:outerShdw>
              </a:effectLst>
            </a:rPr>
            <a:t>Determinar las motivaciones del consumidor que acude a las ferias artesanales realizadas en el DMQ</a:t>
          </a:r>
          <a:endParaRPr lang="es-ES" sz="2400" kern="1200" dirty="0">
            <a:solidFill>
              <a:schemeClr val="tx1"/>
            </a:solidFill>
            <a:effectLst>
              <a:outerShdw blurRad="38100" dist="38100" dir="2700000" algn="tl">
                <a:srgbClr val="000000">
                  <a:alpha val="43137"/>
                </a:srgbClr>
              </a:outerShdw>
            </a:effectLst>
          </a:endParaRPr>
        </a:p>
      </dsp:txBody>
      <dsp:txXfrm>
        <a:off x="0" y="500766"/>
        <a:ext cx="3279074" cy="1967444"/>
      </dsp:txXfrm>
    </dsp:sp>
    <dsp:sp modelId="{ABDC7389-34A0-413C-96D4-B3FD5320AC92}">
      <dsp:nvSpPr>
        <dsp:cNvPr id="0" name=""/>
        <dsp:cNvSpPr/>
      </dsp:nvSpPr>
      <dsp:spPr>
        <a:xfrm>
          <a:off x="3606982" y="500766"/>
          <a:ext cx="3279074" cy="196744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effectLst>
                <a:outerShdw blurRad="38100" dist="38100" dir="2700000" algn="tl">
                  <a:srgbClr val="000000">
                    <a:alpha val="43137"/>
                  </a:srgbClr>
                </a:outerShdw>
              </a:effectLst>
              <a:hlinkClick xmlns:r="http://schemas.openxmlformats.org/officeDocument/2006/relationships" r:id="" action="ppaction://hlinksldjump"/>
            </a:rPr>
            <a:t>2: </a:t>
          </a:r>
          <a:r>
            <a:rPr lang="es-EC" sz="2400" kern="1200" dirty="0" smtClean="0">
              <a:solidFill>
                <a:schemeClr val="tx1"/>
              </a:solidFill>
              <a:effectLst>
                <a:outerShdw blurRad="38100" dist="38100" dir="2700000" algn="tl">
                  <a:srgbClr val="000000">
                    <a:alpha val="43137"/>
                  </a:srgbClr>
                </a:outerShdw>
              </a:effectLst>
            </a:rPr>
            <a:t>Determinar el perfil del consumidor de ferias artesanales permanentes del DMQ</a:t>
          </a:r>
          <a:endParaRPr lang="es-ES" sz="2400" kern="1200" dirty="0">
            <a:solidFill>
              <a:schemeClr val="tx1"/>
            </a:solidFill>
            <a:effectLst>
              <a:outerShdw blurRad="38100" dist="38100" dir="2700000" algn="tl">
                <a:srgbClr val="000000">
                  <a:alpha val="43137"/>
                </a:srgbClr>
              </a:outerShdw>
            </a:effectLst>
          </a:endParaRPr>
        </a:p>
      </dsp:txBody>
      <dsp:txXfrm>
        <a:off x="3606982" y="500766"/>
        <a:ext cx="3279074" cy="1967444"/>
      </dsp:txXfrm>
    </dsp:sp>
    <dsp:sp modelId="{9FF0C727-5188-44BA-94C4-8BECBE68745D}">
      <dsp:nvSpPr>
        <dsp:cNvPr id="0" name=""/>
        <dsp:cNvSpPr/>
      </dsp:nvSpPr>
      <dsp:spPr>
        <a:xfrm>
          <a:off x="7213964" y="500766"/>
          <a:ext cx="3279074" cy="196744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effectLst>
                <a:outerShdw blurRad="38100" dist="38100" dir="2700000" algn="tl">
                  <a:srgbClr val="000000">
                    <a:alpha val="43137"/>
                  </a:srgbClr>
                </a:outerShdw>
              </a:effectLst>
              <a:hlinkClick xmlns:r="http://schemas.openxmlformats.org/officeDocument/2006/relationships" r:id="" action="ppaction://hlinksldjump"/>
            </a:rPr>
            <a:t>3: </a:t>
          </a:r>
          <a:r>
            <a:rPr lang="es-EC" sz="2400" kern="1200" dirty="0" smtClean="0">
              <a:solidFill>
                <a:schemeClr val="tx1"/>
              </a:solidFill>
              <a:effectLst>
                <a:outerShdw blurRad="38100" dist="38100" dir="2700000" algn="tl">
                  <a:srgbClr val="000000">
                    <a:alpha val="43137"/>
                  </a:srgbClr>
                </a:outerShdw>
              </a:effectLst>
            </a:rPr>
            <a:t>Descubrir los medios por los cuales el consumidor se informa o conoce de las ferias artesanales realizadas en el DMQ</a:t>
          </a:r>
          <a:endParaRPr lang="es-ES" sz="2400" kern="1200" dirty="0">
            <a:solidFill>
              <a:schemeClr val="tx1"/>
            </a:solidFill>
            <a:effectLst>
              <a:outerShdw blurRad="38100" dist="38100" dir="2700000" algn="tl">
                <a:srgbClr val="000000">
                  <a:alpha val="43137"/>
                </a:srgbClr>
              </a:outerShdw>
            </a:effectLst>
          </a:endParaRPr>
        </a:p>
      </dsp:txBody>
      <dsp:txXfrm>
        <a:off x="7213964" y="500766"/>
        <a:ext cx="3279074" cy="1967444"/>
      </dsp:txXfrm>
    </dsp:sp>
    <dsp:sp modelId="{14F4E680-DE0B-41F7-ADF2-0A07C0E7DA1A}">
      <dsp:nvSpPr>
        <dsp:cNvPr id="0" name=""/>
        <dsp:cNvSpPr/>
      </dsp:nvSpPr>
      <dsp:spPr>
        <a:xfrm>
          <a:off x="1803491" y="2796119"/>
          <a:ext cx="3279074" cy="196744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effectLst>
                <a:outerShdw blurRad="38100" dist="38100" dir="2700000" algn="tl">
                  <a:srgbClr val="000000">
                    <a:alpha val="43137"/>
                  </a:srgbClr>
                </a:outerShdw>
              </a:effectLst>
              <a:hlinkClick xmlns:r="http://schemas.openxmlformats.org/officeDocument/2006/relationships" r:id="" action="ppaction://hlinksldjump"/>
            </a:rPr>
            <a:t>4: </a:t>
          </a:r>
          <a:r>
            <a:rPr lang="es-EC" sz="2400" kern="1200" dirty="0" smtClean="0">
              <a:solidFill>
                <a:schemeClr val="tx1"/>
              </a:solidFill>
              <a:effectLst>
                <a:outerShdw blurRad="38100" dist="38100" dir="2700000" algn="tl">
                  <a:srgbClr val="000000">
                    <a:alpha val="43137"/>
                  </a:srgbClr>
                </a:outerShdw>
              </a:effectLst>
            </a:rPr>
            <a:t>Explicar el proceso de decisión de compra del consumidor en las ferias artesanales del DMQ</a:t>
          </a:r>
          <a:endParaRPr lang="es-ES" sz="2400" kern="1200" dirty="0">
            <a:solidFill>
              <a:schemeClr val="tx1"/>
            </a:solidFill>
            <a:effectLst>
              <a:outerShdw blurRad="38100" dist="38100" dir="2700000" algn="tl">
                <a:srgbClr val="000000">
                  <a:alpha val="43137"/>
                </a:srgbClr>
              </a:outerShdw>
            </a:effectLst>
          </a:endParaRPr>
        </a:p>
      </dsp:txBody>
      <dsp:txXfrm>
        <a:off x="1803491" y="2796119"/>
        <a:ext cx="3279074" cy="1967444"/>
      </dsp:txXfrm>
    </dsp:sp>
    <dsp:sp modelId="{55D5C53E-F87D-49FD-94EF-1F3393359FF3}">
      <dsp:nvSpPr>
        <dsp:cNvPr id="0" name=""/>
        <dsp:cNvSpPr/>
      </dsp:nvSpPr>
      <dsp:spPr>
        <a:xfrm>
          <a:off x="5410473" y="2796119"/>
          <a:ext cx="3279074" cy="196744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effectLst>
                <a:outerShdw blurRad="38100" dist="38100" dir="2700000" algn="tl">
                  <a:srgbClr val="000000">
                    <a:alpha val="43137"/>
                  </a:srgbClr>
                </a:outerShdw>
              </a:effectLst>
              <a:hlinkClick xmlns:r="http://schemas.openxmlformats.org/officeDocument/2006/relationships" r:id="" action="ppaction://hlinksldjump"/>
            </a:rPr>
            <a:t>5: </a:t>
          </a:r>
          <a:r>
            <a:rPr lang="es-EC" sz="2400" kern="1200" dirty="0" smtClean="0">
              <a:solidFill>
                <a:schemeClr val="tx1"/>
              </a:solidFill>
              <a:effectLst>
                <a:outerShdw blurRad="38100" dist="38100" dir="2700000" algn="tl">
                  <a:srgbClr val="000000">
                    <a:alpha val="43137"/>
                  </a:srgbClr>
                </a:outerShdw>
              </a:effectLst>
            </a:rPr>
            <a:t>Plantear una propuesta de realización de ferias como herramienta estratégica de marketing</a:t>
          </a:r>
          <a:endParaRPr lang="es-ES" sz="2400" kern="1200" dirty="0">
            <a:solidFill>
              <a:schemeClr val="tx1"/>
            </a:solidFill>
            <a:effectLst>
              <a:outerShdw blurRad="38100" dist="38100" dir="2700000" algn="tl">
                <a:srgbClr val="000000">
                  <a:alpha val="43137"/>
                </a:srgbClr>
              </a:outerShdw>
            </a:effectLst>
          </a:endParaRPr>
        </a:p>
      </dsp:txBody>
      <dsp:txXfrm>
        <a:off x="5410473" y="2796119"/>
        <a:ext cx="3279074" cy="19674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7B26B-8207-4810-9837-7320255CC4F2}">
      <dsp:nvSpPr>
        <dsp:cNvPr id="0" name=""/>
        <dsp:cNvSpPr/>
      </dsp:nvSpPr>
      <dsp:spPr>
        <a:xfrm>
          <a:off x="3130" y="176253"/>
          <a:ext cx="3052576" cy="650143"/>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tx1"/>
              </a:solidFill>
              <a:effectLst>
                <a:outerShdw blurRad="38100" dist="38100" dir="2700000" algn="tl">
                  <a:srgbClr val="000000">
                    <a:alpha val="43137"/>
                  </a:srgbClr>
                </a:outerShdw>
              </a:effectLst>
            </a:rPr>
            <a:t>PERCEPCIÓN</a:t>
          </a:r>
          <a:endParaRPr lang="es-ES" sz="1800" b="1" kern="1200" dirty="0">
            <a:solidFill>
              <a:schemeClr val="tx1"/>
            </a:solidFill>
            <a:effectLst>
              <a:outerShdw blurRad="38100" dist="38100" dir="2700000" algn="tl">
                <a:srgbClr val="000000">
                  <a:alpha val="43137"/>
                </a:srgbClr>
              </a:outerShdw>
            </a:effectLst>
          </a:endParaRPr>
        </a:p>
      </dsp:txBody>
      <dsp:txXfrm>
        <a:off x="3130" y="176253"/>
        <a:ext cx="3052576" cy="650143"/>
      </dsp:txXfrm>
    </dsp:sp>
    <dsp:sp modelId="{3FDBD334-B844-4C35-948B-958C6E77AB69}">
      <dsp:nvSpPr>
        <dsp:cNvPr id="0" name=""/>
        <dsp:cNvSpPr/>
      </dsp:nvSpPr>
      <dsp:spPr>
        <a:xfrm>
          <a:off x="3130" y="826396"/>
          <a:ext cx="3052576" cy="2779312"/>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MX" sz="1800" kern="1200" dirty="0" smtClean="0">
              <a:solidFill>
                <a:schemeClr val="tx1"/>
              </a:solidFill>
            </a:rPr>
            <a:t>(Solomón, 2008) Define a la percepción como “el proceso por medio del cual la gente selecciona, organiza e interpreta sensaciones” </a:t>
          </a:r>
          <a:endParaRPr lang="es-ES" sz="1800" kern="1200" dirty="0">
            <a:solidFill>
              <a:schemeClr val="tx1"/>
            </a:solidFill>
          </a:endParaRPr>
        </a:p>
      </dsp:txBody>
      <dsp:txXfrm>
        <a:off x="3130" y="826396"/>
        <a:ext cx="3052576" cy="2779312"/>
      </dsp:txXfrm>
    </dsp:sp>
    <dsp:sp modelId="{939285FC-27BD-433E-831B-55FA85A740E5}">
      <dsp:nvSpPr>
        <dsp:cNvPr id="0" name=""/>
        <dsp:cNvSpPr/>
      </dsp:nvSpPr>
      <dsp:spPr>
        <a:xfrm>
          <a:off x="3483067" y="176253"/>
          <a:ext cx="3052576" cy="650143"/>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effectLst>
                <a:outerShdw blurRad="38100" dist="38100" dir="2700000" algn="tl">
                  <a:srgbClr val="000000">
                    <a:alpha val="43137"/>
                  </a:srgbClr>
                </a:outerShdw>
              </a:effectLst>
            </a:rPr>
            <a:t>MOTIVACIÓN HUMANA</a:t>
          </a:r>
          <a:endParaRPr lang="es-ES" sz="1800" kern="1200" dirty="0">
            <a:solidFill>
              <a:schemeClr val="tx1"/>
            </a:solidFill>
            <a:effectLst>
              <a:outerShdw blurRad="38100" dist="38100" dir="2700000" algn="tl">
                <a:srgbClr val="000000">
                  <a:alpha val="43137"/>
                </a:srgbClr>
              </a:outerShdw>
            </a:effectLst>
          </a:endParaRPr>
        </a:p>
      </dsp:txBody>
      <dsp:txXfrm>
        <a:off x="3483067" y="176253"/>
        <a:ext cx="3052576" cy="650143"/>
      </dsp:txXfrm>
    </dsp:sp>
    <dsp:sp modelId="{CDB59B2D-1218-4CE9-9F9A-28E43EACA497}">
      <dsp:nvSpPr>
        <dsp:cNvPr id="0" name=""/>
        <dsp:cNvSpPr/>
      </dsp:nvSpPr>
      <dsp:spPr>
        <a:xfrm>
          <a:off x="3483067" y="826396"/>
          <a:ext cx="3052576" cy="2779312"/>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solidFill>
                <a:schemeClr val="tx1"/>
              </a:solidFill>
            </a:rPr>
            <a:t>Según </a:t>
          </a:r>
          <a:r>
            <a:rPr lang="es-MX" sz="2000" kern="1200" dirty="0" smtClean="0">
              <a:solidFill>
                <a:schemeClr val="tx1"/>
              </a:solidFill>
            </a:rPr>
            <a:t>(Solomón, 2008)</a:t>
          </a:r>
          <a:r>
            <a:rPr lang="es-EC" sz="2000" kern="1200" dirty="0" smtClean="0">
              <a:solidFill>
                <a:schemeClr val="tx1"/>
              </a:solidFill>
            </a:rPr>
            <a:t> la motivación “son los procesos que hacen que las personas se comporten como lo hacen y surgen cuando aparece una necesidad que el consumidor desea satisfacer” </a:t>
          </a:r>
          <a:endParaRPr lang="es-ES" sz="2000" kern="1200" dirty="0">
            <a:solidFill>
              <a:schemeClr val="tx1"/>
            </a:solidFill>
          </a:endParaRPr>
        </a:p>
      </dsp:txBody>
      <dsp:txXfrm>
        <a:off x="3483067" y="826396"/>
        <a:ext cx="3052576" cy="2779312"/>
      </dsp:txXfrm>
    </dsp:sp>
    <dsp:sp modelId="{F2FECDF5-EDF8-44D0-BF58-ACF3452542A6}">
      <dsp:nvSpPr>
        <dsp:cNvPr id="0" name=""/>
        <dsp:cNvSpPr/>
      </dsp:nvSpPr>
      <dsp:spPr>
        <a:xfrm>
          <a:off x="6963004" y="176253"/>
          <a:ext cx="3052576" cy="650143"/>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MX" sz="1800" b="1" i="0" kern="1200" dirty="0" smtClean="0">
              <a:solidFill>
                <a:schemeClr val="tx1"/>
              </a:solidFill>
              <a:effectLst>
                <a:outerShdw blurRad="38100" dist="38100" dir="2700000" algn="tl">
                  <a:srgbClr val="000000">
                    <a:alpha val="43137"/>
                  </a:srgbClr>
                </a:outerShdw>
              </a:effectLst>
            </a:rPr>
            <a:t>FACTORES QUE INFLUYEN EN EL CONSUMIDOR</a:t>
          </a:r>
          <a:endParaRPr lang="es-ES" sz="1800" kern="1200" dirty="0">
            <a:solidFill>
              <a:schemeClr val="tx1"/>
            </a:solidFill>
            <a:effectLst>
              <a:outerShdw blurRad="38100" dist="38100" dir="2700000" algn="tl">
                <a:srgbClr val="000000">
                  <a:alpha val="43137"/>
                </a:srgbClr>
              </a:outerShdw>
            </a:effectLst>
          </a:endParaRPr>
        </a:p>
      </dsp:txBody>
      <dsp:txXfrm>
        <a:off x="6963004" y="176253"/>
        <a:ext cx="3052576" cy="650143"/>
      </dsp:txXfrm>
    </dsp:sp>
    <dsp:sp modelId="{30544A2A-2461-45D3-A97B-6A7BD5A7A1FB}">
      <dsp:nvSpPr>
        <dsp:cNvPr id="0" name=""/>
        <dsp:cNvSpPr/>
      </dsp:nvSpPr>
      <dsp:spPr>
        <a:xfrm>
          <a:off x="6963004" y="826396"/>
          <a:ext cx="3052576" cy="2779312"/>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EC" sz="2400" b="0" kern="1200" dirty="0" smtClean="0">
              <a:solidFill>
                <a:schemeClr val="tx1"/>
              </a:solidFill>
            </a:rPr>
            <a:t>Culturales</a:t>
          </a:r>
          <a:endParaRPr lang="es-ES" sz="2400" b="0" kern="1200" dirty="0">
            <a:solidFill>
              <a:schemeClr val="tx1"/>
            </a:solidFill>
          </a:endParaRPr>
        </a:p>
        <a:p>
          <a:pPr marL="228600" lvl="1" indent="-228600" algn="l" defTabSz="1066800">
            <a:lnSpc>
              <a:spcPct val="90000"/>
            </a:lnSpc>
            <a:spcBef>
              <a:spcPct val="0"/>
            </a:spcBef>
            <a:spcAft>
              <a:spcPct val="15000"/>
            </a:spcAft>
            <a:buChar char="••"/>
          </a:pPr>
          <a:r>
            <a:rPr lang="es-EC" sz="2400" b="0" kern="1200" dirty="0" smtClean="0">
              <a:solidFill>
                <a:schemeClr val="tx1"/>
              </a:solidFill>
            </a:rPr>
            <a:t>Sociales</a:t>
          </a:r>
          <a:endParaRPr lang="es-ES" sz="2400" b="0" kern="1200" dirty="0">
            <a:solidFill>
              <a:schemeClr val="tx1"/>
            </a:solidFill>
          </a:endParaRPr>
        </a:p>
        <a:p>
          <a:pPr marL="228600" lvl="1" indent="-228600" algn="l" defTabSz="1066800">
            <a:lnSpc>
              <a:spcPct val="90000"/>
            </a:lnSpc>
            <a:spcBef>
              <a:spcPct val="0"/>
            </a:spcBef>
            <a:spcAft>
              <a:spcPct val="15000"/>
            </a:spcAft>
            <a:buChar char="••"/>
          </a:pPr>
          <a:r>
            <a:rPr lang="es-EC" sz="2400" b="0" kern="1200" dirty="0" smtClean="0">
              <a:solidFill>
                <a:schemeClr val="tx1"/>
              </a:solidFill>
            </a:rPr>
            <a:t>Psicológicos</a:t>
          </a:r>
          <a:endParaRPr lang="es-ES" sz="2400" b="0" kern="1200" dirty="0">
            <a:solidFill>
              <a:schemeClr val="tx1"/>
            </a:solidFill>
          </a:endParaRPr>
        </a:p>
        <a:p>
          <a:pPr marL="228600" lvl="1" indent="-228600" algn="l" defTabSz="1066800">
            <a:lnSpc>
              <a:spcPct val="90000"/>
            </a:lnSpc>
            <a:spcBef>
              <a:spcPct val="0"/>
            </a:spcBef>
            <a:spcAft>
              <a:spcPct val="15000"/>
            </a:spcAft>
            <a:buChar char="••"/>
          </a:pPr>
          <a:r>
            <a:rPr lang="es-EC" sz="2400" b="0" kern="1200" dirty="0" smtClean="0">
              <a:solidFill>
                <a:schemeClr val="tx1"/>
              </a:solidFill>
            </a:rPr>
            <a:t>Personales</a:t>
          </a:r>
          <a:endParaRPr lang="es-ES" sz="2400" b="0" kern="1200" dirty="0">
            <a:solidFill>
              <a:schemeClr val="tx1"/>
            </a:solidFill>
          </a:endParaRPr>
        </a:p>
      </dsp:txBody>
      <dsp:txXfrm>
        <a:off x="6963004" y="826396"/>
        <a:ext cx="3052576" cy="27793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7D68F2-8B11-45E5-9E90-27A1967BDD56}">
      <dsp:nvSpPr>
        <dsp:cNvPr id="0" name=""/>
        <dsp:cNvSpPr/>
      </dsp:nvSpPr>
      <dsp:spPr>
        <a:xfrm>
          <a:off x="854" y="797794"/>
          <a:ext cx="2566691" cy="152861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b="1" kern="1200" dirty="0" smtClean="0">
              <a:solidFill>
                <a:schemeClr val="accent3">
                  <a:lumMod val="50000"/>
                </a:schemeClr>
              </a:solidFill>
            </a:rPr>
            <a:t>Cuantitativo</a:t>
          </a:r>
          <a:endParaRPr lang="es-ES" sz="2400" b="1" kern="1200" dirty="0">
            <a:solidFill>
              <a:schemeClr val="accent3">
                <a:lumMod val="50000"/>
              </a:schemeClr>
            </a:solidFill>
          </a:endParaRPr>
        </a:p>
      </dsp:txBody>
      <dsp:txXfrm>
        <a:off x="376737" y="1021654"/>
        <a:ext cx="1814925" cy="1080891"/>
      </dsp:txXfrm>
    </dsp:sp>
    <dsp:sp modelId="{0AA6FAC3-768D-4201-BDD8-12588608CA5E}">
      <dsp:nvSpPr>
        <dsp:cNvPr id="0" name=""/>
        <dsp:cNvSpPr/>
      </dsp:nvSpPr>
      <dsp:spPr>
        <a:xfrm>
          <a:off x="2691668" y="1118802"/>
          <a:ext cx="886594" cy="88659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b="1" kern="1200">
            <a:solidFill>
              <a:schemeClr val="accent3">
                <a:lumMod val="50000"/>
              </a:schemeClr>
            </a:solidFill>
          </a:endParaRPr>
        </a:p>
      </dsp:txBody>
      <dsp:txXfrm>
        <a:off x="2809186" y="1457836"/>
        <a:ext cx="651558" cy="208526"/>
      </dsp:txXfrm>
    </dsp:sp>
    <dsp:sp modelId="{DF2E0B9B-B405-4549-920D-31B09E6E761F}">
      <dsp:nvSpPr>
        <dsp:cNvPr id="0" name=""/>
        <dsp:cNvSpPr/>
      </dsp:nvSpPr>
      <dsp:spPr>
        <a:xfrm>
          <a:off x="3568862" y="797794"/>
          <a:ext cx="2473293" cy="152861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b="1" kern="1200" dirty="0" smtClean="0">
              <a:solidFill>
                <a:schemeClr val="accent3">
                  <a:lumMod val="50000"/>
                </a:schemeClr>
              </a:solidFill>
            </a:rPr>
            <a:t>Cualitativo</a:t>
          </a:r>
          <a:endParaRPr lang="es-ES" sz="2400" b="1" kern="1200" dirty="0">
            <a:solidFill>
              <a:schemeClr val="accent3">
                <a:lumMod val="50000"/>
              </a:schemeClr>
            </a:solidFill>
          </a:endParaRPr>
        </a:p>
      </dsp:txBody>
      <dsp:txXfrm>
        <a:off x="3931067" y="1021654"/>
        <a:ext cx="1748883" cy="1080891"/>
      </dsp:txXfrm>
    </dsp:sp>
    <dsp:sp modelId="{22377208-895F-4EC5-AB59-09A9E8A3F974}">
      <dsp:nvSpPr>
        <dsp:cNvPr id="0" name=""/>
        <dsp:cNvSpPr/>
      </dsp:nvSpPr>
      <dsp:spPr>
        <a:xfrm>
          <a:off x="6138939" y="1118802"/>
          <a:ext cx="886594" cy="88659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b="1" kern="1200">
            <a:solidFill>
              <a:schemeClr val="accent3">
                <a:lumMod val="50000"/>
              </a:schemeClr>
            </a:solidFill>
          </a:endParaRPr>
        </a:p>
      </dsp:txBody>
      <dsp:txXfrm>
        <a:off x="6256457" y="1301440"/>
        <a:ext cx="651558" cy="521318"/>
      </dsp:txXfrm>
    </dsp:sp>
    <dsp:sp modelId="{F423FC9A-DDC5-4FAE-9E3F-9DCB6B95FC9B}">
      <dsp:nvSpPr>
        <dsp:cNvPr id="0" name=""/>
        <dsp:cNvSpPr/>
      </dsp:nvSpPr>
      <dsp:spPr>
        <a:xfrm>
          <a:off x="7310520" y="797794"/>
          <a:ext cx="2564321" cy="152861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b="1" kern="1200" dirty="0" smtClean="0">
              <a:solidFill>
                <a:schemeClr val="accent3">
                  <a:lumMod val="50000"/>
                </a:schemeClr>
              </a:solidFill>
            </a:rPr>
            <a:t>Enfoque de la Investigación</a:t>
          </a:r>
          <a:endParaRPr lang="es-ES" sz="2400" b="1" kern="1200" dirty="0">
            <a:solidFill>
              <a:schemeClr val="accent3">
                <a:lumMod val="50000"/>
              </a:schemeClr>
            </a:solidFill>
          </a:endParaRPr>
        </a:p>
      </dsp:txBody>
      <dsp:txXfrm>
        <a:off x="7686056" y="1021654"/>
        <a:ext cx="1813249" cy="10808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A6C24-5E2A-4ACC-BA36-48FFCCF8FB3E}">
      <dsp:nvSpPr>
        <dsp:cNvPr id="0" name=""/>
        <dsp:cNvSpPr/>
      </dsp:nvSpPr>
      <dsp:spPr>
        <a:xfrm>
          <a:off x="-6617426" y="-1011971"/>
          <a:ext cx="7876101" cy="7876101"/>
        </a:xfrm>
        <a:prstGeom prst="blockArc">
          <a:avLst>
            <a:gd name="adj1" fmla="val 18900000"/>
            <a:gd name="adj2" fmla="val 2700000"/>
            <a:gd name="adj3" fmla="val 274"/>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822A19-D990-4560-A8C1-333930138E02}">
      <dsp:nvSpPr>
        <dsp:cNvPr id="0" name=""/>
        <dsp:cNvSpPr/>
      </dsp:nvSpPr>
      <dsp:spPr>
        <a:xfrm>
          <a:off x="658625" y="449913"/>
          <a:ext cx="9866134" cy="90029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4610" tIns="53340" rIns="53340" bIns="53340" numCol="1" spcCol="1270" anchor="ctr" anchorCtr="0">
          <a:noAutofit/>
        </a:bodyPr>
        <a:lstStyle/>
        <a:p>
          <a:pPr lvl="0" algn="l" defTabSz="933450">
            <a:lnSpc>
              <a:spcPct val="90000"/>
            </a:lnSpc>
            <a:spcBef>
              <a:spcPct val="0"/>
            </a:spcBef>
            <a:spcAft>
              <a:spcPct val="35000"/>
            </a:spcAft>
          </a:pPr>
          <a:r>
            <a:rPr lang="es-EC" sz="2100" kern="1200" dirty="0" smtClean="0">
              <a:solidFill>
                <a:schemeClr val="accent5">
                  <a:lumMod val="50000"/>
                </a:schemeClr>
              </a:solidFill>
              <a:effectLst>
                <a:outerShdw blurRad="38100" dist="38100" dir="2700000" algn="tl">
                  <a:srgbClr val="000000">
                    <a:alpha val="43137"/>
                  </a:srgbClr>
                </a:outerShdw>
              </a:effectLst>
            </a:rPr>
            <a:t>Las motivaciones crean altos niveles de influencia en la asistencia a ferias artesanales.</a:t>
          </a:r>
          <a:endParaRPr lang="es-ES" sz="2100" kern="1200" dirty="0">
            <a:solidFill>
              <a:schemeClr val="accent5">
                <a:lumMod val="50000"/>
              </a:schemeClr>
            </a:solidFill>
            <a:effectLst>
              <a:outerShdw blurRad="38100" dist="38100" dir="2700000" algn="tl">
                <a:srgbClr val="000000">
                  <a:alpha val="43137"/>
                </a:srgbClr>
              </a:outerShdw>
            </a:effectLst>
          </a:endParaRPr>
        </a:p>
      </dsp:txBody>
      <dsp:txXfrm>
        <a:off x="658625" y="449913"/>
        <a:ext cx="9866134" cy="900296"/>
      </dsp:txXfrm>
    </dsp:sp>
    <dsp:sp modelId="{5F459C92-BA7C-4EDD-910E-14A19149F253}">
      <dsp:nvSpPr>
        <dsp:cNvPr id="0" name=""/>
        <dsp:cNvSpPr/>
      </dsp:nvSpPr>
      <dsp:spPr>
        <a:xfrm>
          <a:off x="95940" y="337376"/>
          <a:ext cx="1125370" cy="1125370"/>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9AE9A0-B218-4F5D-AE97-66BC5BF6F4C6}">
      <dsp:nvSpPr>
        <dsp:cNvPr id="0" name=""/>
        <dsp:cNvSpPr/>
      </dsp:nvSpPr>
      <dsp:spPr>
        <a:xfrm>
          <a:off x="1174785" y="1800592"/>
          <a:ext cx="9349973" cy="90029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4610" tIns="53340" rIns="53340" bIns="53340" numCol="1" spcCol="1270" anchor="ctr" anchorCtr="0">
          <a:noAutofit/>
        </a:bodyPr>
        <a:lstStyle/>
        <a:p>
          <a:pPr lvl="0" algn="l" defTabSz="933450">
            <a:lnSpc>
              <a:spcPct val="90000"/>
            </a:lnSpc>
            <a:spcBef>
              <a:spcPct val="0"/>
            </a:spcBef>
            <a:spcAft>
              <a:spcPct val="35000"/>
            </a:spcAft>
          </a:pPr>
          <a:r>
            <a:rPr lang="es-EC" sz="2100" kern="1200" smtClean="0">
              <a:solidFill>
                <a:schemeClr val="accent5">
                  <a:lumMod val="50000"/>
                </a:schemeClr>
              </a:solidFill>
              <a:effectLst>
                <a:outerShdw blurRad="38100" dist="38100" dir="2700000" algn="tl">
                  <a:srgbClr val="000000">
                    <a:alpha val="43137"/>
                  </a:srgbClr>
                </a:outerShdw>
              </a:effectLst>
            </a:rPr>
            <a:t>El consumidor de ferias que adquiere productos tiene un nivel de ingresos altos</a:t>
          </a:r>
          <a:endParaRPr lang="es-ES" sz="2100" kern="1200">
            <a:solidFill>
              <a:schemeClr val="accent5">
                <a:lumMod val="50000"/>
              </a:schemeClr>
            </a:solidFill>
            <a:effectLst>
              <a:outerShdw blurRad="38100" dist="38100" dir="2700000" algn="tl">
                <a:srgbClr val="000000">
                  <a:alpha val="43137"/>
                </a:srgbClr>
              </a:outerShdw>
            </a:effectLst>
          </a:endParaRPr>
        </a:p>
      </dsp:txBody>
      <dsp:txXfrm>
        <a:off x="1174785" y="1800592"/>
        <a:ext cx="9349973" cy="900296"/>
      </dsp:txXfrm>
    </dsp:sp>
    <dsp:sp modelId="{AA23ADA1-29FF-467B-BD26-72FAB9553169}">
      <dsp:nvSpPr>
        <dsp:cNvPr id="0" name=""/>
        <dsp:cNvSpPr/>
      </dsp:nvSpPr>
      <dsp:spPr>
        <a:xfrm>
          <a:off x="612100" y="1688055"/>
          <a:ext cx="1125370" cy="1125370"/>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B31076-0317-448B-885A-FD87AF95ABCC}">
      <dsp:nvSpPr>
        <dsp:cNvPr id="0" name=""/>
        <dsp:cNvSpPr/>
      </dsp:nvSpPr>
      <dsp:spPr>
        <a:xfrm>
          <a:off x="1174785" y="3151270"/>
          <a:ext cx="9349973" cy="90029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4610" tIns="53340" rIns="53340" bIns="53340" numCol="1" spcCol="1270" anchor="ctr" anchorCtr="0">
          <a:noAutofit/>
        </a:bodyPr>
        <a:lstStyle/>
        <a:p>
          <a:pPr lvl="0" algn="l" defTabSz="933450">
            <a:lnSpc>
              <a:spcPct val="90000"/>
            </a:lnSpc>
            <a:spcBef>
              <a:spcPct val="0"/>
            </a:spcBef>
            <a:spcAft>
              <a:spcPct val="35000"/>
            </a:spcAft>
          </a:pPr>
          <a:r>
            <a:rPr lang="es-EC" sz="2100" kern="1200" smtClean="0">
              <a:solidFill>
                <a:schemeClr val="accent5">
                  <a:lumMod val="50000"/>
                </a:schemeClr>
              </a:solidFill>
              <a:effectLst>
                <a:outerShdw blurRad="38100" dist="38100" dir="2700000" algn="tl">
                  <a:srgbClr val="000000">
                    <a:alpha val="43137"/>
                  </a:srgbClr>
                </a:outerShdw>
              </a:effectLst>
            </a:rPr>
            <a:t>Los medios por el cual los consumidores se informan de las ferias influyen en alto grado en la decisión de compra de productos en las ferias artesanales.</a:t>
          </a:r>
          <a:endParaRPr lang="es-ES" sz="2100" kern="1200">
            <a:solidFill>
              <a:schemeClr val="accent5">
                <a:lumMod val="50000"/>
              </a:schemeClr>
            </a:solidFill>
            <a:effectLst>
              <a:outerShdw blurRad="38100" dist="38100" dir="2700000" algn="tl">
                <a:srgbClr val="000000">
                  <a:alpha val="43137"/>
                </a:srgbClr>
              </a:outerShdw>
            </a:effectLst>
          </a:endParaRPr>
        </a:p>
      </dsp:txBody>
      <dsp:txXfrm>
        <a:off x="1174785" y="3151270"/>
        <a:ext cx="9349973" cy="900296"/>
      </dsp:txXfrm>
    </dsp:sp>
    <dsp:sp modelId="{0CBC15AA-7261-49DF-B0DE-C2C8E42C94DF}">
      <dsp:nvSpPr>
        <dsp:cNvPr id="0" name=""/>
        <dsp:cNvSpPr/>
      </dsp:nvSpPr>
      <dsp:spPr>
        <a:xfrm>
          <a:off x="612100" y="3038733"/>
          <a:ext cx="1125370" cy="1125370"/>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E1E2DE-9562-4D9F-8B41-9FED3FB474BA}">
      <dsp:nvSpPr>
        <dsp:cNvPr id="0" name=""/>
        <dsp:cNvSpPr/>
      </dsp:nvSpPr>
      <dsp:spPr>
        <a:xfrm>
          <a:off x="658625" y="4501948"/>
          <a:ext cx="9866134" cy="90029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4610" tIns="53340" rIns="53340" bIns="53340" numCol="1" spcCol="1270" anchor="ctr" anchorCtr="0">
          <a:noAutofit/>
        </a:bodyPr>
        <a:lstStyle/>
        <a:p>
          <a:pPr lvl="0" algn="l" defTabSz="933450">
            <a:lnSpc>
              <a:spcPct val="90000"/>
            </a:lnSpc>
            <a:spcBef>
              <a:spcPct val="0"/>
            </a:spcBef>
            <a:spcAft>
              <a:spcPct val="35000"/>
            </a:spcAft>
          </a:pPr>
          <a:r>
            <a:rPr lang="es-EC" sz="2100" kern="1200" smtClean="0">
              <a:solidFill>
                <a:schemeClr val="accent5">
                  <a:lumMod val="50000"/>
                </a:schemeClr>
              </a:solidFill>
              <a:effectLst>
                <a:outerShdw blurRad="38100" dist="38100" dir="2700000" algn="tl">
                  <a:srgbClr val="000000">
                    <a:alpha val="43137"/>
                  </a:srgbClr>
                </a:outerShdw>
              </a:effectLst>
            </a:rPr>
            <a:t>La toma de decisión de compra está influida en alto grado por el precio</a:t>
          </a:r>
          <a:endParaRPr lang="es-ES" sz="2100" kern="1200">
            <a:solidFill>
              <a:schemeClr val="accent5">
                <a:lumMod val="50000"/>
              </a:schemeClr>
            </a:solidFill>
            <a:effectLst>
              <a:outerShdw blurRad="38100" dist="38100" dir="2700000" algn="tl">
                <a:srgbClr val="000000">
                  <a:alpha val="43137"/>
                </a:srgbClr>
              </a:outerShdw>
            </a:effectLst>
          </a:endParaRPr>
        </a:p>
      </dsp:txBody>
      <dsp:txXfrm>
        <a:off x="658625" y="4501948"/>
        <a:ext cx="9866134" cy="900296"/>
      </dsp:txXfrm>
    </dsp:sp>
    <dsp:sp modelId="{11100C1D-333C-4B37-BF52-BADAFEF8B2C1}">
      <dsp:nvSpPr>
        <dsp:cNvPr id="0" name=""/>
        <dsp:cNvSpPr/>
      </dsp:nvSpPr>
      <dsp:spPr>
        <a:xfrm>
          <a:off x="95940" y="4389411"/>
          <a:ext cx="1125370" cy="1125370"/>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5E9E7-ED58-421B-87DF-574F88B54AE2}">
      <dsp:nvSpPr>
        <dsp:cNvPr id="0" name=""/>
        <dsp:cNvSpPr/>
      </dsp:nvSpPr>
      <dsp:spPr>
        <a:xfrm>
          <a:off x="3781422" y="3483"/>
          <a:ext cx="3258053" cy="81451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tx1"/>
              </a:solidFill>
            </a:rPr>
            <a:t>Satisfacer una necesidad</a:t>
          </a:r>
          <a:endParaRPr lang="es-ES" sz="2400" kern="1200" dirty="0">
            <a:solidFill>
              <a:schemeClr val="tx1"/>
            </a:solidFill>
          </a:endParaRPr>
        </a:p>
      </dsp:txBody>
      <dsp:txXfrm>
        <a:off x="3805278" y="27339"/>
        <a:ext cx="3210341" cy="766801"/>
      </dsp:txXfrm>
    </dsp:sp>
    <dsp:sp modelId="{766F8040-4E02-481F-A3E6-EA8D8BA595CA}">
      <dsp:nvSpPr>
        <dsp:cNvPr id="0" name=""/>
        <dsp:cNvSpPr/>
      </dsp:nvSpPr>
      <dsp:spPr>
        <a:xfrm rot="5400000">
          <a:off x="5257727" y="838359"/>
          <a:ext cx="305442" cy="3665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kern="1200">
            <a:solidFill>
              <a:schemeClr val="tx1"/>
            </a:solidFill>
          </a:endParaRPr>
        </a:p>
      </dsp:txBody>
      <dsp:txXfrm rot="-5400000">
        <a:off x="5300489" y="868904"/>
        <a:ext cx="219919" cy="213809"/>
      </dsp:txXfrm>
    </dsp:sp>
    <dsp:sp modelId="{0D940C7E-EB6C-4D09-A552-F12567F084AB}">
      <dsp:nvSpPr>
        <dsp:cNvPr id="0" name=""/>
        <dsp:cNvSpPr/>
      </dsp:nvSpPr>
      <dsp:spPr>
        <a:xfrm>
          <a:off x="3781422" y="1225253"/>
          <a:ext cx="3258053" cy="81451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tx1"/>
              </a:solidFill>
            </a:rPr>
            <a:t>Búsqueda del producto</a:t>
          </a:r>
          <a:endParaRPr lang="es-ES" sz="2400" kern="1200" dirty="0">
            <a:solidFill>
              <a:schemeClr val="tx1"/>
            </a:solidFill>
          </a:endParaRPr>
        </a:p>
      </dsp:txBody>
      <dsp:txXfrm>
        <a:off x="3805278" y="1249109"/>
        <a:ext cx="3210341" cy="766801"/>
      </dsp:txXfrm>
    </dsp:sp>
    <dsp:sp modelId="{FED770D5-D7FB-412D-A703-93E794840B97}">
      <dsp:nvSpPr>
        <dsp:cNvPr id="0" name=""/>
        <dsp:cNvSpPr/>
      </dsp:nvSpPr>
      <dsp:spPr>
        <a:xfrm rot="5400000">
          <a:off x="5257727" y="2060129"/>
          <a:ext cx="305442" cy="3665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kern="1200">
            <a:solidFill>
              <a:schemeClr val="tx1"/>
            </a:solidFill>
          </a:endParaRPr>
        </a:p>
      </dsp:txBody>
      <dsp:txXfrm rot="-5400000">
        <a:off x="5300489" y="2090674"/>
        <a:ext cx="219919" cy="213809"/>
      </dsp:txXfrm>
    </dsp:sp>
    <dsp:sp modelId="{2D03541F-DDAF-4082-B811-771F0B6BBCCD}">
      <dsp:nvSpPr>
        <dsp:cNvPr id="0" name=""/>
        <dsp:cNvSpPr/>
      </dsp:nvSpPr>
      <dsp:spPr>
        <a:xfrm>
          <a:off x="3448595" y="2447023"/>
          <a:ext cx="3923706" cy="81451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tx1"/>
              </a:solidFill>
            </a:rPr>
            <a:t>Búsqueda de información del producto</a:t>
          </a:r>
          <a:endParaRPr lang="es-ES" sz="2400" kern="1200" dirty="0">
            <a:solidFill>
              <a:schemeClr val="tx1"/>
            </a:solidFill>
          </a:endParaRPr>
        </a:p>
      </dsp:txBody>
      <dsp:txXfrm>
        <a:off x="3472451" y="2470879"/>
        <a:ext cx="3875994" cy="766801"/>
      </dsp:txXfrm>
    </dsp:sp>
    <dsp:sp modelId="{FDBBF18B-39E6-48C8-8F7F-0BB0B7A76D5A}">
      <dsp:nvSpPr>
        <dsp:cNvPr id="0" name=""/>
        <dsp:cNvSpPr/>
      </dsp:nvSpPr>
      <dsp:spPr>
        <a:xfrm rot="5400000">
          <a:off x="5257727" y="3281900"/>
          <a:ext cx="305442" cy="3665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kern="1200">
            <a:solidFill>
              <a:schemeClr val="tx1"/>
            </a:solidFill>
          </a:endParaRPr>
        </a:p>
      </dsp:txBody>
      <dsp:txXfrm rot="-5400000">
        <a:off x="5300489" y="3312445"/>
        <a:ext cx="219919" cy="213809"/>
      </dsp:txXfrm>
    </dsp:sp>
    <dsp:sp modelId="{C50F594C-8153-4A6A-825E-77F8A1398A0F}">
      <dsp:nvSpPr>
        <dsp:cNvPr id="0" name=""/>
        <dsp:cNvSpPr/>
      </dsp:nvSpPr>
      <dsp:spPr>
        <a:xfrm>
          <a:off x="3781422" y="3668793"/>
          <a:ext cx="3258053" cy="81451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tx1"/>
              </a:solidFill>
            </a:rPr>
            <a:t>Evaluación de las alternativas</a:t>
          </a:r>
          <a:endParaRPr lang="es-ES" sz="2400" kern="1200" dirty="0">
            <a:solidFill>
              <a:schemeClr val="tx1"/>
            </a:solidFill>
          </a:endParaRPr>
        </a:p>
      </dsp:txBody>
      <dsp:txXfrm>
        <a:off x="3805278" y="3692649"/>
        <a:ext cx="3210341" cy="766801"/>
      </dsp:txXfrm>
    </dsp:sp>
    <dsp:sp modelId="{7AA1EB92-EF03-48E0-9826-7CBC65E105A4}">
      <dsp:nvSpPr>
        <dsp:cNvPr id="0" name=""/>
        <dsp:cNvSpPr/>
      </dsp:nvSpPr>
      <dsp:spPr>
        <a:xfrm rot="5400000">
          <a:off x="5257727" y="4503670"/>
          <a:ext cx="305442" cy="3665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kern="1200">
            <a:solidFill>
              <a:schemeClr val="tx1"/>
            </a:solidFill>
          </a:endParaRPr>
        </a:p>
      </dsp:txBody>
      <dsp:txXfrm rot="-5400000">
        <a:off x="5300489" y="4534215"/>
        <a:ext cx="219919" cy="213809"/>
      </dsp:txXfrm>
    </dsp:sp>
    <dsp:sp modelId="{03154BEF-B439-4E11-96E3-94D34D4687F7}">
      <dsp:nvSpPr>
        <dsp:cNvPr id="0" name=""/>
        <dsp:cNvSpPr/>
      </dsp:nvSpPr>
      <dsp:spPr>
        <a:xfrm>
          <a:off x="3781422" y="4890564"/>
          <a:ext cx="3258053" cy="81451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tx1"/>
              </a:solidFill>
            </a:rPr>
            <a:t>Adquirir el producto</a:t>
          </a:r>
          <a:endParaRPr lang="es-ES" sz="2400" kern="1200" dirty="0">
            <a:solidFill>
              <a:schemeClr val="tx1"/>
            </a:solidFill>
          </a:endParaRPr>
        </a:p>
      </dsp:txBody>
      <dsp:txXfrm>
        <a:off x="3805278" y="4914420"/>
        <a:ext cx="3210341" cy="7668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CE822-D94E-47BE-AAAE-77B0B3FF1328}">
      <dsp:nvSpPr>
        <dsp:cNvPr id="0" name=""/>
        <dsp:cNvSpPr/>
      </dsp:nvSpPr>
      <dsp:spPr>
        <a:xfrm>
          <a:off x="977166" y="68"/>
          <a:ext cx="3840180" cy="230410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s-ES" sz="3300" kern="1200" dirty="0" smtClean="0">
              <a:solidFill>
                <a:schemeClr val="tx1"/>
              </a:solidFill>
              <a:effectLst>
                <a:outerShdw blurRad="38100" dist="38100" dir="2700000" algn="tl">
                  <a:srgbClr val="000000">
                    <a:alpha val="43137"/>
                  </a:srgbClr>
                </a:outerShdw>
              </a:effectLst>
              <a:hlinkClick xmlns:r="http://schemas.openxmlformats.org/officeDocument/2006/relationships" r:id="" action="ppaction://hlinksldjump"/>
            </a:rPr>
            <a:t>Motivos:</a:t>
          </a:r>
          <a:endParaRPr lang="es-ES" sz="3300" kern="1200" dirty="0" smtClean="0">
            <a:solidFill>
              <a:schemeClr val="tx1"/>
            </a:solidFill>
            <a:effectLst>
              <a:outerShdw blurRad="38100" dist="38100" dir="2700000" algn="tl">
                <a:srgbClr val="000000">
                  <a:alpha val="43137"/>
                </a:srgbClr>
              </a:outerShdw>
            </a:effectLst>
          </a:endParaRPr>
        </a:p>
        <a:p>
          <a:pPr lvl="0" algn="ctr" defTabSz="1466850">
            <a:lnSpc>
              <a:spcPct val="90000"/>
            </a:lnSpc>
            <a:spcBef>
              <a:spcPct val="0"/>
            </a:spcBef>
            <a:spcAft>
              <a:spcPct val="35000"/>
            </a:spcAft>
          </a:pPr>
          <a:r>
            <a:rPr lang="es-ES" sz="3300" kern="1200" dirty="0" smtClean="0">
              <a:solidFill>
                <a:schemeClr val="tx1"/>
              </a:solidFill>
              <a:effectLst>
                <a:outerShdw blurRad="38100" dist="38100" dir="2700000" algn="tl">
                  <a:srgbClr val="000000">
                    <a:alpha val="43137"/>
                  </a:srgbClr>
                </a:outerShdw>
              </a:effectLst>
            </a:rPr>
            <a:t> correlación moderada y directa entre las variables</a:t>
          </a:r>
          <a:endParaRPr lang="es-ES" sz="3300" kern="1200" dirty="0">
            <a:solidFill>
              <a:schemeClr val="tx1"/>
            </a:solidFill>
            <a:effectLst>
              <a:outerShdw blurRad="38100" dist="38100" dir="2700000" algn="tl">
                <a:srgbClr val="000000">
                  <a:alpha val="43137"/>
                </a:srgbClr>
              </a:outerShdw>
            </a:effectLst>
          </a:endParaRPr>
        </a:p>
      </dsp:txBody>
      <dsp:txXfrm>
        <a:off x="977166" y="68"/>
        <a:ext cx="3840180" cy="2304108"/>
      </dsp:txXfrm>
    </dsp:sp>
    <dsp:sp modelId="{5470AF26-EAA3-4A37-A7EB-A345700591B4}">
      <dsp:nvSpPr>
        <dsp:cNvPr id="0" name=""/>
        <dsp:cNvSpPr/>
      </dsp:nvSpPr>
      <dsp:spPr>
        <a:xfrm>
          <a:off x="5201365" y="68"/>
          <a:ext cx="3840180" cy="230410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s-ES" sz="3300" kern="1200" dirty="0" smtClean="0">
              <a:solidFill>
                <a:schemeClr val="tx1"/>
              </a:solidFill>
              <a:effectLst>
                <a:outerShdw blurRad="38100" dist="38100" dir="2700000" algn="tl">
                  <a:srgbClr val="000000">
                    <a:alpha val="43137"/>
                  </a:srgbClr>
                </a:outerShdw>
              </a:effectLst>
              <a:hlinkClick xmlns:r="http://schemas.openxmlformats.org/officeDocument/2006/relationships" r:id="" action="ppaction://hlinksldjump"/>
            </a:rPr>
            <a:t>Proceso de decisión de compra: </a:t>
          </a:r>
          <a:endParaRPr lang="es-ES" sz="3300" kern="1200" dirty="0" smtClean="0">
            <a:solidFill>
              <a:schemeClr val="tx1"/>
            </a:solidFill>
            <a:effectLst>
              <a:outerShdw blurRad="38100" dist="38100" dir="2700000" algn="tl">
                <a:srgbClr val="000000">
                  <a:alpha val="43137"/>
                </a:srgbClr>
              </a:outerShdw>
            </a:effectLst>
          </a:endParaRPr>
        </a:p>
        <a:p>
          <a:pPr lvl="0" algn="ctr" defTabSz="1466850">
            <a:lnSpc>
              <a:spcPct val="90000"/>
            </a:lnSpc>
            <a:spcBef>
              <a:spcPct val="0"/>
            </a:spcBef>
            <a:spcAft>
              <a:spcPct val="35000"/>
            </a:spcAft>
          </a:pPr>
          <a:r>
            <a:rPr lang="es-ES" sz="3300" kern="1200" dirty="0" smtClean="0">
              <a:solidFill>
                <a:schemeClr val="tx1"/>
              </a:solidFill>
              <a:effectLst>
                <a:outerShdw blurRad="38100" dist="38100" dir="2700000" algn="tl">
                  <a:srgbClr val="000000">
                    <a:alpha val="43137"/>
                  </a:srgbClr>
                </a:outerShdw>
              </a:effectLst>
            </a:rPr>
            <a:t>Correlación moderada y directa </a:t>
          </a:r>
          <a:endParaRPr lang="es-ES" sz="3300" kern="1200" dirty="0">
            <a:solidFill>
              <a:schemeClr val="tx1"/>
            </a:solidFill>
            <a:effectLst>
              <a:outerShdw blurRad="38100" dist="38100" dir="2700000" algn="tl">
                <a:srgbClr val="000000">
                  <a:alpha val="43137"/>
                </a:srgbClr>
              </a:outerShdw>
            </a:effectLst>
          </a:endParaRPr>
        </a:p>
      </dsp:txBody>
      <dsp:txXfrm>
        <a:off x="5201365" y="68"/>
        <a:ext cx="3840180" cy="23041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936822-CFC8-426A-95B0-B970183B5F27}">
      <dsp:nvSpPr>
        <dsp:cNvPr id="0" name=""/>
        <dsp:cNvSpPr/>
      </dsp:nvSpPr>
      <dsp:spPr>
        <a:xfrm>
          <a:off x="0" y="0"/>
          <a:ext cx="10018712" cy="198415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r>
            <a:rPr lang="es-ES" sz="3900" b="1" kern="1200" dirty="0" smtClean="0">
              <a:solidFill>
                <a:schemeClr val="tx2">
                  <a:lumMod val="75000"/>
                </a:schemeClr>
              </a:solidFill>
              <a:effectLst>
                <a:outerShdw blurRad="38100" dist="38100" dir="2700000" algn="tl">
                  <a:srgbClr val="000000">
                    <a:alpha val="43137"/>
                  </a:srgbClr>
                </a:outerShdw>
              </a:effectLst>
            </a:rPr>
            <a:t>Estrategia de Segmentación</a:t>
          </a:r>
          <a:endParaRPr lang="es-ES" sz="3900" b="1" kern="1200" dirty="0">
            <a:solidFill>
              <a:schemeClr val="tx2">
                <a:lumMod val="75000"/>
              </a:schemeClr>
            </a:solidFill>
            <a:effectLst>
              <a:outerShdw blurRad="38100" dist="38100" dir="2700000" algn="tl">
                <a:srgbClr val="000000">
                  <a:alpha val="43137"/>
                </a:srgbClr>
              </a:outerShdw>
            </a:effectLst>
          </a:endParaRPr>
        </a:p>
        <a:p>
          <a:pPr marL="285750" lvl="1" indent="-285750" algn="l" defTabSz="1333500">
            <a:lnSpc>
              <a:spcPct val="90000"/>
            </a:lnSpc>
            <a:spcBef>
              <a:spcPct val="0"/>
            </a:spcBef>
            <a:spcAft>
              <a:spcPct val="15000"/>
            </a:spcAft>
            <a:buChar char="••"/>
          </a:pPr>
          <a:r>
            <a:rPr lang="es-ES" sz="3000" kern="1200" dirty="0" smtClean="0">
              <a:effectLst>
                <a:outerShdw blurRad="38100" dist="38100" dir="2700000" algn="tl">
                  <a:srgbClr val="000000">
                    <a:alpha val="43137"/>
                  </a:srgbClr>
                </a:outerShdw>
              </a:effectLst>
            </a:rPr>
            <a:t>Perfil del consumidor de ferias</a:t>
          </a:r>
          <a:endParaRPr lang="es-ES" sz="3000" kern="1200" dirty="0">
            <a:effectLst>
              <a:outerShdw blurRad="38100" dist="38100" dir="2700000" algn="tl">
                <a:srgbClr val="000000">
                  <a:alpha val="43137"/>
                </a:srgbClr>
              </a:outerShdw>
            </a:effectLst>
          </a:endParaRPr>
        </a:p>
      </dsp:txBody>
      <dsp:txXfrm>
        <a:off x="2202157" y="0"/>
        <a:ext cx="7816554" cy="1984151"/>
      </dsp:txXfrm>
    </dsp:sp>
    <dsp:sp modelId="{15D1E6A9-AFA9-4830-A4E6-52EA4EFD87A1}">
      <dsp:nvSpPr>
        <dsp:cNvPr id="0" name=""/>
        <dsp:cNvSpPr/>
      </dsp:nvSpPr>
      <dsp:spPr>
        <a:xfrm>
          <a:off x="198415" y="198415"/>
          <a:ext cx="2003742" cy="158732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B082A5-504F-46A6-9CE6-77122C81D8AA}">
      <dsp:nvSpPr>
        <dsp:cNvPr id="0" name=""/>
        <dsp:cNvSpPr/>
      </dsp:nvSpPr>
      <dsp:spPr>
        <a:xfrm>
          <a:off x="0" y="2182566"/>
          <a:ext cx="10018712" cy="198415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r>
            <a:rPr lang="es-ES" sz="3900" b="1" kern="1200" dirty="0" smtClean="0">
              <a:solidFill>
                <a:schemeClr val="accent4">
                  <a:lumMod val="50000"/>
                </a:schemeClr>
              </a:solidFill>
              <a:effectLst>
                <a:outerShdw blurRad="38100" dist="38100" dir="2700000" algn="tl">
                  <a:srgbClr val="000000">
                    <a:alpha val="43137"/>
                  </a:srgbClr>
                </a:outerShdw>
              </a:effectLst>
            </a:rPr>
            <a:t>Estrategia de Promoción</a:t>
          </a:r>
          <a:endParaRPr lang="es-ES" sz="3900" b="1" kern="1200" dirty="0">
            <a:solidFill>
              <a:schemeClr val="accent4">
                <a:lumMod val="50000"/>
              </a:schemeClr>
            </a:solidFill>
            <a:effectLst>
              <a:outerShdw blurRad="38100" dist="38100" dir="2700000" algn="tl">
                <a:srgbClr val="000000">
                  <a:alpha val="43137"/>
                </a:srgbClr>
              </a:outerShdw>
            </a:effectLst>
          </a:endParaRPr>
        </a:p>
        <a:p>
          <a:pPr marL="285750" lvl="1" indent="-285750" algn="l" defTabSz="1333500">
            <a:lnSpc>
              <a:spcPct val="90000"/>
            </a:lnSpc>
            <a:spcBef>
              <a:spcPct val="0"/>
            </a:spcBef>
            <a:spcAft>
              <a:spcPct val="15000"/>
            </a:spcAft>
            <a:buChar char="••"/>
          </a:pPr>
          <a:r>
            <a:rPr lang="es-ES" sz="3000" kern="1200" dirty="0" smtClean="0">
              <a:effectLst>
                <a:outerShdw blurRad="38100" dist="38100" dir="2700000" algn="tl">
                  <a:srgbClr val="000000">
                    <a:alpha val="43137"/>
                  </a:srgbClr>
                </a:outerShdw>
              </a:effectLst>
            </a:rPr>
            <a:t>Plan de Medios</a:t>
          </a:r>
          <a:endParaRPr lang="es-ES" sz="3000" kern="1200" dirty="0">
            <a:effectLst>
              <a:outerShdw blurRad="38100" dist="38100" dir="2700000" algn="tl">
                <a:srgbClr val="000000">
                  <a:alpha val="43137"/>
                </a:srgbClr>
              </a:outerShdw>
            </a:effectLst>
          </a:endParaRPr>
        </a:p>
      </dsp:txBody>
      <dsp:txXfrm>
        <a:off x="2202157" y="2182566"/>
        <a:ext cx="7816554" cy="1984151"/>
      </dsp:txXfrm>
    </dsp:sp>
    <dsp:sp modelId="{1F4D2221-3271-401D-9A77-175E0E5C1537}">
      <dsp:nvSpPr>
        <dsp:cNvPr id="0" name=""/>
        <dsp:cNvSpPr/>
      </dsp:nvSpPr>
      <dsp:spPr>
        <a:xfrm>
          <a:off x="198415" y="2380981"/>
          <a:ext cx="2003742" cy="1587320"/>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3000" r="-13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7C8E6A-B46B-46A2-9C17-0D270E0D3503}">
      <dsp:nvSpPr>
        <dsp:cNvPr id="0" name=""/>
        <dsp:cNvSpPr/>
      </dsp:nvSpPr>
      <dsp:spPr>
        <a:xfrm>
          <a:off x="0" y="4365132"/>
          <a:ext cx="10018712" cy="198415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r>
            <a:rPr lang="es-EC" sz="3900" b="1" kern="1200" dirty="0" smtClean="0">
              <a:solidFill>
                <a:srgbClr val="FF0000"/>
              </a:solidFill>
              <a:effectLst>
                <a:outerShdw blurRad="38100" dist="38100" dir="2700000" algn="tl">
                  <a:srgbClr val="000000">
                    <a:alpha val="43137"/>
                  </a:srgbClr>
                </a:outerShdw>
              </a:effectLst>
            </a:rPr>
            <a:t>Estrategia Merchandising</a:t>
          </a:r>
          <a:endParaRPr lang="es-ES" sz="3900" kern="1200" dirty="0">
            <a:solidFill>
              <a:srgbClr val="FF0000"/>
            </a:solidFill>
            <a:effectLst>
              <a:outerShdw blurRad="38100" dist="38100" dir="2700000" algn="tl">
                <a:srgbClr val="000000">
                  <a:alpha val="43137"/>
                </a:srgbClr>
              </a:outerShdw>
            </a:effectLst>
          </a:endParaRPr>
        </a:p>
        <a:p>
          <a:pPr marL="285750" lvl="1" indent="-285750" algn="l" defTabSz="1333500">
            <a:lnSpc>
              <a:spcPct val="90000"/>
            </a:lnSpc>
            <a:spcBef>
              <a:spcPct val="0"/>
            </a:spcBef>
            <a:spcAft>
              <a:spcPct val="15000"/>
            </a:spcAft>
            <a:buChar char="••"/>
          </a:pPr>
          <a:r>
            <a:rPr lang="es-ES" sz="3000" kern="1200" dirty="0" smtClean="0">
              <a:effectLst>
                <a:outerShdw blurRad="38100" dist="38100" dir="2700000" algn="tl">
                  <a:srgbClr val="000000">
                    <a:alpha val="43137"/>
                  </a:srgbClr>
                </a:outerShdw>
              </a:effectLst>
            </a:rPr>
            <a:t>Por áreas</a:t>
          </a:r>
          <a:endParaRPr lang="es-ES" sz="3000" kern="1200" dirty="0">
            <a:effectLst>
              <a:outerShdw blurRad="38100" dist="38100" dir="2700000" algn="tl">
                <a:srgbClr val="000000">
                  <a:alpha val="43137"/>
                </a:srgbClr>
              </a:outerShdw>
            </a:effectLst>
          </a:endParaRPr>
        </a:p>
        <a:p>
          <a:pPr marL="285750" lvl="1" indent="-285750" algn="l" defTabSz="1333500">
            <a:lnSpc>
              <a:spcPct val="90000"/>
            </a:lnSpc>
            <a:spcBef>
              <a:spcPct val="0"/>
            </a:spcBef>
            <a:spcAft>
              <a:spcPct val="15000"/>
            </a:spcAft>
            <a:buChar char="••"/>
          </a:pPr>
          <a:r>
            <a:rPr lang="es-ES" sz="3000" kern="1200" dirty="0" smtClean="0">
              <a:effectLst>
                <a:outerShdw blurRad="38100" dist="38100" dir="2700000" algn="tl">
                  <a:srgbClr val="000000">
                    <a:alpha val="43137"/>
                  </a:srgbClr>
                </a:outerShdw>
              </a:effectLst>
            </a:rPr>
            <a:t>Por stand</a:t>
          </a:r>
          <a:endParaRPr lang="es-ES" sz="3000" kern="1200" dirty="0">
            <a:effectLst>
              <a:outerShdw blurRad="38100" dist="38100" dir="2700000" algn="tl">
                <a:srgbClr val="000000">
                  <a:alpha val="43137"/>
                </a:srgbClr>
              </a:outerShdw>
            </a:effectLst>
          </a:endParaRPr>
        </a:p>
      </dsp:txBody>
      <dsp:txXfrm>
        <a:off x="2202157" y="4365132"/>
        <a:ext cx="7816554" cy="1984151"/>
      </dsp:txXfrm>
    </dsp:sp>
    <dsp:sp modelId="{631C7FB6-CBB1-435F-8B36-FCDDDBB2415D}">
      <dsp:nvSpPr>
        <dsp:cNvPr id="0" name=""/>
        <dsp:cNvSpPr/>
      </dsp:nvSpPr>
      <dsp:spPr>
        <a:xfrm>
          <a:off x="198415" y="4563547"/>
          <a:ext cx="2003742" cy="158732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9000" r="-9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914FE-9704-48F6-9DDD-B1A2528A9217}">
      <dsp:nvSpPr>
        <dsp:cNvPr id="0" name=""/>
        <dsp:cNvSpPr/>
      </dsp:nvSpPr>
      <dsp:spPr>
        <a:xfrm>
          <a:off x="491776" y="3407"/>
          <a:ext cx="5784671" cy="2511634"/>
        </a:xfrm>
        <a:prstGeom prst="rect">
          <a:avLst/>
        </a:prstGeom>
        <a:gradFill rotWithShape="0">
          <a:gsLst>
            <a:gs pos="0">
              <a:schemeClr val="accent3">
                <a:hueOff val="0"/>
                <a:satOff val="0"/>
                <a:lumOff val="0"/>
                <a:alphaOff val="0"/>
                <a:tint val="60000"/>
                <a:lumMod val="104000"/>
              </a:schemeClr>
            </a:gs>
            <a:gs pos="100000">
              <a:schemeClr val="accent3">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smtClean="0">
              <a:effectLst>
                <a:outerShdw blurRad="38100" dist="38100" dir="2700000" algn="tl">
                  <a:srgbClr val="000000">
                    <a:alpha val="43137"/>
                  </a:srgbClr>
                </a:outerShdw>
              </a:effectLst>
            </a:rPr>
            <a:t>1: Los consumidores que asisten a ferias lo hacen porque: las ferias atraen su atención, les gusta adquirir productos artesanales u originales y porque disfrutan de la feria con sus familiares o amigos.</a:t>
          </a:r>
          <a:endParaRPr lang="es-ES" sz="2400" b="1" kern="1200" dirty="0">
            <a:effectLst>
              <a:outerShdw blurRad="38100" dist="38100" dir="2700000" algn="tl">
                <a:srgbClr val="000000">
                  <a:alpha val="43137"/>
                </a:srgbClr>
              </a:outerShdw>
            </a:effectLst>
          </a:endParaRPr>
        </a:p>
      </dsp:txBody>
      <dsp:txXfrm>
        <a:off x="491776" y="3407"/>
        <a:ext cx="5784671" cy="2511634"/>
      </dsp:txXfrm>
    </dsp:sp>
    <dsp:sp modelId="{C31DAE83-88B6-483D-920B-E8E633571281}">
      <dsp:nvSpPr>
        <dsp:cNvPr id="0" name=""/>
        <dsp:cNvSpPr/>
      </dsp:nvSpPr>
      <dsp:spPr>
        <a:xfrm>
          <a:off x="6695054" y="3407"/>
          <a:ext cx="4703664" cy="2511634"/>
        </a:xfrm>
        <a:prstGeom prst="rect">
          <a:avLst/>
        </a:prstGeom>
        <a:gradFill rotWithShape="0">
          <a:gsLst>
            <a:gs pos="0">
              <a:schemeClr val="accent3">
                <a:hueOff val="5865114"/>
                <a:satOff val="-13363"/>
                <a:lumOff val="5360"/>
                <a:alphaOff val="0"/>
                <a:tint val="60000"/>
                <a:lumMod val="104000"/>
              </a:schemeClr>
            </a:gs>
            <a:gs pos="100000">
              <a:schemeClr val="accent3">
                <a:hueOff val="5865114"/>
                <a:satOff val="-13363"/>
                <a:lumOff val="536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smtClean="0">
              <a:effectLst>
                <a:outerShdw blurRad="38100" dist="38100" dir="2700000" algn="tl">
                  <a:srgbClr val="000000">
                    <a:alpha val="43137"/>
                  </a:srgbClr>
                </a:outerShdw>
              </a:effectLst>
            </a:rPr>
            <a:t>2: El perfil del consumidor es: género femenino, edad entre 18 – 28 años, en relación de dependencia, con ingresos de hasta $ 366 y que vive en la parroquia Quito.</a:t>
          </a:r>
          <a:endParaRPr lang="es-ES" sz="2400" b="1" kern="1200" dirty="0">
            <a:effectLst>
              <a:outerShdw blurRad="38100" dist="38100" dir="2700000" algn="tl">
                <a:srgbClr val="000000">
                  <a:alpha val="43137"/>
                </a:srgbClr>
              </a:outerShdw>
            </a:effectLst>
          </a:endParaRPr>
        </a:p>
      </dsp:txBody>
      <dsp:txXfrm>
        <a:off x="6695054" y="3407"/>
        <a:ext cx="4703664" cy="2511634"/>
      </dsp:txXfrm>
    </dsp:sp>
    <dsp:sp modelId="{ED857739-2123-4333-8E75-3F7DE0AE4DC2}">
      <dsp:nvSpPr>
        <dsp:cNvPr id="0" name=""/>
        <dsp:cNvSpPr/>
      </dsp:nvSpPr>
      <dsp:spPr>
        <a:xfrm>
          <a:off x="635253" y="3276637"/>
          <a:ext cx="4186058" cy="2511634"/>
        </a:xfrm>
        <a:prstGeom prst="rect">
          <a:avLst/>
        </a:prstGeom>
        <a:gradFill rotWithShape="0">
          <a:gsLst>
            <a:gs pos="0">
              <a:schemeClr val="accent3">
                <a:hueOff val="11730229"/>
                <a:satOff val="-26725"/>
                <a:lumOff val="10720"/>
                <a:alphaOff val="0"/>
                <a:tint val="60000"/>
                <a:lumMod val="104000"/>
              </a:schemeClr>
            </a:gs>
            <a:gs pos="100000">
              <a:schemeClr val="accent3">
                <a:hueOff val="11730229"/>
                <a:satOff val="-26725"/>
                <a:lumOff val="1072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smtClean="0">
              <a:effectLst>
                <a:outerShdw blurRad="38100" dist="38100" dir="2700000" algn="tl">
                  <a:srgbClr val="000000">
                    <a:alpha val="43137"/>
                  </a:srgbClr>
                </a:outerShdw>
              </a:effectLst>
            </a:rPr>
            <a:t>3: El medio de difusión con mayor respuesta de asistencia a ferias, es el internet.</a:t>
          </a:r>
          <a:endParaRPr lang="es-ES" sz="2400" b="1" kern="1200" dirty="0">
            <a:effectLst>
              <a:outerShdw blurRad="38100" dist="38100" dir="2700000" algn="tl">
                <a:srgbClr val="000000">
                  <a:alpha val="43137"/>
                </a:srgbClr>
              </a:outerShdw>
            </a:effectLst>
          </a:endParaRPr>
        </a:p>
      </dsp:txBody>
      <dsp:txXfrm>
        <a:off x="635253" y="3276637"/>
        <a:ext cx="4186058" cy="2511634"/>
      </dsp:txXfrm>
    </dsp:sp>
    <dsp:sp modelId="{535529FB-E7D0-43BF-BE9C-D0413EFF1B0B}">
      <dsp:nvSpPr>
        <dsp:cNvPr id="0" name=""/>
        <dsp:cNvSpPr/>
      </dsp:nvSpPr>
      <dsp:spPr>
        <a:xfrm>
          <a:off x="5239917" y="2933648"/>
          <a:ext cx="6015323" cy="3197612"/>
        </a:xfrm>
        <a:prstGeom prst="rect">
          <a:avLst/>
        </a:prstGeom>
        <a:gradFill rotWithShape="0">
          <a:gsLst>
            <a:gs pos="0">
              <a:schemeClr val="accent3">
                <a:hueOff val="17595342"/>
                <a:satOff val="-40088"/>
                <a:lumOff val="16080"/>
                <a:alphaOff val="0"/>
                <a:tint val="60000"/>
                <a:lumMod val="104000"/>
              </a:schemeClr>
            </a:gs>
            <a:gs pos="100000">
              <a:schemeClr val="accent3">
                <a:hueOff val="17595342"/>
                <a:satOff val="-40088"/>
                <a:lumOff val="1608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smtClean="0">
              <a:effectLst>
                <a:outerShdw blurRad="38100" dist="38100" dir="2700000" algn="tl">
                  <a:srgbClr val="000000">
                    <a:alpha val="43137"/>
                  </a:srgbClr>
                </a:outerShdw>
              </a:effectLst>
            </a:rPr>
            <a:t>4: El consumidor sigue el proceso tradicional de compra cuando asiste a ferias, el cual es: deseo de satisfacer una necesidad, búsqueda de información del producto, evaluación de alternativas del producto y finalmente adquirir el producto.</a:t>
          </a:r>
          <a:endParaRPr lang="es-ES" sz="2400" b="1" kern="1200" dirty="0">
            <a:effectLst>
              <a:outerShdw blurRad="38100" dist="38100" dir="2700000" algn="tl">
                <a:srgbClr val="000000">
                  <a:alpha val="43137"/>
                </a:srgbClr>
              </a:outerShdw>
            </a:effectLst>
          </a:endParaRPr>
        </a:p>
      </dsp:txBody>
      <dsp:txXfrm>
        <a:off x="5239917" y="2933648"/>
        <a:ext cx="6015323" cy="3197612"/>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6C0324-2A6A-4C33-9497-3AB77A89A002}" type="datetimeFigureOut">
              <a:rPr lang="es-MX" smtClean="0"/>
              <a:t>06/10/2016</a:t>
            </a:fld>
            <a:endParaRPr lang="es-MX"/>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A0BDD6-E3AC-49B3-A72E-627D2B97245D}" type="slidenum">
              <a:rPr lang="es-MX" smtClean="0"/>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0B255DE7-1813-4D64-9A17-B397A2E20B15}" type="datetimeFigureOut">
              <a:rPr lang="es-ES" smtClean="0"/>
              <a:pPr/>
              <a:t>06/10/2016</a:t>
            </a:fld>
            <a:endParaRPr lang="es-ES"/>
          </a:p>
        </p:txBody>
      </p:sp>
      <p:sp>
        <p:nvSpPr>
          <p:cNvPr id="5" name="Footer Placeholder 4"/>
          <p:cNvSpPr>
            <a:spLocks noGrp="1"/>
          </p:cNvSpPr>
          <p:nvPr>
            <p:ph type="ftr" sz="quarter" idx="11"/>
          </p:nvPr>
        </p:nvSpPr>
        <p:spPr>
          <a:xfrm>
            <a:off x="5332412" y="5883275"/>
            <a:ext cx="4324044" cy="365125"/>
          </a:xfrm>
        </p:spPr>
        <p:txBody>
          <a:bodyPr/>
          <a:lstStyle/>
          <a:p>
            <a:endParaRPr lang="es-ES"/>
          </a:p>
        </p:txBody>
      </p:sp>
      <p:sp>
        <p:nvSpPr>
          <p:cNvPr id="6" name="Slide Number Placeholder 5"/>
          <p:cNvSpPr>
            <a:spLocks noGrp="1"/>
          </p:cNvSpPr>
          <p:nvPr>
            <p:ph type="sldNum" sz="quarter" idx="12"/>
          </p:nvPr>
        </p:nvSpPr>
        <p:spPr/>
        <p:txBody>
          <a:bodyPr/>
          <a:lstStyle/>
          <a:p>
            <a:fld id="{93F80A4B-10DD-4288-84DE-115E0C744371}" type="slidenum">
              <a:rPr lang="es-ES" smtClean="0"/>
              <a:pPr/>
              <a:t>‹Nº›</a:t>
            </a:fld>
            <a:endParaRPr lang="es-ES"/>
          </a:p>
        </p:txBody>
      </p:sp>
    </p:spTree>
    <p:extLst>
      <p:ext uri="{BB962C8B-B14F-4D97-AF65-F5344CB8AC3E}">
        <p14:creationId xmlns:p14="http://schemas.microsoft.com/office/powerpoint/2010/main" val="669331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0B255DE7-1813-4D64-9A17-B397A2E20B15}" type="datetimeFigureOut">
              <a:rPr lang="es-ES" smtClean="0"/>
              <a:pPr/>
              <a:t>06/10/2016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3F80A4B-10DD-4288-84DE-115E0C744371}" type="slidenum">
              <a:rPr lang="es-ES" smtClean="0"/>
              <a:pPr/>
              <a:t>‹Nº›</a:t>
            </a:fld>
            <a:endParaRPr lang="es-ES"/>
          </a:p>
        </p:txBody>
      </p:sp>
    </p:spTree>
    <p:extLst>
      <p:ext uri="{BB962C8B-B14F-4D97-AF65-F5344CB8AC3E}">
        <p14:creationId xmlns:p14="http://schemas.microsoft.com/office/powerpoint/2010/main" val="2528431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0B255DE7-1813-4D64-9A17-B397A2E20B15}" type="datetimeFigureOut">
              <a:rPr lang="es-ES" smtClean="0"/>
              <a:pPr/>
              <a:t>06/10/2016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3F80A4B-10DD-4288-84DE-115E0C744371}" type="slidenum">
              <a:rPr lang="es-ES" smtClean="0"/>
              <a:pPr/>
              <a:t>‹Nº›</a:t>
            </a:fld>
            <a:endParaRPr lang="es-ES"/>
          </a:p>
        </p:txBody>
      </p:sp>
    </p:spTree>
    <p:extLst>
      <p:ext uri="{BB962C8B-B14F-4D97-AF65-F5344CB8AC3E}">
        <p14:creationId xmlns:p14="http://schemas.microsoft.com/office/powerpoint/2010/main" val="1120940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0B255DE7-1813-4D64-9A17-B397A2E20B15}" type="datetimeFigureOut">
              <a:rPr lang="es-ES" smtClean="0"/>
              <a:pPr/>
              <a:t>06/10/2016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3F80A4B-10DD-4288-84DE-115E0C744371}" type="slidenum">
              <a:rPr lang="es-ES" smtClean="0"/>
              <a:pPr/>
              <a:t>‹Nº›</a:t>
            </a:fld>
            <a:endParaRPr lang="es-ES"/>
          </a:p>
        </p:txBody>
      </p:sp>
    </p:spTree>
    <p:extLst>
      <p:ext uri="{BB962C8B-B14F-4D97-AF65-F5344CB8AC3E}">
        <p14:creationId xmlns:p14="http://schemas.microsoft.com/office/powerpoint/2010/main" val="2497761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0B255DE7-1813-4D64-9A17-B397A2E20B15}" type="datetimeFigureOut">
              <a:rPr lang="es-ES" smtClean="0"/>
              <a:pPr/>
              <a:t>06/10/2016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3F80A4B-10DD-4288-84DE-115E0C744371}" type="slidenum">
              <a:rPr lang="es-ES" smtClean="0"/>
              <a:pPr/>
              <a:t>‹Nº›</a:t>
            </a:fld>
            <a:endParaRPr lang="es-ES"/>
          </a:p>
        </p:txBody>
      </p:sp>
    </p:spTree>
    <p:extLst>
      <p:ext uri="{BB962C8B-B14F-4D97-AF65-F5344CB8AC3E}">
        <p14:creationId xmlns:p14="http://schemas.microsoft.com/office/powerpoint/2010/main" val="1801466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smtClean="0"/>
              <a:t>Editar el estilo de texto del patrón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0B255DE7-1813-4D64-9A17-B397A2E20B15}" type="datetimeFigureOut">
              <a:rPr lang="es-ES" smtClean="0"/>
              <a:pPr/>
              <a:t>06/10/2016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3F80A4B-10DD-4288-84DE-115E0C744371}" type="slidenum">
              <a:rPr lang="es-ES" smtClean="0"/>
              <a:pPr/>
              <a:t>‹Nº›</a:t>
            </a:fld>
            <a:endParaRPr lang="es-ES"/>
          </a:p>
        </p:txBody>
      </p:sp>
    </p:spTree>
    <p:extLst>
      <p:ext uri="{BB962C8B-B14F-4D97-AF65-F5344CB8AC3E}">
        <p14:creationId xmlns:p14="http://schemas.microsoft.com/office/powerpoint/2010/main" val="3599022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Editar el estilo de texto del patrón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0B255DE7-1813-4D64-9A17-B397A2E20B15}" type="datetimeFigureOut">
              <a:rPr lang="es-ES" smtClean="0"/>
              <a:pPr/>
              <a:t>06/10/2016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3F80A4B-10DD-4288-84DE-115E0C744371}" type="slidenum">
              <a:rPr lang="es-ES" smtClean="0"/>
              <a:pPr/>
              <a:t>‹Nº›</a:t>
            </a:fld>
            <a:endParaRPr lang="es-ES"/>
          </a:p>
        </p:txBody>
      </p:sp>
    </p:spTree>
    <p:extLst>
      <p:ext uri="{BB962C8B-B14F-4D97-AF65-F5344CB8AC3E}">
        <p14:creationId xmlns:p14="http://schemas.microsoft.com/office/powerpoint/2010/main" val="457105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B255DE7-1813-4D64-9A17-B397A2E20B15}" type="datetimeFigureOut">
              <a:rPr lang="es-ES" smtClean="0"/>
              <a:pPr/>
              <a:t>06/10/2016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3F80A4B-10DD-4288-84DE-115E0C744371}" type="slidenum">
              <a:rPr lang="es-ES" smtClean="0"/>
              <a:pPr/>
              <a:t>‹Nº›</a:t>
            </a:fld>
            <a:endParaRPr lang="es-ES"/>
          </a:p>
        </p:txBody>
      </p:sp>
    </p:spTree>
    <p:extLst>
      <p:ext uri="{BB962C8B-B14F-4D97-AF65-F5344CB8AC3E}">
        <p14:creationId xmlns:p14="http://schemas.microsoft.com/office/powerpoint/2010/main" val="2913391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B255DE7-1813-4D64-9A17-B397A2E20B15}" type="datetimeFigureOut">
              <a:rPr lang="es-ES" smtClean="0"/>
              <a:pPr/>
              <a:t>06/10/2016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3F80A4B-10DD-4288-84DE-115E0C744371}" type="slidenum">
              <a:rPr lang="es-ES" smtClean="0"/>
              <a:pPr/>
              <a:t>‹Nº›</a:t>
            </a:fld>
            <a:endParaRPr lang="es-ES"/>
          </a:p>
        </p:txBody>
      </p:sp>
    </p:spTree>
    <p:extLst>
      <p:ext uri="{BB962C8B-B14F-4D97-AF65-F5344CB8AC3E}">
        <p14:creationId xmlns:p14="http://schemas.microsoft.com/office/powerpoint/2010/main" val="2774343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B255DE7-1813-4D64-9A17-B397A2E20B15}" type="datetimeFigureOut">
              <a:rPr lang="es-ES" smtClean="0"/>
              <a:pPr/>
              <a:t>06/10/2016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a:xfrm>
            <a:off x="10951856" y="5867131"/>
            <a:ext cx="551167" cy="365125"/>
          </a:xfrm>
        </p:spPr>
        <p:txBody>
          <a:bodyPr/>
          <a:lstStyle/>
          <a:p>
            <a:fld id="{93F80A4B-10DD-4288-84DE-115E0C744371}" type="slidenum">
              <a:rPr lang="es-ES" smtClean="0"/>
              <a:pPr/>
              <a:t>‹Nº›</a:t>
            </a:fld>
            <a:endParaRPr lang="es-ES"/>
          </a:p>
        </p:txBody>
      </p:sp>
    </p:spTree>
    <p:extLst>
      <p:ext uri="{BB962C8B-B14F-4D97-AF65-F5344CB8AC3E}">
        <p14:creationId xmlns:p14="http://schemas.microsoft.com/office/powerpoint/2010/main" val="131293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0B255DE7-1813-4D64-9A17-B397A2E20B15}" type="datetimeFigureOut">
              <a:rPr lang="es-ES" smtClean="0"/>
              <a:pPr/>
              <a:t>06/10/2016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3F80A4B-10DD-4288-84DE-115E0C744371}" type="slidenum">
              <a:rPr lang="es-ES" smtClean="0"/>
              <a:pPr/>
              <a:t>‹Nº›</a:t>
            </a:fld>
            <a:endParaRPr lang="es-ES"/>
          </a:p>
        </p:txBody>
      </p:sp>
    </p:spTree>
    <p:extLst>
      <p:ext uri="{BB962C8B-B14F-4D97-AF65-F5344CB8AC3E}">
        <p14:creationId xmlns:p14="http://schemas.microsoft.com/office/powerpoint/2010/main" val="2036643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B255DE7-1813-4D64-9A17-B397A2E20B15}" type="datetimeFigureOut">
              <a:rPr lang="es-ES" smtClean="0"/>
              <a:pPr/>
              <a:t>06/10/2016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3F80A4B-10DD-4288-84DE-115E0C744371}" type="slidenum">
              <a:rPr lang="es-ES" smtClean="0"/>
              <a:pPr/>
              <a:t>‹Nº›</a:t>
            </a:fld>
            <a:endParaRPr lang="es-ES"/>
          </a:p>
        </p:txBody>
      </p:sp>
    </p:spTree>
    <p:extLst>
      <p:ext uri="{BB962C8B-B14F-4D97-AF65-F5344CB8AC3E}">
        <p14:creationId xmlns:p14="http://schemas.microsoft.com/office/powerpoint/2010/main" val="4167953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484311"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B255DE7-1813-4D64-9A17-B397A2E20B15}" type="datetimeFigureOut">
              <a:rPr lang="es-ES" smtClean="0"/>
              <a:pPr/>
              <a:t>06/10/2016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3F80A4B-10DD-4288-84DE-115E0C744371}" type="slidenum">
              <a:rPr lang="es-ES" smtClean="0"/>
              <a:pPr/>
              <a:t>‹Nº›</a:t>
            </a:fld>
            <a:endParaRPr lang="es-ES"/>
          </a:p>
        </p:txBody>
      </p:sp>
    </p:spTree>
    <p:extLst>
      <p:ext uri="{BB962C8B-B14F-4D97-AF65-F5344CB8AC3E}">
        <p14:creationId xmlns:p14="http://schemas.microsoft.com/office/powerpoint/2010/main" val="641142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B255DE7-1813-4D64-9A17-B397A2E20B15}" type="datetimeFigureOut">
              <a:rPr lang="es-ES" smtClean="0"/>
              <a:pPr/>
              <a:t>06/10/2016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3F80A4B-10DD-4288-84DE-115E0C744371}" type="slidenum">
              <a:rPr lang="es-ES" smtClean="0"/>
              <a:pPr/>
              <a:t>‹Nº›</a:t>
            </a:fld>
            <a:endParaRPr lang="es-ES"/>
          </a:p>
        </p:txBody>
      </p:sp>
    </p:spTree>
    <p:extLst>
      <p:ext uri="{BB962C8B-B14F-4D97-AF65-F5344CB8AC3E}">
        <p14:creationId xmlns:p14="http://schemas.microsoft.com/office/powerpoint/2010/main" val="597181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55DE7-1813-4D64-9A17-B397A2E20B15}" type="datetimeFigureOut">
              <a:rPr lang="es-ES" smtClean="0"/>
              <a:pPr/>
              <a:t>06/10/2016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3F80A4B-10DD-4288-84DE-115E0C744371}" type="slidenum">
              <a:rPr lang="es-ES" smtClean="0"/>
              <a:pPr/>
              <a:t>‹Nº›</a:t>
            </a:fld>
            <a:endParaRPr lang="es-ES"/>
          </a:p>
        </p:txBody>
      </p:sp>
    </p:spTree>
    <p:extLst>
      <p:ext uri="{BB962C8B-B14F-4D97-AF65-F5344CB8AC3E}">
        <p14:creationId xmlns:p14="http://schemas.microsoft.com/office/powerpoint/2010/main" val="172882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0B255DE7-1813-4D64-9A17-B397A2E20B15}" type="datetimeFigureOut">
              <a:rPr lang="es-ES" smtClean="0"/>
              <a:pPr/>
              <a:t>06/10/2016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3F80A4B-10DD-4288-84DE-115E0C744371}" type="slidenum">
              <a:rPr lang="es-ES" smtClean="0"/>
              <a:pPr/>
              <a:t>‹Nº›</a:t>
            </a:fld>
            <a:endParaRPr lang="es-ES"/>
          </a:p>
        </p:txBody>
      </p:sp>
    </p:spTree>
    <p:extLst>
      <p:ext uri="{BB962C8B-B14F-4D97-AF65-F5344CB8AC3E}">
        <p14:creationId xmlns:p14="http://schemas.microsoft.com/office/powerpoint/2010/main" val="3240932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0B255DE7-1813-4D64-9A17-B397A2E20B15}" type="datetimeFigureOut">
              <a:rPr lang="es-ES" smtClean="0"/>
              <a:pPr/>
              <a:t>06/10/2016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3F80A4B-10DD-4288-84DE-115E0C744371}" type="slidenum">
              <a:rPr lang="es-ES" smtClean="0"/>
              <a:pPr/>
              <a:t>‹Nº›</a:t>
            </a:fld>
            <a:endParaRPr lang="es-ES"/>
          </a:p>
        </p:txBody>
      </p:sp>
    </p:spTree>
    <p:extLst>
      <p:ext uri="{BB962C8B-B14F-4D97-AF65-F5344CB8AC3E}">
        <p14:creationId xmlns:p14="http://schemas.microsoft.com/office/powerpoint/2010/main" val="208492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B255DE7-1813-4D64-9A17-B397A2E20B15}" type="datetimeFigureOut">
              <a:rPr lang="es-ES" smtClean="0"/>
              <a:pPr/>
              <a:t>06/10/2016</a:t>
            </a:fld>
            <a:endParaRPr lang="es-E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3F80A4B-10DD-4288-84DE-115E0C744371}" type="slidenum">
              <a:rPr lang="es-ES" smtClean="0"/>
              <a:pPr/>
              <a:t>‹Nº›</a:t>
            </a:fld>
            <a:endParaRPr lang="es-ES"/>
          </a:p>
        </p:txBody>
      </p:sp>
    </p:spTree>
    <p:extLst>
      <p:ext uri="{BB962C8B-B14F-4D97-AF65-F5344CB8AC3E}">
        <p14:creationId xmlns:p14="http://schemas.microsoft.com/office/powerpoint/2010/main" val="13906617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slide" Target="slide25.xml"/><Relationship Id="rId7" Type="http://schemas.openxmlformats.org/officeDocument/2006/relationships/slide" Target="slide29.xml"/><Relationship Id="rId2"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27.xml"/><Relationship Id="rId4" Type="http://schemas.openxmlformats.org/officeDocument/2006/relationships/slide" Target="slide28.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slide" Target="slide41.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 Target="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 Target="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 Target="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50017" y="3620992"/>
            <a:ext cx="9493918" cy="2616199"/>
          </a:xfrm>
        </p:spPr>
        <p:txBody>
          <a:bodyPr>
            <a:noAutofit/>
          </a:bodyPr>
          <a:lstStyle/>
          <a:p>
            <a:pPr marL="0" indent="0"/>
            <a:r>
              <a:rPr lang="es-MX" sz="1800" b="1" dirty="0">
                <a:latin typeface="Times New Roman" panose="02020603050405020304" pitchFamily="18" charset="0"/>
                <a:cs typeface="Times New Roman" panose="02020603050405020304" pitchFamily="18" charset="0"/>
              </a:rPr>
              <a:t>DEPARTAMENTO DE CIENCIAS ECONÓMICAS ADMINISTRATIVAS Y DE COMERCIO</a:t>
            </a:r>
            <a:r>
              <a:rPr lang="es-ES" sz="1800" b="1" dirty="0">
                <a:latin typeface="Times New Roman" panose="02020603050405020304" pitchFamily="18" charset="0"/>
                <a:cs typeface="Times New Roman" panose="02020603050405020304" pitchFamily="18" charset="0"/>
              </a:rPr>
              <a:t/>
            </a:r>
            <a:br>
              <a:rPr lang="es-ES" sz="1800" b="1" dirty="0">
                <a:latin typeface="Times New Roman" panose="02020603050405020304" pitchFamily="18" charset="0"/>
                <a:cs typeface="Times New Roman" panose="02020603050405020304" pitchFamily="18" charset="0"/>
              </a:rPr>
            </a:br>
            <a:r>
              <a:rPr lang="es-MX" sz="1800" b="1" dirty="0">
                <a:latin typeface="Times New Roman" panose="02020603050405020304" pitchFamily="18" charset="0"/>
                <a:cs typeface="Times New Roman" panose="02020603050405020304" pitchFamily="18" charset="0"/>
              </a:rPr>
              <a:t> </a:t>
            </a:r>
            <a:r>
              <a:rPr lang="es-ES" sz="1800" b="1" dirty="0">
                <a:latin typeface="Times New Roman" panose="02020603050405020304" pitchFamily="18" charset="0"/>
                <a:cs typeface="Times New Roman" panose="02020603050405020304" pitchFamily="18" charset="0"/>
              </a:rPr>
              <a:t/>
            </a:r>
            <a:br>
              <a:rPr lang="es-ES" sz="1800" b="1" dirty="0">
                <a:latin typeface="Times New Roman" panose="02020603050405020304" pitchFamily="18" charset="0"/>
                <a:cs typeface="Times New Roman" panose="02020603050405020304" pitchFamily="18" charset="0"/>
              </a:rPr>
            </a:br>
            <a:r>
              <a:rPr lang="es-MX" sz="1800" b="1" dirty="0">
                <a:latin typeface="Times New Roman" panose="02020603050405020304" pitchFamily="18" charset="0"/>
                <a:cs typeface="Times New Roman" panose="02020603050405020304" pitchFamily="18" charset="0"/>
              </a:rPr>
              <a:t> CARRERA DE INGENIERÍA EN MERCADOTECNIA</a:t>
            </a:r>
            <a:r>
              <a:rPr lang="es-ES" sz="1800" b="1" dirty="0">
                <a:latin typeface="Times New Roman" panose="02020603050405020304" pitchFamily="18" charset="0"/>
                <a:cs typeface="Times New Roman" panose="02020603050405020304" pitchFamily="18" charset="0"/>
              </a:rPr>
              <a:t/>
            </a:r>
            <a:br>
              <a:rPr lang="es-ES" sz="1800" b="1" dirty="0">
                <a:latin typeface="Times New Roman" panose="02020603050405020304" pitchFamily="18" charset="0"/>
                <a:cs typeface="Times New Roman" panose="02020603050405020304" pitchFamily="18" charset="0"/>
              </a:rPr>
            </a:br>
            <a:r>
              <a:rPr lang="es-MX" sz="1800" dirty="0">
                <a:latin typeface="Times New Roman" panose="02020603050405020304" pitchFamily="18" charset="0"/>
                <a:cs typeface="Times New Roman" panose="02020603050405020304" pitchFamily="18" charset="0"/>
              </a:rPr>
              <a:t> </a:t>
            </a:r>
            <a:r>
              <a:rPr lang="es-ES" sz="1800" dirty="0">
                <a:latin typeface="Times New Roman" panose="02020603050405020304" pitchFamily="18" charset="0"/>
                <a:cs typeface="Times New Roman" panose="02020603050405020304" pitchFamily="18" charset="0"/>
              </a:rPr>
              <a:t/>
            </a:r>
            <a:br>
              <a:rPr lang="es-ES" sz="1800" dirty="0">
                <a:latin typeface="Times New Roman" panose="02020603050405020304" pitchFamily="18" charset="0"/>
                <a:cs typeface="Times New Roman" panose="02020603050405020304" pitchFamily="18" charset="0"/>
              </a:rPr>
            </a:br>
            <a:r>
              <a:rPr lang="es-MX" sz="1800" dirty="0">
                <a:latin typeface="Times New Roman" panose="02020603050405020304" pitchFamily="18" charset="0"/>
                <a:cs typeface="Times New Roman" panose="02020603050405020304" pitchFamily="18" charset="0"/>
              </a:rPr>
              <a:t>TRABAJO DE TITULACIÓN, PREVIO A LA OBTENCIÓN DEL TÍTULO DE INGENIERA EN MERCADOTECNIA</a:t>
            </a:r>
            <a:r>
              <a:rPr lang="es-ES" sz="1800" dirty="0">
                <a:latin typeface="Times New Roman" panose="02020603050405020304" pitchFamily="18" charset="0"/>
                <a:cs typeface="Times New Roman" panose="02020603050405020304" pitchFamily="18" charset="0"/>
              </a:rPr>
              <a:t/>
            </a:r>
            <a:br>
              <a:rPr lang="es-ES" sz="1800" dirty="0">
                <a:latin typeface="Times New Roman" panose="02020603050405020304" pitchFamily="18" charset="0"/>
                <a:cs typeface="Times New Roman" panose="02020603050405020304" pitchFamily="18" charset="0"/>
              </a:rPr>
            </a:br>
            <a:r>
              <a:rPr lang="es-MX" sz="1800" dirty="0">
                <a:latin typeface="Times New Roman" panose="02020603050405020304" pitchFamily="18" charset="0"/>
                <a:cs typeface="Times New Roman" panose="02020603050405020304" pitchFamily="18" charset="0"/>
              </a:rPr>
              <a:t> </a:t>
            </a:r>
            <a:r>
              <a:rPr lang="es-ES" sz="1800" dirty="0">
                <a:latin typeface="Times New Roman" panose="02020603050405020304" pitchFamily="18" charset="0"/>
                <a:cs typeface="Times New Roman" panose="02020603050405020304" pitchFamily="18" charset="0"/>
              </a:rPr>
              <a:t/>
            </a:r>
            <a:br>
              <a:rPr lang="es-ES" sz="1800" dirty="0">
                <a:latin typeface="Times New Roman" panose="02020603050405020304" pitchFamily="18" charset="0"/>
                <a:cs typeface="Times New Roman" panose="02020603050405020304" pitchFamily="18" charset="0"/>
              </a:rPr>
            </a:br>
            <a:r>
              <a:rPr lang="es-MX" sz="1800" dirty="0">
                <a:latin typeface="Times New Roman" panose="02020603050405020304" pitchFamily="18" charset="0"/>
                <a:cs typeface="Times New Roman" panose="02020603050405020304" pitchFamily="18" charset="0"/>
              </a:rPr>
              <a:t> </a:t>
            </a:r>
            <a:r>
              <a:rPr lang="es-ES" sz="1800" dirty="0">
                <a:latin typeface="Times New Roman" panose="02020603050405020304" pitchFamily="18" charset="0"/>
                <a:cs typeface="Times New Roman" panose="02020603050405020304" pitchFamily="18" charset="0"/>
              </a:rPr>
              <a:t/>
            </a:r>
            <a:br>
              <a:rPr lang="es-ES" sz="1800" dirty="0">
                <a:latin typeface="Times New Roman" panose="02020603050405020304" pitchFamily="18" charset="0"/>
                <a:cs typeface="Times New Roman" panose="02020603050405020304" pitchFamily="18" charset="0"/>
              </a:rPr>
            </a:br>
            <a:r>
              <a:rPr lang="es-MX" sz="1800" b="1" dirty="0">
                <a:latin typeface="Times New Roman" panose="02020603050405020304" pitchFamily="18" charset="0"/>
                <a:cs typeface="Times New Roman" panose="02020603050405020304" pitchFamily="18" charset="0"/>
              </a:rPr>
              <a:t>TEMA: </a:t>
            </a:r>
            <a:r>
              <a:rPr lang="es-MX" sz="1800" dirty="0">
                <a:latin typeface="Times New Roman" panose="02020603050405020304" pitchFamily="18" charset="0"/>
                <a:cs typeface="Times New Roman" panose="02020603050405020304" pitchFamily="18" charset="0"/>
              </a:rPr>
              <a:t>ANÁLISIS DEL COMPORTAMIENTO DEL CONSUMIDOR EN LAS FERIAS ARTESANALES PERMANENTES DEL DISTRITO METROPOLITANO DE QUITO</a:t>
            </a:r>
            <a:r>
              <a:rPr lang="es-ES" sz="1800" dirty="0">
                <a:latin typeface="Times New Roman" panose="02020603050405020304" pitchFamily="18" charset="0"/>
                <a:cs typeface="Times New Roman" panose="02020603050405020304" pitchFamily="18" charset="0"/>
              </a:rPr>
              <a:t/>
            </a:r>
            <a:br>
              <a:rPr lang="es-ES" sz="1800" dirty="0">
                <a:latin typeface="Times New Roman" panose="02020603050405020304" pitchFamily="18" charset="0"/>
                <a:cs typeface="Times New Roman" panose="02020603050405020304" pitchFamily="18" charset="0"/>
              </a:rPr>
            </a:br>
            <a:r>
              <a:rPr lang="es-MX" sz="1800" dirty="0">
                <a:latin typeface="Times New Roman" panose="02020603050405020304" pitchFamily="18" charset="0"/>
                <a:cs typeface="Times New Roman" panose="02020603050405020304" pitchFamily="18" charset="0"/>
              </a:rPr>
              <a:t> </a:t>
            </a:r>
            <a:r>
              <a:rPr lang="es-ES" sz="1800" dirty="0">
                <a:latin typeface="Times New Roman" panose="02020603050405020304" pitchFamily="18" charset="0"/>
                <a:cs typeface="Times New Roman" panose="02020603050405020304" pitchFamily="18" charset="0"/>
              </a:rPr>
              <a:t/>
            </a:r>
            <a:br>
              <a:rPr lang="es-ES" sz="1800" dirty="0">
                <a:latin typeface="Times New Roman" panose="02020603050405020304" pitchFamily="18" charset="0"/>
                <a:cs typeface="Times New Roman" panose="02020603050405020304" pitchFamily="18" charset="0"/>
              </a:rPr>
            </a:br>
            <a:r>
              <a:rPr lang="es-MX" sz="1800" b="1" dirty="0">
                <a:latin typeface="Times New Roman" panose="02020603050405020304" pitchFamily="18" charset="0"/>
                <a:cs typeface="Times New Roman" panose="02020603050405020304" pitchFamily="18" charset="0"/>
              </a:rPr>
              <a:t>AUTOR: </a:t>
            </a:r>
            <a:r>
              <a:rPr lang="es-MX" sz="1800" dirty="0">
                <a:latin typeface="Times New Roman" panose="02020603050405020304" pitchFamily="18" charset="0"/>
                <a:cs typeface="Times New Roman" panose="02020603050405020304" pitchFamily="18" charset="0"/>
              </a:rPr>
              <a:t>CALLE ARÉVALO, KAREN JACQUELINE</a:t>
            </a:r>
            <a:r>
              <a:rPr lang="es-ES" sz="1800" dirty="0">
                <a:latin typeface="Times New Roman" panose="02020603050405020304" pitchFamily="18" charset="0"/>
                <a:cs typeface="Times New Roman" panose="02020603050405020304" pitchFamily="18" charset="0"/>
              </a:rPr>
              <a:t/>
            </a:r>
            <a:br>
              <a:rPr lang="es-ES" sz="1800" dirty="0">
                <a:latin typeface="Times New Roman" panose="02020603050405020304" pitchFamily="18" charset="0"/>
                <a:cs typeface="Times New Roman" panose="02020603050405020304" pitchFamily="18" charset="0"/>
              </a:rPr>
            </a:br>
            <a:r>
              <a:rPr lang="es-MX" sz="1800" dirty="0">
                <a:latin typeface="Times New Roman" panose="02020603050405020304" pitchFamily="18" charset="0"/>
                <a:cs typeface="Times New Roman" panose="02020603050405020304" pitchFamily="18" charset="0"/>
              </a:rPr>
              <a:t> </a:t>
            </a:r>
            <a:r>
              <a:rPr lang="es-ES" sz="1800" dirty="0">
                <a:latin typeface="Times New Roman" panose="02020603050405020304" pitchFamily="18" charset="0"/>
                <a:cs typeface="Times New Roman" panose="02020603050405020304" pitchFamily="18" charset="0"/>
              </a:rPr>
              <a:t/>
            </a:r>
            <a:br>
              <a:rPr lang="es-ES" sz="1800" dirty="0">
                <a:latin typeface="Times New Roman" panose="02020603050405020304" pitchFamily="18" charset="0"/>
                <a:cs typeface="Times New Roman" panose="02020603050405020304" pitchFamily="18" charset="0"/>
              </a:rPr>
            </a:br>
            <a:r>
              <a:rPr lang="es-MX" sz="1800" b="1" dirty="0">
                <a:latin typeface="Times New Roman" panose="02020603050405020304" pitchFamily="18" charset="0"/>
                <a:cs typeface="Times New Roman" panose="02020603050405020304" pitchFamily="18" charset="0"/>
              </a:rPr>
              <a:t>DIRECTOR:</a:t>
            </a:r>
            <a:r>
              <a:rPr lang="es-MX" sz="1800" dirty="0">
                <a:latin typeface="Times New Roman" panose="02020603050405020304" pitchFamily="18" charset="0"/>
                <a:cs typeface="Times New Roman" panose="02020603050405020304" pitchFamily="18" charset="0"/>
              </a:rPr>
              <a:t> DRA. TAPIA PAZMIÑO XIMENA LUCIA, </a:t>
            </a:r>
            <a:r>
              <a:rPr lang="es-MX" sz="1800" dirty="0" smtClean="0">
                <a:latin typeface="Times New Roman" panose="02020603050405020304" pitchFamily="18" charset="0"/>
                <a:cs typeface="Times New Roman" panose="02020603050405020304" pitchFamily="18" charset="0"/>
              </a:rPr>
              <a:t>MCPs</a:t>
            </a:r>
            <a:endParaRPr lang="es-ES" sz="1800" dirty="0"/>
          </a:p>
        </p:txBody>
      </p:sp>
      <p:pic>
        <p:nvPicPr>
          <p:cNvPr id="4"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0581" y="370033"/>
            <a:ext cx="5820997" cy="150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223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b="1" dirty="0" smtClean="0"/>
              <a:t>MARCO TEÓRICO</a:t>
            </a:r>
            <a:endParaRPr lang="es-ES" b="1" dirty="0"/>
          </a:p>
        </p:txBody>
      </p:sp>
      <p:sp>
        <p:nvSpPr>
          <p:cNvPr id="5" name="Marcador de texto 4"/>
          <p:cNvSpPr>
            <a:spLocks noGrp="1"/>
          </p:cNvSpPr>
          <p:nvPr>
            <p:ph type="body" idx="1"/>
          </p:nvPr>
        </p:nvSpPr>
        <p:spPr/>
        <p:txBody>
          <a:bodyPr/>
          <a:lstStyle/>
          <a:p>
            <a:endParaRPr lang="es-ES"/>
          </a:p>
        </p:txBody>
      </p:sp>
    </p:spTree>
    <p:extLst>
      <p:ext uri="{BB962C8B-B14F-4D97-AF65-F5344CB8AC3E}">
        <p14:creationId xmlns:p14="http://schemas.microsoft.com/office/powerpoint/2010/main" val="3570982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484311" y="0"/>
            <a:ext cx="10018713" cy="1752599"/>
          </a:xfrm>
        </p:spPr>
        <p:txBody>
          <a:bodyPr/>
          <a:lstStyle/>
          <a:p>
            <a:r>
              <a:rPr lang="es-ES" b="1" dirty="0" smtClean="0"/>
              <a:t>COMPORTAMIENTO DEL CONSUMIDOR</a:t>
            </a:r>
            <a:endParaRPr lang="es-ES" b="1"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154848886"/>
              </p:ext>
            </p:extLst>
          </p:nvPr>
        </p:nvGraphicFramePr>
        <p:xfrm>
          <a:off x="1484311" y="1240971"/>
          <a:ext cx="10018712" cy="3781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lecha doblada hacia arriba 6"/>
          <p:cNvSpPr/>
          <p:nvPr/>
        </p:nvSpPr>
        <p:spPr>
          <a:xfrm rot="5400000">
            <a:off x="5165957" y="5350480"/>
            <a:ext cx="1255595" cy="60050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p:cNvSpPr/>
          <p:nvPr/>
        </p:nvSpPr>
        <p:spPr>
          <a:xfrm>
            <a:off x="6165722" y="5787209"/>
            <a:ext cx="2272884" cy="982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accent3">
                    <a:lumMod val="50000"/>
                  </a:schemeClr>
                </a:solidFill>
              </a:rPr>
              <a:t>Utilitaria</a:t>
            </a:r>
          </a:p>
          <a:p>
            <a:pPr algn="ctr"/>
            <a:r>
              <a:rPr lang="es-ES" sz="3200" b="1" dirty="0" smtClean="0">
                <a:solidFill>
                  <a:schemeClr val="accent3">
                    <a:lumMod val="50000"/>
                  </a:schemeClr>
                </a:solidFill>
              </a:rPr>
              <a:t>Hedonista</a:t>
            </a:r>
            <a:endParaRPr lang="es-ES" sz="3200" b="1" dirty="0">
              <a:solidFill>
                <a:schemeClr val="accent3">
                  <a:lumMod val="50000"/>
                </a:schemeClr>
              </a:solidFill>
            </a:endParaRPr>
          </a:p>
        </p:txBody>
      </p:sp>
    </p:spTree>
    <p:extLst>
      <p:ext uri="{BB962C8B-B14F-4D97-AF65-F5344CB8AC3E}">
        <p14:creationId xmlns:p14="http://schemas.microsoft.com/office/powerpoint/2010/main" val="3862465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b="1" dirty="0" smtClean="0"/>
              <a:t>METODOLOGÍA</a:t>
            </a:r>
            <a:endParaRPr lang="es-ES" b="1" dirty="0"/>
          </a:p>
        </p:txBody>
      </p:sp>
      <p:sp>
        <p:nvSpPr>
          <p:cNvPr id="5" name="Marcador de texto 4"/>
          <p:cNvSpPr>
            <a:spLocks noGrp="1"/>
          </p:cNvSpPr>
          <p:nvPr>
            <p:ph type="body" idx="1"/>
          </p:nvPr>
        </p:nvSpPr>
        <p:spPr/>
        <p:txBody>
          <a:bodyPr/>
          <a:lstStyle/>
          <a:p>
            <a:endParaRPr lang="es-ES"/>
          </a:p>
        </p:txBody>
      </p:sp>
    </p:spTree>
    <p:extLst>
      <p:ext uri="{BB962C8B-B14F-4D97-AF65-F5344CB8AC3E}">
        <p14:creationId xmlns:p14="http://schemas.microsoft.com/office/powerpoint/2010/main" val="1404904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163104819"/>
              </p:ext>
            </p:extLst>
          </p:nvPr>
        </p:nvGraphicFramePr>
        <p:xfrm>
          <a:off x="404771" y="665365"/>
          <a:ext cx="9875697"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redondeado 6"/>
          <p:cNvSpPr/>
          <p:nvPr/>
        </p:nvSpPr>
        <p:spPr>
          <a:xfrm>
            <a:off x="4121623" y="4940490"/>
            <a:ext cx="5418161" cy="9007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solidFill>
                  <a:schemeClr val="accent5">
                    <a:lumMod val="50000"/>
                  </a:schemeClr>
                </a:solidFill>
                <a:effectLst>
                  <a:outerShdw blurRad="38100" dist="38100" dir="2700000" algn="tl">
                    <a:srgbClr val="000000">
                      <a:alpha val="43137"/>
                    </a:srgbClr>
                  </a:outerShdw>
                </a:effectLst>
              </a:rPr>
              <a:t>Carácter </a:t>
            </a:r>
            <a:r>
              <a:rPr lang="es-MX" sz="2800" dirty="0">
                <a:solidFill>
                  <a:schemeClr val="accent5">
                    <a:lumMod val="50000"/>
                  </a:schemeClr>
                </a:solidFill>
                <a:effectLst>
                  <a:outerShdw blurRad="38100" dist="38100" dir="2700000" algn="tl">
                    <a:srgbClr val="000000">
                      <a:alpha val="43137"/>
                    </a:srgbClr>
                  </a:outerShdw>
                </a:effectLst>
              </a:rPr>
              <a:t>exploratorio-descriptivo</a:t>
            </a:r>
            <a:endParaRPr lang="es-ES" sz="2800" dirty="0">
              <a:solidFill>
                <a:schemeClr val="accent5">
                  <a:lumMod val="50000"/>
                </a:schemeClr>
              </a:solidFill>
              <a:effectLst>
                <a:outerShdw blurRad="38100" dist="38100" dir="2700000" algn="tl">
                  <a:srgbClr val="000000">
                    <a:alpha val="43137"/>
                  </a:srgbClr>
                </a:outerShdw>
              </a:effectLst>
            </a:endParaRPr>
          </a:p>
        </p:txBody>
      </p:sp>
      <p:sp>
        <p:nvSpPr>
          <p:cNvPr id="8" name="Flecha curvada hacia la izquierda 7"/>
          <p:cNvSpPr/>
          <p:nvPr/>
        </p:nvSpPr>
        <p:spPr>
          <a:xfrm>
            <a:off x="10440538" y="2059104"/>
            <a:ext cx="1187355" cy="352282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2347793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2" y="0"/>
            <a:ext cx="10018713" cy="1045029"/>
          </a:xfrm>
        </p:spPr>
        <p:txBody>
          <a:bodyPr/>
          <a:lstStyle/>
          <a:p>
            <a:r>
              <a:rPr lang="es-ES" b="1" dirty="0" smtClean="0"/>
              <a:t>HIPÓTESIS</a:t>
            </a:r>
            <a:endParaRPr lang="es-ES"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74748769"/>
              </p:ext>
            </p:extLst>
          </p:nvPr>
        </p:nvGraphicFramePr>
        <p:xfrm>
          <a:off x="1265949" y="914400"/>
          <a:ext cx="10608188" cy="5852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7823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38902" y="0"/>
            <a:ext cx="10018713" cy="1752599"/>
          </a:xfrm>
        </p:spPr>
        <p:txBody>
          <a:bodyPr/>
          <a:lstStyle/>
          <a:p>
            <a:r>
              <a:rPr lang="es-ES" b="1" dirty="0" smtClean="0"/>
              <a:t>POBLACIÓN</a:t>
            </a:r>
            <a:endParaRPr lang="es-ES" b="1" dirty="0"/>
          </a:p>
        </p:txBody>
      </p:sp>
      <p:pic>
        <p:nvPicPr>
          <p:cNvPr id="5" name="Marcador de contenido 4" descr="Recorte de pantalla"/>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8736" y="1946367"/>
            <a:ext cx="5775706" cy="3750687"/>
          </a:xfrm>
        </p:spPr>
      </p:pic>
      <p:sp>
        <p:nvSpPr>
          <p:cNvPr id="7" name="Rectángulo redondeado 6"/>
          <p:cNvSpPr/>
          <p:nvPr/>
        </p:nvSpPr>
        <p:spPr>
          <a:xfrm>
            <a:off x="8352430" y="3207224"/>
            <a:ext cx="3098042" cy="1119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smtClean="0">
                <a:solidFill>
                  <a:schemeClr val="accent2">
                    <a:lumMod val="50000"/>
                  </a:schemeClr>
                </a:solidFill>
                <a:effectLst>
                  <a:outerShdw blurRad="38100" dist="38100" dir="2700000" algn="tl">
                    <a:srgbClr val="000000">
                      <a:alpha val="43137"/>
                    </a:srgbClr>
                  </a:outerShdw>
                </a:effectLst>
              </a:rPr>
              <a:t>2.597.989 habitantes </a:t>
            </a:r>
            <a:endParaRPr lang="es-ES" sz="3600" dirty="0">
              <a:solidFill>
                <a:schemeClr val="accent2">
                  <a:lumMod val="50000"/>
                </a:schemeClr>
              </a:solidFill>
              <a:effectLst>
                <a:outerShdw blurRad="38100" dist="38100" dir="2700000" algn="tl">
                  <a:srgbClr val="000000">
                    <a:alpha val="43137"/>
                  </a:srgbClr>
                </a:outerShdw>
              </a:effectLst>
            </a:endParaRPr>
          </a:p>
        </p:txBody>
      </p:sp>
      <p:sp>
        <p:nvSpPr>
          <p:cNvPr id="8" name="Igual que 7"/>
          <p:cNvSpPr/>
          <p:nvPr/>
        </p:nvSpPr>
        <p:spPr>
          <a:xfrm>
            <a:off x="7137779" y="3493827"/>
            <a:ext cx="955343" cy="54591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4192521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0"/>
            <a:ext cx="10018713" cy="1752599"/>
          </a:xfrm>
        </p:spPr>
        <p:txBody>
          <a:bodyPr/>
          <a:lstStyle/>
          <a:p>
            <a:r>
              <a:rPr lang="es-ES" b="1" dirty="0" smtClean="0"/>
              <a:t>MUESTRA</a:t>
            </a:r>
            <a:endParaRPr lang="es-ES" b="1" dirty="0"/>
          </a:p>
        </p:txBody>
      </p:sp>
      <mc:AlternateContent xmlns:mc="http://schemas.openxmlformats.org/markup-compatibility/2006" xmlns:a14="http://schemas.microsoft.com/office/drawing/2010/main">
        <mc:Choice Requires="a14">
          <p:sp>
            <p:nvSpPr>
              <p:cNvPr id="4" name="Rectángulo 3"/>
              <p:cNvSpPr/>
              <p:nvPr/>
            </p:nvSpPr>
            <p:spPr>
              <a:xfrm>
                <a:off x="4561083" y="1213059"/>
                <a:ext cx="4129528" cy="8989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2400" i="1" smtClean="0">
                          <a:solidFill>
                            <a:schemeClr val="tx1"/>
                          </a:solidFill>
                          <a:latin typeface="Cambria Math" panose="02040503050406030204" pitchFamily="18" charset="0"/>
                        </a:rPr>
                        <m:t>𝑛</m:t>
                      </m:r>
                      <m:r>
                        <a:rPr lang="es-ES" sz="2400" i="0">
                          <a:solidFill>
                            <a:schemeClr val="tx1"/>
                          </a:solidFill>
                          <a:latin typeface="Cambria Math" panose="02040503050406030204" pitchFamily="18" charset="0"/>
                        </a:rPr>
                        <m:t>=</m:t>
                      </m:r>
                      <m:f>
                        <m:fPr>
                          <m:ctrlPr>
                            <a:rPr lang="es-ES" sz="2400" i="1">
                              <a:solidFill>
                                <a:schemeClr val="tx1"/>
                              </a:solidFill>
                              <a:latin typeface="Cambria Math" panose="02040503050406030204" pitchFamily="18" charset="0"/>
                            </a:rPr>
                          </m:ctrlPr>
                        </m:fPr>
                        <m:num>
                          <m:r>
                            <m:rPr>
                              <m:sty m:val="p"/>
                            </m:rPr>
                            <a:rPr lang="es-ES" sz="2400" i="0">
                              <a:solidFill>
                                <a:schemeClr val="tx1"/>
                              </a:solidFill>
                              <a:latin typeface="Cambria Math" panose="02040503050406030204" pitchFamily="18" charset="0"/>
                            </a:rPr>
                            <m:t>p</m:t>
                          </m:r>
                          <m:r>
                            <a:rPr lang="es-ES" sz="2400" i="0">
                              <a:solidFill>
                                <a:schemeClr val="tx1"/>
                              </a:solidFill>
                              <a:latin typeface="Cambria Math" panose="02040503050406030204" pitchFamily="18" charset="0"/>
                            </a:rPr>
                            <m:t>∗</m:t>
                          </m:r>
                          <m:r>
                            <m:rPr>
                              <m:sty m:val="p"/>
                            </m:rPr>
                            <a:rPr lang="es-ES" sz="2400" i="0">
                              <a:solidFill>
                                <a:schemeClr val="tx1"/>
                              </a:solidFill>
                              <a:latin typeface="Cambria Math" panose="02040503050406030204" pitchFamily="18" charset="0"/>
                            </a:rPr>
                            <m:t>q</m:t>
                          </m:r>
                          <m:r>
                            <a:rPr lang="es-ES" sz="2400" i="0">
                              <a:solidFill>
                                <a:schemeClr val="tx1"/>
                              </a:solidFill>
                              <a:latin typeface="Cambria Math" panose="02040503050406030204" pitchFamily="18" charset="0"/>
                            </a:rPr>
                            <m:t>∗</m:t>
                          </m:r>
                          <m:sSup>
                            <m:sSupPr>
                              <m:ctrlPr>
                                <a:rPr lang="es-ES" sz="2400" i="1">
                                  <a:solidFill>
                                    <a:schemeClr val="tx1"/>
                                  </a:solidFill>
                                  <a:latin typeface="Cambria Math" panose="02040503050406030204" pitchFamily="18" charset="0"/>
                                </a:rPr>
                              </m:ctrlPr>
                            </m:sSupPr>
                            <m:e>
                              <m:r>
                                <m:rPr>
                                  <m:sty m:val="p"/>
                                </m:rPr>
                                <a:rPr lang="es-ES" sz="2400" i="0">
                                  <a:solidFill>
                                    <a:schemeClr val="tx1"/>
                                  </a:solidFill>
                                  <a:latin typeface="Cambria Math" panose="02040503050406030204" pitchFamily="18" charset="0"/>
                                </a:rPr>
                                <m:t>z</m:t>
                              </m:r>
                            </m:e>
                            <m:sup>
                              <m:r>
                                <a:rPr lang="es-ES" sz="2400" i="0">
                                  <a:solidFill>
                                    <a:schemeClr val="tx1"/>
                                  </a:solidFill>
                                  <a:latin typeface="Cambria Math" panose="02040503050406030204" pitchFamily="18" charset="0"/>
                                </a:rPr>
                                <m:t>2</m:t>
                              </m:r>
                            </m:sup>
                          </m:sSup>
                          <m:r>
                            <a:rPr lang="es-ES" sz="2400" i="0">
                              <a:solidFill>
                                <a:schemeClr val="tx1"/>
                              </a:solidFill>
                              <a:latin typeface="Cambria Math" panose="02040503050406030204" pitchFamily="18" charset="0"/>
                            </a:rPr>
                            <m:t>∗</m:t>
                          </m:r>
                          <m:r>
                            <m:rPr>
                              <m:sty m:val="p"/>
                            </m:rPr>
                            <a:rPr lang="es-ES" sz="2400" i="0">
                              <a:solidFill>
                                <a:schemeClr val="tx1"/>
                              </a:solidFill>
                              <a:latin typeface="Cambria Math" panose="02040503050406030204" pitchFamily="18" charset="0"/>
                            </a:rPr>
                            <m:t>N</m:t>
                          </m:r>
                        </m:num>
                        <m:den>
                          <m:d>
                            <m:dPr>
                              <m:endChr m:val=""/>
                              <m:ctrlPr>
                                <a:rPr lang="es-ES" sz="2400" i="1">
                                  <a:solidFill>
                                    <a:schemeClr val="tx1"/>
                                  </a:solidFill>
                                  <a:latin typeface="Cambria Math" panose="02040503050406030204" pitchFamily="18" charset="0"/>
                                </a:rPr>
                              </m:ctrlPr>
                            </m:dPr>
                            <m:e>
                              <m:r>
                                <m:rPr>
                                  <m:sty m:val="p"/>
                                </m:rPr>
                                <a:rPr lang="es-ES" sz="2400" i="0">
                                  <a:solidFill>
                                    <a:schemeClr val="tx1"/>
                                  </a:solidFill>
                                  <a:latin typeface="Cambria Math" panose="02040503050406030204" pitchFamily="18" charset="0"/>
                                </a:rPr>
                                <m:t>N</m:t>
                              </m:r>
                              <m:r>
                                <a:rPr lang="es-ES" sz="2400" i="0">
                                  <a:solidFill>
                                    <a:schemeClr val="tx1"/>
                                  </a:solidFill>
                                  <a:latin typeface="Cambria Math" panose="02040503050406030204" pitchFamily="18" charset="0"/>
                                </a:rPr>
                                <m:t>−1)∗</m:t>
                              </m:r>
                              <m:sSup>
                                <m:sSupPr>
                                  <m:ctrlPr>
                                    <a:rPr lang="es-ES" sz="2400" i="1">
                                      <a:solidFill>
                                        <a:schemeClr val="tx1"/>
                                      </a:solidFill>
                                      <a:latin typeface="Cambria Math" panose="02040503050406030204" pitchFamily="18" charset="0"/>
                                    </a:rPr>
                                  </m:ctrlPr>
                                </m:sSupPr>
                                <m:e>
                                  <m:r>
                                    <m:rPr>
                                      <m:sty m:val="p"/>
                                    </m:rPr>
                                    <a:rPr lang="es-ES" sz="2400" i="0">
                                      <a:solidFill>
                                        <a:schemeClr val="tx1"/>
                                      </a:solidFill>
                                      <a:latin typeface="Cambria Math" panose="02040503050406030204" pitchFamily="18" charset="0"/>
                                    </a:rPr>
                                    <m:t>E</m:t>
                                  </m:r>
                                </m:e>
                                <m:sup>
                                  <m:r>
                                    <a:rPr lang="es-ES" sz="2400" i="0">
                                      <a:solidFill>
                                        <a:schemeClr val="tx1"/>
                                      </a:solidFill>
                                      <a:latin typeface="Cambria Math" panose="02040503050406030204" pitchFamily="18" charset="0"/>
                                    </a:rPr>
                                    <m:t>2</m:t>
                                  </m:r>
                                </m:sup>
                              </m:sSup>
                              <m:r>
                                <a:rPr lang="es-ES" sz="2400" i="0">
                                  <a:solidFill>
                                    <a:schemeClr val="tx1"/>
                                  </a:solidFill>
                                  <a:latin typeface="Cambria Math" panose="02040503050406030204" pitchFamily="18" charset="0"/>
                                </a:rPr>
                                <m:t>+</m:t>
                              </m:r>
                              <m:sSup>
                                <m:sSupPr>
                                  <m:ctrlPr>
                                    <a:rPr lang="es-ES" sz="2400" i="1">
                                      <a:solidFill>
                                        <a:schemeClr val="tx1"/>
                                      </a:solidFill>
                                      <a:latin typeface="Cambria Math" panose="02040503050406030204" pitchFamily="18" charset="0"/>
                                    </a:rPr>
                                  </m:ctrlPr>
                                </m:sSupPr>
                                <m:e>
                                  <m:r>
                                    <m:rPr>
                                      <m:sty m:val="p"/>
                                    </m:rPr>
                                    <a:rPr lang="es-ES" sz="2400" i="0">
                                      <a:solidFill>
                                        <a:schemeClr val="tx1"/>
                                      </a:solidFill>
                                      <a:latin typeface="Cambria Math" panose="02040503050406030204" pitchFamily="18" charset="0"/>
                                    </a:rPr>
                                    <m:t>z</m:t>
                                  </m:r>
                                </m:e>
                                <m:sup>
                                  <m:r>
                                    <a:rPr lang="es-ES" sz="2400" i="0">
                                      <a:solidFill>
                                        <a:schemeClr val="tx1"/>
                                      </a:solidFill>
                                      <a:latin typeface="Cambria Math" panose="02040503050406030204" pitchFamily="18" charset="0"/>
                                    </a:rPr>
                                    <m:t>2</m:t>
                                  </m:r>
                                </m:sup>
                              </m:sSup>
                              <m:r>
                                <a:rPr lang="es-ES" sz="2400" i="0">
                                  <a:solidFill>
                                    <a:schemeClr val="tx1"/>
                                  </a:solidFill>
                                  <a:latin typeface="Cambria Math" panose="02040503050406030204" pitchFamily="18" charset="0"/>
                                </a:rPr>
                                <m:t>∗</m:t>
                              </m:r>
                              <m:r>
                                <m:rPr>
                                  <m:sty m:val="p"/>
                                </m:rPr>
                                <a:rPr lang="es-ES" sz="2400" i="0">
                                  <a:solidFill>
                                    <a:schemeClr val="tx1"/>
                                  </a:solidFill>
                                  <a:latin typeface="Cambria Math" panose="02040503050406030204" pitchFamily="18" charset="0"/>
                                </a:rPr>
                                <m:t>p</m:t>
                              </m:r>
                              <m:r>
                                <a:rPr lang="es-ES" sz="2400" i="0">
                                  <a:solidFill>
                                    <a:schemeClr val="tx1"/>
                                  </a:solidFill>
                                  <a:latin typeface="Cambria Math" panose="02040503050406030204" pitchFamily="18" charset="0"/>
                                </a:rPr>
                                <m:t>∗</m:t>
                              </m:r>
                              <m:r>
                                <m:rPr>
                                  <m:sty m:val="p"/>
                                </m:rPr>
                                <a:rPr lang="es-ES" sz="2400" i="0">
                                  <a:solidFill>
                                    <a:schemeClr val="tx1"/>
                                  </a:solidFill>
                                  <a:latin typeface="Cambria Math" panose="02040503050406030204" pitchFamily="18" charset="0"/>
                                </a:rPr>
                                <m:t>q</m:t>
                              </m:r>
                            </m:e>
                          </m:d>
                        </m:den>
                      </m:f>
                    </m:oMath>
                  </m:oMathPara>
                </a14:m>
                <a:endParaRPr lang="es-ES" sz="2400" dirty="0">
                  <a:solidFill>
                    <a:schemeClr val="tx1"/>
                  </a:solidFill>
                </a:endParaRPr>
              </a:p>
            </p:txBody>
          </p:sp>
        </mc:Choice>
        <mc:Fallback xmlns="">
          <p:sp>
            <p:nvSpPr>
              <p:cNvPr id="4" name="Rectángulo 3"/>
              <p:cNvSpPr>
                <a:spLocks noRot="1" noChangeAspect="1" noMove="1" noResize="1" noEditPoints="1" noAdjustHandles="1" noChangeArrowheads="1" noChangeShapeType="1" noTextEdit="1"/>
              </p:cNvSpPr>
              <p:nvPr/>
            </p:nvSpPr>
            <p:spPr>
              <a:xfrm>
                <a:off x="4561083" y="1213059"/>
                <a:ext cx="4129528" cy="898964"/>
              </a:xfrm>
              <a:prstGeom prst="rect">
                <a:avLst/>
              </a:prstGeom>
              <a:blipFill>
                <a:blip r:embed="rId2" cstate="print"/>
                <a:stretch>
                  <a:fillRect/>
                </a:stretch>
              </a:blipFill>
            </p:spPr>
            <p:txBody>
              <a:bodyPr/>
              <a:lstStyle/>
              <a:p>
                <a:r>
                  <a:rPr lang="es-ES">
                    <a:noFill/>
                  </a:rPr>
                  <a:t> </a:t>
                </a:r>
              </a:p>
            </p:txBody>
          </p:sp>
        </mc:Fallback>
      </mc:AlternateContent>
      <p:sp>
        <p:nvSpPr>
          <p:cNvPr id="5" name="Pentágono 4"/>
          <p:cNvSpPr/>
          <p:nvPr/>
        </p:nvSpPr>
        <p:spPr>
          <a:xfrm>
            <a:off x="1593493" y="1203953"/>
            <a:ext cx="2719199" cy="83251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tx1"/>
                </a:solidFill>
              </a:rPr>
              <a:t>Fórmula</a:t>
            </a:r>
            <a:r>
              <a:rPr lang="es-ES" sz="2400" dirty="0" smtClean="0">
                <a:solidFill>
                  <a:schemeClr val="tx1"/>
                </a:solidFill>
                <a:hlinkClick r:id="rId3" action="ppaction://hlinksldjump"/>
              </a:rPr>
              <a:t>.</a:t>
            </a:r>
            <a:endParaRPr lang="es-ES" sz="2400" dirty="0">
              <a:solidFill>
                <a:schemeClr val="tx1"/>
              </a:solidFill>
            </a:endParaRPr>
          </a:p>
        </p:txBody>
      </p:sp>
      <p:sp>
        <p:nvSpPr>
          <p:cNvPr id="6" name="Llamada de flecha hacia abajo 5"/>
          <p:cNvSpPr/>
          <p:nvPr/>
        </p:nvSpPr>
        <p:spPr>
          <a:xfrm>
            <a:off x="8924664" y="1203953"/>
            <a:ext cx="2871096" cy="1433015"/>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tx1"/>
                </a:solidFill>
              </a:rPr>
              <a:t>Determinación p y q</a:t>
            </a:r>
            <a:endParaRPr lang="es-ES" sz="2400" dirty="0">
              <a:solidFill>
                <a:schemeClr val="tx1"/>
              </a:solidFill>
            </a:endParaRPr>
          </a:p>
        </p:txBody>
      </p:sp>
      <p:sp>
        <p:nvSpPr>
          <p:cNvPr id="7" name="Elipse 6"/>
          <p:cNvSpPr/>
          <p:nvPr/>
        </p:nvSpPr>
        <p:spPr>
          <a:xfrm>
            <a:off x="9223376" y="2748342"/>
            <a:ext cx="2148790" cy="1532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tx1"/>
                </a:solidFill>
              </a:rPr>
              <a:t>Encuesta piloto</a:t>
            </a:r>
            <a:endParaRPr lang="es-ES" sz="2400" dirty="0">
              <a:solidFill>
                <a:schemeClr val="tx1"/>
              </a:solidFill>
            </a:endParaRPr>
          </a:p>
        </p:txBody>
      </p:sp>
      <p:sp>
        <p:nvSpPr>
          <p:cNvPr id="9" name="Rectángulo 8"/>
          <p:cNvSpPr/>
          <p:nvPr/>
        </p:nvSpPr>
        <p:spPr>
          <a:xfrm>
            <a:off x="6102794" y="2938102"/>
            <a:ext cx="2056749" cy="1200329"/>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fr-FR" sz="2400" b="1" dirty="0" smtClean="0">
                <a:solidFill>
                  <a:schemeClr val="tx1"/>
                </a:solidFill>
              </a:rPr>
              <a:t>P	Q</a:t>
            </a:r>
          </a:p>
          <a:p>
            <a:pPr algn="ctr"/>
            <a:r>
              <a:rPr lang="fr-FR" sz="2400" dirty="0" smtClean="0">
                <a:solidFill>
                  <a:schemeClr val="tx1"/>
                </a:solidFill>
              </a:rPr>
              <a:t>84%	16%</a:t>
            </a:r>
          </a:p>
          <a:p>
            <a:pPr algn="ctr"/>
            <a:r>
              <a:rPr lang="fr-FR" sz="2400" dirty="0" smtClean="0">
                <a:solidFill>
                  <a:schemeClr val="tx1"/>
                </a:solidFill>
              </a:rPr>
              <a:t>100%</a:t>
            </a:r>
            <a:endParaRPr lang="fr-FR" sz="2400" dirty="0">
              <a:solidFill>
                <a:schemeClr val="tx1"/>
              </a:solidFill>
            </a:endParaRPr>
          </a:p>
        </p:txBody>
      </p:sp>
      <p:sp>
        <p:nvSpPr>
          <p:cNvPr id="10" name="Flecha izquierda 9"/>
          <p:cNvSpPr/>
          <p:nvPr/>
        </p:nvSpPr>
        <p:spPr>
          <a:xfrm>
            <a:off x="8159543" y="3335251"/>
            <a:ext cx="834511" cy="4164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solidFill>
                <a:schemeClr val="tx1"/>
              </a:solidFill>
            </a:endParaRPr>
          </a:p>
        </p:txBody>
      </p:sp>
      <p:sp>
        <p:nvSpPr>
          <p:cNvPr id="11" name="Llamada de flecha hacia abajo 10"/>
          <p:cNvSpPr/>
          <p:nvPr/>
        </p:nvSpPr>
        <p:spPr>
          <a:xfrm>
            <a:off x="3179570" y="3081795"/>
            <a:ext cx="2266243" cy="1328669"/>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tx1"/>
                </a:solidFill>
              </a:rPr>
              <a:t>Determinación de la muestra</a:t>
            </a:r>
            <a:endParaRPr lang="es-ES" sz="2400" dirty="0">
              <a:solidFill>
                <a:schemeClr val="tx1"/>
              </a:solidFill>
            </a:endParaRPr>
          </a:p>
        </p:txBody>
      </p:sp>
      <p:graphicFrame>
        <p:nvGraphicFramePr>
          <p:cNvPr id="13" name="Tabla 12"/>
          <p:cNvGraphicFramePr>
            <a:graphicFrameLocks noGrp="1"/>
          </p:cNvGraphicFramePr>
          <p:nvPr>
            <p:extLst>
              <p:ext uri="{D42A27DB-BD31-4B8C-83A1-F6EECF244321}">
                <p14:modId xmlns:p14="http://schemas.microsoft.com/office/powerpoint/2010/main" val="2595646797"/>
              </p:ext>
            </p:extLst>
          </p:nvPr>
        </p:nvGraphicFramePr>
        <p:xfrm>
          <a:off x="1397726" y="4482923"/>
          <a:ext cx="5095941" cy="2218320"/>
        </p:xfrm>
        <a:graphic>
          <a:graphicData uri="http://schemas.openxmlformats.org/drawingml/2006/table">
            <a:tbl>
              <a:tblPr firstRow="1" firstCol="1" bandRow="1">
                <a:tableStyleId>{5C22544A-7EE6-4342-B048-85BDC9FD1C3A}</a:tableStyleId>
              </a:tblPr>
              <a:tblGrid>
                <a:gridCol w="3879380">
                  <a:extLst>
                    <a:ext uri="{9D8B030D-6E8A-4147-A177-3AD203B41FA5}">
                      <a16:colId xmlns:a16="http://schemas.microsoft.com/office/drawing/2014/main" val="4071415867"/>
                    </a:ext>
                  </a:extLst>
                </a:gridCol>
                <a:gridCol w="1216561">
                  <a:extLst>
                    <a:ext uri="{9D8B030D-6E8A-4147-A177-3AD203B41FA5}">
                      <a16:colId xmlns:a16="http://schemas.microsoft.com/office/drawing/2014/main" val="4215073204"/>
                    </a:ext>
                  </a:extLst>
                </a:gridCol>
              </a:tblGrid>
              <a:tr h="443664">
                <a:tc>
                  <a:txBody>
                    <a:bodyPr/>
                    <a:lstStyle/>
                    <a:p>
                      <a:pPr indent="180340" algn="l">
                        <a:lnSpc>
                          <a:spcPct val="150000"/>
                        </a:lnSpc>
                        <a:spcAft>
                          <a:spcPts val="0"/>
                        </a:spcAft>
                      </a:pPr>
                      <a:r>
                        <a:rPr lang="es-ES" sz="1600" dirty="0">
                          <a:solidFill>
                            <a:schemeClr val="tx1"/>
                          </a:solidFill>
                          <a:effectLst>
                            <a:outerShdw blurRad="38100" dist="38100" dir="2700000" algn="tl">
                              <a:srgbClr val="000000">
                                <a:alpha val="43137"/>
                              </a:srgbClr>
                            </a:outerShdw>
                          </a:effectLst>
                        </a:rPr>
                        <a:t>Tamaño de la Población (N)</a:t>
                      </a:r>
                      <a:endParaRPr lang="es-ES" sz="16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150000"/>
                        </a:lnSpc>
                        <a:spcAft>
                          <a:spcPts val="0"/>
                        </a:spcAft>
                      </a:pPr>
                      <a:r>
                        <a:rPr lang="es-ES" sz="1600" dirty="0">
                          <a:solidFill>
                            <a:schemeClr val="tx1"/>
                          </a:solidFill>
                          <a:effectLst>
                            <a:outerShdw blurRad="38100" dist="38100" dir="2700000" algn="tl">
                              <a:srgbClr val="000000">
                                <a:alpha val="43137"/>
                              </a:srgbClr>
                            </a:outerShdw>
                          </a:effectLst>
                        </a:rPr>
                        <a:t>2.597.989 </a:t>
                      </a:r>
                      <a:endParaRPr lang="es-ES" sz="16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1629697"/>
                  </a:ext>
                </a:extLst>
              </a:tr>
              <a:tr h="443664">
                <a:tc>
                  <a:txBody>
                    <a:bodyPr/>
                    <a:lstStyle/>
                    <a:p>
                      <a:pPr indent="180340" algn="l">
                        <a:lnSpc>
                          <a:spcPct val="150000"/>
                        </a:lnSpc>
                        <a:spcAft>
                          <a:spcPts val="0"/>
                        </a:spcAft>
                      </a:pPr>
                      <a:r>
                        <a:rPr lang="es-ES" sz="1600">
                          <a:solidFill>
                            <a:schemeClr val="tx1"/>
                          </a:solidFill>
                          <a:effectLst>
                            <a:outerShdw blurRad="38100" dist="38100" dir="2700000" algn="tl">
                              <a:srgbClr val="000000">
                                <a:alpha val="43137"/>
                              </a:srgbClr>
                            </a:outerShdw>
                          </a:effectLst>
                        </a:rPr>
                        <a:t>Error Muestral (E)</a:t>
                      </a:r>
                      <a:endParaRPr lang="es-ES" sz="160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150000"/>
                        </a:lnSpc>
                        <a:spcAft>
                          <a:spcPts val="0"/>
                        </a:spcAft>
                      </a:pPr>
                      <a:r>
                        <a:rPr lang="es-ES" sz="1600">
                          <a:solidFill>
                            <a:schemeClr val="tx1"/>
                          </a:solidFill>
                          <a:effectLst>
                            <a:outerShdw blurRad="38100" dist="38100" dir="2700000" algn="tl">
                              <a:srgbClr val="000000">
                                <a:alpha val="43137"/>
                              </a:srgbClr>
                            </a:outerShdw>
                          </a:effectLst>
                        </a:rPr>
                        <a:t>0,05</a:t>
                      </a:r>
                      <a:endParaRPr lang="es-ES" sz="160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5932531"/>
                  </a:ext>
                </a:extLst>
              </a:tr>
              <a:tr h="443664">
                <a:tc>
                  <a:txBody>
                    <a:bodyPr/>
                    <a:lstStyle/>
                    <a:p>
                      <a:pPr indent="180340" algn="l">
                        <a:lnSpc>
                          <a:spcPct val="150000"/>
                        </a:lnSpc>
                        <a:spcAft>
                          <a:spcPts val="0"/>
                        </a:spcAft>
                      </a:pPr>
                      <a:r>
                        <a:rPr lang="es-ES" sz="1600">
                          <a:solidFill>
                            <a:schemeClr val="tx1"/>
                          </a:solidFill>
                          <a:effectLst>
                            <a:outerShdw blurRad="38100" dist="38100" dir="2700000" algn="tl">
                              <a:srgbClr val="000000">
                                <a:alpha val="43137"/>
                              </a:srgbClr>
                            </a:outerShdw>
                          </a:effectLst>
                        </a:rPr>
                        <a:t>Proporción de Éxito (P)</a:t>
                      </a:r>
                      <a:endParaRPr lang="es-ES" sz="160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150000"/>
                        </a:lnSpc>
                        <a:spcAft>
                          <a:spcPts val="0"/>
                        </a:spcAft>
                      </a:pPr>
                      <a:r>
                        <a:rPr lang="es-ES" sz="1600">
                          <a:solidFill>
                            <a:schemeClr val="tx1"/>
                          </a:solidFill>
                          <a:effectLst>
                            <a:outerShdw blurRad="38100" dist="38100" dir="2700000" algn="tl">
                              <a:srgbClr val="000000">
                                <a:alpha val="43137"/>
                              </a:srgbClr>
                            </a:outerShdw>
                          </a:effectLst>
                        </a:rPr>
                        <a:t>0,84</a:t>
                      </a:r>
                      <a:endParaRPr lang="es-ES" sz="160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333476"/>
                  </a:ext>
                </a:extLst>
              </a:tr>
              <a:tr h="443664">
                <a:tc>
                  <a:txBody>
                    <a:bodyPr/>
                    <a:lstStyle/>
                    <a:p>
                      <a:pPr indent="180340" algn="l">
                        <a:lnSpc>
                          <a:spcPct val="150000"/>
                        </a:lnSpc>
                        <a:spcAft>
                          <a:spcPts val="0"/>
                        </a:spcAft>
                      </a:pPr>
                      <a:r>
                        <a:rPr lang="es-ES" sz="1600" dirty="0">
                          <a:solidFill>
                            <a:schemeClr val="tx1"/>
                          </a:solidFill>
                          <a:effectLst>
                            <a:outerShdw blurRad="38100" dist="38100" dir="2700000" algn="tl">
                              <a:srgbClr val="000000">
                                <a:alpha val="43137"/>
                              </a:srgbClr>
                            </a:outerShdw>
                          </a:effectLst>
                        </a:rPr>
                        <a:t>Proporción de Fracaso (Q)</a:t>
                      </a:r>
                      <a:endParaRPr lang="es-ES" sz="16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150000"/>
                        </a:lnSpc>
                        <a:spcAft>
                          <a:spcPts val="0"/>
                        </a:spcAft>
                      </a:pPr>
                      <a:r>
                        <a:rPr lang="es-ES" sz="1600">
                          <a:solidFill>
                            <a:schemeClr val="tx1"/>
                          </a:solidFill>
                          <a:effectLst>
                            <a:outerShdw blurRad="38100" dist="38100" dir="2700000" algn="tl">
                              <a:srgbClr val="000000">
                                <a:alpha val="43137"/>
                              </a:srgbClr>
                            </a:outerShdw>
                          </a:effectLst>
                        </a:rPr>
                        <a:t>0,16</a:t>
                      </a:r>
                      <a:endParaRPr lang="es-ES" sz="160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3103780"/>
                  </a:ext>
                </a:extLst>
              </a:tr>
              <a:tr h="443664">
                <a:tc>
                  <a:txBody>
                    <a:bodyPr/>
                    <a:lstStyle/>
                    <a:p>
                      <a:pPr indent="180340" algn="l">
                        <a:lnSpc>
                          <a:spcPct val="150000"/>
                        </a:lnSpc>
                        <a:spcAft>
                          <a:spcPts val="0"/>
                        </a:spcAft>
                      </a:pPr>
                      <a:r>
                        <a:rPr lang="es-ES" sz="1600">
                          <a:solidFill>
                            <a:schemeClr val="tx1"/>
                          </a:solidFill>
                          <a:effectLst>
                            <a:outerShdw blurRad="38100" dist="38100" dir="2700000" algn="tl">
                              <a:srgbClr val="000000">
                                <a:alpha val="43137"/>
                              </a:srgbClr>
                            </a:outerShdw>
                          </a:effectLst>
                        </a:rPr>
                        <a:t>Valor para Confianza (Z) (1)</a:t>
                      </a:r>
                      <a:endParaRPr lang="es-ES" sz="160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150000"/>
                        </a:lnSpc>
                        <a:spcAft>
                          <a:spcPts val="0"/>
                        </a:spcAft>
                      </a:pPr>
                      <a:r>
                        <a:rPr lang="es-ES" sz="1600" dirty="0">
                          <a:solidFill>
                            <a:schemeClr val="tx1"/>
                          </a:solidFill>
                          <a:effectLst>
                            <a:outerShdw blurRad="38100" dist="38100" dir="2700000" algn="tl">
                              <a:srgbClr val="000000">
                                <a:alpha val="43137"/>
                              </a:srgbClr>
                            </a:outerShdw>
                          </a:effectLst>
                        </a:rPr>
                        <a:t>1,96</a:t>
                      </a:r>
                      <a:endParaRPr lang="es-ES" sz="16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8296247"/>
                  </a:ext>
                </a:extLst>
              </a:tr>
            </a:tbl>
          </a:graphicData>
        </a:graphic>
      </p:graphicFrame>
      <p:sp>
        <p:nvSpPr>
          <p:cNvPr id="14" name="Igual que 13"/>
          <p:cNvSpPr/>
          <p:nvPr/>
        </p:nvSpPr>
        <p:spPr>
          <a:xfrm>
            <a:off x="7109138" y="5118058"/>
            <a:ext cx="1068947" cy="60530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solidFill>
                <a:schemeClr val="tx1"/>
              </a:solidFill>
            </a:endParaRPr>
          </a:p>
        </p:txBody>
      </p:sp>
      <p:sp>
        <p:nvSpPr>
          <p:cNvPr id="15" name="Dodecágono 14"/>
          <p:cNvSpPr/>
          <p:nvPr/>
        </p:nvSpPr>
        <p:spPr>
          <a:xfrm>
            <a:off x="9316028" y="4734751"/>
            <a:ext cx="2164361" cy="1420218"/>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tx1"/>
                </a:solidFill>
              </a:rPr>
              <a:t>207</a:t>
            </a:r>
            <a:endParaRPr lang="es-ES" sz="2400" dirty="0">
              <a:solidFill>
                <a:schemeClr val="tx1"/>
              </a:solidFill>
            </a:endParaRPr>
          </a:p>
        </p:txBody>
      </p:sp>
      <p:sp>
        <p:nvSpPr>
          <p:cNvPr id="3" name="Flecha a la derecha con bandas 2">
            <a:hlinkClick r:id="rId4" action="ppaction://hlinksldjump"/>
          </p:cNvPr>
          <p:cNvSpPr/>
          <p:nvPr/>
        </p:nvSpPr>
        <p:spPr>
          <a:xfrm>
            <a:off x="11140225" y="6426558"/>
            <a:ext cx="837127" cy="43144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514000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ángulo 3"/>
              <p:cNvSpPr/>
              <p:nvPr/>
            </p:nvSpPr>
            <p:spPr>
              <a:xfrm>
                <a:off x="1905633" y="1529134"/>
                <a:ext cx="2988337" cy="8310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2400" i="1" smtClean="0">
                          <a:solidFill>
                            <a:schemeClr val="tx1"/>
                          </a:solidFill>
                          <a:latin typeface="Cambria Math" panose="02040503050406030204" pitchFamily="18" charset="0"/>
                        </a:rPr>
                        <m:t>𝑛</m:t>
                      </m:r>
                      <m:r>
                        <a:rPr lang="es-ES" sz="2400" i="0">
                          <a:solidFill>
                            <a:schemeClr val="tx1"/>
                          </a:solidFill>
                          <a:latin typeface="Cambria Math" panose="02040503050406030204" pitchFamily="18" charset="0"/>
                        </a:rPr>
                        <m:t>=</m:t>
                      </m:r>
                      <m:f>
                        <m:fPr>
                          <m:ctrlPr>
                            <a:rPr lang="es-ES" sz="2400" i="1" smtClean="0">
                              <a:solidFill>
                                <a:schemeClr val="tx1"/>
                              </a:solidFill>
                              <a:latin typeface="Cambria Math" panose="02040503050406030204" pitchFamily="18" charset="0"/>
                            </a:rPr>
                          </m:ctrlPr>
                        </m:fPr>
                        <m:num>
                          <m:sSup>
                            <m:sSupPr>
                              <m:ctrlPr>
                                <a:rPr lang="es-ES" sz="2400" i="1">
                                  <a:solidFill>
                                    <a:schemeClr val="tx1"/>
                                  </a:solidFill>
                                  <a:latin typeface="Cambria Math" panose="02040503050406030204" pitchFamily="18" charset="0"/>
                                </a:rPr>
                              </m:ctrlPr>
                            </m:sSupPr>
                            <m:e>
                              <m:r>
                                <m:rPr>
                                  <m:sty m:val="p"/>
                                </m:rPr>
                                <a:rPr lang="es-ES" sz="2400" i="0">
                                  <a:solidFill>
                                    <a:schemeClr val="tx1"/>
                                  </a:solidFill>
                                  <a:latin typeface="Cambria Math" panose="02040503050406030204" pitchFamily="18" charset="0"/>
                                </a:rPr>
                                <m:t>z</m:t>
                              </m:r>
                            </m:e>
                            <m:sup>
                              <m:r>
                                <a:rPr lang="es-ES" sz="2400" i="0">
                                  <a:solidFill>
                                    <a:schemeClr val="tx1"/>
                                  </a:solidFill>
                                  <a:latin typeface="Cambria Math" panose="02040503050406030204" pitchFamily="18" charset="0"/>
                                </a:rPr>
                                <m:t>2</m:t>
                              </m:r>
                            </m:sup>
                          </m:sSup>
                          <m:r>
                            <a:rPr lang="es-ES" sz="2400" i="0">
                              <a:solidFill>
                                <a:schemeClr val="tx1"/>
                              </a:solidFill>
                              <a:latin typeface="Cambria Math" panose="02040503050406030204" pitchFamily="18" charset="0"/>
                            </a:rPr>
                            <m:t>∗</m:t>
                          </m:r>
                          <m:r>
                            <a:rPr lang="es-ES" sz="2400" b="0" i="1" smtClean="0">
                              <a:solidFill>
                                <a:schemeClr val="tx1"/>
                              </a:solidFill>
                              <a:latin typeface="Cambria Math" panose="02040503050406030204" pitchFamily="18" charset="0"/>
                            </a:rPr>
                            <m:t>𝑝</m:t>
                          </m:r>
                          <m:r>
                            <a:rPr lang="es-ES" sz="2400" b="0" i="1" smtClean="0">
                              <a:solidFill>
                                <a:schemeClr val="tx1"/>
                              </a:solidFill>
                              <a:latin typeface="Cambria Math" panose="02040503050406030204" pitchFamily="18" charset="0"/>
                            </a:rPr>
                            <m:t>∗</m:t>
                          </m:r>
                          <m:r>
                            <a:rPr lang="es-ES" sz="2400" b="0" i="1" smtClean="0">
                              <a:solidFill>
                                <a:schemeClr val="tx1"/>
                              </a:solidFill>
                              <a:latin typeface="Cambria Math" panose="02040503050406030204" pitchFamily="18" charset="0"/>
                            </a:rPr>
                            <m:t>𝑞</m:t>
                          </m:r>
                        </m:num>
                        <m:den>
                          <m:sSup>
                            <m:sSupPr>
                              <m:ctrlPr>
                                <a:rPr lang="es-ES" sz="2400" i="1">
                                  <a:latin typeface="Cambria Math" panose="02040503050406030204" pitchFamily="18" charset="0"/>
                                </a:rPr>
                              </m:ctrlPr>
                            </m:sSupPr>
                            <m:e>
                              <m:r>
                                <m:rPr>
                                  <m:sty m:val="p"/>
                                </m:rPr>
                                <a:rPr lang="es-ES" sz="2400">
                                  <a:latin typeface="Cambria Math" panose="02040503050406030204" pitchFamily="18" charset="0"/>
                                </a:rPr>
                                <m:t>E</m:t>
                              </m:r>
                            </m:e>
                            <m:sup>
                              <m:r>
                                <a:rPr lang="es-ES" sz="2400">
                                  <a:latin typeface="Cambria Math" panose="02040503050406030204" pitchFamily="18" charset="0"/>
                                </a:rPr>
                                <m:t>2</m:t>
                              </m:r>
                            </m:sup>
                          </m:sSup>
                        </m:den>
                      </m:f>
                    </m:oMath>
                  </m:oMathPara>
                </a14:m>
                <a:endParaRPr lang="es-ES" sz="2400" dirty="0">
                  <a:solidFill>
                    <a:schemeClr val="tx1"/>
                  </a:solidFill>
                </a:endParaRPr>
              </a:p>
            </p:txBody>
          </p:sp>
        </mc:Choice>
        <mc:Fallback xmlns="">
          <p:sp>
            <p:nvSpPr>
              <p:cNvPr id="4" name="Rectángulo 3"/>
              <p:cNvSpPr>
                <a:spLocks noRot="1" noChangeAspect="1" noMove="1" noResize="1" noEditPoints="1" noAdjustHandles="1" noChangeArrowheads="1" noChangeShapeType="1" noTextEdit="1"/>
              </p:cNvSpPr>
              <p:nvPr/>
            </p:nvSpPr>
            <p:spPr>
              <a:xfrm>
                <a:off x="1905633" y="1529134"/>
                <a:ext cx="2988337" cy="831061"/>
              </a:xfrm>
              <a:prstGeom prst="rect">
                <a:avLst/>
              </a:prstGeom>
              <a:blipFill>
                <a:blip r:embed="rId2" cstate="print"/>
                <a:stretch>
                  <a:fillRect/>
                </a:stretch>
              </a:blipFill>
            </p:spPr>
            <p:txBody>
              <a:bodyPr/>
              <a:lstStyle/>
              <a:p>
                <a:r>
                  <a:rPr lang="es-ES">
                    <a:noFill/>
                  </a:rPr>
                  <a:t> </a:t>
                </a:r>
              </a:p>
            </p:txBody>
          </p:sp>
        </mc:Fallback>
      </mc:AlternateContent>
      <p:graphicFrame>
        <p:nvGraphicFramePr>
          <p:cNvPr id="5" name="Tabla 4"/>
          <p:cNvGraphicFramePr>
            <a:graphicFrameLocks noGrp="1"/>
          </p:cNvGraphicFramePr>
          <p:nvPr>
            <p:extLst>
              <p:ext uri="{D42A27DB-BD31-4B8C-83A1-F6EECF244321}">
                <p14:modId xmlns:p14="http://schemas.microsoft.com/office/powerpoint/2010/main" val="2851859473"/>
              </p:ext>
            </p:extLst>
          </p:nvPr>
        </p:nvGraphicFramePr>
        <p:xfrm>
          <a:off x="5969726" y="1944664"/>
          <a:ext cx="5095941" cy="2218320"/>
        </p:xfrm>
        <a:graphic>
          <a:graphicData uri="http://schemas.openxmlformats.org/drawingml/2006/table">
            <a:tbl>
              <a:tblPr firstRow="1" firstCol="1" bandRow="1">
                <a:tableStyleId>{5C22544A-7EE6-4342-B048-85BDC9FD1C3A}</a:tableStyleId>
              </a:tblPr>
              <a:tblGrid>
                <a:gridCol w="3879380">
                  <a:extLst>
                    <a:ext uri="{9D8B030D-6E8A-4147-A177-3AD203B41FA5}">
                      <a16:colId xmlns:a16="http://schemas.microsoft.com/office/drawing/2014/main" val="4071415867"/>
                    </a:ext>
                  </a:extLst>
                </a:gridCol>
                <a:gridCol w="1216561">
                  <a:extLst>
                    <a:ext uri="{9D8B030D-6E8A-4147-A177-3AD203B41FA5}">
                      <a16:colId xmlns:a16="http://schemas.microsoft.com/office/drawing/2014/main" val="4215073204"/>
                    </a:ext>
                  </a:extLst>
                </a:gridCol>
              </a:tblGrid>
              <a:tr h="443664">
                <a:tc>
                  <a:txBody>
                    <a:bodyPr/>
                    <a:lstStyle/>
                    <a:p>
                      <a:pPr indent="180340" algn="l">
                        <a:lnSpc>
                          <a:spcPct val="150000"/>
                        </a:lnSpc>
                        <a:spcAft>
                          <a:spcPts val="0"/>
                        </a:spcAft>
                      </a:pPr>
                      <a:r>
                        <a:rPr lang="es-ES" sz="1600" dirty="0">
                          <a:solidFill>
                            <a:schemeClr val="tx1"/>
                          </a:solidFill>
                          <a:effectLst>
                            <a:outerShdw blurRad="38100" dist="38100" dir="2700000" algn="tl">
                              <a:srgbClr val="000000">
                                <a:alpha val="43137"/>
                              </a:srgbClr>
                            </a:outerShdw>
                          </a:effectLst>
                        </a:rPr>
                        <a:t>Tamaño de la Población (N)</a:t>
                      </a:r>
                      <a:endParaRPr lang="es-ES" sz="16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150000"/>
                        </a:lnSpc>
                        <a:spcAft>
                          <a:spcPts val="0"/>
                        </a:spcAft>
                      </a:pPr>
                      <a:r>
                        <a:rPr lang="es-ES" sz="1600" dirty="0">
                          <a:solidFill>
                            <a:schemeClr val="tx1"/>
                          </a:solidFill>
                          <a:effectLst>
                            <a:outerShdw blurRad="38100" dist="38100" dir="2700000" algn="tl">
                              <a:srgbClr val="000000">
                                <a:alpha val="43137"/>
                              </a:srgbClr>
                            </a:outerShdw>
                          </a:effectLst>
                        </a:rPr>
                        <a:t>2.597.989 </a:t>
                      </a:r>
                      <a:endParaRPr lang="es-ES" sz="16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1629697"/>
                  </a:ext>
                </a:extLst>
              </a:tr>
              <a:tr h="443664">
                <a:tc>
                  <a:txBody>
                    <a:bodyPr/>
                    <a:lstStyle/>
                    <a:p>
                      <a:pPr indent="180340" algn="l">
                        <a:lnSpc>
                          <a:spcPct val="150000"/>
                        </a:lnSpc>
                        <a:spcAft>
                          <a:spcPts val="0"/>
                        </a:spcAft>
                      </a:pPr>
                      <a:r>
                        <a:rPr lang="es-ES" sz="1600">
                          <a:solidFill>
                            <a:schemeClr val="tx1"/>
                          </a:solidFill>
                          <a:effectLst>
                            <a:outerShdw blurRad="38100" dist="38100" dir="2700000" algn="tl">
                              <a:srgbClr val="000000">
                                <a:alpha val="43137"/>
                              </a:srgbClr>
                            </a:outerShdw>
                          </a:effectLst>
                        </a:rPr>
                        <a:t>Error Muestral (E)</a:t>
                      </a:r>
                      <a:endParaRPr lang="es-ES" sz="160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150000"/>
                        </a:lnSpc>
                        <a:spcAft>
                          <a:spcPts val="0"/>
                        </a:spcAft>
                      </a:pPr>
                      <a:r>
                        <a:rPr lang="es-ES" sz="1600">
                          <a:solidFill>
                            <a:schemeClr val="tx1"/>
                          </a:solidFill>
                          <a:effectLst>
                            <a:outerShdw blurRad="38100" dist="38100" dir="2700000" algn="tl">
                              <a:srgbClr val="000000">
                                <a:alpha val="43137"/>
                              </a:srgbClr>
                            </a:outerShdw>
                          </a:effectLst>
                        </a:rPr>
                        <a:t>0,05</a:t>
                      </a:r>
                      <a:endParaRPr lang="es-ES" sz="160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5932531"/>
                  </a:ext>
                </a:extLst>
              </a:tr>
              <a:tr h="443664">
                <a:tc>
                  <a:txBody>
                    <a:bodyPr/>
                    <a:lstStyle/>
                    <a:p>
                      <a:pPr indent="180340" algn="l">
                        <a:lnSpc>
                          <a:spcPct val="150000"/>
                        </a:lnSpc>
                        <a:spcAft>
                          <a:spcPts val="0"/>
                        </a:spcAft>
                      </a:pPr>
                      <a:r>
                        <a:rPr lang="es-ES" sz="1600">
                          <a:solidFill>
                            <a:schemeClr val="tx1"/>
                          </a:solidFill>
                          <a:effectLst>
                            <a:outerShdw blurRad="38100" dist="38100" dir="2700000" algn="tl">
                              <a:srgbClr val="000000">
                                <a:alpha val="43137"/>
                              </a:srgbClr>
                            </a:outerShdw>
                          </a:effectLst>
                        </a:rPr>
                        <a:t>Proporción de Éxito (P)</a:t>
                      </a:r>
                      <a:endParaRPr lang="es-ES" sz="160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150000"/>
                        </a:lnSpc>
                        <a:spcAft>
                          <a:spcPts val="0"/>
                        </a:spcAft>
                      </a:pPr>
                      <a:r>
                        <a:rPr lang="es-ES" sz="1600">
                          <a:solidFill>
                            <a:schemeClr val="tx1"/>
                          </a:solidFill>
                          <a:effectLst>
                            <a:outerShdw blurRad="38100" dist="38100" dir="2700000" algn="tl">
                              <a:srgbClr val="000000">
                                <a:alpha val="43137"/>
                              </a:srgbClr>
                            </a:outerShdw>
                          </a:effectLst>
                        </a:rPr>
                        <a:t>0,84</a:t>
                      </a:r>
                      <a:endParaRPr lang="es-ES" sz="160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333476"/>
                  </a:ext>
                </a:extLst>
              </a:tr>
              <a:tr h="443664">
                <a:tc>
                  <a:txBody>
                    <a:bodyPr/>
                    <a:lstStyle/>
                    <a:p>
                      <a:pPr indent="180340" algn="l">
                        <a:lnSpc>
                          <a:spcPct val="150000"/>
                        </a:lnSpc>
                        <a:spcAft>
                          <a:spcPts val="0"/>
                        </a:spcAft>
                      </a:pPr>
                      <a:r>
                        <a:rPr lang="es-ES" sz="1600" dirty="0">
                          <a:solidFill>
                            <a:schemeClr val="tx1"/>
                          </a:solidFill>
                          <a:effectLst>
                            <a:outerShdw blurRad="38100" dist="38100" dir="2700000" algn="tl">
                              <a:srgbClr val="000000">
                                <a:alpha val="43137"/>
                              </a:srgbClr>
                            </a:outerShdw>
                          </a:effectLst>
                        </a:rPr>
                        <a:t>Proporción de Fracaso (Q)</a:t>
                      </a:r>
                      <a:endParaRPr lang="es-ES" sz="16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150000"/>
                        </a:lnSpc>
                        <a:spcAft>
                          <a:spcPts val="0"/>
                        </a:spcAft>
                      </a:pPr>
                      <a:r>
                        <a:rPr lang="es-ES" sz="1600">
                          <a:solidFill>
                            <a:schemeClr val="tx1"/>
                          </a:solidFill>
                          <a:effectLst>
                            <a:outerShdw blurRad="38100" dist="38100" dir="2700000" algn="tl">
                              <a:srgbClr val="000000">
                                <a:alpha val="43137"/>
                              </a:srgbClr>
                            </a:outerShdw>
                          </a:effectLst>
                        </a:rPr>
                        <a:t>0,16</a:t>
                      </a:r>
                      <a:endParaRPr lang="es-ES" sz="160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3103780"/>
                  </a:ext>
                </a:extLst>
              </a:tr>
              <a:tr h="443664">
                <a:tc>
                  <a:txBody>
                    <a:bodyPr/>
                    <a:lstStyle/>
                    <a:p>
                      <a:pPr indent="180340" algn="l">
                        <a:lnSpc>
                          <a:spcPct val="150000"/>
                        </a:lnSpc>
                        <a:spcAft>
                          <a:spcPts val="0"/>
                        </a:spcAft>
                      </a:pPr>
                      <a:r>
                        <a:rPr lang="es-ES" sz="1600" dirty="0">
                          <a:solidFill>
                            <a:schemeClr val="tx1"/>
                          </a:solidFill>
                          <a:effectLst>
                            <a:outerShdw blurRad="38100" dist="38100" dir="2700000" algn="tl">
                              <a:srgbClr val="000000">
                                <a:alpha val="43137"/>
                              </a:srgbClr>
                            </a:outerShdw>
                          </a:effectLst>
                        </a:rPr>
                        <a:t>Valor para Confianza (Z) (1)</a:t>
                      </a:r>
                      <a:endParaRPr lang="es-ES" sz="16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150000"/>
                        </a:lnSpc>
                        <a:spcAft>
                          <a:spcPts val="0"/>
                        </a:spcAft>
                      </a:pPr>
                      <a:r>
                        <a:rPr lang="es-ES" sz="1600" dirty="0">
                          <a:solidFill>
                            <a:schemeClr val="tx1"/>
                          </a:solidFill>
                          <a:effectLst>
                            <a:outerShdw blurRad="38100" dist="38100" dir="2700000" algn="tl">
                              <a:srgbClr val="000000">
                                <a:alpha val="43137"/>
                              </a:srgbClr>
                            </a:outerShdw>
                          </a:effectLst>
                        </a:rPr>
                        <a:t>1,96</a:t>
                      </a:r>
                      <a:endParaRPr lang="es-ES" sz="16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8296247"/>
                  </a:ext>
                </a:extLst>
              </a:tr>
            </a:tbl>
          </a:graphicData>
        </a:graphic>
      </p:graphicFrame>
      <p:sp>
        <p:nvSpPr>
          <p:cNvPr id="6" name="Dodecágono 5"/>
          <p:cNvSpPr/>
          <p:nvPr/>
        </p:nvSpPr>
        <p:spPr>
          <a:xfrm>
            <a:off x="2317622" y="4361264"/>
            <a:ext cx="2164361" cy="1420218"/>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tx1"/>
                </a:solidFill>
              </a:rPr>
              <a:t>207</a:t>
            </a:r>
            <a:endParaRPr lang="es-ES" sz="2400" dirty="0">
              <a:solidFill>
                <a:schemeClr val="tx1"/>
              </a:solidFill>
            </a:endParaRPr>
          </a:p>
        </p:txBody>
      </p:sp>
      <p:sp>
        <p:nvSpPr>
          <p:cNvPr id="7" name="Flecha abajo 6"/>
          <p:cNvSpPr/>
          <p:nvPr/>
        </p:nvSpPr>
        <p:spPr>
          <a:xfrm>
            <a:off x="3232597" y="2859110"/>
            <a:ext cx="515155" cy="1171977"/>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8" name="CuadroTexto 7"/>
          <p:cNvSpPr txBox="1"/>
          <p:nvPr/>
        </p:nvSpPr>
        <p:spPr>
          <a:xfrm>
            <a:off x="2549236" y="6581001"/>
            <a:ext cx="4281055" cy="276999"/>
          </a:xfrm>
          <a:prstGeom prst="rect">
            <a:avLst/>
          </a:prstGeom>
          <a:noFill/>
        </p:spPr>
        <p:txBody>
          <a:bodyPr wrap="square" rtlCol="0">
            <a:spAutoFit/>
          </a:bodyPr>
          <a:lstStyle/>
          <a:p>
            <a:r>
              <a:rPr lang="es-ES" sz="1200" dirty="0" smtClean="0"/>
              <a:t>Soler, P (2001). Investigación de Mercados</a:t>
            </a:r>
            <a:endParaRPr lang="es-ES" sz="1200" dirty="0"/>
          </a:p>
        </p:txBody>
      </p:sp>
    </p:spTree>
    <p:extLst>
      <p:ext uri="{BB962C8B-B14F-4D97-AF65-F5344CB8AC3E}">
        <p14:creationId xmlns:p14="http://schemas.microsoft.com/office/powerpoint/2010/main" val="34310833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376283" y="2071253"/>
            <a:ext cx="9918925" cy="2110382"/>
          </a:xfrm>
        </p:spPr>
        <p:txBody>
          <a:bodyPr/>
          <a:lstStyle/>
          <a:p>
            <a:r>
              <a:rPr lang="es-ES" b="1" dirty="0" smtClean="0"/>
              <a:t>ANÁLISIS Y PROCESAMIENTO DE DATOS</a:t>
            </a:r>
            <a:endParaRPr lang="es-ES" b="1" dirty="0"/>
          </a:p>
        </p:txBody>
      </p:sp>
    </p:spTree>
    <p:extLst>
      <p:ext uri="{BB962C8B-B14F-4D97-AF65-F5344CB8AC3E}">
        <p14:creationId xmlns:p14="http://schemas.microsoft.com/office/powerpoint/2010/main" val="35868336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412849840"/>
              </p:ext>
            </p:extLst>
          </p:nvPr>
        </p:nvGraphicFramePr>
        <p:xfrm>
          <a:off x="1476103" y="1855092"/>
          <a:ext cx="10489473" cy="4932812"/>
        </p:xfrm>
        <a:graphic>
          <a:graphicData uri="http://schemas.openxmlformats.org/drawingml/2006/table">
            <a:tbl>
              <a:tblPr firstRow="1" firstCol="1" bandRow="1">
                <a:tableStyleId>{5C22544A-7EE6-4342-B048-85BDC9FD1C3A}</a:tableStyleId>
              </a:tblPr>
              <a:tblGrid>
                <a:gridCol w="3734776">
                  <a:extLst>
                    <a:ext uri="{9D8B030D-6E8A-4147-A177-3AD203B41FA5}">
                      <a16:colId xmlns:a16="http://schemas.microsoft.com/office/drawing/2014/main" val="954542373"/>
                    </a:ext>
                  </a:extLst>
                </a:gridCol>
                <a:gridCol w="6754697">
                  <a:extLst>
                    <a:ext uri="{9D8B030D-6E8A-4147-A177-3AD203B41FA5}">
                      <a16:colId xmlns:a16="http://schemas.microsoft.com/office/drawing/2014/main" val="2661473546"/>
                    </a:ext>
                  </a:extLst>
                </a:gridCol>
              </a:tblGrid>
              <a:tr h="360653">
                <a:tc>
                  <a:txBody>
                    <a:bodyPr/>
                    <a:lstStyle/>
                    <a:p>
                      <a:pPr indent="180340" algn="ctr">
                        <a:lnSpc>
                          <a:spcPct val="100000"/>
                        </a:lnSpc>
                        <a:spcAft>
                          <a:spcPts val="0"/>
                        </a:spcAft>
                      </a:pPr>
                      <a:r>
                        <a:rPr lang="es-ES" sz="1800" dirty="0">
                          <a:solidFill>
                            <a:schemeClr val="tx1"/>
                          </a:solidFill>
                          <a:effectLst/>
                        </a:rPr>
                        <a:t>Pregunta</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09" marR="21109" marT="0" marB="0"/>
                </a:tc>
                <a:tc>
                  <a:txBody>
                    <a:bodyPr/>
                    <a:lstStyle/>
                    <a:p>
                      <a:pPr indent="180340" algn="ctr">
                        <a:lnSpc>
                          <a:spcPct val="100000"/>
                        </a:lnSpc>
                        <a:spcAft>
                          <a:spcPts val="0"/>
                        </a:spcAft>
                      </a:pPr>
                      <a:r>
                        <a:rPr lang="es-ES" sz="1800" dirty="0">
                          <a:solidFill>
                            <a:schemeClr val="tx1"/>
                          </a:solidFill>
                          <a:effectLst/>
                        </a:rPr>
                        <a:t>Análisis</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09" marR="21109" marT="0" marB="0"/>
                </a:tc>
                <a:extLst>
                  <a:ext uri="{0D108BD9-81ED-4DB2-BD59-A6C34878D82A}">
                    <a16:rowId xmlns:a16="http://schemas.microsoft.com/office/drawing/2014/main" val="1965264914"/>
                  </a:ext>
                </a:extLst>
              </a:tr>
              <a:tr h="1236525">
                <a:tc>
                  <a:txBody>
                    <a:bodyPr/>
                    <a:lstStyle/>
                    <a:p>
                      <a:pPr marL="71755" marR="71755" indent="180340" algn="ctr">
                        <a:lnSpc>
                          <a:spcPct val="100000"/>
                        </a:lnSpc>
                        <a:spcAft>
                          <a:spcPts val="0"/>
                        </a:spcAft>
                      </a:pPr>
                      <a:endParaRPr lang="es-ES" sz="1800" dirty="0" smtClean="0">
                        <a:solidFill>
                          <a:schemeClr val="tx1"/>
                        </a:solidFill>
                        <a:effectLst/>
                      </a:endParaRPr>
                    </a:p>
                    <a:p>
                      <a:pPr marL="71755" marR="71755" indent="180340" algn="ctr">
                        <a:lnSpc>
                          <a:spcPct val="100000"/>
                        </a:lnSpc>
                        <a:spcAft>
                          <a:spcPts val="0"/>
                        </a:spcAft>
                      </a:pPr>
                      <a:r>
                        <a:rPr lang="es-ES" sz="1800" dirty="0" smtClean="0">
                          <a:solidFill>
                            <a:schemeClr val="tx1"/>
                          </a:solidFill>
                          <a:effectLst/>
                        </a:rPr>
                        <a:t>¿</a:t>
                      </a:r>
                      <a:r>
                        <a:rPr lang="es-ES" sz="1800" dirty="0">
                          <a:solidFill>
                            <a:schemeClr val="tx1"/>
                          </a:solidFill>
                          <a:effectLst/>
                        </a:rPr>
                        <a:t>Cuál es el objetivo de realización de ferias artesanales?</a:t>
                      </a:r>
                    </a:p>
                    <a:p>
                      <a:pPr marL="71755" marR="71755" indent="180340" algn="ctr">
                        <a:lnSpc>
                          <a:spcPct val="100000"/>
                        </a:lnSpc>
                        <a:spcAft>
                          <a:spcPts val="0"/>
                        </a:spcAft>
                      </a:pPr>
                      <a:r>
                        <a:rPr lang="es-ES" sz="1800" dirty="0">
                          <a:solidFill>
                            <a:schemeClr val="tx1"/>
                          </a:solidFill>
                          <a:effectLst/>
                        </a:rPr>
                        <a:t> </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09" marR="21109" marT="0" marB="0"/>
                </a:tc>
                <a:tc>
                  <a:txBody>
                    <a:bodyPr/>
                    <a:lstStyle/>
                    <a:p>
                      <a:pPr indent="180340" algn="l">
                        <a:lnSpc>
                          <a:spcPct val="100000"/>
                        </a:lnSpc>
                        <a:spcAft>
                          <a:spcPts val="0"/>
                        </a:spcAft>
                      </a:pPr>
                      <a:r>
                        <a:rPr lang="es-ES" sz="1800" dirty="0">
                          <a:solidFill>
                            <a:schemeClr val="tx1"/>
                          </a:solidFill>
                          <a:effectLst/>
                        </a:rPr>
                        <a:t> </a:t>
                      </a:r>
                    </a:p>
                    <a:p>
                      <a:pPr indent="180340" algn="just">
                        <a:lnSpc>
                          <a:spcPct val="100000"/>
                        </a:lnSpc>
                        <a:spcAft>
                          <a:spcPts val="0"/>
                        </a:spcAft>
                      </a:pPr>
                      <a:r>
                        <a:rPr lang="es-ES" sz="1800" dirty="0">
                          <a:solidFill>
                            <a:schemeClr val="tx1"/>
                          </a:solidFill>
                          <a:effectLst/>
                        </a:rPr>
                        <a:t>El objetivo de realización de ferias es impulsar y potencializar los productos artesanales con identidad local o nacional, fundamentándose en mostrar siempre innovación en sus productos.</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09" marR="21109" marT="0" marB="0"/>
                </a:tc>
                <a:extLst>
                  <a:ext uri="{0D108BD9-81ED-4DB2-BD59-A6C34878D82A}">
                    <a16:rowId xmlns:a16="http://schemas.microsoft.com/office/drawing/2014/main" val="2657225680"/>
                  </a:ext>
                </a:extLst>
              </a:tr>
              <a:tr h="1324129">
                <a:tc>
                  <a:txBody>
                    <a:bodyPr/>
                    <a:lstStyle/>
                    <a:p>
                      <a:pPr marL="71755" marR="71755" indent="180340" algn="ctr">
                        <a:lnSpc>
                          <a:spcPct val="100000"/>
                        </a:lnSpc>
                        <a:spcAft>
                          <a:spcPts val="0"/>
                        </a:spcAft>
                      </a:pPr>
                      <a:endParaRPr lang="es-ES" sz="1800" dirty="0" smtClean="0">
                        <a:solidFill>
                          <a:schemeClr val="tx1"/>
                        </a:solidFill>
                        <a:effectLst/>
                      </a:endParaRPr>
                    </a:p>
                    <a:p>
                      <a:pPr marL="71755" marR="71755" indent="180340" algn="ctr">
                        <a:lnSpc>
                          <a:spcPct val="100000"/>
                        </a:lnSpc>
                        <a:spcAft>
                          <a:spcPts val="0"/>
                        </a:spcAft>
                      </a:pPr>
                      <a:r>
                        <a:rPr lang="es-ES" sz="1800" dirty="0" smtClean="0">
                          <a:solidFill>
                            <a:schemeClr val="tx1"/>
                          </a:solidFill>
                          <a:effectLst/>
                        </a:rPr>
                        <a:t>¿</a:t>
                      </a:r>
                      <a:r>
                        <a:rPr lang="es-ES" sz="1800" dirty="0">
                          <a:solidFill>
                            <a:schemeClr val="tx1"/>
                          </a:solidFill>
                          <a:effectLst/>
                        </a:rPr>
                        <a:t>Por qué se considera importante la realización de ferias?</a:t>
                      </a:r>
                    </a:p>
                    <a:p>
                      <a:pPr marL="71755" marR="71755" indent="180340" algn="ctr">
                        <a:lnSpc>
                          <a:spcPct val="100000"/>
                        </a:lnSpc>
                        <a:spcAft>
                          <a:spcPts val="0"/>
                        </a:spcAft>
                      </a:pPr>
                      <a:r>
                        <a:rPr lang="es-ES" sz="1800" dirty="0">
                          <a:solidFill>
                            <a:schemeClr val="tx1"/>
                          </a:solidFill>
                          <a:effectLst/>
                        </a:rPr>
                        <a:t> </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09" marR="21109" marT="0" marB="0"/>
                </a:tc>
                <a:tc>
                  <a:txBody>
                    <a:bodyPr/>
                    <a:lstStyle/>
                    <a:p>
                      <a:pPr indent="180340" algn="l">
                        <a:lnSpc>
                          <a:spcPct val="100000"/>
                        </a:lnSpc>
                        <a:spcAft>
                          <a:spcPts val="0"/>
                        </a:spcAft>
                      </a:pPr>
                      <a:r>
                        <a:rPr lang="es-ES" sz="1800" dirty="0">
                          <a:solidFill>
                            <a:schemeClr val="tx1"/>
                          </a:solidFill>
                          <a:effectLst/>
                        </a:rPr>
                        <a:t> </a:t>
                      </a:r>
                      <a:endParaRPr lang="es-ES" sz="1800" dirty="0" smtClean="0">
                        <a:solidFill>
                          <a:schemeClr val="tx1"/>
                        </a:solidFill>
                        <a:effectLst/>
                      </a:endParaRPr>
                    </a:p>
                    <a:p>
                      <a:pPr indent="180340" algn="l">
                        <a:lnSpc>
                          <a:spcPct val="100000"/>
                        </a:lnSpc>
                        <a:spcAft>
                          <a:spcPts val="0"/>
                        </a:spcAft>
                      </a:pPr>
                      <a:r>
                        <a:rPr lang="es-ES" sz="1800" dirty="0" smtClean="0">
                          <a:solidFill>
                            <a:schemeClr val="tx1"/>
                          </a:solidFill>
                          <a:effectLst/>
                        </a:rPr>
                        <a:t>Se </a:t>
                      </a:r>
                      <a:r>
                        <a:rPr lang="es-ES" sz="1800" dirty="0">
                          <a:solidFill>
                            <a:schemeClr val="tx1"/>
                          </a:solidFill>
                          <a:effectLst/>
                        </a:rPr>
                        <a:t>considera importante la realización de ferias como un medio de identificación de canales de distribución para los artesanos, para establecer contactos que generen ventas fuera de la feria.</a:t>
                      </a:r>
                    </a:p>
                    <a:p>
                      <a:pPr indent="180340" algn="l">
                        <a:lnSpc>
                          <a:spcPct val="100000"/>
                        </a:lnSpc>
                        <a:spcAft>
                          <a:spcPts val="0"/>
                        </a:spcAft>
                      </a:pPr>
                      <a:r>
                        <a:rPr lang="es-ES" sz="1800" dirty="0">
                          <a:solidFill>
                            <a:schemeClr val="tx1"/>
                          </a:solidFill>
                          <a:effectLst/>
                        </a:rPr>
                        <a:t> </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09" marR="21109" marT="0" marB="0"/>
                </a:tc>
                <a:extLst>
                  <a:ext uri="{0D108BD9-81ED-4DB2-BD59-A6C34878D82A}">
                    <a16:rowId xmlns:a16="http://schemas.microsoft.com/office/drawing/2014/main" val="387841474"/>
                  </a:ext>
                </a:extLst>
              </a:tr>
              <a:tr h="1964034">
                <a:tc>
                  <a:txBody>
                    <a:bodyPr/>
                    <a:lstStyle/>
                    <a:p>
                      <a:pPr marL="71755" marR="71755" indent="180340" algn="ctr">
                        <a:lnSpc>
                          <a:spcPct val="100000"/>
                        </a:lnSpc>
                        <a:spcAft>
                          <a:spcPts val="0"/>
                        </a:spcAft>
                      </a:pPr>
                      <a:endParaRPr lang="es-ES" sz="1800" dirty="0" smtClean="0">
                        <a:solidFill>
                          <a:schemeClr val="tx1"/>
                        </a:solidFill>
                        <a:effectLst/>
                      </a:endParaRPr>
                    </a:p>
                    <a:p>
                      <a:pPr marL="71755" marR="71755" indent="180340" algn="ctr">
                        <a:lnSpc>
                          <a:spcPct val="100000"/>
                        </a:lnSpc>
                        <a:spcAft>
                          <a:spcPts val="0"/>
                        </a:spcAft>
                      </a:pPr>
                      <a:r>
                        <a:rPr lang="es-ES" sz="1800" dirty="0" smtClean="0">
                          <a:solidFill>
                            <a:schemeClr val="tx1"/>
                          </a:solidFill>
                          <a:effectLst/>
                        </a:rPr>
                        <a:t>¿</a:t>
                      </a:r>
                      <a:r>
                        <a:rPr lang="es-ES" sz="1800" dirty="0">
                          <a:solidFill>
                            <a:schemeClr val="tx1"/>
                          </a:solidFill>
                          <a:effectLst/>
                        </a:rPr>
                        <a:t>Cuál ha sido la aceptabilidad a las ferias artesanales realizadas en los últimos tiempos?</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09" marR="21109" marT="0" marB="0"/>
                </a:tc>
                <a:tc>
                  <a:txBody>
                    <a:bodyPr/>
                    <a:lstStyle/>
                    <a:p>
                      <a:pPr indent="180340" algn="l">
                        <a:lnSpc>
                          <a:spcPct val="100000"/>
                        </a:lnSpc>
                        <a:spcAft>
                          <a:spcPts val="0"/>
                        </a:spcAft>
                      </a:pPr>
                      <a:r>
                        <a:rPr lang="es-ES" sz="1800" dirty="0">
                          <a:solidFill>
                            <a:schemeClr val="tx1"/>
                          </a:solidFill>
                          <a:effectLst/>
                        </a:rPr>
                        <a:t> </a:t>
                      </a:r>
                    </a:p>
                    <a:p>
                      <a:pPr indent="180340" algn="l">
                        <a:lnSpc>
                          <a:spcPct val="100000"/>
                        </a:lnSpc>
                        <a:spcAft>
                          <a:spcPts val="0"/>
                        </a:spcAft>
                      </a:pPr>
                      <a:endParaRPr lang="es-ES" sz="1800" dirty="0">
                        <a:solidFill>
                          <a:schemeClr val="tx1"/>
                        </a:solidFill>
                        <a:effectLst/>
                      </a:endParaRPr>
                    </a:p>
                    <a:p>
                      <a:pPr indent="180340" algn="just">
                        <a:lnSpc>
                          <a:spcPct val="100000"/>
                        </a:lnSpc>
                        <a:spcAft>
                          <a:spcPts val="0"/>
                        </a:spcAft>
                      </a:pPr>
                      <a:r>
                        <a:rPr lang="es-ES" sz="1800" dirty="0">
                          <a:solidFill>
                            <a:schemeClr val="tx1"/>
                          </a:solidFill>
                          <a:effectLst/>
                        </a:rPr>
                        <a:t>Para que haya aceptabilidad de ferias, se identifica temporadas en las que se pueda exponer productos acordes a la época en la que se presentan. </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09" marR="21109" marT="0" marB="0"/>
                </a:tc>
                <a:extLst>
                  <a:ext uri="{0D108BD9-81ED-4DB2-BD59-A6C34878D82A}">
                    <a16:rowId xmlns:a16="http://schemas.microsoft.com/office/drawing/2014/main" val="940863373"/>
                  </a:ext>
                </a:extLst>
              </a:tr>
            </a:tbl>
          </a:graphicData>
        </a:graphic>
      </p:graphicFrame>
      <p:sp>
        <p:nvSpPr>
          <p:cNvPr id="5" name="Título 4"/>
          <p:cNvSpPr>
            <a:spLocks noGrp="1"/>
          </p:cNvSpPr>
          <p:nvPr>
            <p:ph type="title"/>
          </p:nvPr>
        </p:nvSpPr>
        <p:spPr>
          <a:xfrm>
            <a:off x="1613100" y="102494"/>
            <a:ext cx="10018713" cy="1752599"/>
          </a:xfrm>
        </p:spPr>
        <p:txBody>
          <a:bodyPr/>
          <a:lstStyle/>
          <a:p>
            <a:r>
              <a:rPr lang="es-ES" b="1" dirty="0" smtClean="0"/>
              <a:t>ENTREVISTA RESPONSABLE DE ECONOMÍA POPULAR Y SOLIDARIA</a:t>
            </a:r>
            <a:endParaRPr lang="es-ES" b="1" dirty="0"/>
          </a:p>
        </p:txBody>
      </p:sp>
    </p:spTree>
    <p:extLst>
      <p:ext uri="{BB962C8B-B14F-4D97-AF65-F5344CB8AC3E}">
        <p14:creationId xmlns:p14="http://schemas.microsoft.com/office/powerpoint/2010/main" val="1158182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1.jpg"/>
          <p:cNvPicPr>
            <a:picLocks noGrp="1" noChangeAspect="1"/>
          </p:cNvPicPr>
          <p:nvPr>
            <p:ph idx="1"/>
          </p:nvPr>
        </p:nvPicPr>
        <p:blipFill>
          <a:blip r:embed="rId2" cstate="print"/>
          <a:stretch>
            <a:fillRect/>
          </a:stretch>
        </p:blipFill>
        <p:spPr>
          <a:xfrm>
            <a:off x="2213909" y="678873"/>
            <a:ext cx="7913763" cy="5282886"/>
          </a:xfrm>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graphicFrame>
        <p:nvGraphicFramePr>
          <p:cNvPr id="9" name="Tabla 8"/>
          <p:cNvGraphicFramePr>
            <a:graphicFrameLocks noGrp="1"/>
          </p:cNvGraphicFramePr>
          <p:nvPr>
            <p:extLst>
              <p:ext uri="{D42A27DB-BD31-4B8C-83A1-F6EECF244321}">
                <p14:modId xmlns:p14="http://schemas.microsoft.com/office/powerpoint/2010/main" val="2464012926"/>
              </p:ext>
            </p:extLst>
          </p:nvPr>
        </p:nvGraphicFramePr>
        <p:xfrm>
          <a:off x="836023" y="274319"/>
          <a:ext cx="11355977" cy="6094221"/>
        </p:xfrm>
        <a:graphic>
          <a:graphicData uri="http://schemas.openxmlformats.org/drawingml/2006/table">
            <a:tbl>
              <a:tblPr firstRow="1" firstCol="1" bandRow="1">
                <a:tableStyleId>{5C22544A-7EE6-4342-B048-85BDC9FD1C3A}</a:tableStyleId>
              </a:tblPr>
              <a:tblGrid>
                <a:gridCol w="4621975">
                  <a:extLst>
                    <a:ext uri="{9D8B030D-6E8A-4147-A177-3AD203B41FA5}">
                      <a16:colId xmlns:a16="http://schemas.microsoft.com/office/drawing/2014/main" val="1957213026"/>
                    </a:ext>
                  </a:extLst>
                </a:gridCol>
                <a:gridCol w="6734002">
                  <a:extLst>
                    <a:ext uri="{9D8B030D-6E8A-4147-A177-3AD203B41FA5}">
                      <a16:colId xmlns:a16="http://schemas.microsoft.com/office/drawing/2014/main" val="1457183395"/>
                    </a:ext>
                  </a:extLst>
                </a:gridCol>
              </a:tblGrid>
              <a:tr h="2103121">
                <a:tc>
                  <a:txBody>
                    <a:bodyPr/>
                    <a:lstStyle/>
                    <a:p>
                      <a:pPr indent="180340" algn="ctr">
                        <a:lnSpc>
                          <a:spcPct val="100000"/>
                        </a:lnSpc>
                        <a:spcAft>
                          <a:spcPts val="0"/>
                        </a:spcAft>
                      </a:pPr>
                      <a:endParaRPr lang="es-ES" sz="2000" dirty="0" smtClean="0">
                        <a:solidFill>
                          <a:schemeClr val="tx1"/>
                        </a:solidFill>
                        <a:effectLst/>
                      </a:endParaRPr>
                    </a:p>
                    <a:p>
                      <a:pPr indent="180340" algn="ctr">
                        <a:lnSpc>
                          <a:spcPct val="100000"/>
                        </a:lnSpc>
                        <a:spcAft>
                          <a:spcPts val="0"/>
                        </a:spcAft>
                      </a:pPr>
                      <a:endParaRPr lang="es-ES" sz="2000" dirty="0" smtClean="0">
                        <a:solidFill>
                          <a:schemeClr val="tx1"/>
                        </a:solidFill>
                        <a:effectLst/>
                      </a:endParaRPr>
                    </a:p>
                    <a:p>
                      <a:pPr indent="180340" algn="ctr">
                        <a:lnSpc>
                          <a:spcPct val="100000"/>
                        </a:lnSpc>
                        <a:spcAft>
                          <a:spcPts val="0"/>
                        </a:spcAft>
                      </a:pPr>
                      <a:r>
                        <a:rPr lang="es-ES" sz="2000" dirty="0" smtClean="0">
                          <a:solidFill>
                            <a:schemeClr val="tx1"/>
                          </a:solidFill>
                          <a:effectLst/>
                        </a:rPr>
                        <a:t>¿</a:t>
                      </a:r>
                      <a:r>
                        <a:rPr lang="es-ES" sz="2000" dirty="0">
                          <a:solidFill>
                            <a:schemeClr val="tx1"/>
                          </a:solidFill>
                          <a:effectLst/>
                        </a:rPr>
                        <a:t>Cómo se realiza la elección de los artesanos exponentes?</a:t>
                      </a:r>
                    </a:p>
                    <a:p>
                      <a:pPr marL="71755" marR="71755" indent="180340" algn="ctr">
                        <a:lnSpc>
                          <a:spcPct val="100000"/>
                        </a:lnSpc>
                        <a:spcAft>
                          <a:spcPts val="0"/>
                        </a:spcAft>
                      </a:pPr>
                      <a:r>
                        <a:rPr lang="es-ES" sz="2000" dirty="0">
                          <a:solidFill>
                            <a:schemeClr val="tx1"/>
                          </a:solidFill>
                          <a:effectLst/>
                        </a:rPr>
                        <a:t> </a:t>
                      </a:r>
                      <a:endParaRPr lang="es-E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696" marR="21696" marT="0" marB="0"/>
                </a:tc>
                <a:tc>
                  <a:txBody>
                    <a:bodyPr/>
                    <a:lstStyle/>
                    <a:p>
                      <a:pPr indent="180340" algn="l">
                        <a:lnSpc>
                          <a:spcPct val="100000"/>
                        </a:lnSpc>
                        <a:spcAft>
                          <a:spcPts val="0"/>
                        </a:spcAft>
                      </a:pPr>
                      <a:r>
                        <a:rPr lang="es-ES" sz="2000" dirty="0">
                          <a:solidFill>
                            <a:schemeClr val="tx1"/>
                          </a:solidFill>
                          <a:effectLst/>
                        </a:rPr>
                        <a:t> </a:t>
                      </a:r>
                    </a:p>
                    <a:p>
                      <a:pPr indent="180340" algn="l">
                        <a:lnSpc>
                          <a:spcPct val="100000"/>
                        </a:lnSpc>
                        <a:spcAft>
                          <a:spcPts val="0"/>
                        </a:spcAft>
                      </a:pPr>
                      <a:r>
                        <a:rPr lang="es-ES" sz="2000" dirty="0">
                          <a:solidFill>
                            <a:schemeClr val="tx1"/>
                          </a:solidFill>
                          <a:effectLst/>
                        </a:rPr>
                        <a:t> </a:t>
                      </a:r>
                      <a:r>
                        <a:rPr lang="es-ES" sz="2000" b="0" dirty="0" smtClean="0">
                          <a:solidFill>
                            <a:schemeClr val="tx1"/>
                          </a:solidFill>
                          <a:effectLst/>
                        </a:rPr>
                        <a:t>Las </a:t>
                      </a:r>
                      <a:r>
                        <a:rPr lang="es-ES" sz="2000" b="0" dirty="0">
                          <a:solidFill>
                            <a:schemeClr val="tx1"/>
                          </a:solidFill>
                          <a:effectLst/>
                        </a:rPr>
                        <a:t>bases son abiertas al público, se realiza un cronograma que constas de 3 etapas:</a:t>
                      </a:r>
                    </a:p>
                    <a:p>
                      <a:pPr indent="180340" algn="l">
                        <a:lnSpc>
                          <a:spcPct val="100000"/>
                        </a:lnSpc>
                        <a:spcAft>
                          <a:spcPts val="0"/>
                        </a:spcAft>
                      </a:pPr>
                      <a:r>
                        <a:rPr lang="es-ES" sz="2000" b="0" dirty="0">
                          <a:solidFill>
                            <a:schemeClr val="tx1"/>
                          </a:solidFill>
                          <a:effectLst/>
                        </a:rPr>
                        <a:t>Etapa de postulaciones</a:t>
                      </a:r>
                    </a:p>
                    <a:p>
                      <a:pPr indent="180340" algn="l">
                        <a:lnSpc>
                          <a:spcPct val="100000"/>
                        </a:lnSpc>
                        <a:spcAft>
                          <a:spcPts val="0"/>
                        </a:spcAft>
                      </a:pPr>
                      <a:r>
                        <a:rPr lang="es-ES" sz="2000" b="0" dirty="0">
                          <a:solidFill>
                            <a:schemeClr val="tx1"/>
                          </a:solidFill>
                          <a:effectLst/>
                        </a:rPr>
                        <a:t>Etapa de calificación técnica</a:t>
                      </a:r>
                    </a:p>
                    <a:p>
                      <a:pPr indent="180340" algn="l">
                        <a:lnSpc>
                          <a:spcPct val="100000"/>
                        </a:lnSpc>
                        <a:spcAft>
                          <a:spcPts val="0"/>
                        </a:spcAft>
                      </a:pPr>
                      <a:r>
                        <a:rPr lang="es-ES" sz="2000" b="0" dirty="0">
                          <a:solidFill>
                            <a:schemeClr val="tx1"/>
                          </a:solidFill>
                          <a:effectLst/>
                        </a:rPr>
                        <a:t>Etapa de selección</a:t>
                      </a:r>
                      <a:endParaRPr lang="es-E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696" marR="21696" marT="0" marB="0"/>
                </a:tc>
                <a:extLst>
                  <a:ext uri="{0D108BD9-81ED-4DB2-BD59-A6C34878D82A}">
                    <a16:rowId xmlns:a16="http://schemas.microsoft.com/office/drawing/2014/main" val="1118987069"/>
                  </a:ext>
                </a:extLst>
              </a:tr>
              <a:tr h="1247900">
                <a:tc>
                  <a:txBody>
                    <a:bodyPr/>
                    <a:lstStyle/>
                    <a:p>
                      <a:pPr indent="180340" algn="ctr">
                        <a:lnSpc>
                          <a:spcPct val="100000"/>
                        </a:lnSpc>
                        <a:spcAft>
                          <a:spcPts val="0"/>
                        </a:spcAft>
                      </a:pPr>
                      <a:r>
                        <a:rPr lang="es-ES" sz="2000" dirty="0">
                          <a:solidFill>
                            <a:schemeClr val="tx1"/>
                          </a:solidFill>
                          <a:effectLst/>
                        </a:rPr>
                        <a:t>¿Se realiza un estudio sobre el consumidor previo a las ferias?</a:t>
                      </a:r>
                    </a:p>
                    <a:p>
                      <a:pPr indent="180340" algn="l">
                        <a:lnSpc>
                          <a:spcPct val="100000"/>
                        </a:lnSpc>
                        <a:spcAft>
                          <a:spcPts val="0"/>
                        </a:spcAft>
                      </a:pPr>
                      <a:r>
                        <a:rPr lang="es-ES" sz="2000" dirty="0">
                          <a:solidFill>
                            <a:schemeClr val="tx1"/>
                          </a:solidFill>
                          <a:effectLst/>
                        </a:rPr>
                        <a:t> </a:t>
                      </a:r>
                      <a:endParaRPr lang="es-E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696" marR="21696" marT="0" marB="0"/>
                </a:tc>
                <a:tc>
                  <a:txBody>
                    <a:bodyPr/>
                    <a:lstStyle/>
                    <a:p>
                      <a:pPr indent="180340" algn="l">
                        <a:lnSpc>
                          <a:spcPct val="100000"/>
                        </a:lnSpc>
                        <a:spcAft>
                          <a:spcPts val="0"/>
                        </a:spcAft>
                      </a:pPr>
                      <a:r>
                        <a:rPr lang="es-ES" sz="2000" dirty="0">
                          <a:solidFill>
                            <a:schemeClr val="tx1"/>
                          </a:solidFill>
                          <a:effectLst/>
                        </a:rPr>
                        <a:t> </a:t>
                      </a:r>
                      <a:r>
                        <a:rPr lang="es-ES" sz="2000" dirty="0" smtClean="0">
                          <a:solidFill>
                            <a:schemeClr val="tx1"/>
                          </a:solidFill>
                          <a:effectLst/>
                        </a:rPr>
                        <a:t>No </a:t>
                      </a:r>
                      <a:r>
                        <a:rPr lang="es-ES" sz="2000" dirty="0">
                          <a:solidFill>
                            <a:schemeClr val="tx1"/>
                          </a:solidFill>
                          <a:effectLst/>
                        </a:rPr>
                        <a:t>existe un estudio a profundidad, solo existe un asesor externo en circuitos feriales especializados, donde se utiliza técnicas de observación en cada feria, sean públicas o privadas,</a:t>
                      </a:r>
                      <a:endParaRPr lang="es-E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696" marR="21696" marT="0" marB="0"/>
                </a:tc>
                <a:extLst>
                  <a:ext uri="{0D108BD9-81ED-4DB2-BD59-A6C34878D82A}">
                    <a16:rowId xmlns:a16="http://schemas.microsoft.com/office/drawing/2014/main" val="3891704484"/>
                  </a:ext>
                </a:extLst>
              </a:tr>
              <a:tr h="2510313">
                <a:tc>
                  <a:txBody>
                    <a:bodyPr/>
                    <a:lstStyle/>
                    <a:p>
                      <a:pPr indent="180340" algn="ctr">
                        <a:lnSpc>
                          <a:spcPct val="100000"/>
                        </a:lnSpc>
                        <a:spcAft>
                          <a:spcPts val="0"/>
                        </a:spcAft>
                      </a:pPr>
                      <a:endParaRPr lang="es-ES" sz="2000" dirty="0" smtClean="0">
                        <a:solidFill>
                          <a:schemeClr val="tx1"/>
                        </a:solidFill>
                        <a:effectLst/>
                      </a:endParaRPr>
                    </a:p>
                    <a:p>
                      <a:pPr indent="180340" algn="ctr">
                        <a:lnSpc>
                          <a:spcPct val="100000"/>
                        </a:lnSpc>
                        <a:spcAft>
                          <a:spcPts val="0"/>
                        </a:spcAft>
                      </a:pPr>
                      <a:r>
                        <a:rPr lang="es-ES" sz="2000" dirty="0" smtClean="0">
                          <a:solidFill>
                            <a:schemeClr val="tx1"/>
                          </a:solidFill>
                          <a:effectLst/>
                        </a:rPr>
                        <a:t>¿</a:t>
                      </a:r>
                      <a:r>
                        <a:rPr lang="es-ES" sz="2000" dirty="0">
                          <a:solidFill>
                            <a:schemeClr val="tx1"/>
                          </a:solidFill>
                          <a:effectLst/>
                        </a:rPr>
                        <a:t>Cuál es el límite de los responsables de la realización de ferias y los expositores o artesanos? Es decir, se realiza la feria y ¿existe una responsabilidad durante el evento o se les deja a los artesanos realizar sus actividades independientemente?</a:t>
                      </a:r>
                    </a:p>
                    <a:p>
                      <a:pPr indent="180340" algn="ctr">
                        <a:lnSpc>
                          <a:spcPct val="100000"/>
                        </a:lnSpc>
                        <a:spcAft>
                          <a:spcPts val="0"/>
                        </a:spcAft>
                      </a:pPr>
                      <a:r>
                        <a:rPr lang="es-ES" sz="2000" dirty="0">
                          <a:solidFill>
                            <a:schemeClr val="tx1"/>
                          </a:solidFill>
                          <a:effectLst/>
                        </a:rPr>
                        <a:t> </a:t>
                      </a:r>
                      <a:endParaRPr lang="es-E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696" marR="21696" marT="0" marB="0"/>
                </a:tc>
                <a:tc>
                  <a:txBody>
                    <a:bodyPr/>
                    <a:lstStyle/>
                    <a:p>
                      <a:pPr indent="180340" algn="l">
                        <a:lnSpc>
                          <a:spcPct val="100000"/>
                        </a:lnSpc>
                        <a:spcAft>
                          <a:spcPts val="0"/>
                        </a:spcAft>
                      </a:pPr>
                      <a:r>
                        <a:rPr lang="es-ES" sz="2000" dirty="0">
                          <a:solidFill>
                            <a:schemeClr val="tx1"/>
                          </a:solidFill>
                          <a:effectLst/>
                        </a:rPr>
                        <a:t> </a:t>
                      </a:r>
                    </a:p>
                    <a:p>
                      <a:pPr indent="180340" algn="just">
                        <a:lnSpc>
                          <a:spcPct val="100000"/>
                        </a:lnSpc>
                        <a:spcAft>
                          <a:spcPts val="0"/>
                        </a:spcAft>
                      </a:pPr>
                      <a:r>
                        <a:rPr lang="es-ES" sz="2000" dirty="0">
                          <a:solidFill>
                            <a:schemeClr val="tx1"/>
                          </a:solidFill>
                          <a:effectLst/>
                        </a:rPr>
                        <a:t>ConQuito establece parámetros, principalmente para mantener la armonía entre artesanos y también se establece compromisos, de difusión, infraestructura y servicios propios de la </a:t>
                      </a:r>
                      <a:r>
                        <a:rPr lang="es-ES" sz="2000" dirty="0" smtClean="0">
                          <a:solidFill>
                            <a:schemeClr val="tx1"/>
                          </a:solidFill>
                          <a:effectLst/>
                        </a:rPr>
                        <a:t>feria.</a:t>
                      </a:r>
                      <a:r>
                        <a:rPr lang="es-ES" sz="2000" baseline="0" dirty="0" smtClean="0">
                          <a:solidFill>
                            <a:schemeClr val="tx1"/>
                          </a:solidFill>
                          <a:effectLst/>
                        </a:rPr>
                        <a:t> </a:t>
                      </a:r>
                      <a:r>
                        <a:rPr lang="es-ES" sz="2000" dirty="0" smtClean="0">
                          <a:solidFill>
                            <a:schemeClr val="tx1"/>
                          </a:solidFill>
                          <a:effectLst/>
                        </a:rPr>
                        <a:t>Los </a:t>
                      </a:r>
                      <a:r>
                        <a:rPr lang="es-ES" sz="2000" dirty="0">
                          <a:solidFill>
                            <a:schemeClr val="tx1"/>
                          </a:solidFill>
                          <a:effectLst/>
                        </a:rPr>
                        <a:t>artesanos firman un compromiso de aceptación a los parámetros expuestos y si lo incumplen un comité interno los sanciona. </a:t>
                      </a:r>
                      <a:endParaRPr lang="es-ES" sz="2000" dirty="0">
                        <a:solidFill>
                          <a:schemeClr val="tx1"/>
                        </a:solidFill>
                        <a:effectLst/>
                        <a:latin typeface="Times New Roman" panose="02020603050405020304" pitchFamily="18" charset="0"/>
                        <a:cs typeface="Times New Roman" panose="02020603050405020304" pitchFamily="18" charset="0"/>
                      </a:endParaRPr>
                    </a:p>
                  </a:txBody>
                  <a:tcPr marL="21696" marR="21696" marT="0" marB="0"/>
                </a:tc>
                <a:extLst>
                  <a:ext uri="{0D108BD9-81ED-4DB2-BD59-A6C34878D82A}">
                    <a16:rowId xmlns:a16="http://schemas.microsoft.com/office/drawing/2014/main" val="3826456811"/>
                  </a:ext>
                </a:extLst>
              </a:tr>
            </a:tbl>
          </a:graphicData>
        </a:graphic>
      </p:graphicFrame>
    </p:spTree>
    <p:extLst>
      <p:ext uri="{BB962C8B-B14F-4D97-AF65-F5344CB8AC3E}">
        <p14:creationId xmlns:p14="http://schemas.microsoft.com/office/powerpoint/2010/main" val="42949518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graphicFrame>
        <p:nvGraphicFramePr>
          <p:cNvPr id="4" name="Tabla 3"/>
          <p:cNvGraphicFramePr>
            <a:graphicFrameLocks noGrp="1"/>
          </p:cNvGraphicFramePr>
          <p:nvPr>
            <p:extLst>
              <p:ext uri="{D42A27DB-BD31-4B8C-83A1-F6EECF244321}">
                <p14:modId xmlns:p14="http://schemas.microsoft.com/office/powerpoint/2010/main" val="3838099241"/>
              </p:ext>
            </p:extLst>
          </p:nvPr>
        </p:nvGraphicFramePr>
        <p:xfrm>
          <a:off x="1484312" y="600896"/>
          <a:ext cx="10520454" cy="5859286"/>
        </p:xfrm>
        <a:graphic>
          <a:graphicData uri="http://schemas.openxmlformats.org/drawingml/2006/table">
            <a:tbl>
              <a:tblPr firstRow="1" firstCol="1" bandRow="1">
                <a:tableStyleId>{5C22544A-7EE6-4342-B048-85BDC9FD1C3A}</a:tableStyleId>
              </a:tblPr>
              <a:tblGrid>
                <a:gridCol w="3216839">
                  <a:extLst>
                    <a:ext uri="{9D8B030D-6E8A-4147-A177-3AD203B41FA5}">
                      <a16:colId xmlns:a16="http://schemas.microsoft.com/office/drawing/2014/main" val="659756091"/>
                    </a:ext>
                  </a:extLst>
                </a:gridCol>
                <a:gridCol w="7303615">
                  <a:extLst>
                    <a:ext uri="{9D8B030D-6E8A-4147-A177-3AD203B41FA5}">
                      <a16:colId xmlns:a16="http://schemas.microsoft.com/office/drawing/2014/main" val="1791541882"/>
                    </a:ext>
                  </a:extLst>
                </a:gridCol>
              </a:tblGrid>
              <a:tr h="1528355">
                <a:tc>
                  <a:txBody>
                    <a:bodyPr/>
                    <a:lstStyle/>
                    <a:p>
                      <a:pPr indent="180340" algn="ctr">
                        <a:lnSpc>
                          <a:spcPct val="100000"/>
                        </a:lnSpc>
                        <a:spcAft>
                          <a:spcPts val="0"/>
                        </a:spcAft>
                      </a:pPr>
                      <a:r>
                        <a:rPr lang="es-ES" sz="2400" dirty="0">
                          <a:solidFill>
                            <a:schemeClr val="tx1"/>
                          </a:solidFill>
                          <a:effectLst/>
                        </a:rPr>
                        <a:t>¿Una vez finalizada la feria, se realiza un seguimiento y evaluación de las ventas realizadas?</a:t>
                      </a:r>
                    </a:p>
                    <a:p>
                      <a:pPr indent="180340" algn="ctr">
                        <a:lnSpc>
                          <a:spcPct val="100000"/>
                        </a:lnSpc>
                        <a:spcAft>
                          <a:spcPts val="0"/>
                        </a:spcAft>
                      </a:pPr>
                      <a:r>
                        <a:rPr lang="es-ES" sz="2400" dirty="0">
                          <a:solidFill>
                            <a:schemeClr val="tx1"/>
                          </a:solidFill>
                          <a:effectLst/>
                        </a:rPr>
                        <a:t> </a:t>
                      </a:r>
                      <a:endParaRPr lang="es-E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538" marR="25538" marT="0" marB="0"/>
                </a:tc>
                <a:tc>
                  <a:txBody>
                    <a:bodyPr/>
                    <a:lstStyle/>
                    <a:p>
                      <a:pPr indent="180340" algn="just">
                        <a:lnSpc>
                          <a:spcPct val="100000"/>
                        </a:lnSpc>
                        <a:spcAft>
                          <a:spcPts val="0"/>
                        </a:spcAft>
                      </a:pPr>
                      <a:r>
                        <a:rPr lang="es-ES" sz="2400" b="0" dirty="0">
                          <a:solidFill>
                            <a:schemeClr val="tx1"/>
                          </a:solidFill>
                          <a:effectLst/>
                        </a:rPr>
                        <a:t>Se realiza un informe por cada feria, donde existe la evaluación por medio de encuestas, tanto para los consumidores, como para los artesanos, expositores, lo que ayuda para la toma de decisiones en futuras ediciones.</a:t>
                      </a:r>
                      <a:endParaRPr lang="es-E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538" marR="25538" marT="0" marB="0"/>
                </a:tc>
                <a:extLst>
                  <a:ext uri="{0D108BD9-81ED-4DB2-BD59-A6C34878D82A}">
                    <a16:rowId xmlns:a16="http://schemas.microsoft.com/office/drawing/2014/main" val="3112750016"/>
                  </a:ext>
                </a:extLst>
              </a:tr>
              <a:tr h="1470166">
                <a:tc>
                  <a:txBody>
                    <a:bodyPr/>
                    <a:lstStyle/>
                    <a:p>
                      <a:pPr indent="180340" algn="ctr">
                        <a:lnSpc>
                          <a:spcPct val="100000"/>
                        </a:lnSpc>
                        <a:spcAft>
                          <a:spcPts val="0"/>
                        </a:spcAft>
                      </a:pPr>
                      <a:r>
                        <a:rPr lang="es-ES" sz="2400">
                          <a:solidFill>
                            <a:schemeClr val="tx1"/>
                          </a:solidFill>
                          <a:effectLst/>
                        </a:rPr>
                        <a:t>¿Cuáles son los medios de difusión de ferias artesanales?</a:t>
                      </a:r>
                    </a:p>
                    <a:p>
                      <a:pPr indent="180340" algn="l">
                        <a:lnSpc>
                          <a:spcPct val="100000"/>
                        </a:lnSpc>
                        <a:spcAft>
                          <a:spcPts val="0"/>
                        </a:spcAft>
                      </a:pPr>
                      <a:r>
                        <a:rPr lang="es-ES" sz="2400">
                          <a:solidFill>
                            <a:schemeClr val="tx1"/>
                          </a:solidFill>
                          <a:effectLst/>
                        </a:rPr>
                        <a:t> </a:t>
                      </a:r>
                      <a:endParaRPr lang="es-ES"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538" marR="25538" marT="0" marB="0"/>
                </a:tc>
                <a:tc>
                  <a:txBody>
                    <a:bodyPr/>
                    <a:lstStyle/>
                    <a:p>
                      <a:pPr indent="180340" algn="l">
                        <a:lnSpc>
                          <a:spcPct val="100000"/>
                        </a:lnSpc>
                        <a:spcAft>
                          <a:spcPts val="0"/>
                        </a:spcAft>
                      </a:pPr>
                      <a:r>
                        <a:rPr lang="es-ES" sz="2400" dirty="0">
                          <a:solidFill>
                            <a:schemeClr val="tx1"/>
                          </a:solidFill>
                          <a:effectLst/>
                        </a:rPr>
                        <a:t> </a:t>
                      </a:r>
                    </a:p>
                    <a:p>
                      <a:pPr indent="180340" algn="l">
                        <a:lnSpc>
                          <a:spcPct val="100000"/>
                        </a:lnSpc>
                        <a:spcAft>
                          <a:spcPts val="0"/>
                        </a:spcAft>
                      </a:pPr>
                      <a:r>
                        <a:rPr lang="es-ES" sz="2400" dirty="0">
                          <a:solidFill>
                            <a:schemeClr val="tx1"/>
                          </a:solidFill>
                          <a:effectLst/>
                        </a:rPr>
                        <a:t> </a:t>
                      </a:r>
                      <a:r>
                        <a:rPr lang="es-ES" sz="2400" dirty="0" smtClean="0">
                          <a:solidFill>
                            <a:schemeClr val="tx1"/>
                          </a:solidFill>
                          <a:effectLst/>
                        </a:rPr>
                        <a:t>Las </a:t>
                      </a:r>
                      <a:r>
                        <a:rPr lang="es-ES" sz="2400" dirty="0">
                          <a:solidFill>
                            <a:schemeClr val="tx1"/>
                          </a:solidFill>
                          <a:effectLst/>
                        </a:rPr>
                        <a:t>redes sociales son el medio más fuerte y el marketing boca a boca.</a:t>
                      </a:r>
                      <a:endParaRPr lang="es-E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538" marR="25538" marT="0" marB="0"/>
                </a:tc>
                <a:extLst>
                  <a:ext uri="{0D108BD9-81ED-4DB2-BD59-A6C34878D82A}">
                    <a16:rowId xmlns:a16="http://schemas.microsoft.com/office/drawing/2014/main" val="2123672392"/>
                  </a:ext>
                </a:extLst>
              </a:tr>
              <a:tr h="1894115">
                <a:tc>
                  <a:txBody>
                    <a:bodyPr/>
                    <a:lstStyle/>
                    <a:p>
                      <a:pPr marL="71755" indent="180340" algn="ctr">
                        <a:lnSpc>
                          <a:spcPct val="100000"/>
                        </a:lnSpc>
                        <a:spcAft>
                          <a:spcPts val="0"/>
                        </a:spcAft>
                      </a:pPr>
                      <a:r>
                        <a:rPr lang="es-ES" sz="2400" dirty="0">
                          <a:solidFill>
                            <a:schemeClr val="tx1"/>
                          </a:solidFill>
                          <a:effectLst/>
                        </a:rPr>
                        <a:t>¿Cómo se selecciona el lugar de exposición de ferias, y qué parámetros se consideran?</a:t>
                      </a:r>
                      <a:endParaRPr lang="es-E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538" marR="25538" marT="0" marB="0"/>
                </a:tc>
                <a:tc>
                  <a:txBody>
                    <a:bodyPr/>
                    <a:lstStyle/>
                    <a:p>
                      <a:pPr indent="180340" algn="l">
                        <a:lnSpc>
                          <a:spcPct val="100000"/>
                        </a:lnSpc>
                        <a:spcAft>
                          <a:spcPts val="0"/>
                        </a:spcAft>
                      </a:pPr>
                      <a:r>
                        <a:rPr lang="es-ES" sz="2400" dirty="0">
                          <a:solidFill>
                            <a:schemeClr val="tx1"/>
                          </a:solidFill>
                          <a:effectLst/>
                        </a:rPr>
                        <a:t> </a:t>
                      </a:r>
                    </a:p>
                    <a:p>
                      <a:pPr indent="180340" algn="just">
                        <a:lnSpc>
                          <a:spcPct val="100000"/>
                        </a:lnSpc>
                        <a:spcAft>
                          <a:spcPts val="0"/>
                        </a:spcAft>
                      </a:pPr>
                      <a:r>
                        <a:rPr lang="es-ES" sz="2400" dirty="0">
                          <a:solidFill>
                            <a:schemeClr val="tx1"/>
                          </a:solidFill>
                          <a:effectLst/>
                        </a:rPr>
                        <a:t>De acuerdo a la temporada, se establece el lugar de exposición, el cual debe ser un espacio visible y atractivo para los visitantes, seguidamente se identifica que los precios y los productos deben estar enfocados al segmento al cual están dirigidos.</a:t>
                      </a:r>
                      <a:endParaRPr lang="es-E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538" marR="25538" marT="0" marB="0"/>
                </a:tc>
                <a:extLst>
                  <a:ext uri="{0D108BD9-81ED-4DB2-BD59-A6C34878D82A}">
                    <a16:rowId xmlns:a16="http://schemas.microsoft.com/office/drawing/2014/main" val="842720036"/>
                  </a:ext>
                </a:extLst>
              </a:tr>
            </a:tbl>
          </a:graphicData>
        </a:graphic>
      </p:graphicFrame>
    </p:spTree>
    <p:extLst>
      <p:ext uri="{BB962C8B-B14F-4D97-AF65-F5344CB8AC3E}">
        <p14:creationId xmlns:p14="http://schemas.microsoft.com/office/powerpoint/2010/main" val="4094542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ANÁLISIS UNIVARIADO</a:t>
            </a:r>
            <a:endParaRPr lang="es-ES" b="1" dirty="0"/>
          </a:p>
        </p:txBody>
      </p:sp>
      <p:sp>
        <p:nvSpPr>
          <p:cNvPr id="5" name="Marcador de texto 4"/>
          <p:cNvSpPr>
            <a:spLocks noGrp="1"/>
          </p:cNvSpPr>
          <p:nvPr>
            <p:ph type="body" idx="1"/>
          </p:nvPr>
        </p:nvSpPr>
        <p:spPr/>
        <p:txBody>
          <a:bodyPr/>
          <a:lstStyle/>
          <a:p>
            <a:endParaRPr lang="es-ES"/>
          </a:p>
        </p:txBody>
      </p:sp>
    </p:spTree>
    <p:extLst>
      <p:ext uri="{BB962C8B-B14F-4D97-AF65-F5344CB8AC3E}">
        <p14:creationId xmlns:p14="http://schemas.microsoft.com/office/powerpoint/2010/main" val="18418059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3587264218"/>
              </p:ext>
            </p:extLst>
          </p:nvPr>
        </p:nvGraphicFramePr>
        <p:xfrm>
          <a:off x="2795451" y="0"/>
          <a:ext cx="7863841" cy="6823376"/>
        </p:xfrm>
        <a:graphic>
          <a:graphicData uri="http://schemas.openxmlformats.org/drawingml/2006/table">
            <a:tbl>
              <a:tblPr firstRow="1" firstCol="1" bandRow="1">
                <a:tableStyleId>{5C22544A-7EE6-4342-B048-85BDC9FD1C3A}</a:tableStyleId>
              </a:tblPr>
              <a:tblGrid>
                <a:gridCol w="2592475">
                  <a:extLst>
                    <a:ext uri="{9D8B030D-6E8A-4147-A177-3AD203B41FA5}">
                      <a16:colId xmlns:a16="http://schemas.microsoft.com/office/drawing/2014/main" val="2130429154"/>
                    </a:ext>
                  </a:extLst>
                </a:gridCol>
                <a:gridCol w="999019">
                  <a:extLst>
                    <a:ext uri="{9D8B030D-6E8A-4147-A177-3AD203B41FA5}">
                      <a16:colId xmlns:a16="http://schemas.microsoft.com/office/drawing/2014/main" val="936302154"/>
                    </a:ext>
                  </a:extLst>
                </a:gridCol>
                <a:gridCol w="4272347">
                  <a:extLst>
                    <a:ext uri="{9D8B030D-6E8A-4147-A177-3AD203B41FA5}">
                      <a16:colId xmlns:a16="http://schemas.microsoft.com/office/drawing/2014/main" val="860969004"/>
                    </a:ext>
                  </a:extLst>
                </a:gridCol>
              </a:tblGrid>
              <a:tr h="377946">
                <a:tc gridSpan="3">
                  <a:txBody>
                    <a:bodyPr/>
                    <a:lstStyle/>
                    <a:p>
                      <a:pPr indent="180340" algn="ctr">
                        <a:lnSpc>
                          <a:spcPct val="150000"/>
                        </a:lnSpc>
                        <a:spcAft>
                          <a:spcPts val="0"/>
                        </a:spcAft>
                      </a:pPr>
                      <a:r>
                        <a:rPr lang="es-ES" sz="1800" dirty="0">
                          <a:solidFill>
                            <a:schemeClr val="tx1"/>
                          </a:solidFill>
                          <a:effectLst/>
                        </a:rPr>
                        <a:t>Perfil del consumidor de ferias</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17" marR="13017" marT="0" marB="0"/>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035116033"/>
                  </a:ext>
                </a:extLst>
              </a:tr>
              <a:tr h="377946">
                <a:tc>
                  <a:txBody>
                    <a:bodyPr/>
                    <a:lstStyle/>
                    <a:p>
                      <a:pPr indent="180340" algn="l">
                        <a:lnSpc>
                          <a:spcPct val="150000"/>
                        </a:lnSpc>
                        <a:spcAft>
                          <a:spcPts val="0"/>
                        </a:spcAft>
                      </a:pPr>
                      <a:r>
                        <a:rPr lang="es-ES" sz="1800" dirty="0">
                          <a:solidFill>
                            <a:schemeClr val="tx1"/>
                          </a:solidFill>
                          <a:effectLst/>
                          <a:hlinkClick r:id="rId2" action="ppaction://hlinksldjump"/>
                        </a:rPr>
                        <a:t>Edad</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17" marR="13017" marT="0" marB="0"/>
                </a:tc>
                <a:tc>
                  <a:txBody>
                    <a:bodyPr/>
                    <a:lstStyle/>
                    <a:p>
                      <a:pPr indent="180340" algn="l">
                        <a:lnSpc>
                          <a:spcPct val="150000"/>
                        </a:lnSpc>
                        <a:spcAft>
                          <a:spcPts val="0"/>
                        </a:spcAft>
                      </a:pPr>
                      <a:r>
                        <a:rPr lang="es-ES" sz="1800" dirty="0" smtClean="0">
                          <a:solidFill>
                            <a:schemeClr val="tx1"/>
                          </a:solidFill>
                          <a:effectLst/>
                        </a:rPr>
                        <a:t>46%</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17" marR="13017" marT="0" marB="0"/>
                </a:tc>
                <a:tc>
                  <a:txBody>
                    <a:bodyPr/>
                    <a:lstStyle/>
                    <a:p>
                      <a:pPr indent="180340" algn="l">
                        <a:lnSpc>
                          <a:spcPct val="150000"/>
                        </a:lnSpc>
                        <a:spcAft>
                          <a:spcPts val="0"/>
                        </a:spcAft>
                      </a:pPr>
                      <a:r>
                        <a:rPr lang="es-ES" sz="1800">
                          <a:solidFill>
                            <a:schemeClr val="tx1"/>
                          </a:solidFill>
                          <a:effectLst/>
                        </a:rPr>
                        <a:t>18 – 28 años</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17" marR="13017" marT="0" marB="0"/>
                </a:tc>
                <a:extLst>
                  <a:ext uri="{0D108BD9-81ED-4DB2-BD59-A6C34878D82A}">
                    <a16:rowId xmlns:a16="http://schemas.microsoft.com/office/drawing/2014/main" val="1386194294"/>
                  </a:ext>
                </a:extLst>
              </a:tr>
              <a:tr h="377946">
                <a:tc>
                  <a:txBody>
                    <a:bodyPr/>
                    <a:lstStyle/>
                    <a:p>
                      <a:pPr indent="180340" algn="l">
                        <a:lnSpc>
                          <a:spcPct val="150000"/>
                        </a:lnSpc>
                        <a:spcAft>
                          <a:spcPts val="0"/>
                        </a:spcAft>
                      </a:pPr>
                      <a:r>
                        <a:rPr lang="es-ES" sz="1800" dirty="0">
                          <a:solidFill>
                            <a:schemeClr val="tx1"/>
                          </a:solidFill>
                          <a:effectLst/>
                          <a:hlinkClick r:id="rId3" action="ppaction://hlinksldjump"/>
                        </a:rPr>
                        <a:t>Género</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17" marR="13017" marT="0" marB="0"/>
                </a:tc>
                <a:tc>
                  <a:txBody>
                    <a:bodyPr/>
                    <a:lstStyle/>
                    <a:p>
                      <a:pPr indent="180340" algn="l">
                        <a:lnSpc>
                          <a:spcPct val="150000"/>
                        </a:lnSpc>
                        <a:spcAft>
                          <a:spcPts val="0"/>
                        </a:spcAft>
                      </a:pPr>
                      <a:r>
                        <a:rPr lang="es-ES" sz="1800" dirty="0" smtClean="0">
                          <a:solidFill>
                            <a:schemeClr val="tx1"/>
                          </a:solidFill>
                          <a:effectLst/>
                        </a:rPr>
                        <a:t>56%</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17" marR="13017" marT="0" marB="0"/>
                </a:tc>
                <a:tc>
                  <a:txBody>
                    <a:bodyPr/>
                    <a:lstStyle/>
                    <a:p>
                      <a:pPr indent="180340" algn="l">
                        <a:lnSpc>
                          <a:spcPct val="150000"/>
                        </a:lnSpc>
                        <a:spcAft>
                          <a:spcPts val="0"/>
                        </a:spcAft>
                      </a:pPr>
                      <a:r>
                        <a:rPr lang="es-ES" sz="1800">
                          <a:solidFill>
                            <a:schemeClr val="tx1"/>
                          </a:solidFill>
                          <a:effectLst/>
                        </a:rPr>
                        <a:t>Femenino</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17" marR="13017" marT="0" marB="0"/>
                </a:tc>
                <a:extLst>
                  <a:ext uri="{0D108BD9-81ED-4DB2-BD59-A6C34878D82A}">
                    <a16:rowId xmlns:a16="http://schemas.microsoft.com/office/drawing/2014/main" val="605144465"/>
                  </a:ext>
                </a:extLst>
              </a:tr>
              <a:tr h="507554">
                <a:tc>
                  <a:txBody>
                    <a:bodyPr/>
                    <a:lstStyle/>
                    <a:p>
                      <a:pPr indent="180340" algn="l">
                        <a:lnSpc>
                          <a:spcPct val="150000"/>
                        </a:lnSpc>
                        <a:spcAft>
                          <a:spcPts val="0"/>
                        </a:spcAft>
                      </a:pPr>
                      <a:r>
                        <a:rPr lang="es-ES" sz="1800">
                          <a:solidFill>
                            <a:schemeClr val="tx1"/>
                          </a:solidFill>
                          <a:effectLst/>
                        </a:rPr>
                        <a:t>Ocupación</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17" marR="13017" marT="0" marB="0"/>
                </a:tc>
                <a:tc>
                  <a:txBody>
                    <a:bodyPr/>
                    <a:lstStyle/>
                    <a:p>
                      <a:pPr indent="180340" algn="l">
                        <a:lnSpc>
                          <a:spcPct val="150000"/>
                        </a:lnSpc>
                        <a:spcAft>
                          <a:spcPts val="0"/>
                        </a:spcAft>
                      </a:pPr>
                      <a:r>
                        <a:rPr lang="es-ES" sz="1800">
                          <a:solidFill>
                            <a:schemeClr val="tx1"/>
                          </a:solidFill>
                          <a:effectLst/>
                        </a:rPr>
                        <a:t>44%</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17" marR="13017" marT="0" marB="0"/>
                </a:tc>
                <a:tc>
                  <a:txBody>
                    <a:bodyPr/>
                    <a:lstStyle/>
                    <a:p>
                      <a:pPr indent="180340" algn="l">
                        <a:lnSpc>
                          <a:spcPct val="150000"/>
                        </a:lnSpc>
                        <a:spcAft>
                          <a:spcPts val="0"/>
                        </a:spcAft>
                      </a:pPr>
                      <a:r>
                        <a:rPr lang="es-ES" sz="1800" dirty="0">
                          <a:solidFill>
                            <a:schemeClr val="tx1"/>
                          </a:solidFill>
                          <a:effectLst/>
                        </a:rPr>
                        <a:t>Relación de dependencia</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17" marR="13017" marT="0" marB="0"/>
                </a:tc>
                <a:extLst>
                  <a:ext uri="{0D108BD9-81ED-4DB2-BD59-A6C34878D82A}">
                    <a16:rowId xmlns:a16="http://schemas.microsoft.com/office/drawing/2014/main" val="1123278567"/>
                  </a:ext>
                </a:extLst>
              </a:tr>
              <a:tr h="468966">
                <a:tc>
                  <a:txBody>
                    <a:bodyPr/>
                    <a:lstStyle/>
                    <a:p>
                      <a:pPr indent="180340" algn="l">
                        <a:lnSpc>
                          <a:spcPct val="150000"/>
                        </a:lnSpc>
                        <a:spcAft>
                          <a:spcPts val="0"/>
                        </a:spcAft>
                      </a:pPr>
                      <a:r>
                        <a:rPr lang="es-ES" sz="1800">
                          <a:solidFill>
                            <a:schemeClr val="tx1"/>
                          </a:solidFill>
                          <a:effectLst/>
                        </a:rPr>
                        <a:t>Ingresos</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17" marR="13017" marT="0" marB="0"/>
                </a:tc>
                <a:tc>
                  <a:txBody>
                    <a:bodyPr/>
                    <a:lstStyle/>
                    <a:p>
                      <a:pPr indent="180340" algn="l">
                        <a:lnSpc>
                          <a:spcPct val="150000"/>
                        </a:lnSpc>
                        <a:spcAft>
                          <a:spcPts val="0"/>
                        </a:spcAft>
                      </a:pPr>
                      <a:r>
                        <a:rPr lang="es-ES" sz="1800">
                          <a:solidFill>
                            <a:schemeClr val="tx1"/>
                          </a:solidFill>
                          <a:effectLst/>
                        </a:rPr>
                        <a:t>34%</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17" marR="13017" marT="0" marB="0"/>
                </a:tc>
                <a:tc>
                  <a:txBody>
                    <a:bodyPr/>
                    <a:lstStyle/>
                    <a:p>
                      <a:pPr indent="180340" algn="l">
                        <a:lnSpc>
                          <a:spcPct val="150000"/>
                        </a:lnSpc>
                        <a:spcAft>
                          <a:spcPts val="0"/>
                        </a:spcAft>
                      </a:pPr>
                      <a:r>
                        <a:rPr lang="es-ES" sz="1800" dirty="0">
                          <a:solidFill>
                            <a:schemeClr val="tx1"/>
                          </a:solidFill>
                          <a:effectLst/>
                        </a:rPr>
                        <a:t>Menor o igual a $ 366</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17" marR="13017" marT="0" marB="0"/>
                </a:tc>
                <a:extLst>
                  <a:ext uri="{0D108BD9-81ED-4DB2-BD59-A6C34878D82A}">
                    <a16:rowId xmlns:a16="http://schemas.microsoft.com/office/drawing/2014/main" val="194184389"/>
                  </a:ext>
                </a:extLst>
              </a:tr>
              <a:tr h="462158">
                <a:tc>
                  <a:txBody>
                    <a:bodyPr/>
                    <a:lstStyle/>
                    <a:p>
                      <a:pPr indent="180340" algn="l">
                        <a:lnSpc>
                          <a:spcPct val="150000"/>
                        </a:lnSpc>
                        <a:spcAft>
                          <a:spcPts val="0"/>
                        </a:spcAft>
                      </a:pPr>
                      <a:r>
                        <a:rPr lang="es-ES" sz="1800" dirty="0">
                          <a:solidFill>
                            <a:schemeClr val="tx1"/>
                          </a:solidFill>
                          <a:effectLst/>
                          <a:hlinkClick r:id="rId4" action="ppaction://hlinksldjump"/>
                        </a:rPr>
                        <a:t>Uso del producto</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17" marR="13017" marT="0" marB="0"/>
                </a:tc>
                <a:tc>
                  <a:txBody>
                    <a:bodyPr/>
                    <a:lstStyle/>
                    <a:p>
                      <a:pPr indent="180340" algn="l">
                        <a:lnSpc>
                          <a:spcPct val="150000"/>
                        </a:lnSpc>
                        <a:spcAft>
                          <a:spcPts val="0"/>
                        </a:spcAft>
                      </a:pPr>
                      <a:r>
                        <a:rPr lang="es-ES" sz="1800" dirty="0">
                          <a:solidFill>
                            <a:schemeClr val="tx1"/>
                          </a:solidFill>
                          <a:effectLst/>
                        </a:rPr>
                        <a:t>60%</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17" marR="13017" marT="0" marB="0"/>
                </a:tc>
                <a:tc>
                  <a:txBody>
                    <a:bodyPr/>
                    <a:lstStyle/>
                    <a:p>
                      <a:pPr indent="180340" algn="l">
                        <a:lnSpc>
                          <a:spcPct val="150000"/>
                        </a:lnSpc>
                        <a:spcAft>
                          <a:spcPts val="0"/>
                        </a:spcAft>
                      </a:pPr>
                      <a:r>
                        <a:rPr lang="es-ES" sz="1800" dirty="0">
                          <a:solidFill>
                            <a:schemeClr val="tx1"/>
                          </a:solidFill>
                          <a:effectLst/>
                        </a:rPr>
                        <a:t>Adquisición por gusto</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17" marR="13017" marT="0" marB="0"/>
                </a:tc>
                <a:extLst>
                  <a:ext uri="{0D108BD9-81ED-4DB2-BD59-A6C34878D82A}">
                    <a16:rowId xmlns:a16="http://schemas.microsoft.com/office/drawing/2014/main" val="1988712997"/>
                  </a:ext>
                </a:extLst>
              </a:tr>
              <a:tr h="435431">
                <a:tc>
                  <a:txBody>
                    <a:bodyPr/>
                    <a:lstStyle/>
                    <a:p>
                      <a:pPr indent="180340" algn="l">
                        <a:lnSpc>
                          <a:spcPct val="150000"/>
                        </a:lnSpc>
                        <a:spcAft>
                          <a:spcPts val="0"/>
                        </a:spcAft>
                      </a:pPr>
                      <a:r>
                        <a:rPr lang="es-ES" sz="1800" dirty="0">
                          <a:solidFill>
                            <a:schemeClr val="tx1"/>
                          </a:solidFill>
                          <a:effectLst/>
                          <a:hlinkClick r:id="rId5" action="ppaction://hlinksldjump"/>
                        </a:rPr>
                        <a:t>Beneficio esperado</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17" marR="13017" marT="0" marB="0"/>
                </a:tc>
                <a:tc>
                  <a:txBody>
                    <a:bodyPr/>
                    <a:lstStyle/>
                    <a:p>
                      <a:pPr indent="180340" algn="l">
                        <a:lnSpc>
                          <a:spcPct val="150000"/>
                        </a:lnSpc>
                        <a:spcAft>
                          <a:spcPts val="0"/>
                        </a:spcAft>
                      </a:pPr>
                      <a:r>
                        <a:rPr lang="es-ES" sz="1800">
                          <a:solidFill>
                            <a:schemeClr val="tx1"/>
                          </a:solidFill>
                          <a:effectLst/>
                        </a:rPr>
                        <a:t>44%</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17" marR="13017" marT="0" marB="0"/>
                </a:tc>
                <a:tc>
                  <a:txBody>
                    <a:bodyPr/>
                    <a:lstStyle/>
                    <a:p>
                      <a:pPr indent="180340" algn="l">
                        <a:lnSpc>
                          <a:spcPct val="150000"/>
                        </a:lnSpc>
                        <a:spcAft>
                          <a:spcPts val="0"/>
                        </a:spcAft>
                      </a:pPr>
                      <a:r>
                        <a:rPr lang="es-ES" sz="1800">
                          <a:solidFill>
                            <a:schemeClr val="tx1"/>
                          </a:solidFill>
                          <a:effectLst/>
                        </a:rPr>
                        <a:t>Producto original/artesanal</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17" marR="13017" marT="0" marB="0"/>
                </a:tc>
                <a:extLst>
                  <a:ext uri="{0D108BD9-81ED-4DB2-BD59-A6C34878D82A}">
                    <a16:rowId xmlns:a16="http://schemas.microsoft.com/office/drawing/2014/main" val="92028585"/>
                  </a:ext>
                </a:extLst>
              </a:tr>
              <a:tr h="755893">
                <a:tc>
                  <a:txBody>
                    <a:bodyPr/>
                    <a:lstStyle/>
                    <a:p>
                      <a:pPr indent="180340" algn="l">
                        <a:lnSpc>
                          <a:spcPct val="150000"/>
                        </a:lnSpc>
                        <a:spcAft>
                          <a:spcPts val="0"/>
                        </a:spcAft>
                      </a:pPr>
                      <a:r>
                        <a:rPr lang="es-ES" sz="1800" dirty="0">
                          <a:solidFill>
                            <a:schemeClr val="tx1"/>
                          </a:solidFill>
                          <a:effectLst/>
                          <a:hlinkClick r:id="rId6" action="ppaction://hlinksldjump"/>
                        </a:rPr>
                        <a:t>Medios de información</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17" marR="13017" marT="0" marB="0"/>
                </a:tc>
                <a:tc>
                  <a:txBody>
                    <a:bodyPr/>
                    <a:lstStyle/>
                    <a:p>
                      <a:pPr indent="180340" algn="l">
                        <a:lnSpc>
                          <a:spcPct val="150000"/>
                        </a:lnSpc>
                        <a:spcAft>
                          <a:spcPts val="0"/>
                        </a:spcAft>
                      </a:pPr>
                      <a:r>
                        <a:rPr lang="es-ES" sz="1800" dirty="0">
                          <a:solidFill>
                            <a:schemeClr val="tx1"/>
                          </a:solidFill>
                          <a:effectLst/>
                        </a:rPr>
                        <a:t>34%</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17" marR="13017" marT="0" marB="0"/>
                </a:tc>
                <a:tc>
                  <a:txBody>
                    <a:bodyPr/>
                    <a:lstStyle/>
                    <a:p>
                      <a:pPr indent="180340" algn="l">
                        <a:lnSpc>
                          <a:spcPct val="150000"/>
                        </a:lnSpc>
                        <a:spcAft>
                          <a:spcPts val="0"/>
                        </a:spcAft>
                      </a:pPr>
                      <a:r>
                        <a:rPr lang="es-ES" sz="1800">
                          <a:solidFill>
                            <a:schemeClr val="tx1"/>
                          </a:solidFill>
                          <a:effectLst/>
                        </a:rPr>
                        <a:t>Internet</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17" marR="13017" marT="0" marB="0"/>
                </a:tc>
                <a:extLst>
                  <a:ext uri="{0D108BD9-81ED-4DB2-BD59-A6C34878D82A}">
                    <a16:rowId xmlns:a16="http://schemas.microsoft.com/office/drawing/2014/main" val="2461646455"/>
                  </a:ext>
                </a:extLst>
              </a:tr>
              <a:tr h="516782">
                <a:tc rowSpan="6">
                  <a:txBody>
                    <a:bodyPr/>
                    <a:lstStyle/>
                    <a:p>
                      <a:pPr indent="180340" algn="l">
                        <a:lnSpc>
                          <a:spcPct val="150000"/>
                        </a:lnSpc>
                        <a:spcAft>
                          <a:spcPts val="0"/>
                        </a:spcAft>
                      </a:pPr>
                      <a:r>
                        <a:rPr lang="es-ES" sz="1800" dirty="0">
                          <a:solidFill>
                            <a:schemeClr val="tx1"/>
                          </a:solidFill>
                          <a:effectLst/>
                        </a:rPr>
                        <a:t> </a:t>
                      </a:r>
                    </a:p>
                    <a:p>
                      <a:pPr indent="180340" algn="l">
                        <a:lnSpc>
                          <a:spcPct val="150000"/>
                        </a:lnSpc>
                        <a:spcAft>
                          <a:spcPts val="0"/>
                        </a:spcAft>
                      </a:pPr>
                      <a:r>
                        <a:rPr lang="es-ES" sz="1800" dirty="0">
                          <a:solidFill>
                            <a:schemeClr val="tx1"/>
                          </a:solidFill>
                          <a:effectLst/>
                        </a:rPr>
                        <a:t> </a:t>
                      </a:r>
                    </a:p>
                    <a:p>
                      <a:pPr indent="180340" algn="l">
                        <a:lnSpc>
                          <a:spcPct val="150000"/>
                        </a:lnSpc>
                        <a:spcAft>
                          <a:spcPts val="0"/>
                        </a:spcAft>
                      </a:pPr>
                      <a:r>
                        <a:rPr lang="es-ES" sz="1800" dirty="0">
                          <a:solidFill>
                            <a:schemeClr val="tx1"/>
                          </a:solidFill>
                          <a:effectLst/>
                        </a:rPr>
                        <a:t> </a:t>
                      </a:r>
                    </a:p>
                    <a:p>
                      <a:pPr indent="180340" algn="l">
                        <a:lnSpc>
                          <a:spcPct val="150000"/>
                        </a:lnSpc>
                        <a:spcAft>
                          <a:spcPts val="0"/>
                        </a:spcAft>
                      </a:pPr>
                      <a:r>
                        <a:rPr lang="es-ES" sz="1800" dirty="0">
                          <a:solidFill>
                            <a:schemeClr val="tx1"/>
                          </a:solidFill>
                          <a:effectLst/>
                        </a:rPr>
                        <a:t> </a:t>
                      </a:r>
                    </a:p>
                    <a:p>
                      <a:pPr indent="180340" algn="l">
                        <a:lnSpc>
                          <a:spcPct val="150000"/>
                        </a:lnSpc>
                        <a:spcAft>
                          <a:spcPts val="0"/>
                        </a:spcAft>
                      </a:pPr>
                      <a:r>
                        <a:rPr lang="es-ES" sz="1800" dirty="0">
                          <a:solidFill>
                            <a:schemeClr val="tx1"/>
                          </a:solidFill>
                          <a:effectLst/>
                        </a:rPr>
                        <a:t>Motivación</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17" marR="13017" marT="0" marB="0">
                    <a:lnB w="12700" cap="flat" cmpd="sng" algn="ctr">
                      <a:solidFill>
                        <a:schemeClr val="tx1"/>
                      </a:solidFill>
                      <a:prstDash val="solid"/>
                      <a:round/>
                      <a:headEnd type="none" w="med" len="med"/>
                      <a:tailEnd type="none" w="med" len="med"/>
                    </a:lnB>
                  </a:tcPr>
                </a:tc>
                <a:tc rowSpan="2">
                  <a:txBody>
                    <a:bodyPr/>
                    <a:lstStyle/>
                    <a:p>
                      <a:pPr indent="180340" algn="l">
                        <a:lnSpc>
                          <a:spcPct val="150000"/>
                        </a:lnSpc>
                        <a:spcAft>
                          <a:spcPts val="0"/>
                        </a:spcAft>
                      </a:pPr>
                      <a:r>
                        <a:rPr lang="es-ES" sz="1800">
                          <a:solidFill>
                            <a:schemeClr val="tx1"/>
                          </a:solidFill>
                          <a:effectLst/>
                        </a:rPr>
                        <a:t> </a:t>
                      </a:r>
                    </a:p>
                    <a:p>
                      <a:pPr indent="180340" algn="l">
                        <a:lnSpc>
                          <a:spcPct val="150000"/>
                        </a:lnSpc>
                        <a:spcAft>
                          <a:spcPts val="0"/>
                        </a:spcAft>
                      </a:pPr>
                      <a:r>
                        <a:rPr lang="es-ES" sz="1800">
                          <a:solidFill>
                            <a:schemeClr val="tx1"/>
                          </a:solidFill>
                          <a:effectLst/>
                        </a:rPr>
                        <a:t>51%</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17" marR="13017" marT="0" marB="0"/>
                </a:tc>
                <a:tc>
                  <a:txBody>
                    <a:bodyPr/>
                    <a:lstStyle/>
                    <a:p>
                      <a:pPr indent="180340" algn="l">
                        <a:lnSpc>
                          <a:spcPct val="150000"/>
                        </a:lnSpc>
                        <a:spcAft>
                          <a:spcPts val="0"/>
                        </a:spcAft>
                      </a:pPr>
                      <a:r>
                        <a:rPr lang="es-ES" sz="1800" dirty="0">
                          <a:solidFill>
                            <a:schemeClr val="tx1"/>
                          </a:solidFill>
                          <a:effectLst/>
                        </a:rPr>
                        <a:t>Factores psicológicos:</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17" marR="13017" marT="0" marB="0"/>
                </a:tc>
                <a:extLst>
                  <a:ext uri="{0D108BD9-81ED-4DB2-BD59-A6C34878D82A}">
                    <a16:rowId xmlns:a16="http://schemas.microsoft.com/office/drawing/2014/main" val="1636062201"/>
                  </a:ext>
                </a:extLst>
              </a:tr>
              <a:tr h="476705">
                <a:tc vMerge="1">
                  <a:txBody>
                    <a:bodyPr/>
                    <a:lstStyle/>
                    <a:p>
                      <a:endParaRPr lang="es-ES"/>
                    </a:p>
                  </a:txBody>
                  <a:tcPr/>
                </a:tc>
                <a:tc vMerge="1">
                  <a:txBody>
                    <a:bodyPr/>
                    <a:lstStyle/>
                    <a:p>
                      <a:endParaRPr lang="es-ES"/>
                    </a:p>
                  </a:txBody>
                  <a:tcPr/>
                </a:tc>
                <a:tc>
                  <a:txBody>
                    <a:bodyPr/>
                    <a:lstStyle/>
                    <a:p>
                      <a:pPr indent="180340" algn="l">
                        <a:lnSpc>
                          <a:spcPct val="150000"/>
                        </a:lnSpc>
                        <a:spcAft>
                          <a:spcPts val="0"/>
                        </a:spcAft>
                      </a:pPr>
                      <a:r>
                        <a:rPr lang="es-ES" sz="1800" dirty="0">
                          <a:solidFill>
                            <a:schemeClr val="tx1"/>
                          </a:solidFill>
                          <a:effectLst/>
                        </a:rPr>
                        <a:t>Las ferias le atraen</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17" marR="13017" marT="0" marB="0"/>
                </a:tc>
                <a:extLst>
                  <a:ext uri="{0D108BD9-81ED-4DB2-BD59-A6C34878D82A}">
                    <a16:rowId xmlns:a16="http://schemas.microsoft.com/office/drawing/2014/main" val="2346806185"/>
                  </a:ext>
                </a:extLst>
              </a:tr>
              <a:tr h="460816">
                <a:tc vMerge="1">
                  <a:txBody>
                    <a:bodyPr/>
                    <a:lstStyle/>
                    <a:p>
                      <a:endParaRPr lang="es-ES"/>
                    </a:p>
                  </a:txBody>
                  <a:tcPr/>
                </a:tc>
                <a:tc>
                  <a:txBody>
                    <a:bodyPr/>
                    <a:lstStyle/>
                    <a:p>
                      <a:pPr indent="180340" algn="l">
                        <a:lnSpc>
                          <a:spcPct val="150000"/>
                        </a:lnSpc>
                        <a:spcAft>
                          <a:spcPts val="0"/>
                        </a:spcAft>
                      </a:pPr>
                      <a:r>
                        <a:rPr lang="es-ES" sz="1800">
                          <a:solidFill>
                            <a:schemeClr val="tx1"/>
                          </a:solidFill>
                          <a:effectLst/>
                        </a:rPr>
                        <a:t>53%</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17" marR="13017" marT="0" marB="0"/>
                </a:tc>
                <a:tc>
                  <a:txBody>
                    <a:bodyPr/>
                    <a:lstStyle/>
                    <a:p>
                      <a:pPr indent="180340" algn="l">
                        <a:lnSpc>
                          <a:spcPct val="150000"/>
                        </a:lnSpc>
                        <a:spcAft>
                          <a:spcPts val="0"/>
                        </a:spcAft>
                      </a:pPr>
                      <a:r>
                        <a:rPr lang="es-ES" sz="1800" dirty="0">
                          <a:solidFill>
                            <a:schemeClr val="tx1"/>
                          </a:solidFill>
                          <a:effectLst/>
                        </a:rPr>
                        <a:t>Encontrará algo que le guste o necesite</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17" marR="13017" marT="0" marB="0"/>
                </a:tc>
                <a:extLst>
                  <a:ext uri="{0D108BD9-81ED-4DB2-BD59-A6C34878D82A}">
                    <a16:rowId xmlns:a16="http://schemas.microsoft.com/office/drawing/2014/main" val="2742342157"/>
                  </a:ext>
                </a:extLst>
              </a:tr>
              <a:tr h="508484">
                <a:tc vMerge="1">
                  <a:txBody>
                    <a:bodyPr/>
                    <a:lstStyle/>
                    <a:p>
                      <a:endParaRPr lang="es-ES"/>
                    </a:p>
                  </a:txBody>
                  <a:tcPr/>
                </a:tc>
                <a:tc>
                  <a:txBody>
                    <a:bodyPr/>
                    <a:lstStyle/>
                    <a:p>
                      <a:pPr indent="180340" algn="l">
                        <a:lnSpc>
                          <a:spcPct val="150000"/>
                        </a:lnSpc>
                        <a:spcAft>
                          <a:spcPts val="0"/>
                        </a:spcAft>
                      </a:pPr>
                      <a:r>
                        <a:rPr lang="es-ES" sz="1800">
                          <a:solidFill>
                            <a:schemeClr val="tx1"/>
                          </a:solidFill>
                          <a:effectLst/>
                        </a:rPr>
                        <a:t>45%</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17" marR="13017" marT="0" marB="0"/>
                </a:tc>
                <a:tc>
                  <a:txBody>
                    <a:bodyPr/>
                    <a:lstStyle/>
                    <a:p>
                      <a:pPr indent="180340" algn="l">
                        <a:lnSpc>
                          <a:spcPct val="150000"/>
                        </a:lnSpc>
                        <a:spcAft>
                          <a:spcPts val="0"/>
                        </a:spcAft>
                      </a:pPr>
                      <a:r>
                        <a:rPr lang="es-ES" sz="1800">
                          <a:solidFill>
                            <a:schemeClr val="tx1"/>
                          </a:solidFill>
                          <a:effectLst/>
                        </a:rPr>
                        <a:t>Visitador recurrente de ferias</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17" marR="13017" marT="0" marB="0"/>
                </a:tc>
                <a:extLst>
                  <a:ext uri="{0D108BD9-81ED-4DB2-BD59-A6C34878D82A}">
                    <a16:rowId xmlns:a16="http://schemas.microsoft.com/office/drawing/2014/main" val="1409640227"/>
                  </a:ext>
                </a:extLst>
              </a:tr>
              <a:tr h="444923">
                <a:tc vMerge="1">
                  <a:txBody>
                    <a:bodyPr/>
                    <a:lstStyle/>
                    <a:p>
                      <a:endParaRPr lang="es-ES"/>
                    </a:p>
                  </a:txBody>
                  <a:tcPr/>
                </a:tc>
                <a:tc rowSpan="2">
                  <a:txBody>
                    <a:bodyPr/>
                    <a:lstStyle/>
                    <a:p>
                      <a:pPr indent="180340" algn="l">
                        <a:lnSpc>
                          <a:spcPct val="150000"/>
                        </a:lnSpc>
                        <a:spcAft>
                          <a:spcPts val="0"/>
                        </a:spcAft>
                      </a:pPr>
                      <a:endParaRPr lang="es-ES" sz="1800" dirty="0" smtClean="0">
                        <a:solidFill>
                          <a:schemeClr val="tx1"/>
                        </a:solidFill>
                        <a:effectLst/>
                      </a:endParaRPr>
                    </a:p>
                    <a:p>
                      <a:pPr indent="180340" algn="l">
                        <a:lnSpc>
                          <a:spcPct val="150000"/>
                        </a:lnSpc>
                        <a:spcAft>
                          <a:spcPts val="0"/>
                        </a:spcAft>
                      </a:pPr>
                      <a:r>
                        <a:rPr lang="es-ES" sz="1800" dirty="0" smtClean="0">
                          <a:solidFill>
                            <a:schemeClr val="tx1"/>
                          </a:solidFill>
                          <a:effectLst/>
                        </a:rPr>
                        <a:t>45</a:t>
                      </a:r>
                      <a:r>
                        <a:rPr lang="es-ES" sz="1800" dirty="0">
                          <a:solidFill>
                            <a:schemeClr val="tx1"/>
                          </a:solidFill>
                          <a:effectLst/>
                        </a:rPr>
                        <a:t>%</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17" marR="13017" marT="0" marB="0">
                    <a:lnB w="12700" cap="flat" cmpd="sng" algn="ctr">
                      <a:solidFill>
                        <a:schemeClr val="tx1"/>
                      </a:solidFill>
                      <a:prstDash val="solid"/>
                      <a:round/>
                      <a:headEnd type="none" w="med" len="med"/>
                      <a:tailEnd type="none" w="med" len="med"/>
                    </a:lnB>
                  </a:tcPr>
                </a:tc>
                <a:tc>
                  <a:txBody>
                    <a:bodyPr/>
                    <a:lstStyle/>
                    <a:p>
                      <a:pPr indent="180340" algn="l">
                        <a:lnSpc>
                          <a:spcPct val="150000"/>
                        </a:lnSpc>
                        <a:spcAft>
                          <a:spcPts val="0"/>
                        </a:spcAft>
                      </a:pPr>
                      <a:r>
                        <a:rPr lang="es-ES" sz="1800">
                          <a:solidFill>
                            <a:schemeClr val="tx1"/>
                          </a:solidFill>
                          <a:effectLst/>
                        </a:rPr>
                        <a:t>Factores Sociales:</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17" marR="13017" marT="0" marB="0"/>
                </a:tc>
                <a:extLst>
                  <a:ext uri="{0D108BD9-81ED-4DB2-BD59-A6C34878D82A}">
                    <a16:rowId xmlns:a16="http://schemas.microsoft.com/office/drawing/2014/main" val="2503684827"/>
                  </a:ext>
                </a:extLst>
              </a:tr>
              <a:tr h="551224">
                <a:tc vMerge="1">
                  <a:txBody>
                    <a:bodyPr/>
                    <a:lstStyle/>
                    <a:p>
                      <a:endParaRPr lang="es-ES"/>
                    </a:p>
                  </a:txBody>
                  <a:tcPr/>
                </a:tc>
                <a:tc vMerge="1">
                  <a:txBody>
                    <a:bodyPr/>
                    <a:lstStyle/>
                    <a:p>
                      <a:endParaRPr lang="es-ES"/>
                    </a:p>
                  </a:txBody>
                  <a:tcPr/>
                </a:tc>
                <a:tc>
                  <a:txBody>
                    <a:bodyPr/>
                    <a:lstStyle/>
                    <a:p>
                      <a:pPr indent="180340" algn="l">
                        <a:lnSpc>
                          <a:spcPct val="150000"/>
                        </a:lnSpc>
                        <a:spcAft>
                          <a:spcPts val="0"/>
                        </a:spcAft>
                      </a:pPr>
                      <a:r>
                        <a:rPr lang="es-ES" sz="1800" dirty="0">
                          <a:solidFill>
                            <a:schemeClr val="tx1"/>
                          </a:solidFill>
                          <a:effectLst/>
                        </a:rPr>
                        <a:t>Disfruta de ir a ferias con familiares/amigos</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17" marR="13017"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4077517"/>
                  </a:ext>
                </a:extLst>
              </a:tr>
            </a:tbl>
          </a:graphicData>
        </a:graphic>
      </p:graphicFrame>
      <p:sp>
        <p:nvSpPr>
          <p:cNvPr id="10" name="Título 9"/>
          <p:cNvSpPr>
            <a:spLocks noGrp="1"/>
          </p:cNvSpPr>
          <p:nvPr>
            <p:ph type="title"/>
          </p:nvPr>
        </p:nvSpPr>
        <p:spPr>
          <a:xfrm>
            <a:off x="1256214" y="144886"/>
            <a:ext cx="1408609" cy="5985458"/>
          </a:xfrm>
        </p:spPr>
        <p:txBody>
          <a:bodyPr vert="vert270">
            <a:normAutofit/>
          </a:bodyPr>
          <a:lstStyle/>
          <a:p>
            <a:r>
              <a:rPr lang="es-ES" b="1" dirty="0" smtClean="0"/>
              <a:t>PERFIL DEL CONSUMIDOR</a:t>
            </a:r>
            <a:endParaRPr lang="es-ES" b="1" dirty="0"/>
          </a:p>
        </p:txBody>
      </p:sp>
      <p:sp>
        <p:nvSpPr>
          <p:cNvPr id="14" name="Flecha a la derecha con bandas 13">
            <a:hlinkClick r:id="rId7" action="ppaction://hlinksldjump"/>
          </p:cNvPr>
          <p:cNvSpPr/>
          <p:nvPr/>
        </p:nvSpPr>
        <p:spPr>
          <a:xfrm>
            <a:off x="10856889" y="6130344"/>
            <a:ext cx="991673" cy="59243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7880125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1315" y="240652"/>
            <a:ext cx="8891941" cy="6617348"/>
          </a:xfrm>
          <a:prstGeom prst="rect">
            <a:avLst/>
          </a:prstGeom>
          <a:noFill/>
          <a:ln>
            <a:noFill/>
          </a:ln>
        </p:spPr>
      </p:pic>
      <p:sp>
        <p:nvSpPr>
          <p:cNvPr id="5" name="Rectángulo 4"/>
          <p:cNvSpPr/>
          <p:nvPr/>
        </p:nvSpPr>
        <p:spPr>
          <a:xfrm>
            <a:off x="6303819" y="3325091"/>
            <a:ext cx="1620982" cy="74814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2800" b="1" dirty="0" smtClean="0">
                <a:solidFill>
                  <a:schemeClr val="tx1"/>
                </a:solidFill>
              </a:rPr>
              <a:t>46,38%</a:t>
            </a:r>
            <a:endParaRPr lang="es-ES" sz="2800" b="1" dirty="0">
              <a:solidFill>
                <a:schemeClr val="tx1"/>
              </a:solidFill>
            </a:endParaRPr>
          </a:p>
        </p:txBody>
      </p:sp>
    </p:spTree>
    <p:extLst>
      <p:ext uri="{BB962C8B-B14F-4D97-AF65-F5344CB8AC3E}">
        <p14:creationId xmlns:p14="http://schemas.microsoft.com/office/powerpoint/2010/main" val="32227883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3823" y="117565"/>
            <a:ext cx="8787991" cy="6669599"/>
          </a:xfrm>
          <a:prstGeom prst="rect">
            <a:avLst/>
          </a:prstGeom>
          <a:noFill/>
          <a:ln>
            <a:noFill/>
          </a:ln>
        </p:spPr>
      </p:pic>
      <p:sp>
        <p:nvSpPr>
          <p:cNvPr id="4" name="Rectángulo 3"/>
          <p:cNvSpPr/>
          <p:nvPr/>
        </p:nvSpPr>
        <p:spPr>
          <a:xfrm>
            <a:off x="6303819" y="3325091"/>
            <a:ext cx="1620982" cy="7481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2800" b="1" dirty="0" smtClean="0">
                <a:solidFill>
                  <a:schemeClr val="tx1"/>
                </a:solidFill>
              </a:rPr>
              <a:t>56,04%</a:t>
            </a:r>
            <a:endParaRPr lang="es-ES" sz="2800" b="1" dirty="0">
              <a:solidFill>
                <a:schemeClr val="tx1"/>
              </a:solidFill>
            </a:endParaRPr>
          </a:p>
        </p:txBody>
      </p:sp>
    </p:spTree>
    <p:extLst>
      <p:ext uri="{BB962C8B-B14F-4D97-AF65-F5344CB8AC3E}">
        <p14:creationId xmlns:p14="http://schemas.microsoft.com/office/powerpoint/2010/main" val="28142802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7190" y="0"/>
            <a:ext cx="8890746" cy="6787165"/>
          </a:xfrm>
          <a:prstGeom prst="rect">
            <a:avLst/>
          </a:prstGeom>
          <a:noFill/>
          <a:ln>
            <a:noFill/>
          </a:ln>
        </p:spPr>
      </p:pic>
      <p:sp>
        <p:nvSpPr>
          <p:cNvPr id="4" name="Rectángulo 3"/>
          <p:cNvSpPr/>
          <p:nvPr/>
        </p:nvSpPr>
        <p:spPr>
          <a:xfrm>
            <a:off x="5264728" y="4918363"/>
            <a:ext cx="1620982" cy="7481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800" b="1" dirty="0" smtClean="0">
                <a:solidFill>
                  <a:schemeClr val="tx1"/>
                </a:solidFill>
              </a:rPr>
              <a:t>34,32%</a:t>
            </a:r>
            <a:endParaRPr lang="es-ES" sz="2800" b="1" dirty="0">
              <a:solidFill>
                <a:schemeClr val="tx1"/>
              </a:solidFill>
            </a:endParaRPr>
          </a:p>
        </p:txBody>
      </p:sp>
    </p:spTree>
    <p:extLst>
      <p:ext uri="{BB962C8B-B14F-4D97-AF65-F5344CB8AC3E}">
        <p14:creationId xmlns:p14="http://schemas.microsoft.com/office/powerpoint/2010/main" val="42829507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7340957" y="3556569"/>
            <a:ext cx="4088122" cy="7340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tx1"/>
                </a:solidFill>
              </a:rPr>
              <a:t>93% innovación en productos</a:t>
            </a:r>
            <a:endParaRPr lang="es-ES" sz="2400" dirty="0">
              <a:solidFill>
                <a:schemeClr val="tx1"/>
              </a:solidFill>
            </a:endParaRPr>
          </a:p>
        </p:txBody>
      </p:sp>
      <p:sp>
        <p:nvSpPr>
          <p:cNvPr id="6" name="CuadroTexto 5"/>
          <p:cNvSpPr txBox="1"/>
          <p:nvPr/>
        </p:nvSpPr>
        <p:spPr>
          <a:xfrm>
            <a:off x="2073499" y="1428682"/>
            <a:ext cx="2601531" cy="830997"/>
          </a:xfrm>
          <a:prstGeom prst="rect">
            <a:avLst/>
          </a:prstGeom>
          <a:noFill/>
        </p:spPr>
        <p:txBody>
          <a:bodyPr wrap="square" rtlCol="0">
            <a:spAutoFit/>
          </a:bodyPr>
          <a:lstStyle/>
          <a:p>
            <a:pPr algn="ctr"/>
            <a:r>
              <a:rPr lang="es-ES" sz="2400" b="1" dirty="0" smtClean="0"/>
              <a:t>INVESTIGACIÓN ENTREVISTA</a:t>
            </a:r>
            <a:endParaRPr lang="es-ES" sz="2400" b="1" dirty="0"/>
          </a:p>
        </p:txBody>
      </p:sp>
      <p:sp>
        <p:nvSpPr>
          <p:cNvPr id="7" name="CuadroTexto 6"/>
          <p:cNvSpPr txBox="1"/>
          <p:nvPr/>
        </p:nvSpPr>
        <p:spPr>
          <a:xfrm>
            <a:off x="7763814" y="1422679"/>
            <a:ext cx="2601531" cy="461665"/>
          </a:xfrm>
          <a:prstGeom prst="rect">
            <a:avLst/>
          </a:prstGeom>
          <a:noFill/>
        </p:spPr>
        <p:txBody>
          <a:bodyPr wrap="square" rtlCol="0">
            <a:spAutoFit/>
          </a:bodyPr>
          <a:lstStyle/>
          <a:p>
            <a:pPr algn="ctr"/>
            <a:r>
              <a:rPr lang="es-ES" sz="2400" b="1" dirty="0" smtClean="0"/>
              <a:t>CONQUITO</a:t>
            </a:r>
            <a:endParaRPr lang="es-ES" sz="2400" b="1" dirty="0"/>
          </a:p>
        </p:txBody>
      </p:sp>
      <p:sp>
        <p:nvSpPr>
          <p:cNvPr id="8" name="Título 7"/>
          <p:cNvSpPr>
            <a:spLocks noGrp="1"/>
          </p:cNvSpPr>
          <p:nvPr>
            <p:ph type="title"/>
          </p:nvPr>
        </p:nvSpPr>
        <p:spPr>
          <a:xfrm>
            <a:off x="838200" y="309093"/>
            <a:ext cx="10515600" cy="914401"/>
          </a:xfrm>
        </p:spPr>
        <p:txBody>
          <a:bodyPr/>
          <a:lstStyle/>
          <a:p>
            <a:pPr algn="ctr"/>
            <a:r>
              <a:rPr lang="es-ES" b="1" dirty="0" smtClean="0"/>
              <a:t>COMPARACIÓN INNOVACIÓN</a:t>
            </a:r>
            <a:endParaRPr lang="es-ES" b="1" dirty="0"/>
          </a:p>
        </p:txBody>
      </p:sp>
      <p:sp>
        <p:nvSpPr>
          <p:cNvPr id="10" name="Flecha derecha 9"/>
          <p:cNvSpPr/>
          <p:nvPr/>
        </p:nvSpPr>
        <p:spPr>
          <a:xfrm>
            <a:off x="5355465" y="3787388"/>
            <a:ext cx="1752421" cy="37248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sz="2400"/>
          </a:p>
        </p:txBody>
      </p:sp>
      <p:sp>
        <p:nvSpPr>
          <p:cNvPr id="11" name="Flecha izquierda 10">
            <a:hlinkClick r:id="rId2" action="ppaction://hlinksldjump"/>
          </p:cNvPr>
          <p:cNvSpPr/>
          <p:nvPr/>
        </p:nvSpPr>
        <p:spPr>
          <a:xfrm>
            <a:off x="11243256" y="6323527"/>
            <a:ext cx="811369" cy="4636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1865290" y="2633226"/>
            <a:ext cx="3378377" cy="3785652"/>
          </a:xfrm>
          <a:prstGeom prst="rect">
            <a:avLst/>
          </a:prstGeom>
        </p:spPr>
        <p:txBody>
          <a:bodyPr wrap="square">
            <a:spAutoFit/>
          </a:bodyPr>
          <a:lstStyle/>
          <a:p>
            <a:pPr algn="ctr"/>
            <a:r>
              <a:rPr lang="es-MX" sz="2400" dirty="0">
                <a:latin typeface="Calibri" panose="020F0502020204030204" pitchFamily="34" charset="0"/>
                <a:ea typeface="Calibri" panose="020F0502020204030204" pitchFamily="34" charset="0"/>
                <a:cs typeface="Times New Roman" panose="02020603050405020304" pitchFamily="18" charset="0"/>
              </a:rPr>
              <a:t>El objetivo de realización de ferias es impulsar y potencializar los productos artesanales con identidad local o nacional, fundamentándose en mostrar siempre innovación en sus productos.</a:t>
            </a:r>
            <a:endParaRPr lang="es-ES" sz="2400" dirty="0"/>
          </a:p>
        </p:txBody>
      </p:sp>
    </p:spTree>
    <p:extLst>
      <p:ext uri="{BB962C8B-B14F-4D97-AF65-F5344CB8AC3E}">
        <p14:creationId xmlns:p14="http://schemas.microsoft.com/office/powerpoint/2010/main" val="32375880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echa izquierda 10">
            <a:hlinkClick r:id="rId2" action="ppaction://hlinksldjump"/>
          </p:cNvPr>
          <p:cNvSpPr/>
          <p:nvPr/>
        </p:nvSpPr>
        <p:spPr>
          <a:xfrm>
            <a:off x="11243256" y="6323527"/>
            <a:ext cx="811369" cy="4636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p:cNvPicPr/>
          <p:nvPr/>
        </p:nvPicPr>
        <p:blipFill rotWithShape="1">
          <a:blip r:embed="rId3" cstate="print">
            <a:extLst>
              <a:ext uri="{28A0092B-C50C-407E-A947-70E740481C1C}">
                <a14:useLocalDpi xmlns:a14="http://schemas.microsoft.com/office/drawing/2010/main" val="0"/>
              </a:ext>
            </a:extLst>
          </a:blip>
          <a:srcRect r="5177"/>
          <a:stretch/>
        </p:blipFill>
        <p:spPr bwMode="auto">
          <a:xfrm>
            <a:off x="2301521" y="209006"/>
            <a:ext cx="8619035" cy="6346340"/>
          </a:xfrm>
          <a:prstGeom prst="rect">
            <a:avLst/>
          </a:prstGeom>
          <a:noFill/>
          <a:ln>
            <a:noFill/>
          </a:ln>
        </p:spPr>
      </p:pic>
      <p:sp>
        <p:nvSpPr>
          <p:cNvPr id="4" name="Rectángulo 3"/>
          <p:cNvSpPr/>
          <p:nvPr/>
        </p:nvSpPr>
        <p:spPr>
          <a:xfrm>
            <a:off x="5126183" y="4405746"/>
            <a:ext cx="1620982" cy="74814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2800" b="1" dirty="0" smtClean="0">
                <a:solidFill>
                  <a:schemeClr val="tx1"/>
                </a:solidFill>
              </a:rPr>
              <a:t>60%</a:t>
            </a:r>
            <a:endParaRPr lang="es-ES" sz="2800" b="1" dirty="0">
              <a:solidFill>
                <a:schemeClr val="tx1"/>
              </a:solidFill>
            </a:endParaRPr>
          </a:p>
        </p:txBody>
      </p:sp>
    </p:spTree>
    <p:extLst>
      <p:ext uri="{BB962C8B-B14F-4D97-AF65-F5344CB8AC3E}">
        <p14:creationId xmlns:p14="http://schemas.microsoft.com/office/powerpoint/2010/main" val="38215277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77086" y="339640"/>
            <a:ext cx="2055725" cy="6113416"/>
          </a:xfrm>
        </p:spPr>
        <p:txBody>
          <a:bodyPr vert="vert270">
            <a:normAutofit/>
          </a:bodyPr>
          <a:lstStyle/>
          <a:p>
            <a:r>
              <a:rPr lang="es-ES" b="1" dirty="0"/>
              <a:t>PROCESO DE COMPRA</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207423050"/>
              </p:ext>
            </p:extLst>
          </p:nvPr>
        </p:nvGraphicFramePr>
        <p:xfrm>
          <a:off x="1484313" y="640723"/>
          <a:ext cx="10820898" cy="5708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5177307" y="6349284"/>
            <a:ext cx="2859110" cy="276999"/>
          </a:xfrm>
          <a:prstGeom prst="rect">
            <a:avLst/>
          </a:prstGeom>
          <a:noFill/>
        </p:spPr>
        <p:txBody>
          <a:bodyPr wrap="square" rtlCol="0">
            <a:spAutoFit/>
          </a:bodyPr>
          <a:lstStyle/>
          <a:p>
            <a:r>
              <a:rPr lang="es-ES" sz="1200" dirty="0" err="1" smtClean="0"/>
              <a:t>Solomón</a:t>
            </a:r>
            <a:r>
              <a:rPr lang="es-ES" sz="1200" dirty="0" smtClean="0"/>
              <a:t>, M. (2008)</a:t>
            </a:r>
            <a:endParaRPr lang="es-ES" sz="1200" dirty="0"/>
          </a:p>
        </p:txBody>
      </p:sp>
    </p:spTree>
    <p:extLst>
      <p:ext uri="{BB962C8B-B14F-4D97-AF65-F5344CB8AC3E}">
        <p14:creationId xmlns:p14="http://schemas.microsoft.com/office/powerpoint/2010/main" val="1225454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3 Imagen" descr="5.jpg"/>
          <p:cNvPicPr>
            <a:picLocks noChangeAspect="1"/>
          </p:cNvPicPr>
          <p:nvPr/>
        </p:nvPicPr>
        <p:blipFill>
          <a:blip r:embed="rId2" cstate="print"/>
          <a:stretch>
            <a:fillRect/>
          </a:stretch>
        </p:blipFill>
        <p:spPr>
          <a:xfrm>
            <a:off x="1794088" y="712301"/>
            <a:ext cx="9275693" cy="5702341"/>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p:nvPr/>
        </p:nvPicPr>
        <p:blipFill rotWithShape="1">
          <a:blip r:embed="rId2" cstate="print">
            <a:extLst>
              <a:ext uri="{28A0092B-C50C-407E-A947-70E740481C1C}">
                <a14:useLocalDpi xmlns:a14="http://schemas.microsoft.com/office/drawing/2010/main" val="0"/>
              </a:ext>
            </a:extLst>
          </a:blip>
          <a:srcRect r="18190"/>
          <a:stretch/>
        </p:blipFill>
        <p:spPr bwMode="auto">
          <a:xfrm>
            <a:off x="6601548" y="3644721"/>
            <a:ext cx="4901472" cy="3213279"/>
          </a:xfrm>
          <a:prstGeom prst="rect">
            <a:avLst/>
          </a:prstGeom>
          <a:noFill/>
          <a:ln>
            <a:noFill/>
          </a:ln>
        </p:spPr>
      </p:pic>
      <p:pic>
        <p:nvPicPr>
          <p:cNvPr id="5" name="Imagen 4"/>
          <p:cNvPicPr/>
          <p:nvPr/>
        </p:nvPicPr>
        <p:blipFill rotWithShape="1">
          <a:blip r:embed="rId3" cstate="print">
            <a:extLst>
              <a:ext uri="{28A0092B-C50C-407E-A947-70E740481C1C}">
                <a14:useLocalDpi xmlns:a14="http://schemas.microsoft.com/office/drawing/2010/main" val="0"/>
              </a:ext>
            </a:extLst>
          </a:blip>
          <a:srcRect r="7175"/>
          <a:stretch/>
        </p:blipFill>
        <p:spPr bwMode="auto">
          <a:xfrm>
            <a:off x="6601548" y="494074"/>
            <a:ext cx="4980852" cy="3150646"/>
          </a:xfrm>
          <a:prstGeom prst="rect">
            <a:avLst/>
          </a:prstGeom>
          <a:noFill/>
          <a:ln>
            <a:noFill/>
          </a:ln>
        </p:spPr>
      </p:pic>
      <p:sp>
        <p:nvSpPr>
          <p:cNvPr id="2" name="Título 1"/>
          <p:cNvSpPr>
            <a:spLocks noGrp="1"/>
          </p:cNvSpPr>
          <p:nvPr>
            <p:ph type="title"/>
          </p:nvPr>
        </p:nvSpPr>
        <p:spPr>
          <a:xfrm>
            <a:off x="1484307" y="0"/>
            <a:ext cx="10018713" cy="578975"/>
          </a:xfrm>
        </p:spPr>
        <p:txBody>
          <a:bodyPr>
            <a:normAutofit fontScale="90000"/>
          </a:bodyPr>
          <a:lstStyle/>
          <a:p>
            <a:r>
              <a:rPr lang="es-ES" sz="3600" b="1" dirty="0" smtClean="0">
                <a:effectLst>
                  <a:outerShdw blurRad="38100" dist="38100" dir="2700000" algn="tl">
                    <a:srgbClr val="000000">
                      <a:alpha val="43137"/>
                    </a:srgbClr>
                  </a:outerShdw>
                </a:effectLst>
              </a:rPr>
              <a:t>PROCESO DE COMPRA</a:t>
            </a:r>
            <a:endParaRPr lang="es-ES" sz="3600" b="1" dirty="0">
              <a:effectLst>
                <a:outerShdw blurRad="38100" dist="38100" dir="2700000" algn="tl">
                  <a:srgbClr val="000000">
                    <a:alpha val="43137"/>
                  </a:srgbClr>
                </a:outerShdw>
              </a:effectLst>
            </a:endParaRPr>
          </a:p>
        </p:txBody>
      </p:sp>
      <p:pic>
        <p:nvPicPr>
          <p:cNvPr id="4" name="Imagen 3"/>
          <p:cNvPicPr/>
          <p:nvPr/>
        </p:nvPicPr>
        <p:blipFill rotWithShape="1">
          <a:blip r:embed="rId4" cstate="print">
            <a:extLst>
              <a:ext uri="{28A0092B-C50C-407E-A947-70E740481C1C}">
                <a14:useLocalDpi xmlns:a14="http://schemas.microsoft.com/office/drawing/2010/main" val="0"/>
              </a:ext>
            </a:extLst>
          </a:blip>
          <a:srcRect r="8061"/>
          <a:stretch/>
        </p:blipFill>
        <p:spPr bwMode="auto">
          <a:xfrm>
            <a:off x="1422379" y="457200"/>
            <a:ext cx="5179169" cy="3187520"/>
          </a:xfrm>
          <a:prstGeom prst="rect">
            <a:avLst/>
          </a:prstGeom>
          <a:noFill/>
          <a:ln>
            <a:noFill/>
          </a:ln>
        </p:spPr>
      </p:pic>
      <p:pic>
        <p:nvPicPr>
          <p:cNvPr id="6" name="Imagen 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2825" y="3640517"/>
            <a:ext cx="5158723" cy="3213279"/>
          </a:xfrm>
          <a:prstGeom prst="rect">
            <a:avLst/>
          </a:prstGeom>
          <a:noFill/>
          <a:ln>
            <a:noFill/>
          </a:ln>
        </p:spPr>
      </p:pic>
      <p:sp>
        <p:nvSpPr>
          <p:cNvPr id="8" name="Rectángulo redondeado 7"/>
          <p:cNvSpPr/>
          <p:nvPr/>
        </p:nvSpPr>
        <p:spPr>
          <a:xfrm>
            <a:off x="10848786" y="2879003"/>
            <a:ext cx="987584" cy="765718"/>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2800" b="1" dirty="0" smtClean="0">
                <a:solidFill>
                  <a:schemeClr val="tx1"/>
                </a:solidFill>
                <a:effectLst>
                  <a:outerShdw blurRad="38100" dist="38100" dir="2700000" algn="tl">
                    <a:srgbClr val="000000">
                      <a:alpha val="43137"/>
                    </a:srgbClr>
                  </a:outerShdw>
                </a:effectLst>
              </a:rPr>
              <a:t>68%</a:t>
            </a:r>
            <a:endParaRPr lang="es-ES" sz="2800" b="1" dirty="0">
              <a:solidFill>
                <a:schemeClr val="tx1"/>
              </a:solidFill>
              <a:effectLst>
                <a:outerShdw blurRad="38100" dist="38100" dir="2700000" algn="tl">
                  <a:srgbClr val="000000">
                    <a:alpha val="43137"/>
                  </a:srgbClr>
                </a:outerShdw>
              </a:effectLst>
            </a:endParaRPr>
          </a:p>
        </p:txBody>
      </p:sp>
      <p:sp>
        <p:nvSpPr>
          <p:cNvPr id="9" name="Rectángulo 8"/>
          <p:cNvSpPr/>
          <p:nvPr/>
        </p:nvSpPr>
        <p:spPr>
          <a:xfrm>
            <a:off x="2797435" y="2402549"/>
            <a:ext cx="1620982" cy="74814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2800" b="1" dirty="0" smtClean="0">
                <a:solidFill>
                  <a:schemeClr val="tx1"/>
                </a:solidFill>
              </a:rPr>
              <a:t>77,69%</a:t>
            </a:r>
            <a:endParaRPr lang="es-ES" sz="2800" b="1" dirty="0">
              <a:solidFill>
                <a:schemeClr val="tx1"/>
              </a:solidFill>
            </a:endParaRPr>
          </a:p>
        </p:txBody>
      </p:sp>
      <p:sp>
        <p:nvSpPr>
          <p:cNvPr id="10" name="Rectángulo 9"/>
          <p:cNvSpPr/>
          <p:nvPr/>
        </p:nvSpPr>
        <p:spPr>
          <a:xfrm>
            <a:off x="7914676" y="2402548"/>
            <a:ext cx="1620982" cy="74814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2800" b="1" dirty="0" smtClean="0">
                <a:solidFill>
                  <a:schemeClr val="tx1"/>
                </a:solidFill>
              </a:rPr>
              <a:t>80%</a:t>
            </a:r>
            <a:endParaRPr lang="es-ES" sz="2800" b="1" dirty="0">
              <a:solidFill>
                <a:schemeClr val="tx1"/>
              </a:solidFill>
            </a:endParaRPr>
          </a:p>
        </p:txBody>
      </p:sp>
      <p:sp>
        <p:nvSpPr>
          <p:cNvPr id="11" name="Rectángulo 10"/>
          <p:cNvSpPr/>
          <p:nvPr/>
        </p:nvSpPr>
        <p:spPr>
          <a:xfrm>
            <a:off x="3607926" y="4791075"/>
            <a:ext cx="1403090" cy="60102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2800" b="1" dirty="0" smtClean="0">
                <a:solidFill>
                  <a:schemeClr val="tx1"/>
                </a:solidFill>
              </a:rPr>
              <a:t>39,42%</a:t>
            </a:r>
            <a:endParaRPr lang="es-ES" sz="2800" b="1" dirty="0">
              <a:solidFill>
                <a:schemeClr val="tx1"/>
              </a:solidFill>
            </a:endParaRPr>
          </a:p>
        </p:txBody>
      </p:sp>
      <p:sp>
        <p:nvSpPr>
          <p:cNvPr id="12" name="Rectángulo 11"/>
          <p:cNvSpPr/>
          <p:nvPr/>
        </p:nvSpPr>
        <p:spPr>
          <a:xfrm>
            <a:off x="8192080" y="5480036"/>
            <a:ext cx="1403090" cy="60102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2800" b="1" dirty="0" smtClean="0">
                <a:solidFill>
                  <a:schemeClr val="tx1"/>
                </a:solidFill>
              </a:rPr>
              <a:t>76,92%</a:t>
            </a:r>
            <a:endParaRPr lang="es-ES" sz="2800" b="1" dirty="0">
              <a:solidFill>
                <a:schemeClr val="tx1"/>
              </a:solidFill>
            </a:endParaRPr>
          </a:p>
        </p:txBody>
      </p:sp>
    </p:spTree>
    <p:extLst>
      <p:ext uri="{BB962C8B-B14F-4D97-AF65-F5344CB8AC3E}">
        <p14:creationId xmlns:p14="http://schemas.microsoft.com/office/powerpoint/2010/main" val="41682925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b="1" dirty="0" smtClean="0"/>
              <a:t>ANÁLISIS BIVARIADO</a:t>
            </a:r>
            <a:endParaRPr lang="es-ES" b="1" dirty="0"/>
          </a:p>
        </p:txBody>
      </p:sp>
      <p:sp>
        <p:nvSpPr>
          <p:cNvPr id="5" name="Marcador de texto 4"/>
          <p:cNvSpPr>
            <a:spLocks noGrp="1"/>
          </p:cNvSpPr>
          <p:nvPr>
            <p:ph type="body" idx="1"/>
          </p:nvPr>
        </p:nvSpPr>
        <p:spPr/>
        <p:txBody>
          <a:bodyPr/>
          <a:lstStyle/>
          <a:p>
            <a:endParaRPr lang="es-ES"/>
          </a:p>
        </p:txBody>
      </p:sp>
    </p:spTree>
    <p:extLst>
      <p:ext uri="{BB962C8B-B14F-4D97-AF65-F5344CB8AC3E}">
        <p14:creationId xmlns:p14="http://schemas.microsoft.com/office/powerpoint/2010/main" val="11221989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497190" y="0"/>
            <a:ext cx="10018713" cy="730876"/>
          </a:xfrm>
        </p:spPr>
        <p:txBody>
          <a:bodyPr/>
          <a:lstStyle/>
          <a:p>
            <a:r>
              <a:rPr lang="es-ES" b="1" dirty="0" smtClean="0"/>
              <a:t>CHI-CUADRADO</a:t>
            </a:r>
            <a:endParaRPr lang="es-ES" b="1" dirty="0"/>
          </a:p>
        </p:txBody>
      </p:sp>
      <p:pic>
        <p:nvPicPr>
          <p:cNvPr id="8" name="Imagen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92331"/>
            <a:ext cx="6935395" cy="5590903"/>
          </a:xfrm>
          <a:prstGeom prst="rect">
            <a:avLst/>
          </a:prstGeom>
          <a:noFill/>
          <a:ln>
            <a:noFill/>
          </a:ln>
        </p:spPr>
      </p:pic>
      <p:pic>
        <p:nvPicPr>
          <p:cNvPr id="10" name="Marcador de contenido 3"/>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079764" y="692331"/>
            <a:ext cx="6094820" cy="5590903"/>
          </a:xfrm>
          <a:prstGeom prst="rect">
            <a:avLst/>
          </a:prstGeom>
          <a:noFill/>
          <a:ln>
            <a:noFill/>
          </a:ln>
        </p:spPr>
      </p:pic>
      <p:sp>
        <p:nvSpPr>
          <p:cNvPr id="5" name="Rectángulo 4"/>
          <p:cNvSpPr/>
          <p:nvPr/>
        </p:nvSpPr>
        <p:spPr>
          <a:xfrm>
            <a:off x="696284" y="3487782"/>
            <a:ext cx="1403090" cy="6010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800" b="1" dirty="0" smtClean="0">
                <a:solidFill>
                  <a:schemeClr val="tx1"/>
                </a:solidFill>
              </a:rPr>
              <a:t>49,28%</a:t>
            </a:r>
            <a:endParaRPr lang="es-ES" sz="2800" b="1" dirty="0">
              <a:solidFill>
                <a:schemeClr val="tx1"/>
              </a:solidFill>
            </a:endParaRPr>
          </a:p>
        </p:txBody>
      </p:sp>
      <p:sp>
        <p:nvSpPr>
          <p:cNvPr id="6" name="Rectángulo 5"/>
          <p:cNvSpPr/>
          <p:nvPr/>
        </p:nvSpPr>
        <p:spPr>
          <a:xfrm>
            <a:off x="9655799" y="3187272"/>
            <a:ext cx="1403090" cy="6010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800" b="1" dirty="0" smtClean="0">
                <a:solidFill>
                  <a:schemeClr val="tx1"/>
                </a:solidFill>
              </a:rPr>
              <a:t>33,14%</a:t>
            </a:r>
            <a:endParaRPr lang="es-ES" sz="2800" b="1" dirty="0">
              <a:solidFill>
                <a:schemeClr val="tx1"/>
              </a:solidFill>
            </a:endParaRPr>
          </a:p>
        </p:txBody>
      </p:sp>
      <p:sp>
        <p:nvSpPr>
          <p:cNvPr id="2" name="Elipse 1"/>
          <p:cNvSpPr/>
          <p:nvPr/>
        </p:nvSpPr>
        <p:spPr>
          <a:xfrm>
            <a:off x="1856509" y="6283234"/>
            <a:ext cx="2189018" cy="574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effectLst>
                  <a:outerShdw blurRad="38100" dist="38100" dir="2700000" algn="tl">
                    <a:srgbClr val="000000">
                      <a:alpha val="43137"/>
                    </a:srgbClr>
                  </a:outerShdw>
                </a:effectLst>
              </a:rPr>
              <a:t>Sig. 0,008</a:t>
            </a:r>
            <a:endParaRPr lang="es-ES" sz="2400" b="1" dirty="0">
              <a:solidFill>
                <a:schemeClr val="tx1"/>
              </a:solidFill>
              <a:effectLst>
                <a:outerShdw blurRad="38100" dist="38100" dir="2700000" algn="tl">
                  <a:srgbClr val="000000">
                    <a:alpha val="43137"/>
                  </a:srgbClr>
                </a:outerShdw>
              </a:effectLst>
            </a:endParaRPr>
          </a:p>
        </p:txBody>
      </p:sp>
      <p:sp>
        <p:nvSpPr>
          <p:cNvPr id="9" name="Elipse 8"/>
          <p:cNvSpPr/>
          <p:nvPr/>
        </p:nvSpPr>
        <p:spPr>
          <a:xfrm>
            <a:off x="7875123" y="6283234"/>
            <a:ext cx="2189018" cy="574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effectLst>
                  <a:outerShdw blurRad="38100" dist="38100" dir="2700000" algn="tl">
                    <a:srgbClr val="000000">
                      <a:alpha val="43137"/>
                    </a:srgbClr>
                  </a:outerShdw>
                </a:effectLst>
              </a:rPr>
              <a:t>Sig. 0,000</a:t>
            </a:r>
            <a:endParaRPr lang="es-ES" sz="24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90032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6355" y="0"/>
            <a:ext cx="4512026" cy="3487782"/>
          </a:xfrm>
          <a:prstGeom prst="rect">
            <a:avLst/>
          </a:prstGeom>
          <a:noFill/>
          <a:ln>
            <a:noFill/>
          </a:ln>
        </p:spPr>
      </p:pic>
      <p:pic>
        <p:nvPicPr>
          <p:cNvPr id="7" name="Imagen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8381" y="0"/>
            <a:ext cx="4533364" cy="3487782"/>
          </a:xfrm>
          <a:prstGeom prst="rect">
            <a:avLst/>
          </a:prstGeom>
          <a:noFill/>
          <a:ln>
            <a:noFill/>
          </a:ln>
        </p:spPr>
      </p:pic>
      <p:pic>
        <p:nvPicPr>
          <p:cNvPr id="9" name="Imagen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2864" y="3487782"/>
            <a:ext cx="4512026" cy="3370218"/>
          </a:xfrm>
          <a:prstGeom prst="rect">
            <a:avLst/>
          </a:prstGeom>
          <a:noFill/>
          <a:ln>
            <a:noFill/>
          </a:ln>
        </p:spPr>
      </p:pic>
      <p:pic>
        <p:nvPicPr>
          <p:cNvPr id="10" name="Imagen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34890" y="3487782"/>
            <a:ext cx="4512026" cy="3370218"/>
          </a:xfrm>
          <a:prstGeom prst="rect">
            <a:avLst/>
          </a:prstGeom>
          <a:noFill/>
          <a:ln>
            <a:noFill/>
          </a:ln>
        </p:spPr>
      </p:pic>
      <p:sp>
        <p:nvSpPr>
          <p:cNvPr id="8" name="Rectángulo 7"/>
          <p:cNvSpPr/>
          <p:nvPr/>
        </p:nvSpPr>
        <p:spPr>
          <a:xfrm>
            <a:off x="3427453" y="1189621"/>
            <a:ext cx="1168611" cy="494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b="1" dirty="0" smtClean="0">
                <a:solidFill>
                  <a:schemeClr val="tx1"/>
                </a:solidFill>
              </a:rPr>
              <a:t>31,36%</a:t>
            </a:r>
            <a:endParaRPr lang="es-ES" sz="2400" b="1" dirty="0">
              <a:solidFill>
                <a:schemeClr val="tx1"/>
              </a:solidFill>
            </a:endParaRPr>
          </a:p>
        </p:txBody>
      </p:sp>
      <p:sp>
        <p:nvSpPr>
          <p:cNvPr id="11" name="Rectángulo 10"/>
          <p:cNvSpPr/>
          <p:nvPr/>
        </p:nvSpPr>
        <p:spPr>
          <a:xfrm>
            <a:off x="7055918" y="1514474"/>
            <a:ext cx="1168611" cy="494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b="1" dirty="0" smtClean="0">
                <a:solidFill>
                  <a:schemeClr val="tx1"/>
                </a:solidFill>
              </a:rPr>
              <a:t>72,19%</a:t>
            </a:r>
            <a:endParaRPr lang="es-ES" sz="2400" b="1" dirty="0">
              <a:solidFill>
                <a:schemeClr val="tx1"/>
              </a:solidFill>
            </a:endParaRPr>
          </a:p>
        </p:txBody>
      </p:sp>
      <p:sp>
        <p:nvSpPr>
          <p:cNvPr id="12" name="Rectángulo 11"/>
          <p:cNvSpPr/>
          <p:nvPr/>
        </p:nvSpPr>
        <p:spPr>
          <a:xfrm>
            <a:off x="4871508" y="4925490"/>
            <a:ext cx="747240" cy="5007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b="1" dirty="0" smtClean="0">
                <a:solidFill>
                  <a:schemeClr val="tx1"/>
                </a:solidFill>
              </a:rPr>
              <a:t>30%</a:t>
            </a:r>
            <a:endParaRPr lang="es-ES" sz="2400" b="1" dirty="0">
              <a:solidFill>
                <a:schemeClr val="tx1"/>
              </a:solidFill>
            </a:endParaRPr>
          </a:p>
        </p:txBody>
      </p:sp>
      <p:sp>
        <p:nvSpPr>
          <p:cNvPr id="13" name="Rectángulo 12"/>
          <p:cNvSpPr/>
          <p:nvPr/>
        </p:nvSpPr>
        <p:spPr>
          <a:xfrm>
            <a:off x="9383534" y="4966290"/>
            <a:ext cx="1168611" cy="494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b="1" dirty="0" smtClean="0">
                <a:solidFill>
                  <a:schemeClr val="tx1"/>
                </a:solidFill>
              </a:rPr>
              <a:t>20,71%</a:t>
            </a:r>
            <a:endParaRPr lang="es-ES" sz="2400" b="1" dirty="0">
              <a:solidFill>
                <a:schemeClr val="tx1"/>
              </a:solidFill>
            </a:endParaRPr>
          </a:p>
        </p:txBody>
      </p:sp>
      <p:sp>
        <p:nvSpPr>
          <p:cNvPr id="14" name="Elipse 13"/>
          <p:cNvSpPr/>
          <p:nvPr/>
        </p:nvSpPr>
        <p:spPr>
          <a:xfrm>
            <a:off x="20688" y="862255"/>
            <a:ext cx="2189018" cy="574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effectLst>
                  <a:outerShdw blurRad="38100" dist="38100" dir="2700000" algn="tl">
                    <a:srgbClr val="000000">
                      <a:alpha val="43137"/>
                    </a:srgbClr>
                  </a:outerShdw>
                </a:effectLst>
              </a:rPr>
              <a:t>Sig</a:t>
            </a:r>
            <a:r>
              <a:rPr lang="es-ES" sz="2400" b="1" smtClean="0">
                <a:solidFill>
                  <a:schemeClr val="tx1"/>
                </a:solidFill>
                <a:effectLst>
                  <a:outerShdw blurRad="38100" dist="38100" dir="2700000" algn="tl">
                    <a:srgbClr val="000000">
                      <a:alpha val="43137"/>
                    </a:srgbClr>
                  </a:outerShdw>
                </a:effectLst>
              </a:rPr>
              <a:t>. </a:t>
            </a:r>
            <a:r>
              <a:rPr lang="es-ES" sz="2400" b="1" dirty="0" smtClean="0">
                <a:solidFill>
                  <a:schemeClr val="tx1"/>
                </a:solidFill>
                <a:effectLst>
                  <a:outerShdw blurRad="38100" dist="38100" dir="2700000" algn="tl">
                    <a:srgbClr val="000000">
                      <a:alpha val="43137"/>
                    </a:srgbClr>
                  </a:outerShdw>
                </a:effectLst>
              </a:rPr>
              <a:t>0,06</a:t>
            </a:r>
            <a:endParaRPr lang="es-ES" sz="2400" b="1" dirty="0">
              <a:solidFill>
                <a:schemeClr val="tx1"/>
              </a:solidFill>
              <a:effectLst>
                <a:outerShdw blurRad="38100" dist="38100" dir="2700000" algn="tl">
                  <a:srgbClr val="000000">
                    <a:alpha val="43137"/>
                  </a:srgbClr>
                </a:outerShdw>
              </a:effectLst>
            </a:endParaRPr>
          </a:p>
        </p:txBody>
      </p:sp>
      <p:sp>
        <p:nvSpPr>
          <p:cNvPr id="15" name="Elipse 14"/>
          <p:cNvSpPr/>
          <p:nvPr/>
        </p:nvSpPr>
        <p:spPr>
          <a:xfrm>
            <a:off x="10120727" y="1684421"/>
            <a:ext cx="1821891" cy="574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effectLst>
                  <a:outerShdw blurRad="38100" dist="38100" dir="2700000" algn="tl">
                    <a:srgbClr val="000000">
                      <a:alpha val="43137"/>
                    </a:srgbClr>
                  </a:outerShdw>
                </a:effectLst>
              </a:rPr>
              <a:t>Sig. 0,000</a:t>
            </a:r>
            <a:endParaRPr lang="es-ES" sz="2400" b="1" dirty="0">
              <a:solidFill>
                <a:schemeClr val="tx1"/>
              </a:solidFill>
              <a:effectLst>
                <a:outerShdw blurRad="38100" dist="38100" dir="2700000" algn="tl">
                  <a:srgbClr val="000000">
                    <a:alpha val="43137"/>
                  </a:srgbClr>
                </a:outerShdw>
              </a:effectLst>
            </a:endParaRPr>
          </a:p>
        </p:txBody>
      </p:sp>
      <p:sp>
        <p:nvSpPr>
          <p:cNvPr id="16" name="Elipse 15"/>
          <p:cNvSpPr/>
          <p:nvPr/>
        </p:nvSpPr>
        <p:spPr>
          <a:xfrm>
            <a:off x="27744" y="5538543"/>
            <a:ext cx="2181962" cy="574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effectLst>
                  <a:outerShdw blurRad="38100" dist="38100" dir="2700000" algn="tl">
                    <a:srgbClr val="000000">
                      <a:alpha val="43137"/>
                    </a:srgbClr>
                  </a:outerShdw>
                </a:effectLst>
              </a:rPr>
              <a:t>Sig. 0,000</a:t>
            </a:r>
            <a:endParaRPr lang="es-ES" sz="2400" b="1" dirty="0">
              <a:solidFill>
                <a:schemeClr val="tx1"/>
              </a:solidFill>
              <a:effectLst>
                <a:outerShdw blurRad="38100" dist="38100" dir="2700000" algn="tl">
                  <a:srgbClr val="000000">
                    <a:alpha val="43137"/>
                  </a:srgbClr>
                </a:outerShdw>
              </a:effectLst>
            </a:endParaRPr>
          </a:p>
        </p:txBody>
      </p:sp>
      <p:sp>
        <p:nvSpPr>
          <p:cNvPr id="17" name="Elipse 16"/>
          <p:cNvSpPr/>
          <p:nvPr/>
        </p:nvSpPr>
        <p:spPr>
          <a:xfrm>
            <a:off x="10032444" y="5872162"/>
            <a:ext cx="2181962" cy="574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effectLst>
                  <a:outerShdw blurRad="38100" dist="38100" dir="2700000" algn="tl">
                    <a:srgbClr val="000000">
                      <a:alpha val="43137"/>
                    </a:srgbClr>
                  </a:outerShdw>
                </a:effectLst>
              </a:rPr>
              <a:t>Sig. 0,000</a:t>
            </a:r>
            <a:endParaRPr lang="es-ES" sz="24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202596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3987" y="-1"/>
            <a:ext cx="4433404" cy="3379836"/>
          </a:xfrm>
          <a:prstGeom prst="rect">
            <a:avLst/>
          </a:prstGeom>
          <a:noFill/>
          <a:ln>
            <a:noFill/>
          </a:ln>
        </p:spPr>
      </p:pic>
      <p:pic>
        <p:nvPicPr>
          <p:cNvPr id="8" name="Imagen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5027" y="-1"/>
            <a:ext cx="4928961" cy="3379838"/>
          </a:xfrm>
          <a:prstGeom prst="rect">
            <a:avLst/>
          </a:prstGeom>
          <a:noFill/>
          <a:ln>
            <a:noFill/>
          </a:ln>
        </p:spPr>
      </p:pic>
      <p:pic>
        <p:nvPicPr>
          <p:cNvPr id="9" name="Imagen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5025" y="3379837"/>
            <a:ext cx="4928959" cy="3478163"/>
          </a:xfrm>
          <a:prstGeom prst="rect">
            <a:avLst/>
          </a:prstGeom>
          <a:noFill/>
          <a:ln>
            <a:noFill/>
          </a:ln>
        </p:spPr>
      </p:pic>
      <p:pic>
        <p:nvPicPr>
          <p:cNvPr id="10" name="Imagen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93983" y="3379836"/>
            <a:ext cx="4433408" cy="3478163"/>
          </a:xfrm>
          <a:prstGeom prst="rect">
            <a:avLst/>
          </a:prstGeom>
          <a:noFill/>
          <a:ln>
            <a:noFill/>
          </a:ln>
        </p:spPr>
      </p:pic>
      <p:sp>
        <p:nvSpPr>
          <p:cNvPr id="6" name="Rectángulo 5"/>
          <p:cNvSpPr/>
          <p:nvPr/>
        </p:nvSpPr>
        <p:spPr>
          <a:xfrm>
            <a:off x="4569893" y="1543049"/>
            <a:ext cx="1168611" cy="494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b="1" dirty="0" smtClean="0">
                <a:solidFill>
                  <a:schemeClr val="tx1"/>
                </a:solidFill>
              </a:rPr>
              <a:t>23,08%</a:t>
            </a:r>
            <a:endParaRPr lang="es-ES" sz="2400" b="1" dirty="0">
              <a:solidFill>
                <a:schemeClr val="tx1"/>
              </a:solidFill>
            </a:endParaRPr>
          </a:p>
        </p:txBody>
      </p:sp>
      <p:sp>
        <p:nvSpPr>
          <p:cNvPr id="11" name="Rectángulo 10"/>
          <p:cNvSpPr/>
          <p:nvPr/>
        </p:nvSpPr>
        <p:spPr>
          <a:xfrm>
            <a:off x="9274475" y="1527991"/>
            <a:ext cx="1168611" cy="494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b="1" dirty="0" smtClean="0">
                <a:solidFill>
                  <a:schemeClr val="tx1"/>
                </a:solidFill>
              </a:rPr>
              <a:t>21,30%</a:t>
            </a:r>
            <a:endParaRPr lang="es-ES" sz="2400" b="1" dirty="0">
              <a:solidFill>
                <a:schemeClr val="tx1"/>
              </a:solidFill>
            </a:endParaRPr>
          </a:p>
        </p:txBody>
      </p:sp>
      <p:sp>
        <p:nvSpPr>
          <p:cNvPr id="12" name="Rectángulo 11"/>
          <p:cNvSpPr/>
          <p:nvPr/>
        </p:nvSpPr>
        <p:spPr>
          <a:xfrm>
            <a:off x="4567944" y="4744616"/>
            <a:ext cx="1168611" cy="494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b="1" dirty="0" smtClean="0">
                <a:solidFill>
                  <a:schemeClr val="tx1"/>
                </a:solidFill>
              </a:rPr>
              <a:t>23,67%</a:t>
            </a:r>
            <a:endParaRPr lang="es-ES" sz="2400" b="1" dirty="0">
              <a:solidFill>
                <a:schemeClr val="tx1"/>
              </a:solidFill>
            </a:endParaRPr>
          </a:p>
        </p:txBody>
      </p:sp>
      <p:sp>
        <p:nvSpPr>
          <p:cNvPr id="13" name="Rectángulo 12"/>
          <p:cNvSpPr/>
          <p:nvPr/>
        </p:nvSpPr>
        <p:spPr>
          <a:xfrm>
            <a:off x="9044694" y="4907827"/>
            <a:ext cx="1328031" cy="494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b="1" dirty="0" smtClean="0">
                <a:solidFill>
                  <a:schemeClr val="tx1"/>
                </a:solidFill>
              </a:rPr>
              <a:t>26,63%</a:t>
            </a:r>
            <a:endParaRPr lang="es-ES" sz="2400" b="1" dirty="0">
              <a:solidFill>
                <a:schemeClr val="tx1"/>
              </a:solidFill>
            </a:endParaRPr>
          </a:p>
        </p:txBody>
      </p:sp>
      <p:sp>
        <p:nvSpPr>
          <p:cNvPr id="14" name="Elipse 13"/>
          <p:cNvSpPr/>
          <p:nvPr/>
        </p:nvSpPr>
        <p:spPr>
          <a:xfrm>
            <a:off x="-43293" y="1735408"/>
            <a:ext cx="2181962" cy="574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effectLst>
                  <a:outerShdw blurRad="38100" dist="38100" dir="2700000" algn="tl">
                    <a:srgbClr val="000000">
                      <a:alpha val="43137"/>
                    </a:srgbClr>
                  </a:outerShdw>
                </a:effectLst>
              </a:rPr>
              <a:t>Sig. 0,000</a:t>
            </a:r>
            <a:endParaRPr lang="es-ES" sz="2400" b="1" dirty="0">
              <a:solidFill>
                <a:schemeClr val="tx1"/>
              </a:solidFill>
              <a:effectLst>
                <a:outerShdw blurRad="38100" dist="38100" dir="2700000" algn="tl">
                  <a:srgbClr val="000000">
                    <a:alpha val="43137"/>
                  </a:srgbClr>
                </a:outerShdw>
              </a:effectLst>
            </a:endParaRPr>
          </a:p>
        </p:txBody>
      </p:sp>
      <p:sp>
        <p:nvSpPr>
          <p:cNvPr id="15" name="Elipse 14"/>
          <p:cNvSpPr/>
          <p:nvPr/>
        </p:nvSpPr>
        <p:spPr>
          <a:xfrm>
            <a:off x="10007726" y="2229572"/>
            <a:ext cx="2181962" cy="574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effectLst>
                  <a:outerShdw blurRad="38100" dist="38100" dir="2700000" algn="tl">
                    <a:srgbClr val="000000">
                      <a:alpha val="43137"/>
                    </a:srgbClr>
                  </a:outerShdw>
                </a:effectLst>
              </a:rPr>
              <a:t>Sig. 0,000</a:t>
            </a:r>
            <a:endParaRPr lang="es-ES" sz="2400" b="1" dirty="0">
              <a:solidFill>
                <a:schemeClr val="tx1"/>
              </a:solidFill>
              <a:effectLst>
                <a:outerShdw blurRad="38100" dist="38100" dir="2700000" algn="tl">
                  <a:srgbClr val="000000">
                    <a:alpha val="43137"/>
                  </a:srgbClr>
                </a:outerShdw>
              </a:effectLst>
            </a:endParaRPr>
          </a:p>
        </p:txBody>
      </p:sp>
      <p:sp>
        <p:nvSpPr>
          <p:cNvPr id="16" name="Elipse 15"/>
          <p:cNvSpPr/>
          <p:nvPr/>
        </p:nvSpPr>
        <p:spPr>
          <a:xfrm>
            <a:off x="-1" y="5690012"/>
            <a:ext cx="2138669" cy="574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effectLst>
                  <a:outerShdw blurRad="38100" dist="38100" dir="2700000" algn="tl">
                    <a:srgbClr val="000000">
                      <a:alpha val="43137"/>
                    </a:srgbClr>
                  </a:outerShdw>
                </a:effectLst>
              </a:rPr>
              <a:t>Sig. 0,000</a:t>
            </a:r>
            <a:endParaRPr lang="es-ES" sz="2400" b="1" dirty="0">
              <a:solidFill>
                <a:schemeClr val="tx1"/>
              </a:solidFill>
              <a:effectLst>
                <a:outerShdw blurRad="38100" dist="38100" dir="2700000" algn="tl">
                  <a:srgbClr val="000000">
                    <a:alpha val="43137"/>
                  </a:srgbClr>
                </a:outerShdw>
              </a:effectLst>
            </a:endParaRPr>
          </a:p>
        </p:txBody>
      </p:sp>
      <p:sp>
        <p:nvSpPr>
          <p:cNvPr id="17" name="Elipse 16"/>
          <p:cNvSpPr/>
          <p:nvPr/>
        </p:nvSpPr>
        <p:spPr>
          <a:xfrm>
            <a:off x="10053331" y="5609408"/>
            <a:ext cx="2138669" cy="574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effectLst>
                  <a:outerShdw blurRad="38100" dist="38100" dir="2700000" algn="tl">
                    <a:srgbClr val="000000">
                      <a:alpha val="43137"/>
                    </a:srgbClr>
                  </a:outerShdw>
                </a:effectLst>
              </a:rPr>
              <a:t>Sig. 0,000</a:t>
            </a:r>
            <a:endParaRPr lang="es-ES" sz="24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23359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1630" y="0"/>
            <a:ext cx="5028717" cy="3317981"/>
          </a:xfrm>
          <a:prstGeom prst="rect">
            <a:avLst/>
          </a:prstGeom>
          <a:noFill/>
          <a:ln>
            <a:noFill/>
          </a:ln>
        </p:spPr>
      </p:pic>
      <p:pic>
        <p:nvPicPr>
          <p:cNvPr id="5" name="Imagen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0346" y="0"/>
            <a:ext cx="4401887" cy="3317981"/>
          </a:xfrm>
          <a:prstGeom prst="rect">
            <a:avLst/>
          </a:prstGeom>
          <a:noFill/>
          <a:ln>
            <a:noFill/>
          </a:ln>
        </p:spPr>
      </p:pic>
      <p:pic>
        <p:nvPicPr>
          <p:cNvPr id="6" name="Imagen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1629" y="3317982"/>
            <a:ext cx="5028715" cy="3540018"/>
          </a:xfrm>
          <a:prstGeom prst="rect">
            <a:avLst/>
          </a:prstGeom>
          <a:noFill/>
          <a:ln>
            <a:noFill/>
          </a:ln>
        </p:spPr>
      </p:pic>
      <p:pic>
        <p:nvPicPr>
          <p:cNvPr id="8" name="Imagen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0343" y="3317981"/>
            <a:ext cx="4401890" cy="3540019"/>
          </a:xfrm>
          <a:prstGeom prst="rect">
            <a:avLst/>
          </a:prstGeom>
          <a:noFill/>
          <a:ln>
            <a:noFill/>
          </a:ln>
        </p:spPr>
      </p:pic>
      <p:sp>
        <p:nvSpPr>
          <p:cNvPr id="7" name="Rectángulo 6"/>
          <p:cNvSpPr/>
          <p:nvPr/>
        </p:nvSpPr>
        <p:spPr>
          <a:xfrm>
            <a:off x="4844390" y="1411590"/>
            <a:ext cx="1168611" cy="494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b="1" dirty="0" smtClean="0">
                <a:solidFill>
                  <a:schemeClr val="tx1"/>
                </a:solidFill>
              </a:rPr>
              <a:t>30,77%</a:t>
            </a:r>
            <a:endParaRPr lang="es-ES" sz="2400" b="1" dirty="0">
              <a:solidFill>
                <a:schemeClr val="tx1"/>
              </a:solidFill>
            </a:endParaRPr>
          </a:p>
        </p:txBody>
      </p:sp>
      <p:sp>
        <p:nvSpPr>
          <p:cNvPr id="9" name="Rectángulo 8"/>
          <p:cNvSpPr/>
          <p:nvPr/>
        </p:nvSpPr>
        <p:spPr>
          <a:xfrm>
            <a:off x="4712743" y="4840590"/>
            <a:ext cx="1300258" cy="494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b="1" dirty="0" smtClean="0">
                <a:solidFill>
                  <a:schemeClr val="tx1"/>
                </a:solidFill>
              </a:rPr>
              <a:t>26,63%</a:t>
            </a:r>
            <a:endParaRPr lang="es-ES" sz="2400" b="1" dirty="0">
              <a:solidFill>
                <a:schemeClr val="tx1"/>
              </a:solidFill>
            </a:endParaRPr>
          </a:p>
        </p:txBody>
      </p:sp>
      <p:sp>
        <p:nvSpPr>
          <p:cNvPr id="10" name="Rectángulo 9"/>
          <p:cNvSpPr/>
          <p:nvPr/>
        </p:nvSpPr>
        <p:spPr>
          <a:xfrm>
            <a:off x="9446340" y="1517916"/>
            <a:ext cx="1168611" cy="494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b="1" dirty="0" smtClean="0">
                <a:solidFill>
                  <a:schemeClr val="tx1"/>
                </a:solidFill>
              </a:rPr>
              <a:t>33,14%</a:t>
            </a:r>
            <a:endParaRPr lang="es-ES" sz="2400" b="1" dirty="0">
              <a:solidFill>
                <a:schemeClr val="tx1"/>
              </a:solidFill>
            </a:endParaRPr>
          </a:p>
        </p:txBody>
      </p:sp>
      <p:sp>
        <p:nvSpPr>
          <p:cNvPr id="11" name="Rectángulo 10"/>
          <p:cNvSpPr/>
          <p:nvPr/>
        </p:nvSpPr>
        <p:spPr>
          <a:xfrm>
            <a:off x="9446340" y="4896529"/>
            <a:ext cx="1290596" cy="494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b="1" dirty="0" smtClean="0">
                <a:solidFill>
                  <a:schemeClr val="tx1"/>
                </a:solidFill>
              </a:rPr>
              <a:t>21,89%</a:t>
            </a:r>
            <a:endParaRPr lang="es-ES" sz="2400" b="1" dirty="0">
              <a:solidFill>
                <a:schemeClr val="tx1"/>
              </a:solidFill>
            </a:endParaRPr>
          </a:p>
        </p:txBody>
      </p:sp>
      <p:sp>
        <p:nvSpPr>
          <p:cNvPr id="12" name="Elipse 11"/>
          <p:cNvSpPr/>
          <p:nvPr/>
        </p:nvSpPr>
        <p:spPr>
          <a:xfrm>
            <a:off x="115013" y="1658990"/>
            <a:ext cx="2138669" cy="574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effectLst>
                  <a:outerShdw blurRad="38100" dist="38100" dir="2700000" algn="tl">
                    <a:srgbClr val="000000">
                      <a:alpha val="43137"/>
                    </a:srgbClr>
                  </a:outerShdw>
                </a:effectLst>
              </a:rPr>
              <a:t>Sig. 0,000</a:t>
            </a:r>
            <a:endParaRPr lang="es-ES" sz="2400" b="1" dirty="0">
              <a:solidFill>
                <a:schemeClr val="tx1"/>
              </a:solidFill>
              <a:effectLst>
                <a:outerShdw blurRad="38100" dist="38100" dir="2700000" algn="tl">
                  <a:srgbClr val="000000">
                    <a:alpha val="43137"/>
                  </a:srgbClr>
                </a:outerShdw>
              </a:effectLst>
            </a:endParaRPr>
          </a:p>
        </p:txBody>
      </p:sp>
      <p:sp>
        <p:nvSpPr>
          <p:cNvPr id="13" name="Elipse 12"/>
          <p:cNvSpPr/>
          <p:nvPr/>
        </p:nvSpPr>
        <p:spPr>
          <a:xfrm>
            <a:off x="10094063" y="2090582"/>
            <a:ext cx="2138669" cy="574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effectLst>
                  <a:outerShdw blurRad="38100" dist="38100" dir="2700000" algn="tl">
                    <a:srgbClr val="000000">
                      <a:alpha val="43137"/>
                    </a:srgbClr>
                  </a:outerShdw>
                </a:effectLst>
              </a:rPr>
              <a:t>Sig. 0,000</a:t>
            </a:r>
            <a:endParaRPr lang="es-ES" sz="2400" b="1" dirty="0">
              <a:solidFill>
                <a:schemeClr val="tx1"/>
              </a:solidFill>
              <a:effectLst>
                <a:outerShdw blurRad="38100" dist="38100" dir="2700000" algn="tl">
                  <a:srgbClr val="000000">
                    <a:alpha val="43137"/>
                  </a:srgbClr>
                </a:outerShdw>
              </a:effectLst>
            </a:endParaRPr>
          </a:p>
        </p:txBody>
      </p:sp>
      <p:sp>
        <p:nvSpPr>
          <p:cNvPr id="14" name="Elipse 13"/>
          <p:cNvSpPr/>
          <p:nvPr/>
        </p:nvSpPr>
        <p:spPr>
          <a:xfrm>
            <a:off x="0" y="5568073"/>
            <a:ext cx="2138669" cy="574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effectLst>
                  <a:outerShdw blurRad="38100" dist="38100" dir="2700000" algn="tl">
                    <a:srgbClr val="000000">
                      <a:alpha val="43137"/>
                    </a:srgbClr>
                  </a:outerShdw>
                </a:effectLst>
              </a:rPr>
              <a:t>Sig. 0,000</a:t>
            </a:r>
            <a:endParaRPr lang="es-ES" sz="2400" b="1" dirty="0">
              <a:solidFill>
                <a:schemeClr val="tx1"/>
              </a:solidFill>
              <a:effectLst>
                <a:outerShdw blurRad="38100" dist="38100" dir="2700000" algn="tl">
                  <a:srgbClr val="000000">
                    <a:alpha val="43137"/>
                  </a:srgbClr>
                </a:outerShdw>
              </a:effectLst>
            </a:endParaRPr>
          </a:p>
        </p:txBody>
      </p:sp>
      <p:sp>
        <p:nvSpPr>
          <p:cNvPr id="15" name="Elipse 14"/>
          <p:cNvSpPr/>
          <p:nvPr/>
        </p:nvSpPr>
        <p:spPr>
          <a:xfrm>
            <a:off x="10053331" y="5469196"/>
            <a:ext cx="2138669" cy="574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effectLst>
                  <a:outerShdw blurRad="38100" dist="38100" dir="2700000" algn="tl">
                    <a:srgbClr val="000000">
                      <a:alpha val="43137"/>
                    </a:srgbClr>
                  </a:outerShdw>
                </a:effectLst>
              </a:rPr>
              <a:t>Sig. 0,000</a:t>
            </a:r>
            <a:endParaRPr lang="es-ES" sz="24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727990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7558" y="3603009"/>
            <a:ext cx="4781037" cy="3254991"/>
          </a:xfrm>
          <a:prstGeom prst="rect">
            <a:avLst/>
          </a:prstGeom>
          <a:noFill/>
          <a:ln>
            <a:noFill/>
          </a:ln>
        </p:spPr>
      </p:pic>
      <p:pic>
        <p:nvPicPr>
          <p:cNvPr id="7" name="Imagen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8595" y="0"/>
            <a:ext cx="4435524" cy="3603009"/>
          </a:xfrm>
          <a:prstGeom prst="rect">
            <a:avLst/>
          </a:prstGeom>
          <a:noFill/>
          <a:ln>
            <a:noFill/>
          </a:ln>
        </p:spPr>
      </p:pic>
      <p:pic>
        <p:nvPicPr>
          <p:cNvPr id="8" name="Imagen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7559" y="0"/>
            <a:ext cx="4781037" cy="3603009"/>
          </a:xfrm>
          <a:prstGeom prst="rect">
            <a:avLst/>
          </a:prstGeom>
          <a:noFill/>
          <a:ln>
            <a:noFill/>
          </a:ln>
        </p:spPr>
      </p:pic>
      <p:pic>
        <p:nvPicPr>
          <p:cNvPr id="9" name="Marcador de contenido 3"/>
          <p:cNvPicPr>
            <a:picLocks noGrp="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7028594" y="3603008"/>
            <a:ext cx="4435525" cy="3254991"/>
          </a:xfrm>
          <a:prstGeom prst="rect">
            <a:avLst/>
          </a:prstGeom>
          <a:noFill/>
          <a:ln>
            <a:noFill/>
          </a:ln>
        </p:spPr>
      </p:pic>
      <p:sp>
        <p:nvSpPr>
          <p:cNvPr id="6" name="Rectángulo 5"/>
          <p:cNvSpPr/>
          <p:nvPr/>
        </p:nvSpPr>
        <p:spPr>
          <a:xfrm>
            <a:off x="4865656" y="1661174"/>
            <a:ext cx="1322493" cy="494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b="1" dirty="0" smtClean="0">
                <a:solidFill>
                  <a:schemeClr val="tx1"/>
                </a:solidFill>
              </a:rPr>
              <a:t>40,83%</a:t>
            </a:r>
            <a:endParaRPr lang="es-ES" sz="2400" b="1" dirty="0">
              <a:solidFill>
                <a:schemeClr val="tx1"/>
              </a:solidFill>
            </a:endParaRPr>
          </a:p>
        </p:txBody>
      </p:sp>
      <p:sp>
        <p:nvSpPr>
          <p:cNvPr id="10" name="Rectángulo 9"/>
          <p:cNvSpPr/>
          <p:nvPr/>
        </p:nvSpPr>
        <p:spPr>
          <a:xfrm>
            <a:off x="4865656" y="5050044"/>
            <a:ext cx="1322493" cy="494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b="1" dirty="0" smtClean="0">
                <a:solidFill>
                  <a:schemeClr val="tx1"/>
                </a:solidFill>
              </a:rPr>
              <a:t>31,95%</a:t>
            </a:r>
            <a:endParaRPr lang="es-ES" sz="2400" b="1" dirty="0">
              <a:solidFill>
                <a:schemeClr val="tx1"/>
              </a:solidFill>
            </a:endParaRPr>
          </a:p>
        </p:txBody>
      </p:sp>
      <p:sp>
        <p:nvSpPr>
          <p:cNvPr id="11" name="Rectángulo 10"/>
          <p:cNvSpPr/>
          <p:nvPr/>
        </p:nvSpPr>
        <p:spPr>
          <a:xfrm>
            <a:off x="8429147" y="4389815"/>
            <a:ext cx="817210" cy="494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b="1" dirty="0" smtClean="0">
                <a:solidFill>
                  <a:schemeClr val="tx1"/>
                </a:solidFill>
              </a:rPr>
              <a:t>19%</a:t>
            </a:r>
            <a:endParaRPr lang="es-ES" sz="2400" b="1" dirty="0">
              <a:solidFill>
                <a:schemeClr val="tx1"/>
              </a:solidFill>
            </a:endParaRPr>
          </a:p>
        </p:txBody>
      </p:sp>
      <p:sp>
        <p:nvSpPr>
          <p:cNvPr id="12" name="Rectángulo 11"/>
          <p:cNvSpPr/>
          <p:nvPr/>
        </p:nvSpPr>
        <p:spPr>
          <a:xfrm>
            <a:off x="8144032" y="1488558"/>
            <a:ext cx="1187389" cy="31294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b="1" dirty="0" smtClean="0">
                <a:solidFill>
                  <a:schemeClr val="tx1"/>
                </a:solidFill>
              </a:rPr>
              <a:t>14,20%</a:t>
            </a:r>
            <a:endParaRPr lang="es-ES" sz="2400" b="1" dirty="0">
              <a:solidFill>
                <a:schemeClr val="tx1"/>
              </a:solidFill>
            </a:endParaRPr>
          </a:p>
        </p:txBody>
      </p:sp>
      <p:sp>
        <p:nvSpPr>
          <p:cNvPr id="13" name="Elipse 12"/>
          <p:cNvSpPr/>
          <p:nvPr/>
        </p:nvSpPr>
        <p:spPr>
          <a:xfrm>
            <a:off x="108889" y="1868591"/>
            <a:ext cx="2138669" cy="574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effectLst>
                  <a:outerShdw blurRad="38100" dist="38100" dir="2700000" algn="tl">
                    <a:srgbClr val="000000">
                      <a:alpha val="43137"/>
                    </a:srgbClr>
                  </a:outerShdw>
                </a:effectLst>
              </a:rPr>
              <a:t>Sig. 0,000</a:t>
            </a:r>
            <a:endParaRPr lang="es-ES" sz="2400" b="1" dirty="0">
              <a:solidFill>
                <a:schemeClr val="tx1"/>
              </a:solidFill>
              <a:effectLst>
                <a:outerShdw blurRad="38100" dist="38100" dir="2700000" algn="tl">
                  <a:srgbClr val="000000">
                    <a:alpha val="43137"/>
                  </a:srgbClr>
                </a:outerShdw>
              </a:effectLst>
            </a:endParaRPr>
          </a:p>
        </p:txBody>
      </p:sp>
      <p:sp>
        <p:nvSpPr>
          <p:cNvPr id="14" name="Elipse 13"/>
          <p:cNvSpPr/>
          <p:nvPr/>
        </p:nvSpPr>
        <p:spPr>
          <a:xfrm>
            <a:off x="0" y="5568073"/>
            <a:ext cx="2138669" cy="574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effectLst>
                  <a:outerShdw blurRad="38100" dist="38100" dir="2700000" algn="tl">
                    <a:srgbClr val="000000">
                      <a:alpha val="43137"/>
                    </a:srgbClr>
                  </a:outerShdw>
                </a:effectLst>
              </a:rPr>
              <a:t>Sig. 0,000</a:t>
            </a:r>
            <a:endParaRPr lang="es-ES" sz="2400" b="1" dirty="0">
              <a:solidFill>
                <a:schemeClr val="tx1"/>
              </a:solidFill>
              <a:effectLst>
                <a:outerShdw blurRad="38100" dist="38100" dir="2700000" algn="tl">
                  <a:srgbClr val="000000">
                    <a:alpha val="43137"/>
                  </a:srgbClr>
                </a:outerShdw>
              </a:effectLst>
            </a:endParaRPr>
          </a:p>
        </p:txBody>
      </p:sp>
      <p:sp>
        <p:nvSpPr>
          <p:cNvPr id="15" name="Elipse 14"/>
          <p:cNvSpPr/>
          <p:nvPr/>
        </p:nvSpPr>
        <p:spPr>
          <a:xfrm>
            <a:off x="10053331" y="1425773"/>
            <a:ext cx="2138669" cy="574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effectLst>
                  <a:outerShdw blurRad="38100" dist="38100" dir="2700000" algn="tl">
                    <a:srgbClr val="000000">
                      <a:alpha val="43137"/>
                    </a:srgbClr>
                  </a:outerShdw>
                </a:effectLst>
              </a:rPr>
              <a:t>Sig. 0,008</a:t>
            </a:r>
            <a:endParaRPr lang="es-ES" sz="2400" b="1" dirty="0">
              <a:solidFill>
                <a:schemeClr val="tx1"/>
              </a:solidFill>
              <a:effectLst>
                <a:outerShdw blurRad="38100" dist="38100" dir="2700000" algn="tl">
                  <a:srgbClr val="000000">
                    <a:alpha val="43137"/>
                  </a:srgbClr>
                </a:outerShdw>
              </a:effectLst>
            </a:endParaRPr>
          </a:p>
        </p:txBody>
      </p:sp>
      <p:sp>
        <p:nvSpPr>
          <p:cNvPr id="16" name="Elipse 15"/>
          <p:cNvSpPr/>
          <p:nvPr/>
        </p:nvSpPr>
        <p:spPr>
          <a:xfrm>
            <a:off x="10053330" y="4943121"/>
            <a:ext cx="2138669" cy="574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effectLst>
                  <a:outerShdw blurRad="38100" dist="38100" dir="2700000" algn="tl">
                    <a:srgbClr val="000000">
                      <a:alpha val="43137"/>
                    </a:srgbClr>
                  </a:outerShdw>
                </a:effectLst>
              </a:rPr>
              <a:t>Sig. 0,028</a:t>
            </a:r>
            <a:endParaRPr lang="es-ES" sz="24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959970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849085"/>
            <a:ext cx="6142063" cy="5042263"/>
          </a:xfrm>
          <a:prstGeom prst="rect">
            <a:avLst/>
          </a:prstGeom>
          <a:noFill/>
          <a:ln>
            <a:noFill/>
          </a:ln>
        </p:spPr>
      </p:pic>
      <p:pic>
        <p:nvPicPr>
          <p:cNvPr id="6" name="Imagen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5090" y="849085"/>
            <a:ext cx="6276910" cy="5042263"/>
          </a:xfrm>
          <a:prstGeom prst="rect">
            <a:avLst/>
          </a:prstGeom>
          <a:noFill/>
          <a:ln>
            <a:noFill/>
          </a:ln>
        </p:spPr>
      </p:pic>
      <p:sp>
        <p:nvSpPr>
          <p:cNvPr id="4" name="Rectángulo 3"/>
          <p:cNvSpPr/>
          <p:nvPr/>
        </p:nvSpPr>
        <p:spPr>
          <a:xfrm>
            <a:off x="1635051" y="2875416"/>
            <a:ext cx="1322493" cy="494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b="1" dirty="0" smtClean="0">
                <a:solidFill>
                  <a:schemeClr val="tx1"/>
                </a:solidFill>
              </a:rPr>
              <a:t>20,71%</a:t>
            </a:r>
            <a:endParaRPr lang="es-ES" sz="2400" b="1" dirty="0">
              <a:solidFill>
                <a:schemeClr val="tx1"/>
              </a:solidFill>
            </a:endParaRPr>
          </a:p>
        </p:txBody>
      </p:sp>
      <p:sp>
        <p:nvSpPr>
          <p:cNvPr id="7" name="Rectángulo 6"/>
          <p:cNvSpPr/>
          <p:nvPr/>
        </p:nvSpPr>
        <p:spPr>
          <a:xfrm>
            <a:off x="9517867" y="2987710"/>
            <a:ext cx="1322493" cy="494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b="1" dirty="0" smtClean="0">
                <a:solidFill>
                  <a:schemeClr val="tx1"/>
                </a:solidFill>
              </a:rPr>
              <a:t>22,31%</a:t>
            </a:r>
            <a:endParaRPr lang="es-ES" sz="2400" b="1" dirty="0">
              <a:solidFill>
                <a:schemeClr val="tx1"/>
              </a:solidFill>
            </a:endParaRPr>
          </a:p>
        </p:txBody>
      </p:sp>
      <p:sp>
        <p:nvSpPr>
          <p:cNvPr id="8" name="Elipse 7"/>
          <p:cNvSpPr/>
          <p:nvPr/>
        </p:nvSpPr>
        <p:spPr>
          <a:xfrm>
            <a:off x="1469950" y="5891348"/>
            <a:ext cx="2138669" cy="574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effectLst>
                  <a:outerShdw blurRad="38100" dist="38100" dir="2700000" algn="tl">
                    <a:srgbClr val="000000">
                      <a:alpha val="43137"/>
                    </a:srgbClr>
                  </a:outerShdw>
                </a:effectLst>
              </a:rPr>
              <a:t>Sig. 0,019</a:t>
            </a:r>
            <a:endParaRPr lang="es-ES" sz="2400" b="1" dirty="0">
              <a:solidFill>
                <a:schemeClr val="tx1"/>
              </a:solidFill>
              <a:effectLst>
                <a:outerShdw blurRad="38100" dist="38100" dir="2700000" algn="tl">
                  <a:srgbClr val="000000">
                    <a:alpha val="43137"/>
                  </a:srgbClr>
                </a:outerShdw>
              </a:effectLst>
            </a:endParaRPr>
          </a:p>
        </p:txBody>
      </p:sp>
      <p:sp>
        <p:nvSpPr>
          <p:cNvPr id="9" name="Elipse 8"/>
          <p:cNvSpPr/>
          <p:nvPr/>
        </p:nvSpPr>
        <p:spPr>
          <a:xfrm>
            <a:off x="7662752" y="5891348"/>
            <a:ext cx="2138669" cy="574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effectLst>
                  <a:outerShdw blurRad="38100" dist="38100" dir="2700000" algn="tl">
                    <a:srgbClr val="000000">
                      <a:alpha val="43137"/>
                    </a:srgbClr>
                  </a:outerShdw>
                </a:effectLst>
              </a:rPr>
              <a:t>Sig. 0,002</a:t>
            </a:r>
            <a:endParaRPr lang="es-ES" sz="24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567987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8706" y="119131"/>
            <a:ext cx="10018713" cy="422856"/>
          </a:xfrm>
        </p:spPr>
        <p:txBody>
          <a:bodyPr>
            <a:normAutofit fontScale="90000"/>
          </a:bodyPr>
          <a:lstStyle/>
          <a:p>
            <a:r>
              <a:rPr lang="es-ES" b="1" dirty="0"/>
              <a:t>CORRELACIONES</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548743462"/>
              </p:ext>
            </p:extLst>
          </p:nvPr>
        </p:nvGraphicFramePr>
        <p:xfrm>
          <a:off x="1548707" y="735168"/>
          <a:ext cx="10018712" cy="2304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redondeado 4"/>
          <p:cNvSpPr/>
          <p:nvPr/>
        </p:nvSpPr>
        <p:spPr>
          <a:xfrm>
            <a:off x="1924908" y="4002568"/>
            <a:ext cx="4633154" cy="21500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2000" dirty="0">
                <a:solidFill>
                  <a:schemeClr val="tx1"/>
                </a:solidFill>
              </a:rPr>
              <a:t>L</a:t>
            </a:r>
            <a:r>
              <a:rPr lang="es-ES" sz="2000" dirty="0" smtClean="0">
                <a:solidFill>
                  <a:schemeClr val="tx1"/>
                </a:solidFill>
              </a:rPr>
              <a:t>as </a:t>
            </a:r>
            <a:r>
              <a:rPr lang="es-ES" sz="2000" dirty="0">
                <a:solidFill>
                  <a:schemeClr val="tx1"/>
                </a:solidFill>
              </a:rPr>
              <a:t>ferias atraen su </a:t>
            </a:r>
            <a:r>
              <a:rPr lang="es-ES" sz="2000" dirty="0" smtClean="0">
                <a:solidFill>
                  <a:schemeClr val="tx1"/>
                </a:solidFill>
              </a:rPr>
              <a:t>atención</a:t>
            </a:r>
          </a:p>
          <a:p>
            <a:pPr lvl="0"/>
            <a:r>
              <a:rPr lang="es-ES" sz="2000" dirty="0" smtClean="0">
                <a:solidFill>
                  <a:schemeClr val="tx1"/>
                </a:solidFill>
              </a:rPr>
              <a:t>Espera </a:t>
            </a:r>
            <a:r>
              <a:rPr lang="es-ES" sz="2000" dirty="0">
                <a:solidFill>
                  <a:schemeClr val="tx1"/>
                </a:solidFill>
              </a:rPr>
              <a:t>obtener beneficios en su visita a ferias, </a:t>
            </a:r>
            <a:endParaRPr lang="es-ES" sz="2000" dirty="0" smtClean="0">
              <a:solidFill>
                <a:schemeClr val="tx1"/>
              </a:solidFill>
            </a:endParaRPr>
          </a:p>
          <a:p>
            <a:pPr lvl="0"/>
            <a:r>
              <a:rPr lang="es-ES" sz="2000" dirty="0">
                <a:solidFill>
                  <a:schemeClr val="tx1"/>
                </a:solidFill>
              </a:rPr>
              <a:t>C</a:t>
            </a:r>
            <a:r>
              <a:rPr lang="es-ES" sz="2000" dirty="0" smtClean="0">
                <a:solidFill>
                  <a:schemeClr val="tx1"/>
                </a:solidFill>
              </a:rPr>
              <a:t>ree </a:t>
            </a:r>
            <a:r>
              <a:rPr lang="es-ES" sz="2000" dirty="0">
                <a:solidFill>
                  <a:schemeClr val="tx1"/>
                </a:solidFill>
              </a:rPr>
              <a:t>que encontrará algo que en verdad le guste </a:t>
            </a:r>
            <a:r>
              <a:rPr lang="es-ES" sz="2000" dirty="0" smtClean="0">
                <a:solidFill>
                  <a:schemeClr val="tx1"/>
                </a:solidFill>
              </a:rPr>
              <a:t>o necesiten </a:t>
            </a:r>
          </a:p>
          <a:p>
            <a:pPr lvl="0"/>
            <a:r>
              <a:rPr lang="es-ES" sz="2000" dirty="0">
                <a:solidFill>
                  <a:schemeClr val="tx1"/>
                </a:solidFill>
              </a:rPr>
              <a:t>H</a:t>
            </a:r>
            <a:r>
              <a:rPr lang="es-ES" sz="2000" dirty="0" smtClean="0">
                <a:solidFill>
                  <a:schemeClr val="tx1"/>
                </a:solidFill>
              </a:rPr>
              <a:t>a </a:t>
            </a:r>
            <a:r>
              <a:rPr lang="es-ES" sz="2000" dirty="0">
                <a:solidFill>
                  <a:schemeClr val="tx1"/>
                </a:solidFill>
              </a:rPr>
              <a:t>tenido experiencia asistiendo a ferias</a:t>
            </a:r>
          </a:p>
        </p:txBody>
      </p:sp>
      <p:sp>
        <p:nvSpPr>
          <p:cNvPr id="6" name="Rectángulo redondeado 5"/>
          <p:cNvSpPr/>
          <p:nvPr/>
        </p:nvSpPr>
        <p:spPr>
          <a:xfrm>
            <a:off x="6558062" y="4002568"/>
            <a:ext cx="4675031" cy="21500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2000" dirty="0" smtClean="0">
                <a:solidFill>
                  <a:schemeClr val="tx1"/>
                </a:solidFill>
              </a:rPr>
              <a:t>existe </a:t>
            </a:r>
            <a:r>
              <a:rPr lang="es-ES" sz="2000" dirty="0">
                <a:solidFill>
                  <a:schemeClr val="tx1"/>
                </a:solidFill>
              </a:rPr>
              <a:t>correlación esta no ejerce fuerza entre sí, por lo que este proceso no se puede generalizar siempre para el consumidor de ferias.</a:t>
            </a:r>
          </a:p>
        </p:txBody>
      </p:sp>
      <p:sp>
        <p:nvSpPr>
          <p:cNvPr id="7" name="Flecha abajo 6"/>
          <p:cNvSpPr/>
          <p:nvPr/>
        </p:nvSpPr>
        <p:spPr>
          <a:xfrm>
            <a:off x="4404575" y="3206839"/>
            <a:ext cx="360608" cy="6439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echa abajo 7"/>
          <p:cNvSpPr/>
          <p:nvPr/>
        </p:nvSpPr>
        <p:spPr>
          <a:xfrm>
            <a:off x="8534969" y="3206839"/>
            <a:ext cx="360608" cy="6439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echa a la derecha con bandas 8">
            <a:hlinkClick r:id="rId7" action="ppaction://hlinksldjump"/>
          </p:cNvPr>
          <p:cNvSpPr/>
          <p:nvPr/>
        </p:nvSpPr>
        <p:spPr>
          <a:xfrm>
            <a:off x="10818254" y="6246254"/>
            <a:ext cx="953036" cy="48939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180535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0221" y="183525"/>
            <a:ext cx="10018713" cy="550572"/>
          </a:xfrm>
        </p:spPr>
        <p:txBody>
          <a:bodyPr>
            <a:normAutofit fontScale="90000"/>
          </a:bodyPr>
          <a:lstStyle/>
          <a:p>
            <a:r>
              <a:rPr lang="es-ES" b="1" dirty="0" smtClean="0"/>
              <a:t>CORRELACIONES</a:t>
            </a:r>
            <a:endParaRPr lang="es-ES" b="1" dirty="0"/>
          </a:p>
        </p:txBody>
      </p:sp>
      <p:pic>
        <p:nvPicPr>
          <p:cNvPr id="8" name="Imagen 7"/>
          <p:cNvPicPr>
            <a:picLocks noChangeAspect="1"/>
          </p:cNvPicPr>
          <p:nvPr/>
        </p:nvPicPr>
        <p:blipFill rotWithShape="1">
          <a:blip r:embed="rId2" cstate="print"/>
          <a:srcRect b="4653"/>
          <a:stretch/>
        </p:blipFill>
        <p:spPr>
          <a:xfrm>
            <a:off x="1600220" y="734097"/>
            <a:ext cx="9694551" cy="5924280"/>
          </a:xfrm>
          <a:prstGeom prst="rect">
            <a:avLst/>
          </a:prstGeom>
        </p:spPr>
      </p:pic>
      <p:sp>
        <p:nvSpPr>
          <p:cNvPr id="10" name="Flecha izquierda 9">
            <a:hlinkClick r:id="rId3" action="ppaction://hlinksldjump"/>
          </p:cNvPr>
          <p:cNvSpPr/>
          <p:nvPr/>
        </p:nvSpPr>
        <p:spPr>
          <a:xfrm>
            <a:off x="11294771" y="6310648"/>
            <a:ext cx="798491" cy="4507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82728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3 Imagen" descr="4.jpg"/>
          <p:cNvPicPr>
            <a:picLocks noChangeAspect="1"/>
          </p:cNvPicPr>
          <p:nvPr/>
        </p:nvPicPr>
        <p:blipFill>
          <a:blip r:embed="rId2" cstate="print"/>
          <a:stretch>
            <a:fillRect/>
          </a:stretch>
        </p:blipFill>
        <p:spPr>
          <a:xfrm>
            <a:off x="1787236" y="441662"/>
            <a:ext cx="8700655" cy="571065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srcRect b="3998"/>
          <a:stretch/>
        </p:blipFill>
        <p:spPr>
          <a:xfrm>
            <a:off x="1697394" y="654408"/>
            <a:ext cx="9831451" cy="5669119"/>
          </a:xfrm>
          <a:prstGeom prst="rect">
            <a:avLst/>
          </a:prstGeom>
        </p:spPr>
      </p:pic>
      <p:sp>
        <p:nvSpPr>
          <p:cNvPr id="6" name="Flecha izquierda 5">
            <a:hlinkClick r:id="rId3" action="ppaction://hlinksldjump"/>
          </p:cNvPr>
          <p:cNvSpPr/>
          <p:nvPr/>
        </p:nvSpPr>
        <p:spPr>
          <a:xfrm>
            <a:off x="11294771" y="6310648"/>
            <a:ext cx="798491" cy="4507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123029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b="1" dirty="0" smtClean="0"/>
              <a:t>COMPROBACIÓN DE HIPÓTESIS</a:t>
            </a:r>
            <a:endParaRPr lang="es-ES" b="1" dirty="0"/>
          </a:p>
        </p:txBody>
      </p:sp>
      <p:sp>
        <p:nvSpPr>
          <p:cNvPr id="5" name="Marcador de texto 4"/>
          <p:cNvSpPr>
            <a:spLocks noGrp="1"/>
          </p:cNvSpPr>
          <p:nvPr>
            <p:ph type="body" idx="1"/>
          </p:nvPr>
        </p:nvSpPr>
        <p:spPr/>
        <p:txBody>
          <a:bodyPr/>
          <a:lstStyle/>
          <a:p>
            <a:endParaRPr lang="es-ES"/>
          </a:p>
        </p:txBody>
      </p:sp>
    </p:spTree>
    <p:extLst>
      <p:ext uri="{BB962C8B-B14F-4D97-AF65-F5344CB8AC3E}">
        <p14:creationId xmlns:p14="http://schemas.microsoft.com/office/powerpoint/2010/main" val="36049358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566198" y="0"/>
            <a:ext cx="10018713" cy="1351576"/>
          </a:xfrm>
        </p:spPr>
        <p:txBody>
          <a:bodyPr>
            <a:normAutofit fontScale="90000"/>
          </a:bodyPr>
          <a:lstStyle/>
          <a:p>
            <a:pPr lvl="0"/>
            <a:r>
              <a:rPr lang="es-ES" b="1" dirty="0" smtClean="0">
                <a:hlinkClick r:id="rId2" action="ppaction://hlinksldjump"/>
              </a:rPr>
              <a:t>H1: </a:t>
            </a:r>
            <a:r>
              <a:rPr lang="es-EC" b="1" dirty="0">
                <a:hlinkClick r:id="rId2" action="ppaction://hlinksldjump"/>
              </a:rPr>
              <a:t>Las motivaciones crean altos niveles de influencia en la asistencia a ferias artesanales</a:t>
            </a:r>
            <a:r>
              <a:rPr lang="es-EC" b="1" dirty="0" smtClean="0">
                <a:hlinkClick r:id="rId2" action="ppaction://hlinksldjump"/>
              </a:rPr>
              <a:t>.</a:t>
            </a:r>
            <a:endParaRPr lang="es-ES" b="1"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791674431"/>
              </p:ext>
            </p:extLst>
          </p:nvPr>
        </p:nvGraphicFramePr>
        <p:xfrm>
          <a:off x="1" y="1351576"/>
          <a:ext cx="12043954" cy="5506425"/>
        </p:xfrm>
        <a:graphic>
          <a:graphicData uri="http://schemas.openxmlformats.org/drawingml/2006/chart">
            <c:chart xmlns:c="http://schemas.openxmlformats.org/drawingml/2006/chart" xmlns:r="http://schemas.openxmlformats.org/officeDocument/2006/relationships" r:id="rId3"/>
          </a:graphicData>
        </a:graphic>
      </p:graphicFrame>
      <p:sp>
        <p:nvSpPr>
          <p:cNvPr id="7" name="Elipse 6"/>
          <p:cNvSpPr/>
          <p:nvPr/>
        </p:nvSpPr>
        <p:spPr>
          <a:xfrm>
            <a:off x="6919415" y="1988920"/>
            <a:ext cx="1296537" cy="4869079"/>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8" name="Elipse 7"/>
          <p:cNvSpPr/>
          <p:nvPr/>
        </p:nvSpPr>
        <p:spPr>
          <a:xfrm>
            <a:off x="8215952" y="1891412"/>
            <a:ext cx="1282889" cy="4966587"/>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50845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497190" y="540912"/>
            <a:ext cx="10018713" cy="730876"/>
          </a:xfrm>
        </p:spPr>
        <p:txBody>
          <a:bodyPr>
            <a:normAutofit fontScale="90000"/>
          </a:bodyPr>
          <a:lstStyle/>
          <a:p>
            <a:pPr lvl="0"/>
            <a:r>
              <a:rPr lang="es-ES" b="1" dirty="0" smtClean="0">
                <a:hlinkClick r:id="rId2" action="ppaction://hlinksldjump"/>
              </a:rPr>
              <a:t>H2: </a:t>
            </a:r>
            <a:r>
              <a:rPr lang="es-EC" b="1" dirty="0">
                <a:hlinkClick r:id="rId2" action="ppaction://hlinksldjump"/>
              </a:rPr>
              <a:t>El consumidor de ferias que adquiere productos tiene un nivel de ingresos altos</a:t>
            </a:r>
            <a:r>
              <a:rPr lang="es-ES" dirty="0"/>
              <a:t/>
            </a:r>
            <a:br>
              <a:rPr lang="es-ES" dirty="0"/>
            </a:br>
            <a:endParaRPr lang="es-ES" b="1" dirty="0"/>
          </a:p>
        </p:txBody>
      </p:sp>
      <p:pic>
        <p:nvPicPr>
          <p:cNvPr id="5" name="Imagen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074" y="1214846"/>
            <a:ext cx="9170126" cy="5643154"/>
          </a:xfrm>
          <a:prstGeom prst="rect">
            <a:avLst/>
          </a:prstGeom>
          <a:noFill/>
          <a:ln>
            <a:noFill/>
          </a:ln>
        </p:spPr>
      </p:pic>
      <p:sp>
        <p:nvSpPr>
          <p:cNvPr id="2" name="Elipse 1"/>
          <p:cNvSpPr/>
          <p:nvPr/>
        </p:nvSpPr>
        <p:spPr>
          <a:xfrm>
            <a:off x="3610308" y="1815920"/>
            <a:ext cx="1322493" cy="4134119"/>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6" name="Rectángulo 5"/>
          <p:cNvSpPr/>
          <p:nvPr/>
        </p:nvSpPr>
        <p:spPr>
          <a:xfrm>
            <a:off x="3610308" y="3789023"/>
            <a:ext cx="1322493" cy="494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b="1" dirty="0" smtClean="0">
                <a:solidFill>
                  <a:schemeClr val="tx1"/>
                </a:solidFill>
              </a:rPr>
              <a:t>22,31%</a:t>
            </a:r>
            <a:endParaRPr lang="es-ES" sz="2400" b="1" dirty="0">
              <a:solidFill>
                <a:schemeClr val="tx1"/>
              </a:solidFill>
            </a:endParaRPr>
          </a:p>
        </p:txBody>
      </p:sp>
    </p:spTree>
    <p:extLst>
      <p:ext uri="{BB962C8B-B14F-4D97-AF65-F5344CB8AC3E}">
        <p14:creationId xmlns:p14="http://schemas.microsoft.com/office/powerpoint/2010/main" val="174859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36372" y="260797"/>
            <a:ext cx="10955628" cy="1752599"/>
          </a:xfrm>
        </p:spPr>
        <p:txBody>
          <a:bodyPr>
            <a:noAutofit/>
          </a:bodyPr>
          <a:lstStyle/>
          <a:p>
            <a:pPr lvl="0"/>
            <a:r>
              <a:rPr lang="es-ES" sz="3200" b="1" dirty="0" smtClean="0">
                <a:hlinkClick r:id="rId2" action="ppaction://hlinksldjump"/>
              </a:rPr>
              <a:t>H3: </a:t>
            </a:r>
            <a:r>
              <a:rPr lang="es-EC" sz="3200" b="1" dirty="0">
                <a:hlinkClick r:id="rId2" action="ppaction://hlinksldjump"/>
              </a:rPr>
              <a:t>Los medios por el cual los consumidores se informan de las ferias influyen en alto grado en la decisión de compra de productos en las ferias artesanales.</a:t>
            </a:r>
            <a:r>
              <a:rPr lang="es-ES" sz="3200" dirty="0"/>
              <a:t/>
            </a:r>
            <a:br>
              <a:rPr lang="es-ES" sz="3200" dirty="0"/>
            </a:br>
            <a:endParaRPr lang="es-ES" sz="3200" dirty="0"/>
          </a:p>
        </p:txBody>
      </p:sp>
      <p:pic>
        <p:nvPicPr>
          <p:cNvPr id="4" name="Marcador de contenido 3"/>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416630" y="1685812"/>
            <a:ext cx="9039496" cy="5172188"/>
          </a:xfrm>
          <a:prstGeom prst="rect">
            <a:avLst/>
          </a:prstGeom>
          <a:noFill/>
          <a:ln>
            <a:noFill/>
          </a:ln>
        </p:spPr>
      </p:pic>
      <p:sp>
        <p:nvSpPr>
          <p:cNvPr id="5" name="Elipse 4"/>
          <p:cNvSpPr/>
          <p:nvPr/>
        </p:nvSpPr>
        <p:spPr>
          <a:xfrm>
            <a:off x="5391692" y="2343955"/>
            <a:ext cx="1322493" cy="3065172"/>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6" name="Rectángulo 5"/>
          <p:cNvSpPr/>
          <p:nvPr/>
        </p:nvSpPr>
        <p:spPr>
          <a:xfrm>
            <a:off x="5391693" y="3693498"/>
            <a:ext cx="1322493" cy="494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b="1" dirty="0" smtClean="0">
                <a:solidFill>
                  <a:schemeClr val="tx1"/>
                </a:solidFill>
              </a:rPr>
              <a:t>31,36%</a:t>
            </a:r>
            <a:endParaRPr lang="es-ES" sz="2400" b="1" dirty="0">
              <a:solidFill>
                <a:schemeClr val="tx1"/>
              </a:solidFill>
            </a:endParaRPr>
          </a:p>
        </p:txBody>
      </p:sp>
    </p:spTree>
    <p:extLst>
      <p:ext uri="{BB962C8B-B14F-4D97-AF65-F5344CB8AC3E}">
        <p14:creationId xmlns:p14="http://schemas.microsoft.com/office/powerpoint/2010/main" val="87196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0" y="0"/>
            <a:ext cx="10018713" cy="1310425"/>
          </a:xfrm>
        </p:spPr>
        <p:txBody>
          <a:bodyPr>
            <a:normAutofit fontScale="90000"/>
          </a:bodyPr>
          <a:lstStyle/>
          <a:p>
            <a:r>
              <a:rPr lang="es-ES" b="1" dirty="0" smtClean="0">
                <a:hlinkClick r:id="rId2" action="ppaction://hlinksldjump"/>
              </a:rPr>
              <a:t>H4: </a:t>
            </a:r>
            <a:r>
              <a:rPr lang="es-MX" b="1" dirty="0">
                <a:hlinkClick r:id="rId2" action="ppaction://hlinksldjump"/>
              </a:rPr>
              <a:t>La toma de decisión de compra está influida en alto grado por el precio</a:t>
            </a:r>
            <a:endParaRPr lang="es-ES" b="1" dirty="0">
              <a:hlinkClick r:id="rId2" action="ppaction://hlinksldjump"/>
            </a:endParaRPr>
          </a:p>
        </p:txBody>
      </p:sp>
      <p:pic>
        <p:nvPicPr>
          <p:cNvPr id="4" name="Marcador de contenido 3"/>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9490" y="1294228"/>
            <a:ext cx="11493304" cy="5563771"/>
          </a:xfrm>
          <a:prstGeom prst="rect">
            <a:avLst/>
          </a:prstGeom>
          <a:noFill/>
          <a:ln>
            <a:noFill/>
          </a:ln>
        </p:spPr>
      </p:pic>
      <p:sp>
        <p:nvSpPr>
          <p:cNvPr id="5" name="Elipse 4"/>
          <p:cNvSpPr/>
          <p:nvPr/>
        </p:nvSpPr>
        <p:spPr>
          <a:xfrm>
            <a:off x="1469818" y="2073499"/>
            <a:ext cx="1322493" cy="3931516"/>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6" name="Rectángulo 5"/>
          <p:cNvSpPr/>
          <p:nvPr/>
        </p:nvSpPr>
        <p:spPr>
          <a:xfrm>
            <a:off x="1469818" y="4076113"/>
            <a:ext cx="1322493" cy="494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b="1" dirty="0" smtClean="0">
                <a:solidFill>
                  <a:schemeClr val="tx1"/>
                </a:solidFill>
              </a:rPr>
              <a:t>31,73%</a:t>
            </a:r>
            <a:endParaRPr lang="es-ES" sz="2400" b="1" dirty="0">
              <a:solidFill>
                <a:schemeClr val="tx1"/>
              </a:solidFill>
            </a:endParaRPr>
          </a:p>
        </p:txBody>
      </p:sp>
    </p:spTree>
    <p:extLst>
      <p:ext uri="{BB962C8B-B14F-4D97-AF65-F5344CB8AC3E}">
        <p14:creationId xmlns:p14="http://schemas.microsoft.com/office/powerpoint/2010/main" val="413416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b="1" dirty="0" smtClean="0"/>
              <a:t>PROPUESTA</a:t>
            </a:r>
            <a:endParaRPr lang="es-ES" b="1" dirty="0"/>
          </a:p>
        </p:txBody>
      </p:sp>
      <p:sp>
        <p:nvSpPr>
          <p:cNvPr id="5" name="Marcador de texto 4"/>
          <p:cNvSpPr>
            <a:spLocks noGrp="1"/>
          </p:cNvSpPr>
          <p:nvPr>
            <p:ph type="body" idx="1"/>
          </p:nvPr>
        </p:nvSpPr>
        <p:spPr/>
        <p:txBody>
          <a:bodyPr>
            <a:normAutofit/>
          </a:bodyPr>
          <a:lstStyle/>
          <a:p>
            <a:pPr marL="0" lvl="1" algn="r"/>
            <a:r>
              <a:rPr lang="es-EC" sz="2800" b="1" dirty="0"/>
              <a:t>La feria como herramienta estratégica de </a:t>
            </a:r>
            <a:r>
              <a:rPr lang="es-EC" sz="2800" b="1" dirty="0" smtClean="0"/>
              <a:t>Marketing</a:t>
            </a:r>
            <a:endParaRPr lang="es-ES" sz="2400" b="1" dirty="0"/>
          </a:p>
        </p:txBody>
      </p:sp>
    </p:spTree>
    <p:extLst>
      <p:ext uri="{BB962C8B-B14F-4D97-AF65-F5344CB8AC3E}">
        <p14:creationId xmlns:p14="http://schemas.microsoft.com/office/powerpoint/2010/main" val="22051815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2364495984"/>
              </p:ext>
            </p:extLst>
          </p:nvPr>
        </p:nvGraphicFramePr>
        <p:xfrm>
          <a:off x="1484313" y="206062"/>
          <a:ext cx="10018712" cy="6349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91871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0" y="0"/>
            <a:ext cx="10018713" cy="924059"/>
          </a:xfrm>
        </p:spPr>
        <p:txBody>
          <a:bodyPr/>
          <a:lstStyle/>
          <a:p>
            <a:r>
              <a:rPr lang="es-ES" b="1" dirty="0" smtClean="0"/>
              <a:t>CONCLUSIONES</a:t>
            </a:r>
            <a:endParaRPr lang="es-ES"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507470742"/>
              </p:ext>
            </p:extLst>
          </p:nvPr>
        </p:nvGraphicFramePr>
        <p:xfrm>
          <a:off x="105886" y="723331"/>
          <a:ext cx="11890495" cy="6134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66458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0" y="144887"/>
            <a:ext cx="10018713" cy="808149"/>
          </a:xfrm>
        </p:spPr>
        <p:txBody>
          <a:bodyPr/>
          <a:lstStyle/>
          <a:p>
            <a:r>
              <a:rPr lang="es-ES" b="1" dirty="0" smtClean="0">
                <a:effectLst>
                  <a:outerShdw blurRad="38100" dist="38100" dir="2700000" algn="tl">
                    <a:srgbClr val="000000">
                      <a:alpha val="43137"/>
                    </a:srgbClr>
                  </a:outerShdw>
                </a:effectLst>
              </a:rPr>
              <a:t>RECOMENDACIONES</a:t>
            </a:r>
            <a:endParaRPr lang="es-ES" b="1" dirty="0">
              <a:effectLst>
                <a:outerShdw blurRad="38100" dist="38100" dir="2700000" algn="tl">
                  <a:srgbClr val="000000">
                    <a:alpha val="43137"/>
                  </a:srgbClr>
                </a:outerShdw>
              </a:effectLst>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011925045"/>
              </p:ext>
            </p:extLst>
          </p:nvPr>
        </p:nvGraphicFramePr>
        <p:xfrm>
          <a:off x="174127" y="780038"/>
          <a:ext cx="11904142" cy="6077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272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3 Imagen" descr="3.jpg"/>
          <p:cNvPicPr>
            <a:picLocks noChangeAspect="1"/>
          </p:cNvPicPr>
          <p:nvPr/>
        </p:nvPicPr>
        <p:blipFill>
          <a:blip r:embed="rId2" cstate="print"/>
          <a:stretch>
            <a:fillRect/>
          </a:stretch>
        </p:blipFill>
        <p:spPr>
          <a:xfrm>
            <a:off x="1468583" y="541283"/>
            <a:ext cx="9060872" cy="5861792"/>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703713272"/>
              </p:ext>
            </p:extLst>
          </p:nvPr>
        </p:nvGraphicFramePr>
        <p:xfrm>
          <a:off x="265112" y="235527"/>
          <a:ext cx="11926887" cy="6386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9866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3 Imagen" descr="2.jpg"/>
          <p:cNvPicPr>
            <a:picLocks noChangeAspect="1"/>
          </p:cNvPicPr>
          <p:nvPr/>
        </p:nvPicPr>
        <p:blipFill>
          <a:blip r:embed="rId2" cstate="print"/>
          <a:stretch>
            <a:fillRect/>
          </a:stretch>
        </p:blipFill>
        <p:spPr>
          <a:xfrm>
            <a:off x="1607126" y="578537"/>
            <a:ext cx="9102437" cy="588753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effectLst>
            <a:glow rad="228600">
              <a:schemeClr val="accent4">
                <a:satMod val="175000"/>
                <a:alpha val="40000"/>
              </a:schemeClr>
            </a:glow>
          </a:effectLst>
        </p:spPr>
        <p:txBody>
          <a:bodyPr/>
          <a:lstStyle/>
          <a:p>
            <a:r>
              <a:rPr lang="es-ES" b="1" dirty="0" smtClean="0">
                <a:solidFill>
                  <a:srgbClr val="C00000"/>
                </a:solidFill>
                <a:effectLst>
                  <a:outerShdw blurRad="38100" dist="38100" dir="2700000" algn="tl">
                    <a:srgbClr val="000000">
                      <a:alpha val="43137"/>
                    </a:srgbClr>
                  </a:outerShdw>
                </a:effectLst>
              </a:rPr>
              <a:t>FORMULACIÓN DELPROBLEMA</a:t>
            </a:r>
            <a:endParaRPr lang="es-ES" b="1" dirty="0">
              <a:solidFill>
                <a:srgbClr val="C00000"/>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lstStyle/>
          <a:p>
            <a:pPr algn="ctr"/>
            <a:r>
              <a:rPr lang="es-MX" sz="3200" dirty="0">
                <a:effectLst>
                  <a:outerShdw blurRad="38100" dist="38100" dir="2700000" algn="tl">
                    <a:srgbClr val="000000">
                      <a:alpha val="43137"/>
                    </a:srgbClr>
                  </a:outerShdw>
                </a:effectLst>
              </a:rPr>
              <a:t>¿Cuál es el comportamiento del consumidor en las ferias artesanales permanentes del Distrito Metropolitano de Quito, durante el período Abril – Septiembre del 2016</a:t>
            </a:r>
            <a:r>
              <a:rPr lang="es-MX" sz="3200" dirty="0" smtClean="0">
                <a:effectLst>
                  <a:outerShdw blurRad="38100" dist="38100" dir="2700000" algn="tl">
                    <a:srgbClr val="000000">
                      <a:alpha val="43137"/>
                    </a:srgbClr>
                  </a:outerShdw>
                </a:effectLst>
              </a:rPr>
              <a:t>?</a:t>
            </a:r>
            <a:endParaRPr lang="es-E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95940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OBJETIVO GENERAL</a:t>
            </a:r>
            <a:endParaRPr lang="es-ES"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87900521"/>
              </p:ext>
            </p:extLst>
          </p:nvPr>
        </p:nvGraphicFramePr>
        <p:xfrm>
          <a:off x="1484313" y="2667000"/>
          <a:ext cx="10018712"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6047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58776"/>
            <a:ext cx="10018713" cy="1752599"/>
          </a:xfrm>
        </p:spPr>
        <p:txBody>
          <a:bodyPr/>
          <a:lstStyle/>
          <a:p>
            <a:r>
              <a:rPr lang="es-ES" b="1" dirty="0" smtClean="0"/>
              <a:t>OBJETIVOS ESPECÍFICOS</a:t>
            </a:r>
            <a:endParaRPr lang="es-ES"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117008232"/>
              </p:ext>
            </p:extLst>
          </p:nvPr>
        </p:nvGraphicFramePr>
        <p:xfrm>
          <a:off x="1149462" y="1423851"/>
          <a:ext cx="10493039" cy="5264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78354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965</TotalTime>
  <Words>1377</Words>
  <Application>Microsoft Office PowerPoint</Application>
  <PresentationFormat>Panorámica</PresentationFormat>
  <Paragraphs>267</Paragraphs>
  <Slides>50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50</vt:i4>
      </vt:variant>
    </vt:vector>
  </HeadingPairs>
  <TitlesOfParts>
    <vt:vector size="56" baseType="lpstr">
      <vt:lpstr>Arial</vt:lpstr>
      <vt:lpstr>Calibri</vt:lpstr>
      <vt:lpstr>Cambria Math</vt:lpstr>
      <vt:lpstr>Corbel</vt:lpstr>
      <vt:lpstr>Times New Roman</vt:lpstr>
      <vt:lpstr>Parallax</vt:lpstr>
      <vt:lpstr>DEPARTAMENTO DE CIENCIAS ECONÓMICAS ADMINISTRATIVAS Y DE COMERCIO    CARRERA DE INGENIERÍA EN MERCADOTECNIA   TRABAJO DE TITULACIÓN, PREVIO A LA OBTENCIÓN DEL TÍTULO DE INGENIERA EN MERCADOTECNIA     TEMA: ANÁLISIS DEL COMPORTAMIENTO DEL CONSUMIDOR EN LAS FERIAS ARTESANALES PERMANENTES DEL DISTRITO METROPOLITANO DE QUITO   AUTOR: CALLE ARÉVALO, KAREN JACQUELINE   DIRECTOR: DRA. TAPIA PAZMIÑO XIMENA LUCIA, MCPs</vt:lpstr>
      <vt:lpstr>Presentación de PowerPoint</vt:lpstr>
      <vt:lpstr>Presentación de PowerPoint</vt:lpstr>
      <vt:lpstr>Presentación de PowerPoint</vt:lpstr>
      <vt:lpstr>Presentación de PowerPoint</vt:lpstr>
      <vt:lpstr>Presentación de PowerPoint</vt:lpstr>
      <vt:lpstr>FORMULACIÓN DELPROBLEMA</vt:lpstr>
      <vt:lpstr>OBJETIVO GENERAL</vt:lpstr>
      <vt:lpstr>OBJETIVOS ESPECÍFICOS</vt:lpstr>
      <vt:lpstr>MARCO TEÓRICO</vt:lpstr>
      <vt:lpstr>COMPORTAMIENTO DEL CONSUMIDOR</vt:lpstr>
      <vt:lpstr>METODOLOGÍA</vt:lpstr>
      <vt:lpstr>Presentación de PowerPoint</vt:lpstr>
      <vt:lpstr>HIPÓTESIS</vt:lpstr>
      <vt:lpstr>POBLACIÓN</vt:lpstr>
      <vt:lpstr>MUESTRA</vt:lpstr>
      <vt:lpstr>Presentación de PowerPoint</vt:lpstr>
      <vt:lpstr>ANÁLISIS Y PROCESAMIENTO DE DATOS</vt:lpstr>
      <vt:lpstr>ENTREVISTA RESPONSABLE DE ECONOMÍA POPULAR Y SOLIDARIA</vt:lpstr>
      <vt:lpstr>Presentación de PowerPoint</vt:lpstr>
      <vt:lpstr>Presentación de PowerPoint</vt:lpstr>
      <vt:lpstr>ANÁLISIS UNIVARIADO</vt:lpstr>
      <vt:lpstr>PERFIL DEL CONSUMIDOR</vt:lpstr>
      <vt:lpstr>Presentación de PowerPoint</vt:lpstr>
      <vt:lpstr>Presentación de PowerPoint</vt:lpstr>
      <vt:lpstr>Presentación de PowerPoint</vt:lpstr>
      <vt:lpstr>COMPARACIÓN INNOVACIÓN</vt:lpstr>
      <vt:lpstr>Presentación de PowerPoint</vt:lpstr>
      <vt:lpstr>PROCESO DE COMPRA</vt:lpstr>
      <vt:lpstr>PROCESO DE COMPRA</vt:lpstr>
      <vt:lpstr>ANÁLISIS BIVARIADO</vt:lpstr>
      <vt:lpstr>CHI-CUADRADO</vt:lpstr>
      <vt:lpstr>Presentación de PowerPoint</vt:lpstr>
      <vt:lpstr>Presentación de PowerPoint</vt:lpstr>
      <vt:lpstr>Presentación de PowerPoint</vt:lpstr>
      <vt:lpstr>Presentación de PowerPoint</vt:lpstr>
      <vt:lpstr>Presentación de PowerPoint</vt:lpstr>
      <vt:lpstr>CORRELACIONES</vt:lpstr>
      <vt:lpstr>CORRELACIONES</vt:lpstr>
      <vt:lpstr>Presentación de PowerPoint</vt:lpstr>
      <vt:lpstr>COMPROBACIÓN DE HIPÓTESIS</vt:lpstr>
      <vt:lpstr>H1: Las motivaciones crean altos niveles de influencia en la asistencia a ferias artesanales.</vt:lpstr>
      <vt:lpstr>H2: El consumidor de ferias que adquiere productos tiene un nivel de ingresos altos </vt:lpstr>
      <vt:lpstr>H3: Los medios por el cual los consumidores se informan de las ferias influyen en alto grado en la decisión de compra de productos en las ferias artesanales. </vt:lpstr>
      <vt:lpstr>H4: La toma de decisión de compra está influida en alto grado por el precio</vt:lpstr>
      <vt:lpstr>PROPUESTA</vt:lpstr>
      <vt:lpstr>Presentación de PowerPoint</vt:lpstr>
      <vt:lpstr>CONCLUSIONES</vt:lpstr>
      <vt:lpstr>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ECONÓMICAS ADMINISTRATIVAS Y DE COMERCIO    CARRERA DE INGENIERÍA EN MERCADOTECNIA   TRABAJO DE TITULACIÓN, PREVIO A LA OBTENCIÓN DEL TÍTULO DE INGENIERA EN MERCADOTECNIA     TEMA: ANÁLISIS DEL COMPORTAMIENTO DEL CONSUMIDOR EN LAS FERIAS ARTESANALES PERMANENTES DEL DISTRITO METROPOLITANO DE QUITO   AUTOR: CALLE ARÉVALO, KAREN JACQUELINE   DIRECTOR: DRA. TAPIA PAZMIÑO XIMENA LUCIA, MCPs</dc:title>
  <dc:creator>Usuario</dc:creator>
  <cp:lastModifiedBy>Usuario</cp:lastModifiedBy>
  <cp:revision>57</cp:revision>
  <dcterms:created xsi:type="dcterms:W3CDTF">2016-09-27T16:28:02Z</dcterms:created>
  <dcterms:modified xsi:type="dcterms:W3CDTF">2016-10-06T17:12:33Z</dcterms:modified>
</cp:coreProperties>
</file>