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501" r:id="rId2"/>
    <p:sldId id="349" r:id="rId3"/>
    <p:sldId id="352" r:id="rId4"/>
    <p:sldId id="502" r:id="rId5"/>
    <p:sldId id="468" r:id="rId6"/>
    <p:sldId id="475" r:id="rId7"/>
    <p:sldId id="503" r:id="rId8"/>
    <p:sldId id="504" r:id="rId9"/>
    <p:sldId id="506" r:id="rId10"/>
    <p:sldId id="507" r:id="rId11"/>
    <p:sldId id="505" r:id="rId12"/>
    <p:sldId id="510" r:id="rId13"/>
    <p:sldId id="508" r:id="rId14"/>
    <p:sldId id="509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491" r:id="rId27"/>
  </p:sldIdLst>
  <p:sldSz cx="10693400" cy="7561263"/>
  <p:notesSz cx="6858000" cy="9144000"/>
  <p:defaultTextStyle>
    <a:defPPr>
      <a:defRPr lang="es-EC"/>
    </a:defPPr>
    <a:lvl1pPr marL="0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80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57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537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716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895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076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253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433" algn="l" defTabSz="104235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9FF33"/>
    <a:srgbClr val="996633"/>
    <a:srgbClr val="FFFF00"/>
    <a:srgbClr val="666699"/>
    <a:srgbClr val="009900"/>
    <a:srgbClr val="FF99FF"/>
    <a:srgbClr val="934BC9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790" autoAdjust="0"/>
  </p:normalViewPr>
  <p:slideViewPr>
    <p:cSldViewPr>
      <p:cViewPr>
        <p:scale>
          <a:sx n="66" d="100"/>
          <a:sy n="66" d="100"/>
        </p:scale>
        <p:origin x="-1188" y="0"/>
      </p:cViewPr>
      <p:guideLst>
        <p:guide orient="horz" pos="2382"/>
        <p:guide pos="336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CAP%203\BASE%20DE%20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CAP%203\BASE%20DE%20DA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CAP%203\BASE%20DE%20DA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CAP%203\BASE%20DE%20DA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CAP%203\BASE%20DE%20DAT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TESIS\CAP%203\BASE%20DE%20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74084124830396E-2"/>
          <c:y val="1.7641870038224053E-2"/>
          <c:w val="0.94572591587516963"/>
          <c:h val="0.80981045408136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'BASE DE DATOS'!$C$9:$C$13</c:f>
              <c:strCache>
                <c:ptCount val="5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más de 55</c:v>
                </c:pt>
              </c:strCache>
            </c:strRef>
          </c:cat>
          <c:val>
            <c:numRef>
              <c:f>'BASE DE DATOS'!$E$9:$E$13</c:f>
              <c:numCache>
                <c:formatCode>0%</c:formatCode>
                <c:ptCount val="5"/>
                <c:pt idx="0">
                  <c:v>0.04</c:v>
                </c:pt>
                <c:pt idx="1">
                  <c:v>0.19</c:v>
                </c:pt>
                <c:pt idx="2">
                  <c:v>0.26</c:v>
                </c:pt>
                <c:pt idx="3">
                  <c:v>0.30499999999999999</c:v>
                </c:pt>
                <c:pt idx="4">
                  <c:v>0.20499999999999999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050816"/>
        <c:axId val="12052352"/>
      </c:barChart>
      <c:catAx>
        <c:axId val="1205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052352"/>
        <c:crosses val="autoZero"/>
        <c:auto val="1"/>
        <c:lblAlgn val="ctr"/>
        <c:lblOffset val="100"/>
        <c:noMultiLvlLbl val="0"/>
      </c:catAx>
      <c:valAx>
        <c:axId val="12052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05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'BASE DE DATOS'!$B$35:$B$39</c:f>
              <c:strCache>
                <c:ptCount val="5"/>
                <c:pt idx="0">
                  <c:v>Cementerio</c:v>
                </c:pt>
                <c:pt idx="1">
                  <c:v>Aguas</c:v>
                </c:pt>
                <c:pt idx="2">
                  <c:v>Laguna</c:v>
                </c:pt>
                <c:pt idx="3">
                  <c:v>Gruta</c:v>
                </c:pt>
                <c:pt idx="4">
                  <c:v>Reserva</c:v>
                </c:pt>
              </c:strCache>
            </c:strRef>
          </c:cat>
          <c:val>
            <c:numRef>
              <c:f>'BASE DE DATOS'!$D$35:$D$39</c:f>
              <c:numCache>
                <c:formatCode>0%</c:formatCode>
                <c:ptCount val="5"/>
                <c:pt idx="0">
                  <c:v>0.60499999999999998</c:v>
                </c:pt>
                <c:pt idx="1">
                  <c:v>0.16</c:v>
                </c:pt>
                <c:pt idx="2">
                  <c:v>0.06</c:v>
                </c:pt>
                <c:pt idx="3">
                  <c:v>1</c:v>
                </c:pt>
                <c:pt idx="4">
                  <c:v>0.09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3619200"/>
        <c:axId val="143620736"/>
      </c:barChart>
      <c:catAx>
        <c:axId val="14361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3620736"/>
        <c:crosses val="autoZero"/>
        <c:auto val="1"/>
        <c:lblAlgn val="ctr"/>
        <c:lblOffset val="100"/>
        <c:noMultiLvlLbl val="0"/>
      </c:catAx>
      <c:valAx>
        <c:axId val="14362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36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'BASE DE DATOS'!$C$50:$C$53</c:f>
              <c:strCache>
                <c:ptCount val="4"/>
                <c:pt idx="0">
                  <c:v>Solo</c:v>
                </c:pt>
                <c:pt idx="1">
                  <c:v>Pareja</c:v>
                </c:pt>
                <c:pt idx="2">
                  <c:v>Familia</c:v>
                </c:pt>
                <c:pt idx="3">
                  <c:v>Amigos</c:v>
                </c:pt>
              </c:strCache>
            </c:strRef>
          </c:cat>
          <c:val>
            <c:numRef>
              <c:f>'BASE DE DATOS'!$E$50:$E$53</c:f>
              <c:numCache>
                <c:formatCode>0%</c:formatCode>
                <c:ptCount val="4"/>
                <c:pt idx="0">
                  <c:v>0.01</c:v>
                </c:pt>
                <c:pt idx="1">
                  <c:v>0.30499999999999999</c:v>
                </c:pt>
                <c:pt idx="2">
                  <c:v>0.46500000000000002</c:v>
                </c:pt>
                <c:pt idx="3">
                  <c:v>0.22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041600"/>
        <c:axId val="125664256"/>
      </c:barChart>
      <c:catAx>
        <c:axId val="12041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5664256"/>
        <c:crosses val="autoZero"/>
        <c:auto val="1"/>
        <c:lblAlgn val="ctr"/>
        <c:lblOffset val="100"/>
        <c:noMultiLvlLbl val="0"/>
      </c:catAx>
      <c:valAx>
        <c:axId val="125664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0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'BASE DE DATOS'!$C$57:$C$61</c:f>
              <c:strCache>
                <c:ptCount val="5"/>
                <c:pt idx="0">
                  <c:v>Salud</c:v>
                </c:pt>
                <c:pt idx="1">
                  <c:v>Turismo</c:v>
                </c:pt>
                <c:pt idx="2">
                  <c:v>Comercio</c:v>
                </c:pt>
                <c:pt idx="3">
                  <c:v>Trabajo</c:v>
                </c:pt>
                <c:pt idx="4">
                  <c:v>Otro</c:v>
                </c:pt>
              </c:strCache>
            </c:strRef>
          </c:cat>
          <c:val>
            <c:numRef>
              <c:f>'BASE DE DATOS'!$E$57:$E$61</c:f>
              <c:numCache>
                <c:formatCode>0%</c:formatCode>
                <c:ptCount val="5"/>
                <c:pt idx="0">
                  <c:v>0.22500000000000001</c:v>
                </c:pt>
                <c:pt idx="1">
                  <c:v>0.41</c:v>
                </c:pt>
                <c:pt idx="2">
                  <c:v>0.155</c:v>
                </c:pt>
                <c:pt idx="3">
                  <c:v>0.03</c:v>
                </c:pt>
                <c:pt idx="4">
                  <c:v>0.18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623424"/>
        <c:axId val="11629312"/>
      </c:barChart>
      <c:catAx>
        <c:axId val="11623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629312"/>
        <c:crosses val="autoZero"/>
        <c:auto val="1"/>
        <c:lblAlgn val="ctr"/>
        <c:lblOffset val="100"/>
        <c:noMultiLvlLbl val="0"/>
      </c:catAx>
      <c:valAx>
        <c:axId val="1162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'BASE DE DATOS'!$B$74:$B$78</c:f>
              <c:strCache>
                <c:ptCount val="5"/>
                <c:pt idx="0">
                  <c:v>Paseo en bote</c:v>
                </c:pt>
                <c:pt idx="1">
                  <c:v>Caminata</c:v>
                </c:pt>
                <c:pt idx="2">
                  <c:v>Deportes acuáticos</c:v>
                </c:pt>
                <c:pt idx="3">
                  <c:v>Avistamiento de aves</c:v>
                </c:pt>
                <c:pt idx="4">
                  <c:v>Otro</c:v>
                </c:pt>
              </c:strCache>
            </c:strRef>
          </c:cat>
          <c:val>
            <c:numRef>
              <c:f>'BASE DE DATOS'!$D$74:$D$78</c:f>
              <c:numCache>
                <c:formatCode>0%</c:formatCode>
                <c:ptCount val="5"/>
                <c:pt idx="0">
                  <c:v>0.64</c:v>
                </c:pt>
                <c:pt idx="1">
                  <c:v>0.82499999999999996</c:v>
                </c:pt>
                <c:pt idx="2">
                  <c:v>0.57499999999999996</c:v>
                </c:pt>
                <c:pt idx="3">
                  <c:v>0.66</c:v>
                </c:pt>
                <c:pt idx="4">
                  <c:v>0.27500000000000002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5657472"/>
        <c:axId val="125660544"/>
      </c:barChart>
      <c:catAx>
        <c:axId val="12565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5660544"/>
        <c:crosses val="autoZero"/>
        <c:auto val="1"/>
        <c:lblAlgn val="ctr"/>
        <c:lblOffset val="100"/>
        <c:noMultiLvlLbl val="0"/>
      </c:catAx>
      <c:valAx>
        <c:axId val="125660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56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'BASE DE DATOS'!$C$81:$C$85</c:f>
              <c:strCache>
                <c:ptCount val="5"/>
                <c:pt idx="0">
                  <c:v>Auto propio</c:v>
                </c:pt>
                <c:pt idx="1">
                  <c:v>Alquiler</c:v>
                </c:pt>
                <c:pt idx="2">
                  <c:v>Bus público</c:v>
                </c:pt>
                <c:pt idx="3">
                  <c:v>Moto</c:v>
                </c:pt>
                <c:pt idx="4">
                  <c:v>Bicicleta</c:v>
                </c:pt>
              </c:strCache>
            </c:strRef>
          </c:cat>
          <c:val>
            <c:numRef>
              <c:f>'BASE DE DATOS'!$E$81:$E$85</c:f>
              <c:numCache>
                <c:formatCode>0%</c:formatCode>
                <c:ptCount val="5"/>
                <c:pt idx="0">
                  <c:v>0.43</c:v>
                </c:pt>
                <c:pt idx="1">
                  <c:v>0.155</c:v>
                </c:pt>
                <c:pt idx="2">
                  <c:v>0.36499999999999999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4355200"/>
        <c:axId val="154399104"/>
      </c:barChart>
      <c:catAx>
        <c:axId val="15435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54399104"/>
        <c:crosses val="autoZero"/>
        <c:auto val="1"/>
        <c:lblAlgn val="ctr"/>
        <c:lblOffset val="100"/>
        <c:noMultiLvlLbl val="0"/>
      </c:catAx>
      <c:valAx>
        <c:axId val="154399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3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E53B4-5405-4F85-8FC6-887037AAE551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D4621-1C65-4C37-AC19-8F44DA8D8D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37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85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060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537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13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4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4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2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384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3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68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23" indent="0">
              <a:buNone/>
              <a:defRPr sz="2300" b="1"/>
            </a:lvl2pPr>
            <a:lvl3pPr marL="1042647" indent="0">
              <a:buNone/>
              <a:defRPr sz="2100" b="1"/>
            </a:lvl3pPr>
            <a:lvl4pPr marL="1563971" indent="0">
              <a:buNone/>
              <a:defRPr sz="1900" b="1"/>
            </a:lvl4pPr>
            <a:lvl5pPr marL="2085294" indent="0">
              <a:buNone/>
              <a:defRPr sz="1900" b="1"/>
            </a:lvl5pPr>
            <a:lvl6pPr marL="2606618" indent="0">
              <a:buNone/>
              <a:defRPr sz="1900" b="1"/>
            </a:lvl6pPr>
            <a:lvl7pPr marL="3127943" indent="0">
              <a:buNone/>
              <a:defRPr sz="1900" b="1"/>
            </a:lvl7pPr>
            <a:lvl8pPr marL="3649264" indent="0">
              <a:buNone/>
              <a:defRPr sz="1900" b="1"/>
            </a:lvl8pPr>
            <a:lvl9pPr marL="4170589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23" indent="0">
              <a:buNone/>
              <a:defRPr sz="2300" b="1"/>
            </a:lvl2pPr>
            <a:lvl3pPr marL="1042647" indent="0">
              <a:buNone/>
              <a:defRPr sz="2100" b="1"/>
            </a:lvl3pPr>
            <a:lvl4pPr marL="1563971" indent="0">
              <a:buNone/>
              <a:defRPr sz="1900" b="1"/>
            </a:lvl4pPr>
            <a:lvl5pPr marL="2085294" indent="0">
              <a:buNone/>
              <a:defRPr sz="1900" b="1"/>
            </a:lvl5pPr>
            <a:lvl6pPr marL="2606618" indent="0">
              <a:buNone/>
              <a:defRPr sz="1900" b="1"/>
            </a:lvl6pPr>
            <a:lvl7pPr marL="3127943" indent="0">
              <a:buNone/>
              <a:defRPr sz="1900" b="1"/>
            </a:lvl7pPr>
            <a:lvl8pPr marL="3649264" indent="0">
              <a:buNone/>
              <a:defRPr sz="1900" b="1"/>
            </a:lvl8pPr>
            <a:lvl9pPr marL="4170589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859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058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433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3" y="301054"/>
            <a:ext cx="5977907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3" y="1582268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23" indent="0">
              <a:buNone/>
              <a:defRPr sz="1300"/>
            </a:lvl2pPr>
            <a:lvl3pPr marL="1042647" indent="0">
              <a:buNone/>
              <a:defRPr sz="1100"/>
            </a:lvl3pPr>
            <a:lvl4pPr marL="1563971" indent="0">
              <a:buNone/>
              <a:defRPr sz="1100"/>
            </a:lvl4pPr>
            <a:lvl5pPr marL="2085294" indent="0">
              <a:buNone/>
              <a:defRPr sz="1100"/>
            </a:lvl5pPr>
            <a:lvl6pPr marL="2606618" indent="0">
              <a:buNone/>
              <a:defRPr sz="1100"/>
            </a:lvl6pPr>
            <a:lvl7pPr marL="3127943" indent="0">
              <a:buNone/>
              <a:defRPr sz="1100"/>
            </a:lvl7pPr>
            <a:lvl8pPr marL="3649264" indent="0">
              <a:buNone/>
              <a:defRPr sz="1100"/>
            </a:lvl8pPr>
            <a:lvl9pPr marL="4170589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56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2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23" indent="0">
              <a:buNone/>
              <a:defRPr sz="3200"/>
            </a:lvl2pPr>
            <a:lvl3pPr marL="1042647" indent="0">
              <a:buNone/>
              <a:defRPr sz="2700"/>
            </a:lvl3pPr>
            <a:lvl4pPr marL="1563971" indent="0">
              <a:buNone/>
              <a:defRPr sz="2300"/>
            </a:lvl4pPr>
            <a:lvl5pPr marL="2085294" indent="0">
              <a:buNone/>
              <a:defRPr sz="2300"/>
            </a:lvl5pPr>
            <a:lvl6pPr marL="2606618" indent="0">
              <a:buNone/>
              <a:defRPr sz="2300"/>
            </a:lvl6pPr>
            <a:lvl7pPr marL="3127943" indent="0">
              <a:buNone/>
              <a:defRPr sz="2300"/>
            </a:lvl7pPr>
            <a:lvl8pPr marL="3649264" indent="0">
              <a:buNone/>
              <a:defRPr sz="2300"/>
            </a:lvl8pPr>
            <a:lvl9pPr marL="4170589" indent="0">
              <a:buNone/>
              <a:defRPr sz="23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23" indent="0">
              <a:buNone/>
              <a:defRPr sz="1300"/>
            </a:lvl2pPr>
            <a:lvl3pPr marL="1042647" indent="0">
              <a:buNone/>
              <a:defRPr sz="1100"/>
            </a:lvl3pPr>
            <a:lvl4pPr marL="1563971" indent="0">
              <a:buNone/>
              <a:defRPr sz="1100"/>
            </a:lvl4pPr>
            <a:lvl5pPr marL="2085294" indent="0">
              <a:buNone/>
              <a:defRPr sz="1100"/>
            </a:lvl5pPr>
            <a:lvl6pPr marL="2606618" indent="0">
              <a:buNone/>
              <a:defRPr sz="1100"/>
            </a:lvl6pPr>
            <a:lvl7pPr marL="3127943" indent="0">
              <a:buNone/>
              <a:defRPr sz="1100"/>
            </a:lvl7pPr>
            <a:lvl8pPr marL="3649264" indent="0">
              <a:buNone/>
              <a:defRPr sz="1100"/>
            </a:lvl8pPr>
            <a:lvl9pPr marL="4170589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14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264" tIns="52133" rIns="104264" bIns="5213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64" tIns="52133" rIns="104264" bIns="5213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5"/>
            <a:ext cx="2495127" cy="402567"/>
          </a:xfrm>
          <a:prstGeom prst="rect">
            <a:avLst/>
          </a:prstGeom>
        </p:spPr>
        <p:txBody>
          <a:bodyPr vert="horz" lIns="104264" tIns="52133" rIns="104264" bIns="521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BA72-EBDA-4E33-B596-D826DA31A92F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5"/>
            <a:ext cx="3386243" cy="402567"/>
          </a:xfrm>
          <a:prstGeom prst="rect">
            <a:avLst/>
          </a:prstGeom>
        </p:spPr>
        <p:txBody>
          <a:bodyPr vert="horz" lIns="104264" tIns="52133" rIns="104264" bIns="521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4" y="7008175"/>
            <a:ext cx="2495127" cy="402567"/>
          </a:xfrm>
          <a:prstGeom prst="rect">
            <a:avLst/>
          </a:prstGeom>
        </p:spPr>
        <p:txBody>
          <a:bodyPr vert="horz" lIns="104264" tIns="52133" rIns="104264" bIns="521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A460-C383-4316-8D74-D6D4BA43011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35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104264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92" indent="-390992" algn="l" defTabSz="104264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51" indent="-325826" algn="l" defTabSz="104264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10" indent="-260664" algn="l" defTabSz="104264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632" indent="-260664" algn="l" defTabSz="104264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957" indent="-260664" algn="l" defTabSz="104264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280" indent="-260664" algn="l" defTabSz="1042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603" indent="-260664" algn="l" defTabSz="1042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927" indent="-260664" algn="l" defTabSz="1042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250" indent="-260664" algn="l" defTabSz="1042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23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47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71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94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618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943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264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589" algn="l" defTabSz="104264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2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1836415"/>
            <a:ext cx="9089390" cy="5724848"/>
          </a:xfrm>
        </p:spPr>
        <p:txBody>
          <a:bodyPr>
            <a:normAutofit/>
          </a:bodyPr>
          <a:lstStyle/>
          <a:p>
            <a:r>
              <a:rPr lang="es-ES" sz="1800" b="1" dirty="0"/>
              <a:t>DEPARTAMENTO DE CIENCIAS ECONÓMICAS, ADMINISTRATIVAS Y DE COMERCIO </a:t>
            </a: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/>
              <a:t/>
            </a:r>
            <a:br>
              <a:rPr lang="es-ES" sz="1800" b="1" dirty="0"/>
            </a:br>
            <a:r>
              <a:rPr lang="es-ES" sz="1800" b="1" dirty="0"/>
              <a:t>CARRERA  DE ADMINISTRACIÓN TURÍSTICA Y HOTELERA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TRABAJO </a:t>
            </a:r>
            <a:r>
              <a:rPr lang="es-ES" sz="1800" dirty="0"/>
              <a:t>DE TITULACIÓN, PREVIO A LA OBTENCIÓN DEL TÍTULO DE INGENIERA EN ADMINISTRACIÓN TURÍSTICA Y </a:t>
            </a:r>
            <a:r>
              <a:rPr lang="es-ES" sz="1800" dirty="0" smtClean="0"/>
              <a:t>HOTELERA</a:t>
            </a:r>
            <a:br>
              <a:rPr lang="es-ES" sz="1800" dirty="0" smtClean="0"/>
            </a:br>
            <a:r>
              <a:rPr lang="es-EC" sz="2800" dirty="0"/>
              <a:t/>
            </a:r>
            <a:br>
              <a:rPr lang="es-EC" sz="2800" dirty="0"/>
            </a:br>
            <a:r>
              <a:rPr lang="es-EC" sz="2200" b="1" dirty="0" smtClean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Tema: </a:t>
            </a:r>
            <a:r>
              <a:rPr lang="es-EC" sz="2200" dirty="0" smtClean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ESTUDIO DE POTENCIALIDADES TURÍSTICAS DE LA LAGUNA DEL SALADO Y SU DESARROLLO EN LA COMUNIDAD, CANTÓN MONTÚFAR, PROVINCIA DEL CARCHI</a:t>
            </a:r>
            <a:r>
              <a:rPr lang="es-EC" sz="2500" dirty="0" smtClean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C" sz="2500" dirty="0" smtClean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C" sz="2500" dirty="0" smtClean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C" sz="2500" dirty="0" smtClean="0"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dirty="0"/>
              <a:t>AUTORA: BASTIDAS YAR, JESSICA ESTEFANIA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b="1" dirty="0"/>
              <a:t> 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S" sz="1800" b="1" dirty="0"/>
              <a:t>DIRECTOR: CHIRIBOGA DANNY </a:t>
            </a: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err="1" smtClean="0"/>
              <a:t>Sangolquí</a:t>
            </a: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>2016</a:t>
            </a:r>
            <a:endParaRPr lang="es-EC" sz="2500" dirty="0"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3 Imagen" descr="http://iasa2.espe.edu.ec/wp-content/uploads/2015/12/cropped-LOGO-PRINCIPAL-ESPE-PHOTOSHO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396255"/>
            <a:ext cx="540060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 redondeado"/>
          <p:cNvSpPr/>
          <p:nvPr/>
        </p:nvSpPr>
        <p:spPr>
          <a:xfrm>
            <a:off x="234132" y="180231"/>
            <a:ext cx="10297144" cy="72008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89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272315204"/>
              </p:ext>
            </p:extLst>
          </p:nvPr>
        </p:nvGraphicFramePr>
        <p:xfrm>
          <a:off x="162124" y="180231"/>
          <a:ext cx="514794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418708" y="684287"/>
            <a:ext cx="20162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Motivo de viaje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770721467"/>
              </p:ext>
            </p:extLst>
          </p:nvPr>
        </p:nvGraphicFramePr>
        <p:xfrm>
          <a:off x="5418708" y="2556495"/>
          <a:ext cx="514794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46500" y="3348583"/>
            <a:ext cx="1728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Actividades</a:t>
            </a:r>
            <a:endParaRPr lang="es-EC" i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969746747"/>
              </p:ext>
            </p:extLst>
          </p:nvPr>
        </p:nvGraphicFramePr>
        <p:xfrm>
          <a:off x="126747" y="5220791"/>
          <a:ext cx="514794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1054" y="6156895"/>
            <a:ext cx="1728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Transporte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332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396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ESTUDIO DE MERCADO</a:t>
            </a:r>
            <a:endParaRPr lang="es-EC" sz="2800" spc="-15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662564" y="1233929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Oferta</a:t>
            </a:r>
            <a:endParaRPr lang="es-EC" sz="18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>
            <a:hlinkClick r:id="rId2" action="ppaction://hlinksldjump"/>
          </p:cNvPr>
          <p:cNvSpPr/>
          <p:nvPr/>
        </p:nvSpPr>
        <p:spPr>
          <a:xfrm>
            <a:off x="4122564" y="1064115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001576" y="2351126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Demanda</a:t>
            </a:r>
            <a:endParaRPr lang="es-EC" sz="1800" b="1" u="sng" spc="-1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rId3" action="ppaction://hlinksldjump"/>
          </p:cNvPr>
          <p:cNvSpPr/>
          <p:nvPr/>
        </p:nvSpPr>
        <p:spPr>
          <a:xfrm>
            <a:off x="3438548" y="216646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708548" y="3123933"/>
            <a:ext cx="646268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Se determinó que los turistas de mayor afluencia al lugar están desde los 26 años en adelante, y vive en Quito e Ibarra sin dejar de lado que hay una proporción de turistas de la misma provincia con una frecuencia de viaje ocasional usando como medio de transporte auto propio y el bus público. Su principal motivo de viaje es el turismo y la salud por lo que viajan con las familias y están dispuestos a realizar una variedad de actividades en la Laguna del Salado, y no es indispensable contar con infraestructura física para ofertar servicios de alimentación.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842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396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CAPACITACIONES</a:t>
            </a:r>
            <a:endParaRPr lang="es-EC" sz="2800" spc="-15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590"/>
              </p:ext>
            </p:extLst>
          </p:nvPr>
        </p:nvGraphicFramePr>
        <p:xfrm>
          <a:off x="378148" y="1189998"/>
          <a:ext cx="10009111" cy="6221668"/>
        </p:xfrm>
        <a:graphic>
          <a:graphicData uri="http://schemas.openxmlformats.org/drawingml/2006/table">
            <a:tbl>
              <a:tblPr firstRow="1" firstCol="1" bandRow="1"/>
              <a:tblGrid>
                <a:gridCol w="3305917"/>
                <a:gridCol w="683737"/>
                <a:gridCol w="978898"/>
                <a:gridCol w="1483413"/>
                <a:gridCol w="1657242"/>
                <a:gridCol w="1899904"/>
              </a:tblGrid>
              <a:tr h="215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Tema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Horas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Fecha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Participantes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SERVICIO AL CLIENTE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2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Introducción a la calidad de servicio y la atención al cliente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Ing. Adriana Pozo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Todas las asociaciones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Computadora, proyector, carpetas, hojas, lapiceros, pizarrón, marcadores, borrador, </a:t>
                      </a:r>
                      <a:r>
                        <a:rPr lang="es-EC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papelógrafos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 profesional de la atención al cliente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Tipología de clientes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Quejas y reclamaciones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LIDERAZGO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Cómo desarrollar el auto liderazgo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Ing. Oscar Quezada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Todas las asociaciones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Computadora, proyector, carpetas, hojas, lapiceros, pizarrón, marcadores, borrador, papelógrafos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misión y el carácter del líder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Poder y desarrollo de la autoridad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Toma de decisiones y estilos de liderazgo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Trabajo en equipo y clima laboral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25/11/1900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TÉCNICAS DE GUIAR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 guía de turismo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Msc. Agustín Carrión                     Ing. Adrian Quezada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Asociación de guías del Cantón Montúfar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Computadora, proyector, carpetas, hojas, lapiceros, pizarrón, marcadores, borrador, papelógrafos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Descripción de flora y fauna del lugar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Técnicas de guiado pedestre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motivación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Tono de voz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Especificaciones sobre la comunicación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30/11/2016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Dinámicas de grupos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Principios de supervivencia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MANIPULACIÓN DE ALIMENTOS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Introducción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Lic. Gonzalo Rubio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Asociaciones gastronómicas del Cantón Montúfar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Computadora, proyector, carpetas, hojas, lapiceros, pizarrón, marcadores, borrador, papelógrafos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Contaminación de alimentos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Enfermedades transmitidas por los alimentos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Conservación de alimentos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Higiene y manipulación de alimentos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8/12/2016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Limpieza y desinfección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9/12/2016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4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504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DESCRIPCIÓN DE LA LAGUNA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1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476375"/>
            <a:ext cx="9793088" cy="54726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8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2668"/>
              </p:ext>
            </p:extLst>
          </p:nvPr>
        </p:nvGraphicFramePr>
        <p:xfrm>
          <a:off x="1026219" y="180231"/>
          <a:ext cx="9505057" cy="7155943"/>
        </p:xfrm>
        <a:graphic>
          <a:graphicData uri="http://schemas.openxmlformats.org/drawingml/2006/table">
            <a:tbl>
              <a:tblPr/>
              <a:tblGrid>
                <a:gridCol w="967984"/>
                <a:gridCol w="2370732"/>
                <a:gridCol w="2610793"/>
                <a:gridCol w="1566475"/>
                <a:gridCol w="1989073"/>
              </a:tblGrid>
              <a:tr h="344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DÍA/ HORA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LUGAR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ACTIVIDAD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TIEMPO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RESPONSABLE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88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07:00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Parque Central de San Gabriel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Bienvenida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Reseña histórica de San Gabriel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45 min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07:45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Museo de los artesanos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Guianza en el museo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Desayuno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1hora 15min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09:00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Salida hacia la Gruta de la Paz por el camino asfaltado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63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09:30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Llegada a la Gruta de La Paz 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Recorrido en la Gruta de la Paz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1hora 30min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11:00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509010" algn="l"/>
                        </a:tabLs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Salida hacia el Bosque de los Arrayanes 	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604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11:30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Llegada al Bosque de los Arrayanes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Recorrido por el Bosque de los Arrayanes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Relatos de historia de rituales ceremoniales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1hora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12:30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Salida a la Laguna del Salado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0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13:00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Llegada a la Laguna del Salado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Almuerzo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Recorrido en botes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Avistamiento de aves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 horas 15 min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15:30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Salida a la Cascada de Paluz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47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16:10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Llegada a la Cascada de Paluz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Caminata a la cascada 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C" sz="12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Tiempo de recreación </a:t>
                      </a:r>
                      <a:endParaRPr lang="es-EC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 hora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17:10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Salida a San Gabriel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605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17:30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Llegada a San Gabriel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Despedida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Entrega de recuerdos y promoción turística.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10 min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Guía turístico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4" marR="38934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 rot="16200000">
            <a:off x="-1973456" y="3448774"/>
            <a:ext cx="504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RUTA TURÍSTICA</a:t>
            </a:r>
            <a:endParaRPr lang="es-EC" sz="2800" b="1" spc="-15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504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PICTOGRAMAS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30472" r="22025" b="17941"/>
          <a:stretch/>
        </p:blipFill>
        <p:spPr bwMode="auto">
          <a:xfrm>
            <a:off x="90716" y="4374091"/>
            <a:ext cx="5400000" cy="30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5" t="22139" r="22377" b="21314"/>
          <a:stretch/>
        </p:blipFill>
        <p:spPr bwMode="auto">
          <a:xfrm>
            <a:off x="5587998" y="1044687"/>
            <a:ext cx="5040000" cy="32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30472" r="39572" b="39965"/>
          <a:stretch/>
        </p:blipFill>
        <p:spPr bwMode="auto">
          <a:xfrm>
            <a:off x="6552728" y="4248863"/>
            <a:ext cx="325846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9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504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PICTOGRAMAS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3" t="26900" r="29276" b="16156"/>
          <a:stretch/>
        </p:blipFill>
        <p:spPr bwMode="auto">
          <a:xfrm>
            <a:off x="4450154" y="2090056"/>
            <a:ext cx="5361042" cy="44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CAPACIDAD DE CARGA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8188" y="14670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rgbClr val="FFFF00"/>
                </a:solidFill>
                <a:latin typeface="Century Gothic" pitchFamily="34" charset="0"/>
              </a:rPr>
              <a:t>Capacidad de carga física</a:t>
            </a:r>
            <a:endParaRPr lang="es-EC" sz="1800" b="1" u="sng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38188" y="19711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99FF33"/>
                </a:solidFill>
                <a:latin typeface="Century Gothic" pitchFamily="34" charset="0"/>
              </a:rPr>
              <a:t>Capacidad de carga real</a:t>
            </a:r>
            <a:endParaRPr lang="es-EC" sz="1800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33" name="32 Elipse">
            <a:hlinkClick r:id="" action="ppaction://noaction"/>
          </p:cNvPr>
          <p:cNvSpPr/>
          <p:nvPr/>
        </p:nvSpPr>
        <p:spPr>
          <a:xfrm>
            <a:off x="47057" y="1912038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" action="ppaction://noaction"/>
          </p:cNvPr>
          <p:cNvSpPr/>
          <p:nvPr/>
        </p:nvSpPr>
        <p:spPr>
          <a:xfrm>
            <a:off x="40021" y="1334062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2517072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26192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Capacidad de carga efectiva</a:t>
            </a:r>
            <a:endParaRPr lang="es-EC" sz="1800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4410596" y="1166375"/>
            <a:ext cx="53467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Fórmula</a:t>
            </a:r>
            <a:r>
              <a:rPr lang="en-US" dirty="0">
                <a:solidFill>
                  <a:schemeClr val="bg1"/>
                </a:solidFill>
              </a:rPr>
              <a:t>: 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CCF = (V/a)*S*T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dirty="0">
                <a:solidFill>
                  <a:schemeClr val="bg1"/>
                </a:solidFill>
              </a:rPr>
              <a:t>Donde:</a:t>
            </a:r>
          </a:p>
          <a:p>
            <a:r>
              <a:rPr lang="es-EC" dirty="0">
                <a:solidFill>
                  <a:schemeClr val="bg1"/>
                </a:solidFill>
              </a:rPr>
              <a:t>V/a = Visitantes por área ocupada</a:t>
            </a:r>
          </a:p>
          <a:p>
            <a:r>
              <a:rPr lang="es-EC" dirty="0">
                <a:solidFill>
                  <a:schemeClr val="bg1"/>
                </a:solidFill>
              </a:rPr>
              <a:t>S    = Superficie disponible para uso público</a:t>
            </a:r>
          </a:p>
          <a:p>
            <a:r>
              <a:rPr lang="es-EC" dirty="0">
                <a:solidFill>
                  <a:schemeClr val="bg1"/>
                </a:solidFill>
              </a:rPr>
              <a:t>T   =  Tiempo necesario para ejecutar la visita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4162" y="3549506"/>
            <a:ext cx="65486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Área aproximada: 2790m2 para uso del sendero 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Área que ocupa cada persona: 1m2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Distancia entre grupos: 50 m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Grupos máximo: 15 personas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Tiempo de visita: 1 hora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Total de horas visita: 12 horas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2124" y="5850279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43 grupos * 15 personas * 1m por persona = 645 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066780" y="4068663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CCF = (V/a)*S*T</a:t>
            </a:r>
            <a:endParaRPr lang="es-EC" sz="2800" dirty="0">
              <a:solidFill>
                <a:srgbClr val="FFC000"/>
              </a:solidFill>
            </a:endParaRPr>
          </a:p>
          <a:p>
            <a:r>
              <a:rPr lang="en-US" sz="2800" dirty="0">
                <a:solidFill>
                  <a:srgbClr val="FFC000"/>
                </a:solidFill>
              </a:rPr>
              <a:t>CCF = (1/1) * 645 *12</a:t>
            </a:r>
            <a:endParaRPr lang="es-EC" sz="2800" dirty="0">
              <a:solidFill>
                <a:srgbClr val="FFC000"/>
              </a:solidFill>
            </a:endParaRPr>
          </a:p>
          <a:p>
            <a:r>
              <a:rPr lang="es-EC" sz="2800" u="sng" dirty="0">
                <a:solidFill>
                  <a:srgbClr val="FFC000"/>
                </a:solidFill>
              </a:rPr>
              <a:t>CCF = 7.740 personas al día</a:t>
            </a:r>
            <a:endParaRPr lang="es-EC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CAPACIDAD DE CARGA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8188" y="14670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latin typeface="Century Gothic" pitchFamily="34" charset="0"/>
              </a:rPr>
              <a:t>Capacidad de carga física</a:t>
            </a:r>
            <a:endParaRPr lang="es-EC" sz="1800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38188" y="19711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rgbClr val="99FF33"/>
                </a:solidFill>
                <a:latin typeface="Century Gothic" pitchFamily="34" charset="0"/>
              </a:rPr>
              <a:t>Capacidad de carga real</a:t>
            </a:r>
            <a:endParaRPr lang="es-EC" sz="1800" b="1" u="sng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33" name="32 Elipse">
            <a:hlinkClick r:id="" action="ppaction://noaction"/>
          </p:cNvPr>
          <p:cNvSpPr/>
          <p:nvPr/>
        </p:nvSpPr>
        <p:spPr>
          <a:xfrm>
            <a:off x="47057" y="1912038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" action="ppaction://noaction"/>
          </p:cNvPr>
          <p:cNvSpPr/>
          <p:nvPr/>
        </p:nvSpPr>
        <p:spPr>
          <a:xfrm>
            <a:off x="40021" y="1334062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2517072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26192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Capacidad de carga efectiva</a:t>
            </a:r>
            <a:endParaRPr lang="es-EC" sz="1800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4830192" y="1044327"/>
            <a:ext cx="53467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Fórmula: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b="1" dirty="0">
                <a:solidFill>
                  <a:schemeClr val="bg1"/>
                </a:solidFill>
              </a:rPr>
              <a:t>CCR </a:t>
            </a:r>
            <a:r>
              <a:rPr lang="es-EC" dirty="0">
                <a:solidFill>
                  <a:schemeClr val="bg1"/>
                </a:solidFill>
              </a:rPr>
              <a:t>= CCF * FC1 * FC2 * FC3</a:t>
            </a:r>
          </a:p>
          <a:p>
            <a:r>
              <a:rPr lang="es-EC" dirty="0">
                <a:solidFill>
                  <a:schemeClr val="bg1"/>
                </a:solidFill>
              </a:rPr>
              <a:t>Donde:</a:t>
            </a:r>
          </a:p>
          <a:p>
            <a:r>
              <a:rPr lang="es-EC" dirty="0">
                <a:solidFill>
                  <a:schemeClr val="bg1"/>
                </a:solidFill>
              </a:rPr>
              <a:t>FC1 = Factor de corrección social</a:t>
            </a:r>
          </a:p>
          <a:p>
            <a:r>
              <a:rPr lang="es-EC" dirty="0">
                <a:solidFill>
                  <a:schemeClr val="bg1"/>
                </a:solidFill>
              </a:rPr>
              <a:t>FC2 = Factor de corrección de precipitación</a:t>
            </a:r>
          </a:p>
          <a:p>
            <a:r>
              <a:rPr lang="es-EC" dirty="0">
                <a:solidFill>
                  <a:schemeClr val="bg1"/>
                </a:solidFill>
              </a:rPr>
              <a:t>FC3 = Factor de corrección de brillo solar</a:t>
            </a:r>
          </a:p>
          <a:p>
            <a:r>
              <a:rPr lang="es-EC" dirty="0">
                <a:solidFill>
                  <a:schemeClr val="bg1"/>
                </a:solidFill>
              </a:rPr>
              <a:t>Estos factores se calculan en función de la fórmula general:</a:t>
            </a:r>
          </a:p>
          <a:p>
            <a:r>
              <a:rPr lang="es-EC" dirty="0">
                <a:solidFill>
                  <a:schemeClr val="bg1"/>
                </a:solidFill>
              </a:rPr>
              <a:t> </a:t>
            </a:r>
          </a:p>
          <a:p>
            <a:r>
              <a:rPr lang="es-EC" b="1" dirty="0" err="1">
                <a:solidFill>
                  <a:schemeClr val="bg1"/>
                </a:solidFill>
              </a:rPr>
              <a:t>FCx</a:t>
            </a:r>
            <a:r>
              <a:rPr lang="es-EC" b="1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= </a:t>
            </a:r>
            <a:r>
              <a:rPr lang="es-EC" dirty="0" err="1">
                <a:solidFill>
                  <a:schemeClr val="bg1"/>
                </a:solidFill>
              </a:rPr>
              <a:t>Mlx</a:t>
            </a:r>
            <a:r>
              <a:rPr lang="es-EC" dirty="0">
                <a:solidFill>
                  <a:schemeClr val="bg1"/>
                </a:solidFill>
              </a:rPr>
              <a:t> /  </a:t>
            </a:r>
            <a:r>
              <a:rPr lang="es-EC" dirty="0" err="1">
                <a:solidFill>
                  <a:schemeClr val="bg1"/>
                </a:solidFill>
              </a:rPr>
              <a:t>Mtx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dirty="0">
                <a:solidFill>
                  <a:schemeClr val="bg1"/>
                </a:solidFill>
              </a:rPr>
              <a:t> </a:t>
            </a:r>
          </a:p>
          <a:p>
            <a:r>
              <a:rPr lang="es-EC" dirty="0">
                <a:solidFill>
                  <a:schemeClr val="bg1"/>
                </a:solidFill>
              </a:rPr>
              <a:t>Donde:</a:t>
            </a:r>
          </a:p>
          <a:p>
            <a:r>
              <a:rPr lang="es-EC" i="1" dirty="0" err="1">
                <a:solidFill>
                  <a:schemeClr val="bg1"/>
                </a:solidFill>
              </a:rPr>
              <a:t>FCx</a:t>
            </a:r>
            <a:r>
              <a:rPr lang="es-EC" i="1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= Factor de corrección por la variable “x”</a:t>
            </a:r>
          </a:p>
          <a:p>
            <a:r>
              <a:rPr lang="es-EC" i="1" dirty="0" err="1">
                <a:solidFill>
                  <a:schemeClr val="bg1"/>
                </a:solidFill>
              </a:rPr>
              <a:t>Mlx</a:t>
            </a:r>
            <a:r>
              <a:rPr lang="es-EC" i="1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= Magnitud limitante de la variable “x”</a:t>
            </a:r>
          </a:p>
          <a:p>
            <a:r>
              <a:rPr lang="es-EC" i="1" dirty="0" err="1">
                <a:solidFill>
                  <a:schemeClr val="bg1"/>
                </a:solidFill>
              </a:rPr>
              <a:t>Mtx</a:t>
            </a:r>
            <a:r>
              <a:rPr lang="es-EC" i="1" dirty="0">
                <a:solidFill>
                  <a:schemeClr val="bg1"/>
                </a:solidFill>
              </a:rPr>
              <a:t> </a:t>
            </a:r>
            <a:r>
              <a:rPr lang="es-EC" dirty="0">
                <a:solidFill>
                  <a:schemeClr val="bg1"/>
                </a:solidFill>
              </a:rPr>
              <a:t>= Magnitud total de la variable “x”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06140" y="3329999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FCsoc</a:t>
            </a:r>
            <a:r>
              <a:rPr lang="es-ES" dirty="0" smtClean="0">
                <a:solidFill>
                  <a:schemeClr val="bg1"/>
                </a:solidFill>
              </a:rPr>
              <a:t>= 1- (2416,5/2790)</a:t>
            </a:r>
            <a:endParaRPr lang="es-EC" dirty="0" smtClean="0">
              <a:solidFill>
                <a:schemeClr val="bg1"/>
              </a:solidFill>
            </a:endParaRPr>
          </a:p>
          <a:p>
            <a:r>
              <a:rPr lang="es-ES" dirty="0" err="1" smtClean="0">
                <a:solidFill>
                  <a:schemeClr val="bg1"/>
                </a:solidFill>
              </a:rPr>
              <a:t>FCsoc</a:t>
            </a:r>
            <a:r>
              <a:rPr lang="es-ES" dirty="0" smtClean="0">
                <a:solidFill>
                  <a:schemeClr val="bg1"/>
                </a:solidFill>
              </a:rPr>
              <a:t>= 0,23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6140" y="4212679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FCpre</a:t>
            </a:r>
            <a:r>
              <a:rPr lang="es-ES" dirty="0">
                <a:solidFill>
                  <a:schemeClr val="bg1"/>
                </a:solidFill>
              </a:rPr>
              <a:t>= 1-(1195/4380)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S" dirty="0" err="1">
                <a:solidFill>
                  <a:schemeClr val="bg1"/>
                </a:solidFill>
              </a:rPr>
              <a:t>FCpre</a:t>
            </a:r>
            <a:r>
              <a:rPr lang="es-ES" dirty="0">
                <a:solidFill>
                  <a:schemeClr val="bg1"/>
                </a:solidFill>
              </a:rPr>
              <a:t>= 0,73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97140" y="5148783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FCsol</a:t>
            </a:r>
            <a:r>
              <a:rPr lang="es-ES" dirty="0" smtClean="0">
                <a:solidFill>
                  <a:schemeClr val="bg1"/>
                </a:solidFill>
              </a:rPr>
              <a:t>= 1- (910/4.380)</a:t>
            </a:r>
            <a:endParaRPr lang="es-EC" dirty="0" smtClean="0">
              <a:solidFill>
                <a:schemeClr val="bg1"/>
              </a:solidFill>
            </a:endParaRPr>
          </a:p>
          <a:p>
            <a:r>
              <a:rPr lang="es-ES" dirty="0" err="1" smtClean="0">
                <a:solidFill>
                  <a:schemeClr val="bg1"/>
                </a:solidFill>
              </a:rPr>
              <a:t>FCsol</a:t>
            </a:r>
            <a:r>
              <a:rPr lang="es-ES" dirty="0" smtClean="0">
                <a:solidFill>
                  <a:schemeClr val="bg1"/>
                </a:solidFill>
              </a:rPr>
              <a:t>= 0,79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8032" y="6084887"/>
            <a:ext cx="53467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</a:rPr>
              <a:t>Cálculo final CCR:</a:t>
            </a:r>
            <a:endParaRPr lang="es-EC" sz="2600" dirty="0">
              <a:solidFill>
                <a:schemeClr val="bg1"/>
              </a:solidFill>
            </a:endParaRPr>
          </a:p>
          <a:p>
            <a:r>
              <a:rPr lang="es-ES" sz="2600" dirty="0">
                <a:solidFill>
                  <a:schemeClr val="bg1"/>
                </a:solidFill>
              </a:rPr>
              <a:t>CCR = 7740 * 0,23 * 0,73 * 0,79</a:t>
            </a:r>
            <a:endParaRPr lang="es-EC" sz="2600" dirty="0">
              <a:solidFill>
                <a:schemeClr val="bg1"/>
              </a:solidFill>
            </a:endParaRPr>
          </a:p>
          <a:p>
            <a:r>
              <a:rPr lang="es-ES" sz="2600" dirty="0">
                <a:solidFill>
                  <a:schemeClr val="bg1"/>
                </a:solidFill>
              </a:rPr>
              <a:t>CCR = 1026,6</a:t>
            </a:r>
            <a:endParaRPr lang="es-EC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CAPACIDAD DE CARGA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8188" y="14670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latin typeface="Century Gothic" pitchFamily="34" charset="0"/>
              </a:rPr>
              <a:t>Capacidad de carga física</a:t>
            </a:r>
            <a:endParaRPr lang="es-EC" sz="1800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38188" y="19711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99FF33"/>
                </a:solidFill>
                <a:latin typeface="Century Gothic" pitchFamily="34" charset="0"/>
              </a:rPr>
              <a:t>Capacidad de carga real</a:t>
            </a:r>
            <a:endParaRPr lang="es-EC" sz="1800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33" name="32 Elipse">
            <a:hlinkClick r:id="" action="ppaction://noaction"/>
          </p:cNvPr>
          <p:cNvSpPr/>
          <p:nvPr/>
        </p:nvSpPr>
        <p:spPr>
          <a:xfrm>
            <a:off x="47057" y="1912038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" action="ppaction://noaction"/>
          </p:cNvPr>
          <p:cNvSpPr/>
          <p:nvPr/>
        </p:nvSpPr>
        <p:spPr>
          <a:xfrm>
            <a:off x="40021" y="1334062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2517072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26192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Capacidad de carga efectiva</a:t>
            </a:r>
            <a:endParaRPr lang="es-EC" sz="1800" b="1" u="sng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297140" y="5148783"/>
            <a:ext cx="53467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8032" y="6084887"/>
            <a:ext cx="53467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0258" y="3939175"/>
            <a:ext cx="53467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solidFill>
                  <a:schemeClr val="bg1"/>
                </a:solidFill>
              </a:rPr>
              <a:t>Fórmula.</a:t>
            </a:r>
          </a:p>
          <a:p>
            <a:r>
              <a:rPr lang="es-EC" dirty="0">
                <a:solidFill>
                  <a:schemeClr val="bg1"/>
                </a:solidFill>
              </a:rPr>
              <a:t>CCE =  CCR * CM / 100</a:t>
            </a:r>
          </a:p>
          <a:p>
            <a:r>
              <a:rPr lang="es-EC" dirty="0">
                <a:solidFill>
                  <a:schemeClr val="bg1"/>
                </a:solidFill>
              </a:rPr>
              <a:t>Donde:</a:t>
            </a:r>
          </a:p>
          <a:p>
            <a:r>
              <a:rPr lang="es-EC" dirty="0">
                <a:solidFill>
                  <a:schemeClr val="bg1"/>
                </a:solidFill>
              </a:rPr>
              <a:t>CM = capacidad de manejo del área: 75</a:t>
            </a:r>
            <a:r>
              <a:rPr lang="es-EC" dirty="0" smtClean="0">
                <a:solidFill>
                  <a:schemeClr val="bg1"/>
                </a:solidFill>
              </a:rPr>
              <a:t>%</a:t>
            </a:r>
          </a:p>
          <a:p>
            <a:endParaRPr lang="es-EC" dirty="0">
              <a:solidFill>
                <a:schemeClr val="bg1"/>
              </a:solidFill>
            </a:endParaRPr>
          </a:p>
          <a:p>
            <a:pPr lvl="0"/>
            <a:r>
              <a:rPr lang="es-EC" b="1" dirty="0">
                <a:solidFill>
                  <a:schemeClr val="bg1"/>
                </a:solidFill>
              </a:rPr>
              <a:t>Sendero</a:t>
            </a:r>
            <a:endParaRPr lang="es-EC" dirty="0">
              <a:solidFill>
                <a:schemeClr val="bg1"/>
              </a:solidFill>
            </a:endParaRPr>
          </a:p>
          <a:p>
            <a:r>
              <a:rPr lang="es-EC" dirty="0">
                <a:solidFill>
                  <a:schemeClr val="bg1"/>
                </a:solidFill>
              </a:rPr>
              <a:t>CCE = 1027*100/100</a:t>
            </a:r>
          </a:p>
          <a:p>
            <a:r>
              <a:rPr lang="es-EC" dirty="0">
                <a:solidFill>
                  <a:schemeClr val="bg1"/>
                </a:solidFill>
              </a:rPr>
              <a:t>CCE = 1027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03630"/>
              </p:ext>
            </p:extLst>
          </p:nvPr>
        </p:nvGraphicFramePr>
        <p:xfrm>
          <a:off x="5058668" y="1334060"/>
          <a:ext cx="5262246" cy="323866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631123"/>
                <a:gridCol w="2631123"/>
              </a:tblGrid>
              <a:tr h="46266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CM (%)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CCE (visitas/día)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Sendero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154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25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257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50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513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75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770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1027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496679"/>
            <a:ext cx="10058400" cy="5657850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137034" y="2331696"/>
            <a:ext cx="10106210" cy="1584970"/>
            <a:chOff x="137034" y="2741245"/>
            <a:chExt cx="10106210" cy="1584970"/>
          </a:xfrm>
        </p:grpSpPr>
        <p:sp>
          <p:nvSpPr>
            <p:cNvPr id="25" name="24 CuadroTexto"/>
            <p:cNvSpPr txBox="1"/>
            <p:nvPr/>
          </p:nvSpPr>
          <p:spPr>
            <a:xfrm>
              <a:off x="137034" y="3694524"/>
              <a:ext cx="276139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500" spc="-150" dirty="0" smtClean="0">
                  <a:latin typeface="Century Gothic" pitchFamily="34" charset="0"/>
                </a:rPr>
                <a:t>01. UBICACIIÓN</a:t>
              </a:r>
              <a:endParaRPr lang="es-EC" sz="1500" spc="-150" dirty="0">
                <a:latin typeface="Century Gothic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30703" y="2741245"/>
              <a:ext cx="10012541" cy="1584970"/>
              <a:chOff x="230703" y="2741245"/>
              <a:chExt cx="10012541" cy="1584970"/>
            </a:xfrm>
          </p:grpSpPr>
          <p:sp>
            <p:nvSpPr>
              <p:cNvPr id="18" name="17 Rectángulo">
                <a:hlinkClick r:id="rId3" action="ppaction://hlinksldjump"/>
              </p:cNvPr>
              <p:cNvSpPr/>
              <p:nvPr/>
            </p:nvSpPr>
            <p:spPr>
              <a:xfrm>
                <a:off x="230703" y="3534127"/>
                <a:ext cx="2287593" cy="72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1" name="20 Rectángulo">
                <a:hlinkClick r:id="" action="ppaction://noaction"/>
              </p:cNvPr>
              <p:cNvSpPr/>
              <p:nvPr/>
            </p:nvSpPr>
            <p:spPr>
              <a:xfrm>
                <a:off x="2615475" y="3534127"/>
                <a:ext cx="2287593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2" name="21 Rectángulo">
                <a:hlinkClick r:id="" action="ppaction://noaction"/>
              </p:cNvPr>
              <p:cNvSpPr/>
              <p:nvPr/>
            </p:nvSpPr>
            <p:spPr>
              <a:xfrm>
                <a:off x="5064841" y="3534127"/>
                <a:ext cx="2287593" cy="720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23" name="22 Rectángulo">
                <a:hlinkClick r:id="" action="ppaction://noaction"/>
              </p:cNvPr>
              <p:cNvSpPr/>
              <p:nvPr/>
            </p:nvSpPr>
            <p:spPr>
              <a:xfrm>
                <a:off x="7554311" y="3534127"/>
                <a:ext cx="2287593" cy="72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01600">
                  <a:srgbClr val="FFFF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cxnSp>
            <p:nvCxnSpPr>
              <p:cNvPr id="20" name="19 Conector recto"/>
              <p:cNvCxnSpPr/>
              <p:nvPr/>
            </p:nvCxnSpPr>
            <p:spPr>
              <a:xfrm>
                <a:off x="2556168" y="2742039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4980134" y="2741245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>
                <a:off x="7503512" y="2741245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>
                <a:off x="10027220" y="2741245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30 CuadroTexto"/>
              <p:cNvSpPr txBox="1"/>
              <p:nvPr/>
            </p:nvSpPr>
            <p:spPr>
              <a:xfrm>
                <a:off x="2614537" y="3693382"/>
                <a:ext cx="244413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500" spc="-150" dirty="0" smtClean="0">
                    <a:latin typeface="Century Gothic" pitchFamily="34" charset="0"/>
                  </a:rPr>
                  <a:t>02. OBJETIVOS</a:t>
                </a:r>
                <a:endParaRPr lang="es-EC" sz="1500" spc="-150" dirty="0">
                  <a:latin typeface="Century Gothic" pitchFamily="34" charset="0"/>
                </a:endParaRPr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5011090" y="3694295"/>
                <a:ext cx="26398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500" spc="-150" dirty="0" smtClean="0">
                    <a:latin typeface="Century Gothic" pitchFamily="34" charset="0"/>
                  </a:rPr>
                  <a:t>03. FODA</a:t>
                </a:r>
                <a:endParaRPr lang="es-EC" sz="1500" spc="-150" dirty="0">
                  <a:latin typeface="Century Gothic" pitchFamily="34" charset="0"/>
                </a:endParaRPr>
              </a:p>
            </p:txBody>
          </p:sp>
          <p:sp>
            <p:nvSpPr>
              <p:cNvPr id="33" name="32 CuadroTexto"/>
              <p:cNvSpPr txBox="1"/>
              <p:nvPr/>
            </p:nvSpPr>
            <p:spPr>
              <a:xfrm>
                <a:off x="7603378" y="3694524"/>
                <a:ext cx="26398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500" spc="-150" dirty="0" smtClean="0">
                    <a:latin typeface="Century Gothic" pitchFamily="34" charset="0"/>
                  </a:rPr>
                  <a:t>04. ESTUDIO DE MERCADO</a:t>
                </a:r>
                <a:endParaRPr lang="es-EC" sz="1500" spc="-150" dirty="0">
                  <a:latin typeface="Century Gothic" pitchFamily="34" charset="0"/>
                </a:endParaRPr>
              </a:p>
            </p:txBody>
          </p:sp>
        </p:grpSp>
      </p:grpSp>
      <p:sp>
        <p:nvSpPr>
          <p:cNvPr id="36" name="35 Rectángulo"/>
          <p:cNvSpPr/>
          <p:nvPr/>
        </p:nvSpPr>
        <p:spPr>
          <a:xfrm>
            <a:off x="0" y="870486"/>
            <a:ext cx="7200000" cy="540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75980" y="468263"/>
            <a:ext cx="10039272" cy="834694"/>
          </a:xfrm>
          <a:prstGeom prst="rect">
            <a:avLst/>
          </a:prstGeom>
          <a:noFill/>
        </p:spPr>
        <p:txBody>
          <a:bodyPr wrap="square" lIns="64623" tIns="32311" rIns="64623" bIns="32311" rtlCol="0">
            <a:spAutoFit/>
          </a:bodyPr>
          <a:lstStyle/>
          <a:p>
            <a:pPr algn="ctr"/>
            <a:r>
              <a:rPr lang="es-EC" sz="2500" b="1" dirty="0" smtClean="0">
                <a:solidFill>
                  <a:schemeClr val="bg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ESTUDIO DE LAS POTENCIALIDADES TURÍSTICAS DE LA LAGUNA DEL SALADO Y SU DESARROLLO EN LA COMUNIDAD</a:t>
            </a:r>
            <a:endParaRPr lang="es-EC" sz="2500" b="1" dirty="0">
              <a:solidFill>
                <a:schemeClr val="bg2">
                  <a:lumMod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210704" y="6486648"/>
            <a:ext cx="8489102" cy="10229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598551" y="6876975"/>
            <a:ext cx="3716701" cy="272025"/>
          </a:xfrm>
          <a:prstGeom prst="rect">
            <a:avLst/>
          </a:prstGeom>
          <a:noFill/>
        </p:spPr>
        <p:txBody>
          <a:bodyPr wrap="square" lIns="64623" tIns="32311" rIns="64623" bIns="32311" rtlCol="0">
            <a:spAutoFit/>
          </a:bodyPr>
          <a:lstStyle/>
          <a:p>
            <a:pPr algn="r"/>
            <a:r>
              <a:rPr lang="es-EC" sz="1300" dirty="0" smtClean="0">
                <a:solidFill>
                  <a:schemeClr val="bg1"/>
                </a:solidFill>
                <a:latin typeface="Century Gothic" pitchFamily="34" charset="0"/>
                <a:cs typeface="Miriam Fixed" pitchFamily="49" charset="-79"/>
              </a:rPr>
              <a:t>JESSICA ESTEFANIA BASTIDAS YAR</a:t>
            </a:r>
            <a:endParaRPr lang="es-EC" sz="1300" dirty="0">
              <a:solidFill>
                <a:schemeClr val="bg1"/>
              </a:solidFill>
              <a:latin typeface="Century Gothic" pitchFamily="34" charset="0"/>
              <a:cs typeface="Miriam Fixed" pitchFamily="49" charset="-79"/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497074" y="4995992"/>
            <a:ext cx="10106210" cy="1584970"/>
            <a:chOff x="137034" y="2741245"/>
            <a:chExt cx="10106210" cy="1584970"/>
          </a:xfrm>
        </p:grpSpPr>
        <p:sp>
          <p:nvSpPr>
            <p:cNvPr id="50" name="49 CuadroTexto"/>
            <p:cNvSpPr txBox="1"/>
            <p:nvPr/>
          </p:nvSpPr>
          <p:spPr>
            <a:xfrm>
              <a:off x="137034" y="3694524"/>
              <a:ext cx="22573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500" spc="-150" dirty="0" smtClean="0">
                  <a:latin typeface="Century Gothic" pitchFamily="34" charset="0"/>
                </a:rPr>
                <a:t>05. DESCRIPCIÓN DE LA          LAGUNA</a:t>
              </a:r>
              <a:endParaRPr lang="es-EC" sz="1500" spc="-150" dirty="0">
                <a:latin typeface="Century Gothic" pitchFamily="34" charset="0"/>
              </a:endParaRPr>
            </a:p>
          </p:txBody>
        </p:sp>
        <p:grpSp>
          <p:nvGrpSpPr>
            <p:cNvPr id="51" name="50 Grupo"/>
            <p:cNvGrpSpPr/>
            <p:nvPr/>
          </p:nvGrpSpPr>
          <p:grpSpPr>
            <a:xfrm>
              <a:off x="230703" y="2741245"/>
              <a:ext cx="10012541" cy="1584970"/>
              <a:chOff x="230703" y="2741245"/>
              <a:chExt cx="10012541" cy="1584970"/>
            </a:xfrm>
          </p:grpSpPr>
          <p:sp>
            <p:nvSpPr>
              <p:cNvPr id="52" name="51 Rectángulo">
                <a:hlinkClick r:id="rId3" action="ppaction://hlinksldjump"/>
              </p:cNvPr>
              <p:cNvSpPr/>
              <p:nvPr/>
            </p:nvSpPr>
            <p:spPr>
              <a:xfrm>
                <a:off x="230703" y="3534127"/>
                <a:ext cx="2287593" cy="72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53" name="52 Rectángulo">
                <a:hlinkClick r:id="" action="ppaction://noaction"/>
              </p:cNvPr>
              <p:cNvSpPr/>
              <p:nvPr/>
            </p:nvSpPr>
            <p:spPr>
              <a:xfrm>
                <a:off x="2615475" y="3534127"/>
                <a:ext cx="2287593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54" name="53 Rectángulo">
                <a:hlinkClick r:id="" action="ppaction://noaction"/>
              </p:cNvPr>
              <p:cNvSpPr/>
              <p:nvPr/>
            </p:nvSpPr>
            <p:spPr>
              <a:xfrm>
                <a:off x="5064841" y="3534127"/>
                <a:ext cx="2287593" cy="720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sp>
            <p:nvSpPr>
              <p:cNvPr id="55" name="54 Rectángulo">
                <a:hlinkClick r:id="" action="ppaction://noaction"/>
              </p:cNvPr>
              <p:cNvSpPr/>
              <p:nvPr/>
            </p:nvSpPr>
            <p:spPr>
              <a:xfrm>
                <a:off x="7554311" y="3534127"/>
                <a:ext cx="2287593" cy="72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01600">
                  <a:srgbClr val="FFFF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 dirty="0"/>
              </a:p>
            </p:txBody>
          </p:sp>
          <p:cxnSp>
            <p:nvCxnSpPr>
              <p:cNvPr id="56" name="55 Conector recto"/>
              <p:cNvCxnSpPr/>
              <p:nvPr/>
            </p:nvCxnSpPr>
            <p:spPr>
              <a:xfrm>
                <a:off x="2556168" y="2742039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56 Conector recto"/>
              <p:cNvCxnSpPr/>
              <p:nvPr/>
            </p:nvCxnSpPr>
            <p:spPr>
              <a:xfrm>
                <a:off x="4980134" y="2741245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>
                <a:off x="7503512" y="2741245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>
                <a:off x="10027220" y="2741245"/>
                <a:ext cx="0" cy="1584176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59 CuadroTexto"/>
              <p:cNvSpPr txBox="1"/>
              <p:nvPr/>
            </p:nvSpPr>
            <p:spPr>
              <a:xfrm>
                <a:off x="2614537" y="3693382"/>
                <a:ext cx="244413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500" spc="-150" dirty="0" smtClean="0">
                    <a:latin typeface="Century Gothic" pitchFamily="34" charset="0"/>
                  </a:rPr>
                  <a:t>06. PICTOGRAMAS</a:t>
                </a:r>
                <a:endParaRPr lang="es-EC" sz="1500" spc="-150" dirty="0">
                  <a:latin typeface="Century Gothic" pitchFamily="34" charset="0"/>
                </a:endParaRPr>
              </a:p>
            </p:txBody>
          </p:sp>
          <p:sp>
            <p:nvSpPr>
              <p:cNvPr id="61" name="60 CuadroTexto"/>
              <p:cNvSpPr txBox="1"/>
              <p:nvPr/>
            </p:nvSpPr>
            <p:spPr>
              <a:xfrm>
                <a:off x="5011090" y="3694295"/>
                <a:ext cx="263986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500" spc="-150" dirty="0" smtClean="0">
                    <a:latin typeface="Century Gothic" pitchFamily="34" charset="0"/>
                  </a:rPr>
                  <a:t>07. CAPACIDAD DE CARGA</a:t>
                </a:r>
                <a:endParaRPr lang="es-EC" sz="1500" spc="-150" dirty="0">
                  <a:latin typeface="Century Gothic" pitchFamily="34" charset="0"/>
                </a:endParaRPr>
              </a:p>
            </p:txBody>
          </p:sp>
          <p:sp>
            <p:nvSpPr>
              <p:cNvPr id="62" name="61 CuadroTexto"/>
              <p:cNvSpPr txBox="1"/>
              <p:nvPr/>
            </p:nvSpPr>
            <p:spPr>
              <a:xfrm>
                <a:off x="7603378" y="3694524"/>
                <a:ext cx="26398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500" spc="-150" dirty="0" smtClean="0">
                    <a:latin typeface="Century Gothic" pitchFamily="34" charset="0"/>
                  </a:rPr>
                  <a:t>08. LÍMITE S ACEPTABLES DE CAMBIO</a:t>
                </a:r>
                <a:endParaRPr lang="es-EC" sz="1500" spc="-150" dirty="0">
                  <a:latin typeface="Century Gothic" pitchFamily="34" charset="0"/>
                </a:endParaRPr>
              </a:p>
            </p:txBody>
          </p:sp>
        </p:grpSp>
      </p:grpSp>
      <p:sp>
        <p:nvSpPr>
          <p:cNvPr id="63" name="62 Rectángulo redondeado"/>
          <p:cNvSpPr/>
          <p:nvPr/>
        </p:nvSpPr>
        <p:spPr>
          <a:xfrm>
            <a:off x="0" y="108223"/>
            <a:ext cx="10693400" cy="7344816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809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latin typeface="Century Gothic" pitchFamily="34" charset="0"/>
              </a:rPr>
              <a:t>CAPACIDAD DE CARGA</a:t>
            </a:r>
            <a:endParaRPr lang="es-EC" sz="2800" spc="-150" dirty="0"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8188" y="1467083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rgbClr val="FFCC00"/>
                </a:solidFill>
                <a:latin typeface="Century Gothic" pitchFamily="34" charset="0"/>
              </a:rPr>
              <a:t>Identificar las preocupaciones</a:t>
            </a:r>
            <a:endParaRPr lang="es-EC" sz="1800" b="1" u="sng" spc="-150" dirty="0">
              <a:solidFill>
                <a:srgbClr val="FFCC00"/>
              </a:solidFill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38188" y="1971139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rgbClr val="99FF33"/>
                </a:solidFill>
                <a:latin typeface="Century Gothic" pitchFamily="34" charset="0"/>
              </a:rPr>
              <a:t>Definir las actividades</a:t>
            </a:r>
            <a:endParaRPr lang="es-EC" sz="1800" b="1" u="sng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33" name="32 Elipse">
            <a:hlinkClick r:id="" action="ppaction://noaction"/>
          </p:cNvPr>
          <p:cNvSpPr/>
          <p:nvPr/>
        </p:nvSpPr>
        <p:spPr>
          <a:xfrm>
            <a:off x="47057" y="1912038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" action="ppaction://noaction"/>
          </p:cNvPr>
          <p:cNvSpPr/>
          <p:nvPr/>
        </p:nvSpPr>
        <p:spPr>
          <a:xfrm>
            <a:off x="40021" y="1334062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2517072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2619211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Elegir los indicadores</a:t>
            </a:r>
            <a:endParaRPr lang="es-EC" sz="1800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2" name="21 Elipse">
            <a:hlinkClick r:id="" action="ppaction://noaction"/>
          </p:cNvPr>
          <p:cNvSpPr/>
          <p:nvPr/>
        </p:nvSpPr>
        <p:spPr>
          <a:xfrm>
            <a:off x="54172" y="3132559"/>
            <a:ext cx="540000" cy="54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38188" y="3234698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Establecer estándares</a:t>
            </a:r>
            <a:endParaRPr lang="es-EC" sz="1800" spc="-15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" action="ppaction://noaction"/>
          </p:cNvPr>
          <p:cNvSpPr/>
          <p:nvPr/>
        </p:nvSpPr>
        <p:spPr>
          <a:xfrm>
            <a:off x="54172" y="3744687"/>
            <a:ext cx="540000" cy="54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38188" y="3846826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Monitorear  las condiciones</a:t>
            </a:r>
            <a:endParaRPr lang="es-EC" sz="1800" spc="-15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55357"/>
              </p:ext>
            </p:extLst>
          </p:nvPr>
        </p:nvGraphicFramePr>
        <p:xfrm>
          <a:off x="4770636" y="2278384"/>
          <a:ext cx="5367020" cy="350621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625600"/>
                <a:gridCol w="3741420"/>
              </a:tblGrid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effectLst/>
                        </a:rPr>
                        <a:t>ACTIVIDADES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effectLst/>
                        </a:rPr>
                        <a:t>PREOCUPACIONES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Caminata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es-EC" sz="1600" dirty="0">
                          <a:effectLst/>
                        </a:rPr>
                        <a:t>Erosión del suelo por el uso inadecuado por parte de los visitantes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600" dirty="0">
                          <a:effectLst/>
                        </a:rPr>
                        <a:t>Insuficiente señalética de interpretación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Cabalgata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5090" algn="l"/>
                        </a:tabLst>
                      </a:pPr>
                      <a:r>
                        <a:rPr lang="es-EC" sz="1600">
                          <a:effectLst/>
                        </a:rPr>
                        <a:t>Inadecuado uso de espacio para la actividad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Paseo en botes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Inexistencia de normas que regulen el uso del espacio en la laguna para esta actividad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latin typeface="Century Gothic" pitchFamily="34" charset="0"/>
              </a:rPr>
              <a:t>CAPACIDAD DE CARGA</a:t>
            </a:r>
            <a:endParaRPr lang="es-EC" sz="2800" spc="-150" dirty="0"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1620391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1722530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Elegir los indicadores</a:t>
            </a:r>
            <a:endParaRPr lang="es-EC" sz="1800" b="1" u="sng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9448"/>
              </p:ext>
            </p:extLst>
          </p:nvPr>
        </p:nvGraphicFramePr>
        <p:xfrm>
          <a:off x="4626620" y="2211263"/>
          <a:ext cx="5760640" cy="3657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45531"/>
                <a:gridCol w="3715109"/>
              </a:tblGrid>
              <a:tr h="259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TIPO DE INDICADORES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ESPECÍFICOS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Ambiental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es-EC" sz="1600">
                          <a:effectLst/>
                        </a:rPr>
                        <a:t>Erosión del suelo en el sendero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600">
                          <a:effectLst/>
                        </a:rPr>
                        <a:t>Presencia de basura en el lugar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Económico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5090" algn="l"/>
                        </a:tabLst>
                      </a:pPr>
                      <a:r>
                        <a:rPr lang="es-EC" sz="1600">
                          <a:effectLst/>
                        </a:rPr>
                        <a:t>Ingresos obtenidos mensualmente 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Experiencial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5090" algn="l"/>
                        </a:tabLst>
                      </a:pPr>
                      <a:r>
                        <a:rPr lang="es-EC" sz="1600">
                          <a:effectLst/>
                        </a:rPr>
                        <a:t>Cantidad de visitantes satisfechos en su visita al lugar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5090" algn="l"/>
                        </a:tabLst>
                      </a:pPr>
                      <a:r>
                        <a:rPr lang="es-EC" sz="1600">
                          <a:effectLst/>
                        </a:rPr>
                        <a:t>Frecuencia de avistamiento de aves en el sendero durante el día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0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Manejo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C" sz="1600" dirty="0">
                          <a:effectLst/>
                        </a:rPr>
                        <a:t>Tiempo invertido en mantenimiento de infraestructura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0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latin typeface="Century Gothic" pitchFamily="34" charset="0"/>
              </a:rPr>
              <a:t>CAPACIDAD DE CARGA</a:t>
            </a:r>
            <a:endParaRPr lang="es-EC" sz="2800" spc="-150" dirty="0"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2" name="21 Elipse">
            <a:hlinkClick r:id="" action="ppaction://noaction"/>
          </p:cNvPr>
          <p:cNvSpPr/>
          <p:nvPr/>
        </p:nvSpPr>
        <p:spPr>
          <a:xfrm>
            <a:off x="54172" y="1332359"/>
            <a:ext cx="540000" cy="54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38188" y="1434498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Establecer estándares</a:t>
            </a:r>
            <a:endParaRPr lang="es-EC" sz="1800" b="1" u="sng" spc="-15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73574"/>
              </p:ext>
            </p:extLst>
          </p:nvPr>
        </p:nvGraphicFramePr>
        <p:xfrm>
          <a:off x="162124" y="2556495"/>
          <a:ext cx="10333087" cy="47292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74623"/>
                <a:gridCol w="6158464"/>
              </a:tblGrid>
              <a:tr h="308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b="1" dirty="0">
                          <a:effectLst/>
                        </a:rPr>
                        <a:t>INDICADORES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b="1" dirty="0">
                          <a:effectLst/>
                        </a:rPr>
                        <a:t>ESTÁNDARES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b="1" dirty="0">
                          <a:effectLst/>
                        </a:rPr>
                        <a:t>Ambiental</a:t>
                      </a:r>
                      <a:endParaRPr lang="es-EC" sz="16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369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Erosión del suelo en el sendero 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30% del terreno del sendero erosionado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>
                          <a:effectLst/>
                        </a:rPr>
                        <a:t>Presencia de basura en el lugar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Reducción del 40% de basura en el lugar a comparación trimestral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308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600" dirty="0">
                          <a:effectLst/>
                        </a:rPr>
                        <a:t>Económico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3921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>
                          <a:effectLst/>
                        </a:rPr>
                        <a:t>Ingresos obtenidos mensualmente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Cubrir mensualmente los gastos de operación de las </a:t>
                      </a:r>
                      <a:r>
                        <a:rPr lang="es-EC" sz="1600" dirty="0" smtClean="0">
                          <a:effectLst/>
                        </a:rPr>
                        <a:t>actividades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308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Experiencial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5361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Frecuencia de avistamiento de aves en el sendero durante el día</a:t>
                      </a:r>
                      <a:endParaRPr lang="es-EC" sz="16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Observación de 4 diferentes especies de aves en el recorrido del sendero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5247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Cantidad de visitantes satisfechos en su visita al lugar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 dirty="0">
                          <a:effectLst/>
                        </a:rPr>
                        <a:t>Satisfacer al 90% de los turistas que visitan la Laguna del Salado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3083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Manejo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  <a:tr h="7116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Tiempo invertido en mantenimiento de infraestructura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600" dirty="0">
                          <a:effectLst/>
                        </a:rPr>
                        <a:t>El personal ocupa el 50% de su tiempo en el mantenimiento de la infraestructura del lugar. </a:t>
                      </a:r>
                      <a:endParaRPr lang="es-EC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3" marR="67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3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43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latin typeface="Century Gothic" pitchFamily="34" charset="0"/>
              </a:rPr>
              <a:t>CAPACIDAD DE CARGA</a:t>
            </a:r>
            <a:endParaRPr lang="es-EC" sz="2800" spc="-150" dirty="0"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4" name="23 Elipse">
            <a:hlinkClick r:id="" action="ppaction://noaction"/>
          </p:cNvPr>
          <p:cNvSpPr/>
          <p:nvPr/>
        </p:nvSpPr>
        <p:spPr>
          <a:xfrm>
            <a:off x="54172" y="1332359"/>
            <a:ext cx="540000" cy="54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38188" y="1434498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Monitorear  las condiciones</a:t>
            </a:r>
            <a:endParaRPr lang="es-EC" sz="1800" b="1" u="sng" spc="-150" dirty="0">
              <a:solidFill>
                <a:schemeClr val="accent4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17586"/>
              </p:ext>
            </p:extLst>
          </p:nvPr>
        </p:nvGraphicFramePr>
        <p:xfrm>
          <a:off x="324172" y="2052439"/>
          <a:ext cx="10207104" cy="54394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74705"/>
                <a:gridCol w="2088506"/>
                <a:gridCol w="1513662"/>
                <a:gridCol w="1543992"/>
                <a:gridCol w="2228606"/>
                <a:gridCol w="1157633"/>
              </a:tblGrid>
              <a:tr h="2891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Indicadores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Estándares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Método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Acciones de manejo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Responsable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Costo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756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144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Ambiental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722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Erosión del suelo en el sendero 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30% del terreno del sendero erosionado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Evaluar a través de la colocación de estacas a los lados del sendero cada 500 mts.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Cerrar por tramos el sendero para su rehabilitación.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Administradores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$20.00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7228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Presencia de basura en el lugar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Reducción del 20% de basura en el lugar a comparación trimestral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Colocar tachos de basura de reciclaje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Reciclaje de la basura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Usar productos que disminuyan el impacto ambiental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Todas las asociaciones que trabajan en el lugar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$50.00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144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Económico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433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Ingresos obtenidos mensualmente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Cubrir mensualmente los gastos de operación de las actividades de la laguna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Realizar flujos de caja cada mes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Mejorar los servicios y la infraestructura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Administradores y GAD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$100.00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144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Experiencial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7228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Frecuencia de avistamiento de aves en el sendero durante el día</a:t>
                      </a:r>
                      <a:endParaRPr lang="es-EC" sz="120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Observación de 4 diferentes especies de aves en el recorrido del sendero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Contar con un inventario de avifauna del lugar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Analizar cada mes las fichas técnicas de cada especie de avifauna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Administradores y GAD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$50.00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8674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Cantidad de visitantes satisfechos en su visita al lugar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Satisfacer al 90% de los turistas que visitan la Laguna del Salado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Solicitar el llenado de la matriz de satisfacción del cliente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Realizar cada mes un análisis de las matrices de satisfacción y tomar en cuenta las sugerencias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Administradores y GAD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$5.00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1445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Manejo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marL="8509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  <a:tr h="5782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Tiempo invertido en mantenimiento de infraestructura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5090" algn="l"/>
                        </a:tabLst>
                      </a:pPr>
                      <a:r>
                        <a:rPr lang="es-ES" sz="1200">
                          <a:effectLst/>
                        </a:rPr>
                        <a:t>El personal ocupa el 50% de su tiempo en el mantenimiento de la infraestructura del lugar.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Coordinar con el personar los días para mantenimiento 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Realizar un plan de mantenimiento del lugar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>
                          <a:effectLst/>
                        </a:rPr>
                        <a:t>Administradores y GAD</a:t>
                      </a:r>
                      <a:endParaRPr lang="es-EC" sz="12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ES" sz="1200" dirty="0">
                          <a:effectLst/>
                        </a:rPr>
                        <a:t>---------</a:t>
                      </a:r>
                      <a:endParaRPr lang="es-EC" sz="12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3" marR="361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4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-315024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719042" y="1233929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u="sng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Conclusiones</a:t>
            </a:r>
            <a:endParaRPr lang="es-EC" sz="1800" u="sng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>
            <a:hlinkClick r:id="rId2" action="ppaction://hlinksldjump"/>
          </p:cNvPr>
          <p:cNvSpPr/>
          <p:nvPr/>
        </p:nvSpPr>
        <p:spPr>
          <a:xfrm>
            <a:off x="1179042" y="1064115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31010" y="1877065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Recomendaciones</a:t>
            </a:r>
            <a:endParaRPr lang="es-EC" sz="1800" spc="-15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rId3" action="ppaction://hlinksldjump"/>
          </p:cNvPr>
          <p:cNvSpPr/>
          <p:nvPr/>
        </p:nvSpPr>
        <p:spPr>
          <a:xfrm>
            <a:off x="867982" y="1692399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62124" y="2772519"/>
            <a:ext cx="104005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El segmento de mercado que se ha identificado a través de las encuestas son adultos que viajan de manera ocasional hacia la provincia del Carchi y tienen tiempo para realizar otras actividades de las que tenían planificadas en su viaje.</a:t>
            </a:r>
          </a:p>
          <a:p>
            <a:r>
              <a:rPr lang="es-EC" b="1" dirty="0"/>
              <a:t> </a:t>
            </a:r>
            <a:endParaRPr lang="es-EC" dirty="0"/>
          </a:p>
          <a:p>
            <a:pPr lvl="0"/>
            <a:r>
              <a:rPr lang="es-EC" dirty="0"/>
              <a:t>Las asociaciones prestadoras de servicios en el lugar necesitan de nuevas capacitaciones para renovar conocimientos y además poder mejorar sus servicios para el bien común.</a:t>
            </a:r>
          </a:p>
          <a:p>
            <a:r>
              <a:rPr lang="es-EC" b="1" dirty="0"/>
              <a:t> </a:t>
            </a:r>
            <a:endParaRPr lang="es-EC" dirty="0"/>
          </a:p>
          <a:p>
            <a:pPr lvl="0"/>
            <a:r>
              <a:rPr lang="es-EC" dirty="0"/>
              <a:t>La creación de un sendero turístico </a:t>
            </a:r>
            <a:r>
              <a:rPr lang="es-EC" dirty="0" err="1"/>
              <a:t>autoguiado</a:t>
            </a:r>
            <a:r>
              <a:rPr lang="es-EC" dirty="0"/>
              <a:t> para peatones  y ciclistas favorece a proteger la flora y fauna del lugar, y se logra medir la capacidad de carga d la Laguna del Salado para no alterar su entorno natural.</a:t>
            </a:r>
          </a:p>
          <a:p>
            <a:r>
              <a:rPr lang="es-EC" b="1" dirty="0"/>
              <a:t> </a:t>
            </a:r>
            <a:endParaRPr lang="es-EC" dirty="0"/>
          </a:p>
          <a:p>
            <a:pPr lvl="0"/>
            <a:r>
              <a:rPr lang="es-EC" dirty="0"/>
              <a:t>Los guías nativos brindan sus servicios a los turistas y por sus conocimientos de la flora, fauna, historia y leyendas que son propias del lugar; además que con nuevas capacitaciones mejoran sus servicios.</a:t>
            </a:r>
          </a:p>
        </p:txBody>
      </p:sp>
    </p:spTree>
    <p:extLst>
      <p:ext uri="{BB962C8B-B14F-4D97-AF65-F5344CB8AC3E}">
        <p14:creationId xmlns:p14="http://schemas.microsoft.com/office/powerpoint/2010/main" val="37774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2" name="41 Elipse"/>
          <p:cNvSpPr/>
          <p:nvPr/>
        </p:nvSpPr>
        <p:spPr>
          <a:xfrm>
            <a:off x="-315024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719042" y="1233929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Conclusiones</a:t>
            </a:r>
            <a:endParaRPr lang="es-EC" sz="18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>
            <a:hlinkClick r:id="rId2" action="ppaction://hlinksldjump"/>
          </p:cNvPr>
          <p:cNvSpPr/>
          <p:nvPr/>
        </p:nvSpPr>
        <p:spPr>
          <a:xfrm>
            <a:off x="1179042" y="1064115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31010" y="1877065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u="sng" spc="-15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Recomendaciones</a:t>
            </a:r>
            <a:endParaRPr lang="es-EC" sz="1800" u="sng" spc="-15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rId3" action="ppaction://hlinksldjump"/>
          </p:cNvPr>
          <p:cNvSpPr/>
          <p:nvPr/>
        </p:nvSpPr>
        <p:spPr>
          <a:xfrm>
            <a:off x="867982" y="1692399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62124" y="2772519"/>
            <a:ext cx="1040058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/>
              <a:t>La Unidad de Turismo del GAD del Cantón </a:t>
            </a:r>
            <a:r>
              <a:rPr lang="es-EC" dirty="0" err="1"/>
              <a:t>Montúfar</a:t>
            </a:r>
            <a:r>
              <a:rPr lang="es-EC" dirty="0"/>
              <a:t> debe contar con personal de apoyo para poder incrementar los proyectos de mejora de la actividad turística en general del cantón.</a:t>
            </a:r>
          </a:p>
          <a:p>
            <a:r>
              <a:rPr lang="es-EC" b="1" dirty="0"/>
              <a:t> </a:t>
            </a:r>
            <a:endParaRPr lang="es-EC" dirty="0"/>
          </a:p>
          <a:p>
            <a:pPr lvl="0"/>
            <a:r>
              <a:rPr lang="es-EC" dirty="0"/>
              <a:t>El GAD debe contemplar una relación estrecha con las dependencias zonales del MINTUR para poder acceder a diferentes beneficios como capacitaciones y espacios publicitarios de mayor alcance.</a:t>
            </a:r>
          </a:p>
          <a:p>
            <a:r>
              <a:rPr lang="es-EC" b="1" dirty="0"/>
              <a:t> </a:t>
            </a:r>
            <a:endParaRPr lang="es-EC" dirty="0"/>
          </a:p>
          <a:p>
            <a:pPr lvl="0"/>
            <a:r>
              <a:rPr lang="es-EC" dirty="0"/>
              <a:t>Todas las asociaciones deben consolidarse de manera legal a través del GAD para poder gozar de los beneficios que brinda como las capacitaciones y las participaciones en diferentes eventos.</a:t>
            </a:r>
          </a:p>
          <a:p>
            <a:r>
              <a:rPr lang="es-EC" dirty="0"/>
              <a:t> </a:t>
            </a:r>
          </a:p>
          <a:p>
            <a:pPr lvl="0"/>
            <a:r>
              <a:rPr lang="es-EC" dirty="0"/>
              <a:t>El GAD debe tomar en cuenta el formar alianzas estratégicas entre el sector público, privado y las comunidades para buscar  el desarrollo del turismo con un trabajo en conjunto.</a:t>
            </a:r>
          </a:p>
          <a:p>
            <a:pPr lvl="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15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15241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>
            <a:hlinkClick r:id="" action="ppaction://noaction"/>
          </p:cNvPr>
          <p:cNvSpPr/>
          <p:nvPr/>
        </p:nvSpPr>
        <p:spPr>
          <a:xfrm>
            <a:off x="15241" y="7741079"/>
            <a:ext cx="10678159" cy="72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25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5" name="24 Elipse"/>
          <p:cNvSpPr/>
          <p:nvPr/>
        </p:nvSpPr>
        <p:spPr>
          <a:xfrm>
            <a:off x="810196" y="1044327"/>
            <a:ext cx="4104456" cy="40324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098228" y="2783552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spc="-150" dirty="0" smtClean="0">
                <a:solidFill>
                  <a:srgbClr val="FFFF00"/>
                </a:solidFill>
                <a:latin typeface="Century Gothic" pitchFamily="34" charset="0"/>
              </a:rPr>
              <a:t>GRACIAS</a:t>
            </a:r>
            <a:endParaRPr lang="es-EC" sz="3000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7" name="36 Elipse">
            <a:hlinkClick r:id="" action="ppaction://noaction"/>
          </p:cNvPr>
          <p:cNvSpPr/>
          <p:nvPr/>
        </p:nvSpPr>
        <p:spPr>
          <a:xfrm>
            <a:off x="270196" y="1922308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781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4 -1.08083 L -3.64797E-6 -3.43271E-6 " pathEditMode="relative" rAng="0" ptsTypes="AA">
                                      <p:cBhvr>
                                        <p:cTn id="11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540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6 0.01113 L 0.12674 0.15306 C 0.15702 0.21709 0.27797 0.2173 0.34535 0.15264 L 0.49599 0.0105 " pathEditMode="relative" rAng="3382017" ptsTypes="FfFF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6" y="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385E-6 -6.25656E-7 L -0.42816 0.00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6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5" grpId="0" animBg="1"/>
      <p:bldP spid="2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Rectángulo"/>
          <p:cNvSpPr/>
          <p:nvPr/>
        </p:nvSpPr>
        <p:spPr>
          <a:xfrm rot="3250326">
            <a:off x="8613492" y="3288066"/>
            <a:ext cx="202343" cy="6261574"/>
          </a:xfrm>
          <a:prstGeom prst="rect">
            <a:avLst/>
          </a:prstGeom>
          <a:solidFill>
            <a:schemeClr val="tx1">
              <a:lumMod val="65000"/>
              <a:lumOff val="3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234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UBICACIÓN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8188" y="14670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latin typeface="Century Gothic" pitchFamily="34" charset="0"/>
              </a:rPr>
              <a:t>País: Ecuador</a:t>
            </a:r>
            <a:endParaRPr lang="es-EC" sz="1800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38188" y="19711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99FF33"/>
                </a:solidFill>
                <a:latin typeface="Century Gothic" pitchFamily="34" charset="0"/>
              </a:rPr>
              <a:t>Provincia: Carchi</a:t>
            </a:r>
            <a:endParaRPr lang="es-EC" sz="1800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33" name="32 Elipse">
            <a:hlinkClick r:id="" action="ppaction://noaction"/>
          </p:cNvPr>
          <p:cNvSpPr/>
          <p:nvPr/>
        </p:nvSpPr>
        <p:spPr>
          <a:xfrm>
            <a:off x="47057" y="1912038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" action="ppaction://noaction"/>
          </p:cNvPr>
          <p:cNvSpPr/>
          <p:nvPr/>
        </p:nvSpPr>
        <p:spPr>
          <a:xfrm>
            <a:off x="40021" y="1334062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2517072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6" name="35 Elipse">
            <a:hlinkClick r:id="" action="ppaction://noaction"/>
          </p:cNvPr>
          <p:cNvSpPr/>
          <p:nvPr/>
        </p:nvSpPr>
        <p:spPr>
          <a:xfrm>
            <a:off x="15354" y="3132559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26192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Cantón: </a:t>
            </a:r>
            <a:r>
              <a:rPr lang="es-EC" sz="1800" spc="-15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Montúfar</a:t>
            </a:r>
            <a:endParaRPr lang="es-EC" sz="1800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810196" y="319527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Laguna del Salado</a:t>
            </a:r>
            <a:endParaRPr lang="es-EC" sz="1800" spc="-15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grpSp>
        <p:nvGrpSpPr>
          <p:cNvPr id="9" name="8 Grupo"/>
          <p:cNvGrpSpPr/>
          <p:nvPr/>
        </p:nvGrpSpPr>
        <p:grpSpPr>
          <a:xfrm>
            <a:off x="5500979" y="6159590"/>
            <a:ext cx="6919804" cy="2103746"/>
            <a:chOff x="5500979" y="6159590"/>
            <a:chExt cx="6919804" cy="2103746"/>
          </a:xfrm>
        </p:grpSpPr>
        <p:sp>
          <p:nvSpPr>
            <p:cNvPr id="63" name="62 CuadroTexto"/>
            <p:cNvSpPr txBox="1"/>
            <p:nvPr/>
          </p:nvSpPr>
          <p:spPr>
            <a:xfrm rot="19436512">
              <a:off x="5500979" y="6159590"/>
              <a:ext cx="6588792" cy="373030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/>
              </a:outerShdw>
              <a:reflection stA="0" endPos="65000" dist="50800" dir="5400000" sy="-100000" algn="bl" rotWithShape="0"/>
            </a:effectLst>
            <a:scene3d>
              <a:camera prst="orthographicFront"/>
              <a:lightRig rig="threePt" dir="t"/>
            </a:scene3d>
            <a:sp3d prstMaterial="translucentPowder"/>
          </p:spPr>
          <p:txBody>
            <a:bodyPr wrap="square" lIns="64623" tIns="32311" rIns="64623" bIns="32311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FFC000"/>
                  </a:solidFill>
                  <a:latin typeface="Century Gothic" pitchFamily="34" charset="0"/>
                </a:rPr>
                <a:t>POTENCIALIDADES TURÍSTICAS</a:t>
              </a:r>
              <a:endParaRPr lang="es-EC" sz="2000" b="1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 rot="19450707">
              <a:off x="7650058" y="6187531"/>
              <a:ext cx="4090379" cy="207580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4623" tIns="32311" rIns="64623" bIns="32311" rtlCol="0" anchor="ctr"/>
            <a:lstStyle/>
            <a:p>
              <a:pPr algn="ctr"/>
              <a:endParaRPr lang="es-EC" dirty="0"/>
            </a:p>
          </p:txBody>
        </p:sp>
        <p:sp>
          <p:nvSpPr>
            <p:cNvPr id="25" name="24 CuadroTexto"/>
            <p:cNvSpPr txBox="1"/>
            <p:nvPr/>
          </p:nvSpPr>
          <p:spPr>
            <a:xfrm rot="19436512">
              <a:off x="5831991" y="6340916"/>
              <a:ext cx="6588792" cy="280697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/>
              </a:outerShdw>
              <a:reflection stA="0" endPos="65000" dist="50800" dir="5400000" sy="-100000" algn="bl" rotWithShape="0"/>
            </a:effectLst>
            <a:scene3d>
              <a:camera prst="orthographicFront"/>
              <a:lightRig rig="threePt" dir="t"/>
            </a:scene3d>
            <a:sp3d prstMaterial="translucentPowder"/>
          </p:spPr>
          <p:txBody>
            <a:bodyPr wrap="square" lIns="64623" tIns="32311" rIns="64623" bIns="32311" rtlCol="0">
              <a:spAutoFit/>
            </a:bodyPr>
            <a:lstStyle/>
            <a:p>
              <a:pPr algn="ctr"/>
              <a:r>
                <a:rPr lang="es-EC" sz="1400" b="1" dirty="0" smtClean="0">
                  <a:latin typeface="Century Gothic" pitchFamily="34" charset="0"/>
                </a:rPr>
                <a:t>LAGUNA EL SALADO</a:t>
              </a:r>
              <a:endParaRPr lang="es-EC" sz="1400" b="1" dirty="0">
                <a:latin typeface="Century Gothic" pitchFamily="34" charset="0"/>
              </a:endParaRPr>
            </a:p>
          </p:txBody>
        </p:sp>
        <p:pic>
          <p:nvPicPr>
            <p:cNvPr id="5" name="Picture 2" descr="http://blogs.espe.edu.ec/wp-content/uploads/2013/09/LOGO-PRINCIPAL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711" y="7225433"/>
              <a:ext cx="139390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3" y="3867075"/>
            <a:ext cx="27146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2" y="1136163"/>
            <a:ext cx="5681673" cy="47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Rectángulo"/>
          <p:cNvSpPr/>
          <p:nvPr/>
        </p:nvSpPr>
        <p:spPr>
          <a:xfrm rot="3250326">
            <a:off x="8613492" y="3288066"/>
            <a:ext cx="202343" cy="6261574"/>
          </a:xfrm>
          <a:prstGeom prst="rect">
            <a:avLst/>
          </a:prstGeom>
          <a:solidFill>
            <a:schemeClr val="tx1">
              <a:lumMod val="65000"/>
              <a:lumOff val="3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234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UBICACIÓN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485948" y="-1557644"/>
            <a:ext cx="4608512" cy="45461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8188" y="146708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latin typeface="Century Gothic" pitchFamily="34" charset="0"/>
              </a:rPr>
              <a:t>País: Ecuador</a:t>
            </a:r>
            <a:endParaRPr lang="es-EC" sz="1800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38188" y="19711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99FF33"/>
                </a:solidFill>
                <a:latin typeface="Century Gothic" pitchFamily="34" charset="0"/>
              </a:rPr>
              <a:t>Provincia: Carchi</a:t>
            </a:r>
            <a:endParaRPr lang="es-EC" sz="1800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33" name="32 Elipse">
            <a:hlinkClick r:id="" action="ppaction://noaction"/>
          </p:cNvPr>
          <p:cNvSpPr/>
          <p:nvPr/>
        </p:nvSpPr>
        <p:spPr>
          <a:xfrm>
            <a:off x="47057" y="1912038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4" name="33 Elipse">
            <a:hlinkClick r:id="" action="ppaction://noaction"/>
          </p:cNvPr>
          <p:cNvSpPr/>
          <p:nvPr/>
        </p:nvSpPr>
        <p:spPr>
          <a:xfrm>
            <a:off x="40021" y="1334062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5" name="34 Elipse">
            <a:hlinkClick r:id="" action="ppaction://noaction"/>
          </p:cNvPr>
          <p:cNvSpPr/>
          <p:nvPr/>
        </p:nvSpPr>
        <p:spPr>
          <a:xfrm>
            <a:off x="54172" y="2517072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6" name="35 Elipse">
            <a:hlinkClick r:id="" action="ppaction://noaction"/>
          </p:cNvPr>
          <p:cNvSpPr/>
          <p:nvPr/>
        </p:nvSpPr>
        <p:spPr>
          <a:xfrm>
            <a:off x="15354" y="3132559"/>
            <a:ext cx="5400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738188" y="26192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Cantón: </a:t>
            </a:r>
            <a:r>
              <a:rPr lang="es-EC" sz="1800" spc="-15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Montúfar</a:t>
            </a:r>
            <a:endParaRPr lang="es-EC" sz="1800" spc="-15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810196" y="319527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Laguna del Salado</a:t>
            </a:r>
            <a:endParaRPr lang="es-EC" sz="1800" spc="-15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39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" name="40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grpSp>
        <p:nvGrpSpPr>
          <p:cNvPr id="9" name="8 Grupo"/>
          <p:cNvGrpSpPr/>
          <p:nvPr/>
        </p:nvGrpSpPr>
        <p:grpSpPr>
          <a:xfrm>
            <a:off x="5500979" y="6159590"/>
            <a:ext cx="6919804" cy="2103746"/>
            <a:chOff x="5500979" y="6159590"/>
            <a:chExt cx="6919804" cy="2103746"/>
          </a:xfrm>
        </p:grpSpPr>
        <p:sp>
          <p:nvSpPr>
            <p:cNvPr id="63" name="62 CuadroTexto"/>
            <p:cNvSpPr txBox="1"/>
            <p:nvPr/>
          </p:nvSpPr>
          <p:spPr>
            <a:xfrm rot="19436512">
              <a:off x="5500979" y="6159590"/>
              <a:ext cx="6588792" cy="373030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/>
              </a:outerShdw>
              <a:reflection stA="0" endPos="65000" dist="50800" dir="5400000" sy="-100000" algn="bl" rotWithShape="0"/>
            </a:effectLst>
            <a:scene3d>
              <a:camera prst="orthographicFront"/>
              <a:lightRig rig="threePt" dir="t"/>
            </a:scene3d>
            <a:sp3d prstMaterial="translucentPowder"/>
          </p:spPr>
          <p:txBody>
            <a:bodyPr wrap="square" lIns="64623" tIns="32311" rIns="64623" bIns="32311" rtlCol="0">
              <a:spAutoFit/>
            </a:bodyPr>
            <a:lstStyle/>
            <a:p>
              <a:pPr algn="ctr"/>
              <a:r>
                <a:rPr lang="es-EC" sz="2000" b="1" dirty="0" smtClean="0">
                  <a:solidFill>
                    <a:srgbClr val="FFC000"/>
                  </a:solidFill>
                  <a:latin typeface="Century Gothic" pitchFamily="34" charset="0"/>
                </a:rPr>
                <a:t>POTENCIALIDADES TURÍSTICAS</a:t>
              </a:r>
              <a:endParaRPr lang="es-EC" sz="2000" b="1" dirty="0">
                <a:solidFill>
                  <a:srgbClr val="FFC000"/>
                </a:solidFill>
                <a:latin typeface="Century Gothic" pitchFamily="34" charset="0"/>
              </a:endParaRPr>
            </a:p>
          </p:txBody>
        </p:sp>
        <p:sp>
          <p:nvSpPr>
            <p:cNvPr id="4" name="3 Rectángulo"/>
            <p:cNvSpPr/>
            <p:nvPr/>
          </p:nvSpPr>
          <p:spPr>
            <a:xfrm rot="19450707">
              <a:off x="7650058" y="6187531"/>
              <a:ext cx="4090379" cy="207580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64623" tIns="32311" rIns="64623" bIns="32311" rtlCol="0" anchor="ctr"/>
            <a:lstStyle/>
            <a:p>
              <a:pPr algn="ctr"/>
              <a:endParaRPr lang="es-EC" dirty="0"/>
            </a:p>
          </p:txBody>
        </p:sp>
        <p:sp>
          <p:nvSpPr>
            <p:cNvPr id="25" name="24 CuadroTexto"/>
            <p:cNvSpPr txBox="1"/>
            <p:nvPr/>
          </p:nvSpPr>
          <p:spPr>
            <a:xfrm rot="19436512">
              <a:off x="5831991" y="6340916"/>
              <a:ext cx="6588792" cy="280697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/>
              </a:outerShdw>
              <a:reflection stA="0" endPos="65000" dist="50800" dir="5400000" sy="-100000" algn="bl" rotWithShape="0"/>
            </a:effectLst>
            <a:scene3d>
              <a:camera prst="orthographicFront"/>
              <a:lightRig rig="threePt" dir="t"/>
            </a:scene3d>
            <a:sp3d prstMaterial="translucentPowder"/>
          </p:spPr>
          <p:txBody>
            <a:bodyPr wrap="square" lIns="64623" tIns="32311" rIns="64623" bIns="32311" rtlCol="0">
              <a:spAutoFit/>
            </a:bodyPr>
            <a:lstStyle/>
            <a:p>
              <a:pPr algn="ctr"/>
              <a:r>
                <a:rPr lang="es-EC" sz="1400" b="1" dirty="0" smtClean="0">
                  <a:latin typeface="Century Gothic" pitchFamily="34" charset="0"/>
                </a:rPr>
                <a:t>LAGUNA EL SALADO</a:t>
              </a:r>
              <a:endParaRPr lang="es-EC" sz="1400" b="1" dirty="0">
                <a:latin typeface="Century Gothic" pitchFamily="34" charset="0"/>
              </a:endParaRPr>
            </a:p>
          </p:txBody>
        </p:sp>
        <p:pic>
          <p:nvPicPr>
            <p:cNvPr id="5" name="Picture 2" descr="http://blogs.espe.edu.ec/wp-content/uploads/2013/09/LOGO-PRINCIPAL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711" y="7225433"/>
              <a:ext cx="139390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4" descr="Carchi - Montúfa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18" y="1050443"/>
            <a:ext cx="6028436" cy="50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9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5411E-6 -0.07411 L 0.09988 0.03087 C 0.12126 0.05459 0.15272 0.06908 0.18611 0.06908 C 0.22336 0.06908 0.25334 0.05459 0.27457 0.03087 L 0.37593 -0.07411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71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856E-7 -0.0739 L 0.10552 -0.00399 C 0.12793 0.01176 0.16118 0.02121 0.1962 0.02121 C 0.23583 0.02121 0.26744 0.01176 0.2894 -0.00399 L 0.3967 -0.0739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8" y="47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03 -0.00399 L -0.10255 -0.00462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7" y="-4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71 0.00735 L -0.64515 0.005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29" y="-10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593E-6 -0.08776 L 0.09409 0.02729 C 0.11442 0.05332 0.1441 0.06907 0.17557 0.06907 C 0.21104 0.06907 0.23938 0.05332 0.25927 0.02729 L 0.355 -0.0877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50" y="78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572E-6 -0.12723 L 0.08459 0.01701 C 0.10255 0.04934 0.12926 0.06908 0.15746 0.06908 C 0.18922 0.06908 0.21475 0.04934 0.23256 0.01701 L 0.31834 -0.1272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0" y="98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88 0.0042 L -0.65627 0.005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19" y="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88 0.0042 L -0.70332 0.005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7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Rectángulo"/>
          <p:cNvSpPr/>
          <p:nvPr/>
        </p:nvSpPr>
        <p:spPr>
          <a:xfrm rot="3250326">
            <a:off x="8613492" y="3288066"/>
            <a:ext cx="202343" cy="6261574"/>
          </a:xfrm>
          <a:prstGeom prst="rect">
            <a:avLst/>
          </a:prstGeom>
          <a:solidFill>
            <a:schemeClr val="tx1">
              <a:lumMod val="65000"/>
              <a:lumOff val="3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250356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239" y="449099"/>
            <a:ext cx="234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OBJETIVOS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662564" y="1233929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u="sng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</a:t>
            </a:r>
            <a:endParaRPr lang="es-EC" sz="1800" u="sng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>
            <a:hlinkClick r:id="rId4" action="ppaction://hlinksldjump"/>
          </p:cNvPr>
          <p:cNvSpPr/>
          <p:nvPr/>
        </p:nvSpPr>
        <p:spPr>
          <a:xfrm>
            <a:off x="4122564" y="1064115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63" name="62 CuadroTexto"/>
          <p:cNvSpPr txBox="1"/>
          <p:nvPr/>
        </p:nvSpPr>
        <p:spPr>
          <a:xfrm rot="19436512">
            <a:off x="5500979" y="6159590"/>
            <a:ext cx="6588792" cy="37303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64623" tIns="32311" rIns="64623" bIns="32311" rtlCol="0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FFC000"/>
                </a:solidFill>
                <a:latin typeface="Century Gothic" pitchFamily="34" charset="0"/>
              </a:rPr>
              <a:t>POTENCIALIDADES TURÍSTICAS</a:t>
            </a:r>
            <a:endParaRPr lang="es-EC" sz="20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0" name="19 Rectángulo"/>
          <p:cNvSpPr/>
          <p:nvPr/>
        </p:nvSpPr>
        <p:spPr>
          <a:xfrm>
            <a:off x="162123" y="2720459"/>
            <a:ext cx="10500695" cy="4732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dirty="0" smtClean="0"/>
              <a:t>Fundamentar </a:t>
            </a:r>
            <a:r>
              <a:rPr lang="es-EC" dirty="0"/>
              <a:t>el marco teórico, conceptual, referencial y legal para sustentar la </a:t>
            </a:r>
            <a:r>
              <a:rPr lang="es-EC" dirty="0" smtClean="0"/>
              <a:t>investigación</a:t>
            </a:r>
          </a:p>
          <a:p>
            <a:pPr lvl="0"/>
            <a:endParaRPr lang="es-EC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dirty="0"/>
              <a:t>Diagnosticar el macro-micro ambiente a través de un estudio de diferentes factores para el análisis </a:t>
            </a:r>
            <a:r>
              <a:rPr lang="es-EC" dirty="0" smtClean="0"/>
              <a:t>FODA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C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dirty="0"/>
              <a:t>Aplicar un estudio de mercado en la Laguna del Salado con el propósito </a:t>
            </a:r>
            <a:r>
              <a:rPr lang="es-EC" dirty="0" smtClean="0"/>
              <a:t>de </a:t>
            </a:r>
            <a:r>
              <a:rPr lang="es-EC" dirty="0"/>
              <a:t>determinar </a:t>
            </a:r>
            <a:endParaRPr lang="es-EC" dirty="0" smtClean="0"/>
          </a:p>
          <a:p>
            <a:pPr lvl="0"/>
            <a:r>
              <a:rPr lang="es-EC" dirty="0" smtClean="0"/>
              <a:t>      el </a:t>
            </a:r>
            <a:r>
              <a:rPr lang="es-EC" dirty="0"/>
              <a:t>mercado potencial para analizar las necesidades que se deben satisfacer</a:t>
            </a:r>
            <a:r>
              <a:rPr lang="es-EC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C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dirty="0"/>
              <a:t>Proponer a la Laguna del Salado como un potencial turístico </a:t>
            </a:r>
            <a:endParaRPr lang="es-EC" dirty="0" smtClean="0"/>
          </a:p>
          <a:p>
            <a:pPr lvl="0"/>
            <a:r>
              <a:rPr lang="es-EC" dirty="0"/>
              <a:t> </a:t>
            </a:r>
            <a:r>
              <a:rPr lang="es-EC" dirty="0" smtClean="0"/>
              <a:t>     que </a:t>
            </a:r>
            <a:r>
              <a:rPr lang="es-EC" dirty="0"/>
              <a:t>aporte al desarrollo a la comunidad.</a:t>
            </a:r>
          </a:p>
          <a:p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001576" y="2351126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Específicos</a:t>
            </a:r>
            <a:endParaRPr lang="es-EC" sz="1800" spc="-15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rId5" action="ppaction://hlinksldjump"/>
          </p:cNvPr>
          <p:cNvSpPr/>
          <p:nvPr/>
        </p:nvSpPr>
        <p:spPr>
          <a:xfrm>
            <a:off x="3438548" y="216646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 rot="19450707">
            <a:off x="7650058" y="6187531"/>
            <a:ext cx="4090379" cy="20758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 rot="19436512">
            <a:off x="5831991" y="6340916"/>
            <a:ext cx="6588792" cy="280697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 prstMaterial="translucentPowder"/>
        </p:spPr>
        <p:txBody>
          <a:bodyPr wrap="square" lIns="64623" tIns="32311" rIns="64623" bIns="32311" rtlCol="0">
            <a:spAutoFit/>
          </a:bodyPr>
          <a:lstStyle/>
          <a:p>
            <a:pPr algn="ctr"/>
            <a:r>
              <a:rPr lang="es-EC" sz="1400" b="1" dirty="0" smtClean="0">
                <a:latin typeface="Century Gothic" pitchFamily="34" charset="0"/>
              </a:rPr>
              <a:t>LAGUNA EL SALADO</a:t>
            </a:r>
            <a:endParaRPr lang="es-EC" sz="1400" b="1" dirty="0">
              <a:latin typeface="Century Gothic" pitchFamily="34" charset="0"/>
            </a:endParaRPr>
          </a:p>
        </p:txBody>
      </p:sp>
      <p:pic>
        <p:nvPicPr>
          <p:cNvPr id="1026" name="Picture 2" descr="C:\Users\Marlon Escobar.MarlonEscobar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309" y="6534123"/>
            <a:ext cx="1315510" cy="10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6022334" y="1189993"/>
            <a:ext cx="450894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</a:rPr>
              <a:t>DETERMINAR LAS POTENCIALIDADES TURÍSTICAS DE LA LAGUNA DEL SALADO PARA EL DESARROLLO DE LA COMUNIDAD; CANTÓN MONTÚFAR, PROVINCIA DEL CARCHI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42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0" grpId="0"/>
      <p:bldP spid="2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818308" y="119271"/>
            <a:ext cx="0" cy="158417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50783" y="449099"/>
            <a:ext cx="171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spc="-15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MATRIZ </a:t>
            </a:r>
            <a:endParaRPr lang="es-EC" sz="2400" b="1" spc="-15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18308" y="9723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spc="-150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FODA</a:t>
            </a:r>
            <a:endParaRPr lang="es-EC" sz="2400" b="1" spc="-150" dirty="0">
              <a:solidFill>
                <a:schemeClr val="accent4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115913"/>
            <a:ext cx="4104456" cy="40324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10747300" y="153909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latin typeface="Century Gothic" pitchFamily="34" charset="0"/>
              </a:rPr>
              <a:t>FORTALEZAS</a:t>
            </a:r>
            <a:endParaRPr lang="es-EC" sz="1800" spc="-15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0747300" y="219645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99FF33"/>
                </a:solidFill>
                <a:latin typeface="Century Gothic" pitchFamily="34" charset="0"/>
              </a:rPr>
              <a:t>OPORTUNIDADES</a:t>
            </a:r>
            <a:endParaRPr lang="es-EC" sz="1800" spc="-150" dirty="0">
              <a:solidFill>
                <a:srgbClr val="99FF33"/>
              </a:solidFill>
              <a:latin typeface="Century Gothic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0720041" y="2763227"/>
            <a:ext cx="33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DEBILIDADES</a:t>
            </a:r>
            <a:endParaRPr lang="es-EC" sz="1800" spc="-150" dirty="0">
              <a:solidFill>
                <a:schemeClr val="tx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2" name="61 Elipse">
            <a:hlinkClick r:id="" action="ppaction://noaction"/>
          </p:cNvPr>
          <p:cNvSpPr/>
          <p:nvPr/>
        </p:nvSpPr>
        <p:spPr>
          <a:xfrm>
            <a:off x="-701972" y="2460178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1936449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0" name="19 Rectángulo">
            <a:hlinkClick r:id="" action="ppaction://noaction"/>
          </p:cNvPr>
          <p:cNvSpPr/>
          <p:nvPr/>
        </p:nvSpPr>
        <p:spPr>
          <a:xfrm>
            <a:off x="15241" y="7741079"/>
            <a:ext cx="10678159" cy="7200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Elipse">
            <a:hlinkClick r:id="" action="ppaction://noaction"/>
          </p:cNvPr>
          <p:cNvSpPr/>
          <p:nvPr/>
        </p:nvSpPr>
        <p:spPr>
          <a:xfrm>
            <a:off x="-673023" y="1908423"/>
            <a:ext cx="540000" cy="540000"/>
          </a:xfrm>
          <a:prstGeom prst="ellipse">
            <a:avLst/>
          </a:prstGeom>
          <a:solidFill>
            <a:srgbClr val="0099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4" name="23 Elipse">
            <a:hlinkClick r:id="" action="ppaction://noaction"/>
          </p:cNvPr>
          <p:cNvSpPr/>
          <p:nvPr/>
        </p:nvSpPr>
        <p:spPr>
          <a:xfrm>
            <a:off x="-680059" y="1330447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6" name="25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8" name="17 Elipse">
            <a:hlinkClick r:id="" action="ppaction://noaction"/>
          </p:cNvPr>
          <p:cNvSpPr/>
          <p:nvPr/>
        </p:nvSpPr>
        <p:spPr>
          <a:xfrm>
            <a:off x="-701972" y="3060551"/>
            <a:ext cx="540000" cy="54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0747300" y="3411299"/>
            <a:ext cx="338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AMENAZAS</a:t>
            </a:r>
            <a:endParaRPr lang="es-EC" sz="1800" spc="-15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00878"/>
              </p:ext>
            </p:extLst>
          </p:nvPr>
        </p:nvGraphicFramePr>
        <p:xfrm>
          <a:off x="2938200" y="70237"/>
          <a:ext cx="7593075" cy="7562643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70711"/>
                <a:gridCol w="3393226"/>
                <a:gridCol w="395861"/>
                <a:gridCol w="3433277"/>
              </a:tblGrid>
              <a:tr h="296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1494" marR="41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ANÁLISIS INTERNO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ANÁLISIS EXTERNO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386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1494" marR="41494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FORTALEZAS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OPORTUNIDADES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Participación Ciudadana en actividades turísticas deportivas de natación en la Laguna del Salado.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Interés de los turistas nacionales por el turismo alternativo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9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Existen varias asociaciones en el Cantón que están inmersas en actividades turísticas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O2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Estudios de flora y fauna del sector por parte de fundaciones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9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Disponibilidad de recursos hídricos que abastecen a la Laguna del Salado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Apoyo de instituciones educativas en realizar proyectos turísticos de mejoramiento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62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Biodiversidad de flora y fauna en la Laguna del Salado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Ampliación de la vía E35 a 4 carriles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376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1494" marR="41494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DEBILIDADES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1494" marR="41494" marT="0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AMENAZAS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2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Falta de inversión en la actividad turística del Cantón por parte del GAD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A1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Competencias en turismo con otros atractivos cercanos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937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La unidad de turismo del GAD es administrada por una persona que no es un profesional en turismo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Bajo presupuesto designado por el Gobierno hacia los GAD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62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Mal estado de las vías de ingreso a la Laguna del Salado 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Nuevas tendencias turísticas hacia deportes extremos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  <a:tr h="625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Falta del estudio de límites de cambio aceptables del lugar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Inseguridad por la presencia de refugiados colombianos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94" marR="4149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4 -0.90025 L -0.00074 0.03045 " pathEditMode="relative" rAng="0" ptsTypes="AA">
                                      <p:cBhvr>
                                        <p:cTn id="11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46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826E-6 3.0569E-6 L 0.07421 0.03989 C 0.08979 0.04892 0.11309 0.05395 0.13773 0.05395 C 0.16533 0.05395 0.18759 0.04892 0.20303 0.03989 L 0.27768 3.0569E-6 " pathEditMode="relative" rAng="0" ptsTypes="FffFF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7" y="26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152E-6 0.01197 L 0.09115 0.05399 C 0.1106 0.06344 0.13925 0.06911 0.16969 0.06911 C 0.20383 0.06911 0.2313 0.06344 0.2503 0.05399 L 0.34249 0.01197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7" y="28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856E-7 3.09824E-6 L 0.10211 0.07221 C 0.12378 0.08837 0.15583 0.09781 0.18967 0.09781 C 0.22811 0.09781 0.25868 0.08837 0.27976 0.07221 L 0.38335 3.09824E-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0" y="489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392 -0.0042 L -0.10389 -0.0042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89 0.0042 L -0.66429 0.00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7 0.00546 L -0.72915 0.00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826E-6 -3.31724E-7 L 0.05788 0.04514 C 0.0702 0.05522 0.08846 0.0611 0.10775 0.0611 C 0.12927 0.0611 0.14663 0.05522 0.1588 0.04514 L 0.21713 -3.31724E-7 " pathEditMode="relative" rAng="0" ptsTypes="FffFF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9" y="30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7 0.00546 L -0.79104 0.005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2" grpId="0" animBg="1"/>
      <p:bldP spid="57" grpId="0"/>
      <p:bldP spid="58" grpId="0"/>
      <p:bldP spid="59" grpId="0"/>
      <p:bldP spid="62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pic>
        <p:nvPicPr>
          <p:cNvPr id="2" name="Picture 4" descr="Fondo plomo (1920x12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813"/>
          <a:stretch/>
        </p:blipFill>
        <p:spPr bwMode="auto">
          <a:xfrm>
            <a:off x="0" y="0"/>
            <a:ext cx="10693399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396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bg1"/>
                </a:solidFill>
                <a:latin typeface="Century Gothic" pitchFamily="34" charset="0"/>
              </a:rPr>
              <a:t>ESTUDIO DE MERCADO</a:t>
            </a:r>
            <a:endParaRPr lang="es-EC" sz="2800" spc="-1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662564" y="1233929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Oferta</a:t>
            </a:r>
            <a:endParaRPr lang="es-EC" sz="1800" b="1" u="sng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>
            <a:hlinkClick r:id="rId4" action="ppaction://hlinksldjump"/>
          </p:cNvPr>
          <p:cNvSpPr/>
          <p:nvPr/>
        </p:nvSpPr>
        <p:spPr>
          <a:xfrm>
            <a:off x="4122564" y="1064115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001576" y="2351126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Demanda</a:t>
            </a:r>
            <a:endParaRPr lang="es-EC" sz="1800" spc="-15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rId5" action="ppaction://hlinksldjump"/>
          </p:cNvPr>
          <p:cNvSpPr/>
          <p:nvPr/>
        </p:nvSpPr>
        <p:spPr>
          <a:xfrm>
            <a:off x="3438548" y="216646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74755"/>
              </p:ext>
            </p:extLst>
          </p:nvPr>
        </p:nvGraphicFramePr>
        <p:xfrm>
          <a:off x="5490716" y="1490934"/>
          <a:ext cx="5092065" cy="540045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88290"/>
                <a:gridCol w="1390650"/>
                <a:gridCol w="1180465"/>
                <a:gridCol w="1101035"/>
                <a:gridCol w="1131625"/>
              </a:tblGrid>
              <a:tr h="514675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NOMBRE DE LA ORGANIZACIÓN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PERSONA DE CONTACTO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PARROQUIA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COMUNIDAD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80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Aso.  "El Legendario Paraíso Escondido"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Sr. Julio </a:t>
                      </a:r>
                      <a:r>
                        <a:rPr lang="es-ES_tradnl" sz="1400" dirty="0" err="1">
                          <a:effectLst/>
                        </a:rPr>
                        <a:t>Paguay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La Paz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Pizán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511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Aso. "Laguna del Salado El Ejido"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Sra. Celia </a:t>
                      </a:r>
                      <a:r>
                        <a:rPr lang="es-ES_tradnl" sz="1400" dirty="0" err="1">
                          <a:effectLst/>
                        </a:rPr>
                        <a:t>Pusda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Cristóbal Colón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El Ejido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659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Aso. "Guardianes Ambientales de Montúfar"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Sr. Wilson </a:t>
                      </a:r>
                      <a:r>
                        <a:rPr lang="es-ES_tradnl" sz="1400" dirty="0" err="1">
                          <a:effectLst/>
                        </a:rPr>
                        <a:t>Chulde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Cristóbal Colón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Cumbaltar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675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Aso. "Nuevas Alianzas"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Sr. Vicente López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</a:rPr>
                        <a:t>Piartal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San Pedro y Piartal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909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Aso.  "Ceja de Montaña"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Sr. Oswaldo Obando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Fernández Salvador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San Francisco de la Línea Roja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524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Aso. "Salvemos el Bosque de los Arrayanes"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Sr. José Lucero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San José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Monteverde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863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Aso. "San Gregorio"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Lic. Guillermo Flores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Chitán de Navarretes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</a:rPr>
                        <a:t>Chitán</a:t>
                      </a:r>
                      <a:r>
                        <a:rPr lang="es-ES_tradnl" sz="1400" dirty="0">
                          <a:effectLst/>
                        </a:rPr>
                        <a:t> de </a:t>
                      </a:r>
                      <a:r>
                        <a:rPr lang="es-ES_tradnl" sz="1400" dirty="0" err="1">
                          <a:effectLst/>
                        </a:rPr>
                        <a:t>Navarretes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89916"/>
              </p:ext>
            </p:extLst>
          </p:nvPr>
        </p:nvGraphicFramePr>
        <p:xfrm>
          <a:off x="162124" y="4099457"/>
          <a:ext cx="5040560" cy="2777518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366914"/>
                <a:gridCol w="1769918"/>
                <a:gridCol w="1502410"/>
                <a:gridCol w="1401318"/>
              </a:tblGrid>
              <a:tr h="514675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N°</a:t>
                      </a: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NOMBRE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INSTITUCIÓN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CARGO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980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err="1" smtClean="0">
                          <a:effectLst/>
                        </a:rPr>
                        <a:t>Tnlgo</a:t>
                      </a:r>
                      <a:r>
                        <a:rPr lang="es-ES_tradnl" sz="1400" dirty="0" smtClean="0">
                          <a:effectLst/>
                        </a:rPr>
                        <a:t>. Edison Jiménez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GAD</a:t>
                      </a:r>
                      <a:r>
                        <a:rPr lang="es-ES_tradnl" sz="1400" baseline="0" dirty="0" smtClean="0">
                          <a:effectLst/>
                        </a:rPr>
                        <a:t> Cantón </a:t>
                      </a:r>
                      <a:r>
                        <a:rPr lang="es-ES_tradnl" sz="1400" baseline="0" dirty="0" err="1" smtClean="0">
                          <a:effectLst/>
                        </a:rPr>
                        <a:t>Montúfar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Técnico de la Unidad de Turismo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511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Ing. Santiago Salazar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Ministerio de Turismo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Analista de destinos turísticos  Zona 1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659">
                <a:tc>
                  <a:txBody>
                    <a:bodyPr/>
                    <a:lstStyle/>
                    <a:p>
                      <a:pPr indent="-101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Ing. Agustín Carrión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PUCE</a:t>
                      </a:r>
                      <a:r>
                        <a:rPr lang="es-ES_tradnl" sz="1400" baseline="0" dirty="0" smtClean="0">
                          <a:effectLst/>
                        </a:rPr>
                        <a:t> - SI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Director</a:t>
                      </a:r>
                      <a:r>
                        <a:rPr lang="es-ES_tradnl" sz="1400" baseline="0" dirty="0" smtClean="0">
                          <a:effectLst/>
                        </a:rPr>
                        <a:t> Escuela GESTUR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2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098 Triángulo isósceles"/>
          <p:cNvSpPr/>
          <p:nvPr/>
        </p:nvSpPr>
        <p:spPr>
          <a:xfrm rot="19432526">
            <a:off x="-952409" y="-55368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" name="2 Rectángulo">
            <a:hlinkClick r:id="" action="ppaction://noaction"/>
          </p:cNvPr>
          <p:cNvSpPr/>
          <p:nvPr/>
        </p:nvSpPr>
        <p:spPr>
          <a:xfrm>
            <a:off x="15239" y="922415"/>
            <a:ext cx="10678159" cy="7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5239" y="449099"/>
            <a:ext cx="396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ESTUDIO DE MERCADO</a:t>
            </a:r>
            <a:endParaRPr lang="es-EC" sz="2800" spc="-15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-269924" y="-1403945"/>
            <a:ext cx="4688102" cy="4567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662564" y="1233929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Oferta</a:t>
            </a:r>
            <a:endParaRPr lang="es-EC" sz="18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59 Elipse">
            <a:hlinkClick r:id="rId2" action="ppaction://hlinksldjump"/>
          </p:cNvPr>
          <p:cNvSpPr/>
          <p:nvPr/>
        </p:nvSpPr>
        <p:spPr>
          <a:xfrm>
            <a:off x="4122564" y="1064115"/>
            <a:ext cx="540000" cy="540000"/>
          </a:xfrm>
          <a:prstGeom prst="ellipse">
            <a:avLst/>
          </a:prstGeom>
          <a:solidFill>
            <a:srgbClr val="FFFF00"/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4100" name="4099 Rectángulo"/>
          <p:cNvSpPr/>
          <p:nvPr/>
        </p:nvSpPr>
        <p:spPr>
          <a:xfrm rot="3200878">
            <a:off x="2189394" y="-1909441"/>
            <a:ext cx="208709" cy="6198868"/>
          </a:xfrm>
          <a:prstGeom prst="rect">
            <a:avLst/>
          </a:prstGeom>
          <a:solidFill>
            <a:schemeClr val="tx1">
              <a:lumMod val="65000"/>
              <a:lumOff val="3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001576" y="2351126"/>
            <a:ext cx="21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u="sng" spc="-15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Demanda</a:t>
            </a:r>
            <a:endParaRPr lang="es-EC" sz="1800" b="1" u="sng" spc="-15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23 Elipse">
            <a:hlinkClick r:id="rId3" action="ppaction://hlinksldjump"/>
          </p:cNvPr>
          <p:cNvSpPr/>
          <p:nvPr/>
        </p:nvSpPr>
        <p:spPr>
          <a:xfrm>
            <a:off x="3438548" y="2166460"/>
            <a:ext cx="54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27" name="26 Triángulo isósceles"/>
          <p:cNvSpPr/>
          <p:nvPr/>
        </p:nvSpPr>
        <p:spPr>
          <a:xfrm rot="19432526">
            <a:off x="9782753" y="-551559"/>
            <a:ext cx="4136563" cy="1985384"/>
          </a:xfrm>
          <a:prstGeom prst="triangle">
            <a:avLst>
              <a:gd name="adj" fmla="val 34567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p:sp>
        <p:nvSpPr>
          <p:cNvPr id="30" name="29 Triángulo isósceles"/>
          <p:cNvSpPr/>
          <p:nvPr/>
        </p:nvSpPr>
        <p:spPr>
          <a:xfrm rot="8642029">
            <a:off x="-3080827" y="6201006"/>
            <a:ext cx="3930082" cy="1878310"/>
          </a:xfrm>
          <a:prstGeom prst="triangle">
            <a:avLst>
              <a:gd name="adj" fmla="val 34282"/>
            </a:avLst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623" tIns="32311" rIns="64623" bIns="32311" rtlCol="0" anchor="ctr"/>
          <a:lstStyle/>
          <a:p>
            <a:pPr algn="ctr"/>
            <a:endParaRPr lang="es-EC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Rectángulo"/>
              <p:cNvSpPr/>
              <p:nvPr/>
            </p:nvSpPr>
            <p:spPr>
              <a:xfrm>
                <a:off x="234132" y="1064115"/>
                <a:ext cx="10225136" cy="632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dirty="0" smtClean="0"/>
                  <a:t>					   La </a:t>
                </a:r>
                <a:r>
                  <a:rPr lang="es-ES_tradnl" dirty="0"/>
                  <a:t>población que se va a tomar en cuenta </a:t>
                </a:r>
                <a:r>
                  <a:rPr lang="es-ES_tradnl" dirty="0" smtClean="0"/>
                  <a:t>					   para </a:t>
                </a:r>
                <a:r>
                  <a:rPr lang="es-ES_tradnl" dirty="0"/>
                  <a:t>el presente estudio es de los 10.000 </a:t>
                </a:r>
                <a:r>
                  <a:rPr lang="es-ES_tradnl" dirty="0" smtClean="0"/>
                  <a:t>					   turistas </a:t>
                </a:r>
                <a:r>
                  <a:rPr lang="es-ES_tradnl" dirty="0"/>
                  <a:t>al año que visitan el Santuario </a:t>
                </a:r>
                <a:r>
                  <a:rPr lang="es-ES_tradnl" dirty="0" smtClean="0"/>
                  <a:t>					   Nacional </a:t>
                </a:r>
                <a:r>
                  <a:rPr lang="es-ES_tradnl" dirty="0"/>
                  <a:t>Gruta de la Paz:</a:t>
                </a:r>
                <a:endParaRPr lang="es-EC" dirty="0"/>
              </a:p>
              <a:p>
                <a:r>
                  <a:rPr lang="es-EC" dirty="0" smtClean="0"/>
                  <a:t>	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2400" i="1"/>
                        </m:ctrlPr>
                      </m:fPr>
                      <m:num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S_tradnl" sz="2400" i="1"/>
                              <m:t>𝑍</m:t>
                            </m:r>
                          </m:e>
                          <m:sup>
                            <m:r>
                              <a:rPr lang="es-ES_tradnl" sz="2400" i="1"/>
                              <m:t>2</m:t>
                            </m:r>
                          </m:sup>
                        </m:sSup>
                        <m:r>
                          <a:rPr lang="es-ES_tradnl" sz="2400" i="1"/>
                          <m:t>∗</m:t>
                        </m:r>
                        <m:r>
                          <a:rPr lang="es-ES_tradnl" sz="2400" i="1"/>
                          <m:t>𝑃</m:t>
                        </m:r>
                        <m:r>
                          <a:rPr lang="es-ES_tradnl" sz="2400" i="1"/>
                          <m:t>∗</m:t>
                        </m:r>
                        <m:r>
                          <a:rPr lang="es-ES_tradnl" sz="2400" i="1"/>
                          <m:t>𝑄</m:t>
                        </m:r>
                        <m:r>
                          <a:rPr lang="es-ES_tradnl" sz="2400" i="1"/>
                          <m:t>∗</m:t>
                        </m:r>
                        <m:r>
                          <a:rPr lang="es-ES_tradnl" sz="2400" i="1"/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S_tradnl" sz="2400" i="1"/>
                              <m:t>𝐸</m:t>
                            </m:r>
                          </m:e>
                          <m:sup>
                            <m:r>
                              <a:rPr lang="es-ES_tradnl" sz="2400" i="1"/>
                              <m:t>2 </m:t>
                            </m:r>
                          </m:sup>
                        </m:sSup>
                        <m:d>
                          <m:dPr>
                            <m:ctrlPr>
                              <a:rPr lang="es-EC" sz="2400" i="1"/>
                            </m:ctrlPr>
                          </m:dPr>
                          <m:e>
                            <m:r>
                              <a:rPr lang="es-ES_tradnl" sz="2400" i="1"/>
                              <m:t>𝑁</m:t>
                            </m:r>
                            <m:r>
                              <a:rPr lang="es-ES_tradnl" sz="2400" i="1"/>
                              <m:t>−1</m:t>
                            </m:r>
                          </m:e>
                        </m:d>
                        <m:r>
                          <a:rPr lang="es-ES_tradnl" sz="2400" i="1"/>
                          <m:t>+ </m:t>
                        </m:r>
                        <m:sSup>
                          <m:sSupPr>
                            <m:ctrlPr>
                              <a:rPr lang="es-EC" sz="2400" i="1"/>
                            </m:ctrlPr>
                          </m:sSupPr>
                          <m:e>
                            <m:r>
                              <a:rPr lang="es-ES_tradnl" sz="2400" i="1"/>
                              <m:t>𝑍</m:t>
                            </m:r>
                          </m:e>
                          <m:sup>
                            <m:r>
                              <a:rPr lang="es-ES_tradnl" sz="2400" i="1"/>
                              <m:t>2 </m:t>
                            </m:r>
                          </m:sup>
                        </m:sSup>
                        <m:r>
                          <a:rPr lang="es-ES_tradnl" sz="2400" i="1"/>
                          <m:t>∗</m:t>
                        </m:r>
                        <m:r>
                          <a:rPr lang="es-ES_tradnl" sz="2400" i="1"/>
                          <m:t>𝑃</m:t>
                        </m:r>
                        <m:r>
                          <a:rPr lang="es-ES_tradnl" sz="2400" i="1"/>
                          <m:t>∗</m:t>
                        </m:r>
                        <m:r>
                          <a:rPr lang="es-ES_tradnl" sz="2400" i="1"/>
                          <m:t>𝑄</m:t>
                        </m:r>
                        <m:r>
                          <a:rPr lang="es-ES_tradnl" sz="2400" i="1"/>
                          <m:t> </m:t>
                        </m:r>
                      </m:den>
                    </m:f>
                  </m:oMath>
                </a14:m>
                <a:endParaRPr lang="es-EC" sz="2400" dirty="0"/>
              </a:p>
              <a:p>
                <a:endParaRPr lang="es-ES_tradnl" dirty="0" smtClean="0"/>
              </a:p>
              <a:p>
                <a:r>
                  <a:rPr lang="es-ES_tradnl" dirty="0" smtClean="0"/>
                  <a:t>Nomenclatura</a:t>
                </a:r>
                <a:r>
                  <a:rPr lang="es-ES_tradnl" dirty="0"/>
                  <a:t>:</a:t>
                </a:r>
                <a:endParaRPr lang="es-EC" dirty="0"/>
              </a:p>
              <a:p>
                <a:r>
                  <a:rPr lang="es-ES_tradnl" dirty="0"/>
                  <a:t>N = Tamaño de la población</a:t>
                </a:r>
                <a:br>
                  <a:rPr lang="es-ES_tradnl" dirty="0"/>
                </a:br>
                <a:r>
                  <a:rPr lang="es-ES_tradnl" dirty="0"/>
                  <a:t>P/Q = Probabilidades con las que se presenta el fenómeno Q=1-P</a:t>
                </a:r>
                <a:br>
                  <a:rPr lang="es-ES_tradnl" dirty="0"/>
                </a:br>
                <a:r>
                  <a:rPr lang="es-ES_tradnl" dirty="0"/>
                  <a:t>Z^2 = Nivel de confianza</a:t>
                </a:r>
                <a:br>
                  <a:rPr lang="es-ES_tradnl" dirty="0"/>
                </a:br>
                <a:r>
                  <a:rPr lang="es-ES_tradnl" dirty="0"/>
                  <a:t>E = Margen de error permitido</a:t>
                </a:r>
                <a:br>
                  <a:rPr lang="es-ES_tradnl" dirty="0"/>
                </a:br>
                <a:r>
                  <a:rPr lang="es-ES_tradnl" dirty="0"/>
                  <a:t>Q = 50</a:t>
                </a:r>
                <a:endParaRPr lang="es-EC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S_tradnl" i="1"/>
                                <m:t>2</m:t>
                              </m:r>
                            </m:e>
                            <m:sup>
                              <m:r>
                                <a:rPr lang="es-ES_tradnl" i="1"/>
                                <m:t>2</m:t>
                              </m:r>
                            </m:sup>
                          </m:sSup>
                          <m:r>
                            <a:rPr lang="es-ES_tradnl" i="1"/>
                            <m:t>∗50∗50∗10000</m:t>
                          </m:r>
                        </m:num>
                        <m:den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S_tradnl" i="1"/>
                                <m:t>2</m:t>
                              </m:r>
                            </m:e>
                            <m:sup>
                              <m:r>
                                <a:rPr lang="es-ES_tradnl" i="1"/>
                                <m:t>2 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/>
                              </m:ctrlPr>
                            </m:dPr>
                            <m:e>
                              <m:r>
                                <a:rPr lang="es-ES_tradnl" i="1"/>
                                <m:t>10000−1</m:t>
                              </m:r>
                            </m:e>
                          </m:d>
                          <m:r>
                            <a:rPr lang="es-ES_tradnl" i="1"/>
                            <m:t>+ </m:t>
                          </m:r>
                          <m:sSup>
                            <m:sSupPr>
                              <m:ctrlPr>
                                <a:rPr lang="es-EC" i="1"/>
                              </m:ctrlPr>
                            </m:sSupPr>
                            <m:e>
                              <m:r>
                                <a:rPr lang="es-ES_tradnl" i="1"/>
                                <m:t>2</m:t>
                              </m:r>
                            </m:e>
                            <m:sup>
                              <m:r>
                                <a:rPr lang="es-ES_tradnl" i="1"/>
                                <m:t>2 </m:t>
                              </m:r>
                            </m:sup>
                          </m:sSup>
                          <m:r>
                            <a:rPr lang="es-ES_tradnl" i="1"/>
                            <m:t>∗50∗50 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/>
                          </m:ctrlPr>
                        </m:fPr>
                        <m:num>
                          <m:r>
                            <a:rPr lang="es-ES_tradnl" i="1"/>
                            <m:t>100000000</m:t>
                          </m:r>
                        </m:num>
                        <m:den>
                          <m:r>
                            <a:rPr lang="es-ES_tradnl" i="1"/>
                            <m:t>39996+ 10000 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 algn="ctr"/>
                <a:r>
                  <a:rPr lang="es-ES_tradnl" b="1" dirty="0" smtClean="0"/>
                  <a:t>Total: 200.02 </a:t>
                </a:r>
                <a:r>
                  <a:rPr lang="es-ES_tradnl" b="1" dirty="0"/>
                  <a:t>= 200</a:t>
                </a:r>
                <a:endParaRPr lang="es-EC" dirty="0"/>
              </a:p>
            </p:txBody>
          </p:sp>
        </mc:Choice>
        <mc:Fallback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2" y="1064115"/>
                <a:ext cx="10225136" cy="6327501"/>
              </a:xfrm>
              <a:prstGeom prst="rect">
                <a:avLst/>
              </a:prstGeom>
              <a:blipFill rotWithShape="1">
                <a:blip r:embed="rId4"/>
                <a:stretch>
                  <a:fillRect l="-656" t="-578" b="-8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8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 0.0021 L -0.10881 0.0060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6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4 -4.65995E-6 L 0.10451 0.0033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025735898"/>
              </p:ext>
            </p:extLst>
          </p:nvPr>
        </p:nvGraphicFramePr>
        <p:xfrm>
          <a:off x="162124" y="180231"/>
          <a:ext cx="514794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418708" y="879637"/>
            <a:ext cx="165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EDAD</a:t>
            </a:r>
            <a:endParaRPr lang="es-EC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834836906"/>
              </p:ext>
            </p:extLst>
          </p:nvPr>
        </p:nvGraphicFramePr>
        <p:xfrm>
          <a:off x="5392869" y="2484487"/>
          <a:ext cx="514794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330476" y="2934826"/>
            <a:ext cx="20162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atractivos turísticos ha podido visitar?</a:t>
            </a:r>
            <a:endParaRPr lang="es-EC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287251213"/>
              </p:ext>
            </p:extLst>
          </p:nvPr>
        </p:nvGraphicFramePr>
        <p:xfrm>
          <a:off x="198755" y="5004767"/>
          <a:ext cx="5147945" cy="215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418708" y="5580831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¿Con quién suele viajar?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6566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2000"/>
          </a:schemeClr>
        </a:solidFill>
        <a:ln>
          <a:noFill/>
        </a:ln>
      </a:spPr>
      <a:bodyPr lIns="64623" tIns="32311" rIns="64623" bIns="32311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7403</TotalTime>
  <Words>2050</Words>
  <Application>Microsoft Office PowerPoint</Application>
  <PresentationFormat>Personalizado</PresentationFormat>
  <Paragraphs>541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DEPARTAMENTO DE CIENCIAS ECONÓMICAS, ADMINISTRATIVAS Y DE COMERCIO   CARRERA  DE ADMINISTRACIÓN TURÍSTICA Y HOTELERA  TRABAJO DE TITULACIÓN, PREVIO A LA OBTENCIÓN DEL TÍTULO DE INGENIERA EN ADMINISTRACIÓN TURÍSTICA Y HOTELERA  Tema: ESTUDIO DE POTENCIALIDADES TURÍSTICAS DE LA LAGUNA DEL SALADO Y SU DESARROLLO EN LA COMUNIDAD, CANTÓN MONTÚFAR, PROVINCIA DEL CARCHI  AUTORA: BASTIDAS YAR, JESSICA ESTEFANIA   DIRECTOR: CHIRIBOGA DANNY   Sangolquí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belencita herrera</dc:creator>
  <cp:lastModifiedBy>Estefania Bastidas Yar</cp:lastModifiedBy>
  <cp:revision>705</cp:revision>
  <dcterms:created xsi:type="dcterms:W3CDTF">2012-06-28T03:42:53Z</dcterms:created>
  <dcterms:modified xsi:type="dcterms:W3CDTF">2016-11-30T16:03:53Z</dcterms:modified>
</cp:coreProperties>
</file>