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67" r:id="rId1"/>
  </p:sldMasterIdLst>
  <p:notesMasterIdLst>
    <p:notesMasterId r:id="rId50"/>
  </p:notesMasterIdLst>
  <p:sldIdLst>
    <p:sldId id="291" r:id="rId2"/>
    <p:sldId id="301" r:id="rId3"/>
    <p:sldId id="355" r:id="rId4"/>
    <p:sldId id="257" r:id="rId5"/>
    <p:sldId id="319" r:id="rId6"/>
    <p:sldId id="316" r:id="rId7"/>
    <p:sldId id="302" r:id="rId8"/>
    <p:sldId id="356" r:id="rId9"/>
    <p:sldId id="329" r:id="rId10"/>
    <p:sldId id="331" r:id="rId11"/>
    <p:sldId id="332" r:id="rId12"/>
    <p:sldId id="333" r:id="rId13"/>
    <p:sldId id="330" r:id="rId14"/>
    <p:sldId id="334" r:id="rId15"/>
    <p:sldId id="335" r:id="rId16"/>
    <p:sldId id="336" r:id="rId17"/>
    <p:sldId id="337" r:id="rId18"/>
    <p:sldId id="341" r:id="rId19"/>
    <p:sldId id="352" r:id="rId20"/>
    <p:sldId id="351" r:id="rId21"/>
    <p:sldId id="350" r:id="rId22"/>
    <p:sldId id="353" r:id="rId23"/>
    <p:sldId id="342" r:id="rId24"/>
    <p:sldId id="348" r:id="rId25"/>
    <p:sldId id="349" r:id="rId26"/>
    <p:sldId id="354" r:id="rId27"/>
    <p:sldId id="347" r:id="rId28"/>
    <p:sldId id="343" r:id="rId29"/>
    <p:sldId id="339" r:id="rId30"/>
    <p:sldId id="340" r:id="rId31"/>
    <p:sldId id="313" r:id="rId32"/>
    <p:sldId id="321" r:id="rId33"/>
    <p:sldId id="322" r:id="rId34"/>
    <p:sldId id="344" r:id="rId35"/>
    <p:sldId id="345" r:id="rId36"/>
    <p:sldId id="346" r:id="rId37"/>
    <p:sldId id="323" r:id="rId38"/>
    <p:sldId id="324" r:id="rId39"/>
    <p:sldId id="357" r:id="rId40"/>
    <p:sldId id="325" r:id="rId41"/>
    <p:sldId id="326" r:id="rId42"/>
    <p:sldId id="327" r:id="rId43"/>
    <p:sldId id="358" r:id="rId44"/>
    <p:sldId id="328" r:id="rId45"/>
    <p:sldId id="299" r:id="rId46"/>
    <p:sldId id="359" r:id="rId47"/>
    <p:sldId id="310" r:id="rId48"/>
    <p:sldId id="297"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oliv\Documents\Respaldos%20Polo%20W10\Ingenier&#237;a%20civil\Proyecto%20de%20grado\inamhi\POLIVIO%20SALDARRIAGA\HISTORICO%20TACHINA%201980-2015.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poliv\OneDrive\Documentos\SOFTWARE%20TALUD%20DB\BLOQUE_6%20SMR_O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oliv\OneDrive\Documentos\SOFTWARE%20TALUD%20DB\BLOQUE_6%20SMR_O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oliv\OneDrive\Documentos\SOFTWARE%20TALUD%20DB\BLOQUE_6%20SMR_O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oliv\OneDrive\Documentos\SOFTWARE%20TALUD%20DB\BLOQUE_6%20SMR_O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oliv\OneDrive\Documentos\SOFTWARE%20TALUD%20DB\BLOQUE_6%20SMR_O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oliv\OneDrive\Documentos\SOFTWARE%20TALUD%20DB\BLOQUE_6%20SMR_O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oliv\OneDrive\Documentos\SOFTWARE%20TALUD%20DB\BLOQUE_6%20SMR_OK.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oliv\Documents\Respaldos%20Polo%20W10\Ingenier&#237;a%20civil\Proyecto%20de%20grado\NEC\April%2016th%20Ecuador(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Precipitación</a:t>
            </a:r>
            <a:r>
              <a:rPr lang="en-US" dirty="0"/>
              <a:t> media </a:t>
            </a:r>
            <a:r>
              <a:rPr lang="en-US" dirty="0" err="1"/>
              <a:t>anual</a:t>
            </a:r>
            <a:r>
              <a:rPr lang="en-US" dirty="0"/>
              <a:t> </a:t>
            </a:r>
            <a:r>
              <a:rPr lang="en-US" dirty="0" smtClean="0"/>
              <a:t>mm (1985-2015</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v>Precipitación media anual (1985-2015)</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Hoja1!$A$1326:$A$1361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xVal>
          <c:yVal>
            <c:numRef>
              <c:f>Hoja1!$N$1326:$N$1361</c:f>
              <c:numCache>
                <c:formatCode>0.0</c:formatCode>
                <c:ptCount val="36"/>
                <c:pt idx="0">
                  <c:v>466.80000000000013</c:v>
                </c:pt>
                <c:pt idx="1">
                  <c:v>653.29999999999995</c:v>
                </c:pt>
                <c:pt idx="2">
                  <c:v>805.19999999999993</c:v>
                </c:pt>
                <c:pt idx="3">
                  <c:v>1636.5000000000002</c:v>
                </c:pt>
                <c:pt idx="4">
                  <c:v>745.49999999999989</c:v>
                </c:pt>
                <c:pt idx="5">
                  <c:v>499.80000000000007</c:v>
                </c:pt>
                <c:pt idx="6">
                  <c:v>928</c:v>
                </c:pt>
                <c:pt idx="7">
                  <c:v>1195.8</c:v>
                </c:pt>
                <c:pt idx="8">
                  <c:v>778.80000000000007</c:v>
                </c:pt>
                <c:pt idx="9">
                  <c:v>773.9</c:v>
                </c:pt>
                <c:pt idx="10">
                  <c:v>499.09999999999997</c:v>
                </c:pt>
                <c:pt idx="11">
                  <c:v>477.9</c:v>
                </c:pt>
                <c:pt idx="12">
                  <c:v>737.49999999999989</c:v>
                </c:pt>
                <c:pt idx="13">
                  <c:v>897.4</c:v>
                </c:pt>
                <c:pt idx="14">
                  <c:v>811.1</c:v>
                </c:pt>
                <c:pt idx="15">
                  <c:v>519.79999999999995</c:v>
                </c:pt>
                <c:pt idx="16">
                  <c:v>484.69999999999993</c:v>
                </c:pt>
                <c:pt idx="17">
                  <c:v>1422.4</c:v>
                </c:pt>
                <c:pt idx="18">
                  <c:v>2268.9</c:v>
                </c:pt>
                <c:pt idx="19">
                  <c:v>1041.3000000000002</c:v>
                </c:pt>
                <c:pt idx="20">
                  <c:v>682.90000000000009</c:v>
                </c:pt>
                <c:pt idx="21">
                  <c:v>657.09999999999991</c:v>
                </c:pt>
                <c:pt idx="22">
                  <c:v>1125.6000000000001</c:v>
                </c:pt>
                <c:pt idx="23">
                  <c:v>978.4</c:v>
                </c:pt>
                <c:pt idx="24">
                  <c:v>580.39999999999986</c:v>
                </c:pt>
                <c:pt idx="25">
                  <c:v>732.3</c:v>
                </c:pt>
                <c:pt idx="26">
                  <c:v>635.30000000000007</c:v>
                </c:pt>
                <c:pt idx="27">
                  <c:v>831</c:v>
                </c:pt>
                <c:pt idx="28">
                  <c:v>691.5</c:v>
                </c:pt>
                <c:pt idx="29">
                  <c:v>625.79999999999973</c:v>
                </c:pt>
                <c:pt idx="30">
                  <c:v>1279.7000000000003</c:v>
                </c:pt>
                <c:pt idx="31">
                  <c:v>438.90000000000003</c:v>
                </c:pt>
                <c:pt idx="32">
                  <c:v>966.80000000000018</c:v>
                </c:pt>
                <c:pt idx="33">
                  <c:v>636.89999999999986</c:v>
                </c:pt>
                <c:pt idx="34">
                  <c:v>989.00000000000023</c:v>
                </c:pt>
                <c:pt idx="35">
                  <c:v>846</c:v>
                </c:pt>
              </c:numCache>
            </c:numRef>
          </c:yVal>
          <c:smooth val="1"/>
        </c:ser>
        <c:dLbls>
          <c:showLegendKey val="0"/>
          <c:showVal val="0"/>
          <c:showCatName val="0"/>
          <c:showSerName val="0"/>
          <c:showPercent val="0"/>
          <c:showBubbleSize val="0"/>
        </c:dLbls>
        <c:axId val="193759024"/>
        <c:axId val="235972824"/>
      </c:scatterChart>
      <c:valAx>
        <c:axId val="193759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35972824"/>
        <c:crosses val="autoZero"/>
        <c:crossBetween val="midCat"/>
      </c:valAx>
      <c:valAx>
        <c:axId val="2359728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37590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Espaciado (m)</a:t>
            </a:r>
          </a:p>
        </c:rich>
      </c:tx>
      <c:overlay val="0"/>
    </c:title>
    <c:autoTitleDeleted val="0"/>
    <c:plotArea>
      <c:layout/>
      <c:barChart>
        <c:barDir val="col"/>
        <c:grouping val="clustered"/>
        <c:varyColors val="0"/>
        <c:ser>
          <c:idx val="0"/>
          <c:order val="0"/>
          <c:tx>
            <c:v>Estratificación E-1</c:v>
          </c:tx>
          <c:invertIfNegative val="0"/>
          <c:cat>
            <c:multiLvlStrRef>
              <c:f>Comparac_Sistemas!$B$22:$C$28</c:f>
              <c:multiLvlStrCache>
                <c:ptCount val="7"/>
                <c:lvl>
                  <c:pt idx="0">
                    <c:v>&lt;0.02</c:v>
                  </c:pt>
                  <c:pt idx="1">
                    <c:v>0.02-0.06</c:v>
                  </c:pt>
                  <c:pt idx="2">
                    <c:v>0.06-0.2</c:v>
                  </c:pt>
                  <c:pt idx="3">
                    <c:v>0.2-0.6</c:v>
                  </c:pt>
                  <c:pt idx="4">
                    <c:v>0.6-2</c:v>
                  </c:pt>
                  <c:pt idx="5">
                    <c:v>2-6</c:v>
                  </c:pt>
                  <c:pt idx="6">
                    <c:v>&gt;6</c:v>
                  </c:pt>
                </c:lvl>
                <c:lvl>
                  <c:pt idx="0">
                    <c:v>Extrem. Juntas</c:v>
                  </c:pt>
                  <c:pt idx="1">
                    <c:v>Muy Junta</c:v>
                  </c:pt>
                  <c:pt idx="2">
                    <c:v>Juntas</c:v>
                  </c:pt>
                  <c:pt idx="3">
                    <c:v>Moderad. Juntas</c:v>
                  </c:pt>
                  <c:pt idx="4">
                    <c:v>Separadas</c:v>
                  </c:pt>
                  <c:pt idx="5">
                    <c:v>Muy Separadas</c:v>
                  </c:pt>
                  <c:pt idx="6">
                    <c:v>Extrem. Separadas</c:v>
                  </c:pt>
                </c:lvl>
              </c:multiLvlStrCache>
            </c:multiLvlStrRef>
          </c:cat>
          <c:val>
            <c:numRef>
              <c:f>Comparac_Sistemas!$E$22:$E$28</c:f>
              <c:numCache>
                <c:formatCode>0</c:formatCode>
                <c:ptCount val="7"/>
                <c:pt idx="0">
                  <c:v>18.75</c:v>
                </c:pt>
                <c:pt idx="1">
                  <c:v>81.25</c:v>
                </c:pt>
                <c:pt idx="2">
                  <c:v>0</c:v>
                </c:pt>
                <c:pt idx="3">
                  <c:v>0</c:v>
                </c:pt>
                <c:pt idx="4">
                  <c:v>0</c:v>
                </c:pt>
                <c:pt idx="5">
                  <c:v>0</c:v>
                </c:pt>
                <c:pt idx="6">
                  <c:v>0</c:v>
                </c:pt>
              </c:numCache>
            </c:numRef>
          </c:val>
        </c:ser>
        <c:ser>
          <c:idx val="1"/>
          <c:order val="1"/>
          <c:tx>
            <c:v>Juntas J-1</c:v>
          </c:tx>
          <c:invertIfNegative val="0"/>
          <c:val>
            <c:numRef>
              <c:f>Comparac_Sistemas!$G$22:$G$28</c:f>
              <c:numCache>
                <c:formatCode>0</c:formatCode>
                <c:ptCount val="7"/>
                <c:pt idx="0">
                  <c:v>0</c:v>
                </c:pt>
                <c:pt idx="1">
                  <c:v>87.5</c:v>
                </c:pt>
                <c:pt idx="2">
                  <c:v>0</c:v>
                </c:pt>
                <c:pt idx="3">
                  <c:v>0</c:v>
                </c:pt>
                <c:pt idx="4">
                  <c:v>12.5</c:v>
                </c:pt>
                <c:pt idx="5">
                  <c:v>0</c:v>
                </c:pt>
                <c:pt idx="6">
                  <c:v>0</c:v>
                </c:pt>
              </c:numCache>
            </c:numRef>
          </c:val>
        </c:ser>
        <c:ser>
          <c:idx val="5"/>
          <c:order val="5"/>
          <c:tx>
            <c:v>Grietas de Tracción GT-1</c:v>
          </c:tx>
          <c:spPr>
            <a:solidFill>
              <a:srgbClr val="00FF00"/>
            </a:solidFill>
          </c:spPr>
          <c:invertIfNegative val="0"/>
          <c:val>
            <c:numRef>
              <c:f>Comparac_Sistemas!$I$22:$I$28</c:f>
              <c:numCache>
                <c:formatCode>0</c:formatCode>
                <c:ptCount val="7"/>
                <c:pt idx="0">
                  <c:v>0</c:v>
                </c:pt>
                <c:pt idx="1">
                  <c:v>0</c:v>
                </c:pt>
                <c:pt idx="2">
                  <c:v>0</c:v>
                </c:pt>
                <c:pt idx="3">
                  <c:v>16.666666666666664</c:v>
                </c:pt>
                <c:pt idx="4">
                  <c:v>83.333333333333343</c:v>
                </c:pt>
                <c:pt idx="5">
                  <c:v>0</c:v>
                </c:pt>
                <c:pt idx="6">
                  <c:v>0</c:v>
                </c:pt>
              </c:numCache>
            </c:numRef>
          </c:val>
        </c:ser>
        <c:dLbls>
          <c:showLegendKey val="0"/>
          <c:showVal val="0"/>
          <c:showCatName val="0"/>
          <c:showSerName val="0"/>
          <c:showPercent val="0"/>
          <c:showBubbleSize val="0"/>
        </c:dLbls>
        <c:gapWidth val="150"/>
        <c:axId val="235700072"/>
        <c:axId val="235698112"/>
        <c:extLst>
          <c:ext xmlns:c15="http://schemas.microsoft.com/office/drawing/2012/chart" uri="{02D57815-91ED-43cb-92C2-25804820EDAC}">
            <c15:filteredBarSeries>
              <c15:ser>
                <c:idx val="2"/>
                <c:order val="2"/>
                <c:tx>
                  <c:v>J-2</c:v>
                </c:tx>
                <c:invertIfNegative val="0"/>
                <c:val>
                  <c:numRef>
                    <c:extLst>
                      <c:ext uri="{02D57815-91ED-43cb-92C2-25804820EDAC}">
                        <c15:formulaRef>
                          <c15:sqref>Comparac_Sistemas!$I$22:$I$28</c15:sqref>
                        </c15:formulaRef>
                      </c:ext>
                    </c:extLst>
                    <c:numCache>
                      <c:formatCode>0</c:formatCode>
                      <c:ptCount val="7"/>
                      <c:pt idx="0">
                        <c:v>0</c:v>
                      </c:pt>
                      <c:pt idx="1">
                        <c:v>0</c:v>
                      </c:pt>
                      <c:pt idx="2">
                        <c:v>0</c:v>
                      </c:pt>
                      <c:pt idx="3">
                        <c:v>16.666666666666664</c:v>
                      </c:pt>
                      <c:pt idx="4">
                        <c:v>83.333333333333343</c:v>
                      </c:pt>
                      <c:pt idx="5">
                        <c:v>0</c:v>
                      </c:pt>
                      <c:pt idx="6">
                        <c:v>0</c:v>
                      </c:pt>
                    </c:numCache>
                  </c:numRef>
                </c:val>
              </c15:ser>
            </c15:filteredBarSeries>
            <c15:filteredBarSeries>
              <c15:ser>
                <c:idx val="3"/>
                <c:order val="3"/>
                <c:tx>
                  <c:v>J-4</c:v>
                </c:tx>
                <c:invertIfNegative val="0"/>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15:filteredBarSeries>
              <c15:ser>
                <c:idx val="4"/>
                <c:order val="4"/>
                <c:tx>
                  <c:v>J-5</c:v>
                </c:tx>
                <c:invertIfNegative val="0"/>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ext>
        </c:extLst>
      </c:barChart>
      <c:catAx>
        <c:axId val="235700072"/>
        <c:scaling>
          <c:orientation val="minMax"/>
        </c:scaling>
        <c:delete val="0"/>
        <c:axPos val="b"/>
        <c:numFmt formatCode="General" sourceLinked="0"/>
        <c:majorTickMark val="none"/>
        <c:minorTickMark val="none"/>
        <c:tickLblPos val="nextTo"/>
        <c:crossAx val="235698112"/>
        <c:crosses val="autoZero"/>
        <c:auto val="1"/>
        <c:lblAlgn val="ctr"/>
        <c:lblOffset val="100"/>
        <c:noMultiLvlLbl val="0"/>
      </c:catAx>
      <c:valAx>
        <c:axId val="235698112"/>
        <c:scaling>
          <c:orientation val="minMax"/>
        </c:scaling>
        <c:delete val="0"/>
        <c:axPos val="l"/>
        <c:majorGridlines/>
        <c:title>
          <c:tx>
            <c:rich>
              <a:bodyPr/>
              <a:lstStyle/>
              <a:p>
                <a:pPr>
                  <a:defRPr/>
                </a:pPr>
                <a:r>
                  <a:rPr lang="es-ES"/>
                  <a:t>%</a:t>
                </a:r>
              </a:p>
            </c:rich>
          </c:tx>
          <c:overlay val="0"/>
        </c:title>
        <c:numFmt formatCode="0" sourceLinked="1"/>
        <c:majorTickMark val="none"/>
        <c:minorTickMark val="none"/>
        <c:tickLblPos val="nextTo"/>
        <c:crossAx val="235700072"/>
        <c:crosses val="autoZero"/>
        <c:crossBetween val="between"/>
      </c:valAx>
      <c:dTable>
        <c:showHorzBorder val="1"/>
        <c:showVertBorder val="1"/>
        <c:showOutline val="1"/>
        <c:showKeys val="1"/>
      </c:dTable>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Continuidad Buzamiento (m)</a:t>
            </a:r>
          </a:p>
        </c:rich>
      </c:tx>
      <c:overlay val="0"/>
    </c:title>
    <c:autoTitleDeleted val="0"/>
    <c:plotArea>
      <c:layout/>
      <c:barChart>
        <c:barDir val="col"/>
        <c:grouping val="clustered"/>
        <c:varyColors val="0"/>
        <c:ser>
          <c:idx val="0"/>
          <c:order val="0"/>
          <c:tx>
            <c:v>Estratificación E-1</c:v>
          </c:tx>
          <c:invertIfNegative val="0"/>
          <c:cat>
            <c:multiLvlStrRef>
              <c:f>Comparac_Sistemas!$B$45:$C$49</c:f>
              <c:multiLvlStrCache>
                <c:ptCount val="5"/>
                <c:lvl>
                  <c:pt idx="0">
                    <c:v>&lt;1</c:v>
                  </c:pt>
                  <c:pt idx="1">
                    <c:v>1-3</c:v>
                  </c:pt>
                  <c:pt idx="2">
                    <c:v>3-10</c:v>
                  </c:pt>
                  <c:pt idx="3">
                    <c:v>10-20</c:v>
                  </c:pt>
                  <c:pt idx="4">
                    <c:v>&gt;20</c:v>
                  </c:pt>
                </c:lvl>
                <c:lvl>
                  <c:pt idx="0">
                    <c:v>Muy Baja</c:v>
                  </c:pt>
                  <c:pt idx="1">
                    <c:v>Baja</c:v>
                  </c:pt>
                  <c:pt idx="2">
                    <c:v>Moderada</c:v>
                  </c:pt>
                  <c:pt idx="3">
                    <c:v>Alta</c:v>
                  </c:pt>
                  <c:pt idx="4">
                    <c:v>Muy Alta</c:v>
                  </c:pt>
                </c:lvl>
              </c:multiLvlStrCache>
            </c:multiLvlStrRef>
          </c:cat>
          <c:val>
            <c:numRef>
              <c:f>Comparac_Sistemas!$E$62:$E$66</c:f>
              <c:numCache>
                <c:formatCode>0</c:formatCode>
                <c:ptCount val="5"/>
                <c:pt idx="0">
                  <c:v>0</c:v>
                </c:pt>
                <c:pt idx="1">
                  <c:v>6.25</c:v>
                </c:pt>
                <c:pt idx="2">
                  <c:v>6.25</c:v>
                </c:pt>
                <c:pt idx="3">
                  <c:v>87.5</c:v>
                </c:pt>
                <c:pt idx="4">
                  <c:v>0</c:v>
                </c:pt>
              </c:numCache>
            </c:numRef>
          </c:val>
        </c:ser>
        <c:ser>
          <c:idx val="1"/>
          <c:order val="1"/>
          <c:tx>
            <c:v>Juntas J-1</c:v>
          </c:tx>
          <c:invertIfNegative val="0"/>
          <c:cat>
            <c:multiLvlStrRef>
              <c:f>Comparac_Sistemas!$B$45:$C$49</c:f>
              <c:multiLvlStrCache>
                <c:ptCount val="5"/>
                <c:lvl>
                  <c:pt idx="0">
                    <c:v>&lt;1</c:v>
                  </c:pt>
                  <c:pt idx="1">
                    <c:v>1-3</c:v>
                  </c:pt>
                  <c:pt idx="2">
                    <c:v>3-10</c:v>
                  </c:pt>
                  <c:pt idx="3">
                    <c:v>10-20</c:v>
                  </c:pt>
                  <c:pt idx="4">
                    <c:v>&gt;20</c:v>
                  </c:pt>
                </c:lvl>
                <c:lvl>
                  <c:pt idx="0">
                    <c:v>Muy Baja</c:v>
                  </c:pt>
                  <c:pt idx="1">
                    <c:v>Baja</c:v>
                  </c:pt>
                  <c:pt idx="2">
                    <c:v>Moderada</c:v>
                  </c:pt>
                  <c:pt idx="3">
                    <c:v>Alta</c:v>
                  </c:pt>
                  <c:pt idx="4">
                    <c:v>Muy Alta</c:v>
                  </c:pt>
                </c:lvl>
              </c:multiLvlStrCache>
            </c:multiLvlStrRef>
          </c:cat>
          <c:val>
            <c:numRef>
              <c:f>Comparac_Sistemas!$G$62:$G$66</c:f>
              <c:numCache>
                <c:formatCode>0</c:formatCode>
                <c:ptCount val="5"/>
                <c:pt idx="0">
                  <c:v>0</c:v>
                </c:pt>
                <c:pt idx="1">
                  <c:v>62.5</c:v>
                </c:pt>
                <c:pt idx="2">
                  <c:v>12.5</c:v>
                </c:pt>
                <c:pt idx="3">
                  <c:v>25</c:v>
                </c:pt>
                <c:pt idx="4">
                  <c:v>0</c:v>
                </c:pt>
              </c:numCache>
            </c:numRef>
          </c:val>
        </c:ser>
        <c:ser>
          <c:idx val="5"/>
          <c:order val="5"/>
          <c:tx>
            <c:v>Grietas de tracción GT-1</c:v>
          </c:tx>
          <c:spPr>
            <a:solidFill>
              <a:srgbClr val="00FF00"/>
            </a:solidFill>
          </c:spPr>
          <c:invertIfNegative val="0"/>
          <c:val>
            <c:numRef>
              <c:f>Comparac_Sistemas!$I$62:$I$66</c:f>
              <c:numCache>
                <c:formatCode>0</c:formatCode>
                <c:ptCount val="5"/>
                <c:pt idx="0">
                  <c:v>0</c:v>
                </c:pt>
                <c:pt idx="1">
                  <c:v>0</c:v>
                </c:pt>
                <c:pt idx="2">
                  <c:v>0</c:v>
                </c:pt>
                <c:pt idx="3">
                  <c:v>83.333333333333343</c:v>
                </c:pt>
                <c:pt idx="4">
                  <c:v>16.666666666666664</c:v>
                </c:pt>
              </c:numCache>
            </c:numRef>
          </c:val>
        </c:ser>
        <c:dLbls>
          <c:showLegendKey val="0"/>
          <c:showVal val="0"/>
          <c:showCatName val="0"/>
          <c:showSerName val="0"/>
          <c:showPercent val="0"/>
          <c:showBubbleSize val="0"/>
        </c:dLbls>
        <c:gapWidth val="150"/>
        <c:axId val="235699288"/>
        <c:axId val="235699680"/>
        <c:extLst>
          <c:ext xmlns:c15="http://schemas.microsoft.com/office/drawing/2012/chart" uri="{02D57815-91ED-43cb-92C2-25804820EDAC}">
            <c15:filteredBarSeries>
              <c15:ser>
                <c:idx val="2"/>
                <c:order val="2"/>
                <c:tx>
                  <c:v>J-3</c:v>
                </c:tx>
                <c:invertIfNegative val="0"/>
                <c:cat>
                  <c:multiLvlStrRef>
                    <c:extLst>
                      <c:ext uri="{02D57815-91ED-43cb-92C2-25804820EDAC}">
                        <c15:formulaRef>
                          <c15:sqref>Comparac_Sistemas!$B$45:$C$49</c15:sqref>
                        </c15:formulaRef>
                      </c:ext>
                    </c:extLst>
                    <c:multiLvlStrCache>
                      <c:ptCount val="5"/>
                      <c:lvl>
                        <c:pt idx="0">
                          <c:v>&lt;1</c:v>
                        </c:pt>
                        <c:pt idx="1">
                          <c:v>1-3</c:v>
                        </c:pt>
                        <c:pt idx="2">
                          <c:v>3-10</c:v>
                        </c:pt>
                        <c:pt idx="3">
                          <c:v>10-20</c:v>
                        </c:pt>
                        <c:pt idx="4">
                          <c:v>&gt;20</c:v>
                        </c:pt>
                      </c:lvl>
                      <c:lvl>
                        <c:pt idx="0">
                          <c:v>Muy Baja</c:v>
                        </c:pt>
                        <c:pt idx="1">
                          <c:v>Baja</c:v>
                        </c:pt>
                        <c:pt idx="2">
                          <c:v>Moderada</c:v>
                        </c:pt>
                        <c:pt idx="3">
                          <c:v>Alta</c:v>
                        </c:pt>
                        <c:pt idx="4">
                          <c:v>Muy Alta</c:v>
                        </c:pt>
                      </c:lvl>
                    </c:multiLvlStrCache>
                  </c:multiLvlStrRef>
                </c:cat>
                <c:val>
                  <c:numRef>
                    <c:extLst>
                      <c:ext uri="{02D57815-91ED-43cb-92C2-25804820EDAC}">
                        <c15:formulaRef>
                          <c15:sqref>Comparac_Sistemas!$I$62:$I$66</c15:sqref>
                        </c15:formulaRef>
                      </c:ext>
                    </c:extLst>
                    <c:numCache>
                      <c:formatCode>0</c:formatCode>
                      <c:ptCount val="5"/>
                      <c:pt idx="0">
                        <c:v>0</c:v>
                      </c:pt>
                      <c:pt idx="1">
                        <c:v>0</c:v>
                      </c:pt>
                      <c:pt idx="2">
                        <c:v>0</c:v>
                      </c:pt>
                      <c:pt idx="3">
                        <c:v>83.333333333333343</c:v>
                      </c:pt>
                      <c:pt idx="4">
                        <c:v>16.666666666666664</c:v>
                      </c:pt>
                    </c:numCache>
                  </c:numRef>
                </c:val>
              </c15:ser>
            </c15:filteredBarSeries>
            <c15:filteredBarSeries>
              <c15:ser>
                <c:idx val="3"/>
                <c:order val="3"/>
                <c:tx>
                  <c:v>J-4</c:v>
                </c:tx>
                <c:invertIfNegative val="0"/>
                <c:cat>
                  <c:multiLvlStrRef>
                    <c:extLst xmlns:c15="http://schemas.microsoft.com/office/drawing/2012/chart">
                      <c:ext xmlns:c15="http://schemas.microsoft.com/office/drawing/2012/chart" uri="{02D57815-91ED-43cb-92C2-25804820EDAC}">
                        <c15:formulaRef>
                          <c15:sqref>Comparac_Sistemas!$B$45:$C$49</c15:sqref>
                        </c15:formulaRef>
                      </c:ext>
                    </c:extLst>
                    <c:multiLvlStrCache>
                      <c:ptCount val="5"/>
                      <c:lvl>
                        <c:pt idx="0">
                          <c:v>&lt;1</c:v>
                        </c:pt>
                        <c:pt idx="1">
                          <c:v>1-3</c:v>
                        </c:pt>
                        <c:pt idx="2">
                          <c:v>3-10</c:v>
                        </c:pt>
                        <c:pt idx="3">
                          <c:v>10-20</c:v>
                        </c:pt>
                        <c:pt idx="4">
                          <c:v>&gt;20</c:v>
                        </c:pt>
                      </c:lvl>
                      <c:lvl>
                        <c:pt idx="0">
                          <c:v>Muy Baja</c:v>
                        </c:pt>
                        <c:pt idx="1">
                          <c:v>Baja</c:v>
                        </c:pt>
                        <c:pt idx="2">
                          <c:v>Moderada</c:v>
                        </c:pt>
                        <c:pt idx="3">
                          <c:v>Alta</c:v>
                        </c:pt>
                        <c:pt idx="4">
                          <c:v>Muy Alta</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15:filteredBarSeries>
              <c15:ser>
                <c:idx val="4"/>
                <c:order val="4"/>
                <c:tx>
                  <c:v>J-5</c:v>
                </c:tx>
                <c:invertIfNegative val="0"/>
                <c:cat>
                  <c:multiLvlStrRef>
                    <c:extLst xmlns:c15="http://schemas.microsoft.com/office/drawing/2012/chart">
                      <c:ext xmlns:c15="http://schemas.microsoft.com/office/drawing/2012/chart" uri="{02D57815-91ED-43cb-92C2-25804820EDAC}">
                        <c15:formulaRef>
                          <c15:sqref>Comparac_Sistemas!$B$45:$C$49</c15:sqref>
                        </c15:formulaRef>
                      </c:ext>
                    </c:extLst>
                    <c:multiLvlStrCache>
                      <c:ptCount val="5"/>
                      <c:lvl>
                        <c:pt idx="0">
                          <c:v>&lt;1</c:v>
                        </c:pt>
                        <c:pt idx="1">
                          <c:v>1-3</c:v>
                        </c:pt>
                        <c:pt idx="2">
                          <c:v>3-10</c:v>
                        </c:pt>
                        <c:pt idx="3">
                          <c:v>10-20</c:v>
                        </c:pt>
                        <c:pt idx="4">
                          <c:v>&gt;20</c:v>
                        </c:pt>
                      </c:lvl>
                      <c:lvl>
                        <c:pt idx="0">
                          <c:v>Muy Baja</c:v>
                        </c:pt>
                        <c:pt idx="1">
                          <c:v>Baja</c:v>
                        </c:pt>
                        <c:pt idx="2">
                          <c:v>Moderada</c:v>
                        </c:pt>
                        <c:pt idx="3">
                          <c:v>Alta</c:v>
                        </c:pt>
                        <c:pt idx="4">
                          <c:v>Muy Alta</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ext>
        </c:extLst>
      </c:barChart>
      <c:catAx>
        <c:axId val="235699288"/>
        <c:scaling>
          <c:orientation val="minMax"/>
        </c:scaling>
        <c:delete val="0"/>
        <c:axPos val="b"/>
        <c:numFmt formatCode="General" sourceLinked="0"/>
        <c:majorTickMark val="none"/>
        <c:minorTickMark val="none"/>
        <c:tickLblPos val="nextTo"/>
        <c:crossAx val="235699680"/>
        <c:crosses val="autoZero"/>
        <c:auto val="1"/>
        <c:lblAlgn val="ctr"/>
        <c:lblOffset val="100"/>
        <c:noMultiLvlLbl val="0"/>
      </c:catAx>
      <c:valAx>
        <c:axId val="235699680"/>
        <c:scaling>
          <c:orientation val="minMax"/>
        </c:scaling>
        <c:delete val="0"/>
        <c:axPos val="l"/>
        <c:majorGridlines/>
        <c:title>
          <c:tx>
            <c:rich>
              <a:bodyPr/>
              <a:lstStyle/>
              <a:p>
                <a:pPr>
                  <a:defRPr/>
                </a:pPr>
                <a:r>
                  <a:rPr lang="es-ES"/>
                  <a:t>%</a:t>
                </a:r>
              </a:p>
            </c:rich>
          </c:tx>
          <c:overlay val="0"/>
        </c:title>
        <c:numFmt formatCode="0" sourceLinked="1"/>
        <c:majorTickMark val="none"/>
        <c:minorTickMark val="none"/>
        <c:tickLblPos val="nextTo"/>
        <c:crossAx val="235699288"/>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Apertura (mm)</a:t>
            </a:r>
          </a:p>
        </c:rich>
      </c:tx>
      <c:overlay val="0"/>
    </c:title>
    <c:autoTitleDeleted val="0"/>
    <c:plotArea>
      <c:layout/>
      <c:barChart>
        <c:barDir val="col"/>
        <c:grouping val="clustered"/>
        <c:varyColors val="0"/>
        <c:ser>
          <c:idx val="0"/>
          <c:order val="0"/>
          <c:tx>
            <c:v>Estratificación E-1</c:v>
          </c:tx>
          <c:invertIfNegative val="0"/>
          <c:cat>
            <c:multiLvlStrRef>
              <c:f>Comparac_Sistemas!$B$74:$C$82</c:f>
              <c:multiLvlStrCache>
                <c:ptCount val="9"/>
                <c:lvl>
                  <c:pt idx="0">
                    <c:v>&lt;0.1</c:v>
                  </c:pt>
                  <c:pt idx="1">
                    <c:v>0.1-0.25</c:v>
                  </c:pt>
                  <c:pt idx="2">
                    <c:v>0.25-0.5</c:v>
                  </c:pt>
                  <c:pt idx="3">
                    <c:v>0.5-2.5</c:v>
                  </c:pt>
                  <c:pt idx="4">
                    <c:v>2.5-10</c:v>
                  </c:pt>
                  <c:pt idx="5">
                    <c:v>&gt;10</c:v>
                  </c:pt>
                  <c:pt idx="6">
                    <c:v>10-100</c:v>
                  </c:pt>
                  <c:pt idx="7">
                    <c:v>100-1000</c:v>
                  </c:pt>
                  <c:pt idx="8">
                    <c:v>&gt;1000</c:v>
                  </c:pt>
                </c:lvl>
                <c:lvl>
                  <c:pt idx="0">
                    <c:v>Muy Cerrada</c:v>
                  </c:pt>
                  <c:pt idx="1">
                    <c:v>Cerrada</c:v>
                  </c:pt>
                  <c:pt idx="2">
                    <c:v>Parcialm. Abierta</c:v>
                  </c:pt>
                  <c:pt idx="3">
                    <c:v>Abierta</c:v>
                  </c:pt>
                  <c:pt idx="4">
                    <c:v>Moderm. Abierta</c:v>
                  </c:pt>
                  <c:pt idx="5">
                    <c:v>Ancha</c:v>
                  </c:pt>
                  <c:pt idx="6">
                    <c:v>Muy ancha</c:v>
                  </c:pt>
                  <c:pt idx="7">
                    <c:v>Extrem. Ancha</c:v>
                  </c:pt>
                  <c:pt idx="8">
                    <c:v>Cavernosa</c:v>
                  </c:pt>
                </c:lvl>
              </c:multiLvlStrCache>
            </c:multiLvlStrRef>
          </c:cat>
          <c:val>
            <c:numRef>
              <c:f>Comparac_Sistemas!$E$74:$E$82</c:f>
              <c:numCache>
                <c:formatCode>0</c:formatCode>
                <c:ptCount val="9"/>
                <c:pt idx="0">
                  <c:v>0</c:v>
                </c:pt>
                <c:pt idx="1">
                  <c:v>31.25</c:v>
                </c:pt>
                <c:pt idx="2">
                  <c:v>68.75</c:v>
                </c:pt>
                <c:pt idx="3">
                  <c:v>0</c:v>
                </c:pt>
                <c:pt idx="4">
                  <c:v>0</c:v>
                </c:pt>
                <c:pt idx="5">
                  <c:v>0</c:v>
                </c:pt>
                <c:pt idx="6">
                  <c:v>0</c:v>
                </c:pt>
                <c:pt idx="7">
                  <c:v>0</c:v>
                </c:pt>
                <c:pt idx="8">
                  <c:v>0</c:v>
                </c:pt>
              </c:numCache>
            </c:numRef>
          </c:val>
        </c:ser>
        <c:ser>
          <c:idx val="1"/>
          <c:order val="1"/>
          <c:tx>
            <c:v>Juntas J-1</c:v>
          </c:tx>
          <c:invertIfNegative val="0"/>
          <c:cat>
            <c:multiLvlStrRef>
              <c:f>Comparac_Sistemas!$B$74:$C$82</c:f>
              <c:multiLvlStrCache>
                <c:ptCount val="9"/>
                <c:lvl>
                  <c:pt idx="0">
                    <c:v>&lt;0.1</c:v>
                  </c:pt>
                  <c:pt idx="1">
                    <c:v>0.1-0.25</c:v>
                  </c:pt>
                  <c:pt idx="2">
                    <c:v>0.25-0.5</c:v>
                  </c:pt>
                  <c:pt idx="3">
                    <c:v>0.5-2.5</c:v>
                  </c:pt>
                  <c:pt idx="4">
                    <c:v>2.5-10</c:v>
                  </c:pt>
                  <c:pt idx="5">
                    <c:v>&gt;10</c:v>
                  </c:pt>
                  <c:pt idx="6">
                    <c:v>10-100</c:v>
                  </c:pt>
                  <c:pt idx="7">
                    <c:v>100-1000</c:v>
                  </c:pt>
                  <c:pt idx="8">
                    <c:v>&gt;1000</c:v>
                  </c:pt>
                </c:lvl>
                <c:lvl>
                  <c:pt idx="0">
                    <c:v>Muy Cerrada</c:v>
                  </c:pt>
                  <c:pt idx="1">
                    <c:v>Cerrada</c:v>
                  </c:pt>
                  <c:pt idx="2">
                    <c:v>Parcialm. Abierta</c:v>
                  </c:pt>
                  <c:pt idx="3">
                    <c:v>Abierta</c:v>
                  </c:pt>
                  <c:pt idx="4">
                    <c:v>Moderm. Abierta</c:v>
                  </c:pt>
                  <c:pt idx="5">
                    <c:v>Ancha</c:v>
                  </c:pt>
                  <c:pt idx="6">
                    <c:v>Muy ancha</c:v>
                  </c:pt>
                  <c:pt idx="7">
                    <c:v>Extrem. Ancha</c:v>
                  </c:pt>
                  <c:pt idx="8">
                    <c:v>Cavernosa</c:v>
                  </c:pt>
                </c:lvl>
              </c:multiLvlStrCache>
            </c:multiLvlStrRef>
          </c:cat>
          <c:val>
            <c:numRef>
              <c:f>Comparac_Sistemas!$G$74:$G$82</c:f>
              <c:numCache>
                <c:formatCode>0</c:formatCode>
                <c:ptCount val="9"/>
                <c:pt idx="0">
                  <c:v>0</c:v>
                </c:pt>
                <c:pt idx="1">
                  <c:v>37.5</c:v>
                </c:pt>
                <c:pt idx="2">
                  <c:v>50</c:v>
                </c:pt>
                <c:pt idx="3">
                  <c:v>12.5</c:v>
                </c:pt>
                <c:pt idx="4">
                  <c:v>0</c:v>
                </c:pt>
                <c:pt idx="5">
                  <c:v>0</c:v>
                </c:pt>
                <c:pt idx="6">
                  <c:v>0</c:v>
                </c:pt>
                <c:pt idx="7">
                  <c:v>0</c:v>
                </c:pt>
                <c:pt idx="8">
                  <c:v>0</c:v>
                </c:pt>
              </c:numCache>
            </c:numRef>
          </c:val>
        </c:ser>
        <c:ser>
          <c:idx val="5"/>
          <c:order val="5"/>
          <c:tx>
            <c:v>Grietas de Tracción GT-1</c:v>
          </c:tx>
          <c:spPr>
            <a:solidFill>
              <a:srgbClr val="00FF00"/>
            </a:solidFill>
          </c:spPr>
          <c:invertIfNegative val="0"/>
          <c:val>
            <c:numRef>
              <c:f>Comparac_Sistemas!$I$74:$I$82</c:f>
              <c:numCache>
                <c:formatCode>0</c:formatCode>
                <c:ptCount val="9"/>
                <c:pt idx="0">
                  <c:v>0</c:v>
                </c:pt>
                <c:pt idx="1">
                  <c:v>0</c:v>
                </c:pt>
                <c:pt idx="2">
                  <c:v>0</c:v>
                </c:pt>
                <c:pt idx="3">
                  <c:v>0</c:v>
                </c:pt>
                <c:pt idx="4">
                  <c:v>0</c:v>
                </c:pt>
                <c:pt idx="5">
                  <c:v>41.666666666666671</c:v>
                </c:pt>
                <c:pt idx="6">
                  <c:v>58.333333333333336</c:v>
                </c:pt>
                <c:pt idx="7">
                  <c:v>0</c:v>
                </c:pt>
                <c:pt idx="8">
                  <c:v>0</c:v>
                </c:pt>
              </c:numCache>
            </c:numRef>
          </c:val>
        </c:ser>
        <c:dLbls>
          <c:showLegendKey val="0"/>
          <c:showVal val="0"/>
          <c:showCatName val="0"/>
          <c:showSerName val="0"/>
          <c:showPercent val="0"/>
          <c:showBubbleSize val="0"/>
        </c:dLbls>
        <c:gapWidth val="150"/>
        <c:axId val="235701640"/>
        <c:axId val="236751984"/>
        <c:extLst>
          <c:ext xmlns:c15="http://schemas.microsoft.com/office/drawing/2012/chart" uri="{02D57815-91ED-43cb-92C2-25804820EDAC}">
            <c15:filteredBarSeries>
              <c15:ser>
                <c:idx val="2"/>
                <c:order val="2"/>
                <c:tx>
                  <c:v>J-2</c:v>
                </c:tx>
                <c:invertIfNegative val="0"/>
                <c:cat>
                  <c:multiLvlStrRef>
                    <c:extLst>
                      <c:ext uri="{02D57815-91ED-43cb-92C2-25804820EDAC}">
                        <c15:formulaRef>
                          <c15:sqref>Comparac_Sistemas!$B$74:$C$82</c15:sqref>
                        </c15:formulaRef>
                      </c:ext>
                    </c:extLst>
                    <c:multiLvlStrCache>
                      <c:ptCount val="9"/>
                      <c:lvl>
                        <c:pt idx="0">
                          <c:v>&lt;0.1</c:v>
                        </c:pt>
                        <c:pt idx="1">
                          <c:v>0.1-0.25</c:v>
                        </c:pt>
                        <c:pt idx="2">
                          <c:v>0.25-0.5</c:v>
                        </c:pt>
                        <c:pt idx="3">
                          <c:v>0.5-2.5</c:v>
                        </c:pt>
                        <c:pt idx="4">
                          <c:v>2.5-10</c:v>
                        </c:pt>
                        <c:pt idx="5">
                          <c:v>&gt;10</c:v>
                        </c:pt>
                        <c:pt idx="6">
                          <c:v>10-100</c:v>
                        </c:pt>
                        <c:pt idx="7">
                          <c:v>100-1000</c:v>
                        </c:pt>
                        <c:pt idx="8">
                          <c:v>&gt;1000</c:v>
                        </c:pt>
                      </c:lvl>
                      <c:lvl>
                        <c:pt idx="0">
                          <c:v>Muy Cerrada</c:v>
                        </c:pt>
                        <c:pt idx="1">
                          <c:v>Cerrada</c:v>
                        </c:pt>
                        <c:pt idx="2">
                          <c:v>Parcialm. Abierta</c:v>
                        </c:pt>
                        <c:pt idx="3">
                          <c:v>Abierta</c:v>
                        </c:pt>
                        <c:pt idx="4">
                          <c:v>Moderm. Abierta</c:v>
                        </c:pt>
                        <c:pt idx="5">
                          <c:v>Ancha</c:v>
                        </c:pt>
                        <c:pt idx="6">
                          <c:v>Muy ancha</c:v>
                        </c:pt>
                        <c:pt idx="7">
                          <c:v>Extrem. Ancha</c:v>
                        </c:pt>
                        <c:pt idx="8">
                          <c:v>Cavernosa</c:v>
                        </c:pt>
                      </c:lvl>
                    </c:multiLvlStrCache>
                  </c:multiLvlStrRef>
                </c:cat>
                <c:val>
                  <c:numRef>
                    <c:extLst>
                      <c:ext uri="{02D57815-91ED-43cb-92C2-25804820EDAC}">
                        <c15:formulaRef>
                          <c15:sqref>Comparac_Sistemas!$I$74:$I$82</c15:sqref>
                        </c15:formulaRef>
                      </c:ext>
                    </c:extLst>
                    <c:numCache>
                      <c:formatCode>0</c:formatCode>
                      <c:ptCount val="9"/>
                      <c:pt idx="0">
                        <c:v>0</c:v>
                      </c:pt>
                      <c:pt idx="1">
                        <c:v>0</c:v>
                      </c:pt>
                      <c:pt idx="2">
                        <c:v>0</c:v>
                      </c:pt>
                      <c:pt idx="3">
                        <c:v>0</c:v>
                      </c:pt>
                      <c:pt idx="4">
                        <c:v>0</c:v>
                      </c:pt>
                      <c:pt idx="5">
                        <c:v>41.666666666666671</c:v>
                      </c:pt>
                      <c:pt idx="6">
                        <c:v>58.333333333333336</c:v>
                      </c:pt>
                      <c:pt idx="7">
                        <c:v>0</c:v>
                      </c:pt>
                      <c:pt idx="8">
                        <c:v>0</c:v>
                      </c:pt>
                    </c:numCache>
                  </c:numRef>
                </c:val>
              </c15:ser>
            </c15:filteredBarSeries>
            <c15:filteredBarSeries>
              <c15:ser>
                <c:idx val="3"/>
                <c:order val="3"/>
                <c:tx>
                  <c:v>J-4</c:v>
                </c:tx>
                <c:invertIfNegative val="0"/>
                <c:cat>
                  <c:multiLvlStrRef>
                    <c:extLst xmlns:c15="http://schemas.microsoft.com/office/drawing/2012/chart">
                      <c:ext xmlns:c15="http://schemas.microsoft.com/office/drawing/2012/chart" uri="{02D57815-91ED-43cb-92C2-25804820EDAC}">
                        <c15:formulaRef>
                          <c15:sqref>Comparac_Sistemas!$B$74:$C$82</c15:sqref>
                        </c15:formulaRef>
                      </c:ext>
                    </c:extLst>
                    <c:multiLvlStrCache>
                      <c:ptCount val="9"/>
                      <c:lvl>
                        <c:pt idx="0">
                          <c:v>&lt;0.1</c:v>
                        </c:pt>
                        <c:pt idx="1">
                          <c:v>0.1-0.25</c:v>
                        </c:pt>
                        <c:pt idx="2">
                          <c:v>0.25-0.5</c:v>
                        </c:pt>
                        <c:pt idx="3">
                          <c:v>0.5-2.5</c:v>
                        </c:pt>
                        <c:pt idx="4">
                          <c:v>2.5-10</c:v>
                        </c:pt>
                        <c:pt idx="5">
                          <c:v>&gt;10</c:v>
                        </c:pt>
                        <c:pt idx="6">
                          <c:v>10-100</c:v>
                        </c:pt>
                        <c:pt idx="7">
                          <c:v>100-1000</c:v>
                        </c:pt>
                        <c:pt idx="8">
                          <c:v>&gt;1000</c:v>
                        </c:pt>
                      </c:lvl>
                      <c:lvl>
                        <c:pt idx="0">
                          <c:v>Muy Cerrada</c:v>
                        </c:pt>
                        <c:pt idx="1">
                          <c:v>Cerrada</c:v>
                        </c:pt>
                        <c:pt idx="2">
                          <c:v>Parcialm. Abierta</c:v>
                        </c:pt>
                        <c:pt idx="3">
                          <c:v>Abierta</c:v>
                        </c:pt>
                        <c:pt idx="4">
                          <c:v>Moderm. Abierta</c:v>
                        </c:pt>
                        <c:pt idx="5">
                          <c:v>Ancha</c:v>
                        </c:pt>
                        <c:pt idx="6">
                          <c:v>Muy ancha</c:v>
                        </c:pt>
                        <c:pt idx="7">
                          <c:v>Extrem. Ancha</c:v>
                        </c:pt>
                        <c:pt idx="8">
                          <c:v>Cavernosa</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15:filteredBarSeries>
              <c15:ser>
                <c:idx val="4"/>
                <c:order val="4"/>
                <c:tx>
                  <c:v>J-5</c:v>
                </c:tx>
                <c:invertIfNegative val="0"/>
                <c:cat>
                  <c:multiLvlStrRef>
                    <c:extLst xmlns:c15="http://schemas.microsoft.com/office/drawing/2012/chart">
                      <c:ext xmlns:c15="http://schemas.microsoft.com/office/drawing/2012/chart" uri="{02D57815-91ED-43cb-92C2-25804820EDAC}">
                        <c15:formulaRef>
                          <c15:sqref>Comparac_Sistemas!$B$74:$C$82</c15:sqref>
                        </c15:formulaRef>
                      </c:ext>
                    </c:extLst>
                    <c:multiLvlStrCache>
                      <c:ptCount val="9"/>
                      <c:lvl>
                        <c:pt idx="0">
                          <c:v>&lt;0.1</c:v>
                        </c:pt>
                        <c:pt idx="1">
                          <c:v>0.1-0.25</c:v>
                        </c:pt>
                        <c:pt idx="2">
                          <c:v>0.25-0.5</c:v>
                        </c:pt>
                        <c:pt idx="3">
                          <c:v>0.5-2.5</c:v>
                        </c:pt>
                        <c:pt idx="4">
                          <c:v>2.5-10</c:v>
                        </c:pt>
                        <c:pt idx="5">
                          <c:v>&gt;10</c:v>
                        </c:pt>
                        <c:pt idx="6">
                          <c:v>10-100</c:v>
                        </c:pt>
                        <c:pt idx="7">
                          <c:v>100-1000</c:v>
                        </c:pt>
                        <c:pt idx="8">
                          <c:v>&gt;1000</c:v>
                        </c:pt>
                      </c:lvl>
                      <c:lvl>
                        <c:pt idx="0">
                          <c:v>Muy Cerrada</c:v>
                        </c:pt>
                        <c:pt idx="1">
                          <c:v>Cerrada</c:v>
                        </c:pt>
                        <c:pt idx="2">
                          <c:v>Parcialm. Abierta</c:v>
                        </c:pt>
                        <c:pt idx="3">
                          <c:v>Abierta</c:v>
                        </c:pt>
                        <c:pt idx="4">
                          <c:v>Moderm. Abierta</c:v>
                        </c:pt>
                        <c:pt idx="5">
                          <c:v>Ancha</c:v>
                        </c:pt>
                        <c:pt idx="6">
                          <c:v>Muy ancha</c:v>
                        </c:pt>
                        <c:pt idx="7">
                          <c:v>Extrem. Ancha</c:v>
                        </c:pt>
                        <c:pt idx="8">
                          <c:v>Cavernosa</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ext>
        </c:extLst>
      </c:barChart>
      <c:catAx>
        <c:axId val="235701640"/>
        <c:scaling>
          <c:orientation val="minMax"/>
        </c:scaling>
        <c:delete val="0"/>
        <c:axPos val="b"/>
        <c:numFmt formatCode="General" sourceLinked="0"/>
        <c:majorTickMark val="none"/>
        <c:minorTickMark val="none"/>
        <c:tickLblPos val="nextTo"/>
        <c:crossAx val="236751984"/>
        <c:crosses val="autoZero"/>
        <c:auto val="1"/>
        <c:lblAlgn val="ctr"/>
        <c:lblOffset val="100"/>
        <c:noMultiLvlLbl val="0"/>
      </c:catAx>
      <c:valAx>
        <c:axId val="236751984"/>
        <c:scaling>
          <c:orientation val="minMax"/>
        </c:scaling>
        <c:delete val="0"/>
        <c:axPos val="l"/>
        <c:majorGridlines/>
        <c:title>
          <c:tx>
            <c:rich>
              <a:bodyPr/>
              <a:lstStyle/>
              <a:p>
                <a:pPr>
                  <a:defRPr/>
                </a:pPr>
                <a:r>
                  <a:rPr lang="es-ES"/>
                  <a:t>%</a:t>
                </a:r>
              </a:p>
            </c:rich>
          </c:tx>
          <c:overlay val="0"/>
        </c:title>
        <c:numFmt formatCode="0" sourceLinked="1"/>
        <c:majorTickMark val="none"/>
        <c:minorTickMark val="none"/>
        <c:tickLblPos val="nextTo"/>
        <c:crossAx val="235701640"/>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Rugosidad</a:t>
            </a:r>
          </a:p>
        </c:rich>
      </c:tx>
      <c:overlay val="0"/>
    </c:title>
    <c:autoTitleDeleted val="0"/>
    <c:plotArea>
      <c:layout/>
      <c:barChart>
        <c:barDir val="col"/>
        <c:grouping val="clustered"/>
        <c:varyColors val="0"/>
        <c:ser>
          <c:idx val="0"/>
          <c:order val="0"/>
          <c:tx>
            <c:v>Estratificación E-1</c:v>
          </c:tx>
          <c:invertIfNegative val="0"/>
          <c:cat>
            <c:multiLvlStrRef>
              <c:f>Comparac_Sistemas!$B$90:$C$98</c:f>
              <c:multiLvlStrCache>
                <c:ptCount val="9"/>
                <c:lvl>
                  <c:pt idx="0">
                    <c:v>I. Rugosa</c:v>
                  </c:pt>
                  <c:pt idx="1">
                    <c:v>II. Lisa</c:v>
                  </c:pt>
                  <c:pt idx="2">
                    <c:v>III. Pulida</c:v>
                  </c:pt>
                  <c:pt idx="3">
                    <c:v>IV. Rugosa</c:v>
                  </c:pt>
                  <c:pt idx="4">
                    <c:v>V. Lisa</c:v>
                  </c:pt>
                  <c:pt idx="5">
                    <c:v>VI. Pulida</c:v>
                  </c:pt>
                  <c:pt idx="6">
                    <c:v>VII. Rugosa</c:v>
                  </c:pt>
                  <c:pt idx="7">
                    <c:v>VIII. Lisa</c:v>
                  </c:pt>
                  <c:pt idx="8">
                    <c:v>IX. Pulida</c:v>
                  </c:pt>
                </c:lvl>
                <c:lvl>
                  <c:pt idx="0">
                    <c:v>Escalonada</c:v>
                  </c:pt>
                  <c:pt idx="3">
                    <c:v>Ondulada</c:v>
                  </c:pt>
                  <c:pt idx="6">
                    <c:v>Plana</c:v>
                  </c:pt>
                </c:lvl>
              </c:multiLvlStrCache>
            </c:multiLvlStrRef>
          </c:cat>
          <c:val>
            <c:numRef>
              <c:f>Comparac_Sistemas!$E$90:$E$98</c:f>
              <c:numCache>
                <c:formatCode>0</c:formatCode>
                <c:ptCount val="9"/>
                <c:pt idx="0">
                  <c:v>0</c:v>
                </c:pt>
                <c:pt idx="1">
                  <c:v>0</c:v>
                </c:pt>
                <c:pt idx="2">
                  <c:v>0</c:v>
                </c:pt>
                <c:pt idx="3">
                  <c:v>0</c:v>
                </c:pt>
                <c:pt idx="4">
                  <c:v>0</c:v>
                </c:pt>
                <c:pt idx="5">
                  <c:v>0</c:v>
                </c:pt>
                <c:pt idx="6">
                  <c:v>6.25</c:v>
                </c:pt>
                <c:pt idx="7">
                  <c:v>93.75</c:v>
                </c:pt>
                <c:pt idx="8">
                  <c:v>0</c:v>
                </c:pt>
              </c:numCache>
            </c:numRef>
          </c:val>
        </c:ser>
        <c:ser>
          <c:idx val="1"/>
          <c:order val="1"/>
          <c:tx>
            <c:v>Juntas J-1</c:v>
          </c:tx>
          <c:invertIfNegative val="0"/>
          <c:cat>
            <c:multiLvlStrRef>
              <c:f>Comparac_Sistemas!$B$90:$C$98</c:f>
              <c:multiLvlStrCache>
                <c:ptCount val="9"/>
                <c:lvl>
                  <c:pt idx="0">
                    <c:v>I. Rugosa</c:v>
                  </c:pt>
                  <c:pt idx="1">
                    <c:v>II. Lisa</c:v>
                  </c:pt>
                  <c:pt idx="2">
                    <c:v>III. Pulida</c:v>
                  </c:pt>
                  <c:pt idx="3">
                    <c:v>IV. Rugosa</c:v>
                  </c:pt>
                  <c:pt idx="4">
                    <c:v>V. Lisa</c:v>
                  </c:pt>
                  <c:pt idx="5">
                    <c:v>VI. Pulida</c:v>
                  </c:pt>
                  <c:pt idx="6">
                    <c:v>VII. Rugosa</c:v>
                  </c:pt>
                  <c:pt idx="7">
                    <c:v>VIII. Lisa</c:v>
                  </c:pt>
                  <c:pt idx="8">
                    <c:v>IX. Pulida</c:v>
                  </c:pt>
                </c:lvl>
                <c:lvl>
                  <c:pt idx="0">
                    <c:v>Escalonada</c:v>
                  </c:pt>
                  <c:pt idx="3">
                    <c:v>Ondulada</c:v>
                  </c:pt>
                  <c:pt idx="6">
                    <c:v>Plana</c:v>
                  </c:pt>
                </c:lvl>
              </c:multiLvlStrCache>
            </c:multiLvlStrRef>
          </c:cat>
          <c:val>
            <c:numRef>
              <c:f>Comparac_Sistemas!$G$90:$G$98</c:f>
              <c:numCache>
                <c:formatCode>0</c:formatCode>
                <c:ptCount val="9"/>
                <c:pt idx="0">
                  <c:v>0</c:v>
                </c:pt>
                <c:pt idx="1">
                  <c:v>0</c:v>
                </c:pt>
                <c:pt idx="2">
                  <c:v>0</c:v>
                </c:pt>
                <c:pt idx="3">
                  <c:v>0</c:v>
                </c:pt>
                <c:pt idx="4">
                  <c:v>0</c:v>
                </c:pt>
                <c:pt idx="5">
                  <c:v>0</c:v>
                </c:pt>
                <c:pt idx="6">
                  <c:v>0</c:v>
                </c:pt>
                <c:pt idx="7">
                  <c:v>100</c:v>
                </c:pt>
                <c:pt idx="8">
                  <c:v>0</c:v>
                </c:pt>
              </c:numCache>
            </c:numRef>
          </c:val>
        </c:ser>
        <c:ser>
          <c:idx val="5"/>
          <c:order val="5"/>
          <c:tx>
            <c:v>Grietas de tracción GT-1</c:v>
          </c:tx>
          <c:spPr>
            <a:solidFill>
              <a:srgbClr val="00FF00"/>
            </a:solidFill>
          </c:spPr>
          <c:invertIfNegative val="0"/>
          <c:val>
            <c:numRef>
              <c:f>Comparac_Sistemas!$I$90:$I$98</c:f>
              <c:numCache>
                <c:formatCode>0</c:formatCode>
                <c:ptCount val="9"/>
                <c:pt idx="0">
                  <c:v>0</c:v>
                </c:pt>
                <c:pt idx="1">
                  <c:v>0</c:v>
                </c:pt>
                <c:pt idx="2">
                  <c:v>0</c:v>
                </c:pt>
                <c:pt idx="3">
                  <c:v>58.333333333333336</c:v>
                </c:pt>
                <c:pt idx="4">
                  <c:v>0</c:v>
                </c:pt>
                <c:pt idx="5">
                  <c:v>0</c:v>
                </c:pt>
                <c:pt idx="6">
                  <c:v>41.666666666666671</c:v>
                </c:pt>
                <c:pt idx="7">
                  <c:v>0</c:v>
                </c:pt>
                <c:pt idx="8">
                  <c:v>0</c:v>
                </c:pt>
              </c:numCache>
            </c:numRef>
          </c:val>
        </c:ser>
        <c:dLbls>
          <c:showLegendKey val="0"/>
          <c:showVal val="0"/>
          <c:showCatName val="0"/>
          <c:showSerName val="0"/>
          <c:showPercent val="0"/>
          <c:showBubbleSize val="0"/>
        </c:dLbls>
        <c:gapWidth val="150"/>
        <c:axId val="236755904"/>
        <c:axId val="236753552"/>
        <c:extLst>
          <c:ext xmlns:c15="http://schemas.microsoft.com/office/drawing/2012/chart" uri="{02D57815-91ED-43cb-92C2-25804820EDAC}">
            <c15:filteredBarSeries>
              <c15:ser>
                <c:idx val="2"/>
                <c:order val="2"/>
                <c:tx>
                  <c:v>J-2</c:v>
                </c:tx>
                <c:invertIfNegative val="0"/>
                <c:cat>
                  <c:multiLvlStrRef>
                    <c:extLst>
                      <c:ext uri="{02D57815-91ED-43cb-92C2-25804820EDAC}">
                        <c15:formulaRef>
                          <c15:sqref>Comparac_Sistemas!$B$90:$C$98</c15:sqref>
                        </c15:formulaRef>
                      </c:ext>
                    </c:extLst>
                    <c:multiLvlStrCache>
                      <c:ptCount val="9"/>
                      <c:lvl>
                        <c:pt idx="0">
                          <c:v>I. Rugosa</c:v>
                        </c:pt>
                        <c:pt idx="1">
                          <c:v>II. Lisa</c:v>
                        </c:pt>
                        <c:pt idx="2">
                          <c:v>III. Pulida</c:v>
                        </c:pt>
                        <c:pt idx="3">
                          <c:v>IV. Rugosa</c:v>
                        </c:pt>
                        <c:pt idx="4">
                          <c:v>V. Lisa</c:v>
                        </c:pt>
                        <c:pt idx="5">
                          <c:v>VI. Pulida</c:v>
                        </c:pt>
                        <c:pt idx="6">
                          <c:v>VII. Rugosa</c:v>
                        </c:pt>
                        <c:pt idx="7">
                          <c:v>VIII. Lisa</c:v>
                        </c:pt>
                        <c:pt idx="8">
                          <c:v>IX. Pulida</c:v>
                        </c:pt>
                      </c:lvl>
                      <c:lvl>
                        <c:pt idx="0">
                          <c:v>Escalonada</c:v>
                        </c:pt>
                        <c:pt idx="3">
                          <c:v>Ondulada</c:v>
                        </c:pt>
                        <c:pt idx="6">
                          <c:v>Plana</c:v>
                        </c:pt>
                      </c:lvl>
                    </c:multiLvlStrCache>
                  </c:multiLvlStrRef>
                </c:cat>
                <c:val>
                  <c:numRef>
                    <c:extLst>
                      <c:ext uri="{02D57815-91ED-43cb-92C2-25804820EDAC}">
                        <c15:formulaRef>
                          <c15:sqref>Comparac_Sistemas!$I$90:$I$98</c15:sqref>
                        </c15:formulaRef>
                      </c:ext>
                    </c:extLst>
                    <c:numCache>
                      <c:formatCode>0</c:formatCode>
                      <c:ptCount val="9"/>
                      <c:pt idx="0">
                        <c:v>0</c:v>
                      </c:pt>
                      <c:pt idx="1">
                        <c:v>0</c:v>
                      </c:pt>
                      <c:pt idx="2">
                        <c:v>0</c:v>
                      </c:pt>
                      <c:pt idx="3">
                        <c:v>58.333333333333336</c:v>
                      </c:pt>
                      <c:pt idx="4">
                        <c:v>0</c:v>
                      </c:pt>
                      <c:pt idx="5">
                        <c:v>0</c:v>
                      </c:pt>
                      <c:pt idx="6">
                        <c:v>41.666666666666671</c:v>
                      </c:pt>
                      <c:pt idx="7">
                        <c:v>0</c:v>
                      </c:pt>
                      <c:pt idx="8">
                        <c:v>0</c:v>
                      </c:pt>
                    </c:numCache>
                  </c:numRef>
                </c:val>
              </c15:ser>
            </c15:filteredBarSeries>
            <c15:filteredBarSeries>
              <c15:ser>
                <c:idx val="3"/>
                <c:order val="3"/>
                <c:tx>
                  <c:v>J-4</c:v>
                </c:tx>
                <c:invertIfNegative val="0"/>
                <c:cat>
                  <c:multiLvlStrRef>
                    <c:extLst xmlns:c15="http://schemas.microsoft.com/office/drawing/2012/chart">
                      <c:ext xmlns:c15="http://schemas.microsoft.com/office/drawing/2012/chart" uri="{02D57815-91ED-43cb-92C2-25804820EDAC}">
                        <c15:formulaRef>
                          <c15:sqref>Comparac_Sistemas!$B$90:$C$98</c15:sqref>
                        </c15:formulaRef>
                      </c:ext>
                    </c:extLst>
                    <c:multiLvlStrCache>
                      <c:ptCount val="9"/>
                      <c:lvl>
                        <c:pt idx="0">
                          <c:v>I. Rugosa</c:v>
                        </c:pt>
                        <c:pt idx="1">
                          <c:v>II. Lisa</c:v>
                        </c:pt>
                        <c:pt idx="2">
                          <c:v>III. Pulida</c:v>
                        </c:pt>
                        <c:pt idx="3">
                          <c:v>IV. Rugosa</c:v>
                        </c:pt>
                        <c:pt idx="4">
                          <c:v>V. Lisa</c:v>
                        </c:pt>
                        <c:pt idx="5">
                          <c:v>VI. Pulida</c:v>
                        </c:pt>
                        <c:pt idx="6">
                          <c:v>VII. Rugosa</c:v>
                        </c:pt>
                        <c:pt idx="7">
                          <c:v>VIII. Lisa</c:v>
                        </c:pt>
                        <c:pt idx="8">
                          <c:v>IX. Pulida</c:v>
                        </c:pt>
                      </c:lvl>
                      <c:lvl>
                        <c:pt idx="0">
                          <c:v>Escalonada</c:v>
                        </c:pt>
                        <c:pt idx="3">
                          <c:v>Ondulada</c:v>
                        </c:pt>
                        <c:pt idx="6">
                          <c:v>Plana</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15:filteredBarSeries>
              <c15:ser>
                <c:idx val="4"/>
                <c:order val="4"/>
                <c:tx>
                  <c:v>J-5</c:v>
                </c:tx>
                <c:invertIfNegative val="0"/>
                <c:cat>
                  <c:multiLvlStrRef>
                    <c:extLst xmlns:c15="http://schemas.microsoft.com/office/drawing/2012/chart">
                      <c:ext xmlns:c15="http://schemas.microsoft.com/office/drawing/2012/chart" uri="{02D57815-91ED-43cb-92C2-25804820EDAC}">
                        <c15:formulaRef>
                          <c15:sqref>Comparac_Sistemas!$B$90:$C$98</c15:sqref>
                        </c15:formulaRef>
                      </c:ext>
                    </c:extLst>
                    <c:multiLvlStrCache>
                      <c:ptCount val="9"/>
                      <c:lvl>
                        <c:pt idx="0">
                          <c:v>I. Rugosa</c:v>
                        </c:pt>
                        <c:pt idx="1">
                          <c:v>II. Lisa</c:v>
                        </c:pt>
                        <c:pt idx="2">
                          <c:v>III. Pulida</c:v>
                        </c:pt>
                        <c:pt idx="3">
                          <c:v>IV. Rugosa</c:v>
                        </c:pt>
                        <c:pt idx="4">
                          <c:v>V. Lisa</c:v>
                        </c:pt>
                        <c:pt idx="5">
                          <c:v>VI. Pulida</c:v>
                        </c:pt>
                        <c:pt idx="6">
                          <c:v>VII. Rugosa</c:v>
                        </c:pt>
                        <c:pt idx="7">
                          <c:v>VIII. Lisa</c:v>
                        </c:pt>
                        <c:pt idx="8">
                          <c:v>IX. Pulida</c:v>
                        </c:pt>
                      </c:lvl>
                      <c:lvl>
                        <c:pt idx="0">
                          <c:v>Escalonada</c:v>
                        </c:pt>
                        <c:pt idx="3">
                          <c:v>Ondulada</c:v>
                        </c:pt>
                        <c:pt idx="6">
                          <c:v>Plana</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ext>
        </c:extLst>
      </c:barChart>
      <c:catAx>
        <c:axId val="236755904"/>
        <c:scaling>
          <c:orientation val="minMax"/>
        </c:scaling>
        <c:delete val="0"/>
        <c:axPos val="b"/>
        <c:numFmt formatCode="General" sourceLinked="0"/>
        <c:majorTickMark val="none"/>
        <c:minorTickMark val="none"/>
        <c:tickLblPos val="nextTo"/>
        <c:crossAx val="236753552"/>
        <c:crosses val="autoZero"/>
        <c:auto val="1"/>
        <c:lblAlgn val="ctr"/>
        <c:lblOffset val="100"/>
        <c:noMultiLvlLbl val="0"/>
      </c:catAx>
      <c:valAx>
        <c:axId val="236753552"/>
        <c:scaling>
          <c:orientation val="minMax"/>
        </c:scaling>
        <c:delete val="0"/>
        <c:axPos val="l"/>
        <c:majorGridlines/>
        <c:title>
          <c:tx>
            <c:rich>
              <a:bodyPr/>
              <a:lstStyle/>
              <a:p>
                <a:pPr>
                  <a:defRPr/>
                </a:pPr>
                <a:r>
                  <a:rPr lang="es-ES"/>
                  <a:t>%</a:t>
                </a:r>
              </a:p>
            </c:rich>
          </c:tx>
          <c:overlay val="0"/>
        </c:title>
        <c:numFmt formatCode="0" sourceLinked="1"/>
        <c:majorTickMark val="none"/>
        <c:minorTickMark val="none"/>
        <c:tickLblPos val="nextTo"/>
        <c:crossAx val="236755904"/>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Relleno</a:t>
            </a:r>
          </a:p>
        </c:rich>
      </c:tx>
      <c:overlay val="0"/>
    </c:title>
    <c:autoTitleDeleted val="0"/>
    <c:plotArea>
      <c:layout/>
      <c:barChart>
        <c:barDir val="col"/>
        <c:grouping val="clustered"/>
        <c:varyColors val="0"/>
        <c:ser>
          <c:idx val="0"/>
          <c:order val="0"/>
          <c:tx>
            <c:v>Estratificación E-1</c:v>
          </c:tx>
          <c:invertIfNegative val="0"/>
          <c:cat>
            <c:multiLvlStrRef>
              <c:f>Comparac_Sistemas!$B$106:$C$110</c:f>
              <c:multiLvlStrCache>
                <c:ptCount val="5"/>
                <c:lvl>
                  <c:pt idx="1">
                    <c:v>Qz,Calcita</c:v>
                  </c:pt>
                  <c:pt idx="2">
                    <c:v>Qz,Calcita</c:v>
                  </c:pt>
                  <c:pt idx="3">
                    <c:v>Arcilla</c:v>
                  </c:pt>
                  <c:pt idx="4">
                    <c:v>Arcilla</c:v>
                  </c:pt>
                </c:lvl>
                <c:lvl>
                  <c:pt idx="0">
                    <c:v>Ninguno</c:v>
                  </c:pt>
                  <c:pt idx="1">
                    <c:v>Duro &lt; 5mm</c:v>
                  </c:pt>
                  <c:pt idx="2">
                    <c:v>Duro &gt; 5mm</c:v>
                  </c:pt>
                  <c:pt idx="3">
                    <c:v>Blando &lt; 5mm</c:v>
                  </c:pt>
                  <c:pt idx="4">
                    <c:v>Blando &gt;5 mm</c:v>
                  </c:pt>
                </c:lvl>
              </c:multiLvlStrCache>
            </c:multiLvlStrRef>
          </c:cat>
          <c:val>
            <c:numRef>
              <c:f>Comparac_Sistemas!$E$106:$E$110</c:f>
              <c:numCache>
                <c:formatCode>0</c:formatCode>
                <c:ptCount val="5"/>
                <c:pt idx="0">
                  <c:v>25</c:v>
                </c:pt>
                <c:pt idx="1">
                  <c:v>18.75</c:v>
                </c:pt>
                <c:pt idx="2">
                  <c:v>0</c:v>
                </c:pt>
                <c:pt idx="3">
                  <c:v>50</c:v>
                </c:pt>
                <c:pt idx="4">
                  <c:v>6.25</c:v>
                </c:pt>
              </c:numCache>
            </c:numRef>
          </c:val>
        </c:ser>
        <c:ser>
          <c:idx val="1"/>
          <c:order val="1"/>
          <c:tx>
            <c:v>Juntas J-1</c:v>
          </c:tx>
          <c:invertIfNegative val="0"/>
          <c:cat>
            <c:multiLvlStrRef>
              <c:f>Comparac_Sistemas!$B$106:$C$110</c:f>
              <c:multiLvlStrCache>
                <c:ptCount val="5"/>
                <c:lvl>
                  <c:pt idx="1">
                    <c:v>Qz,Calcita</c:v>
                  </c:pt>
                  <c:pt idx="2">
                    <c:v>Qz,Calcita</c:v>
                  </c:pt>
                  <c:pt idx="3">
                    <c:v>Arcilla</c:v>
                  </c:pt>
                  <c:pt idx="4">
                    <c:v>Arcilla</c:v>
                  </c:pt>
                </c:lvl>
                <c:lvl>
                  <c:pt idx="0">
                    <c:v>Ninguno</c:v>
                  </c:pt>
                  <c:pt idx="1">
                    <c:v>Duro &lt; 5mm</c:v>
                  </c:pt>
                  <c:pt idx="2">
                    <c:v>Duro &gt; 5mm</c:v>
                  </c:pt>
                  <c:pt idx="3">
                    <c:v>Blando &lt; 5mm</c:v>
                  </c:pt>
                  <c:pt idx="4">
                    <c:v>Blando &gt;5 mm</c:v>
                  </c:pt>
                </c:lvl>
              </c:multiLvlStrCache>
            </c:multiLvlStrRef>
          </c:cat>
          <c:val>
            <c:numRef>
              <c:f>Comparac_Sistemas!$G$106:$G$110</c:f>
              <c:numCache>
                <c:formatCode>0</c:formatCode>
                <c:ptCount val="5"/>
                <c:pt idx="0">
                  <c:v>25</c:v>
                </c:pt>
                <c:pt idx="1">
                  <c:v>25</c:v>
                </c:pt>
                <c:pt idx="2">
                  <c:v>0</c:v>
                </c:pt>
                <c:pt idx="3">
                  <c:v>37.5</c:v>
                </c:pt>
                <c:pt idx="4">
                  <c:v>12.5</c:v>
                </c:pt>
              </c:numCache>
            </c:numRef>
          </c:val>
        </c:ser>
        <c:ser>
          <c:idx val="5"/>
          <c:order val="5"/>
          <c:tx>
            <c:v>Grietas de tracción GT-1</c:v>
          </c:tx>
          <c:spPr>
            <a:solidFill>
              <a:srgbClr val="00FF00"/>
            </a:solidFill>
          </c:spPr>
          <c:invertIfNegative val="0"/>
          <c:val>
            <c:numRef>
              <c:f>Comparac_Sistemas!$I$106:$I$110</c:f>
              <c:numCache>
                <c:formatCode>0</c:formatCode>
                <c:ptCount val="5"/>
                <c:pt idx="0">
                  <c:v>0</c:v>
                </c:pt>
                <c:pt idx="1">
                  <c:v>0</c:v>
                </c:pt>
                <c:pt idx="2">
                  <c:v>0</c:v>
                </c:pt>
                <c:pt idx="3">
                  <c:v>0</c:v>
                </c:pt>
                <c:pt idx="4">
                  <c:v>100</c:v>
                </c:pt>
              </c:numCache>
            </c:numRef>
          </c:val>
        </c:ser>
        <c:dLbls>
          <c:showLegendKey val="0"/>
          <c:showVal val="0"/>
          <c:showCatName val="0"/>
          <c:showSerName val="0"/>
          <c:showPercent val="0"/>
          <c:showBubbleSize val="0"/>
        </c:dLbls>
        <c:gapWidth val="150"/>
        <c:axId val="236754728"/>
        <c:axId val="236756296"/>
        <c:extLst>
          <c:ext xmlns:c15="http://schemas.microsoft.com/office/drawing/2012/chart" uri="{02D57815-91ED-43cb-92C2-25804820EDAC}">
            <c15:filteredBarSeries>
              <c15:ser>
                <c:idx val="2"/>
                <c:order val="2"/>
                <c:tx>
                  <c:v>J-2</c:v>
                </c:tx>
                <c:invertIfNegative val="0"/>
                <c:cat>
                  <c:multiLvlStrRef>
                    <c:extLst>
                      <c:ext uri="{02D57815-91ED-43cb-92C2-25804820EDAC}">
                        <c15:formulaRef>
                          <c15:sqref>Comparac_Sistemas!$B$106:$C$110</c15:sqref>
                        </c15:formulaRef>
                      </c:ext>
                    </c:extLst>
                    <c:multiLvlStrCache>
                      <c:ptCount val="5"/>
                      <c:lvl>
                        <c:pt idx="1">
                          <c:v>Qz,Calcita</c:v>
                        </c:pt>
                        <c:pt idx="2">
                          <c:v>Qz,Calcita</c:v>
                        </c:pt>
                        <c:pt idx="3">
                          <c:v>Arcilla</c:v>
                        </c:pt>
                        <c:pt idx="4">
                          <c:v>Arcilla</c:v>
                        </c:pt>
                      </c:lvl>
                      <c:lvl>
                        <c:pt idx="0">
                          <c:v>Ninguno</c:v>
                        </c:pt>
                        <c:pt idx="1">
                          <c:v>Duro &lt; 5mm</c:v>
                        </c:pt>
                        <c:pt idx="2">
                          <c:v>Duro &gt; 5mm</c:v>
                        </c:pt>
                        <c:pt idx="3">
                          <c:v>Blando &lt; 5mm</c:v>
                        </c:pt>
                        <c:pt idx="4">
                          <c:v>Blando &gt;5 mm</c:v>
                        </c:pt>
                      </c:lvl>
                    </c:multiLvlStrCache>
                  </c:multiLvlStrRef>
                </c:cat>
                <c:val>
                  <c:numRef>
                    <c:extLst>
                      <c:ext uri="{02D57815-91ED-43cb-92C2-25804820EDAC}">
                        <c15:formulaRef>
                          <c15:sqref>Comparac_Sistemas!$I$106:$I$110</c15:sqref>
                        </c15:formulaRef>
                      </c:ext>
                    </c:extLst>
                    <c:numCache>
                      <c:formatCode>0</c:formatCode>
                      <c:ptCount val="5"/>
                      <c:pt idx="0">
                        <c:v>0</c:v>
                      </c:pt>
                      <c:pt idx="1">
                        <c:v>0</c:v>
                      </c:pt>
                      <c:pt idx="2">
                        <c:v>0</c:v>
                      </c:pt>
                      <c:pt idx="3">
                        <c:v>0</c:v>
                      </c:pt>
                      <c:pt idx="4">
                        <c:v>100</c:v>
                      </c:pt>
                    </c:numCache>
                  </c:numRef>
                </c:val>
              </c15:ser>
            </c15:filteredBarSeries>
            <c15:filteredBarSeries>
              <c15:ser>
                <c:idx val="3"/>
                <c:order val="3"/>
                <c:tx>
                  <c:v>J-4</c:v>
                </c:tx>
                <c:invertIfNegative val="0"/>
                <c:cat>
                  <c:multiLvlStrRef>
                    <c:extLst xmlns:c15="http://schemas.microsoft.com/office/drawing/2012/chart">
                      <c:ext xmlns:c15="http://schemas.microsoft.com/office/drawing/2012/chart" uri="{02D57815-91ED-43cb-92C2-25804820EDAC}">
                        <c15:formulaRef>
                          <c15:sqref>Comparac_Sistemas!$B$106:$C$110</c15:sqref>
                        </c15:formulaRef>
                      </c:ext>
                    </c:extLst>
                    <c:multiLvlStrCache>
                      <c:ptCount val="5"/>
                      <c:lvl>
                        <c:pt idx="1">
                          <c:v>Qz,Calcita</c:v>
                        </c:pt>
                        <c:pt idx="2">
                          <c:v>Qz,Calcita</c:v>
                        </c:pt>
                        <c:pt idx="3">
                          <c:v>Arcilla</c:v>
                        </c:pt>
                        <c:pt idx="4">
                          <c:v>Arcilla</c:v>
                        </c:pt>
                      </c:lvl>
                      <c:lvl>
                        <c:pt idx="0">
                          <c:v>Ninguno</c:v>
                        </c:pt>
                        <c:pt idx="1">
                          <c:v>Duro &lt; 5mm</c:v>
                        </c:pt>
                        <c:pt idx="2">
                          <c:v>Duro &gt; 5mm</c:v>
                        </c:pt>
                        <c:pt idx="3">
                          <c:v>Blando &lt; 5mm</c:v>
                        </c:pt>
                        <c:pt idx="4">
                          <c:v>Blando &gt;5 mm</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15:filteredBarSeries>
              <c15:ser>
                <c:idx val="4"/>
                <c:order val="4"/>
                <c:tx>
                  <c:v>J-5</c:v>
                </c:tx>
                <c:invertIfNegative val="0"/>
                <c:cat>
                  <c:multiLvlStrRef>
                    <c:extLst xmlns:c15="http://schemas.microsoft.com/office/drawing/2012/chart">
                      <c:ext xmlns:c15="http://schemas.microsoft.com/office/drawing/2012/chart" uri="{02D57815-91ED-43cb-92C2-25804820EDAC}">
                        <c15:formulaRef>
                          <c15:sqref>Comparac_Sistemas!$B$106:$C$110</c15:sqref>
                        </c15:formulaRef>
                      </c:ext>
                    </c:extLst>
                    <c:multiLvlStrCache>
                      <c:ptCount val="5"/>
                      <c:lvl>
                        <c:pt idx="1">
                          <c:v>Qz,Calcita</c:v>
                        </c:pt>
                        <c:pt idx="2">
                          <c:v>Qz,Calcita</c:v>
                        </c:pt>
                        <c:pt idx="3">
                          <c:v>Arcilla</c:v>
                        </c:pt>
                        <c:pt idx="4">
                          <c:v>Arcilla</c:v>
                        </c:pt>
                      </c:lvl>
                      <c:lvl>
                        <c:pt idx="0">
                          <c:v>Ninguno</c:v>
                        </c:pt>
                        <c:pt idx="1">
                          <c:v>Duro &lt; 5mm</c:v>
                        </c:pt>
                        <c:pt idx="2">
                          <c:v>Duro &gt; 5mm</c:v>
                        </c:pt>
                        <c:pt idx="3">
                          <c:v>Blando &lt; 5mm</c:v>
                        </c:pt>
                        <c:pt idx="4">
                          <c:v>Blando &gt;5 mm</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ext>
        </c:extLst>
      </c:barChart>
      <c:catAx>
        <c:axId val="236754728"/>
        <c:scaling>
          <c:orientation val="minMax"/>
        </c:scaling>
        <c:delete val="0"/>
        <c:axPos val="b"/>
        <c:numFmt formatCode="General" sourceLinked="0"/>
        <c:majorTickMark val="none"/>
        <c:minorTickMark val="none"/>
        <c:tickLblPos val="nextTo"/>
        <c:crossAx val="236756296"/>
        <c:crosses val="autoZero"/>
        <c:auto val="1"/>
        <c:lblAlgn val="ctr"/>
        <c:lblOffset val="100"/>
        <c:noMultiLvlLbl val="0"/>
      </c:catAx>
      <c:valAx>
        <c:axId val="236756296"/>
        <c:scaling>
          <c:orientation val="minMax"/>
        </c:scaling>
        <c:delete val="0"/>
        <c:axPos val="l"/>
        <c:majorGridlines/>
        <c:title>
          <c:tx>
            <c:rich>
              <a:bodyPr/>
              <a:lstStyle/>
              <a:p>
                <a:pPr>
                  <a:defRPr/>
                </a:pPr>
                <a:r>
                  <a:rPr lang="es-ES"/>
                  <a:t>%</a:t>
                </a:r>
              </a:p>
            </c:rich>
          </c:tx>
          <c:overlay val="0"/>
        </c:title>
        <c:numFmt formatCode="0" sourceLinked="1"/>
        <c:majorTickMark val="none"/>
        <c:minorTickMark val="none"/>
        <c:tickLblPos val="nextTo"/>
        <c:crossAx val="236754728"/>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Filtraciones</a:t>
            </a:r>
          </a:p>
        </c:rich>
      </c:tx>
      <c:overlay val="0"/>
    </c:title>
    <c:autoTitleDeleted val="0"/>
    <c:plotArea>
      <c:layout/>
      <c:barChart>
        <c:barDir val="col"/>
        <c:grouping val="clustered"/>
        <c:varyColors val="0"/>
        <c:ser>
          <c:idx val="0"/>
          <c:order val="0"/>
          <c:tx>
            <c:strRef>
              <c:f>Comparac_Sistemas!$D$128</c:f>
              <c:strCache>
                <c:ptCount val="1"/>
                <c:pt idx="0">
                  <c:v>Estratificación E-1</c:v>
                </c:pt>
              </c:strCache>
            </c:strRef>
          </c:tx>
          <c:invertIfNegative val="0"/>
          <c:cat>
            <c:strRef>
              <c:f>Comparac_Sistemas!$B$153:$C$156</c:f>
              <c:strCache>
                <c:ptCount val="4"/>
                <c:pt idx="0">
                  <c:v>Seco</c:v>
                </c:pt>
                <c:pt idx="1">
                  <c:v>Húmedo</c:v>
                </c:pt>
                <c:pt idx="2">
                  <c:v>Goteo</c:v>
                </c:pt>
                <c:pt idx="3">
                  <c:v>Flujo</c:v>
                </c:pt>
              </c:strCache>
            </c:strRef>
          </c:cat>
          <c:val>
            <c:numRef>
              <c:f>Comparac_Sistemas!$E$153:$E$156</c:f>
              <c:numCache>
                <c:formatCode>0</c:formatCode>
                <c:ptCount val="4"/>
                <c:pt idx="0">
                  <c:v>0</c:v>
                </c:pt>
                <c:pt idx="1">
                  <c:v>43.75</c:v>
                </c:pt>
                <c:pt idx="2">
                  <c:v>56.25</c:v>
                </c:pt>
                <c:pt idx="3">
                  <c:v>0</c:v>
                </c:pt>
              </c:numCache>
            </c:numRef>
          </c:val>
        </c:ser>
        <c:ser>
          <c:idx val="1"/>
          <c:order val="1"/>
          <c:tx>
            <c:strRef>
              <c:f>Comparac_Sistemas!$F$128</c:f>
              <c:strCache>
                <c:ptCount val="1"/>
                <c:pt idx="0">
                  <c:v>Juntas J-1</c:v>
                </c:pt>
              </c:strCache>
            </c:strRef>
          </c:tx>
          <c:invertIfNegative val="0"/>
          <c:cat>
            <c:strRef>
              <c:f>Comparac_Sistemas!$B$153:$C$156</c:f>
              <c:strCache>
                <c:ptCount val="4"/>
                <c:pt idx="0">
                  <c:v>Seco</c:v>
                </c:pt>
                <c:pt idx="1">
                  <c:v>Húmedo</c:v>
                </c:pt>
                <c:pt idx="2">
                  <c:v>Goteo</c:v>
                </c:pt>
                <c:pt idx="3">
                  <c:v>Flujo</c:v>
                </c:pt>
              </c:strCache>
            </c:strRef>
          </c:cat>
          <c:val>
            <c:numRef>
              <c:f>Comparac_Sistemas!$G$153:$G$156</c:f>
              <c:numCache>
                <c:formatCode>0</c:formatCode>
                <c:ptCount val="4"/>
                <c:pt idx="0">
                  <c:v>0</c:v>
                </c:pt>
                <c:pt idx="1">
                  <c:v>75</c:v>
                </c:pt>
                <c:pt idx="2">
                  <c:v>25</c:v>
                </c:pt>
                <c:pt idx="3">
                  <c:v>0</c:v>
                </c:pt>
              </c:numCache>
            </c:numRef>
          </c:val>
        </c:ser>
        <c:ser>
          <c:idx val="5"/>
          <c:order val="5"/>
          <c:tx>
            <c:v>Grietas de tracción GT-1</c:v>
          </c:tx>
          <c:spPr>
            <a:solidFill>
              <a:srgbClr val="00FF00"/>
            </a:solidFill>
          </c:spPr>
          <c:invertIfNegative val="0"/>
          <c:val>
            <c:numRef>
              <c:f>Comparac_Sistemas!$I$153:$I$156</c:f>
              <c:numCache>
                <c:formatCode>0</c:formatCode>
                <c:ptCount val="4"/>
                <c:pt idx="0">
                  <c:v>0</c:v>
                </c:pt>
                <c:pt idx="1">
                  <c:v>50</c:v>
                </c:pt>
                <c:pt idx="2">
                  <c:v>50</c:v>
                </c:pt>
                <c:pt idx="3">
                  <c:v>0</c:v>
                </c:pt>
              </c:numCache>
            </c:numRef>
          </c:val>
        </c:ser>
        <c:dLbls>
          <c:showLegendKey val="0"/>
          <c:showVal val="0"/>
          <c:showCatName val="0"/>
          <c:showSerName val="0"/>
          <c:showPercent val="0"/>
          <c:showBubbleSize val="0"/>
        </c:dLbls>
        <c:gapWidth val="150"/>
        <c:axId val="236757080"/>
        <c:axId val="236752376"/>
        <c:extLst>
          <c:ext xmlns:c15="http://schemas.microsoft.com/office/drawing/2012/chart" uri="{02D57815-91ED-43cb-92C2-25804820EDAC}">
            <c15:filteredBarSeries>
              <c15:ser>
                <c:idx val="2"/>
                <c:order val="2"/>
                <c:tx>
                  <c:strRef>
                    <c:extLst>
                      <c:ext uri="{02D57815-91ED-43cb-92C2-25804820EDAC}">
                        <c15:formulaRef>
                          <c15:sqref>Comparac_Sistemas!$H$128</c15:sqref>
                        </c15:formulaRef>
                      </c:ext>
                    </c:extLst>
                    <c:strCache>
                      <c:ptCount val="1"/>
                      <c:pt idx="0">
                        <c:v> GT-1</c:v>
                      </c:pt>
                    </c:strCache>
                  </c:strRef>
                </c:tx>
                <c:invertIfNegative val="0"/>
                <c:cat>
                  <c:strRef>
                    <c:extLst>
                      <c:ext uri="{02D57815-91ED-43cb-92C2-25804820EDAC}">
                        <c15:formulaRef>
                          <c15:sqref>Comparac_Sistemas!$B$153:$C$156</c15:sqref>
                        </c15:formulaRef>
                      </c:ext>
                    </c:extLst>
                    <c:strCache>
                      <c:ptCount val="4"/>
                      <c:pt idx="0">
                        <c:v>Seco</c:v>
                      </c:pt>
                      <c:pt idx="1">
                        <c:v>Húmedo</c:v>
                      </c:pt>
                      <c:pt idx="2">
                        <c:v>Goteo</c:v>
                      </c:pt>
                      <c:pt idx="3">
                        <c:v>Flujo</c:v>
                      </c:pt>
                    </c:strCache>
                  </c:strRef>
                </c:cat>
                <c:val>
                  <c:numRef>
                    <c:extLst>
                      <c:ext uri="{02D57815-91ED-43cb-92C2-25804820EDAC}">
                        <c15:formulaRef>
                          <c15:sqref>Comparac_Sistemas!$I$153:$I$156</c15:sqref>
                        </c15:formulaRef>
                      </c:ext>
                    </c:extLst>
                    <c:numCache>
                      <c:formatCode>0</c:formatCode>
                      <c:ptCount val="4"/>
                      <c:pt idx="0">
                        <c:v>0</c:v>
                      </c:pt>
                      <c:pt idx="1">
                        <c:v>50</c:v>
                      </c:pt>
                      <c:pt idx="2">
                        <c:v>50</c:v>
                      </c:pt>
                      <c:pt idx="3">
                        <c:v>0</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Comparac_Sistemas!#REF!</c15:sqref>
                        </c15:formulaRef>
                      </c:ext>
                    </c:extLst>
                    <c:strCache>
                      <c:ptCount val="1"/>
                      <c:pt idx="0">
                        <c:v>#REF!</c:v>
                      </c:pt>
                    </c:strCache>
                  </c:strRef>
                </c:tx>
                <c:invertIfNegative val="0"/>
                <c:cat>
                  <c:strRef>
                    <c:extLst xmlns:c15="http://schemas.microsoft.com/office/drawing/2012/chart">
                      <c:ext xmlns:c15="http://schemas.microsoft.com/office/drawing/2012/chart" uri="{02D57815-91ED-43cb-92C2-25804820EDAC}">
                        <c15:formulaRef>
                          <c15:sqref>Comparac_Sistemas!$B$153:$C$156</c15:sqref>
                        </c15:formulaRef>
                      </c:ext>
                    </c:extLst>
                    <c:strCache>
                      <c:ptCount val="4"/>
                      <c:pt idx="0">
                        <c:v>Seco</c:v>
                      </c:pt>
                      <c:pt idx="1">
                        <c:v>Húmedo</c:v>
                      </c:pt>
                      <c:pt idx="2">
                        <c:v>Goteo</c:v>
                      </c:pt>
                      <c:pt idx="3">
                        <c:v>Flujo</c:v>
                      </c:pt>
                    </c:strCache>
                  </c: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Comparac_Sistemas!#REF!</c15:sqref>
                        </c15:formulaRef>
                      </c:ext>
                    </c:extLst>
                    <c:strCache>
                      <c:ptCount val="1"/>
                      <c:pt idx="0">
                        <c:v>#REF!</c:v>
                      </c:pt>
                    </c:strCache>
                  </c:strRef>
                </c:tx>
                <c:invertIfNegative val="0"/>
                <c:cat>
                  <c:strRef>
                    <c:extLst xmlns:c15="http://schemas.microsoft.com/office/drawing/2012/chart">
                      <c:ext xmlns:c15="http://schemas.microsoft.com/office/drawing/2012/chart" uri="{02D57815-91ED-43cb-92C2-25804820EDAC}">
                        <c15:formulaRef>
                          <c15:sqref>Comparac_Sistemas!$B$153:$C$156</c15:sqref>
                        </c15:formulaRef>
                      </c:ext>
                    </c:extLst>
                    <c:strCache>
                      <c:ptCount val="4"/>
                      <c:pt idx="0">
                        <c:v>Seco</c:v>
                      </c:pt>
                      <c:pt idx="1">
                        <c:v>Húmedo</c:v>
                      </c:pt>
                      <c:pt idx="2">
                        <c:v>Goteo</c:v>
                      </c:pt>
                      <c:pt idx="3">
                        <c:v>Flujo</c:v>
                      </c:pt>
                    </c:strCache>
                  </c: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ext>
        </c:extLst>
      </c:barChart>
      <c:catAx>
        <c:axId val="236757080"/>
        <c:scaling>
          <c:orientation val="minMax"/>
        </c:scaling>
        <c:delete val="0"/>
        <c:axPos val="b"/>
        <c:numFmt formatCode="General" sourceLinked="0"/>
        <c:majorTickMark val="none"/>
        <c:minorTickMark val="none"/>
        <c:tickLblPos val="nextTo"/>
        <c:crossAx val="236752376"/>
        <c:crosses val="autoZero"/>
        <c:auto val="1"/>
        <c:lblAlgn val="ctr"/>
        <c:lblOffset val="100"/>
        <c:noMultiLvlLbl val="0"/>
      </c:catAx>
      <c:valAx>
        <c:axId val="236752376"/>
        <c:scaling>
          <c:orientation val="minMax"/>
        </c:scaling>
        <c:delete val="0"/>
        <c:axPos val="l"/>
        <c:majorGridlines/>
        <c:title>
          <c:tx>
            <c:rich>
              <a:bodyPr/>
              <a:lstStyle/>
              <a:p>
                <a:pPr>
                  <a:defRPr/>
                </a:pPr>
                <a:r>
                  <a:rPr lang="es-ES"/>
                  <a:t>%</a:t>
                </a:r>
              </a:p>
            </c:rich>
          </c:tx>
          <c:overlay val="0"/>
        </c:title>
        <c:numFmt formatCode="0" sourceLinked="1"/>
        <c:majorTickMark val="none"/>
        <c:minorTickMark val="none"/>
        <c:tickLblPos val="nextTo"/>
        <c:crossAx val="236757080"/>
        <c:crosses val="autoZero"/>
        <c:crossBetween val="between"/>
      </c:valAx>
      <c:dTable>
        <c:showHorzBorder val="1"/>
        <c:showVertBorder val="1"/>
        <c:showOutline val="1"/>
        <c:showKeys val="1"/>
        <c:txPr>
          <a:bodyPr/>
          <a:lstStyle/>
          <a:p>
            <a:pPr rtl="0">
              <a:defRPr sz="900"/>
            </a:pPr>
            <a:endParaRPr lang="es-EC"/>
          </a:p>
        </c:txPr>
      </c:dTable>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Meteorización</a:t>
            </a:r>
          </a:p>
        </c:rich>
      </c:tx>
      <c:overlay val="0"/>
    </c:title>
    <c:autoTitleDeleted val="0"/>
    <c:plotArea>
      <c:layout/>
      <c:barChart>
        <c:barDir val="col"/>
        <c:grouping val="clustered"/>
        <c:varyColors val="0"/>
        <c:ser>
          <c:idx val="0"/>
          <c:order val="0"/>
          <c:tx>
            <c:strRef>
              <c:f>Comparac_Sistemas!$D$128</c:f>
              <c:strCache>
                <c:ptCount val="1"/>
                <c:pt idx="0">
                  <c:v>Estratificación E-1</c:v>
                </c:pt>
              </c:strCache>
            </c:strRef>
          </c:tx>
          <c:invertIfNegative val="0"/>
          <c:cat>
            <c:multiLvlStrRef>
              <c:f>Comparac_Sistemas!$B$130:$C$135</c:f>
              <c:multiLvlStrCache>
                <c:ptCount val="6"/>
                <c:lvl>
                  <c:pt idx="0">
                    <c:v>Fresco</c:v>
                  </c:pt>
                  <c:pt idx="1">
                    <c:v>Ligeramente</c:v>
                  </c:pt>
                  <c:pt idx="2">
                    <c:v>Moderadamente</c:v>
                  </c:pt>
                  <c:pt idx="3">
                    <c:v>Altamente</c:v>
                  </c:pt>
                  <c:pt idx="4">
                    <c:v>Completamente</c:v>
                  </c:pt>
                  <c:pt idx="5">
                    <c:v>Suelo Residual</c:v>
                  </c:pt>
                </c:lvl>
                <c:lvl>
                  <c:pt idx="0">
                    <c:v>I</c:v>
                  </c:pt>
                  <c:pt idx="1">
                    <c:v>II</c:v>
                  </c:pt>
                  <c:pt idx="2">
                    <c:v>III</c:v>
                  </c:pt>
                  <c:pt idx="3">
                    <c:v>IV</c:v>
                  </c:pt>
                  <c:pt idx="4">
                    <c:v>V</c:v>
                  </c:pt>
                  <c:pt idx="5">
                    <c:v>VI</c:v>
                  </c:pt>
                </c:lvl>
              </c:multiLvlStrCache>
            </c:multiLvlStrRef>
          </c:cat>
          <c:val>
            <c:numRef>
              <c:f>Comparac_Sistemas!$E$130:$E$135</c:f>
              <c:numCache>
                <c:formatCode>0</c:formatCode>
                <c:ptCount val="6"/>
                <c:pt idx="0">
                  <c:v>87.5</c:v>
                </c:pt>
                <c:pt idx="1">
                  <c:v>0</c:v>
                </c:pt>
                <c:pt idx="2">
                  <c:v>12.5</c:v>
                </c:pt>
                <c:pt idx="3">
                  <c:v>0</c:v>
                </c:pt>
                <c:pt idx="4">
                  <c:v>0</c:v>
                </c:pt>
                <c:pt idx="5">
                  <c:v>0</c:v>
                </c:pt>
              </c:numCache>
            </c:numRef>
          </c:val>
        </c:ser>
        <c:ser>
          <c:idx val="1"/>
          <c:order val="1"/>
          <c:tx>
            <c:strRef>
              <c:f>Comparac_Sistemas!$F$128</c:f>
              <c:strCache>
                <c:ptCount val="1"/>
                <c:pt idx="0">
                  <c:v>Juntas J-1</c:v>
                </c:pt>
              </c:strCache>
            </c:strRef>
          </c:tx>
          <c:invertIfNegative val="0"/>
          <c:cat>
            <c:multiLvlStrRef>
              <c:f>Comparac_Sistemas!$B$130:$C$135</c:f>
              <c:multiLvlStrCache>
                <c:ptCount val="6"/>
                <c:lvl>
                  <c:pt idx="0">
                    <c:v>Fresco</c:v>
                  </c:pt>
                  <c:pt idx="1">
                    <c:v>Ligeramente</c:v>
                  </c:pt>
                  <c:pt idx="2">
                    <c:v>Moderadamente</c:v>
                  </c:pt>
                  <c:pt idx="3">
                    <c:v>Altamente</c:v>
                  </c:pt>
                  <c:pt idx="4">
                    <c:v>Completamente</c:v>
                  </c:pt>
                  <c:pt idx="5">
                    <c:v>Suelo Residual</c:v>
                  </c:pt>
                </c:lvl>
                <c:lvl>
                  <c:pt idx="0">
                    <c:v>I</c:v>
                  </c:pt>
                  <c:pt idx="1">
                    <c:v>II</c:v>
                  </c:pt>
                  <c:pt idx="2">
                    <c:v>III</c:v>
                  </c:pt>
                  <c:pt idx="3">
                    <c:v>IV</c:v>
                  </c:pt>
                  <c:pt idx="4">
                    <c:v>V</c:v>
                  </c:pt>
                  <c:pt idx="5">
                    <c:v>VI</c:v>
                  </c:pt>
                </c:lvl>
              </c:multiLvlStrCache>
            </c:multiLvlStrRef>
          </c:cat>
          <c:val>
            <c:numRef>
              <c:f>Comparac_Sistemas!$G$130:$G$135</c:f>
              <c:numCache>
                <c:formatCode>0</c:formatCode>
                <c:ptCount val="6"/>
                <c:pt idx="0">
                  <c:v>75</c:v>
                </c:pt>
                <c:pt idx="1">
                  <c:v>25</c:v>
                </c:pt>
                <c:pt idx="2">
                  <c:v>0</c:v>
                </c:pt>
                <c:pt idx="3">
                  <c:v>0</c:v>
                </c:pt>
                <c:pt idx="4">
                  <c:v>0</c:v>
                </c:pt>
                <c:pt idx="5">
                  <c:v>0</c:v>
                </c:pt>
              </c:numCache>
            </c:numRef>
          </c:val>
        </c:ser>
        <c:ser>
          <c:idx val="5"/>
          <c:order val="5"/>
          <c:tx>
            <c:v>Grietas de tracción GT-1</c:v>
          </c:tx>
          <c:spPr>
            <a:solidFill>
              <a:srgbClr val="00FF00"/>
            </a:solidFill>
          </c:spPr>
          <c:invertIfNegative val="0"/>
          <c:val>
            <c:numRef>
              <c:f>Comparac_Sistemas!$I$130:$I$135</c:f>
              <c:numCache>
                <c:formatCode>0</c:formatCode>
                <c:ptCount val="6"/>
                <c:pt idx="0">
                  <c:v>33.333333333333329</c:v>
                </c:pt>
                <c:pt idx="1">
                  <c:v>50</c:v>
                </c:pt>
                <c:pt idx="2">
                  <c:v>16.666666666666664</c:v>
                </c:pt>
                <c:pt idx="3">
                  <c:v>0</c:v>
                </c:pt>
                <c:pt idx="4">
                  <c:v>0</c:v>
                </c:pt>
                <c:pt idx="5">
                  <c:v>0</c:v>
                </c:pt>
              </c:numCache>
            </c:numRef>
          </c:val>
        </c:ser>
        <c:dLbls>
          <c:showLegendKey val="0"/>
          <c:showVal val="0"/>
          <c:showCatName val="0"/>
          <c:showSerName val="0"/>
          <c:showPercent val="0"/>
          <c:showBubbleSize val="0"/>
        </c:dLbls>
        <c:gapWidth val="150"/>
        <c:axId val="236757864"/>
        <c:axId val="236750808"/>
        <c:extLst>
          <c:ext xmlns:c15="http://schemas.microsoft.com/office/drawing/2012/chart" uri="{02D57815-91ED-43cb-92C2-25804820EDAC}">
            <c15:filteredBarSeries>
              <c15:ser>
                <c:idx val="2"/>
                <c:order val="2"/>
                <c:tx>
                  <c:strRef>
                    <c:extLst>
                      <c:ext uri="{02D57815-91ED-43cb-92C2-25804820EDAC}">
                        <c15:formulaRef>
                          <c15:sqref>Comparac_Sistemas!$H$128</c15:sqref>
                        </c15:formulaRef>
                      </c:ext>
                    </c:extLst>
                    <c:strCache>
                      <c:ptCount val="1"/>
                      <c:pt idx="0">
                        <c:v> GT-1</c:v>
                      </c:pt>
                    </c:strCache>
                  </c:strRef>
                </c:tx>
                <c:invertIfNegative val="0"/>
                <c:cat>
                  <c:multiLvlStrRef>
                    <c:extLst>
                      <c:ext uri="{02D57815-91ED-43cb-92C2-25804820EDAC}">
                        <c15:formulaRef>
                          <c15:sqref>Comparac_Sistemas!$B$130:$C$135</c15:sqref>
                        </c15:formulaRef>
                      </c:ext>
                    </c:extLst>
                    <c:multiLvlStrCache>
                      <c:ptCount val="6"/>
                      <c:lvl>
                        <c:pt idx="0">
                          <c:v>Fresco</c:v>
                        </c:pt>
                        <c:pt idx="1">
                          <c:v>Ligeramente</c:v>
                        </c:pt>
                        <c:pt idx="2">
                          <c:v>Moderadamente</c:v>
                        </c:pt>
                        <c:pt idx="3">
                          <c:v>Altamente</c:v>
                        </c:pt>
                        <c:pt idx="4">
                          <c:v>Completamente</c:v>
                        </c:pt>
                        <c:pt idx="5">
                          <c:v>Suelo Residual</c:v>
                        </c:pt>
                      </c:lvl>
                      <c:lvl>
                        <c:pt idx="0">
                          <c:v>I</c:v>
                        </c:pt>
                        <c:pt idx="1">
                          <c:v>II</c:v>
                        </c:pt>
                        <c:pt idx="2">
                          <c:v>III</c:v>
                        </c:pt>
                        <c:pt idx="3">
                          <c:v>IV</c:v>
                        </c:pt>
                        <c:pt idx="4">
                          <c:v>V</c:v>
                        </c:pt>
                        <c:pt idx="5">
                          <c:v>VI</c:v>
                        </c:pt>
                      </c:lvl>
                    </c:multiLvlStrCache>
                  </c:multiLvlStrRef>
                </c:cat>
                <c:val>
                  <c:numRef>
                    <c:extLst>
                      <c:ext uri="{02D57815-91ED-43cb-92C2-25804820EDAC}">
                        <c15:formulaRef>
                          <c15:sqref>Comparac_Sistemas!$I$130:$I$135</c15:sqref>
                        </c15:formulaRef>
                      </c:ext>
                    </c:extLst>
                    <c:numCache>
                      <c:formatCode>0</c:formatCode>
                      <c:ptCount val="6"/>
                      <c:pt idx="0">
                        <c:v>33.333333333333329</c:v>
                      </c:pt>
                      <c:pt idx="1">
                        <c:v>50</c:v>
                      </c:pt>
                      <c:pt idx="2">
                        <c:v>16.666666666666664</c:v>
                      </c:pt>
                      <c:pt idx="3">
                        <c:v>0</c:v>
                      </c:pt>
                      <c:pt idx="4">
                        <c:v>0</c:v>
                      </c:pt>
                      <c:pt idx="5">
                        <c:v>0</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Comparac_Sistemas!#REF!</c15:sqref>
                        </c15:formulaRef>
                      </c:ext>
                    </c:extLst>
                    <c:strCache>
                      <c:ptCount val="1"/>
                      <c:pt idx="0">
                        <c:v>#REF!</c:v>
                      </c:pt>
                    </c:strCache>
                  </c:strRef>
                </c:tx>
                <c:invertIfNegative val="0"/>
                <c:cat>
                  <c:multiLvlStrRef>
                    <c:extLst xmlns:c15="http://schemas.microsoft.com/office/drawing/2012/chart">
                      <c:ext xmlns:c15="http://schemas.microsoft.com/office/drawing/2012/chart" uri="{02D57815-91ED-43cb-92C2-25804820EDAC}">
                        <c15:formulaRef>
                          <c15:sqref>Comparac_Sistemas!$B$130:$C$135</c15:sqref>
                        </c15:formulaRef>
                      </c:ext>
                    </c:extLst>
                    <c:multiLvlStrCache>
                      <c:ptCount val="6"/>
                      <c:lvl>
                        <c:pt idx="0">
                          <c:v>Fresco</c:v>
                        </c:pt>
                        <c:pt idx="1">
                          <c:v>Ligeramente</c:v>
                        </c:pt>
                        <c:pt idx="2">
                          <c:v>Moderadamente</c:v>
                        </c:pt>
                        <c:pt idx="3">
                          <c:v>Altamente</c:v>
                        </c:pt>
                        <c:pt idx="4">
                          <c:v>Completamente</c:v>
                        </c:pt>
                        <c:pt idx="5">
                          <c:v>Suelo Residual</c:v>
                        </c:pt>
                      </c:lvl>
                      <c:lvl>
                        <c:pt idx="0">
                          <c:v>I</c:v>
                        </c:pt>
                        <c:pt idx="1">
                          <c:v>II</c:v>
                        </c:pt>
                        <c:pt idx="2">
                          <c:v>III</c:v>
                        </c:pt>
                        <c:pt idx="3">
                          <c:v>IV</c:v>
                        </c:pt>
                        <c:pt idx="4">
                          <c:v>V</c:v>
                        </c:pt>
                        <c:pt idx="5">
                          <c:v>VI</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Comparac_Sistemas!#REF!</c15:sqref>
                        </c15:formulaRef>
                      </c:ext>
                    </c:extLst>
                    <c:strCache>
                      <c:ptCount val="1"/>
                      <c:pt idx="0">
                        <c:v>#REF!</c:v>
                      </c:pt>
                    </c:strCache>
                  </c:strRef>
                </c:tx>
                <c:invertIfNegative val="0"/>
                <c:cat>
                  <c:multiLvlStrRef>
                    <c:extLst xmlns:c15="http://schemas.microsoft.com/office/drawing/2012/chart">
                      <c:ext xmlns:c15="http://schemas.microsoft.com/office/drawing/2012/chart" uri="{02D57815-91ED-43cb-92C2-25804820EDAC}">
                        <c15:formulaRef>
                          <c15:sqref>Comparac_Sistemas!$B$130:$C$135</c15:sqref>
                        </c15:formulaRef>
                      </c:ext>
                    </c:extLst>
                    <c:multiLvlStrCache>
                      <c:ptCount val="6"/>
                      <c:lvl>
                        <c:pt idx="0">
                          <c:v>Fresco</c:v>
                        </c:pt>
                        <c:pt idx="1">
                          <c:v>Ligeramente</c:v>
                        </c:pt>
                        <c:pt idx="2">
                          <c:v>Moderadamente</c:v>
                        </c:pt>
                        <c:pt idx="3">
                          <c:v>Altamente</c:v>
                        </c:pt>
                        <c:pt idx="4">
                          <c:v>Completamente</c:v>
                        </c:pt>
                        <c:pt idx="5">
                          <c:v>Suelo Residual</c:v>
                        </c:pt>
                      </c:lvl>
                      <c:lvl>
                        <c:pt idx="0">
                          <c:v>I</c:v>
                        </c:pt>
                        <c:pt idx="1">
                          <c:v>II</c:v>
                        </c:pt>
                        <c:pt idx="2">
                          <c:v>III</c:v>
                        </c:pt>
                        <c:pt idx="3">
                          <c:v>IV</c:v>
                        </c:pt>
                        <c:pt idx="4">
                          <c:v>V</c:v>
                        </c:pt>
                        <c:pt idx="5">
                          <c:v>VI</c:v>
                        </c:pt>
                      </c:lvl>
                    </c:multiLvlStrCache>
                  </c:multiLvlStrRef>
                </c:cat>
                <c:val>
                  <c:numRef>
                    <c:extLst xmlns:c15="http://schemas.microsoft.com/office/drawing/2012/chart">
                      <c:ext xmlns:c15="http://schemas.microsoft.com/office/drawing/2012/chart" uri="{02D57815-91ED-43cb-92C2-25804820EDAC}">
                        <c15:formulaRef>
                          <c15:sqref>Comparac_Sistemas!#REF!</c15:sqref>
                        </c15:formulaRef>
                      </c:ext>
                    </c:extLst>
                    <c:numCache>
                      <c:formatCode>General</c:formatCode>
                      <c:ptCount val="1"/>
                      <c:pt idx="0">
                        <c:v>1</c:v>
                      </c:pt>
                    </c:numCache>
                  </c:numRef>
                </c:val>
              </c15:ser>
            </c15:filteredBarSeries>
          </c:ext>
        </c:extLst>
      </c:barChart>
      <c:catAx>
        <c:axId val="236757864"/>
        <c:scaling>
          <c:orientation val="minMax"/>
        </c:scaling>
        <c:delete val="0"/>
        <c:axPos val="b"/>
        <c:numFmt formatCode="General" sourceLinked="0"/>
        <c:majorTickMark val="none"/>
        <c:minorTickMark val="none"/>
        <c:tickLblPos val="nextTo"/>
        <c:crossAx val="236750808"/>
        <c:crosses val="autoZero"/>
        <c:auto val="1"/>
        <c:lblAlgn val="ctr"/>
        <c:lblOffset val="100"/>
        <c:noMultiLvlLbl val="0"/>
      </c:catAx>
      <c:valAx>
        <c:axId val="236750808"/>
        <c:scaling>
          <c:orientation val="minMax"/>
        </c:scaling>
        <c:delete val="0"/>
        <c:axPos val="l"/>
        <c:majorGridlines/>
        <c:title>
          <c:tx>
            <c:rich>
              <a:bodyPr/>
              <a:lstStyle/>
              <a:p>
                <a:pPr>
                  <a:defRPr/>
                </a:pPr>
                <a:r>
                  <a:rPr lang="es-ES"/>
                  <a:t>%</a:t>
                </a:r>
              </a:p>
            </c:rich>
          </c:tx>
          <c:overlay val="0"/>
        </c:title>
        <c:numFmt formatCode="0" sourceLinked="1"/>
        <c:majorTickMark val="none"/>
        <c:minorTickMark val="none"/>
        <c:tickLblPos val="nextTo"/>
        <c:crossAx val="236757864"/>
        <c:crosses val="autoZero"/>
        <c:crossBetween val="between"/>
      </c:valAx>
      <c:dTable>
        <c:showHorzBorder val="1"/>
        <c:showVertBorder val="1"/>
        <c:showOutline val="1"/>
        <c:showKeys val="1"/>
        <c:txPr>
          <a:bodyPr/>
          <a:lstStyle/>
          <a:p>
            <a:pPr rtl="0">
              <a:defRPr sz="900"/>
            </a:pPr>
            <a:endParaRPr lang="es-EC"/>
          </a:p>
        </c:txPr>
      </c:dTable>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25" b="1" i="0" u="none" strike="noStrike" baseline="0">
                <a:solidFill>
                  <a:srgbClr val="000000"/>
                </a:solidFill>
                <a:latin typeface="Arial"/>
                <a:ea typeface="Arial"/>
                <a:cs typeface="Arial"/>
              </a:defRPr>
            </a:pPr>
            <a:r>
              <a:rPr lang="es-MX"/>
              <a:t>AES2</a:t>
            </a:r>
          </a:p>
        </c:rich>
      </c:tx>
      <c:layout>
        <c:manualLayout>
          <c:xMode val="edge"/>
          <c:yMode val="edge"/>
          <c:x val="0.449081803005008"/>
          <c:y val="3.6363636363636397E-2"/>
        </c:manualLayout>
      </c:layout>
      <c:overlay val="0"/>
      <c:spPr>
        <a:noFill/>
        <a:ln w="25400">
          <a:noFill/>
        </a:ln>
      </c:spPr>
    </c:title>
    <c:autoTitleDeleted val="0"/>
    <c:plotArea>
      <c:layout>
        <c:manualLayout>
          <c:layoutTarget val="inner"/>
          <c:xMode val="edge"/>
          <c:yMode val="edge"/>
          <c:x val="0.13778705636743199"/>
          <c:y val="0.129411950557144"/>
          <c:w val="0.839248434237996"/>
          <c:h val="0.67353037903604496"/>
        </c:manualLayout>
      </c:layout>
      <c:scatterChart>
        <c:scatterStyle val="smoothMarker"/>
        <c:varyColors val="0"/>
        <c:ser>
          <c:idx val="0"/>
          <c:order val="0"/>
          <c:tx>
            <c:v>GIVEN TO ME</c:v>
          </c:tx>
          <c:spPr>
            <a:ln w="25400">
              <a:solidFill>
                <a:srgbClr val="000080"/>
              </a:solidFill>
              <a:prstDash val="lgDash"/>
            </a:ln>
          </c:spPr>
          <c:marker>
            <c:symbol val="none"/>
          </c:marker>
          <c:xVal>
            <c:numRef>
              <c:f>'April 16 Spectra'!$B$4:$B$204</c:f>
              <c:numCache>
                <c:formatCode>General</c:formatCode>
                <c:ptCount val="201"/>
                <c:pt idx="0">
                  <c:v>0</c:v>
                </c:pt>
                <c:pt idx="1">
                  <c:v>0.02</c:v>
                </c:pt>
                <c:pt idx="2">
                  <c:v>0.04</c:v>
                </c:pt>
                <c:pt idx="3">
                  <c:v>0.06</c:v>
                </c:pt>
                <c:pt idx="4">
                  <c:v>0.08</c:v>
                </c:pt>
                <c:pt idx="5">
                  <c:v>0.1</c:v>
                </c:pt>
                <c:pt idx="6">
                  <c:v>0.12000000000000001</c:v>
                </c:pt>
                <c:pt idx="7">
                  <c:v>0.14000000000000001</c:v>
                </c:pt>
                <c:pt idx="8">
                  <c:v>0.16</c:v>
                </c:pt>
                <c:pt idx="9">
                  <c:v>0.18</c:v>
                </c:pt>
                <c:pt idx="10">
                  <c:v>0.19999999999999998</c:v>
                </c:pt>
                <c:pt idx="11">
                  <c:v>0.21999999999999997</c:v>
                </c:pt>
                <c:pt idx="12">
                  <c:v>0.23999999999999996</c:v>
                </c:pt>
                <c:pt idx="13">
                  <c:v>0.25999999999999995</c:v>
                </c:pt>
                <c:pt idx="14">
                  <c:v>0.27999999999999997</c:v>
                </c:pt>
                <c:pt idx="15">
                  <c:v>0.3</c:v>
                </c:pt>
                <c:pt idx="16">
                  <c:v>0.32</c:v>
                </c:pt>
                <c:pt idx="17">
                  <c:v>0.34</c:v>
                </c:pt>
                <c:pt idx="18">
                  <c:v>0.36000000000000004</c:v>
                </c:pt>
                <c:pt idx="19">
                  <c:v>0.38000000000000006</c:v>
                </c:pt>
                <c:pt idx="20">
                  <c:v>0.40000000000000008</c:v>
                </c:pt>
                <c:pt idx="21">
                  <c:v>0.4200000000000001</c:v>
                </c:pt>
                <c:pt idx="22">
                  <c:v>0.44000000000000011</c:v>
                </c:pt>
                <c:pt idx="23">
                  <c:v>0.46000000000000013</c:v>
                </c:pt>
                <c:pt idx="24">
                  <c:v>0.48000000000000015</c:v>
                </c:pt>
                <c:pt idx="25">
                  <c:v>0.50000000000000011</c:v>
                </c:pt>
                <c:pt idx="26">
                  <c:v>0.52000000000000013</c:v>
                </c:pt>
                <c:pt idx="27">
                  <c:v>0.54000000000000015</c:v>
                </c:pt>
                <c:pt idx="28">
                  <c:v>0.56000000000000016</c:v>
                </c:pt>
                <c:pt idx="29">
                  <c:v>0.58000000000000018</c:v>
                </c:pt>
                <c:pt idx="30">
                  <c:v>0.6000000000000002</c:v>
                </c:pt>
                <c:pt idx="31">
                  <c:v>0.62000000000000022</c:v>
                </c:pt>
                <c:pt idx="32">
                  <c:v>0.64000000000000024</c:v>
                </c:pt>
                <c:pt idx="33">
                  <c:v>0.66000000000000025</c:v>
                </c:pt>
                <c:pt idx="34">
                  <c:v>0.68000000000000027</c:v>
                </c:pt>
                <c:pt idx="35">
                  <c:v>0.70000000000000029</c:v>
                </c:pt>
                <c:pt idx="36">
                  <c:v>0.72000000000000031</c:v>
                </c:pt>
                <c:pt idx="37">
                  <c:v>0.74000000000000032</c:v>
                </c:pt>
                <c:pt idx="38">
                  <c:v>0.76000000000000034</c:v>
                </c:pt>
                <c:pt idx="39">
                  <c:v>0.78000000000000036</c:v>
                </c:pt>
                <c:pt idx="40">
                  <c:v>0.80000000000000038</c:v>
                </c:pt>
                <c:pt idx="41">
                  <c:v>0.8200000000000004</c:v>
                </c:pt>
                <c:pt idx="42">
                  <c:v>0.84000000000000041</c:v>
                </c:pt>
                <c:pt idx="43">
                  <c:v>0.86000000000000043</c:v>
                </c:pt>
                <c:pt idx="44">
                  <c:v>0.88000000000000045</c:v>
                </c:pt>
                <c:pt idx="45">
                  <c:v>0.90000000000000047</c:v>
                </c:pt>
                <c:pt idx="46">
                  <c:v>0.92000000000000048</c:v>
                </c:pt>
                <c:pt idx="47">
                  <c:v>0.9400000000000005</c:v>
                </c:pt>
                <c:pt idx="48">
                  <c:v>0.96000000000000052</c:v>
                </c:pt>
                <c:pt idx="49">
                  <c:v>0.98000000000000054</c:v>
                </c:pt>
                <c:pt idx="50">
                  <c:v>1.0000000000000004</c:v>
                </c:pt>
                <c:pt idx="51">
                  <c:v>1.0200000000000005</c:v>
                </c:pt>
                <c:pt idx="52">
                  <c:v>1.0400000000000005</c:v>
                </c:pt>
                <c:pt idx="53">
                  <c:v>1.0600000000000005</c:v>
                </c:pt>
                <c:pt idx="54">
                  <c:v>1.0800000000000005</c:v>
                </c:pt>
                <c:pt idx="55">
                  <c:v>1.1000000000000005</c:v>
                </c:pt>
                <c:pt idx="56">
                  <c:v>1.1200000000000006</c:v>
                </c:pt>
                <c:pt idx="57">
                  <c:v>1.1400000000000006</c:v>
                </c:pt>
                <c:pt idx="58">
                  <c:v>1.1600000000000006</c:v>
                </c:pt>
                <c:pt idx="59">
                  <c:v>1.1800000000000006</c:v>
                </c:pt>
                <c:pt idx="60">
                  <c:v>1.2000000000000006</c:v>
                </c:pt>
                <c:pt idx="61">
                  <c:v>1.2200000000000006</c:v>
                </c:pt>
                <c:pt idx="62">
                  <c:v>1.2400000000000007</c:v>
                </c:pt>
                <c:pt idx="63">
                  <c:v>1.2600000000000007</c:v>
                </c:pt>
                <c:pt idx="64">
                  <c:v>1.2800000000000007</c:v>
                </c:pt>
                <c:pt idx="65">
                  <c:v>1.3000000000000007</c:v>
                </c:pt>
                <c:pt idx="66">
                  <c:v>1.3200000000000007</c:v>
                </c:pt>
                <c:pt idx="67">
                  <c:v>1.3400000000000007</c:v>
                </c:pt>
                <c:pt idx="68">
                  <c:v>1.3600000000000008</c:v>
                </c:pt>
                <c:pt idx="69">
                  <c:v>1.3800000000000008</c:v>
                </c:pt>
                <c:pt idx="70">
                  <c:v>1.4000000000000008</c:v>
                </c:pt>
                <c:pt idx="71">
                  <c:v>1.4200000000000008</c:v>
                </c:pt>
                <c:pt idx="72">
                  <c:v>1.4400000000000008</c:v>
                </c:pt>
                <c:pt idx="73">
                  <c:v>1.4600000000000009</c:v>
                </c:pt>
                <c:pt idx="74">
                  <c:v>1.4800000000000009</c:v>
                </c:pt>
                <c:pt idx="75">
                  <c:v>1.5000000000000009</c:v>
                </c:pt>
                <c:pt idx="76">
                  <c:v>1.5200000000000009</c:v>
                </c:pt>
                <c:pt idx="77">
                  <c:v>1.5400000000000009</c:v>
                </c:pt>
                <c:pt idx="78">
                  <c:v>1.5600000000000009</c:v>
                </c:pt>
                <c:pt idx="79">
                  <c:v>1.580000000000001</c:v>
                </c:pt>
                <c:pt idx="80">
                  <c:v>1.600000000000001</c:v>
                </c:pt>
                <c:pt idx="81">
                  <c:v>1.620000000000001</c:v>
                </c:pt>
                <c:pt idx="82">
                  <c:v>1.640000000000001</c:v>
                </c:pt>
                <c:pt idx="83">
                  <c:v>1.660000000000001</c:v>
                </c:pt>
                <c:pt idx="84">
                  <c:v>1.680000000000001</c:v>
                </c:pt>
                <c:pt idx="85">
                  <c:v>1.7000000000000011</c:v>
                </c:pt>
                <c:pt idx="86">
                  <c:v>1.7200000000000011</c:v>
                </c:pt>
                <c:pt idx="87">
                  <c:v>1.7400000000000011</c:v>
                </c:pt>
                <c:pt idx="88">
                  <c:v>1.7600000000000011</c:v>
                </c:pt>
                <c:pt idx="89">
                  <c:v>1.7800000000000011</c:v>
                </c:pt>
                <c:pt idx="90">
                  <c:v>1.8000000000000012</c:v>
                </c:pt>
                <c:pt idx="91">
                  <c:v>1.8200000000000012</c:v>
                </c:pt>
                <c:pt idx="92">
                  <c:v>1.8400000000000012</c:v>
                </c:pt>
                <c:pt idx="93">
                  <c:v>1.8600000000000012</c:v>
                </c:pt>
                <c:pt idx="94">
                  <c:v>1.8800000000000012</c:v>
                </c:pt>
                <c:pt idx="95">
                  <c:v>1.9000000000000012</c:v>
                </c:pt>
                <c:pt idx="96">
                  <c:v>1.9200000000000013</c:v>
                </c:pt>
                <c:pt idx="97">
                  <c:v>1.9400000000000013</c:v>
                </c:pt>
                <c:pt idx="98">
                  <c:v>1.9600000000000013</c:v>
                </c:pt>
                <c:pt idx="99">
                  <c:v>1.9800000000000013</c:v>
                </c:pt>
                <c:pt idx="100">
                  <c:v>2.0000000000000013</c:v>
                </c:pt>
                <c:pt idx="101">
                  <c:v>2.0200000000000014</c:v>
                </c:pt>
                <c:pt idx="102">
                  <c:v>2.0400000000000014</c:v>
                </c:pt>
                <c:pt idx="103">
                  <c:v>2.0600000000000014</c:v>
                </c:pt>
                <c:pt idx="104">
                  <c:v>2.0800000000000014</c:v>
                </c:pt>
                <c:pt idx="105">
                  <c:v>2.1000000000000014</c:v>
                </c:pt>
                <c:pt idx="106">
                  <c:v>2.1200000000000014</c:v>
                </c:pt>
                <c:pt idx="107">
                  <c:v>2.1400000000000015</c:v>
                </c:pt>
                <c:pt idx="108">
                  <c:v>2.1600000000000015</c:v>
                </c:pt>
                <c:pt idx="109">
                  <c:v>2.1800000000000015</c:v>
                </c:pt>
                <c:pt idx="110">
                  <c:v>2.2000000000000015</c:v>
                </c:pt>
                <c:pt idx="111">
                  <c:v>2.2200000000000015</c:v>
                </c:pt>
                <c:pt idx="112">
                  <c:v>2.2400000000000015</c:v>
                </c:pt>
                <c:pt idx="113">
                  <c:v>2.2600000000000016</c:v>
                </c:pt>
                <c:pt idx="114">
                  <c:v>2.2800000000000016</c:v>
                </c:pt>
                <c:pt idx="115">
                  <c:v>2.3000000000000016</c:v>
                </c:pt>
                <c:pt idx="116">
                  <c:v>2.3200000000000016</c:v>
                </c:pt>
                <c:pt idx="117">
                  <c:v>2.3400000000000016</c:v>
                </c:pt>
                <c:pt idx="118">
                  <c:v>2.3600000000000017</c:v>
                </c:pt>
                <c:pt idx="119">
                  <c:v>2.3800000000000017</c:v>
                </c:pt>
                <c:pt idx="120">
                  <c:v>2.4000000000000017</c:v>
                </c:pt>
                <c:pt idx="121">
                  <c:v>2.4200000000000017</c:v>
                </c:pt>
                <c:pt idx="122">
                  <c:v>2.4400000000000017</c:v>
                </c:pt>
                <c:pt idx="123">
                  <c:v>2.4600000000000017</c:v>
                </c:pt>
                <c:pt idx="124">
                  <c:v>2.4800000000000018</c:v>
                </c:pt>
                <c:pt idx="125">
                  <c:v>2.5000000000000018</c:v>
                </c:pt>
                <c:pt idx="126">
                  <c:v>2.5200000000000018</c:v>
                </c:pt>
                <c:pt idx="127">
                  <c:v>2.5400000000000018</c:v>
                </c:pt>
                <c:pt idx="128">
                  <c:v>2.5600000000000018</c:v>
                </c:pt>
                <c:pt idx="129">
                  <c:v>2.5800000000000018</c:v>
                </c:pt>
                <c:pt idx="130">
                  <c:v>2.6000000000000019</c:v>
                </c:pt>
                <c:pt idx="131">
                  <c:v>2.6200000000000019</c:v>
                </c:pt>
                <c:pt idx="132">
                  <c:v>2.6400000000000019</c:v>
                </c:pt>
                <c:pt idx="133">
                  <c:v>2.6600000000000019</c:v>
                </c:pt>
                <c:pt idx="134">
                  <c:v>2.6800000000000019</c:v>
                </c:pt>
                <c:pt idx="135">
                  <c:v>2.700000000000002</c:v>
                </c:pt>
                <c:pt idx="136">
                  <c:v>2.720000000000002</c:v>
                </c:pt>
                <c:pt idx="137">
                  <c:v>2.740000000000002</c:v>
                </c:pt>
                <c:pt idx="138">
                  <c:v>2.760000000000002</c:v>
                </c:pt>
                <c:pt idx="139">
                  <c:v>2.780000000000002</c:v>
                </c:pt>
                <c:pt idx="140">
                  <c:v>2.800000000000002</c:v>
                </c:pt>
                <c:pt idx="141">
                  <c:v>2.8200000000000021</c:v>
                </c:pt>
                <c:pt idx="142">
                  <c:v>2.8400000000000021</c:v>
                </c:pt>
                <c:pt idx="143">
                  <c:v>2.8600000000000021</c:v>
                </c:pt>
                <c:pt idx="144">
                  <c:v>2.8800000000000021</c:v>
                </c:pt>
                <c:pt idx="145">
                  <c:v>2.9000000000000021</c:v>
                </c:pt>
                <c:pt idx="146">
                  <c:v>2.9200000000000021</c:v>
                </c:pt>
                <c:pt idx="147">
                  <c:v>2.9400000000000022</c:v>
                </c:pt>
                <c:pt idx="148">
                  <c:v>2.9600000000000022</c:v>
                </c:pt>
                <c:pt idx="149">
                  <c:v>2.9800000000000022</c:v>
                </c:pt>
                <c:pt idx="150">
                  <c:v>3.0000000000000022</c:v>
                </c:pt>
                <c:pt idx="151">
                  <c:v>3.0200000000000022</c:v>
                </c:pt>
                <c:pt idx="152">
                  <c:v>3.0400000000000023</c:v>
                </c:pt>
                <c:pt idx="153">
                  <c:v>3.0600000000000023</c:v>
                </c:pt>
                <c:pt idx="154">
                  <c:v>3.0800000000000023</c:v>
                </c:pt>
                <c:pt idx="155">
                  <c:v>3.1000000000000023</c:v>
                </c:pt>
                <c:pt idx="156">
                  <c:v>3.1200000000000023</c:v>
                </c:pt>
                <c:pt idx="157">
                  <c:v>3.1400000000000023</c:v>
                </c:pt>
                <c:pt idx="158">
                  <c:v>3.1600000000000024</c:v>
                </c:pt>
                <c:pt idx="159">
                  <c:v>3.1800000000000024</c:v>
                </c:pt>
                <c:pt idx="160">
                  <c:v>3.2000000000000024</c:v>
                </c:pt>
                <c:pt idx="161">
                  <c:v>3.2200000000000024</c:v>
                </c:pt>
                <c:pt idx="162">
                  <c:v>3.2400000000000024</c:v>
                </c:pt>
                <c:pt idx="163">
                  <c:v>3.2600000000000025</c:v>
                </c:pt>
                <c:pt idx="164">
                  <c:v>3.2800000000000025</c:v>
                </c:pt>
                <c:pt idx="165">
                  <c:v>3.3000000000000025</c:v>
                </c:pt>
                <c:pt idx="166">
                  <c:v>3.3200000000000025</c:v>
                </c:pt>
                <c:pt idx="167">
                  <c:v>3.3400000000000025</c:v>
                </c:pt>
                <c:pt idx="168">
                  <c:v>3.3600000000000025</c:v>
                </c:pt>
                <c:pt idx="169">
                  <c:v>3.3800000000000026</c:v>
                </c:pt>
                <c:pt idx="170">
                  <c:v>3.4000000000000026</c:v>
                </c:pt>
                <c:pt idx="171">
                  <c:v>3.4200000000000026</c:v>
                </c:pt>
                <c:pt idx="172">
                  <c:v>3.4400000000000026</c:v>
                </c:pt>
                <c:pt idx="173">
                  <c:v>3.4600000000000026</c:v>
                </c:pt>
                <c:pt idx="174">
                  <c:v>3.4800000000000026</c:v>
                </c:pt>
                <c:pt idx="175">
                  <c:v>3.5000000000000027</c:v>
                </c:pt>
                <c:pt idx="176">
                  <c:v>3.5200000000000027</c:v>
                </c:pt>
                <c:pt idx="177">
                  <c:v>3.5400000000000027</c:v>
                </c:pt>
                <c:pt idx="178">
                  <c:v>3.5600000000000027</c:v>
                </c:pt>
                <c:pt idx="179">
                  <c:v>3.5800000000000027</c:v>
                </c:pt>
                <c:pt idx="180">
                  <c:v>3.6000000000000028</c:v>
                </c:pt>
                <c:pt idx="181">
                  <c:v>3.6200000000000028</c:v>
                </c:pt>
                <c:pt idx="182">
                  <c:v>3.6400000000000028</c:v>
                </c:pt>
                <c:pt idx="183">
                  <c:v>3.6600000000000028</c:v>
                </c:pt>
                <c:pt idx="184">
                  <c:v>3.6800000000000028</c:v>
                </c:pt>
                <c:pt idx="185">
                  <c:v>3.7000000000000028</c:v>
                </c:pt>
                <c:pt idx="186">
                  <c:v>3.7200000000000029</c:v>
                </c:pt>
                <c:pt idx="187">
                  <c:v>3.7400000000000029</c:v>
                </c:pt>
                <c:pt idx="188">
                  <c:v>3.7600000000000029</c:v>
                </c:pt>
                <c:pt idx="189">
                  <c:v>3.7800000000000029</c:v>
                </c:pt>
                <c:pt idx="190">
                  <c:v>3.8000000000000029</c:v>
                </c:pt>
                <c:pt idx="191">
                  <c:v>3.8200000000000029</c:v>
                </c:pt>
                <c:pt idx="192">
                  <c:v>3.840000000000003</c:v>
                </c:pt>
                <c:pt idx="193">
                  <c:v>3.860000000000003</c:v>
                </c:pt>
                <c:pt idx="194">
                  <c:v>3.880000000000003</c:v>
                </c:pt>
                <c:pt idx="195">
                  <c:v>3.900000000000003</c:v>
                </c:pt>
                <c:pt idx="196">
                  <c:v>3.920000000000003</c:v>
                </c:pt>
                <c:pt idx="197">
                  <c:v>3.9400000000000031</c:v>
                </c:pt>
                <c:pt idx="198">
                  <c:v>3.9600000000000031</c:v>
                </c:pt>
                <c:pt idx="199">
                  <c:v>3.9800000000000031</c:v>
                </c:pt>
                <c:pt idx="200">
                  <c:v>4.0000000000000027</c:v>
                </c:pt>
              </c:numCache>
            </c:numRef>
          </c:xVal>
          <c:yVal>
            <c:numRef>
              <c:f>'April 16 Spectra'!$L$4:$L$204</c:f>
              <c:numCache>
                <c:formatCode>General</c:formatCode>
                <c:ptCount val="201"/>
                <c:pt idx="0">
                  <c:v>0.11040927624873</c:v>
                </c:pt>
                <c:pt idx="1">
                  <c:v>0.11098</c:v>
                </c:pt>
                <c:pt idx="2">
                  <c:v>0.11092</c:v>
                </c:pt>
                <c:pt idx="3">
                  <c:v>0.11187</c:v>
                </c:pt>
                <c:pt idx="4">
                  <c:v>0.11726</c:v>
                </c:pt>
                <c:pt idx="5">
                  <c:v>0.12112000000000001</c:v>
                </c:pt>
                <c:pt idx="6">
                  <c:v>0.16841</c:v>
                </c:pt>
                <c:pt idx="7">
                  <c:v>0.15459000000000001</c:v>
                </c:pt>
                <c:pt idx="8">
                  <c:v>0.18948000000000001</c:v>
                </c:pt>
                <c:pt idx="9">
                  <c:v>0.23519000000000001</c:v>
                </c:pt>
                <c:pt idx="10">
                  <c:v>0.20596999999999999</c:v>
                </c:pt>
                <c:pt idx="11">
                  <c:v>0.18948999999999999</c:v>
                </c:pt>
                <c:pt idx="12">
                  <c:v>0.24002999999999999</c:v>
                </c:pt>
                <c:pt idx="13">
                  <c:v>0.17781</c:v>
                </c:pt>
                <c:pt idx="14">
                  <c:v>0.18429999999999999</c:v>
                </c:pt>
                <c:pt idx="15">
                  <c:v>0.22054000000000001</c:v>
                </c:pt>
                <c:pt idx="16">
                  <c:v>0.22763</c:v>
                </c:pt>
                <c:pt idx="17">
                  <c:v>0.25144</c:v>
                </c:pt>
                <c:pt idx="18">
                  <c:v>0.24057000000000001</c:v>
                </c:pt>
                <c:pt idx="19">
                  <c:v>0.25312000000000001</c:v>
                </c:pt>
                <c:pt idx="20">
                  <c:v>0.22556999999999999</c:v>
                </c:pt>
                <c:pt idx="21">
                  <c:v>0.19664000000000001</c:v>
                </c:pt>
                <c:pt idx="22">
                  <c:v>0.21925</c:v>
                </c:pt>
                <c:pt idx="23">
                  <c:v>0.25852999999999998</c:v>
                </c:pt>
                <c:pt idx="24">
                  <c:v>0.28420000000000001</c:v>
                </c:pt>
                <c:pt idx="25">
                  <c:v>0.26524999999999999</c:v>
                </c:pt>
                <c:pt idx="26">
                  <c:v>0.22949</c:v>
                </c:pt>
                <c:pt idx="27">
                  <c:v>0.19078999999999999</c:v>
                </c:pt>
                <c:pt idx="28">
                  <c:v>0.17151</c:v>
                </c:pt>
                <c:pt idx="29">
                  <c:v>0.17076</c:v>
                </c:pt>
                <c:pt idx="30">
                  <c:v>0.17942</c:v>
                </c:pt>
                <c:pt idx="31">
                  <c:v>0.20337</c:v>
                </c:pt>
                <c:pt idx="32">
                  <c:v>0.21922</c:v>
                </c:pt>
                <c:pt idx="33">
                  <c:v>0.23588999999999999</c:v>
                </c:pt>
                <c:pt idx="34">
                  <c:v>0.25095000000000001</c:v>
                </c:pt>
                <c:pt idx="35">
                  <c:v>0.25197999999999998</c:v>
                </c:pt>
                <c:pt idx="36">
                  <c:v>0.23718</c:v>
                </c:pt>
                <c:pt idx="37">
                  <c:v>0.23799999999999999</c:v>
                </c:pt>
                <c:pt idx="38">
                  <c:v>0.25348999999999999</c:v>
                </c:pt>
                <c:pt idx="39">
                  <c:v>0.27278999999999998</c:v>
                </c:pt>
                <c:pt idx="40">
                  <c:v>0.29652000000000001</c:v>
                </c:pt>
                <c:pt idx="41">
                  <c:v>0.32377</c:v>
                </c:pt>
                <c:pt idx="42">
                  <c:v>0.33738000000000001</c:v>
                </c:pt>
                <c:pt idx="43">
                  <c:v>0.35525000000000001</c:v>
                </c:pt>
                <c:pt idx="44">
                  <c:v>0.37794</c:v>
                </c:pt>
                <c:pt idx="45">
                  <c:v>0.38707999999999998</c:v>
                </c:pt>
                <c:pt idx="46">
                  <c:v>0.38103999999999999</c:v>
                </c:pt>
                <c:pt idx="47">
                  <c:v>0.37092999999999998</c:v>
                </c:pt>
                <c:pt idx="48">
                  <c:v>0.35699999999999998</c:v>
                </c:pt>
                <c:pt idx="49">
                  <c:v>0.34204000000000001</c:v>
                </c:pt>
                <c:pt idx="50">
                  <c:v>0.34988999999999998</c:v>
                </c:pt>
                <c:pt idx="51">
                  <c:v>0.37447000000000003</c:v>
                </c:pt>
                <c:pt idx="52">
                  <c:v>0.38818000000000003</c:v>
                </c:pt>
                <c:pt idx="53">
                  <c:v>0.38163000000000002</c:v>
                </c:pt>
                <c:pt idx="54">
                  <c:v>0.35968</c:v>
                </c:pt>
                <c:pt idx="55">
                  <c:v>0.36839</c:v>
                </c:pt>
                <c:pt idx="56">
                  <c:v>0.35891000000000001</c:v>
                </c:pt>
                <c:pt idx="57">
                  <c:v>0.33757999999999999</c:v>
                </c:pt>
                <c:pt idx="58">
                  <c:v>0.32412000000000002</c:v>
                </c:pt>
                <c:pt idx="59">
                  <c:v>0.31809999999999999</c:v>
                </c:pt>
                <c:pt idx="60">
                  <c:v>0.30610999999999999</c:v>
                </c:pt>
                <c:pt idx="61">
                  <c:v>0.29503000000000001</c:v>
                </c:pt>
                <c:pt idx="62">
                  <c:v>0.28959000000000001</c:v>
                </c:pt>
                <c:pt idx="63">
                  <c:v>0.29488999999999999</c:v>
                </c:pt>
                <c:pt idx="64">
                  <c:v>0.31036999999999998</c:v>
                </c:pt>
                <c:pt idx="65">
                  <c:v>0.32980999999999999</c:v>
                </c:pt>
                <c:pt idx="66">
                  <c:v>0.35104000000000002</c:v>
                </c:pt>
                <c:pt idx="67">
                  <c:v>0.37252999999999997</c:v>
                </c:pt>
                <c:pt idx="68">
                  <c:v>0.39034000000000002</c:v>
                </c:pt>
                <c:pt idx="69">
                  <c:v>0.4007</c:v>
                </c:pt>
                <c:pt idx="70">
                  <c:v>0.40179999999999999</c:v>
                </c:pt>
                <c:pt idx="71">
                  <c:v>0.40044000000000002</c:v>
                </c:pt>
                <c:pt idx="72">
                  <c:v>0.39598</c:v>
                </c:pt>
                <c:pt idx="73">
                  <c:v>0.38364999999999999</c:v>
                </c:pt>
                <c:pt idx="74">
                  <c:v>0.36859999999999998</c:v>
                </c:pt>
                <c:pt idx="75">
                  <c:v>0.35686000000000001</c:v>
                </c:pt>
                <c:pt idx="76">
                  <c:v>0.33764</c:v>
                </c:pt>
                <c:pt idx="77">
                  <c:v>0.30956</c:v>
                </c:pt>
                <c:pt idx="78">
                  <c:v>0.27688000000000001</c:v>
                </c:pt>
                <c:pt idx="79">
                  <c:v>0.25580000000000003</c:v>
                </c:pt>
                <c:pt idx="80">
                  <c:v>0.25707000000000002</c:v>
                </c:pt>
                <c:pt idx="81">
                  <c:v>0.26140000000000002</c:v>
                </c:pt>
                <c:pt idx="82">
                  <c:v>0.26689000000000002</c:v>
                </c:pt>
                <c:pt idx="83">
                  <c:v>0.27150000000000002</c:v>
                </c:pt>
                <c:pt idx="84">
                  <c:v>0.27421000000000001</c:v>
                </c:pt>
                <c:pt idx="85">
                  <c:v>0.27543000000000001</c:v>
                </c:pt>
                <c:pt idx="86">
                  <c:v>0.27675</c:v>
                </c:pt>
                <c:pt idx="87">
                  <c:v>0.27955000000000002</c:v>
                </c:pt>
                <c:pt idx="88">
                  <c:v>0.28345999999999999</c:v>
                </c:pt>
                <c:pt idx="89">
                  <c:v>0.28615000000000002</c:v>
                </c:pt>
                <c:pt idx="90">
                  <c:v>0.28878999999999999</c:v>
                </c:pt>
                <c:pt idx="91">
                  <c:v>0.28866000000000003</c:v>
                </c:pt>
                <c:pt idx="92">
                  <c:v>0.2828</c:v>
                </c:pt>
                <c:pt idx="93">
                  <c:v>0.27242</c:v>
                </c:pt>
                <c:pt idx="94">
                  <c:v>0.25933</c:v>
                </c:pt>
                <c:pt idx="95">
                  <c:v>0.24498</c:v>
                </c:pt>
                <c:pt idx="96">
                  <c:v>0.23344000000000001</c:v>
                </c:pt>
                <c:pt idx="97">
                  <c:v>0.22311</c:v>
                </c:pt>
                <c:pt idx="98">
                  <c:v>0.21232000000000001</c:v>
                </c:pt>
                <c:pt idx="99">
                  <c:v>0.20097000000000001</c:v>
                </c:pt>
                <c:pt idx="100">
                  <c:v>0.18908</c:v>
                </c:pt>
                <c:pt idx="101">
                  <c:v>0.17677999999999999</c:v>
                </c:pt>
                <c:pt idx="102">
                  <c:v>0.16424</c:v>
                </c:pt>
                <c:pt idx="103">
                  <c:v>0.15819</c:v>
                </c:pt>
                <c:pt idx="104">
                  <c:v>0.1578</c:v>
                </c:pt>
                <c:pt idx="105">
                  <c:v>0.16334000000000001</c:v>
                </c:pt>
                <c:pt idx="106">
                  <c:v>0.16761000000000001</c:v>
                </c:pt>
                <c:pt idx="107">
                  <c:v>0.16994999999999999</c:v>
                </c:pt>
                <c:pt idx="108">
                  <c:v>0.1704</c:v>
                </c:pt>
                <c:pt idx="109">
                  <c:v>0.16930000000000001</c:v>
                </c:pt>
                <c:pt idx="110">
                  <c:v>0.16700000000000001</c:v>
                </c:pt>
                <c:pt idx="111">
                  <c:v>0.16378999999999999</c:v>
                </c:pt>
                <c:pt idx="112">
                  <c:v>0.15998000000000001</c:v>
                </c:pt>
                <c:pt idx="113">
                  <c:v>0.15798000000000001</c:v>
                </c:pt>
                <c:pt idx="114">
                  <c:v>0.15645999999999999</c:v>
                </c:pt>
                <c:pt idx="115">
                  <c:v>0.15479000000000001</c:v>
                </c:pt>
                <c:pt idx="116">
                  <c:v>0.15259</c:v>
                </c:pt>
                <c:pt idx="117">
                  <c:v>0.14940000000000001</c:v>
                </c:pt>
                <c:pt idx="118">
                  <c:v>0.14474999999999999</c:v>
                </c:pt>
                <c:pt idx="119">
                  <c:v>0.13863</c:v>
                </c:pt>
                <c:pt idx="120">
                  <c:v>0.13142000000000001</c:v>
                </c:pt>
                <c:pt idx="121">
                  <c:v>0.12375</c:v>
                </c:pt>
                <c:pt idx="122">
                  <c:v>0.11623</c:v>
                </c:pt>
                <c:pt idx="123">
                  <c:v>0.10928</c:v>
                </c:pt>
                <c:pt idx="124">
                  <c:v>0.10299</c:v>
                </c:pt>
                <c:pt idx="125">
                  <c:v>9.7306000000000004E-2</c:v>
                </c:pt>
                <c:pt idx="126">
                  <c:v>9.2108999999999996E-2</c:v>
                </c:pt>
                <c:pt idx="127">
                  <c:v>8.7318999999999994E-2</c:v>
                </c:pt>
                <c:pt idx="128">
                  <c:v>8.4633E-2</c:v>
                </c:pt>
                <c:pt idx="129">
                  <c:v>8.4087999999999996E-2</c:v>
                </c:pt>
                <c:pt idx="130">
                  <c:v>8.4203E-2</c:v>
                </c:pt>
                <c:pt idx="131">
                  <c:v>8.4893999999999997E-2</c:v>
                </c:pt>
                <c:pt idx="132">
                  <c:v>8.5939000000000002E-2</c:v>
                </c:pt>
                <c:pt idx="133">
                  <c:v>8.6981000000000003E-2</c:v>
                </c:pt>
                <c:pt idx="134">
                  <c:v>8.7733000000000005E-2</c:v>
                </c:pt>
                <c:pt idx="135">
                  <c:v>8.8048000000000001E-2</c:v>
                </c:pt>
                <c:pt idx="136">
                  <c:v>8.7945999999999996E-2</c:v>
                </c:pt>
                <c:pt idx="137">
                  <c:v>8.7553000000000006E-2</c:v>
                </c:pt>
                <c:pt idx="138">
                  <c:v>8.7035000000000001E-2</c:v>
                </c:pt>
                <c:pt idx="139">
                  <c:v>8.6480000000000001E-2</c:v>
                </c:pt>
                <c:pt idx="140">
                  <c:v>8.5939000000000002E-2</c:v>
                </c:pt>
                <c:pt idx="141">
                  <c:v>8.5440000000000002E-2</c:v>
                </c:pt>
                <c:pt idx="142">
                  <c:v>8.4992999999999999E-2</c:v>
                </c:pt>
                <c:pt idx="143">
                  <c:v>8.4641999999999995E-2</c:v>
                </c:pt>
                <c:pt idx="144">
                  <c:v>8.4434999999999996E-2</c:v>
                </c:pt>
                <c:pt idx="145">
                  <c:v>8.4366999999999998E-2</c:v>
                </c:pt>
                <c:pt idx="146">
                  <c:v>8.4356E-2</c:v>
                </c:pt>
                <c:pt idx="147">
                  <c:v>8.6942000000000005E-2</c:v>
                </c:pt>
                <c:pt idx="148">
                  <c:v>9.2244000000000007E-2</c:v>
                </c:pt>
                <c:pt idx="149">
                  <c:v>9.7547999999999996E-2</c:v>
                </c:pt>
                <c:pt idx="150">
                  <c:v>0.10248</c:v>
                </c:pt>
                <c:pt idx="151">
                  <c:v>0.10668</c:v>
                </c:pt>
                <c:pt idx="152">
                  <c:v>0.10982</c:v>
                </c:pt>
                <c:pt idx="153">
                  <c:v>0.11166</c:v>
                </c:pt>
                <c:pt idx="154">
                  <c:v>0.11217000000000001</c:v>
                </c:pt>
                <c:pt idx="155">
                  <c:v>0.11139</c:v>
                </c:pt>
                <c:pt idx="156">
                  <c:v>0.10949</c:v>
                </c:pt>
                <c:pt idx="157">
                  <c:v>0.10664</c:v>
                </c:pt>
                <c:pt idx="158">
                  <c:v>0.10308</c:v>
                </c:pt>
                <c:pt idx="159">
                  <c:v>9.8948999999999995E-2</c:v>
                </c:pt>
                <c:pt idx="160">
                  <c:v>9.4411999999999996E-2</c:v>
                </c:pt>
                <c:pt idx="161">
                  <c:v>9.1214000000000003E-2</c:v>
                </c:pt>
                <c:pt idx="162">
                  <c:v>9.0330999999999995E-2</c:v>
                </c:pt>
                <c:pt idx="163">
                  <c:v>8.9956999999999995E-2</c:v>
                </c:pt>
                <c:pt idx="164">
                  <c:v>8.9373999999999995E-2</c:v>
                </c:pt>
                <c:pt idx="165">
                  <c:v>8.8410000000000002E-2</c:v>
                </c:pt>
                <c:pt idx="166">
                  <c:v>8.7191000000000005E-2</c:v>
                </c:pt>
                <c:pt idx="167">
                  <c:v>8.5819000000000006E-2</c:v>
                </c:pt>
                <c:pt idx="168">
                  <c:v>8.4326999999999999E-2</c:v>
                </c:pt>
                <c:pt idx="169">
                  <c:v>8.2727999999999996E-2</c:v>
                </c:pt>
                <c:pt idx="170">
                  <c:v>8.1030000000000005E-2</c:v>
                </c:pt>
                <c:pt idx="171">
                  <c:v>7.9263E-2</c:v>
                </c:pt>
                <c:pt idx="172">
                  <c:v>7.7465999999999993E-2</c:v>
                </c:pt>
                <c:pt idx="173">
                  <c:v>7.5717000000000007E-2</c:v>
                </c:pt>
                <c:pt idx="174">
                  <c:v>7.4076000000000003E-2</c:v>
                </c:pt>
                <c:pt idx="175">
                  <c:v>7.2590000000000002E-2</c:v>
                </c:pt>
                <c:pt idx="176">
                  <c:v>7.1370000000000003E-2</c:v>
                </c:pt>
                <c:pt idx="177">
                  <c:v>7.0412000000000002E-2</c:v>
                </c:pt>
                <c:pt idx="178">
                  <c:v>6.9625000000000006E-2</c:v>
                </c:pt>
                <c:pt idx="179">
                  <c:v>6.8989999999999996E-2</c:v>
                </c:pt>
                <c:pt idx="180">
                  <c:v>6.8492999999999998E-2</c:v>
                </c:pt>
                <c:pt idx="181">
                  <c:v>6.8125000000000005E-2</c:v>
                </c:pt>
                <c:pt idx="182">
                  <c:v>6.7879999999999996E-2</c:v>
                </c:pt>
                <c:pt idx="183">
                  <c:v>6.7741999999999997E-2</c:v>
                </c:pt>
                <c:pt idx="184">
                  <c:v>6.7663000000000001E-2</c:v>
                </c:pt>
                <c:pt idx="185">
                  <c:v>6.7586999999999994E-2</c:v>
                </c:pt>
                <c:pt idx="186">
                  <c:v>6.7446000000000006E-2</c:v>
                </c:pt>
                <c:pt idx="187">
                  <c:v>6.7169999999999994E-2</c:v>
                </c:pt>
                <c:pt idx="188">
                  <c:v>6.6703999999999999E-2</c:v>
                </c:pt>
                <c:pt idx="189">
                  <c:v>6.6021999999999997E-2</c:v>
                </c:pt>
                <c:pt idx="190">
                  <c:v>6.5115000000000006E-2</c:v>
                </c:pt>
                <c:pt idx="191">
                  <c:v>6.4001000000000002E-2</c:v>
                </c:pt>
                <c:pt idx="192">
                  <c:v>6.2713000000000005E-2</c:v>
                </c:pt>
                <c:pt idx="193">
                  <c:v>6.1275000000000003E-2</c:v>
                </c:pt>
                <c:pt idx="194">
                  <c:v>5.9702999999999999E-2</c:v>
                </c:pt>
                <c:pt idx="195">
                  <c:v>5.7994999999999998E-2</c:v>
                </c:pt>
                <c:pt idx="196">
                  <c:v>5.6138E-2</c:v>
                </c:pt>
                <c:pt idx="197">
                  <c:v>5.5461999999999997E-2</c:v>
                </c:pt>
                <c:pt idx="198">
                  <c:v>5.4768999999999998E-2</c:v>
                </c:pt>
                <c:pt idx="199">
                  <c:v>5.3857000000000002E-2</c:v>
                </c:pt>
                <c:pt idx="200">
                  <c:v>5.2712000000000002E-2</c:v>
                </c:pt>
              </c:numCache>
            </c:numRef>
          </c:yVal>
          <c:smooth val="1"/>
          <c:extLst xmlns:c16r2="http://schemas.microsoft.com/office/drawing/2015/06/chart">
            <c:ext xmlns:c16="http://schemas.microsoft.com/office/drawing/2014/chart" uri="{C3380CC4-5D6E-409C-BE32-E72D297353CC}">
              <c16:uniqueId val="{00000000-632F-4BB1-8096-D2B7F9AFE419}"/>
            </c:ext>
          </c:extLst>
        </c:ser>
        <c:dLbls>
          <c:showLegendKey val="0"/>
          <c:showVal val="0"/>
          <c:showCatName val="0"/>
          <c:showSerName val="0"/>
          <c:showPercent val="0"/>
          <c:showBubbleSize val="0"/>
        </c:dLbls>
        <c:axId val="237857040"/>
        <c:axId val="237860960"/>
      </c:scatterChart>
      <c:valAx>
        <c:axId val="237857040"/>
        <c:scaling>
          <c:orientation val="minMax"/>
          <c:max val="5"/>
          <c:min val="0"/>
        </c:scaling>
        <c:delete val="0"/>
        <c:axPos val="b"/>
        <c:majorGridlines>
          <c:spPr>
            <a:ln w="3175">
              <a:solidFill>
                <a:srgbClr val="969696"/>
              </a:solidFill>
              <a:prstDash val="sysDash"/>
            </a:ln>
          </c:spPr>
        </c:majorGridlines>
        <c:minorGridlines>
          <c:spPr>
            <a:ln w="3175">
              <a:solidFill>
                <a:srgbClr val="C0C0C0"/>
              </a:solidFill>
              <a:prstDash val="lgDashDotDot"/>
            </a:ln>
          </c:spPr>
        </c:minorGridlines>
        <c:title>
          <c:tx>
            <c:rich>
              <a:bodyPr/>
              <a:lstStyle/>
              <a:p>
                <a:pPr>
                  <a:defRPr sz="1075" b="1" i="0" u="none" strike="noStrike" baseline="0">
                    <a:solidFill>
                      <a:srgbClr val="000000"/>
                    </a:solidFill>
                    <a:latin typeface="Times New Roman"/>
                    <a:ea typeface="Times New Roman"/>
                    <a:cs typeface="Times New Roman"/>
                  </a:defRPr>
                </a:pPr>
                <a:r>
                  <a:rPr lang="es-MX"/>
                  <a:t>Period (sec)</a:t>
                </a:r>
              </a:p>
            </c:rich>
          </c:tx>
          <c:layout>
            <c:manualLayout>
              <c:xMode val="edge"/>
              <c:yMode val="edge"/>
              <c:x val="0.47913188647746202"/>
              <c:y val="0.9000029825817219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Times New Roman"/>
                <a:ea typeface="Times New Roman"/>
                <a:cs typeface="Times New Roman"/>
              </a:defRPr>
            </a:pPr>
            <a:endParaRPr lang="es-EC"/>
          </a:p>
        </c:txPr>
        <c:crossAx val="237860960"/>
        <c:crosses val="autoZero"/>
        <c:crossBetween val="midCat"/>
      </c:valAx>
      <c:valAx>
        <c:axId val="237860960"/>
        <c:scaling>
          <c:orientation val="minMax"/>
        </c:scaling>
        <c:delete val="0"/>
        <c:axPos val="l"/>
        <c:majorGridlines>
          <c:spPr>
            <a:ln w="3175">
              <a:solidFill>
                <a:srgbClr val="808080"/>
              </a:solidFill>
              <a:prstDash val="sysDash"/>
            </a:ln>
          </c:spPr>
        </c:majorGridlines>
        <c:title>
          <c:tx>
            <c:rich>
              <a:bodyPr/>
              <a:lstStyle/>
              <a:p>
                <a:pPr>
                  <a:defRPr sz="1075" b="1" i="0" u="none" strike="noStrike" baseline="0">
                    <a:solidFill>
                      <a:srgbClr val="000000"/>
                    </a:solidFill>
                    <a:latin typeface="Times New Roman"/>
                    <a:ea typeface="Times New Roman"/>
                    <a:cs typeface="Times New Roman"/>
                  </a:defRPr>
                </a:pPr>
                <a:r>
                  <a:rPr lang="es-MX"/>
                  <a:t>SA (g)</a:t>
                </a:r>
              </a:p>
            </c:rich>
          </c:tx>
          <c:layout>
            <c:manualLayout>
              <c:xMode val="edge"/>
              <c:yMode val="edge"/>
              <c:x val="2.0033388981636101E-2"/>
              <c:y val="0.40681967310904399"/>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s-EC"/>
          </a:p>
        </c:txPr>
        <c:crossAx val="237857040"/>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CC122-3956-465E-A258-7522A3CC5A55}" type="datetimeFigureOut">
              <a:rPr lang="es-EC" smtClean="0"/>
              <a:t>25/11/2016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3470E-2A3E-40C1-BBEA-84CE81B419F7}" type="slidenum">
              <a:rPr lang="es-EC" smtClean="0"/>
              <a:t>‹Nº›</a:t>
            </a:fld>
            <a:endParaRPr lang="es-EC"/>
          </a:p>
        </p:txBody>
      </p:sp>
    </p:spTree>
    <p:extLst>
      <p:ext uri="{BB962C8B-B14F-4D97-AF65-F5344CB8AC3E}">
        <p14:creationId xmlns:p14="http://schemas.microsoft.com/office/powerpoint/2010/main" val="99532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6E043-BA5B-4D56-AF5B-5F84BAD66CF5}" type="slidenum">
              <a:rPr lang="en-US"/>
              <a:t>1</a:t>
            </a:fld>
            <a:endParaRPr lang="en-US"/>
          </a:p>
        </p:txBody>
      </p:sp>
    </p:spTree>
    <p:extLst>
      <p:ext uri="{BB962C8B-B14F-4D97-AF65-F5344CB8AC3E}">
        <p14:creationId xmlns:p14="http://schemas.microsoft.com/office/powerpoint/2010/main" val="119687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26031270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8786161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054522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5104146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87973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1027285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11949447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9857712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16501328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C0D1604-E86C-4AB2-AEF3-0A88DFF6F627}" type="datetimeFigureOut">
              <a:rPr lang="es-EC" smtClean="0"/>
              <a:t>25/11/2016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3777993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C0D1604-E86C-4AB2-AEF3-0A88DFF6F627}" type="datetimeFigureOut">
              <a:rPr lang="es-EC" smtClean="0"/>
              <a:t>25/11/2016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4223439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C0D1604-E86C-4AB2-AEF3-0A88DFF6F627}" type="datetimeFigureOut">
              <a:rPr lang="es-EC" smtClean="0"/>
              <a:t>25/11/2016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42682413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C0D1604-E86C-4AB2-AEF3-0A88DFF6F627}" type="datetimeFigureOut">
              <a:rPr lang="es-EC" smtClean="0"/>
              <a:t>25/11/2016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3043627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D1604-E86C-4AB2-AEF3-0A88DFF6F627}" type="datetimeFigureOut">
              <a:rPr lang="es-EC" smtClean="0"/>
              <a:t>25/11/2016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384643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0D1604-E86C-4AB2-AEF3-0A88DFF6F627}" type="datetimeFigureOut">
              <a:rPr lang="es-EC" smtClean="0"/>
              <a:t>25/11/2016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2146014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C0D1604-E86C-4AB2-AEF3-0A88DFF6F627}" type="datetimeFigureOut">
              <a:rPr lang="es-EC" smtClean="0"/>
              <a:t>25/11/2016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13BBF06-1C83-43A8-A06B-ED38ACD8409B}" type="slidenum">
              <a:rPr lang="es-EC" smtClean="0"/>
              <a:t>‹Nº›</a:t>
            </a:fld>
            <a:endParaRPr lang="es-EC"/>
          </a:p>
        </p:txBody>
      </p:sp>
    </p:spTree>
    <p:extLst>
      <p:ext uri="{BB962C8B-B14F-4D97-AF65-F5344CB8AC3E}">
        <p14:creationId xmlns:p14="http://schemas.microsoft.com/office/powerpoint/2010/main" val="2294565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0D1604-E86C-4AB2-AEF3-0A88DFF6F627}" type="datetimeFigureOut">
              <a:rPr lang="es-EC" smtClean="0"/>
              <a:t>25/11/2016</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3BBF06-1C83-43A8-A06B-ED38ACD8409B}" type="slidenum">
              <a:rPr lang="es-EC" smtClean="0"/>
              <a:t>‹Nº›</a:t>
            </a:fld>
            <a:endParaRPr lang="es-EC"/>
          </a:p>
        </p:txBody>
      </p:sp>
    </p:spTree>
    <p:extLst>
      <p:ext uri="{BB962C8B-B14F-4D97-AF65-F5344CB8AC3E}">
        <p14:creationId xmlns:p14="http://schemas.microsoft.com/office/powerpoint/2010/main" val="358857513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tmp"/><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tmp"/></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4.tmp"/></Relationships>
</file>

<file path=ppt/slides/_rels/slide32.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tmp"/></Relationships>
</file>

<file path=ppt/slides/_rels/slide33.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tmp"/><Relationship Id="rId7" Type="http://schemas.openxmlformats.org/officeDocument/2006/relationships/image" Target="../media/image56.png"/><Relationship Id="rId2" Type="http://schemas.openxmlformats.org/officeDocument/2006/relationships/image" Target="../media/image50.tmp"/><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tmp"/></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0.tmp"/><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63.tmp"/><Relationship Id="rId4" Type="http://schemas.openxmlformats.org/officeDocument/2006/relationships/image" Target="../media/image62.emf"/></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espe.edu.ec/wp-content/uploads/2013/09/LOGO-PRINCIPAL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806" y="282685"/>
            <a:ext cx="8591833" cy="178741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http://www.espe.edu.ec/portal/images/section/lctierra.jpg"/>
          <p:cNvPicPr/>
          <p:nvPr/>
        </p:nvPicPr>
        <p:blipFill rotWithShape="1">
          <a:blip r:embed="rId4">
            <a:extLst>
              <a:ext uri="{28A0092B-C50C-407E-A947-70E740481C1C}">
                <a14:useLocalDpi xmlns:a14="http://schemas.microsoft.com/office/drawing/2010/main" val="0"/>
              </a:ext>
            </a:extLst>
          </a:blip>
          <a:srcRect l="23507" t="5827" r="24883" b="25839"/>
          <a:stretch/>
        </p:blipFill>
        <p:spPr bwMode="auto">
          <a:xfrm>
            <a:off x="10845800" y="0"/>
            <a:ext cx="1346200" cy="1678675"/>
          </a:xfrm>
          <a:prstGeom prst="rect">
            <a:avLst/>
          </a:prstGeom>
          <a:noFill/>
          <a:ln>
            <a:noFill/>
          </a:ln>
        </p:spPr>
      </p:pic>
      <p:sp>
        <p:nvSpPr>
          <p:cNvPr id="4" name="CuadroTexto 3"/>
          <p:cNvSpPr txBox="1"/>
          <p:nvPr/>
        </p:nvSpPr>
        <p:spPr>
          <a:xfrm>
            <a:off x="5246723" y="3057099"/>
            <a:ext cx="5262053" cy="1596788"/>
          </a:xfrm>
          <a:prstGeom prst="rect">
            <a:avLst/>
          </a:prstGeom>
          <a:noFill/>
        </p:spPr>
        <p:txBody>
          <a:bodyPr wrap="square" rtlCol="0">
            <a:spAutoFit/>
          </a:bodyPr>
          <a:lstStyle/>
          <a:p>
            <a:endParaRPr lang="es-EC" dirty="0"/>
          </a:p>
        </p:txBody>
      </p:sp>
      <p:sp>
        <p:nvSpPr>
          <p:cNvPr id="13" name="CuadroTexto 12"/>
          <p:cNvSpPr txBox="1"/>
          <p:nvPr/>
        </p:nvSpPr>
        <p:spPr>
          <a:xfrm>
            <a:off x="950806" y="2424332"/>
            <a:ext cx="9189669" cy="2862322"/>
          </a:xfrm>
          <a:prstGeom prst="rect">
            <a:avLst/>
          </a:prstGeom>
          <a:noFill/>
        </p:spPr>
        <p:txBody>
          <a:bodyPr wrap="square" rtlCol="0">
            <a:spAutoFit/>
          </a:bodyPr>
          <a:lstStyle/>
          <a:p>
            <a:pPr algn="ctr"/>
            <a:r>
              <a:rPr lang="es-EC" sz="3600" b="1" spc="150" dirty="0" smtClean="0">
                <a:ln w="1143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FACULTAD DE INGENIERÍA CIVIL</a:t>
            </a:r>
          </a:p>
          <a:p>
            <a:pPr algn="ctr"/>
            <a:endParaRPr lang="es-EC" sz="3600" b="1" spc="150" dirty="0" smtClean="0">
              <a:ln w="1143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C" sz="3600" spc="150" dirty="0" smtClean="0">
                <a:ln w="1143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PROYECTO DE TITULACIÓN, PREVIO A LA OBTENCIÓN DEL TÍTULO DE INGENIERO CIVIL</a:t>
            </a:r>
            <a:endParaRPr lang="es-EC" sz="3600" spc="150" dirty="0">
              <a:ln w="1143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CuadroTexto 13"/>
          <p:cNvSpPr txBox="1"/>
          <p:nvPr/>
        </p:nvSpPr>
        <p:spPr>
          <a:xfrm>
            <a:off x="8496637" y="6230631"/>
            <a:ext cx="3593763" cy="461665"/>
          </a:xfrm>
          <a:prstGeom prst="rect">
            <a:avLst/>
          </a:prstGeom>
          <a:noFill/>
        </p:spPr>
        <p:txBody>
          <a:bodyPr wrap="square" rtlCol="0">
            <a:spAutoFit/>
          </a:bodyPr>
          <a:lstStyle/>
          <a:p>
            <a:pPr algn="ctr"/>
            <a:r>
              <a:rPr lang="es-EC" sz="2400" spc="150" dirty="0" smtClean="0">
                <a:ln w="1143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NOVIEMBRE 2016</a:t>
            </a:r>
            <a:endParaRPr lang="es-EC" sz="2400" spc="150" dirty="0">
              <a:ln w="1143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6" name="CuadroTexto 15"/>
          <p:cNvSpPr txBox="1"/>
          <p:nvPr/>
        </p:nvSpPr>
        <p:spPr>
          <a:xfrm>
            <a:off x="571632" y="5382528"/>
            <a:ext cx="6629268" cy="1015663"/>
          </a:xfrm>
          <a:prstGeom prst="rect">
            <a:avLst/>
          </a:prstGeom>
          <a:noFill/>
        </p:spPr>
        <p:txBody>
          <a:bodyPr wrap="square" rtlCol="0">
            <a:spAutoFit/>
          </a:bodyPr>
          <a:lstStyle/>
          <a:p>
            <a:pPr algn="just">
              <a:lnSpc>
                <a:spcPct val="150000"/>
              </a:lnSpc>
            </a:pPr>
            <a:r>
              <a:rPr lang="es-EC"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AUTOR:</a:t>
            </a:r>
          </a:p>
          <a:p>
            <a:pPr algn="just"/>
            <a:r>
              <a:rPr lang="es-EC"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SALDARRIAGA MERO POLIVIO ANDRÉS</a:t>
            </a:r>
          </a:p>
        </p:txBody>
      </p:sp>
    </p:spTree>
    <p:extLst>
      <p:ext uri="{BB962C8B-B14F-4D97-AF65-F5344CB8AC3E}">
        <p14:creationId xmlns:p14="http://schemas.microsoft.com/office/powerpoint/2010/main" val="4049625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TERRENO-GEOFÍSICA</a:t>
            </a:r>
            <a:endParaRPr lang="es-EC" sz="2800" b="1" dirty="0">
              <a:latin typeface="Arial" panose="020B0604020202020204" pitchFamily="34" charset="0"/>
              <a:cs typeface="Arial" panose="020B060402020202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399415" y="1504310"/>
            <a:ext cx="7950299" cy="1096660"/>
          </a:xfrm>
          <a:prstGeom prst="rect">
            <a:avLst/>
          </a:prstGeom>
          <a:noFill/>
          <a:ln>
            <a:noFill/>
          </a:ln>
        </p:spPr>
      </p:pic>
      <p:pic>
        <p:nvPicPr>
          <p:cNvPr id="6" name="Imagen 5"/>
          <p:cNvPicPr>
            <a:picLocks noChangeAspect="1"/>
          </p:cNvPicPr>
          <p:nvPr/>
        </p:nvPicPr>
        <p:blipFill>
          <a:blip r:embed="rId3"/>
          <a:stretch>
            <a:fillRect/>
          </a:stretch>
        </p:blipFill>
        <p:spPr>
          <a:xfrm>
            <a:off x="311917" y="2973661"/>
            <a:ext cx="5402033" cy="3144077"/>
          </a:xfrm>
          <a:prstGeom prst="rect">
            <a:avLst/>
          </a:prstGeom>
        </p:spPr>
      </p:pic>
      <p:pic>
        <p:nvPicPr>
          <p:cNvPr id="8" name="Imagen 7"/>
          <p:cNvPicPr>
            <a:picLocks noChangeAspect="1"/>
          </p:cNvPicPr>
          <p:nvPr/>
        </p:nvPicPr>
        <p:blipFill>
          <a:blip r:embed="rId4"/>
          <a:stretch>
            <a:fillRect/>
          </a:stretch>
        </p:blipFill>
        <p:spPr>
          <a:xfrm>
            <a:off x="6024894" y="2894818"/>
            <a:ext cx="5402033" cy="3125815"/>
          </a:xfrm>
          <a:prstGeom prst="rect">
            <a:avLst/>
          </a:prstGeom>
        </p:spPr>
      </p:pic>
    </p:spTree>
    <p:extLst>
      <p:ext uri="{BB962C8B-B14F-4D97-AF65-F5344CB8AC3E}">
        <p14:creationId xmlns:p14="http://schemas.microsoft.com/office/powerpoint/2010/main" val="21464214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TERRENO-GEOFÍSICA</a:t>
            </a:r>
            <a:endParaRPr lang="es-EC" sz="28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23682" y="1465471"/>
            <a:ext cx="5402033" cy="3927813"/>
          </a:xfrm>
          <a:prstGeom prst="rect">
            <a:avLst/>
          </a:prstGeom>
        </p:spPr>
      </p:pic>
      <p:pic>
        <p:nvPicPr>
          <p:cNvPr id="3" name="Imagen 2"/>
          <p:cNvPicPr>
            <a:picLocks noChangeAspect="1"/>
          </p:cNvPicPr>
          <p:nvPr/>
        </p:nvPicPr>
        <p:blipFill>
          <a:blip r:embed="rId3"/>
          <a:stretch>
            <a:fillRect/>
          </a:stretch>
        </p:blipFill>
        <p:spPr>
          <a:xfrm>
            <a:off x="6947387" y="-189579"/>
            <a:ext cx="5344415" cy="4000344"/>
          </a:xfrm>
          <a:prstGeom prst="rect">
            <a:avLst/>
          </a:prstGeom>
        </p:spPr>
      </p:pic>
      <p:pic>
        <p:nvPicPr>
          <p:cNvPr id="9" name="Imagen 8"/>
          <p:cNvPicPr>
            <a:picLocks noChangeAspect="1"/>
          </p:cNvPicPr>
          <p:nvPr/>
        </p:nvPicPr>
        <p:blipFill>
          <a:blip r:embed="rId4"/>
          <a:stretch>
            <a:fillRect/>
          </a:stretch>
        </p:blipFill>
        <p:spPr>
          <a:xfrm>
            <a:off x="5078351" y="3369713"/>
            <a:ext cx="5979897" cy="3600622"/>
          </a:xfrm>
          <a:prstGeom prst="rect">
            <a:avLst/>
          </a:prstGeom>
        </p:spPr>
      </p:pic>
    </p:spTree>
    <p:extLst>
      <p:ext uri="{BB962C8B-B14F-4D97-AF65-F5344CB8AC3E}">
        <p14:creationId xmlns:p14="http://schemas.microsoft.com/office/powerpoint/2010/main" val="41743924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TERRENO-GEOFÍSICA</a:t>
            </a:r>
            <a:endParaRPr lang="es-EC" sz="28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6449352" y="1597557"/>
            <a:ext cx="5170811" cy="4488032"/>
          </a:xfrm>
          <a:prstGeom prst="rect">
            <a:avLst/>
          </a:prstGeom>
        </p:spPr>
      </p:pic>
      <p:pic>
        <p:nvPicPr>
          <p:cNvPr id="8" name="Imagen 7"/>
          <p:cNvPicPr>
            <a:picLocks noChangeAspect="1"/>
          </p:cNvPicPr>
          <p:nvPr/>
        </p:nvPicPr>
        <p:blipFill>
          <a:blip r:embed="rId3"/>
          <a:stretch>
            <a:fillRect/>
          </a:stretch>
        </p:blipFill>
        <p:spPr>
          <a:xfrm>
            <a:off x="-332944" y="1496211"/>
            <a:ext cx="7847650" cy="4870345"/>
          </a:xfrm>
          <a:prstGeom prst="rect">
            <a:avLst/>
          </a:prstGeom>
        </p:spPr>
      </p:pic>
    </p:spTree>
    <p:extLst>
      <p:ext uri="{BB962C8B-B14F-4D97-AF65-F5344CB8AC3E}">
        <p14:creationId xmlns:p14="http://schemas.microsoft.com/office/powerpoint/2010/main" val="2205021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TERRENO-VANE SHEAR TEST</a:t>
            </a:r>
            <a:endParaRPr lang="es-EC" sz="2800" b="1" dirty="0">
              <a:latin typeface="Arial" panose="020B0604020202020204" pitchFamily="34" charset="0"/>
              <a:cs typeface="Arial" panose="020B0604020202020204" pitchFamily="34"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705" t="740"/>
          <a:stretch/>
        </p:blipFill>
        <p:spPr bwMode="auto">
          <a:xfrm>
            <a:off x="811833" y="1651492"/>
            <a:ext cx="5745480" cy="4105275"/>
          </a:xfrm>
          <a:prstGeom prst="rect">
            <a:avLst/>
          </a:prstGeom>
          <a:ln>
            <a:noFill/>
          </a:ln>
          <a:extLst>
            <a:ext uri="{53640926-AAD7-44D8-BBD7-CCE9431645EC}">
              <a14:shadowObscured xmlns:a14="http://schemas.microsoft.com/office/drawing/2010/main"/>
            </a:ext>
          </a:extLst>
        </p:spPr>
      </p:pic>
      <p:graphicFrame>
        <p:nvGraphicFramePr>
          <p:cNvPr id="2" name="Tabla 1"/>
          <p:cNvGraphicFramePr>
            <a:graphicFrameLocks noGrp="1"/>
          </p:cNvGraphicFramePr>
          <p:nvPr>
            <p:extLst>
              <p:ext uri="{D42A27DB-BD31-4B8C-83A1-F6EECF244321}">
                <p14:modId xmlns:p14="http://schemas.microsoft.com/office/powerpoint/2010/main" val="1734597963"/>
              </p:ext>
            </p:extLst>
          </p:nvPr>
        </p:nvGraphicFramePr>
        <p:xfrm>
          <a:off x="7988566" y="195772"/>
          <a:ext cx="3146075" cy="6528708"/>
        </p:xfrm>
        <a:graphic>
          <a:graphicData uri="http://schemas.openxmlformats.org/drawingml/2006/table">
            <a:tbl>
              <a:tblPr firstRow="1" firstCol="1" bandRow="1">
                <a:tableStyleId>{5C22544A-7EE6-4342-B048-85BDC9FD1C3A}</a:tableStyleId>
              </a:tblPr>
              <a:tblGrid>
                <a:gridCol w="1027926"/>
                <a:gridCol w="2118149"/>
              </a:tblGrid>
              <a:tr h="181353">
                <a:tc>
                  <a:txBody>
                    <a:bodyPr/>
                    <a:lstStyle/>
                    <a:p>
                      <a:pPr algn="ctr">
                        <a:lnSpc>
                          <a:spcPct val="107000"/>
                        </a:lnSpc>
                        <a:spcAft>
                          <a:spcPts val="0"/>
                        </a:spcAft>
                      </a:pPr>
                      <a:r>
                        <a:rPr lang="es-EC" sz="600" dirty="0">
                          <a:effectLst/>
                        </a:rPr>
                        <a:t># Ensayo</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dirty="0">
                          <a:effectLst/>
                        </a:rPr>
                        <a:t>Resistencia al Corte (</a:t>
                      </a:r>
                      <a:r>
                        <a:rPr lang="es-EC" sz="600" dirty="0" err="1">
                          <a:effectLst/>
                        </a:rPr>
                        <a:t>kPa</a:t>
                      </a:r>
                      <a:r>
                        <a:rPr lang="es-EC" sz="600" dirty="0">
                          <a:effectLst/>
                        </a:rPr>
                        <a:t>)</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21.93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23.22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24.51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19.35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27.09</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20.64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21.93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21.93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9</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28.38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11.61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9.03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33.54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24.51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29.67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30.96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23.22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30.96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28.38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19</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27.09</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20.64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16.77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19.35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19.35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dirty="0">
                          <a:effectLst/>
                        </a:rPr>
                        <a:t>18.06</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21.93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18.06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23.22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12.90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29</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28.38</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30</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21.93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31</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29.67</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32</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30.96</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33</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33.54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34</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a:effectLst/>
                        </a:rPr>
                        <a:t>27.09</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r h="181353">
                <a:tc>
                  <a:txBody>
                    <a:bodyPr/>
                    <a:lstStyle/>
                    <a:p>
                      <a:pPr algn="ctr">
                        <a:lnSpc>
                          <a:spcPct val="107000"/>
                        </a:lnSpc>
                        <a:spcAft>
                          <a:spcPts val="0"/>
                        </a:spcAft>
                      </a:pPr>
                      <a:r>
                        <a:rPr lang="es-EC" sz="600">
                          <a:effectLst/>
                        </a:rPr>
                        <a:t>35</a:t>
                      </a:r>
                      <a:endParaRPr lang="es-EC" sz="60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c>
                  <a:txBody>
                    <a:bodyPr/>
                    <a:lstStyle/>
                    <a:p>
                      <a:pPr algn="ctr">
                        <a:lnSpc>
                          <a:spcPct val="107000"/>
                        </a:lnSpc>
                        <a:spcAft>
                          <a:spcPts val="0"/>
                        </a:spcAft>
                      </a:pPr>
                      <a:r>
                        <a:rPr lang="es-EC" sz="600" dirty="0">
                          <a:effectLst/>
                        </a:rPr>
                        <a:t>22.58</a:t>
                      </a:r>
                      <a:endParaRPr lang="es-EC" sz="600" dirty="0">
                        <a:effectLst/>
                        <a:latin typeface="Calibri" panose="020F0502020204030204" pitchFamily="34" charset="0"/>
                        <a:ea typeface="Calibri" panose="020F0502020204030204" pitchFamily="34" charset="0"/>
                        <a:cs typeface="Times New Roman" panose="02020603050405020304" pitchFamily="18" charset="0"/>
                      </a:endParaRPr>
                    </a:p>
                  </a:txBody>
                  <a:tcPr marL="25157" marR="25157" marT="0" marB="0" anchor="b"/>
                </a:tc>
              </a:tr>
            </a:tbl>
          </a:graphicData>
        </a:graphic>
      </p:graphicFrame>
    </p:spTree>
    <p:extLst>
      <p:ext uri="{BB962C8B-B14F-4D97-AF65-F5344CB8AC3E}">
        <p14:creationId xmlns:p14="http://schemas.microsoft.com/office/powerpoint/2010/main" val="371984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TERRENO-TRIAXIAL 1</a:t>
            </a:r>
            <a:endParaRPr lang="es-EC" sz="28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533429654"/>
              </p:ext>
            </p:extLst>
          </p:nvPr>
        </p:nvGraphicFramePr>
        <p:xfrm>
          <a:off x="639979" y="1678146"/>
          <a:ext cx="5396865" cy="1371600"/>
        </p:xfrm>
        <a:graphic>
          <a:graphicData uri="http://schemas.openxmlformats.org/drawingml/2006/table">
            <a:tbl>
              <a:tblPr firstRow="1" firstCol="1" bandRow="1">
                <a:tableStyleId>{5C22544A-7EE6-4342-B048-85BDC9FD1C3A}</a:tableStyleId>
              </a:tblPr>
              <a:tblGrid>
                <a:gridCol w="862330"/>
                <a:gridCol w="1153795"/>
                <a:gridCol w="771525"/>
                <a:gridCol w="768985"/>
                <a:gridCol w="781685"/>
                <a:gridCol w="1058545"/>
              </a:tblGrid>
              <a:tr h="209550">
                <a:tc>
                  <a:txBody>
                    <a:bodyPr/>
                    <a:lstStyle/>
                    <a:p>
                      <a:pPr algn="ctr">
                        <a:lnSpc>
                          <a:spcPct val="150000"/>
                        </a:lnSpc>
                        <a:spcAft>
                          <a:spcPts val="0"/>
                        </a:spcAft>
                      </a:pPr>
                      <a:r>
                        <a:rPr lang="es-EC" sz="1200">
                          <a:effectLst/>
                        </a:rPr>
                        <a:t>PROBETA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DESVIADOR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(s1-s3)/2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(s1+s3)/2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2.71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3.21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1.35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1.86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3.70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4.70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1.85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2.85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3.85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1.52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5.37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1.92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3.44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65003694"/>
              </p:ext>
            </p:extLst>
          </p:nvPr>
        </p:nvGraphicFramePr>
        <p:xfrm>
          <a:off x="1764650" y="3430691"/>
          <a:ext cx="3263900" cy="519430"/>
        </p:xfrm>
        <a:graphic>
          <a:graphicData uri="http://schemas.openxmlformats.org/drawingml/2006/table">
            <a:tbl>
              <a:tblPr firstRow="1" firstCol="1" bandRow="1">
                <a:tableStyleId>{5C22544A-7EE6-4342-B048-85BDC9FD1C3A}</a:tableStyleId>
              </a:tblPr>
              <a:tblGrid>
                <a:gridCol w="1574800"/>
                <a:gridCol w="749300"/>
                <a:gridCol w="939800"/>
              </a:tblGrid>
              <a:tr h="259715">
                <a:tc>
                  <a:txBody>
                    <a:bodyPr/>
                    <a:lstStyle/>
                    <a:p>
                      <a:pPr algn="ctr">
                        <a:lnSpc>
                          <a:spcPct val="107000"/>
                        </a:lnSpc>
                        <a:spcAft>
                          <a:spcPts val="0"/>
                        </a:spcAft>
                      </a:pPr>
                      <a:r>
                        <a:rPr lang="es-EC" sz="900">
                          <a:effectLst/>
                        </a:rPr>
                        <a:t>Ángulo de fricción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21.10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grados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9715">
                <a:tc>
                  <a:txBody>
                    <a:bodyPr/>
                    <a:lstStyle/>
                    <a:p>
                      <a:pPr algn="ctr">
                        <a:lnSpc>
                          <a:spcPct val="107000"/>
                        </a:lnSpc>
                        <a:spcAft>
                          <a:spcPts val="0"/>
                        </a:spcAft>
                      </a:pPr>
                      <a:r>
                        <a:rPr lang="es-EC" sz="900">
                          <a:effectLst/>
                        </a:rPr>
                        <a:t>Cohesión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0.73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dirty="0">
                          <a:effectLst/>
                        </a:rPr>
                        <a:t>Kg/cm</a:t>
                      </a:r>
                      <a:r>
                        <a:rPr lang="es-EC" sz="1000" dirty="0">
                          <a:effectLst/>
                        </a:rPr>
                        <a:t>²</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395011073"/>
              </p:ext>
            </p:extLst>
          </p:nvPr>
        </p:nvGraphicFramePr>
        <p:xfrm>
          <a:off x="730393" y="4478386"/>
          <a:ext cx="8596313" cy="1162050"/>
        </p:xfrm>
        <a:graphic>
          <a:graphicData uri="http://schemas.openxmlformats.org/drawingml/2006/table">
            <a:tbl>
              <a:tblPr firstRow="1" firstCol="1" bandRow="1">
                <a:tableStyleId>{5C22544A-7EE6-4342-B048-85BDC9FD1C3A}</a:tableStyleId>
              </a:tblPr>
              <a:tblGrid>
                <a:gridCol w="2749100"/>
                <a:gridCol w="974822"/>
                <a:gridCol w="974822"/>
                <a:gridCol w="974822"/>
                <a:gridCol w="974822"/>
                <a:gridCol w="974822"/>
                <a:gridCol w="973103"/>
              </a:tblGrid>
              <a:tr h="200025">
                <a:tc gridSpan="7">
                  <a:txBody>
                    <a:bodyPr/>
                    <a:lstStyle/>
                    <a:p>
                      <a:pPr algn="ctr">
                        <a:lnSpc>
                          <a:spcPct val="107000"/>
                        </a:lnSpc>
                        <a:spcAft>
                          <a:spcPts val="0"/>
                        </a:spcAft>
                      </a:pPr>
                      <a:r>
                        <a:rPr lang="es-EC" sz="900">
                          <a:effectLst/>
                        </a:rPr>
                        <a:t>HUMEDAD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07000"/>
                        </a:lnSpc>
                        <a:spcAft>
                          <a:spcPts val="0"/>
                        </a:spcAft>
                      </a:pPr>
                      <a:r>
                        <a:rPr lang="es-EC" sz="900">
                          <a:effectLst/>
                        </a:rPr>
                        <a:t>Peso cápsula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120.97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117.27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117.59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120.91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120.03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119.86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07000"/>
                        </a:lnSpc>
                        <a:spcAft>
                          <a:spcPts val="0"/>
                        </a:spcAft>
                      </a:pPr>
                      <a:r>
                        <a:rPr lang="es-EC" sz="900">
                          <a:effectLst/>
                        </a:rPr>
                        <a:t>Peso cáp+s.húmedo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204.05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196.99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205.82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193.03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183.98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192.56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07000"/>
                        </a:lnSpc>
                        <a:spcAft>
                          <a:spcPts val="0"/>
                        </a:spcAft>
                      </a:pPr>
                      <a:r>
                        <a:rPr lang="es-EC" sz="900">
                          <a:effectLst/>
                        </a:rPr>
                        <a:t>Peso cáp+s.seco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185.34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177.46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183.43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174.28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169.95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176.88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07000"/>
                        </a:lnSpc>
                        <a:spcAft>
                          <a:spcPts val="0"/>
                        </a:spcAft>
                      </a:pPr>
                      <a:r>
                        <a:rPr lang="es-EC" sz="900">
                          <a:effectLst/>
                        </a:rPr>
                        <a:t>Contenido de humedad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29.07 %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32.45 %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34.01 %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35.13 %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28.10 %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27.50 %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07000"/>
                        </a:lnSpc>
                        <a:spcAft>
                          <a:spcPts val="0"/>
                        </a:spcAft>
                      </a:pPr>
                      <a:r>
                        <a:rPr lang="es-EC" sz="900">
                          <a:effectLst/>
                        </a:rPr>
                        <a:t>Humedad promedio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2">
                  <a:txBody>
                    <a:bodyPr/>
                    <a:lstStyle/>
                    <a:p>
                      <a:pPr algn="ctr">
                        <a:lnSpc>
                          <a:spcPct val="107000"/>
                        </a:lnSpc>
                        <a:spcAft>
                          <a:spcPts val="0"/>
                        </a:spcAft>
                      </a:pPr>
                      <a:r>
                        <a:rPr lang="es-EC" sz="900">
                          <a:effectLst/>
                        </a:rPr>
                        <a:t>30.76 %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900">
                          <a:effectLst/>
                        </a:rPr>
                        <a:t>34.57 %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900" dirty="0">
                          <a:effectLst/>
                        </a:rPr>
                        <a:t>27.80 %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bl>
          </a:graphicData>
        </a:graphic>
      </p:graphicFrame>
      <p:pic>
        <p:nvPicPr>
          <p:cNvPr id="7" name="Imagen 6"/>
          <p:cNvPicPr>
            <a:picLocks noChangeAspect="1"/>
          </p:cNvPicPr>
          <p:nvPr/>
        </p:nvPicPr>
        <p:blipFill>
          <a:blip r:embed="rId2"/>
          <a:stretch>
            <a:fillRect/>
          </a:stretch>
        </p:blipFill>
        <p:spPr>
          <a:xfrm>
            <a:off x="6554074" y="1375460"/>
            <a:ext cx="5401524" cy="2700762"/>
          </a:xfrm>
          <a:prstGeom prst="rect">
            <a:avLst/>
          </a:prstGeom>
        </p:spPr>
      </p:pic>
    </p:spTree>
    <p:extLst>
      <p:ext uri="{BB962C8B-B14F-4D97-AF65-F5344CB8AC3E}">
        <p14:creationId xmlns:p14="http://schemas.microsoft.com/office/powerpoint/2010/main" val="843095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TERRENO-TRIAXIAL 2</a:t>
            </a:r>
            <a:endParaRPr lang="es-EC" sz="2800" b="1"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71369201"/>
              </p:ext>
            </p:extLst>
          </p:nvPr>
        </p:nvGraphicFramePr>
        <p:xfrm>
          <a:off x="604123" y="1375460"/>
          <a:ext cx="5393690" cy="1920240"/>
        </p:xfrm>
        <a:graphic>
          <a:graphicData uri="http://schemas.openxmlformats.org/drawingml/2006/table">
            <a:tbl>
              <a:tblPr firstRow="1" firstCol="1" bandRow="1">
                <a:tableStyleId>{5C22544A-7EE6-4342-B048-85BDC9FD1C3A}</a:tableStyleId>
              </a:tblPr>
              <a:tblGrid>
                <a:gridCol w="937895"/>
                <a:gridCol w="1093470"/>
                <a:gridCol w="845820"/>
                <a:gridCol w="693420"/>
                <a:gridCol w="775335"/>
                <a:gridCol w="1047750"/>
              </a:tblGrid>
              <a:tr h="228600">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ESFUERZO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9550">
                <a:tc>
                  <a:txBody>
                    <a:bodyPr/>
                    <a:lstStyle/>
                    <a:p>
                      <a:pPr algn="ctr">
                        <a:lnSpc>
                          <a:spcPct val="150000"/>
                        </a:lnSpc>
                        <a:spcAft>
                          <a:spcPts val="0"/>
                        </a:spcAft>
                      </a:pPr>
                      <a:r>
                        <a:rPr lang="es-EC" sz="1200">
                          <a:effectLst/>
                        </a:rPr>
                        <a:t>PROBETA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DESVIADOR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(s1-s3)/2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(s1+s3)/2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(Kg/cm²)</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2.83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3.33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1.42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1.92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4.01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2.51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19075">
                <a:tc>
                  <a:txBody>
                    <a:bodyPr/>
                    <a:lstStyle/>
                    <a:p>
                      <a:pPr algn="ctr">
                        <a:lnSpc>
                          <a:spcPct val="150000"/>
                        </a:lnSpc>
                        <a:spcAft>
                          <a:spcPts val="0"/>
                        </a:spcAft>
                      </a:pPr>
                      <a:r>
                        <a:rPr lang="es-EC" sz="1200">
                          <a:effectLst/>
                        </a:rPr>
                        <a:t>3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4.00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1.52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5.52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3.52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53593277"/>
              </p:ext>
            </p:extLst>
          </p:nvPr>
        </p:nvGraphicFramePr>
        <p:xfrm>
          <a:off x="1879411" y="3521080"/>
          <a:ext cx="3263900" cy="519430"/>
        </p:xfrm>
        <a:graphic>
          <a:graphicData uri="http://schemas.openxmlformats.org/drawingml/2006/table">
            <a:tbl>
              <a:tblPr firstRow="1" firstCol="1" bandRow="1">
                <a:tableStyleId>{5C22544A-7EE6-4342-B048-85BDC9FD1C3A}</a:tableStyleId>
              </a:tblPr>
              <a:tblGrid>
                <a:gridCol w="1574800"/>
                <a:gridCol w="749300"/>
                <a:gridCol w="939800"/>
              </a:tblGrid>
              <a:tr h="259715">
                <a:tc>
                  <a:txBody>
                    <a:bodyPr/>
                    <a:lstStyle/>
                    <a:p>
                      <a:pPr algn="ctr">
                        <a:lnSpc>
                          <a:spcPct val="107000"/>
                        </a:lnSpc>
                        <a:spcAft>
                          <a:spcPts val="0"/>
                        </a:spcAft>
                      </a:pPr>
                      <a:r>
                        <a:rPr lang="es-EC" sz="900">
                          <a:effectLst/>
                        </a:rPr>
                        <a:t>Ángulo de fricción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21.48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grados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9715">
                <a:tc>
                  <a:txBody>
                    <a:bodyPr/>
                    <a:lstStyle/>
                    <a:p>
                      <a:pPr algn="ctr">
                        <a:lnSpc>
                          <a:spcPct val="107000"/>
                        </a:lnSpc>
                        <a:spcAft>
                          <a:spcPts val="0"/>
                        </a:spcAft>
                      </a:pPr>
                      <a:r>
                        <a:rPr lang="es-EC" sz="900">
                          <a:effectLst/>
                        </a:rPr>
                        <a:t>Cohesión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0.77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dirty="0">
                          <a:effectLst/>
                        </a:rPr>
                        <a:t>Kg/cm</a:t>
                      </a:r>
                      <a:r>
                        <a:rPr lang="es-EC" sz="1000" dirty="0">
                          <a:effectLst/>
                        </a:rPr>
                        <a:t>²</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442290001"/>
              </p:ext>
            </p:extLst>
          </p:nvPr>
        </p:nvGraphicFramePr>
        <p:xfrm>
          <a:off x="742599" y="4478386"/>
          <a:ext cx="8596311" cy="1162050"/>
        </p:xfrm>
        <a:graphic>
          <a:graphicData uri="http://schemas.openxmlformats.org/drawingml/2006/table">
            <a:tbl>
              <a:tblPr firstRow="1" firstCol="1" bandRow="1">
                <a:tableStyleId>{5C22544A-7EE6-4342-B048-85BDC9FD1C3A}</a:tableStyleId>
              </a:tblPr>
              <a:tblGrid>
                <a:gridCol w="3008709"/>
                <a:gridCol w="931840"/>
                <a:gridCol w="931840"/>
                <a:gridCol w="931840"/>
                <a:gridCol w="931840"/>
                <a:gridCol w="931840"/>
                <a:gridCol w="928402"/>
              </a:tblGrid>
              <a:tr h="200025">
                <a:tc gridSpan="7">
                  <a:txBody>
                    <a:bodyPr/>
                    <a:lstStyle/>
                    <a:p>
                      <a:pPr algn="ctr">
                        <a:lnSpc>
                          <a:spcPct val="107000"/>
                        </a:lnSpc>
                        <a:spcAft>
                          <a:spcPts val="0"/>
                        </a:spcAft>
                      </a:pPr>
                      <a:r>
                        <a:rPr lang="es-EC" sz="900">
                          <a:effectLst/>
                        </a:rPr>
                        <a:t>HUMEDAD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lnSpc>
                          <a:spcPct val="107000"/>
                        </a:lnSpc>
                        <a:spcAft>
                          <a:spcPts val="0"/>
                        </a:spcAft>
                      </a:pPr>
                      <a:r>
                        <a:rPr lang="es-EC" sz="900">
                          <a:effectLst/>
                        </a:rPr>
                        <a:t>Peso cápsula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13.00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13.31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13.14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11.00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13.19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10.51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07000"/>
                        </a:lnSpc>
                        <a:spcAft>
                          <a:spcPts val="0"/>
                        </a:spcAft>
                      </a:pPr>
                      <a:r>
                        <a:rPr lang="es-EC" sz="900">
                          <a:effectLst/>
                        </a:rPr>
                        <a:t>Peso cáp+s.húmedo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77.21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42.19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900">
                          <a:effectLst/>
                        </a:rPr>
                        <a:t>64.66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47.84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49.67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45.91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07000"/>
                        </a:lnSpc>
                        <a:spcAft>
                          <a:spcPts val="0"/>
                        </a:spcAft>
                      </a:pPr>
                      <a:r>
                        <a:rPr lang="es-EC" sz="900">
                          <a:effectLst/>
                        </a:rPr>
                        <a:t>Peso cáp+s.seco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65.17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36.74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54.98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40.83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42.55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39.09 gr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07000"/>
                        </a:lnSpc>
                        <a:spcAft>
                          <a:spcPts val="0"/>
                        </a:spcAft>
                      </a:pPr>
                      <a:r>
                        <a:rPr lang="es-EC" sz="900">
                          <a:effectLst/>
                        </a:rPr>
                        <a:t>Contenido de humedad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EC" sz="900">
                          <a:effectLst/>
                        </a:rPr>
                        <a:t>23.08 %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23.26 %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23.14 %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23.50 %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24.25 %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900">
                          <a:effectLst/>
                        </a:rPr>
                        <a:t>23.86 %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ctr">
                        <a:lnSpc>
                          <a:spcPct val="107000"/>
                        </a:lnSpc>
                        <a:spcAft>
                          <a:spcPts val="0"/>
                        </a:spcAft>
                      </a:pPr>
                      <a:r>
                        <a:rPr lang="es-EC" sz="900">
                          <a:effectLst/>
                        </a:rPr>
                        <a:t>Humedad promedio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2">
                  <a:txBody>
                    <a:bodyPr/>
                    <a:lstStyle/>
                    <a:p>
                      <a:pPr algn="ctr">
                        <a:lnSpc>
                          <a:spcPct val="107000"/>
                        </a:lnSpc>
                        <a:spcAft>
                          <a:spcPts val="0"/>
                        </a:spcAft>
                      </a:pPr>
                      <a:r>
                        <a:rPr lang="es-EC" sz="900">
                          <a:effectLst/>
                        </a:rPr>
                        <a:t>23.17 %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900">
                          <a:effectLst/>
                        </a:rPr>
                        <a:t>23.32 %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07000"/>
                        </a:lnSpc>
                        <a:spcAft>
                          <a:spcPts val="0"/>
                        </a:spcAft>
                      </a:pPr>
                      <a:r>
                        <a:rPr lang="es-EC" sz="900" dirty="0">
                          <a:effectLst/>
                        </a:rPr>
                        <a:t>24.06 %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r>
            </a:tbl>
          </a:graphicData>
        </a:graphic>
      </p:graphicFrame>
      <p:pic>
        <p:nvPicPr>
          <p:cNvPr id="9" name="Imagen 8"/>
          <p:cNvPicPr>
            <a:picLocks noChangeAspect="1"/>
          </p:cNvPicPr>
          <p:nvPr/>
        </p:nvPicPr>
        <p:blipFill>
          <a:blip r:embed="rId2"/>
          <a:stretch>
            <a:fillRect/>
          </a:stretch>
        </p:blipFill>
        <p:spPr>
          <a:xfrm>
            <a:off x="6518764" y="1394617"/>
            <a:ext cx="5401524" cy="2645893"/>
          </a:xfrm>
          <a:prstGeom prst="rect">
            <a:avLst/>
          </a:prstGeom>
        </p:spPr>
      </p:pic>
    </p:spTree>
    <p:extLst>
      <p:ext uri="{BB962C8B-B14F-4D97-AF65-F5344CB8AC3E}">
        <p14:creationId xmlns:p14="http://schemas.microsoft.com/office/powerpoint/2010/main" val="3792594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TERRENO-CLASIFICACIÓN SUCS, CORTE DIRECTO</a:t>
            </a:r>
            <a:endParaRPr lang="es-EC" sz="2800" b="1" dirty="0">
              <a:latin typeface="Arial" panose="020B060402020202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641856" y="1683982"/>
            <a:ext cx="5298682" cy="518925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103258734"/>
              </p:ext>
            </p:extLst>
          </p:nvPr>
        </p:nvGraphicFramePr>
        <p:xfrm>
          <a:off x="6680061" y="1857845"/>
          <a:ext cx="4441190" cy="978535"/>
        </p:xfrm>
        <a:graphic>
          <a:graphicData uri="http://schemas.openxmlformats.org/drawingml/2006/table">
            <a:tbl>
              <a:tblPr firstRow="1" firstCol="1" bandRow="1">
                <a:tableStyleId>{5C22544A-7EE6-4342-B048-85BDC9FD1C3A}</a:tableStyleId>
              </a:tblPr>
              <a:tblGrid>
                <a:gridCol w="1550670"/>
                <a:gridCol w="1517650"/>
                <a:gridCol w="1372870"/>
              </a:tblGrid>
              <a:tr h="115570">
                <a:tc>
                  <a:txBody>
                    <a:bodyPr/>
                    <a:lstStyle/>
                    <a:p>
                      <a:pPr algn="ctr">
                        <a:lnSpc>
                          <a:spcPct val="107000"/>
                        </a:lnSpc>
                        <a:spcAft>
                          <a:spcPts val="800"/>
                        </a:spcAft>
                      </a:pPr>
                      <a:r>
                        <a:rPr lang="es-EC" sz="1200" dirty="0">
                          <a:effectLst/>
                        </a:rPr>
                        <a:t>MUESTRA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EC" sz="1200">
                          <a:effectLst/>
                        </a:rPr>
                        <a:t>UTM 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200">
                          <a:effectLst/>
                        </a:rPr>
                        <a:t>UTM 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5570">
                <a:tc>
                  <a:txBody>
                    <a:bodyPr/>
                    <a:lstStyle/>
                    <a:p>
                      <a:pPr algn="ctr">
                        <a:lnSpc>
                          <a:spcPct val="107000"/>
                        </a:lnSpc>
                        <a:spcAft>
                          <a:spcPts val="800"/>
                        </a:spcAft>
                      </a:pPr>
                      <a:r>
                        <a:rPr lang="es-EC" sz="1200">
                          <a:effectLst/>
                        </a:rPr>
                        <a:t>M1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200">
                          <a:effectLst/>
                        </a:rPr>
                        <a:t>17 N 0648906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200">
                          <a:effectLst/>
                        </a:rPr>
                        <a:t>109262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5570">
                <a:tc>
                  <a:txBody>
                    <a:bodyPr/>
                    <a:lstStyle/>
                    <a:p>
                      <a:pPr algn="ctr">
                        <a:lnSpc>
                          <a:spcPct val="107000"/>
                        </a:lnSpc>
                        <a:spcAft>
                          <a:spcPts val="800"/>
                        </a:spcAft>
                      </a:pPr>
                      <a:r>
                        <a:rPr lang="es-EC" sz="1200">
                          <a:effectLst/>
                        </a:rPr>
                        <a:t>M2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200">
                          <a:effectLst/>
                        </a:rPr>
                        <a:t>17 N 0648900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200">
                          <a:effectLst/>
                        </a:rPr>
                        <a:t>109272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5570">
                <a:tc>
                  <a:txBody>
                    <a:bodyPr/>
                    <a:lstStyle/>
                    <a:p>
                      <a:pPr algn="ctr">
                        <a:lnSpc>
                          <a:spcPct val="107000"/>
                        </a:lnSpc>
                        <a:spcAft>
                          <a:spcPts val="800"/>
                        </a:spcAft>
                      </a:pPr>
                      <a:r>
                        <a:rPr lang="es-EC" sz="1200" dirty="0">
                          <a:effectLst/>
                        </a:rPr>
                        <a:t>M3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200">
                          <a:effectLst/>
                        </a:rPr>
                        <a:t>17 N 0648885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200">
                          <a:effectLst/>
                        </a:rPr>
                        <a:t>109297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15570">
                <a:tc>
                  <a:txBody>
                    <a:bodyPr/>
                    <a:lstStyle/>
                    <a:p>
                      <a:pPr algn="ctr">
                        <a:lnSpc>
                          <a:spcPct val="107000"/>
                        </a:lnSpc>
                        <a:spcAft>
                          <a:spcPts val="800"/>
                        </a:spcAft>
                      </a:pPr>
                      <a:r>
                        <a:rPr lang="es-EC" sz="1200" dirty="0">
                          <a:effectLst/>
                        </a:rPr>
                        <a:t>M4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800"/>
                        </a:spcAft>
                      </a:pPr>
                      <a:r>
                        <a:rPr lang="es-EC" sz="1200">
                          <a:effectLst/>
                        </a:rPr>
                        <a:t>17 N 0648912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200" dirty="0">
                          <a:effectLst/>
                        </a:rPr>
                        <a:t>109351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6200636" y="3414296"/>
            <a:ext cx="5400040" cy="742315"/>
          </a:xfrm>
          <a:prstGeom prst="rect">
            <a:avLst/>
          </a:prstGeom>
          <a:noFill/>
          <a:ln>
            <a:noFill/>
          </a:ln>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7369671" y="4480594"/>
            <a:ext cx="3061970" cy="1424940"/>
          </a:xfrm>
          <a:prstGeom prst="rect">
            <a:avLst/>
          </a:prstGeom>
          <a:noFill/>
          <a:ln>
            <a:noFill/>
          </a:ln>
        </p:spPr>
      </p:pic>
    </p:spTree>
    <p:extLst>
      <p:ext uri="{BB962C8B-B14F-4D97-AF65-F5344CB8AC3E}">
        <p14:creationId xmlns:p14="http://schemas.microsoft.com/office/powerpoint/2010/main" val="38848961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TERRENO-RESÚMEN PARÁMETROS GEOTÉCNICOS</a:t>
            </a:r>
            <a:endParaRPr lang="es-EC" sz="2800" b="1"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27970233"/>
              </p:ext>
            </p:extLst>
          </p:nvPr>
        </p:nvGraphicFramePr>
        <p:xfrm>
          <a:off x="1681552" y="2188348"/>
          <a:ext cx="7939878" cy="3654101"/>
        </p:xfrm>
        <a:graphic>
          <a:graphicData uri="http://schemas.openxmlformats.org/drawingml/2006/table">
            <a:tbl>
              <a:tblPr firstRow="1" firstCol="1" bandRow="1">
                <a:tableStyleId>{5C22544A-7EE6-4342-B048-85BDC9FD1C3A}</a:tableStyleId>
              </a:tblPr>
              <a:tblGrid>
                <a:gridCol w="1323313"/>
                <a:gridCol w="1323313"/>
                <a:gridCol w="1323313"/>
                <a:gridCol w="1323313"/>
                <a:gridCol w="1323313"/>
                <a:gridCol w="1323313"/>
              </a:tblGrid>
              <a:tr h="654256">
                <a:tc rowSpan="2">
                  <a:txBody>
                    <a:bodyPr/>
                    <a:lstStyle/>
                    <a:p>
                      <a:pPr algn="ctr">
                        <a:lnSpc>
                          <a:spcPct val="150000"/>
                        </a:lnSpc>
                        <a:spcAft>
                          <a:spcPts val="0"/>
                        </a:spcAft>
                      </a:pPr>
                      <a:r>
                        <a:rPr lang="es-EC" sz="1200" dirty="0">
                          <a:effectLst/>
                        </a:rPr>
                        <a:t>PARÁMETROS GEOTÉCNICOS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50000"/>
                        </a:lnSpc>
                        <a:spcAft>
                          <a:spcPts val="0"/>
                        </a:spcAft>
                      </a:pPr>
                      <a:r>
                        <a:rPr lang="es-EC" sz="1200">
                          <a:effectLst/>
                        </a:rPr>
                        <a:t>Cohesión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ctr">
                        <a:lnSpc>
                          <a:spcPct val="150000"/>
                        </a:lnSpc>
                        <a:spcAft>
                          <a:spcPts val="0"/>
                        </a:spcAft>
                      </a:pPr>
                      <a:r>
                        <a:rPr lang="es-EC" sz="1200">
                          <a:effectLst/>
                        </a:rPr>
                        <a:t>Ángulo de fricción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Peso especifico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50000"/>
                        </a:lnSpc>
                        <a:spcAft>
                          <a:spcPts val="0"/>
                        </a:spcAft>
                      </a:pPr>
                      <a:r>
                        <a:rPr lang="es-EC" sz="1200">
                          <a:effectLst/>
                        </a:rPr>
                        <a:t>DATOS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45693">
                <a:tc vMerge="1">
                  <a:txBody>
                    <a:bodyPr/>
                    <a:lstStyle/>
                    <a:p>
                      <a:endParaRPr lang="es-EC"/>
                    </a:p>
                  </a:txBody>
                  <a:tcPr/>
                </a:tc>
                <a:tc>
                  <a:txBody>
                    <a:bodyPr/>
                    <a:lstStyle/>
                    <a:p>
                      <a:pPr algn="ctr">
                        <a:lnSpc>
                          <a:spcPct val="150000"/>
                        </a:lnSpc>
                        <a:spcAft>
                          <a:spcPts val="0"/>
                        </a:spcAft>
                      </a:pPr>
                      <a:r>
                        <a:rPr lang="es-EC" sz="1200">
                          <a:effectLst/>
                        </a:rPr>
                        <a:t>Mpa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kPa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grados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KN/m3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tr>
              <a:tr h="1345641">
                <a:tc>
                  <a:txBody>
                    <a:bodyPr/>
                    <a:lstStyle/>
                    <a:p>
                      <a:pPr algn="ctr">
                        <a:lnSpc>
                          <a:spcPct val="150000"/>
                        </a:lnSpc>
                        <a:spcAft>
                          <a:spcPts val="0"/>
                        </a:spcAft>
                      </a:pPr>
                      <a:r>
                        <a:rPr lang="es-EC" sz="1200">
                          <a:effectLst/>
                        </a:rPr>
                        <a:t>NIVEL 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smtClean="0">
                          <a:effectLst/>
                        </a:rPr>
                        <a:t>0.00875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8.75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10.69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ENSAYOS DE LABORATORIOS- CORTE DIRECTO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08563">
                <a:tc>
                  <a:txBody>
                    <a:bodyPr/>
                    <a:lstStyle/>
                    <a:p>
                      <a:pPr algn="ctr">
                        <a:lnSpc>
                          <a:spcPct val="150000"/>
                        </a:lnSpc>
                        <a:spcAft>
                          <a:spcPts val="0"/>
                        </a:spcAft>
                      </a:pPr>
                      <a:r>
                        <a:rPr lang="es-EC" sz="1200">
                          <a:effectLst/>
                        </a:rPr>
                        <a:t>NIVEL 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21.29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a:effectLst/>
                        </a:rPr>
                        <a:t>TRIAXIALES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999948">
                <a:tc>
                  <a:txBody>
                    <a:bodyPr/>
                    <a:lstStyle/>
                    <a:p>
                      <a:pPr algn="ctr">
                        <a:lnSpc>
                          <a:spcPct val="150000"/>
                        </a:lnSpc>
                        <a:spcAft>
                          <a:spcPts val="0"/>
                        </a:spcAft>
                      </a:pPr>
                      <a:r>
                        <a:rPr lang="es-EC" sz="1200">
                          <a:effectLst/>
                        </a:rPr>
                        <a:t>NIVEL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0.0235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17.7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rPr>
                        <a:t>ESTUDIO GEOFÍSICO+VELETA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461005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9253718" cy="97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sp>
        <p:nvSpPr>
          <p:cNvPr id="4" name="Rectángulo 3"/>
          <p:cNvSpPr/>
          <p:nvPr/>
        </p:nvSpPr>
        <p:spPr>
          <a:xfrm>
            <a:off x="2489650" y="1556357"/>
            <a:ext cx="6096000" cy="2119747"/>
          </a:xfrm>
          <a:prstGeom prst="rect">
            <a:avLst/>
          </a:prstGeom>
        </p:spPr>
        <p:txBody>
          <a:bodyPr>
            <a:spAutoFit/>
          </a:bodyPr>
          <a:lstStyle/>
          <a:p>
            <a:pPr marL="63500" marR="65405" indent="365760" algn="just" eaLnBrk="0" hangingPunct="0">
              <a:lnSpc>
                <a:spcPct val="150000"/>
              </a:lnSpc>
              <a:spcAft>
                <a:spcPts val="0"/>
              </a:spcAft>
            </a:pPr>
            <a:r>
              <a:rPr lang="es-EC" dirty="0">
                <a:latin typeface="Times New Roman" panose="02020603050405020304" pitchFamily="18" charset="0"/>
                <a:ea typeface="Calibri" panose="020F0502020204030204" pitchFamily="34" charset="0"/>
              </a:rPr>
              <a:t>La descripción y caracterización de los macizos rocosos en afloramientos es una labor necesaria en todos los estudios de geotecnia (taludes, cimentaciones, túneles) cuyo objetivo sea el conocimiento de las propiedades y características geotécnicas de los materiales rocosos. </a:t>
            </a:r>
            <a:endParaRPr lang="es-EC" sz="1600" dirty="0">
              <a:effectLst/>
              <a:latin typeface="Arial" panose="020B0604020202020204" pitchFamily="34" charset="0"/>
              <a:ea typeface="Times New Roman" panose="02020603050405020304" pitchFamily="18" charset="0"/>
            </a:endParaRPr>
          </a:p>
        </p:txBody>
      </p:sp>
      <p:sp>
        <p:nvSpPr>
          <p:cNvPr id="7" name="Rectángulo 6"/>
          <p:cNvSpPr/>
          <p:nvPr/>
        </p:nvSpPr>
        <p:spPr>
          <a:xfrm>
            <a:off x="2489650" y="4059116"/>
            <a:ext cx="6096000" cy="2119876"/>
          </a:xfrm>
          <a:prstGeom prst="rect">
            <a:avLst/>
          </a:prstGeom>
        </p:spPr>
        <p:txBody>
          <a:bodyPr>
            <a:spAutoFit/>
          </a:bodyPr>
          <a:lstStyle/>
          <a:p>
            <a:pPr marL="63500" marR="65405" indent="365760" algn="just" eaLnBrk="0" hangingPunct="0">
              <a:lnSpc>
                <a:spcPct val="150000"/>
              </a:lnSpc>
            </a:pPr>
            <a:r>
              <a:rPr lang="es-EC" dirty="0">
                <a:latin typeface="Times New Roman" panose="02020603050405020304" pitchFamily="18" charset="0"/>
                <a:ea typeface="Calibri" panose="020F0502020204030204" pitchFamily="34" charset="0"/>
              </a:rPr>
              <a:t>EI desarrollo de los trabajos de campo en afloramientos permite obtener información necesaria para evaluar el comportamiento geotécnico de los macizos rocosos, planificar las fases de investigación más avanzadas e interpretar los resultados que se obtengan de las mismas.</a:t>
            </a:r>
          </a:p>
        </p:txBody>
      </p:sp>
    </p:spTree>
    <p:extLst>
      <p:ext uri="{BB962C8B-B14F-4D97-AF65-F5344CB8AC3E}">
        <p14:creationId xmlns:p14="http://schemas.microsoft.com/office/powerpoint/2010/main" val="4035894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253574" y="284786"/>
            <a:ext cx="894707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1"/>
            <a:r>
              <a:rPr lang="es-ES" b="1" cap="all" dirty="0"/>
              <a:t>CLASIFICACIÓN GEOMECÁNICA ROCK MASS RATING, RMR (BIENIAWSKI, 1989)</a:t>
            </a:r>
            <a:endParaRPr lang="es-EC" b="1" cap="all" dirty="0"/>
          </a:p>
        </p:txBody>
      </p:sp>
      <p:pic>
        <p:nvPicPr>
          <p:cNvPr id="5" name="Imagen 4"/>
          <p:cNvPicPr/>
          <p:nvPr/>
        </p:nvPicPr>
        <p:blipFill rotWithShape="1">
          <a:blip r:embed="rId2">
            <a:extLst>
              <a:ext uri="{28A0092B-C50C-407E-A947-70E740481C1C}">
                <a14:useLocalDpi xmlns:a14="http://schemas.microsoft.com/office/drawing/2010/main" val="0"/>
              </a:ext>
            </a:extLst>
          </a:blip>
          <a:srcRect r="18735" b="2589"/>
          <a:stretch/>
        </p:blipFill>
        <p:spPr bwMode="auto">
          <a:xfrm>
            <a:off x="709425" y="849664"/>
            <a:ext cx="5238221" cy="5502585"/>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5947646" y="1750565"/>
            <a:ext cx="6096000" cy="2169825"/>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Resistencia </a:t>
            </a:r>
            <a:r>
              <a:rPr lang="es-EC" dirty="0" err="1">
                <a:latin typeface="Times New Roman" panose="02020603050405020304" pitchFamily="18" charset="0"/>
                <a:ea typeface="Calibri" panose="020F0502020204030204" pitchFamily="34" charset="0"/>
                <a:cs typeface="Times New Roman" panose="02020603050405020304" pitchFamily="18" charset="0"/>
              </a:rPr>
              <a:t>uniaxial</a:t>
            </a:r>
            <a:r>
              <a:rPr lang="es-EC" dirty="0">
                <a:latin typeface="Times New Roman" panose="02020603050405020304" pitchFamily="18" charset="0"/>
                <a:ea typeface="Calibri" panose="020F0502020204030204" pitchFamily="34" charset="0"/>
                <a:cs typeface="Times New Roman" panose="02020603050405020304" pitchFamily="18" charset="0"/>
              </a:rPr>
              <a:t> de la matriz rocosa.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Grado de fracturación en términos del RQD.</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Espaciado de las discontinuidades.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Condiciones de las discontinuidades.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Condiciones hidrogeológicas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927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37386" y="1272430"/>
            <a:ext cx="9982200" cy="3477875"/>
          </a:xfrm>
          <a:prstGeom prst="rect">
            <a:avLst/>
          </a:prstGeom>
          <a:noFill/>
        </p:spPr>
        <p:txBody>
          <a:bodyPr wrap="square" rtlCol="0">
            <a:spAutoFit/>
          </a:bodyPr>
          <a:lstStyle/>
          <a:p>
            <a:pPr algn="ctr"/>
            <a:r>
              <a:rPr lang="es-EC" sz="4200" b="1" dirty="0" smtClean="0">
                <a:ln w="0"/>
                <a:latin typeface="Arial" panose="020B0604020202020204" pitchFamily="34" charset="0"/>
                <a:cs typeface="Arial" panose="020B0604020202020204" pitchFamily="34" charset="0"/>
              </a:rPr>
              <a:t>“</a:t>
            </a:r>
            <a:r>
              <a:rPr lang="es-EC" sz="4400" b="1" dirty="0"/>
              <a:t>ESTUDIO DE TALUDES EN CONDICIONES DINÁMICAS PARA ÁREAS URBANAS EN EL CANTÓN </a:t>
            </a:r>
            <a:r>
              <a:rPr lang="es-EC" sz="4400" b="1" dirty="0" smtClean="0"/>
              <a:t>ESMERALDAS, </a:t>
            </a:r>
          </a:p>
          <a:p>
            <a:pPr algn="ctr"/>
            <a:r>
              <a:rPr lang="es-EC" sz="4400" b="1" dirty="0" smtClean="0"/>
              <a:t>SECTOR “LAS PALMAS””</a:t>
            </a:r>
            <a:endParaRPr lang="es-EC" sz="4200" b="1" dirty="0">
              <a:ln w="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5313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819743" y="1870225"/>
            <a:ext cx="8618983" cy="4460558"/>
          </a:xfrm>
          <a:prstGeom prst="rect">
            <a:avLst/>
          </a:prstGeom>
        </p:spPr>
      </p:pic>
    </p:spTree>
    <p:extLst>
      <p:ext uri="{BB962C8B-B14F-4D97-AF65-F5344CB8AC3E}">
        <p14:creationId xmlns:p14="http://schemas.microsoft.com/office/powerpoint/2010/main" val="22693411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pic>
        <p:nvPicPr>
          <p:cNvPr id="5" name="Imagen 4" descr="F:\POLOS.jpg"/>
          <p:cNvPicPr/>
          <p:nvPr/>
        </p:nvPicPr>
        <p:blipFill rotWithShape="1">
          <a:blip r:embed="rId2" cstate="print">
            <a:extLst>
              <a:ext uri="{28A0092B-C50C-407E-A947-70E740481C1C}">
                <a14:useLocalDpi xmlns:a14="http://schemas.microsoft.com/office/drawing/2010/main" val="0"/>
              </a:ext>
            </a:extLst>
          </a:blip>
          <a:srcRect l="13262" t="3700" r="21701" b="4142"/>
          <a:stretch/>
        </p:blipFill>
        <p:spPr bwMode="auto">
          <a:xfrm>
            <a:off x="6838983" y="815443"/>
            <a:ext cx="4910652" cy="3609975"/>
          </a:xfrm>
          <a:prstGeom prst="rect">
            <a:avLst/>
          </a:prstGeom>
          <a:noFill/>
          <a:ln>
            <a:no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3700277051"/>
              </p:ext>
            </p:extLst>
          </p:nvPr>
        </p:nvGraphicFramePr>
        <p:xfrm>
          <a:off x="7343747" y="4877959"/>
          <a:ext cx="4318000" cy="1479550"/>
        </p:xfrm>
        <a:graphic>
          <a:graphicData uri="http://schemas.openxmlformats.org/drawingml/2006/table">
            <a:tbl>
              <a:tblPr firstRow="1" firstCol="1" bandRow="1">
                <a:tableStyleId>{5C22544A-7EE6-4342-B048-85BDC9FD1C3A}</a:tableStyleId>
              </a:tblPr>
              <a:tblGrid>
                <a:gridCol w="1204595"/>
                <a:gridCol w="412750"/>
                <a:gridCol w="1172210"/>
                <a:gridCol w="1528445"/>
              </a:tblGrid>
              <a:tr h="190500">
                <a:tc gridSpan="4">
                  <a:txBody>
                    <a:bodyPr/>
                    <a:lstStyle/>
                    <a:p>
                      <a:pPr algn="ctr">
                        <a:lnSpc>
                          <a:spcPct val="107000"/>
                        </a:lnSpc>
                        <a:spcAft>
                          <a:spcPts val="0"/>
                        </a:spcAft>
                      </a:pPr>
                      <a:r>
                        <a:rPr lang="es-EC" sz="1100">
                          <a:effectLst/>
                        </a:rPr>
                        <a:t>Orientación de las discontinuidades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90500">
                <a:tc gridSpan="2">
                  <a:txBody>
                    <a:bodyPr/>
                    <a:lstStyle/>
                    <a:p>
                      <a:pPr algn="ctr">
                        <a:lnSpc>
                          <a:spcPct val="107000"/>
                        </a:lnSpc>
                        <a:spcAft>
                          <a:spcPts val="0"/>
                        </a:spcAft>
                      </a:pPr>
                      <a:r>
                        <a:rPr lang="es-EC" sz="1100">
                          <a:effectLst/>
                        </a:rPr>
                        <a:t>Familia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ctr">
                        <a:lnSpc>
                          <a:spcPct val="107000"/>
                        </a:lnSpc>
                        <a:spcAft>
                          <a:spcPts val="0"/>
                        </a:spcAft>
                      </a:pPr>
                      <a:r>
                        <a:rPr lang="es-EC" sz="1100">
                          <a:effectLst/>
                        </a:rPr>
                        <a:t>Rumbo/buzamiento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Azimut buz/buzamiento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07000"/>
                        </a:lnSpc>
                        <a:spcAft>
                          <a:spcPts val="0"/>
                        </a:spcAft>
                      </a:pPr>
                      <a:r>
                        <a:rPr lang="es-EC" sz="1100">
                          <a:effectLst/>
                        </a:rPr>
                        <a:t>Estratificación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E-1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N57°W/67°SW</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213/67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07000"/>
                        </a:lnSpc>
                        <a:spcAft>
                          <a:spcPts val="0"/>
                        </a:spcAft>
                      </a:pPr>
                      <a:r>
                        <a:rPr lang="es-EC" sz="1100">
                          <a:effectLst/>
                        </a:rPr>
                        <a:t>Grietas de tracción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GT-1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N60°E/72°NW</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332/72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07000"/>
                        </a:lnSpc>
                        <a:spcAft>
                          <a:spcPts val="0"/>
                        </a:spcAft>
                      </a:pPr>
                      <a:r>
                        <a:rPr lang="es-EC" sz="1100">
                          <a:effectLst/>
                        </a:rPr>
                        <a:t>Juntas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J-1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N23°E/66°SE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113/66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gridSpan="4">
                  <a:txBody>
                    <a:bodyPr/>
                    <a:lstStyle/>
                    <a:p>
                      <a:pPr algn="ctr">
                        <a:lnSpc>
                          <a:spcPct val="107000"/>
                        </a:lnSpc>
                        <a:spcAft>
                          <a:spcPts val="0"/>
                        </a:spcAft>
                      </a:pPr>
                      <a:r>
                        <a:rPr lang="es-EC" sz="1100" dirty="0">
                          <a:effectLst/>
                        </a:rPr>
                        <a:t>Total Polos: 38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509" y="1580769"/>
            <a:ext cx="4616002" cy="5035639"/>
          </a:xfrm>
          <a:prstGeom prst="rect">
            <a:avLst/>
          </a:prstGeom>
        </p:spPr>
      </p:pic>
    </p:spTree>
    <p:extLst>
      <p:ext uri="{BB962C8B-B14F-4D97-AF65-F5344CB8AC3E}">
        <p14:creationId xmlns:p14="http://schemas.microsoft.com/office/powerpoint/2010/main" val="32021979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sp>
        <p:nvSpPr>
          <p:cNvPr id="2" name="Rectángulo 1"/>
          <p:cNvSpPr/>
          <p:nvPr/>
        </p:nvSpPr>
        <p:spPr>
          <a:xfrm>
            <a:off x="534510" y="1762696"/>
            <a:ext cx="6096000" cy="1631216"/>
          </a:xfrm>
          <a:prstGeom prst="rect">
            <a:avLst/>
          </a:prstGeom>
        </p:spPr>
        <p:txBody>
          <a:bodyPr>
            <a:spAutoFit/>
          </a:bodyPr>
          <a:lstStyle/>
          <a:p>
            <a:pPr lvl="2" algn="just">
              <a:lnSpc>
                <a:spcPct val="150000"/>
              </a:lnSpc>
              <a:spcBef>
                <a:spcPts val="1000"/>
              </a:spcBef>
              <a:spcAft>
                <a:spcPts val="1200"/>
              </a:spcAft>
            </a:pPr>
            <a:r>
              <a:rPr lang="es-ES" sz="1200" b="1" cap="all" dirty="0">
                <a:latin typeface="Times New Roman" panose="02020603050405020304" pitchFamily="18" charset="0"/>
                <a:ea typeface="Calibri" panose="020F0502020204030204" pitchFamily="34" charset="0"/>
              </a:rPr>
              <a:t>RESISTENCIA DE LA MATRIZ ROCOSA (MPA)</a:t>
            </a:r>
            <a:endParaRPr lang="es-EC" sz="1200" b="1" cap="all" dirty="0">
              <a:latin typeface="Times New Roman" panose="02020603050405020304" pitchFamily="18" charset="0"/>
              <a:ea typeface="Calibri" panose="020F0502020204030204" pitchFamily="34" charset="0"/>
            </a:endParaRPr>
          </a:p>
          <a:p>
            <a:pPr indent="449580" algn="just">
              <a:lnSpc>
                <a:spcPct val="150000"/>
              </a:lnSpc>
              <a:spcAft>
                <a:spcPts val="80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Para determinar la resistencia de la matriz se realizó ensayos de laboratorio en muestras inalteradas. Al tener varios ensayos </a:t>
            </a:r>
            <a:r>
              <a:rPr lang="es-EC" sz="1200" dirty="0" err="1">
                <a:latin typeface="Times New Roman" panose="02020603050405020304" pitchFamily="18" charset="0"/>
                <a:ea typeface="Calibri" panose="020F0502020204030204" pitchFamily="34" charset="0"/>
                <a:cs typeface="Times New Roman" panose="02020603050405020304" pitchFamily="18" charset="0"/>
              </a:rPr>
              <a:t>triaxiales</a:t>
            </a:r>
            <a:r>
              <a:rPr lang="es-EC" sz="1200" dirty="0">
                <a:latin typeface="Times New Roman" panose="02020603050405020304" pitchFamily="18" charset="0"/>
                <a:ea typeface="Calibri" panose="020F0502020204030204" pitchFamily="34" charset="0"/>
                <a:cs typeface="Times New Roman" panose="02020603050405020304" pitchFamily="18" charset="0"/>
              </a:rPr>
              <a:t>, para efectos de cálculo se tomará el valor promedio de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σc</a:t>
            </a:r>
            <a:r>
              <a:rPr lang="es-EC" sz="1200" dirty="0">
                <a:latin typeface="Times New Roman" panose="02020603050405020304" pitchFamily="18" charset="0"/>
                <a:ea typeface="Calibri" panose="020F0502020204030204" pitchFamily="34" charset="0"/>
                <a:cs typeface="Times New Roman" panose="02020603050405020304" pitchFamily="18" charset="0"/>
              </a:rPr>
              <a:t>=0.215 </a:t>
            </a:r>
            <a:r>
              <a:rPr lang="es-EC" sz="1200" dirty="0" err="1">
                <a:latin typeface="Times New Roman" panose="02020603050405020304" pitchFamily="18" charset="0"/>
                <a:ea typeface="Calibri" panose="020F0502020204030204" pitchFamily="34" charset="0"/>
                <a:cs typeface="Times New Roman" panose="02020603050405020304" pitchFamily="18" charset="0"/>
              </a:rPr>
              <a:t>MPa</a:t>
            </a:r>
            <a:r>
              <a:rPr lang="es-EC" sz="1200" dirty="0">
                <a:latin typeface="Times New Roman" panose="02020603050405020304" pitchFamily="18" charset="0"/>
                <a:ea typeface="Calibri" panose="020F0502020204030204" pitchFamily="34" charset="0"/>
                <a:cs typeface="Times New Roman" panose="02020603050405020304" pitchFamily="18" charset="0"/>
              </a:rPr>
              <a:t> para  obtener de esta forma el valor más acertado de la resistencia a la compresión simple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σc</a:t>
            </a:r>
            <a:r>
              <a:rPr lang="es-EC" sz="1200" dirty="0">
                <a:latin typeface="Times New Roman" panose="02020603050405020304" pitchFamily="18"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ángulo 16"/>
              <p:cNvSpPr/>
              <p:nvPr/>
            </p:nvSpPr>
            <p:spPr>
              <a:xfrm>
                <a:off x="-355614" y="3393912"/>
                <a:ext cx="6096000" cy="3040063"/>
              </a:xfrm>
              <a:prstGeom prst="rect">
                <a:avLst/>
              </a:prstGeom>
            </p:spPr>
            <p:txBody>
              <a:bodyPr>
                <a:spAutoFit/>
              </a:bodyPr>
              <a:lstStyle/>
              <a:p>
                <a:pPr lvl="2" algn="just">
                  <a:lnSpc>
                    <a:spcPct val="150000"/>
                  </a:lnSpc>
                  <a:spcBef>
                    <a:spcPts val="1000"/>
                  </a:spcBef>
                  <a:spcAft>
                    <a:spcPts val="1200"/>
                  </a:spcAft>
                </a:pPr>
                <a:r>
                  <a:rPr lang="es-ES" sz="1200" b="1" cap="all" dirty="0">
                    <a:latin typeface="Times New Roman" panose="02020603050405020304" pitchFamily="18" charset="0"/>
                    <a:ea typeface="Calibri" panose="020F0502020204030204" pitchFamily="34" charset="0"/>
                  </a:rPr>
                  <a:t>ROCK QUALITY DESIGNATION (RQD%)</a:t>
                </a:r>
                <a:endParaRPr lang="es-EC" sz="1200" b="1" cap="all" dirty="0">
                  <a:effectLst/>
                  <a:latin typeface="Times New Roman" panose="02020603050405020304" pitchFamily="18" charset="0"/>
                  <a:ea typeface="Calibri" panose="020F0502020204030204" pitchFamily="34" charset="0"/>
                </a:endParaRPr>
              </a:p>
              <a:p>
                <a:pPr marL="228600" algn="ctr">
                  <a:lnSpc>
                    <a:spcPct val="150000"/>
                  </a:lnSpc>
                  <a:spcAft>
                    <a:spcPts val="800"/>
                  </a:spcAf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Calibri" panose="020F0502020204030204" pitchFamily="34" charset="0"/>
                          <a:cs typeface="Times New Roman" panose="02020603050405020304" pitchFamily="18" charset="0"/>
                        </a:rPr>
                        <m:t>𝐽𝑉</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naryPr>
                        <m:sub/>
                        <m:sup/>
                        <m:e>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𝑛</m:t>
                              </m:r>
                              <m:r>
                                <a:rPr lang="es-EC" sz="1200" i="1">
                                  <a:effectLst/>
                                  <a:latin typeface="Cambria Math" panose="02040503050406030204" pitchFamily="18" charset="0"/>
                                  <a:ea typeface="Calibri" panose="020F0502020204030204" pitchFamily="34" charset="0"/>
                                  <a:cs typeface="Times New Roman" panose="02020603050405020304" pitchFamily="18" charset="0"/>
                                </a:rPr>
                                <m:t>ú</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𝑚𝑒𝑟𝑜</m:t>
                              </m:r>
                              <m:r>
                                <a:rPr lang="es-EC" sz="1200" i="1">
                                  <a:effectLst/>
                                  <a:latin typeface="Cambria Math" panose="02040503050406030204" pitchFamily="18" charset="0"/>
                                  <a:ea typeface="Calibri" panose="020F0502020204030204" pitchFamily="34" charset="0"/>
                                  <a:cs typeface="Times New Roman" panose="02020603050405020304" pitchFamily="18" charset="0"/>
                                </a:rPr>
                                <m:t>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𝑑𝑒</m:t>
                              </m:r>
                              <m:r>
                                <a:rPr lang="es-EC" sz="1200" i="1">
                                  <a:effectLst/>
                                  <a:latin typeface="Cambria Math" panose="02040503050406030204" pitchFamily="18" charset="0"/>
                                  <a:ea typeface="Calibri" panose="020F0502020204030204" pitchFamily="34" charset="0"/>
                                  <a:cs typeface="Times New Roman" panose="02020603050405020304" pitchFamily="18" charset="0"/>
                                </a:rPr>
                                <m:t>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𝑑𝑖𝑠𝑐𝑜𝑛𝑡𝑖𝑛𝑢𝑖𝑑𝑎𝑑𝑒𝑠</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𝐿𝑜𝑛𝑔𝑖𝑡𝑢𝑑</m:t>
                              </m:r>
                              <m:r>
                                <a:rPr lang="es-EC" sz="1200" i="1">
                                  <a:effectLst/>
                                  <a:latin typeface="Cambria Math" panose="02040503050406030204" pitchFamily="18" charset="0"/>
                                  <a:ea typeface="Calibri" panose="020F0502020204030204" pitchFamily="34" charset="0"/>
                                  <a:cs typeface="Times New Roman" panose="02020603050405020304" pitchFamily="18" charset="0"/>
                                </a:rPr>
                                <m:t>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𝑑𝑒</m:t>
                              </m:r>
                              <m:r>
                                <a:rPr lang="es-EC" sz="1200" i="1">
                                  <a:effectLst/>
                                  <a:latin typeface="Cambria Math" panose="02040503050406030204" pitchFamily="18" charset="0"/>
                                  <a:ea typeface="Calibri" panose="020F0502020204030204" pitchFamily="34" charset="0"/>
                                  <a:cs typeface="Times New Roman" panose="02020603050405020304" pitchFamily="18" charset="0"/>
                                </a:rPr>
                                <m:t>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𝑚𝑒𝑑𝑖𝑑𝑎</m:t>
                              </m:r>
                            </m:den>
                          </m:f>
                        </m:e>
                      </m:nary>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800"/>
                  </a:spcAf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Calibri" panose="020F0502020204030204" pitchFamily="34" charset="0"/>
                          <a:cs typeface="Times New Roman" panose="02020603050405020304" pitchFamily="18" charset="0"/>
                        </a:rPr>
                        <m:t>𝐽𝑣</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20+15</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1.20</m:t>
                          </m:r>
                        </m:den>
                      </m:f>
                      <m:r>
                        <a:rPr lang="es-EC" sz="1200" i="1">
                          <a:effectLst/>
                          <a:latin typeface="Cambria Math" panose="02040503050406030204" pitchFamily="18" charset="0"/>
                          <a:ea typeface="Calibri" panose="020F0502020204030204" pitchFamily="34" charset="0"/>
                          <a:cs typeface="Times New Roman" panose="02020603050405020304" pitchFamily="18" charset="0"/>
                        </a:rPr>
                        <m:t>=29</m:t>
                      </m:r>
                    </m:oMath>
                  </m:oMathPara>
                </a14:m>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1200" b="1" i="1" dirty="0">
                    <a:effectLst/>
                    <a:latin typeface="Times New Roman" panose="02020603050405020304" pitchFamily="18" charset="0"/>
                    <a:ea typeface="Calibri" panose="020F0502020204030204" pitchFamily="34" charset="0"/>
                    <a:cs typeface="Times New Roman" panose="02020603050405020304" pitchFamily="18" charset="0"/>
                  </a:rPr>
                  <a:t>RQD=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110-2.5 </a:t>
                </a:r>
                <a:r>
                  <a:rPr lang="es-EC" sz="1200" dirty="0" err="1">
                    <a:effectLst/>
                    <a:latin typeface="Times New Roman" panose="02020603050405020304" pitchFamily="18" charset="0"/>
                    <a:ea typeface="Calibri" panose="020F0502020204030204" pitchFamily="34" charset="0"/>
                    <a:cs typeface="Times New Roman" panose="02020603050405020304" pitchFamily="18" charset="0"/>
                  </a:rPr>
                  <a:t>J</a:t>
                </a:r>
                <a:r>
                  <a:rPr lang="es-EC" sz="1200" baseline="-25000" dirty="0" err="1">
                    <a:effectLst/>
                    <a:latin typeface="Times New Roman" panose="02020603050405020304" pitchFamily="18" charset="0"/>
                    <a:ea typeface="Calibri" panose="020F0502020204030204" pitchFamily="34" charset="0"/>
                    <a:cs typeface="Times New Roman" panose="02020603050405020304" pitchFamily="18" charset="0"/>
                  </a:rPr>
                  <a:t>v</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1200" b="1" i="1" dirty="0">
                    <a:effectLst/>
                    <a:latin typeface="Times New Roman" panose="02020603050405020304" pitchFamily="18" charset="0"/>
                    <a:ea typeface="Calibri" panose="020F0502020204030204" pitchFamily="34" charset="0"/>
                    <a:cs typeface="Times New Roman" panose="02020603050405020304" pitchFamily="18" charset="0"/>
                  </a:rPr>
                  <a:t>RQD= </a:t>
                </a: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110-2.5 (29)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s-EC" sz="1200" b="1" i="1" dirty="0">
                    <a:effectLst/>
                    <a:latin typeface="Times New Roman" panose="02020603050405020304" pitchFamily="18" charset="0"/>
                    <a:ea typeface="Calibri" panose="020F0502020204030204" pitchFamily="34" charset="0"/>
                    <a:cs typeface="Times New Roman" panose="02020603050405020304" pitchFamily="18" charset="0"/>
                  </a:rPr>
                  <a:t>RQD=38% Calidad de la roca “Mala”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ángulo 16"/>
              <p:cNvSpPr>
                <a:spLocks noRot="1" noChangeAspect="1" noMove="1" noResize="1" noEditPoints="1" noAdjustHandles="1" noChangeArrowheads="1" noChangeShapeType="1" noTextEdit="1"/>
              </p:cNvSpPr>
              <p:nvPr/>
            </p:nvSpPr>
            <p:spPr>
              <a:xfrm>
                <a:off x="-355614" y="3393912"/>
                <a:ext cx="6096000" cy="3040063"/>
              </a:xfrm>
              <a:prstGeom prst="rect">
                <a:avLst/>
              </a:prstGeom>
              <a:blipFill rotWithShape="0">
                <a:blip r:embed="rId2"/>
                <a:stretch>
                  <a:fillRect/>
                </a:stretch>
              </a:blipFill>
            </p:spPr>
            <p:txBody>
              <a:bodyPr/>
              <a:lstStyle/>
              <a:p>
                <a:r>
                  <a:rPr lang="es-EC">
                    <a:noFill/>
                  </a:rPr>
                  <a:t> </a:t>
                </a:r>
              </a:p>
            </p:txBody>
          </p:sp>
        </mc:Fallback>
      </mc:AlternateContent>
      <p:pic>
        <p:nvPicPr>
          <p:cNvPr id="21" name="Imagen 20"/>
          <p:cNvPicPr/>
          <p:nvPr/>
        </p:nvPicPr>
        <p:blipFill>
          <a:blip r:embed="rId3">
            <a:extLst>
              <a:ext uri="{28A0092B-C50C-407E-A947-70E740481C1C}">
                <a14:useLocalDpi xmlns:a14="http://schemas.microsoft.com/office/drawing/2010/main" val="0"/>
              </a:ext>
            </a:extLst>
          </a:blip>
          <a:srcRect/>
          <a:stretch>
            <a:fillRect/>
          </a:stretch>
        </p:blipFill>
        <p:spPr bwMode="auto">
          <a:xfrm>
            <a:off x="4481891" y="4402828"/>
            <a:ext cx="3629025" cy="1244600"/>
          </a:xfrm>
          <a:prstGeom prst="rect">
            <a:avLst/>
          </a:prstGeom>
          <a:noFill/>
          <a:ln>
            <a:noFill/>
          </a:ln>
        </p:spPr>
      </p:pic>
      <p:sp>
        <p:nvSpPr>
          <p:cNvPr id="18" name="Rectángulo 17"/>
          <p:cNvSpPr/>
          <p:nvPr/>
        </p:nvSpPr>
        <p:spPr>
          <a:xfrm>
            <a:off x="4715177" y="5787644"/>
            <a:ext cx="6096000" cy="646331"/>
          </a:xfrm>
          <a:prstGeom prst="rect">
            <a:avLst/>
          </a:prstGeom>
        </p:spPr>
        <p:txBody>
          <a:bodyPr>
            <a:spAutoFit/>
          </a:bodyPr>
          <a:lstStyle/>
          <a:p>
            <a:r>
              <a:rPr lang="es-EC" dirty="0" err="1" smtClean="0">
                <a:latin typeface="Times New Roman" panose="02020603050405020304" pitchFamily="18" charset="0"/>
                <a:ea typeface="Calibri" panose="020F0502020204030204" pitchFamily="34" charset="0"/>
              </a:rPr>
              <a:t>Jv</a:t>
            </a:r>
            <a:r>
              <a:rPr lang="es-EC" dirty="0" smtClean="0">
                <a:latin typeface="Times New Roman" panose="02020603050405020304" pitchFamily="18" charset="0"/>
                <a:ea typeface="Calibri" panose="020F0502020204030204" pitchFamily="34" charset="0"/>
              </a:rPr>
              <a:t> representa </a:t>
            </a:r>
            <a:r>
              <a:rPr lang="es-EC" dirty="0">
                <a:latin typeface="Times New Roman" panose="02020603050405020304" pitchFamily="18" charset="0"/>
                <a:ea typeface="Calibri" panose="020F0502020204030204" pitchFamily="34" charset="0"/>
              </a:rPr>
              <a:t>el índice volumétrico de fracturas o número de facturas por metro cúbico: </a:t>
            </a:r>
            <a:endParaRPr lang="es-EC" dirty="0"/>
          </a:p>
        </p:txBody>
      </p:sp>
      <p:pic>
        <p:nvPicPr>
          <p:cNvPr id="22" name="Imagen 21"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0634" y="95587"/>
            <a:ext cx="3966824" cy="4039444"/>
          </a:xfrm>
          <a:prstGeom prst="rect">
            <a:avLst/>
          </a:prstGeom>
        </p:spPr>
      </p:pic>
    </p:spTree>
    <p:extLst>
      <p:ext uri="{BB962C8B-B14F-4D97-AF65-F5344CB8AC3E}">
        <p14:creationId xmlns:p14="http://schemas.microsoft.com/office/powerpoint/2010/main" val="25907144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3451457436"/>
              </p:ext>
            </p:extLst>
          </p:nvPr>
        </p:nvGraphicFramePr>
        <p:xfrm>
          <a:off x="295416" y="1937536"/>
          <a:ext cx="5441304" cy="3095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4182460636"/>
              </p:ext>
            </p:extLst>
          </p:nvPr>
        </p:nvGraphicFramePr>
        <p:xfrm>
          <a:off x="5736720" y="1760692"/>
          <a:ext cx="5534025" cy="232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2090445455"/>
              </p:ext>
            </p:extLst>
          </p:nvPr>
        </p:nvGraphicFramePr>
        <p:xfrm>
          <a:off x="5570480" y="4084792"/>
          <a:ext cx="5038725" cy="2733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30426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5"/>
            <a:ext cx="938319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graphicFrame>
        <p:nvGraphicFramePr>
          <p:cNvPr id="6" name="Gráfico 5"/>
          <p:cNvGraphicFramePr/>
          <p:nvPr>
            <p:extLst>
              <p:ext uri="{D42A27DB-BD31-4B8C-83A1-F6EECF244321}">
                <p14:modId xmlns:p14="http://schemas.microsoft.com/office/powerpoint/2010/main" val="3341198955"/>
              </p:ext>
            </p:extLst>
          </p:nvPr>
        </p:nvGraphicFramePr>
        <p:xfrm>
          <a:off x="879357" y="1626437"/>
          <a:ext cx="5400040" cy="2828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250439134"/>
              </p:ext>
            </p:extLst>
          </p:nvPr>
        </p:nvGraphicFramePr>
        <p:xfrm>
          <a:off x="6359328" y="2083002"/>
          <a:ext cx="5105400" cy="2371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1838577078"/>
              </p:ext>
            </p:extLst>
          </p:nvPr>
        </p:nvGraphicFramePr>
        <p:xfrm>
          <a:off x="3195764" y="4646556"/>
          <a:ext cx="5314950" cy="2047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77379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5"/>
            <a:ext cx="938319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2885854685"/>
              </p:ext>
            </p:extLst>
          </p:nvPr>
        </p:nvGraphicFramePr>
        <p:xfrm>
          <a:off x="523307" y="2126736"/>
          <a:ext cx="5400040" cy="2750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910357795"/>
              </p:ext>
            </p:extLst>
          </p:nvPr>
        </p:nvGraphicFramePr>
        <p:xfrm>
          <a:off x="6331437" y="1496267"/>
          <a:ext cx="3827527" cy="4030742"/>
        </p:xfrm>
        <a:graphic>
          <a:graphicData uri="http://schemas.openxmlformats.org/drawingml/2006/table">
            <a:tbl>
              <a:tblPr firstRow="1" firstCol="1" bandRow="1">
                <a:tableStyleId>{5C22544A-7EE6-4342-B048-85BDC9FD1C3A}</a:tableStyleId>
              </a:tblPr>
              <a:tblGrid>
                <a:gridCol w="772693"/>
                <a:gridCol w="691830"/>
                <a:gridCol w="2363004"/>
              </a:tblGrid>
              <a:tr h="388144">
                <a:tc>
                  <a:txBody>
                    <a:bodyPr/>
                    <a:lstStyle/>
                    <a:p>
                      <a:pPr algn="ctr">
                        <a:lnSpc>
                          <a:spcPct val="150000"/>
                        </a:lnSpc>
                        <a:spcAft>
                          <a:spcPts val="0"/>
                        </a:spcAft>
                      </a:pPr>
                      <a:r>
                        <a:rPr lang="es-EC" sz="800" dirty="0">
                          <a:effectLst/>
                        </a:rPr>
                        <a:t>Grado de meteorización</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ctr">
                        <a:lnSpc>
                          <a:spcPct val="150000"/>
                        </a:lnSpc>
                        <a:spcAft>
                          <a:spcPts val="0"/>
                        </a:spcAft>
                      </a:pPr>
                      <a:r>
                        <a:rPr lang="es-EC" sz="800">
                          <a:effectLst/>
                        </a:rPr>
                        <a:t>Tipo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ctr">
                        <a:lnSpc>
                          <a:spcPct val="150000"/>
                        </a:lnSpc>
                        <a:spcAft>
                          <a:spcPts val="0"/>
                        </a:spcAft>
                      </a:pPr>
                      <a:r>
                        <a:rPr lang="es-EC" sz="800" dirty="0">
                          <a:effectLst/>
                        </a:rPr>
                        <a:t>Descripción</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r>
              <a:tr h="194072">
                <a:tc>
                  <a:txBody>
                    <a:bodyPr/>
                    <a:lstStyle/>
                    <a:p>
                      <a:pPr algn="ctr">
                        <a:lnSpc>
                          <a:spcPct val="150000"/>
                        </a:lnSpc>
                        <a:spcAft>
                          <a:spcPts val="0"/>
                        </a:spcAft>
                      </a:pPr>
                      <a:r>
                        <a:rPr lang="es-EC" sz="800">
                          <a:effectLst/>
                        </a:rPr>
                        <a:t>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spc="-5">
                          <a:effectLst/>
                        </a:rPr>
                        <a:t>Fresco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spc="-5">
                          <a:effectLst/>
                        </a:rPr>
                        <a:t>No aparecen signos de meteorización.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r>
              <a:tr h="582216">
                <a:tc>
                  <a:txBody>
                    <a:bodyPr/>
                    <a:lstStyle/>
                    <a:p>
                      <a:pPr algn="ctr">
                        <a:lnSpc>
                          <a:spcPct val="150000"/>
                        </a:lnSpc>
                        <a:spcAft>
                          <a:spcPts val="0"/>
                        </a:spcAft>
                      </a:pPr>
                      <a:r>
                        <a:rPr lang="es-EC" sz="800">
                          <a:effectLst/>
                        </a:rPr>
                        <a:t>II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nSpc>
                          <a:spcPct val="150000"/>
                        </a:lnSpc>
                        <a:spcAft>
                          <a:spcPts val="0"/>
                        </a:spcAft>
                      </a:pPr>
                      <a:r>
                        <a:rPr lang="es-EC" sz="800" spc="-5">
                          <a:effectLst/>
                        </a:rPr>
                        <a:t>Ligeramente meteorizado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nSpc>
                          <a:spcPct val="150000"/>
                        </a:lnSpc>
                        <a:spcAft>
                          <a:spcPts val="0"/>
                        </a:spcAft>
                      </a:pPr>
                      <a:r>
                        <a:rPr lang="es-EC" sz="800" spc="-5">
                          <a:effectLst/>
                        </a:rPr>
                        <a:t>La decoloración indica alteración del material rocoso y de las superficies de discontinuidad. Todo el conjunto rocoso está decolorado por meteorización.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r>
              <a:tr h="776287">
                <a:tc>
                  <a:txBody>
                    <a:bodyPr/>
                    <a:lstStyle/>
                    <a:p>
                      <a:pPr algn="ctr">
                        <a:lnSpc>
                          <a:spcPct val="150000"/>
                        </a:lnSpc>
                        <a:spcAft>
                          <a:spcPts val="0"/>
                        </a:spcAft>
                      </a:pPr>
                      <a:r>
                        <a:rPr lang="es-EC" sz="800">
                          <a:effectLst/>
                        </a:rPr>
                        <a:t>III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spc="-5">
                          <a:effectLst/>
                        </a:rPr>
                        <a:t>Moderadamente meteorizado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a:effectLst/>
                        </a:rPr>
                        <a:t>Menos de la mitad del macizo rocoso aparece descompuesto y /o transformado en suelo. La roca fresca o decolorada aparece como una estructura continua o como núcleos aislados.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r>
              <a:tr h="776287">
                <a:tc>
                  <a:txBody>
                    <a:bodyPr/>
                    <a:lstStyle/>
                    <a:p>
                      <a:pPr algn="ctr">
                        <a:lnSpc>
                          <a:spcPct val="150000"/>
                        </a:lnSpc>
                        <a:spcAft>
                          <a:spcPts val="0"/>
                        </a:spcAft>
                      </a:pPr>
                      <a:r>
                        <a:rPr lang="es-EC" sz="800">
                          <a:effectLst/>
                        </a:rPr>
                        <a:t>IV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spc="-5">
                          <a:effectLst/>
                        </a:rPr>
                        <a:t>Altamente meteorizado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a:effectLst/>
                        </a:rPr>
                        <a:t>Más de la mitad del macizo rocoso aparece descompuesto y /o transformado en suelo. La roca fresca o decolorada aparece como una estructura continua o como núcleos aislados.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r>
              <a:tr h="582216">
                <a:tc>
                  <a:txBody>
                    <a:bodyPr/>
                    <a:lstStyle/>
                    <a:p>
                      <a:pPr algn="ctr">
                        <a:lnSpc>
                          <a:spcPct val="150000"/>
                        </a:lnSpc>
                        <a:spcAft>
                          <a:spcPts val="0"/>
                        </a:spcAft>
                      </a:pPr>
                      <a:r>
                        <a:rPr lang="es-EC" sz="800">
                          <a:effectLst/>
                        </a:rPr>
                        <a:t>V</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spc="-5">
                          <a:effectLst/>
                        </a:rPr>
                        <a:t>Completamente meteorizado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gn="just">
                        <a:lnSpc>
                          <a:spcPct val="150000"/>
                        </a:lnSpc>
                        <a:spcAft>
                          <a:spcPts val="0"/>
                        </a:spcAft>
                      </a:pPr>
                      <a:r>
                        <a:rPr lang="es-EC" sz="800">
                          <a:effectLst/>
                        </a:rPr>
                        <a:t>Todo el macizo rocoso aparece descompuesto y /o transformado en suelo. Se conserva la estructura original del macizo rocoso.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r>
              <a:tr h="582216">
                <a:tc>
                  <a:txBody>
                    <a:bodyPr/>
                    <a:lstStyle/>
                    <a:p>
                      <a:pPr algn="ctr">
                        <a:lnSpc>
                          <a:spcPct val="150000"/>
                        </a:lnSpc>
                        <a:spcAft>
                          <a:spcPts val="0"/>
                        </a:spcAft>
                      </a:pPr>
                      <a:r>
                        <a:rPr lang="es-EC" sz="800">
                          <a:effectLst/>
                        </a:rPr>
                        <a:t>VI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nSpc>
                          <a:spcPct val="150000"/>
                        </a:lnSpc>
                        <a:spcAft>
                          <a:spcPts val="0"/>
                        </a:spcAft>
                      </a:pPr>
                      <a:r>
                        <a:rPr lang="es-EC" sz="800">
                          <a:effectLst/>
                        </a:rPr>
                        <a:t>Suelo residual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nchor="ctr"/>
                </a:tc>
                <a:tc>
                  <a:txBody>
                    <a:bodyPr/>
                    <a:lstStyle/>
                    <a:p>
                      <a:pPr>
                        <a:lnSpc>
                          <a:spcPct val="150000"/>
                        </a:lnSpc>
                        <a:spcAft>
                          <a:spcPts val="0"/>
                        </a:spcAft>
                      </a:pPr>
                      <a:r>
                        <a:rPr lang="es-EC" sz="800" spc="-5" dirty="0">
                          <a:effectLst/>
                        </a:rPr>
                        <a:t>Todo el macizo rocoso se ha transformado en un suelo. Se ha destruido la estructura del macizo y la fábrica del material.</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447" marR="31447" marT="0" marB="0"/>
                </a:tc>
              </a:tr>
            </a:tbl>
          </a:graphicData>
        </a:graphic>
      </p:graphicFrame>
    </p:spTree>
    <p:extLst>
      <p:ext uri="{BB962C8B-B14F-4D97-AF65-F5344CB8AC3E}">
        <p14:creationId xmlns:p14="http://schemas.microsoft.com/office/powerpoint/2010/main" val="260137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5"/>
            <a:ext cx="938319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pic>
        <p:nvPicPr>
          <p:cNvPr id="5" name="Imagen 4" descr="C:\Users\poliv\Documents\Respaldos Polo W10\Ingeniería civil\Proyecto de grado\Fotos Salida con Ing. Burbano\DSC054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142" y="1784549"/>
            <a:ext cx="2574925" cy="1931035"/>
          </a:xfrm>
          <a:prstGeom prst="rect">
            <a:avLst/>
          </a:prstGeom>
          <a:noFill/>
          <a:ln>
            <a:noFill/>
          </a:ln>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6379474" y="1784549"/>
            <a:ext cx="2562225" cy="1922145"/>
          </a:xfrm>
          <a:prstGeom prst="rect">
            <a:avLst/>
          </a:prstGeom>
        </p:spPr>
      </p:pic>
      <p:pic>
        <p:nvPicPr>
          <p:cNvPr id="8" name="Imagen 7" descr="C:\Users\poliv\Documents\Respaldos Polo W10\Ingeniería civil\Proyecto de grado\Fotos Salida con Ing. Burbano\DSC05476.JPG"/>
          <p:cNvPicPr/>
          <p:nvPr/>
        </p:nvPicPr>
        <p:blipFill rotWithShape="1">
          <a:blip r:embed="rId4" cstate="print">
            <a:extLst>
              <a:ext uri="{28A0092B-C50C-407E-A947-70E740481C1C}">
                <a14:useLocalDpi xmlns:a14="http://schemas.microsoft.com/office/drawing/2010/main" val="0"/>
              </a:ext>
            </a:extLst>
          </a:blip>
          <a:srcRect b="28517"/>
          <a:stretch/>
        </p:blipFill>
        <p:spPr bwMode="auto">
          <a:xfrm>
            <a:off x="1960717" y="4332471"/>
            <a:ext cx="2800350" cy="1501140"/>
          </a:xfrm>
          <a:prstGeom prst="rect">
            <a:avLst/>
          </a:prstGeom>
          <a:noFill/>
          <a:ln>
            <a:noFill/>
          </a:ln>
          <a:extLst>
            <a:ext uri="{53640926-AAD7-44D8-BBD7-CCE9431645EC}">
              <a14:shadowObscured xmlns:a14="http://schemas.microsoft.com/office/drawing/2010/main"/>
            </a:ext>
          </a:extLst>
        </p:spPr>
      </p:pic>
      <p:pic>
        <p:nvPicPr>
          <p:cNvPr id="9" name="Imagen 8" descr="C:\Users\User\Pictures\TESIS POLIVIO\DSC05475.JPG"/>
          <p:cNvPicPr/>
          <p:nvPr/>
        </p:nvPicPr>
        <p:blipFill rotWithShape="1">
          <a:blip r:embed="rId5" cstate="print">
            <a:extLst>
              <a:ext uri="{28A0092B-C50C-407E-A947-70E740481C1C}">
                <a14:useLocalDpi xmlns:a14="http://schemas.microsoft.com/office/drawing/2010/main" val="0"/>
              </a:ext>
            </a:extLst>
          </a:blip>
          <a:srcRect t="17639" b="19097"/>
          <a:stretch/>
        </p:blipFill>
        <p:spPr bwMode="auto">
          <a:xfrm>
            <a:off x="5673570" y="4323581"/>
            <a:ext cx="3268129" cy="1510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09095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124951" y="122946"/>
            <a:ext cx="10192394"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88967639"/>
              </p:ext>
            </p:extLst>
          </p:nvPr>
        </p:nvGraphicFramePr>
        <p:xfrm>
          <a:off x="5973876" y="1294396"/>
          <a:ext cx="4838700" cy="2743200"/>
        </p:xfrm>
        <a:graphic>
          <a:graphicData uri="http://schemas.openxmlformats.org/drawingml/2006/table">
            <a:tbl>
              <a:tblPr firstRow="1" firstCol="1" bandRow="1">
                <a:tableStyleId>{5C22544A-7EE6-4342-B048-85BDC9FD1C3A}</a:tableStyleId>
              </a:tblPr>
              <a:tblGrid>
                <a:gridCol w="2769235"/>
                <a:gridCol w="2069465"/>
              </a:tblGrid>
              <a:tr h="190500">
                <a:tc gridSpan="2">
                  <a:txBody>
                    <a:bodyPr/>
                    <a:lstStyle/>
                    <a:p>
                      <a:pPr algn="ctr">
                        <a:lnSpc>
                          <a:spcPct val="150000"/>
                        </a:lnSpc>
                        <a:spcAft>
                          <a:spcPts val="0"/>
                        </a:spcAft>
                      </a:pPr>
                      <a:r>
                        <a:rPr lang="es-EC" sz="1200" dirty="0">
                          <a:effectLst/>
                        </a:rPr>
                        <a:t>Familia J-1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190500">
                <a:tc>
                  <a:txBody>
                    <a:bodyPr/>
                    <a:lstStyle/>
                    <a:p>
                      <a:pPr>
                        <a:lnSpc>
                          <a:spcPct val="150000"/>
                        </a:lnSpc>
                        <a:spcAft>
                          <a:spcPts val="0"/>
                        </a:spcAft>
                      </a:pPr>
                      <a:r>
                        <a:rPr lang="es-EC" sz="1200">
                          <a:effectLst/>
                        </a:rPr>
                        <a:t>Azimut de Buz / 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dirty="0">
                          <a:effectLst/>
                        </a:rPr>
                        <a:t>116/64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Rumbo/Buzamiento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N26E/64SE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Espaciamiento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Muy Junta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Continuidad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Baja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Abertura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Parcialmente Abierta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Rugosidad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Plana Lisa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Meteorización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Fresco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Relleno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Blando &lt; 5mm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Agua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dirty="0">
                          <a:effectLst/>
                        </a:rPr>
                        <a:t>Seco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099478915"/>
              </p:ext>
            </p:extLst>
          </p:nvPr>
        </p:nvGraphicFramePr>
        <p:xfrm>
          <a:off x="3284952" y="4110424"/>
          <a:ext cx="4838700" cy="2743200"/>
        </p:xfrm>
        <a:graphic>
          <a:graphicData uri="http://schemas.openxmlformats.org/drawingml/2006/table">
            <a:tbl>
              <a:tblPr firstRow="1" firstCol="1" bandRow="1">
                <a:tableStyleId>{5C22544A-7EE6-4342-B048-85BDC9FD1C3A}</a:tableStyleId>
              </a:tblPr>
              <a:tblGrid>
                <a:gridCol w="2769235"/>
                <a:gridCol w="2069465"/>
              </a:tblGrid>
              <a:tr h="190500">
                <a:tc gridSpan="2">
                  <a:txBody>
                    <a:bodyPr/>
                    <a:lstStyle/>
                    <a:p>
                      <a:pPr algn="ctr">
                        <a:lnSpc>
                          <a:spcPct val="150000"/>
                        </a:lnSpc>
                        <a:spcAft>
                          <a:spcPts val="0"/>
                        </a:spcAft>
                      </a:pPr>
                      <a:r>
                        <a:rPr lang="es-EC" sz="1200" dirty="0">
                          <a:effectLst/>
                        </a:rPr>
                        <a:t>Familia GT-1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190500">
                <a:tc>
                  <a:txBody>
                    <a:bodyPr/>
                    <a:lstStyle/>
                    <a:p>
                      <a:pPr>
                        <a:lnSpc>
                          <a:spcPct val="150000"/>
                        </a:lnSpc>
                        <a:spcAft>
                          <a:spcPts val="0"/>
                        </a:spcAft>
                      </a:pPr>
                      <a:r>
                        <a:rPr lang="es-EC" sz="1200">
                          <a:effectLst/>
                        </a:rPr>
                        <a:t>Azimut de Buz / 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332/72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Rumbo/Buzamiento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N60°E/72°NW</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Espaciamiento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Separadas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Continuidad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Alta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Abertura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Muy Ancha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Rugosidad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Ondulada Rugosa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Meteorización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Ligeramente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Relleno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Blando &gt;5 mm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Agua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dirty="0">
                          <a:effectLst/>
                        </a:rPr>
                        <a:t>Húmedo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931728070"/>
              </p:ext>
            </p:extLst>
          </p:nvPr>
        </p:nvGraphicFramePr>
        <p:xfrm>
          <a:off x="382448" y="1294396"/>
          <a:ext cx="4838700" cy="2743200"/>
        </p:xfrm>
        <a:graphic>
          <a:graphicData uri="http://schemas.openxmlformats.org/drawingml/2006/table">
            <a:tbl>
              <a:tblPr firstRow="1" firstCol="1" bandRow="1">
                <a:tableStyleId>{5C22544A-7EE6-4342-B048-85BDC9FD1C3A}</a:tableStyleId>
              </a:tblPr>
              <a:tblGrid>
                <a:gridCol w="2769235"/>
                <a:gridCol w="2069465"/>
              </a:tblGrid>
              <a:tr h="190500">
                <a:tc gridSpan="2">
                  <a:txBody>
                    <a:bodyPr/>
                    <a:lstStyle/>
                    <a:p>
                      <a:pPr algn="ctr">
                        <a:lnSpc>
                          <a:spcPct val="150000"/>
                        </a:lnSpc>
                        <a:spcAft>
                          <a:spcPts val="0"/>
                        </a:spcAft>
                      </a:pPr>
                      <a:r>
                        <a:rPr lang="es-EC" sz="1200" dirty="0">
                          <a:effectLst/>
                        </a:rPr>
                        <a:t>Familia E-1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190500">
                <a:tc>
                  <a:txBody>
                    <a:bodyPr/>
                    <a:lstStyle/>
                    <a:p>
                      <a:pPr>
                        <a:lnSpc>
                          <a:spcPct val="150000"/>
                        </a:lnSpc>
                        <a:spcAft>
                          <a:spcPts val="0"/>
                        </a:spcAft>
                      </a:pPr>
                      <a:r>
                        <a:rPr lang="es-EC" sz="1200">
                          <a:effectLst/>
                        </a:rPr>
                        <a:t>Azimut de Buz / 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dirty="0">
                          <a:effectLst/>
                        </a:rPr>
                        <a:t>213/67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Rumbo/Buzamiento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N57W/67SW</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Espaciamiento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Muy Junta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Continuidad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Alta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Abertura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Parcialmente Abierta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Rugosidad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Plana Lisa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Meteorización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Fresco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Relleno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a:effectLst/>
                        </a:rPr>
                        <a:t>Blando &lt; 5mm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50000"/>
                        </a:lnSpc>
                        <a:spcAft>
                          <a:spcPts val="0"/>
                        </a:spcAft>
                      </a:pPr>
                      <a:r>
                        <a:rPr lang="es-EC" sz="1200">
                          <a:effectLst/>
                        </a:rPr>
                        <a:t>Agua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spcAft>
                          <a:spcPts val="0"/>
                        </a:spcAft>
                      </a:pPr>
                      <a:r>
                        <a:rPr lang="es-EC" sz="1200" dirty="0">
                          <a:effectLst/>
                        </a:rPr>
                        <a:t>Seco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124988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124951" y="122946"/>
            <a:ext cx="10192394"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CLASIFICACIÓN GEOMECÁNICA Y CARACTERIZACIÓN GLOBAL DEL MACIZO ROCOSO</a:t>
            </a:r>
            <a:endParaRPr lang="es-EC" sz="2800" b="1" dirty="0">
              <a:latin typeface="Arial" panose="020B0604020202020204" pitchFamily="34" charset="0"/>
              <a:cs typeface="Arial" panose="020B0604020202020204" pitchFamily="34" charset="0"/>
            </a:endParaRP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2916344" y="1269353"/>
            <a:ext cx="5339715" cy="5305425"/>
          </a:xfrm>
          <a:prstGeom prst="rect">
            <a:avLst/>
          </a:prstGeom>
        </p:spPr>
      </p:pic>
    </p:spTree>
    <p:extLst>
      <p:ext uri="{BB962C8B-B14F-4D97-AF65-F5344CB8AC3E}">
        <p14:creationId xmlns:p14="http://schemas.microsoft.com/office/powerpoint/2010/main" val="14457623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1" y="195774"/>
            <a:ext cx="4506220"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a:t>
            </a:r>
            <a:endParaRPr lang="es-EC" sz="2800" b="1" dirty="0">
              <a:latin typeface="Arial" panose="020B0604020202020204" pitchFamily="34" charset="0"/>
              <a:cs typeface="Arial" panose="020B0604020202020204" pitchFamily="34" charset="0"/>
            </a:endParaRPr>
          </a:p>
        </p:txBody>
      </p:sp>
      <p:pic>
        <p:nvPicPr>
          <p:cNvPr id="17" name="Imagen 16"/>
          <p:cNvPicPr/>
          <p:nvPr/>
        </p:nvPicPr>
        <p:blipFill>
          <a:blip r:embed="rId2" cstate="print">
            <a:extLst>
              <a:ext uri="{28A0092B-C50C-407E-A947-70E740481C1C}">
                <a14:useLocalDpi xmlns:a14="http://schemas.microsoft.com/office/drawing/2010/main" val="0"/>
              </a:ext>
            </a:extLst>
          </a:blip>
          <a:stretch>
            <a:fillRect/>
          </a:stretch>
        </p:blipFill>
        <p:spPr>
          <a:xfrm>
            <a:off x="664291" y="1577200"/>
            <a:ext cx="4454525" cy="1638300"/>
          </a:xfrm>
          <a:prstGeom prst="rect">
            <a:avLst/>
          </a:prstGeom>
        </p:spPr>
      </p:pic>
      <p:pic>
        <p:nvPicPr>
          <p:cNvPr id="22" name="Imagen 21"/>
          <p:cNvPicPr/>
          <p:nvPr/>
        </p:nvPicPr>
        <p:blipFill>
          <a:blip r:embed="rId3">
            <a:extLst>
              <a:ext uri="{28A0092B-C50C-407E-A947-70E740481C1C}">
                <a14:useLocalDpi xmlns:a14="http://schemas.microsoft.com/office/drawing/2010/main" val="0"/>
              </a:ext>
            </a:extLst>
          </a:blip>
          <a:stretch>
            <a:fillRect/>
          </a:stretch>
        </p:blipFill>
        <p:spPr>
          <a:xfrm>
            <a:off x="6712195" y="672827"/>
            <a:ext cx="5144135" cy="4533900"/>
          </a:xfrm>
          <a:prstGeom prst="rect">
            <a:avLst/>
          </a:prstGeom>
        </p:spPr>
      </p:pic>
      <p:pic>
        <p:nvPicPr>
          <p:cNvPr id="9" name="Imagen 8"/>
          <p:cNvPicPr>
            <a:picLocks noChangeAspect="1"/>
          </p:cNvPicPr>
          <p:nvPr/>
        </p:nvPicPr>
        <p:blipFill>
          <a:blip r:embed="rId4"/>
          <a:stretch>
            <a:fillRect/>
          </a:stretch>
        </p:blipFill>
        <p:spPr>
          <a:xfrm>
            <a:off x="664291" y="3478175"/>
            <a:ext cx="5402033" cy="2620571"/>
          </a:xfrm>
          <a:prstGeom prst="rect">
            <a:avLst/>
          </a:prstGeom>
        </p:spPr>
      </p:pic>
    </p:spTree>
    <p:extLst>
      <p:ext uri="{BB962C8B-B14F-4D97-AF65-F5344CB8AC3E}">
        <p14:creationId xmlns:p14="http://schemas.microsoft.com/office/powerpoint/2010/main" val="3902061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4558" y="536054"/>
            <a:ext cx="10375874" cy="5262979"/>
          </a:xfrm>
          <a:prstGeom prst="rect">
            <a:avLst/>
          </a:prstGeom>
          <a:noFill/>
        </p:spPr>
        <p:txBody>
          <a:bodyPr wrap="square" rtlCol="0">
            <a:spAutoFit/>
          </a:bodyPr>
          <a:lstStyle/>
          <a:p>
            <a:pPr marL="571500" indent="-571500" algn="just">
              <a:buFont typeface="Arial" panose="020B0604020202020204" pitchFamily="34" charset="0"/>
              <a:buChar char="•"/>
            </a:pPr>
            <a:r>
              <a:rPr lang="es-EC" sz="4200" b="1" dirty="0" smtClean="0">
                <a:ln w="0"/>
                <a:latin typeface="Arial" panose="020B0604020202020204" pitchFamily="34" charset="0"/>
                <a:cs typeface="Arial" panose="020B0604020202020204" pitchFamily="34" charset="0"/>
              </a:rPr>
              <a:t>OBJETIVOS</a:t>
            </a:r>
          </a:p>
          <a:p>
            <a:pPr marL="571500" indent="-571500" algn="just">
              <a:buFont typeface="Arial" panose="020B0604020202020204" pitchFamily="34" charset="0"/>
              <a:buChar char="•"/>
            </a:pPr>
            <a:r>
              <a:rPr lang="es-EC" sz="4200" b="1" dirty="0" smtClean="0">
                <a:ln w="0"/>
                <a:latin typeface="Arial" panose="020B0604020202020204" pitchFamily="34" charset="0"/>
                <a:cs typeface="Arial" panose="020B0604020202020204" pitchFamily="34" charset="0"/>
              </a:rPr>
              <a:t>MARCO TEÓRICO</a:t>
            </a:r>
          </a:p>
          <a:p>
            <a:pPr marL="571500" indent="-571500" algn="just">
              <a:buFont typeface="Arial" panose="020B0604020202020204" pitchFamily="34" charset="0"/>
              <a:buChar char="•"/>
            </a:pPr>
            <a:r>
              <a:rPr lang="es-EC" sz="4200" b="1" dirty="0" smtClean="0">
                <a:ln w="0"/>
                <a:latin typeface="Arial" panose="020B0604020202020204" pitchFamily="34" charset="0"/>
                <a:cs typeface="Arial" panose="020B0604020202020204" pitchFamily="34" charset="0"/>
              </a:rPr>
              <a:t>GEOLOGÍA-GEOTÉCNIA</a:t>
            </a:r>
          </a:p>
          <a:p>
            <a:pPr marL="571500" indent="-571500" algn="just">
              <a:buFont typeface="Arial" panose="020B0604020202020204" pitchFamily="34" charset="0"/>
              <a:buChar char="•"/>
            </a:pPr>
            <a:r>
              <a:rPr lang="es-EC" sz="4200" b="1" dirty="0" smtClean="0">
                <a:ln w="0"/>
                <a:latin typeface="Arial" panose="020B0604020202020204" pitchFamily="34" charset="0"/>
                <a:cs typeface="Arial" panose="020B0604020202020204" pitchFamily="34" charset="0"/>
              </a:rPr>
              <a:t>ANÁLISIS EN CONDICIONES DINÁMICAS NEC-15</a:t>
            </a:r>
          </a:p>
          <a:p>
            <a:pPr marL="571500" indent="-571500" algn="just">
              <a:buFont typeface="Arial" panose="020B0604020202020204" pitchFamily="34" charset="0"/>
              <a:buChar char="•"/>
            </a:pPr>
            <a:r>
              <a:rPr lang="es-EC" sz="4200" b="1" dirty="0" smtClean="0">
                <a:ln w="0"/>
                <a:latin typeface="Arial" panose="020B0604020202020204" pitchFamily="34" charset="0"/>
                <a:cs typeface="Arial" panose="020B0604020202020204" pitchFamily="34" charset="0"/>
              </a:rPr>
              <a:t>RESULTADOS</a:t>
            </a:r>
          </a:p>
          <a:p>
            <a:pPr marL="571500" indent="-571500" algn="just">
              <a:buFont typeface="Arial" panose="020B0604020202020204" pitchFamily="34" charset="0"/>
              <a:buChar char="•"/>
            </a:pPr>
            <a:r>
              <a:rPr lang="es-EC" sz="4200" b="1" dirty="0" smtClean="0">
                <a:ln w="0"/>
                <a:latin typeface="Arial" panose="020B0604020202020204" pitchFamily="34" charset="0"/>
                <a:cs typeface="Arial" panose="020B0604020202020204" pitchFamily="34" charset="0"/>
              </a:rPr>
              <a:t>CONCLUSIONES Y RECOMENDACIONES</a:t>
            </a:r>
            <a:endParaRPr lang="es-EC" sz="4200" b="1" dirty="0">
              <a:ln w="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3873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TALUDES-EQUILIBRIO LÍMITE</a:t>
            </a:r>
            <a:endParaRPr lang="es-EC" sz="2800" b="1" dirty="0">
              <a:latin typeface="Arial" panose="020B0604020202020204" pitchFamily="34" charset="0"/>
              <a:cs typeface="Arial" panose="020B0604020202020204" pitchFamily="34"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594129" y="1239647"/>
            <a:ext cx="3155896" cy="5274442"/>
          </a:xfrm>
          <a:prstGeom prst="rect">
            <a:avLst/>
          </a:prstGeom>
          <a:noFill/>
          <a:ln>
            <a:noFill/>
          </a:ln>
        </p:spPr>
      </p:pic>
      <p:sp>
        <p:nvSpPr>
          <p:cNvPr id="2" name="Rectángulo 1"/>
          <p:cNvSpPr/>
          <p:nvPr/>
        </p:nvSpPr>
        <p:spPr>
          <a:xfrm>
            <a:off x="4884892" y="2008968"/>
            <a:ext cx="6096000" cy="2322174"/>
          </a:xfrm>
          <a:prstGeom prst="rect">
            <a:avLst/>
          </a:prstGeom>
        </p:spPr>
        <p:txBody>
          <a:bodyPr>
            <a:spAutoFit/>
          </a:bodyPr>
          <a:lstStyle/>
          <a:p>
            <a:pPr algn="just">
              <a:lnSpc>
                <a:spcPct val="115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Para el análisis de estabilidad de taludes, se utilizará el método de equilibrio límite. El método del equilibrio límite establece que la rotura del terreno se produce a través de una línea que representa la superficie de rotura. De esta forma, se interpreta que la masa de terreno por encima de dicha línea se desplaza respecto la masa inferior, produciéndose, así, la rotura del terreno.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http://data.fine.cz/help/geo5/es/data/img/morgenstern-price-01-1.gif"/>
          <p:cNvPicPr/>
          <p:nvPr/>
        </p:nvPicPr>
        <p:blipFill>
          <a:blip r:embed="rId3">
            <a:extLst>
              <a:ext uri="{28A0092B-C50C-407E-A947-70E740481C1C}">
                <a14:useLocalDpi xmlns:a14="http://schemas.microsoft.com/office/drawing/2010/main" val="0"/>
              </a:ext>
            </a:extLst>
          </a:blip>
          <a:srcRect/>
          <a:stretch>
            <a:fillRect/>
          </a:stretch>
        </p:blipFill>
        <p:spPr bwMode="auto">
          <a:xfrm>
            <a:off x="6206043" y="4595093"/>
            <a:ext cx="3324225" cy="1649095"/>
          </a:xfrm>
          <a:prstGeom prst="rect">
            <a:avLst/>
          </a:prstGeom>
          <a:noFill/>
          <a:ln>
            <a:noFill/>
          </a:ln>
        </p:spPr>
      </p:pic>
    </p:spTree>
    <p:extLst>
      <p:ext uri="{BB962C8B-B14F-4D97-AF65-F5344CB8AC3E}">
        <p14:creationId xmlns:p14="http://schemas.microsoft.com/office/powerpoint/2010/main" val="2923717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4"/>
            <a:ext cx="4506220"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FUERZAS SÍSMICAS</a:t>
            </a:r>
            <a:endParaRPr lang="es-EC"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282053" y="1711895"/>
                <a:ext cx="5608949" cy="258019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S" b="1" i="1" smtClean="0">
                          <a:effectLst/>
                          <a:latin typeface="Cambria Math" panose="02040503050406030204" pitchFamily="18" charset="0"/>
                          <a:ea typeface="Calibri" panose="020F0502020204030204" pitchFamily="34" charset="0"/>
                          <a:cs typeface="Times New Roman" panose="02020603050405020304" pitchFamily="18" charset="0"/>
                        </a:rPr>
                        <m:t>𝑭𝒉</m:t>
                      </m:r>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𝑘h</m:t>
                      </m:r>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𝑊</m:t>
                      </m:r>
                      <m:r>
                        <a:rPr lang="es-ES" i="1">
                          <a:effectLst/>
                          <a:latin typeface="Cambria Math" panose="02040503050406030204" pitchFamily="18" charset="0"/>
                          <a:ea typeface="Calibri" panose="020F0502020204030204" pitchFamily="34" charset="0"/>
                          <a:cs typeface="Times New Roman" panose="02020603050405020304" pitchFamily="18" charset="0"/>
                        </a:rPr>
                        <m:t>         </m:t>
                      </m:r>
                      <m:r>
                        <a:rPr lang="es-ES" b="1" i="1">
                          <a:effectLst/>
                          <a:latin typeface="Cambria Math" panose="02040503050406030204" pitchFamily="18" charset="0"/>
                          <a:ea typeface="Calibri" panose="020F0502020204030204" pitchFamily="34" charset="0"/>
                          <a:cs typeface="Times New Roman" panose="02020603050405020304" pitchFamily="18" charset="0"/>
                        </a:rPr>
                        <m:t>𝑭𝒗</m:t>
                      </m:r>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𝑘𝑣</m:t>
                      </m:r>
                      <m:r>
                        <a:rPr lang="es-ES" i="1">
                          <a:effectLst/>
                          <a:latin typeface="Cambria Math" panose="02040503050406030204" pitchFamily="18" charset="0"/>
                          <a:ea typeface="Calibri" panose="020F0502020204030204" pitchFamily="34" charset="0"/>
                          <a:cs typeface="Times New Roman" panose="02020603050405020304" pitchFamily="18" charset="0"/>
                        </a:rPr>
                        <m:t>∗</m:t>
                      </m:r>
                      <m:r>
                        <a:rPr lang="es-ES" i="1">
                          <a:effectLst/>
                          <a:latin typeface="Cambria Math" panose="02040503050406030204" pitchFamily="18" charset="0"/>
                          <a:ea typeface="Calibri" panose="020F0502020204030204" pitchFamily="34" charset="0"/>
                          <a:cs typeface="Times New Roman" panose="02020603050405020304" pitchFamily="18" charset="0"/>
                        </a:rPr>
                        <m:t>𝑊</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a:effectLst/>
                    <a:latin typeface="Times New Roman" panose="02020603050405020304" pitchFamily="18" charset="0"/>
                    <a:ea typeface="Calibri" panose="020F0502020204030204" pitchFamily="34" charset="0"/>
                    <a:cs typeface="Times New Roman" panose="02020603050405020304" pitchFamily="18" charset="0"/>
                  </a:rPr>
                  <a:t>Dónde: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s-ES" baseline="-25000" dirty="0" err="1">
                    <a:effectLst/>
                    <a:latin typeface="Times New Roman" panose="02020603050405020304" pitchFamily="18" charset="0"/>
                    <a:ea typeface="Calibri" panose="020F0502020204030204" pitchFamily="34" charset="0"/>
                    <a:cs typeface="Times New Roman" panose="02020603050405020304" pitchFamily="18" charset="0"/>
                  </a:rPr>
                  <a:t>h</a:t>
                </a:r>
                <a:r>
                  <a:rPr lang="es-ES" dirty="0">
                    <a:effectLst/>
                    <a:latin typeface="Times New Roman" panose="02020603050405020304" pitchFamily="18" charset="0"/>
                    <a:ea typeface="Calibri" panose="020F0502020204030204" pitchFamily="34" charset="0"/>
                    <a:cs typeface="Times New Roman" panose="02020603050405020304" pitchFamily="18" charset="0"/>
                  </a:rPr>
                  <a:t>: Coeficiente de carga sísmica horizontal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s-ES" baseline="-2500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s-ES" dirty="0">
                    <a:effectLst/>
                    <a:latin typeface="Times New Roman" panose="02020603050405020304" pitchFamily="18" charset="0"/>
                    <a:ea typeface="Calibri" panose="020F0502020204030204" pitchFamily="34" charset="0"/>
                    <a:cs typeface="Times New Roman" panose="02020603050405020304" pitchFamily="18" charset="0"/>
                  </a:rPr>
                  <a:t>: Coeficiente de carga sísmica vertical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a:effectLst/>
                    <a:latin typeface="Times New Roman" panose="02020603050405020304" pitchFamily="18" charset="0"/>
                    <a:ea typeface="Calibri" panose="020F0502020204030204" pitchFamily="34" charset="0"/>
                    <a:cs typeface="Times New Roman" panose="02020603050405020304" pitchFamily="18" charset="0"/>
                  </a:rPr>
                  <a:t>W: Peso de cada dovela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82053" y="1711895"/>
                <a:ext cx="5608949" cy="2580194"/>
              </a:xfrm>
              <a:prstGeom prst="rect">
                <a:avLst/>
              </a:prstGeom>
              <a:blipFill rotWithShape="0">
                <a:blip r:embed="rId2"/>
                <a:stretch>
                  <a:fillRect l="-870" b="-9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165246" y="359989"/>
                <a:ext cx="4609933" cy="1938992"/>
              </a:xfrm>
              <a:prstGeom prst="rect">
                <a:avLst/>
              </a:prstGeom>
            </p:spPr>
            <p:txBody>
              <a:bodyPr wrap="square">
                <a:spAutoFit/>
              </a:bodyPr>
              <a:lstStyle/>
              <a:p>
                <a:pPr lvl="2" algn="just">
                  <a:lnSpc>
                    <a:spcPct val="150000"/>
                  </a:lnSpc>
                  <a:spcBef>
                    <a:spcPts val="1000"/>
                  </a:spcBef>
                  <a:spcAft>
                    <a:spcPts val="1200"/>
                  </a:spcAft>
                </a:pPr>
                <a:r>
                  <a:rPr lang="es-ES" sz="1200" b="1" cap="all" dirty="0">
                    <a:latin typeface="Times New Roman" panose="02020603050405020304" pitchFamily="18" charset="0"/>
                    <a:ea typeface="Calibri" panose="020F0502020204030204" pitchFamily="34" charset="0"/>
                  </a:rPr>
                  <a:t>COEFICIENTES DE CARGA SÍSMICA K</a:t>
                </a:r>
                <a:r>
                  <a:rPr lang="es-ES" sz="1200" b="1" cap="all" baseline="-25000" dirty="0">
                    <a:effectLst/>
                    <a:latin typeface="Times New Roman" panose="02020603050405020304" pitchFamily="18" charset="0"/>
                    <a:ea typeface="Calibri" panose="020F0502020204030204" pitchFamily="34" charset="0"/>
                  </a:rPr>
                  <a:t>H</a:t>
                </a:r>
                <a:r>
                  <a:rPr lang="es-ES" sz="1200" b="1" cap="all" dirty="0">
                    <a:effectLst/>
                    <a:latin typeface="Times New Roman" panose="02020603050405020304" pitchFamily="18" charset="0"/>
                    <a:ea typeface="Calibri" panose="020F0502020204030204" pitchFamily="34" charset="0"/>
                  </a:rPr>
                  <a:t>, K</a:t>
                </a:r>
                <a:r>
                  <a:rPr lang="es-ES" sz="1200" b="1" cap="all" baseline="-25000" dirty="0">
                    <a:effectLst/>
                    <a:latin typeface="Times New Roman" panose="02020603050405020304" pitchFamily="18" charset="0"/>
                    <a:ea typeface="Calibri" panose="020F0502020204030204" pitchFamily="34" charset="0"/>
                  </a:rPr>
                  <a:t>V</a:t>
                </a:r>
                <a:endParaRPr lang="es-EC" sz="1200" b="1" cap="all" dirty="0">
                  <a:effectLst/>
                  <a:latin typeface="Times New Roman" panose="02020603050405020304" pitchFamily="18" charset="0"/>
                  <a:ea typeface="Calibri" panose="020F0502020204030204" pitchFamily="34" charset="0"/>
                </a:endParaRPr>
              </a:p>
              <a:p>
                <a:pPr algn="ctr">
                  <a:lnSpc>
                    <a:spcPct val="150000"/>
                  </a:lnSpc>
                  <a:spcAft>
                    <a:spcPts val="800"/>
                  </a:spcAft>
                </a:pPr>
                <a14:m>
                  <m:oMath xmlns:m="http://schemas.openxmlformats.org/officeDocument/2006/math">
                    <m:r>
                      <a:rPr lang="es-ES" sz="1200" b="1" i="1">
                        <a:effectLst/>
                        <a:latin typeface="Cambria Math" panose="02040503050406030204" pitchFamily="18" charset="0"/>
                        <a:ea typeface="Calibri" panose="020F0502020204030204" pitchFamily="34" charset="0"/>
                        <a:cs typeface="Times New Roman" panose="02020603050405020304" pitchFamily="18" charset="0"/>
                      </a:rPr>
                      <m:t>𝒌𝒉</m:t>
                    </m:r>
                    <m:r>
                      <a:rPr lang="es-ES" sz="1200" i="1">
                        <a:effectLst/>
                        <a:latin typeface="Cambria Math" panose="02040503050406030204" pitchFamily="18" charset="0"/>
                        <a:ea typeface="Calibri" panose="020F0502020204030204" pitchFamily="34" charset="0"/>
                        <a:cs typeface="Times New Roman" panose="02020603050405020304" pitchFamily="18" charset="0"/>
                      </a:rPr>
                      <m:t>=0.60∗</m:t>
                    </m:r>
                    <m:r>
                      <a:rPr lang="es-ES" sz="1200" i="1">
                        <a:effectLst/>
                        <a:latin typeface="Cambria Math" panose="02040503050406030204" pitchFamily="18" charset="0"/>
                        <a:ea typeface="Calibri" panose="020F0502020204030204" pitchFamily="34" charset="0"/>
                        <a:cs typeface="Times New Roman" panose="02020603050405020304" pitchFamily="18" charset="0"/>
                      </a:rPr>
                      <m:t>𝑧</m:t>
                    </m:r>
                    <m:r>
                      <a:rPr lang="es-ES" sz="1200" i="1">
                        <a:effectLst/>
                        <a:latin typeface="Cambria Math" panose="02040503050406030204" pitchFamily="18" charset="0"/>
                        <a:ea typeface="Calibri" panose="020F0502020204030204" pitchFamily="34" charset="0"/>
                        <a:cs typeface="Times New Roman" panose="02020603050405020304" pitchFamily="18" charset="0"/>
                      </a:rPr>
                      <m:t>∗</m:t>
                    </m:r>
                    <m:r>
                      <a:rPr lang="es-ES" sz="1200" i="1">
                        <a:effectLst/>
                        <a:latin typeface="Cambria Math" panose="02040503050406030204" pitchFamily="18" charset="0"/>
                        <a:ea typeface="Calibri" panose="020F0502020204030204" pitchFamily="34" charset="0"/>
                        <a:cs typeface="Times New Roman" panose="02020603050405020304" pitchFamily="18" charset="0"/>
                      </a:rPr>
                      <m:t>𝐹𝑎</m:t>
                    </m:r>
                  </m:oMath>
                </a14:m>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Dónde</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z: Aceleración en roca para el sismo de diseño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Fa: Factor de amplificación sísmica de sitio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5165246" y="359989"/>
                <a:ext cx="4609933" cy="1938992"/>
              </a:xfrm>
              <a:prstGeom prst="rect">
                <a:avLst/>
              </a:prstGeom>
              <a:blipFill rotWithShape="0">
                <a:blip r:embed="rId3"/>
                <a:stretch>
                  <a:fillRect/>
                </a:stretch>
              </a:blipFill>
            </p:spPr>
            <p:txBody>
              <a:bodyPr/>
              <a:lstStyle/>
              <a:p>
                <a:r>
                  <a:rPr lang="es-EC">
                    <a:noFill/>
                  </a:rPr>
                  <a:t> </a:t>
                </a:r>
              </a:p>
            </p:txBody>
          </p:sp>
        </mc:Fallback>
      </mc:AlternateContent>
      <p:pic>
        <p:nvPicPr>
          <p:cNvPr id="16" name="Imagen 15"/>
          <p:cNvPicPr/>
          <p:nvPr/>
        </p:nvPicPr>
        <p:blipFill>
          <a:blip r:embed="rId4">
            <a:extLst>
              <a:ext uri="{28A0092B-C50C-407E-A947-70E740481C1C}">
                <a14:useLocalDpi xmlns:a14="http://schemas.microsoft.com/office/drawing/2010/main" val="0"/>
              </a:ext>
            </a:extLst>
          </a:blip>
          <a:stretch>
            <a:fillRect/>
          </a:stretch>
        </p:blipFill>
        <p:spPr>
          <a:xfrm>
            <a:off x="5165246" y="2365630"/>
            <a:ext cx="6050315" cy="4099906"/>
          </a:xfrm>
          <a:prstGeom prst="rect">
            <a:avLst/>
          </a:prstGeom>
        </p:spPr>
      </p:pic>
      <p:sp>
        <p:nvSpPr>
          <p:cNvPr id="4" name="Rectángulo 3"/>
          <p:cNvSpPr/>
          <p:nvPr/>
        </p:nvSpPr>
        <p:spPr>
          <a:xfrm>
            <a:off x="7687434" y="2694648"/>
            <a:ext cx="501706" cy="2670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 name="Conector recto de flecha 5"/>
          <p:cNvCxnSpPr/>
          <p:nvPr/>
        </p:nvCxnSpPr>
        <p:spPr>
          <a:xfrm flipV="1">
            <a:off x="7339476" y="3042606"/>
            <a:ext cx="323682" cy="380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6693377" y="3341914"/>
            <a:ext cx="776835" cy="430887"/>
          </a:xfrm>
          <a:prstGeom prst="rect">
            <a:avLst/>
          </a:prstGeom>
          <a:noFill/>
        </p:spPr>
        <p:txBody>
          <a:bodyPr wrap="square" rtlCol="0">
            <a:spAutoFit/>
          </a:bodyPr>
          <a:lstStyle/>
          <a:p>
            <a:r>
              <a:rPr lang="es-EC" sz="1100" dirty="0" smtClean="0"/>
              <a:t>ZONA DE ESTUDIO</a:t>
            </a:r>
            <a:endParaRPr lang="es-EC" sz="1100" dirty="0"/>
          </a:p>
        </p:txBody>
      </p:sp>
    </p:spTree>
    <p:extLst>
      <p:ext uri="{BB962C8B-B14F-4D97-AF65-F5344CB8AC3E}">
        <p14:creationId xmlns:p14="http://schemas.microsoft.com/office/powerpoint/2010/main" val="28380560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4"/>
            <a:ext cx="4506220"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FUERZAS SÍSMICAS</a:t>
            </a:r>
            <a:endParaRPr lang="es-EC"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ángulo 2"/>
              <p:cNvSpPr/>
              <p:nvPr/>
            </p:nvSpPr>
            <p:spPr>
              <a:xfrm>
                <a:off x="1072110" y="1814284"/>
                <a:ext cx="4609933" cy="1938992"/>
              </a:xfrm>
              <a:prstGeom prst="rect">
                <a:avLst/>
              </a:prstGeom>
            </p:spPr>
            <p:txBody>
              <a:bodyPr wrap="square">
                <a:spAutoFit/>
              </a:bodyPr>
              <a:lstStyle/>
              <a:p>
                <a:pPr lvl="2" algn="just">
                  <a:lnSpc>
                    <a:spcPct val="150000"/>
                  </a:lnSpc>
                  <a:spcBef>
                    <a:spcPts val="1000"/>
                  </a:spcBef>
                  <a:spcAft>
                    <a:spcPts val="1200"/>
                  </a:spcAft>
                </a:pPr>
                <a:r>
                  <a:rPr lang="es-ES" sz="1200" b="1" cap="all" dirty="0">
                    <a:latin typeface="Times New Roman" panose="02020603050405020304" pitchFamily="18" charset="0"/>
                    <a:ea typeface="Calibri" panose="020F0502020204030204" pitchFamily="34" charset="0"/>
                  </a:rPr>
                  <a:t>COEFICIENTES DE CARGA SÍSMICA K</a:t>
                </a:r>
                <a:r>
                  <a:rPr lang="es-ES" sz="1200" b="1" cap="all" baseline="-25000" dirty="0">
                    <a:effectLst/>
                    <a:latin typeface="Times New Roman" panose="02020603050405020304" pitchFamily="18" charset="0"/>
                    <a:ea typeface="Calibri" panose="020F0502020204030204" pitchFamily="34" charset="0"/>
                  </a:rPr>
                  <a:t>H</a:t>
                </a:r>
                <a:r>
                  <a:rPr lang="es-ES" sz="1200" b="1" cap="all" dirty="0">
                    <a:effectLst/>
                    <a:latin typeface="Times New Roman" panose="02020603050405020304" pitchFamily="18" charset="0"/>
                    <a:ea typeface="Calibri" panose="020F0502020204030204" pitchFamily="34" charset="0"/>
                  </a:rPr>
                  <a:t>, K</a:t>
                </a:r>
                <a:r>
                  <a:rPr lang="es-ES" sz="1200" b="1" cap="all" baseline="-25000" dirty="0">
                    <a:effectLst/>
                    <a:latin typeface="Times New Roman" panose="02020603050405020304" pitchFamily="18" charset="0"/>
                    <a:ea typeface="Calibri" panose="020F0502020204030204" pitchFamily="34" charset="0"/>
                  </a:rPr>
                  <a:t>V</a:t>
                </a:r>
                <a:endParaRPr lang="es-EC" sz="1200" b="1" cap="all" dirty="0">
                  <a:effectLst/>
                  <a:latin typeface="Times New Roman" panose="02020603050405020304" pitchFamily="18" charset="0"/>
                  <a:ea typeface="Calibri" panose="020F0502020204030204" pitchFamily="34" charset="0"/>
                </a:endParaRPr>
              </a:p>
              <a:p>
                <a:pPr algn="ctr">
                  <a:lnSpc>
                    <a:spcPct val="150000"/>
                  </a:lnSpc>
                  <a:spcAft>
                    <a:spcPts val="800"/>
                  </a:spcAft>
                </a:pPr>
                <a14:m>
                  <m:oMath xmlns:m="http://schemas.openxmlformats.org/officeDocument/2006/math">
                    <m:r>
                      <a:rPr lang="es-ES" sz="1200" b="1" i="1">
                        <a:effectLst/>
                        <a:latin typeface="Cambria Math" panose="02040503050406030204" pitchFamily="18" charset="0"/>
                        <a:ea typeface="Calibri" panose="020F0502020204030204" pitchFamily="34" charset="0"/>
                        <a:cs typeface="Times New Roman" panose="02020603050405020304" pitchFamily="18" charset="0"/>
                      </a:rPr>
                      <m:t>𝒌𝒉</m:t>
                    </m:r>
                    <m:r>
                      <a:rPr lang="es-ES" sz="1200" i="1">
                        <a:effectLst/>
                        <a:latin typeface="Cambria Math" panose="02040503050406030204" pitchFamily="18" charset="0"/>
                        <a:ea typeface="Calibri" panose="020F0502020204030204" pitchFamily="34" charset="0"/>
                        <a:cs typeface="Times New Roman" panose="02020603050405020304" pitchFamily="18" charset="0"/>
                      </a:rPr>
                      <m:t>=0.60∗</m:t>
                    </m:r>
                    <m:r>
                      <a:rPr lang="es-ES" sz="1200" i="1">
                        <a:effectLst/>
                        <a:latin typeface="Cambria Math" panose="02040503050406030204" pitchFamily="18" charset="0"/>
                        <a:ea typeface="Calibri" panose="020F0502020204030204" pitchFamily="34" charset="0"/>
                        <a:cs typeface="Times New Roman" panose="02020603050405020304" pitchFamily="18" charset="0"/>
                      </a:rPr>
                      <m:t>𝑧</m:t>
                    </m:r>
                    <m:r>
                      <a:rPr lang="es-ES" sz="1200" i="1">
                        <a:effectLst/>
                        <a:latin typeface="Cambria Math" panose="02040503050406030204" pitchFamily="18" charset="0"/>
                        <a:ea typeface="Calibri" panose="020F0502020204030204" pitchFamily="34" charset="0"/>
                        <a:cs typeface="Times New Roman" panose="02020603050405020304" pitchFamily="18" charset="0"/>
                      </a:rPr>
                      <m:t>∗</m:t>
                    </m:r>
                    <m:r>
                      <a:rPr lang="es-ES" sz="1200" i="1">
                        <a:effectLst/>
                        <a:latin typeface="Cambria Math" panose="02040503050406030204" pitchFamily="18" charset="0"/>
                        <a:ea typeface="Calibri" panose="020F0502020204030204" pitchFamily="34" charset="0"/>
                        <a:cs typeface="Times New Roman" panose="02020603050405020304" pitchFamily="18" charset="0"/>
                      </a:rPr>
                      <m:t>𝐹𝑎</m:t>
                    </m:r>
                  </m:oMath>
                </a14:m>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Dónde</a:t>
                </a: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z: Aceleración en roca para el sismo de diseño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Fa: Factor de amplificación sísmica de sitio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1072110" y="1814284"/>
                <a:ext cx="4609933" cy="1938992"/>
              </a:xfrm>
              <a:prstGeom prst="rect">
                <a:avLst/>
              </a:prstGeom>
              <a:blipFill rotWithShape="0">
                <a:blip r:embed="rId2"/>
                <a:stretch>
                  <a:fillRect l="-132"/>
                </a:stretch>
              </a:blipFill>
            </p:spPr>
            <p:txBody>
              <a:bodyPr/>
              <a:lstStyle/>
              <a:p>
                <a:r>
                  <a:rPr lang="es-EC">
                    <a:noFill/>
                  </a:rPr>
                  <a:t> </a:t>
                </a:r>
              </a:p>
            </p:txBody>
          </p:sp>
        </mc:Fallback>
      </mc:AlternateContent>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767226" y="3842047"/>
            <a:ext cx="5219700" cy="1069340"/>
          </a:xfrm>
          <a:prstGeom prst="rect">
            <a:avLst/>
          </a:prstGeom>
        </p:spPr>
      </p:pic>
      <p:sp>
        <p:nvSpPr>
          <p:cNvPr id="5" name="Rectángulo 4"/>
          <p:cNvSpPr/>
          <p:nvPr/>
        </p:nvSpPr>
        <p:spPr>
          <a:xfrm>
            <a:off x="5185475" y="3901310"/>
            <a:ext cx="821681" cy="10100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p:cNvPicPr/>
          <p:nvPr/>
        </p:nvPicPr>
        <p:blipFill>
          <a:blip r:embed="rId4">
            <a:extLst>
              <a:ext uri="{28A0092B-C50C-407E-A947-70E740481C1C}">
                <a14:useLocalDpi xmlns:a14="http://schemas.microsoft.com/office/drawing/2010/main" val="0"/>
              </a:ext>
            </a:extLst>
          </a:blip>
          <a:stretch>
            <a:fillRect/>
          </a:stretch>
        </p:blipFill>
        <p:spPr>
          <a:xfrm>
            <a:off x="7048416" y="330454"/>
            <a:ext cx="4183328" cy="1250315"/>
          </a:xfrm>
          <a:prstGeom prst="rect">
            <a:avLst/>
          </a:prstGeom>
        </p:spPr>
      </p:pic>
      <p:pic>
        <p:nvPicPr>
          <p:cNvPr id="13" name="Imagen 12"/>
          <p:cNvPicPr/>
          <p:nvPr/>
        </p:nvPicPr>
        <p:blipFill rotWithShape="1">
          <a:blip r:embed="rId5">
            <a:extLst>
              <a:ext uri="{28A0092B-C50C-407E-A947-70E740481C1C}">
                <a14:useLocalDpi xmlns:a14="http://schemas.microsoft.com/office/drawing/2010/main" val="0"/>
              </a:ext>
            </a:extLst>
          </a:blip>
          <a:srcRect b="303"/>
          <a:stretch/>
        </p:blipFill>
        <p:spPr bwMode="auto">
          <a:xfrm>
            <a:off x="7002695" y="1580769"/>
            <a:ext cx="4229049" cy="5143712"/>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7088875" y="3382471"/>
            <a:ext cx="4102409" cy="898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p:cNvPicPr/>
          <p:nvPr/>
        </p:nvPicPr>
        <p:blipFill rotWithShape="1">
          <a:blip r:embed="rId6">
            <a:extLst>
              <a:ext uri="{28A0092B-C50C-407E-A947-70E740481C1C}">
                <a14:useLocalDpi xmlns:a14="http://schemas.microsoft.com/office/drawing/2010/main" val="0"/>
              </a:ext>
            </a:extLst>
          </a:blip>
          <a:srcRect b="16350"/>
          <a:stretch/>
        </p:blipFill>
        <p:spPr bwMode="auto">
          <a:xfrm>
            <a:off x="2152850" y="4911387"/>
            <a:ext cx="3390900" cy="1718310"/>
          </a:xfrm>
          <a:prstGeom prst="rect">
            <a:avLst/>
          </a:prstGeom>
          <a:ln>
            <a:noFill/>
          </a:ln>
          <a:extLst>
            <a:ext uri="{53640926-AAD7-44D8-BBD7-CCE9431645EC}">
              <a14:shadowObscured xmlns:a14="http://schemas.microsoft.com/office/drawing/2010/main"/>
            </a:ext>
          </a:extLst>
        </p:spPr>
      </p:pic>
      <p:sp>
        <p:nvSpPr>
          <p:cNvPr id="15" name="Rectángulo 14"/>
          <p:cNvSpPr/>
          <p:nvPr/>
        </p:nvSpPr>
        <p:spPr>
          <a:xfrm>
            <a:off x="5081798" y="6408892"/>
            <a:ext cx="461952" cy="2208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01814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4"/>
            <a:ext cx="4506220"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FUERZAS SÍSMICAS</a:t>
            </a:r>
            <a:endParaRPr lang="es-EC"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ángulo 2"/>
              <p:cNvSpPr/>
              <p:nvPr/>
            </p:nvSpPr>
            <p:spPr>
              <a:xfrm>
                <a:off x="275130" y="1735518"/>
                <a:ext cx="7663156" cy="3693319"/>
              </a:xfrm>
              <a:prstGeom prst="rect">
                <a:avLst/>
              </a:prstGeom>
            </p:spPr>
            <p:txBody>
              <a:bodyPr wrap="square">
                <a:spAutoFit/>
              </a:bodyPr>
              <a:lstStyle/>
              <a:p>
                <a:pPr algn="ctr"/>
                <a14:m>
                  <m:oMath xmlns:m="http://schemas.openxmlformats.org/officeDocument/2006/math">
                    <m:r>
                      <a:rPr lang="es-ES" b="1" i="1">
                        <a:latin typeface="Cambria Math" panose="02040503050406030204" pitchFamily="18" charset="0"/>
                      </a:rPr>
                      <m:t>𝒌𝒉</m:t>
                    </m:r>
                    <m:r>
                      <a:rPr lang="es-ES" i="1">
                        <a:latin typeface="Cambria Math" panose="02040503050406030204" pitchFamily="18" charset="0"/>
                      </a:rPr>
                      <m:t>=0.60∗</m:t>
                    </m:r>
                    <m:r>
                      <a:rPr lang="es-ES" i="1">
                        <a:latin typeface="Cambria Math" panose="02040503050406030204" pitchFamily="18" charset="0"/>
                      </a:rPr>
                      <m:t>𝑧</m:t>
                    </m:r>
                    <m:r>
                      <a:rPr lang="es-ES" i="1">
                        <a:latin typeface="Cambria Math" panose="02040503050406030204" pitchFamily="18" charset="0"/>
                      </a:rPr>
                      <m:t>∗</m:t>
                    </m:r>
                    <m:r>
                      <a:rPr lang="es-ES" i="1">
                        <a:latin typeface="Cambria Math" panose="02040503050406030204" pitchFamily="18" charset="0"/>
                      </a:rPr>
                      <m:t>𝐹𝑎</m:t>
                    </m:r>
                  </m:oMath>
                </a14:m>
                <a:r>
                  <a:rPr lang="es-ES" dirty="0"/>
                  <a:t>    </a:t>
                </a:r>
                <a:endParaRPr lang="es-EC" dirty="0"/>
              </a:p>
              <a:p>
                <a:pPr algn="ctr"/>
                <a14:m>
                  <m:oMath xmlns:m="http://schemas.openxmlformats.org/officeDocument/2006/math">
                    <m:r>
                      <a:rPr lang="es-ES" b="1" i="1">
                        <a:latin typeface="Cambria Math" panose="02040503050406030204" pitchFamily="18" charset="0"/>
                      </a:rPr>
                      <m:t>𝒌𝒉</m:t>
                    </m:r>
                    <m:r>
                      <a:rPr lang="es-ES" i="1">
                        <a:latin typeface="Cambria Math" panose="02040503050406030204" pitchFamily="18" charset="0"/>
                      </a:rPr>
                      <m:t>=0.60∗0.5∗0.85</m:t>
                    </m:r>
                  </m:oMath>
                </a14:m>
                <a:r>
                  <a:rPr lang="es-ES" dirty="0"/>
                  <a:t>    </a:t>
                </a:r>
                <a:endParaRPr lang="es-EC" dirty="0"/>
              </a:p>
              <a:p>
                <a:pPr algn="ctr"/>
                <a14:m>
                  <m:oMath xmlns:m="http://schemas.openxmlformats.org/officeDocument/2006/math">
                    <m:r>
                      <a:rPr lang="es-ES" b="1" i="1">
                        <a:latin typeface="Cambria Math" panose="02040503050406030204" pitchFamily="18" charset="0"/>
                      </a:rPr>
                      <m:t>𝒌𝒉</m:t>
                    </m:r>
                    <m:r>
                      <a:rPr lang="es-ES" i="1">
                        <a:latin typeface="Cambria Math" panose="02040503050406030204" pitchFamily="18" charset="0"/>
                      </a:rPr>
                      <m:t>=0.255</m:t>
                    </m:r>
                  </m:oMath>
                </a14:m>
                <a:r>
                  <a:rPr lang="es-ES" dirty="0"/>
                  <a:t>    </a:t>
                </a:r>
                <a:endParaRPr lang="es-ES" dirty="0" smtClean="0"/>
              </a:p>
              <a:p>
                <a:pPr algn="ctr"/>
                <a:endParaRPr lang="es-ES" dirty="0"/>
              </a:p>
              <a:p>
                <a:pPr algn="just"/>
                <a:r>
                  <a:rPr lang="es-ES" dirty="0" smtClean="0"/>
                  <a:t>El </a:t>
                </a:r>
                <a:r>
                  <a:rPr lang="es-ES" dirty="0"/>
                  <a:t>coeficiente de carga sísmica vertical </a:t>
                </a:r>
                <a:r>
                  <a:rPr lang="es-ES" dirty="0" err="1"/>
                  <a:t>k</a:t>
                </a:r>
                <a:r>
                  <a:rPr lang="es-ES" baseline="-25000" dirty="0" err="1"/>
                  <a:t>v</a:t>
                </a:r>
                <a:r>
                  <a:rPr lang="es-ES" dirty="0"/>
                  <a:t> es una proporción de </a:t>
                </a:r>
                <a:r>
                  <a:rPr lang="es-ES" dirty="0" err="1"/>
                  <a:t>k</a:t>
                </a:r>
                <a:r>
                  <a:rPr lang="es-ES" baseline="-25000" dirty="0" err="1"/>
                  <a:t>h</a:t>
                </a:r>
                <a:r>
                  <a:rPr lang="es-ES" dirty="0"/>
                  <a:t>. </a:t>
                </a:r>
                <a:r>
                  <a:rPr lang="es-ES" dirty="0" err="1"/>
                  <a:t>Marcuson</a:t>
                </a:r>
                <a:r>
                  <a:rPr lang="es-ES" dirty="0"/>
                  <a:t> (1981) recomienda utilizar valores entre 1/3 y ½ de la aceleración máxima esperada con las respectivas amplificaciones; para este estudio se tomó una proporción para </a:t>
                </a:r>
                <a:r>
                  <a:rPr lang="es-ES" dirty="0" err="1"/>
                  <a:t>k</a:t>
                </a:r>
                <a:r>
                  <a:rPr lang="es-ES" baseline="-25000" dirty="0" err="1"/>
                  <a:t>v</a:t>
                </a:r>
                <a:r>
                  <a:rPr lang="es-ES" dirty="0"/>
                  <a:t> de 1/3 de </a:t>
                </a:r>
                <a:r>
                  <a:rPr lang="es-ES" dirty="0" err="1"/>
                  <a:t>k</a:t>
                </a:r>
                <a:r>
                  <a:rPr lang="es-ES" baseline="-25000" dirty="0" err="1"/>
                  <a:t>h</a:t>
                </a:r>
                <a:r>
                  <a:rPr lang="es-ES" dirty="0"/>
                  <a:t>. </a:t>
                </a:r>
                <a:endParaRPr lang="es-ES" dirty="0" smtClean="0"/>
              </a:p>
              <a:p>
                <a:endParaRPr lang="es-EC" dirty="0"/>
              </a:p>
              <a:p>
                <a:pPr algn="ctr"/>
                <a14:m>
                  <m:oMath xmlns:m="http://schemas.openxmlformats.org/officeDocument/2006/math">
                    <m:r>
                      <a:rPr lang="es-ES" b="1" i="1">
                        <a:latin typeface="Cambria Math" panose="02040503050406030204" pitchFamily="18" charset="0"/>
                      </a:rPr>
                      <m:t>𝒌𝒗</m:t>
                    </m:r>
                    <m:r>
                      <a:rPr lang="es-ES" i="1">
                        <a:latin typeface="Cambria Math" panose="02040503050406030204" pitchFamily="18" charset="0"/>
                      </a:rPr>
                      <m:t>=0.085</m:t>
                    </m:r>
                  </m:oMath>
                </a14:m>
                <a:r>
                  <a:rPr lang="es-ES" dirty="0"/>
                  <a:t>    </a:t>
                </a:r>
                <a:endParaRPr lang="es-ES" dirty="0" smtClean="0"/>
              </a:p>
              <a:p>
                <a:endParaRPr lang="es-ES" dirty="0"/>
              </a:p>
              <a:p>
                <a:pPr algn="just"/>
                <a:r>
                  <a:rPr lang="es-ES" dirty="0" smtClean="0"/>
                  <a:t>Estos </a:t>
                </a:r>
                <a:r>
                  <a:rPr lang="es-ES" dirty="0"/>
                  <a:t>coeficientes sísmicos se multiplican por el peso de cada dovela, obteniéndose así las fuerzas sísmicas que actúan en cada dovela. </a:t>
                </a:r>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275130" y="1735518"/>
                <a:ext cx="7663156" cy="3693319"/>
              </a:xfrm>
              <a:prstGeom prst="rect">
                <a:avLst/>
              </a:prstGeom>
              <a:blipFill rotWithShape="0">
                <a:blip r:embed="rId2"/>
                <a:stretch>
                  <a:fillRect l="-636" r="-716" b="-1485"/>
                </a:stretch>
              </a:blipFill>
            </p:spPr>
            <p:txBody>
              <a:bodyPr/>
              <a:lstStyle/>
              <a:p>
                <a:r>
                  <a:rPr lang="es-EC">
                    <a:noFill/>
                  </a:rPr>
                  <a:t> </a:t>
                </a:r>
              </a:p>
            </p:txBody>
          </p:sp>
        </mc:Fallback>
      </mc:AlternateContent>
      <p:pic>
        <p:nvPicPr>
          <p:cNvPr id="16" name="Imagen 15"/>
          <p:cNvPicPr/>
          <p:nvPr/>
        </p:nvPicPr>
        <p:blipFill>
          <a:blip r:embed="rId3">
            <a:extLst>
              <a:ext uri="{28A0092B-C50C-407E-A947-70E740481C1C}">
                <a14:useLocalDpi xmlns:a14="http://schemas.microsoft.com/office/drawing/2010/main" val="0"/>
              </a:ext>
            </a:extLst>
          </a:blip>
          <a:stretch>
            <a:fillRect/>
          </a:stretch>
        </p:blipFill>
        <p:spPr>
          <a:xfrm>
            <a:off x="6095198" y="195774"/>
            <a:ext cx="4853326" cy="2474598"/>
          </a:xfrm>
          <a:prstGeom prst="rect">
            <a:avLst/>
          </a:prstGeom>
        </p:spPr>
      </p:pic>
    </p:spTree>
    <p:extLst>
      <p:ext uri="{BB962C8B-B14F-4D97-AF65-F5344CB8AC3E}">
        <p14:creationId xmlns:p14="http://schemas.microsoft.com/office/powerpoint/2010/main" val="29158281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4"/>
            <a:ext cx="5240068"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CÁLCULO DEL FACTOR DE SEGURIDAD EN CONDICIONES NATURALES</a:t>
            </a:r>
            <a:endParaRPr lang="es-EC" sz="2800" b="1" dirty="0">
              <a:latin typeface="Arial" panose="020B0604020202020204" pitchFamily="34" charset="0"/>
              <a:cs typeface="Arial" panose="020B0604020202020204" pitchFamily="34" charset="0"/>
            </a:endParaRPr>
          </a:p>
        </p:txBody>
      </p:sp>
      <p:sp>
        <p:nvSpPr>
          <p:cNvPr id="3" name="Rectángulo 2"/>
          <p:cNvSpPr/>
          <p:nvPr/>
        </p:nvSpPr>
        <p:spPr>
          <a:xfrm>
            <a:off x="-938675" y="1873082"/>
            <a:ext cx="7663156" cy="1200329"/>
          </a:xfrm>
          <a:prstGeom prst="rect">
            <a:avLst/>
          </a:prstGeom>
        </p:spPr>
        <p:txBody>
          <a:bodyPr wrap="square">
            <a:spAutoFit/>
          </a:bodyPr>
          <a:lstStyle/>
          <a:p>
            <a:endParaRPr lang="es-EC" dirty="0" smtClean="0"/>
          </a:p>
          <a:p>
            <a:endParaRPr lang="es-EC" dirty="0" smtClean="0"/>
          </a:p>
          <a:p>
            <a:endParaRPr lang="es-EC" dirty="0"/>
          </a:p>
          <a:p>
            <a:endParaRPr lang="es-EC" dirty="0"/>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7413567" y="288836"/>
            <a:ext cx="4400550" cy="3397885"/>
          </a:xfrm>
          <a:prstGeom prst="rect">
            <a:avLst/>
          </a:prstGeom>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456212" y="3013038"/>
            <a:ext cx="4600575" cy="3183255"/>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8590857" y="3801217"/>
            <a:ext cx="3223260" cy="2809875"/>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6802908" y="459570"/>
                <a:ext cx="3360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𝐹𝑆</m:t>
                      </m:r>
                      <m:r>
                        <a:rPr lang="es-ES" i="1">
                          <a:latin typeface="Cambria Math" panose="02040503050406030204" pitchFamily="18" charset="0"/>
                        </a:rPr>
                        <m:t>=0.511                   </m:t>
                      </m:r>
                      <m:d>
                        <m:dPr>
                          <m:ctrlPr>
                            <a:rPr lang="es-ES" i="1">
                              <a:latin typeface="Cambria Math" panose="02040503050406030204" pitchFamily="18" charset="0"/>
                            </a:rPr>
                          </m:ctrlPr>
                        </m:dPr>
                        <m:e>
                          <m:r>
                            <a:rPr lang="es-ES" i="1">
                              <a:latin typeface="Cambria Math" panose="02040503050406030204" pitchFamily="18" charset="0"/>
                            </a:rPr>
                            <m:t>𝑝𝑒𝑟𝑓𝑖𝑙</m:t>
                          </m:r>
                          <m:r>
                            <a:rPr lang="es-ES" i="1">
                              <a:latin typeface="Cambria Math" panose="02040503050406030204" pitchFamily="18" charset="0"/>
                            </a:rPr>
                            <m:t> 7</m:t>
                          </m:r>
                        </m:e>
                      </m:d>
                    </m:oMath>
                  </m:oMathPara>
                </a14:m>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6802908" y="459570"/>
                <a:ext cx="3360022" cy="369332"/>
              </a:xfrm>
              <a:prstGeom prst="rect">
                <a:avLst/>
              </a:prstGeom>
              <a:blipFill rotWithShape="0">
                <a:blip r:embed="rId5"/>
                <a:stretch>
                  <a:fillRect b="-147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128119" y="2802614"/>
                <a:ext cx="34778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𝐹𝑆</m:t>
                      </m:r>
                      <m:r>
                        <a:rPr lang="es-ES" i="1">
                          <a:latin typeface="Cambria Math" panose="02040503050406030204" pitchFamily="18" charset="0"/>
                        </a:rPr>
                        <m:t>=0.518                     (</m:t>
                      </m:r>
                      <m:r>
                        <a:rPr lang="es-ES" i="1">
                          <a:latin typeface="Cambria Math" panose="02040503050406030204" pitchFamily="18" charset="0"/>
                        </a:rPr>
                        <m:t>𝑃𝑒𝑟𝑓𝑖𝑙</m:t>
                      </m:r>
                      <m:r>
                        <a:rPr lang="es-ES" i="1">
                          <a:latin typeface="Cambria Math" panose="02040503050406030204" pitchFamily="18" charset="0"/>
                        </a:rPr>
                        <m:t> 6)</m:t>
                      </m:r>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128119" y="2802614"/>
                <a:ext cx="3477812" cy="369332"/>
              </a:xfrm>
              <a:prstGeom prst="rect">
                <a:avLst/>
              </a:prstGeom>
              <a:blipFill rotWithShape="0">
                <a:blip r:embed="rId6"/>
                <a:stretch>
                  <a:fillRect b="-1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6601531" y="4235334"/>
                <a:ext cx="34778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𝐹𝑆</m:t>
                      </m:r>
                      <m:r>
                        <a:rPr lang="es-ES" i="1">
                          <a:latin typeface="Cambria Math" panose="02040503050406030204" pitchFamily="18" charset="0"/>
                        </a:rPr>
                        <m:t>=0.505                     (</m:t>
                      </m:r>
                      <m:r>
                        <a:rPr lang="es-ES" i="1">
                          <a:latin typeface="Cambria Math" panose="02040503050406030204" pitchFamily="18" charset="0"/>
                        </a:rPr>
                        <m:t>𝑃𝑒𝑟𝑓𝑖𝑙</m:t>
                      </m:r>
                      <m:r>
                        <a:rPr lang="es-ES" i="1">
                          <a:latin typeface="Cambria Math" panose="02040503050406030204" pitchFamily="18" charset="0"/>
                        </a:rPr>
                        <m:t> 4)</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6601531" y="4235334"/>
                <a:ext cx="3477812" cy="369332"/>
              </a:xfrm>
              <a:prstGeom prst="rect">
                <a:avLst/>
              </a:prstGeom>
              <a:blipFill rotWithShape="0">
                <a:blip r:embed="rId7"/>
                <a:stretch>
                  <a:fillRect b="-15000"/>
                </a:stretch>
              </a:blipFill>
            </p:spPr>
            <p:txBody>
              <a:bodyPr/>
              <a:lstStyle/>
              <a:p>
                <a:r>
                  <a:rPr lang="es-EC">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3731684891"/>
              </p:ext>
            </p:extLst>
          </p:nvPr>
        </p:nvGraphicFramePr>
        <p:xfrm>
          <a:off x="4430381" y="2182631"/>
          <a:ext cx="2870200" cy="1266825"/>
        </p:xfrm>
        <a:graphic>
          <a:graphicData uri="http://schemas.openxmlformats.org/drawingml/2006/table">
            <a:tbl>
              <a:tblPr firstRow="1" firstCol="1" bandRow="1">
                <a:tableStyleId>{5C22544A-7EE6-4342-B048-85BDC9FD1C3A}</a:tableStyleId>
              </a:tblPr>
              <a:tblGrid>
                <a:gridCol w="838200"/>
                <a:gridCol w="838200"/>
                <a:gridCol w="1193800"/>
              </a:tblGrid>
              <a:tr h="190500">
                <a:tc>
                  <a:txBody>
                    <a:bodyPr/>
                    <a:lstStyle/>
                    <a:p>
                      <a:pPr algn="ctr">
                        <a:lnSpc>
                          <a:spcPct val="107000"/>
                        </a:lnSpc>
                        <a:spcAft>
                          <a:spcPts val="0"/>
                        </a:spcAft>
                      </a:pPr>
                      <a:r>
                        <a:rPr lang="es-EC" sz="1100">
                          <a:effectLst/>
                        </a:rPr>
                        <a:t>Perfil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F.S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Observación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07000"/>
                        </a:lnSpc>
                        <a:spcAft>
                          <a:spcPts val="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0.505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Inestable con sismo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07000"/>
                        </a:lnSpc>
                        <a:spcAft>
                          <a:spcPts val="0"/>
                        </a:spcAf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0.518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Inestable con sismo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07000"/>
                        </a:lnSpc>
                        <a:spcAft>
                          <a:spcPts val="0"/>
                        </a:spcAft>
                      </a:pPr>
                      <a:r>
                        <a:rPr lang="es-EC"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effectLst/>
                        </a:rPr>
                        <a:t>0.511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dirty="0">
                          <a:effectLst/>
                        </a:rPr>
                        <a:t>Inestable con sismo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40886409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4"/>
            <a:ext cx="5240068"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1"/>
            <a:r>
              <a:rPr lang="es-ES" b="1" cap="all" dirty="0"/>
              <a:t>PROPUESTA DE diseño para la ESTABILIZACIÓN DE LA LADERA EN LA ZONA DE ESTUDIO</a:t>
            </a:r>
            <a:endParaRPr lang="es-EC" b="1" cap="all" dirty="0"/>
          </a:p>
        </p:txBody>
      </p:sp>
      <p:sp>
        <p:nvSpPr>
          <p:cNvPr id="3" name="Rectángulo 2"/>
          <p:cNvSpPr/>
          <p:nvPr/>
        </p:nvSpPr>
        <p:spPr>
          <a:xfrm>
            <a:off x="-938675" y="1873082"/>
            <a:ext cx="7663156" cy="1200329"/>
          </a:xfrm>
          <a:prstGeom prst="rect">
            <a:avLst/>
          </a:prstGeom>
        </p:spPr>
        <p:txBody>
          <a:bodyPr wrap="square">
            <a:spAutoFit/>
          </a:bodyPr>
          <a:lstStyle/>
          <a:p>
            <a:endParaRPr lang="es-EC" dirty="0" smtClean="0"/>
          </a:p>
          <a:p>
            <a:endParaRPr lang="es-EC" dirty="0" smtClean="0"/>
          </a:p>
          <a:p>
            <a:endParaRPr lang="es-EC" dirty="0"/>
          </a:p>
          <a:p>
            <a:endParaRPr lang="es-EC" dirty="0"/>
          </a:p>
        </p:txBody>
      </p:sp>
      <p:pic>
        <p:nvPicPr>
          <p:cNvPr id="10" name="Imagen 9"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54" y="1733221"/>
            <a:ext cx="5258302" cy="3919433"/>
          </a:xfrm>
          <a:prstGeom prst="rect">
            <a:avLst/>
          </a:prstGeom>
        </p:spPr>
      </p:pic>
      <p:pic>
        <p:nvPicPr>
          <p:cNvPr id="12" name="Imagen 11"/>
          <p:cNvPicPr/>
          <p:nvPr/>
        </p:nvPicPr>
        <p:blipFill>
          <a:blip r:embed="rId3" cstate="print">
            <a:extLst>
              <a:ext uri="{28A0092B-C50C-407E-A947-70E740481C1C}">
                <a14:useLocalDpi xmlns:a14="http://schemas.microsoft.com/office/drawing/2010/main" val="0"/>
              </a:ext>
            </a:extLst>
          </a:blip>
          <a:stretch>
            <a:fillRect/>
          </a:stretch>
        </p:blipFill>
        <p:spPr>
          <a:xfrm>
            <a:off x="6393953" y="893416"/>
            <a:ext cx="4072317" cy="4359989"/>
          </a:xfrm>
          <a:prstGeom prst="rect">
            <a:avLst/>
          </a:prstGeom>
        </p:spPr>
      </p:pic>
      <p:sp>
        <p:nvSpPr>
          <p:cNvPr id="13" name="Rectángulo 12"/>
          <p:cNvSpPr/>
          <p:nvPr/>
        </p:nvSpPr>
        <p:spPr>
          <a:xfrm>
            <a:off x="5640149" y="5253405"/>
            <a:ext cx="6096000" cy="923330"/>
          </a:xfrm>
          <a:prstGeom prst="rect">
            <a:avLst/>
          </a:prstGeom>
        </p:spPr>
        <p:txBody>
          <a:bodyPr>
            <a:spAutoFit/>
          </a:bodyPr>
          <a:lstStyle/>
          <a:p>
            <a:pPr algn="ctr">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Figura 66  </a:t>
            </a:r>
            <a:r>
              <a:rPr lang="es-ES" dirty="0">
                <a:latin typeface="Times New Roman" panose="02020603050405020304" pitchFamily="18" charset="0"/>
                <a:ea typeface="Calibri" panose="020F0502020204030204" pitchFamily="34" charset="0"/>
                <a:cs typeface="Times New Roman" panose="02020603050405020304" pitchFamily="18" charset="0"/>
              </a:rPr>
              <a:t>Factor de seguridad del talud al modificar la geometría del mismo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550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4"/>
            <a:ext cx="5240068"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1"/>
            <a:r>
              <a:rPr lang="es-ES" b="1" cap="all" dirty="0"/>
              <a:t>PROPUESTA DE diseño para la ESTABILIZACIÓN DE LA LADERA EN LA ZONA DE ESTUDIO</a:t>
            </a:r>
            <a:endParaRPr lang="es-EC" b="1" cap="all" dirty="0"/>
          </a:p>
        </p:txBody>
      </p:sp>
      <p:sp>
        <p:nvSpPr>
          <p:cNvPr id="3" name="Rectángulo 2"/>
          <p:cNvSpPr/>
          <p:nvPr/>
        </p:nvSpPr>
        <p:spPr>
          <a:xfrm>
            <a:off x="-938675" y="1873082"/>
            <a:ext cx="7663156" cy="1200329"/>
          </a:xfrm>
          <a:prstGeom prst="rect">
            <a:avLst/>
          </a:prstGeom>
        </p:spPr>
        <p:txBody>
          <a:bodyPr wrap="square">
            <a:spAutoFit/>
          </a:bodyPr>
          <a:lstStyle/>
          <a:p>
            <a:endParaRPr lang="es-EC" dirty="0" smtClean="0"/>
          </a:p>
          <a:p>
            <a:endParaRPr lang="es-EC" dirty="0" smtClean="0"/>
          </a:p>
          <a:p>
            <a:endParaRPr lang="es-EC" dirty="0"/>
          </a:p>
          <a:p>
            <a:endParaRPr lang="es-EC" dirty="0"/>
          </a:p>
        </p:txBody>
      </p:sp>
      <p:sp>
        <p:nvSpPr>
          <p:cNvPr id="2" name="Rectángulo 1"/>
          <p:cNvSpPr/>
          <p:nvPr/>
        </p:nvSpPr>
        <p:spPr>
          <a:xfrm>
            <a:off x="487680" y="1653993"/>
            <a:ext cx="6096000" cy="1338828"/>
          </a:xfrm>
          <a:prstGeom prst="rect">
            <a:avLst/>
          </a:prstGeom>
        </p:spPr>
        <p:txBody>
          <a:bodyPr>
            <a:spAutoFit/>
          </a:bodyPr>
          <a:lstStyle/>
          <a:p>
            <a:pPr indent="449580"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Se utilizaron pernos de anclajes pasivos de diámetro de 25 milímetros y longitudes </a:t>
            </a:r>
            <a:r>
              <a:rPr lang="es-ES" dirty="0" smtClean="0">
                <a:latin typeface="Times New Roman" panose="02020603050405020304" pitchFamily="18" charset="0"/>
                <a:ea typeface="Calibri" panose="020F0502020204030204" pitchFamily="34" charset="0"/>
                <a:cs typeface="Times New Roman" panose="02020603050405020304" pitchFamily="18" charset="0"/>
              </a:rPr>
              <a:t>variables. La </a:t>
            </a:r>
            <a:r>
              <a:rPr lang="es-ES" dirty="0">
                <a:latin typeface="Times New Roman" panose="02020603050405020304" pitchFamily="18" charset="0"/>
                <a:ea typeface="Calibri" panose="020F0502020204030204" pitchFamily="34" charset="0"/>
                <a:cs typeface="Times New Roman" panose="02020603050405020304" pitchFamily="18" charset="0"/>
              </a:rPr>
              <a:t>calidad del acero utilizada fue Grado (60)/A630-420.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97634915"/>
              </p:ext>
            </p:extLst>
          </p:nvPr>
        </p:nvGraphicFramePr>
        <p:xfrm>
          <a:off x="7066504" y="124948"/>
          <a:ext cx="3822700" cy="2194560"/>
        </p:xfrm>
        <a:graphic>
          <a:graphicData uri="http://schemas.openxmlformats.org/drawingml/2006/table">
            <a:tbl>
              <a:tblPr firstRow="1" firstCol="1" bandRow="1">
                <a:tableStyleId>{5C22544A-7EE6-4342-B048-85BDC9FD1C3A}</a:tableStyleId>
              </a:tblPr>
              <a:tblGrid>
                <a:gridCol w="838200"/>
                <a:gridCol w="1663700"/>
                <a:gridCol w="1320800"/>
              </a:tblGrid>
              <a:tr h="190500">
                <a:tc>
                  <a:txBody>
                    <a:bodyPr/>
                    <a:lstStyle/>
                    <a:p>
                      <a:pPr algn="ctr">
                        <a:lnSpc>
                          <a:spcPct val="150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LONGITUD DE ANCLAJE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NÚMERO DE PERNOS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50000"/>
                        </a:lnSpc>
                        <a:spcAft>
                          <a:spcPts val="0"/>
                        </a:spcAft>
                      </a:pPr>
                      <a:r>
                        <a:rPr lang="es-EC" sz="1200">
                          <a:effectLst/>
                        </a:rPr>
                        <a:t>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50000"/>
                        </a:lnSpc>
                        <a:spcAft>
                          <a:spcPts val="0"/>
                        </a:spcAft>
                      </a:pPr>
                      <a:r>
                        <a:rPr lang="es-EC" sz="1200">
                          <a:effectLst/>
                        </a:rPr>
                        <a:t>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50000"/>
                        </a:lnSpc>
                        <a:spcAft>
                          <a:spcPts val="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50000"/>
                        </a:lnSpc>
                        <a:spcAft>
                          <a:spcPts val="0"/>
                        </a:spcAft>
                      </a:pPr>
                      <a:r>
                        <a:rPr lang="es-EC" sz="1200">
                          <a:effectLst/>
                        </a:rPr>
                        <a:t>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50000"/>
                        </a:lnSpc>
                        <a:spcAft>
                          <a:spcPts val="0"/>
                        </a:spcAft>
                      </a:pPr>
                      <a:r>
                        <a:rPr lang="es-EC" sz="1200">
                          <a:effectLst/>
                        </a:rPr>
                        <a:t>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150000"/>
                        </a:lnSpc>
                        <a:spcAft>
                          <a:spcPts val="0"/>
                        </a:spcAft>
                      </a:pPr>
                      <a:r>
                        <a:rPr lang="es-EC" sz="1200">
                          <a:effectLst/>
                        </a:rPr>
                        <a:t>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a:effectLst/>
                        </a:rPr>
                        <a:t>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2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17" y="3144323"/>
            <a:ext cx="4810796" cy="3229426"/>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981" y="2424038"/>
            <a:ext cx="4405745" cy="3949711"/>
          </a:xfrm>
          <a:prstGeom prst="rect">
            <a:avLst/>
          </a:prstGeom>
        </p:spPr>
      </p:pic>
    </p:spTree>
    <p:extLst>
      <p:ext uri="{BB962C8B-B14F-4D97-AF65-F5344CB8AC3E}">
        <p14:creationId xmlns:p14="http://schemas.microsoft.com/office/powerpoint/2010/main" val="3302392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5"/>
            <a:ext cx="7667678"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DESPLAZAMIENTOS INDUCIDOS POR CARGAS SÍSMICAS</a:t>
            </a:r>
            <a:endParaRPr lang="es-EC"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838873" y="1891928"/>
                <a:ext cx="8564071" cy="645498"/>
              </a:xfrm>
              <a:prstGeom prst="rect">
                <a:avLst/>
              </a:prstGeom>
            </p:spPr>
            <p:txBody>
              <a:bodyPr wrap="square">
                <a:spAutoFit/>
              </a:bodyPr>
              <a:lstStyle/>
              <a:p>
                <a14:m>
                  <m:oMath xmlns:m="http://schemas.openxmlformats.org/officeDocument/2006/math">
                    <m:func>
                      <m:funcPr>
                        <m:ctrlPr>
                          <a:rPr lang="es-EC" b="1" i="1">
                            <a:latin typeface="Cambria Math" panose="02040503050406030204" pitchFamily="18" charset="0"/>
                            <a:cs typeface="Times New Roman" panose="02020603050405020304" pitchFamily="18" charset="0"/>
                          </a:rPr>
                        </m:ctrlPr>
                      </m:funcPr>
                      <m:fName>
                        <m:r>
                          <a:rPr lang="es-EC" b="1" i="1">
                            <a:effectLst/>
                            <a:latin typeface="Cambria Math" panose="02040503050406030204" pitchFamily="18" charset="0"/>
                            <a:ea typeface="Calibri" panose="020F0502020204030204" pitchFamily="34" charset="0"/>
                            <a:cs typeface="Times New Roman" panose="02020603050405020304" pitchFamily="18" charset="0"/>
                          </a:rPr>
                          <m:t>𝐥𝐧</m:t>
                        </m:r>
                      </m:fName>
                      <m:e>
                        <m:d>
                          <m:dPr>
                            <m:ctrlPr>
                              <a:rPr lang="es-EC" b="1" i="1">
                                <a:effectLst/>
                                <a:latin typeface="Cambria Math" panose="02040503050406030204" pitchFamily="18" charset="0"/>
                                <a:cs typeface="Times New Roman" panose="02020603050405020304" pitchFamily="18" charset="0"/>
                              </a:rPr>
                            </m:ctrlPr>
                          </m:dPr>
                          <m:e>
                            <m:r>
                              <a:rPr lang="es-ES" b="1" i="1">
                                <a:effectLst/>
                                <a:latin typeface="Cambria Math" panose="02040503050406030204" pitchFamily="18" charset="0"/>
                                <a:ea typeface="Calibri" panose="020F0502020204030204" pitchFamily="34" charset="0"/>
                                <a:cs typeface="Times New Roman" panose="02020603050405020304" pitchFamily="18" charset="0"/>
                              </a:rPr>
                              <m:t>𝑫</m:t>
                            </m:r>
                          </m:e>
                        </m:d>
                      </m:e>
                    </m:func>
                    <m:r>
                      <a:rPr lang="es-EC" i="1">
                        <a:effectLst/>
                        <a:latin typeface="Cambria Math" panose="02040503050406030204" pitchFamily="18" charset="0"/>
                        <a:ea typeface="Calibri" panose="020F0502020204030204" pitchFamily="34" charset="0"/>
                        <a:cs typeface="Times New Roman" panose="02020603050405020304" pitchFamily="18" charset="0"/>
                      </a:rPr>
                      <m:t>=−1.10−2.83∗</m:t>
                    </m:r>
                    <m:func>
                      <m:funcPr>
                        <m:ctrlPr>
                          <a:rPr lang="es-EC" i="1">
                            <a:effectLst/>
                            <a:latin typeface="Cambria Math" panose="02040503050406030204" pitchFamily="18" charset="0"/>
                            <a:cs typeface="Times New Roman" panose="02020603050405020304" pitchFamily="18" charset="0"/>
                          </a:rPr>
                        </m:ctrlPr>
                      </m:funcPr>
                      <m:fName>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effectLst/>
                                <a:latin typeface="Cambria Math" panose="02040503050406030204" pitchFamily="18"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𝑘</m:t>
                            </m:r>
                            <m:r>
                              <a:rPr lang="es-EC" i="1">
                                <a:effectLst/>
                                <a:latin typeface="Cambria Math" panose="02040503050406030204" pitchFamily="18" charset="0"/>
                                <a:ea typeface="Calibri" panose="020F0502020204030204" pitchFamily="34" charset="0"/>
                                <a:cs typeface="Times New Roman" panose="02020603050405020304" pitchFamily="18" charset="0"/>
                              </a:rPr>
                              <m:t>h</m:t>
                            </m:r>
                          </m:e>
                        </m:d>
                      </m:e>
                    </m:func>
                    <m:r>
                      <a:rPr lang="es-EC" i="1">
                        <a:effectLst/>
                        <a:latin typeface="Cambria Math" panose="02040503050406030204" pitchFamily="18" charset="0"/>
                        <a:ea typeface="Calibri" panose="020F0502020204030204" pitchFamily="34" charset="0"/>
                        <a:cs typeface="Times New Roman" panose="02020603050405020304" pitchFamily="18" charset="0"/>
                      </a:rPr>
                      <m:t>−0.333</m:t>
                    </m:r>
                    <m:sSup>
                      <m:sSupPr>
                        <m:ctrlPr>
                          <a:rPr lang="es-EC" i="1">
                            <a:effectLst/>
                            <a:latin typeface="Cambria Math" panose="02040503050406030204" pitchFamily="18" charset="0"/>
                            <a:cs typeface="Times New Roman" panose="02020603050405020304" pitchFamily="18" charset="0"/>
                          </a:rPr>
                        </m:ctrlPr>
                      </m:sSupPr>
                      <m:e>
                        <m:d>
                          <m:dPr>
                            <m:begChr m:val="["/>
                            <m:endChr m:val="]"/>
                            <m:ctrlPr>
                              <a:rPr lang="es-EC" i="1">
                                <a:effectLst/>
                                <a:latin typeface="Cambria Math" panose="02040503050406030204" pitchFamily="18" charset="0"/>
                                <a:cs typeface="Times New Roman" panose="02020603050405020304" pitchFamily="18" charset="0"/>
                              </a:rPr>
                            </m:ctrlPr>
                          </m:dPr>
                          <m:e>
                            <m:func>
                              <m:funcPr>
                                <m:ctrlPr>
                                  <a:rPr lang="es-EC" i="1">
                                    <a:effectLst/>
                                    <a:latin typeface="Cambria Math" panose="02040503050406030204" pitchFamily="18" charset="0"/>
                                    <a:cs typeface="Times New Roman" panose="02020603050405020304" pitchFamily="18" charset="0"/>
                                  </a:rPr>
                                </m:ctrlPr>
                              </m:funcPr>
                              <m:fName>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effectLst/>
                                        <a:latin typeface="Cambria Math" panose="02040503050406030204" pitchFamily="18"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𝑘</m:t>
                                    </m:r>
                                    <m:r>
                                      <a:rPr lang="es-EC" i="1">
                                        <a:effectLst/>
                                        <a:latin typeface="Cambria Math" panose="02040503050406030204" pitchFamily="18" charset="0"/>
                                        <a:ea typeface="Calibri" panose="020F0502020204030204" pitchFamily="34" charset="0"/>
                                        <a:cs typeface="Times New Roman" panose="02020603050405020304" pitchFamily="18" charset="0"/>
                                      </a:rPr>
                                      <m:t>h</m:t>
                                    </m:r>
                                  </m:e>
                                </m:d>
                              </m:e>
                            </m:func>
                          </m:e>
                        </m:d>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0.566</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ln</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kh</m:t>
                        </m:r>
                      </m:e>
                    </m:d>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ln</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Sa</m:t>
                        </m:r>
                      </m:e>
                    </m:d>
                    <m:r>
                      <a:rPr lang="es-EC">
                        <a:effectLst/>
                        <a:latin typeface="Cambria Math" panose="02040503050406030204" pitchFamily="18" charset="0"/>
                        <a:ea typeface="Times New Roman" panose="02020603050405020304" pitchFamily="18" charset="0"/>
                        <a:cs typeface="Times New Roman" panose="02020603050405020304" pitchFamily="18" charset="0"/>
                      </a:rPr>
                      <m:t>+3.04</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ln</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Sa</m:t>
                        </m:r>
                      </m:e>
                    </m:d>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0.244</m:t>
                    </m:r>
                    <m:sSup>
                      <m:sSupPr>
                        <m:ctrlPr>
                          <a:rPr lang="es-EC" i="1">
                            <a:effectLst/>
                            <a:latin typeface="Cambria Math" panose="02040503050406030204" pitchFamily="18" charset="0"/>
                            <a:cs typeface="Times New Roman" panose="02020603050405020304" pitchFamily="18" charset="0"/>
                          </a:rPr>
                        </m:ctrlPr>
                      </m:sSupPr>
                      <m:e>
                        <m:d>
                          <m:dPr>
                            <m:begChr m:val="["/>
                            <m:endChr m:val="]"/>
                            <m:ctrlPr>
                              <a:rPr lang="es-EC" i="1">
                                <a:effectLst/>
                                <a:latin typeface="Cambria Math" panose="02040503050406030204" pitchFamily="18" charset="0"/>
                                <a:cs typeface="Times New Roman" panose="02020603050405020304" pitchFamily="18" charset="0"/>
                              </a:rPr>
                            </m:ctrlPr>
                          </m:dPr>
                          <m:e>
                            <m:func>
                              <m:funcPr>
                                <m:ctrlPr>
                                  <a:rPr lang="es-EC" i="1">
                                    <a:effectLst/>
                                    <a:latin typeface="Cambria Math" panose="02040503050406030204" pitchFamily="18" charset="0"/>
                                    <a:cs typeface="Times New Roman" panose="02020603050405020304" pitchFamily="18" charset="0"/>
                                  </a:rPr>
                                </m:ctrlPr>
                              </m:funcPr>
                              <m:fName>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effectLst/>
                                        <a:latin typeface="Cambria Math" panose="02040503050406030204" pitchFamily="18"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𝑆𝑎</m:t>
                                    </m:r>
                                  </m:e>
                                </m:d>
                              </m:e>
                            </m:func>
                          </m:e>
                        </m:d>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a:effectLst/>
                        <a:latin typeface="Cambria Math" panose="02040503050406030204" pitchFamily="18" charset="0"/>
                        <a:ea typeface="Times New Roman" panose="02020603050405020304" pitchFamily="18"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1.5</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Ts</m:t>
                    </m:r>
                    <m:r>
                      <a:rPr lang="es-EC">
                        <a:effectLst/>
                        <a:latin typeface="Cambria Math" panose="02040503050406030204" pitchFamily="18" charset="0"/>
                        <a:ea typeface="Times New Roman" panose="02020603050405020304" pitchFamily="18" charset="0"/>
                        <a:cs typeface="Times New Roman" panose="02020603050405020304" pitchFamily="18" charset="0"/>
                      </a:rPr>
                      <m:t>+0.278(</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M</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7)±</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ε</m:t>
                    </m:r>
                  </m:oMath>
                </a14:m>
                <a:r>
                  <a:rPr lang="es-EC" dirty="0">
                    <a:effectLst/>
                    <a:latin typeface="Times New Roman" panose="02020603050405020304" pitchFamily="18" charset="0"/>
                    <a:ea typeface="Times New Roman" panose="02020603050405020304" pitchFamily="18" charset="0"/>
                  </a:rPr>
                  <a:t> </a:t>
                </a:r>
                <a:endParaRPr lang="es-EC" dirty="0"/>
              </a:p>
            </p:txBody>
          </p:sp>
        </mc:Choice>
        <mc:Fallback xmlns="">
          <p:sp>
            <p:nvSpPr>
              <p:cNvPr id="2" name="Rectángulo 1"/>
              <p:cNvSpPr>
                <a:spLocks noRot="1" noChangeAspect="1" noMove="1" noResize="1" noEditPoints="1" noAdjustHandles="1" noChangeArrowheads="1" noChangeShapeType="1" noTextEdit="1"/>
              </p:cNvSpPr>
              <p:nvPr/>
            </p:nvSpPr>
            <p:spPr>
              <a:xfrm>
                <a:off x="838873" y="1891928"/>
                <a:ext cx="8564071" cy="645498"/>
              </a:xfrm>
              <a:prstGeom prst="rect">
                <a:avLst/>
              </a:prstGeom>
              <a:blipFill rotWithShape="0">
                <a:blip r:embed="rId2"/>
                <a:stretch>
                  <a:fillRect b="-8491"/>
                </a:stretch>
              </a:blipFill>
            </p:spPr>
            <p:txBody>
              <a:bodyPr/>
              <a:lstStyle/>
              <a:p>
                <a:r>
                  <a:rPr lang="es-EC">
                    <a:noFill/>
                  </a:rPr>
                  <a:t> </a:t>
                </a:r>
              </a:p>
            </p:txBody>
          </p:sp>
        </mc:Fallback>
      </mc:AlternateContent>
      <p:sp>
        <p:nvSpPr>
          <p:cNvPr id="4" name="Rectángulo 3"/>
          <p:cNvSpPr/>
          <p:nvPr/>
        </p:nvSpPr>
        <p:spPr>
          <a:xfrm>
            <a:off x="546650" y="2723543"/>
            <a:ext cx="9875892" cy="2395528"/>
          </a:xfrm>
          <a:prstGeom prst="rect">
            <a:avLst/>
          </a:prstGeom>
        </p:spPr>
        <p:txBody>
          <a:bodyPr wrap="square">
            <a:spAutoFit/>
          </a:bodyPr>
          <a:lstStyle/>
          <a:p>
            <a:pPr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Dónde:</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D: Deformación horizontal esperada en centímetros</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600" dirty="0" err="1">
                <a:latin typeface="Times New Roman" panose="02020603050405020304" pitchFamily="18" charset="0"/>
                <a:ea typeface="Calibri" panose="020F0502020204030204" pitchFamily="34" charset="0"/>
                <a:cs typeface="Times New Roman" panose="02020603050405020304" pitchFamily="18" charset="0"/>
              </a:rPr>
              <a:t>K</a:t>
            </a:r>
            <a:r>
              <a:rPr lang="es-ES" sz="1600" baseline="-25000" dirty="0" err="1">
                <a:latin typeface="Times New Roman" panose="02020603050405020304" pitchFamily="18" charset="0"/>
                <a:ea typeface="Calibri" panose="020F0502020204030204" pitchFamily="34" charset="0"/>
                <a:cs typeface="Times New Roman" panose="02020603050405020304" pitchFamily="18" charset="0"/>
              </a:rPr>
              <a:t>h</a:t>
            </a:r>
            <a:r>
              <a:rPr lang="es-ES" sz="1600" dirty="0">
                <a:latin typeface="Times New Roman" panose="02020603050405020304" pitchFamily="18" charset="0"/>
                <a:ea typeface="Calibri" panose="020F0502020204030204" pitchFamily="34" charset="0"/>
                <a:cs typeface="Times New Roman" panose="02020603050405020304" pitchFamily="18" charset="0"/>
              </a:rPr>
              <a:t>: Coeficiente </a:t>
            </a:r>
            <a:r>
              <a:rPr lang="es-ES" sz="1600" dirty="0" err="1">
                <a:latin typeface="Times New Roman" panose="02020603050405020304" pitchFamily="18" charset="0"/>
                <a:ea typeface="Calibri" panose="020F0502020204030204" pitchFamily="34" charset="0"/>
                <a:cs typeface="Times New Roman" panose="02020603050405020304" pitchFamily="18" charset="0"/>
              </a:rPr>
              <a:t>pseudo</a:t>
            </a:r>
            <a:r>
              <a:rPr lang="es-ES" sz="1600" dirty="0">
                <a:latin typeface="Times New Roman" panose="02020603050405020304" pitchFamily="18" charset="0"/>
                <a:ea typeface="Calibri" panose="020F0502020204030204" pitchFamily="34" charset="0"/>
                <a:cs typeface="Times New Roman" panose="02020603050405020304" pitchFamily="18" charset="0"/>
              </a:rPr>
              <a:t> estático horizontal (Adimensional) (Obtenido mediante factores de zona de estudio Z y Fa)</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600" dirty="0" err="1">
                <a:latin typeface="Times New Roman" panose="02020603050405020304" pitchFamily="18" charset="0"/>
                <a:ea typeface="Calibri" panose="020F0502020204030204" pitchFamily="34" charset="0"/>
                <a:cs typeface="Times New Roman" panose="02020603050405020304" pitchFamily="18" charset="0"/>
              </a:rPr>
              <a:t>Sa</a:t>
            </a:r>
            <a:r>
              <a:rPr lang="es-ES" sz="1600" dirty="0">
                <a:latin typeface="Times New Roman" panose="02020603050405020304" pitchFamily="18" charset="0"/>
                <a:ea typeface="Calibri" panose="020F0502020204030204" pitchFamily="34" charset="0"/>
                <a:cs typeface="Times New Roman" panose="02020603050405020304" pitchFamily="18" charset="0"/>
              </a:rPr>
              <a:t>: Aceleración espectral en gales (Según espectro de respuesta del sitio)</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600" dirty="0" err="1">
                <a:latin typeface="Times New Roman" panose="02020603050405020304" pitchFamily="18" charset="0"/>
                <a:ea typeface="Calibri" panose="020F0502020204030204" pitchFamily="34" charset="0"/>
                <a:cs typeface="Times New Roman" panose="02020603050405020304" pitchFamily="18" charset="0"/>
              </a:rPr>
              <a:t>Ts</a:t>
            </a:r>
            <a:r>
              <a:rPr lang="es-ES" sz="1600" dirty="0">
                <a:latin typeface="Times New Roman" panose="02020603050405020304" pitchFamily="18" charset="0"/>
                <a:ea typeface="Calibri" panose="020F0502020204030204" pitchFamily="34" charset="0"/>
                <a:cs typeface="Times New Roman" panose="02020603050405020304" pitchFamily="18" charset="0"/>
              </a:rPr>
              <a:t>: Período del sistema (Suelo) en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segundos</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46650" y="5001081"/>
            <a:ext cx="6096000" cy="1856919"/>
          </a:xfrm>
          <a:prstGeom prst="rect">
            <a:avLst/>
          </a:prstGeom>
        </p:spPr>
        <p:txBody>
          <a:bodyPr>
            <a:spAutoFit/>
          </a:bodyPr>
          <a:lstStyle/>
          <a:p>
            <a:pPr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M: Magnitud del momento sísmico (Escala </a:t>
            </a:r>
            <a:r>
              <a:rPr lang="es-ES" dirty="0" err="1">
                <a:latin typeface="Times New Roman" panose="02020603050405020304" pitchFamily="18" charset="0"/>
                <a:ea typeface="Calibri" panose="020F0502020204030204" pitchFamily="34" charset="0"/>
                <a:cs typeface="Times New Roman" panose="02020603050405020304" pitchFamily="18" charset="0"/>
              </a:rPr>
              <a:t>macrosísmica</a:t>
            </a:r>
            <a:r>
              <a:rPr lang="es-ES" dirty="0">
                <a:latin typeface="Times New Roman" panose="02020603050405020304" pitchFamily="18" charset="0"/>
                <a:ea typeface="Calibri" panose="020F0502020204030204" pitchFamily="34" charset="0"/>
                <a:cs typeface="Times New Roman" panose="02020603050405020304" pitchFamily="18" charset="0"/>
              </a:rPr>
              <a:t> Europea EMS)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ε: Distribución normal de la variable con media cero (Probabilidad de excedencia del desplazamiento)</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3733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0" y="195776"/>
            <a:ext cx="10176209"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DESPLAZAMIENTOS INDUCIDOS POR CARGAS SÍSMICAS</a:t>
            </a:r>
            <a:endParaRPr lang="es-EC" sz="2800" b="1" dirty="0">
              <a:latin typeface="Arial" panose="020B0604020202020204" pitchFamily="34" charset="0"/>
              <a:cs typeface="Arial" panose="020B0604020202020204" pitchFamily="34" charset="0"/>
            </a:endParaRPr>
          </a:p>
        </p:txBody>
      </p:sp>
      <p:sp>
        <p:nvSpPr>
          <p:cNvPr id="4" name="Rectángulo 3"/>
          <p:cNvSpPr/>
          <p:nvPr/>
        </p:nvSpPr>
        <p:spPr>
          <a:xfrm>
            <a:off x="570926" y="1659778"/>
            <a:ext cx="6291120" cy="461665"/>
          </a:xfrm>
          <a:prstGeom prst="rect">
            <a:avLst/>
          </a:prstGeom>
        </p:spPr>
        <p:txBody>
          <a:bodyPr wrap="square">
            <a:spAutoFit/>
          </a:bodyPr>
          <a:lstStyle/>
          <a:p>
            <a:pPr>
              <a:lnSpc>
                <a:spcPct val="150000"/>
              </a:lnSpc>
              <a:spcAft>
                <a:spcPts val="800"/>
              </a:spcAft>
            </a:pPr>
            <a:r>
              <a:rPr lang="es-ES" sz="1600" dirty="0" err="1" smtClean="0">
                <a:latin typeface="Times New Roman" panose="02020603050405020304" pitchFamily="18" charset="0"/>
                <a:ea typeface="Calibri" panose="020F0502020204030204" pitchFamily="34" charset="0"/>
                <a:cs typeface="Times New Roman" panose="02020603050405020304" pitchFamily="18" charset="0"/>
              </a:rPr>
              <a:t>Sa</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0.595g</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tretch>
            <a:fillRect/>
          </a:stretch>
        </p:blipFill>
        <p:spPr>
          <a:xfrm>
            <a:off x="7048163" y="1360819"/>
            <a:ext cx="4876800" cy="5301615"/>
          </a:xfrm>
          <a:prstGeom prst="rect">
            <a:avLst/>
          </a:prstGeom>
        </p:spPr>
      </p:pic>
      <p:cxnSp>
        <p:nvCxnSpPr>
          <p:cNvPr id="7" name="Conector recto de flecha 6"/>
          <p:cNvCxnSpPr/>
          <p:nvPr/>
        </p:nvCxnSpPr>
        <p:spPr>
          <a:xfrm>
            <a:off x="7947516" y="1752499"/>
            <a:ext cx="504825" cy="276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ángulo 2"/>
          <p:cNvSpPr/>
          <p:nvPr/>
        </p:nvSpPr>
        <p:spPr>
          <a:xfrm>
            <a:off x="570926" y="2447156"/>
            <a:ext cx="6096000" cy="1200329"/>
          </a:xfrm>
          <a:prstGeom prst="rect">
            <a:avLst/>
          </a:prstGeom>
        </p:spPr>
        <p:txBody>
          <a:bodyPr>
            <a:spAutoFit/>
          </a:bodyPr>
          <a:lstStyle/>
          <a:p>
            <a:pPr algn="just"/>
            <a:r>
              <a:rPr lang="es-EC" dirty="0">
                <a:latin typeface="Times New Roman" panose="02020603050405020304" pitchFamily="18" charset="0"/>
                <a:ea typeface="Calibri" panose="020F0502020204030204" pitchFamily="34" charset="0"/>
              </a:rPr>
              <a:t>Para obtener el espectro de respuesta de sitio, se empleó el registro del acelerógrafo AE-S2, el cual es parte de la red nacional de acelerógrafos del instituto geofísico de la Escuela Politécnica Nacional.</a:t>
            </a:r>
            <a:endParaRPr lang="es-EC" dirty="0"/>
          </a:p>
        </p:txBody>
      </p:sp>
      <p:graphicFrame>
        <p:nvGraphicFramePr>
          <p:cNvPr id="9" name="Gráfico 8"/>
          <p:cNvGraphicFramePr/>
          <p:nvPr>
            <p:extLst>
              <p:ext uri="{D42A27DB-BD31-4B8C-83A1-F6EECF244321}">
                <p14:modId xmlns:p14="http://schemas.microsoft.com/office/powerpoint/2010/main" val="197683660"/>
              </p:ext>
            </p:extLst>
          </p:nvPr>
        </p:nvGraphicFramePr>
        <p:xfrm>
          <a:off x="1802838" y="3973198"/>
          <a:ext cx="4038600" cy="2609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76823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0" y="195776"/>
            <a:ext cx="10176209"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DESPLAZAMIENTOS INDUCIDOS POR CARGAS SÍSMICAS</a:t>
            </a:r>
            <a:endParaRPr lang="es-EC" sz="2800" b="1" dirty="0">
              <a:latin typeface="Arial" panose="020B0604020202020204" pitchFamily="34" charset="0"/>
              <a:cs typeface="Arial" panose="020B0604020202020204" pitchFamily="34" charset="0"/>
            </a:endParaRPr>
          </a:p>
        </p:txBody>
      </p:sp>
      <p:sp>
        <p:nvSpPr>
          <p:cNvPr id="4" name="Rectángulo 3"/>
          <p:cNvSpPr/>
          <p:nvPr/>
        </p:nvSpPr>
        <p:spPr>
          <a:xfrm>
            <a:off x="570926" y="1659778"/>
            <a:ext cx="6291120" cy="461665"/>
          </a:xfrm>
          <a:prstGeom prst="rect">
            <a:avLst/>
          </a:prstGeom>
        </p:spPr>
        <p:txBody>
          <a:bodyPr wrap="square">
            <a:spAutoFit/>
          </a:bodyPr>
          <a:lstStyle/>
          <a:p>
            <a:pPr>
              <a:lnSpc>
                <a:spcPct val="150000"/>
              </a:lnSpc>
              <a:spcAft>
                <a:spcPts val="800"/>
              </a:spcAft>
            </a:pPr>
            <a:r>
              <a:rPr lang="es-ES" sz="1600" dirty="0" err="1" smtClean="0">
                <a:latin typeface="Times New Roman" panose="02020603050405020304" pitchFamily="18" charset="0"/>
                <a:ea typeface="Calibri" panose="020F0502020204030204" pitchFamily="34" charset="0"/>
                <a:cs typeface="Times New Roman" panose="02020603050405020304" pitchFamily="18" charset="0"/>
              </a:rPr>
              <a:t>Sa</a:t>
            </a:r>
            <a:r>
              <a:rPr lang="es-ES" sz="1600" dirty="0">
                <a:latin typeface="Times New Roman" panose="02020603050405020304" pitchFamily="18" charset="0"/>
                <a:ea typeface="Calibri" panose="020F0502020204030204" pitchFamily="34" charset="0"/>
                <a:cs typeface="Times New Roman" panose="02020603050405020304" pitchFamily="18" charset="0"/>
              </a:rPr>
              <a:t>: </a:t>
            </a:r>
            <a:r>
              <a:rPr lang="es-ES" sz="1600" dirty="0" smtClean="0">
                <a:latin typeface="Times New Roman" panose="02020603050405020304" pitchFamily="18" charset="0"/>
                <a:ea typeface="Calibri" panose="020F0502020204030204" pitchFamily="34" charset="0"/>
                <a:cs typeface="Times New Roman" panose="02020603050405020304" pitchFamily="18" charset="0"/>
              </a:rPr>
              <a:t>0.595g</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p:nvPr/>
        </p:nvPicPr>
        <p:blipFill rotWithShape="1">
          <a:blip r:embed="rId2">
            <a:extLst>
              <a:ext uri="{28A0092B-C50C-407E-A947-70E740481C1C}">
                <a14:useLocalDpi xmlns:a14="http://schemas.microsoft.com/office/drawing/2010/main" val="0"/>
              </a:ext>
            </a:extLst>
          </a:blip>
          <a:srcRect b="4992"/>
          <a:stretch/>
        </p:blipFill>
        <p:spPr bwMode="auto">
          <a:xfrm>
            <a:off x="6479045" y="2121443"/>
            <a:ext cx="5400040" cy="3371850"/>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762736" y="2253823"/>
            <a:ext cx="5524500" cy="2771140"/>
          </a:xfrm>
          <a:prstGeom prst="rect">
            <a:avLst/>
          </a:prstGeom>
        </p:spPr>
      </p:pic>
    </p:spTree>
    <p:extLst>
      <p:ext uri="{BB962C8B-B14F-4D97-AF65-F5344CB8AC3E}">
        <p14:creationId xmlns:p14="http://schemas.microsoft.com/office/powerpoint/2010/main" val="26194951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52417" y="89854"/>
            <a:ext cx="334612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ANTECEDENTES</a:t>
            </a:r>
            <a:endParaRPr lang="es-EC" sz="2800" b="1" dirty="0">
              <a:latin typeface="Arial" panose="020B0604020202020204" pitchFamily="34" charset="0"/>
              <a:cs typeface="Arial" panose="020B0604020202020204" pitchFamily="34" charset="0"/>
            </a:endParaRPr>
          </a:p>
        </p:txBody>
      </p:sp>
      <p:sp>
        <p:nvSpPr>
          <p:cNvPr id="19" name="CuadroTexto 18"/>
          <p:cNvSpPr txBox="1"/>
          <p:nvPr/>
        </p:nvSpPr>
        <p:spPr>
          <a:xfrm>
            <a:off x="222425" y="804897"/>
            <a:ext cx="3401924" cy="1384995"/>
          </a:xfrm>
          <a:prstGeom prst="rect">
            <a:avLst/>
          </a:prstGeom>
          <a:noFill/>
        </p:spPr>
        <p:txBody>
          <a:bodyPr wrap="square" rtlCol="0">
            <a:spAutoFit/>
          </a:bodyPr>
          <a:lstStyle/>
          <a:p>
            <a:pPr algn="just"/>
            <a:r>
              <a:rPr lang="es-EC" sz="2800" dirty="0" smtClean="0">
                <a:latin typeface="Arial" panose="020B0604020202020204" pitchFamily="34" charset="0"/>
                <a:cs typeface="Arial" panose="020B0604020202020204" pitchFamily="34" charset="0"/>
              </a:rPr>
              <a:t>Hipótesis: Precipitaciones</a:t>
            </a:r>
          </a:p>
          <a:p>
            <a:pPr algn="just"/>
            <a:r>
              <a:rPr lang="es-EC" sz="2800" dirty="0" smtClean="0">
                <a:latin typeface="Arial" panose="020B0604020202020204" pitchFamily="34" charset="0"/>
                <a:cs typeface="Arial" panose="020B0604020202020204" pitchFamily="34" charset="0"/>
              </a:rPr>
              <a:t>Movimiento sísmico</a:t>
            </a:r>
            <a:endParaRPr lang="es-EC" sz="2800" dirty="0">
              <a:latin typeface="Arial" panose="020B0604020202020204" pitchFamily="34" charset="0"/>
              <a:cs typeface="Arial" panose="020B0604020202020204" pitchFamily="34" charset="0"/>
            </a:endParaRPr>
          </a:p>
        </p:txBody>
      </p:sp>
      <p:graphicFrame>
        <p:nvGraphicFramePr>
          <p:cNvPr id="12" name="Gráfico 11"/>
          <p:cNvGraphicFramePr/>
          <p:nvPr>
            <p:extLst>
              <p:ext uri="{D42A27DB-BD31-4B8C-83A1-F6EECF244321}">
                <p14:modId xmlns:p14="http://schemas.microsoft.com/office/powerpoint/2010/main" val="2712192600"/>
              </p:ext>
            </p:extLst>
          </p:nvPr>
        </p:nvGraphicFramePr>
        <p:xfrm>
          <a:off x="3661056" y="751058"/>
          <a:ext cx="3034449" cy="202882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n 12"/>
          <p:cNvPicPr/>
          <p:nvPr/>
        </p:nvPicPr>
        <p:blipFill>
          <a:blip r:embed="rId3">
            <a:extLst>
              <a:ext uri="{28A0092B-C50C-407E-A947-70E740481C1C}">
                <a14:useLocalDpi xmlns:a14="http://schemas.microsoft.com/office/drawing/2010/main" val="0"/>
              </a:ext>
            </a:extLst>
          </a:blip>
          <a:stretch>
            <a:fillRect/>
          </a:stretch>
        </p:blipFill>
        <p:spPr>
          <a:xfrm>
            <a:off x="655320" y="2917867"/>
            <a:ext cx="5931597" cy="1217163"/>
          </a:xfrm>
          <a:prstGeom prst="rect">
            <a:avLst/>
          </a:prstGeom>
        </p:spPr>
      </p:pic>
      <p:pic>
        <p:nvPicPr>
          <p:cNvPr id="14" name="Imagen 13"/>
          <p:cNvPicPr/>
          <p:nvPr/>
        </p:nvPicPr>
        <p:blipFill>
          <a:blip r:embed="rId4">
            <a:extLst>
              <a:ext uri="{28A0092B-C50C-407E-A947-70E740481C1C}">
                <a14:useLocalDpi xmlns:a14="http://schemas.microsoft.com/office/drawing/2010/main" val="0"/>
              </a:ext>
            </a:extLst>
          </a:blip>
          <a:stretch>
            <a:fillRect/>
          </a:stretch>
        </p:blipFill>
        <p:spPr>
          <a:xfrm>
            <a:off x="7031720" y="241179"/>
            <a:ext cx="4991735" cy="3419475"/>
          </a:xfrm>
          <a:prstGeom prst="rect">
            <a:avLst/>
          </a:prstGeom>
        </p:spPr>
      </p:pic>
      <p:pic>
        <p:nvPicPr>
          <p:cNvPr id="16" name="Imagen 15"/>
          <p:cNvPicPr/>
          <p:nvPr/>
        </p:nvPicPr>
        <p:blipFill rotWithShape="1">
          <a:blip r:embed="rId5">
            <a:extLst>
              <a:ext uri="{28A0092B-C50C-407E-A947-70E740481C1C}">
                <a14:useLocalDpi xmlns:a14="http://schemas.microsoft.com/office/drawing/2010/main" val="0"/>
              </a:ext>
            </a:extLst>
          </a:blip>
          <a:srcRect t="2055" b="3400"/>
          <a:stretch/>
        </p:blipFill>
        <p:spPr bwMode="auto">
          <a:xfrm>
            <a:off x="1875034" y="4273014"/>
            <a:ext cx="3895725" cy="2416810"/>
          </a:xfrm>
          <a:prstGeom prst="rect">
            <a:avLst/>
          </a:prstGeom>
          <a:noFill/>
          <a:ln>
            <a:noFill/>
          </a:ln>
          <a:extLst>
            <a:ext uri="{53640926-AAD7-44D8-BBD7-CCE9431645EC}">
              <a14:shadowObscured xmlns:a14="http://schemas.microsoft.com/office/drawing/2010/main"/>
            </a:ext>
          </a:extLst>
        </p:spPr>
      </p:pic>
      <p:pic>
        <p:nvPicPr>
          <p:cNvPr id="21" name="Imagen 20" descr="C:\Users\poliv\Documents\Respaldos Polo W10\Ingeniería civil\Proyecto de grado\Fotos\IMG_20151201_10130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2587" y="3863570"/>
            <a:ext cx="3810000" cy="2856865"/>
          </a:xfrm>
          <a:prstGeom prst="rect">
            <a:avLst/>
          </a:prstGeom>
          <a:noFill/>
          <a:ln>
            <a:noFill/>
          </a:ln>
        </p:spPr>
      </p:pic>
      <p:sp>
        <p:nvSpPr>
          <p:cNvPr id="22" name="Forma libre 21"/>
          <p:cNvSpPr/>
          <p:nvPr/>
        </p:nvSpPr>
        <p:spPr>
          <a:xfrm>
            <a:off x="8441951" y="4884600"/>
            <a:ext cx="1619885" cy="665480"/>
          </a:xfrm>
          <a:custGeom>
            <a:avLst/>
            <a:gdLst>
              <a:gd name="connsiteX0" fmla="*/ 0 w 1295400"/>
              <a:gd name="connsiteY0" fmla="*/ 0 h 666750"/>
              <a:gd name="connsiteX1" fmla="*/ 57150 w 1295400"/>
              <a:gd name="connsiteY1" fmla="*/ 66675 h 666750"/>
              <a:gd name="connsiteX2" fmla="*/ 123825 w 1295400"/>
              <a:gd name="connsiteY2" fmla="*/ 114300 h 666750"/>
              <a:gd name="connsiteX3" fmla="*/ 180975 w 1295400"/>
              <a:gd name="connsiteY3" fmla="*/ 152400 h 666750"/>
              <a:gd name="connsiteX4" fmla="*/ 238125 w 1295400"/>
              <a:gd name="connsiteY4" fmla="*/ 190500 h 666750"/>
              <a:gd name="connsiteX5" fmla="*/ 323850 w 1295400"/>
              <a:gd name="connsiteY5" fmla="*/ 257175 h 666750"/>
              <a:gd name="connsiteX6" fmla="*/ 390525 w 1295400"/>
              <a:gd name="connsiteY6" fmla="*/ 285750 h 666750"/>
              <a:gd name="connsiteX7" fmla="*/ 419100 w 1295400"/>
              <a:gd name="connsiteY7" fmla="*/ 304800 h 666750"/>
              <a:gd name="connsiteX8" fmla="*/ 476250 w 1295400"/>
              <a:gd name="connsiteY8" fmla="*/ 323850 h 666750"/>
              <a:gd name="connsiteX9" fmla="*/ 561975 w 1295400"/>
              <a:gd name="connsiteY9" fmla="*/ 361950 h 666750"/>
              <a:gd name="connsiteX10" fmla="*/ 590550 w 1295400"/>
              <a:gd name="connsiteY10" fmla="*/ 371475 h 666750"/>
              <a:gd name="connsiteX11" fmla="*/ 666750 w 1295400"/>
              <a:gd name="connsiteY11" fmla="*/ 390525 h 666750"/>
              <a:gd name="connsiteX12" fmla="*/ 695325 w 1295400"/>
              <a:gd name="connsiteY12" fmla="*/ 409575 h 666750"/>
              <a:gd name="connsiteX13" fmla="*/ 752475 w 1295400"/>
              <a:gd name="connsiteY13" fmla="*/ 428625 h 666750"/>
              <a:gd name="connsiteX14" fmla="*/ 809625 w 1295400"/>
              <a:gd name="connsiteY14" fmla="*/ 466725 h 666750"/>
              <a:gd name="connsiteX15" fmla="*/ 895350 w 1295400"/>
              <a:gd name="connsiteY15" fmla="*/ 523875 h 666750"/>
              <a:gd name="connsiteX16" fmla="*/ 923925 w 1295400"/>
              <a:gd name="connsiteY16" fmla="*/ 542925 h 666750"/>
              <a:gd name="connsiteX17" fmla="*/ 990600 w 1295400"/>
              <a:gd name="connsiteY17" fmla="*/ 571500 h 666750"/>
              <a:gd name="connsiteX18" fmla="*/ 1047750 w 1295400"/>
              <a:gd name="connsiteY18" fmla="*/ 590550 h 666750"/>
              <a:gd name="connsiteX19" fmla="*/ 1076325 w 1295400"/>
              <a:gd name="connsiteY19" fmla="*/ 600075 h 666750"/>
              <a:gd name="connsiteX20" fmla="*/ 1133475 w 1295400"/>
              <a:gd name="connsiteY20" fmla="*/ 628650 h 666750"/>
              <a:gd name="connsiteX21" fmla="*/ 1219200 w 1295400"/>
              <a:gd name="connsiteY21" fmla="*/ 666750 h 666750"/>
              <a:gd name="connsiteX22" fmla="*/ 1295400 w 1295400"/>
              <a:gd name="connsiteY22"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95400" h="666750">
                <a:moveTo>
                  <a:pt x="0" y="0"/>
                </a:moveTo>
                <a:cubicBezTo>
                  <a:pt x="124688" y="99751"/>
                  <a:pt x="7009" y="-8536"/>
                  <a:pt x="57150" y="66675"/>
                </a:cubicBezTo>
                <a:cubicBezTo>
                  <a:pt x="84167" y="107200"/>
                  <a:pt x="85902" y="87212"/>
                  <a:pt x="123825" y="114300"/>
                </a:cubicBezTo>
                <a:cubicBezTo>
                  <a:pt x="186255" y="158893"/>
                  <a:pt x="119678" y="131968"/>
                  <a:pt x="180975" y="152400"/>
                </a:cubicBezTo>
                <a:cubicBezTo>
                  <a:pt x="272132" y="243557"/>
                  <a:pt x="155417" y="135361"/>
                  <a:pt x="238125" y="190500"/>
                </a:cubicBezTo>
                <a:cubicBezTo>
                  <a:pt x="287435" y="223374"/>
                  <a:pt x="247765" y="231813"/>
                  <a:pt x="323850" y="257175"/>
                </a:cubicBezTo>
                <a:cubicBezTo>
                  <a:pt x="355908" y="267861"/>
                  <a:pt x="357569" y="266918"/>
                  <a:pt x="390525" y="285750"/>
                </a:cubicBezTo>
                <a:cubicBezTo>
                  <a:pt x="400464" y="291430"/>
                  <a:pt x="408639" y="300151"/>
                  <a:pt x="419100" y="304800"/>
                </a:cubicBezTo>
                <a:cubicBezTo>
                  <a:pt x="437450" y="312955"/>
                  <a:pt x="459542" y="312711"/>
                  <a:pt x="476250" y="323850"/>
                </a:cubicBezTo>
                <a:cubicBezTo>
                  <a:pt x="521533" y="354039"/>
                  <a:pt x="493965" y="339280"/>
                  <a:pt x="561975" y="361950"/>
                </a:cubicBezTo>
                <a:cubicBezTo>
                  <a:pt x="571500" y="365125"/>
                  <a:pt x="580705" y="369506"/>
                  <a:pt x="590550" y="371475"/>
                </a:cubicBezTo>
                <a:cubicBezTo>
                  <a:pt x="608664" y="375098"/>
                  <a:pt x="647224" y="380762"/>
                  <a:pt x="666750" y="390525"/>
                </a:cubicBezTo>
                <a:cubicBezTo>
                  <a:pt x="676989" y="395645"/>
                  <a:pt x="684864" y="404926"/>
                  <a:pt x="695325" y="409575"/>
                </a:cubicBezTo>
                <a:cubicBezTo>
                  <a:pt x="713675" y="417730"/>
                  <a:pt x="752475" y="428625"/>
                  <a:pt x="752475" y="428625"/>
                </a:cubicBezTo>
                <a:cubicBezTo>
                  <a:pt x="815891" y="492041"/>
                  <a:pt x="747594" y="432263"/>
                  <a:pt x="809625" y="466725"/>
                </a:cubicBezTo>
                <a:lnTo>
                  <a:pt x="895350" y="523875"/>
                </a:lnTo>
                <a:cubicBezTo>
                  <a:pt x="904875" y="530225"/>
                  <a:pt x="913065" y="539305"/>
                  <a:pt x="923925" y="542925"/>
                </a:cubicBezTo>
                <a:cubicBezTo>
                  <a:pt x="1015907" y="573586"/>
                  <a:pt x="872899" y="524420"/>
                  <a:pt x="990600" y="571500"/>
                </a:cubicBezTo>
                <a:cubicBezTo>
                  <a:pt x="1009244" y="578958"/>
                  <a:pt x="1028700" y="584200"/>
                  <a:pt x="1047750" y="590550"/>
                </a:cubicBezTo>
                <a:cubicBezTo>
                  <a:pt x="1057275" y="593725"/>
                  <a:pt x="1067971" y="594506"/>
                  <a:pt x="1076325" y="600075"/>
                </a:cubicBezTo>
                <a:cubicBezTo>
                  <a:pt x="1158217" y="654670"/>
                  <a:pt x="1054605" y="589215"/>
                  <a:pt x="1133475" y="628650"/>
                </a:cubicBezTo>
                <a:cubicBezTo>
                  <a:pt x="1168004" y="645915"/>
                  <a:pt x="1170053" y="666750"/>
                  <a:pt x="1219200" y="666750"/>
                </a:cubicBezTo>
                <a:lnTo>
                  <a:pt x="1295400" y="666750"/>
                </a:lnTo>
              </a:path>
            </a:pathLst>
          </a:custGeom>
        </p:spPr>
        <p:style>
          <a:lnRef idx="1">
            <a:schemeClr val="accent4"/>
          </a:lnRef>
          <a:fillRef idx="0">
            <a:schemeClr val="accent4"/>
          </a:fillRef>
          <a:effectRef idx="0">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Cuadro de texto 90"/>
          <p:cNvSpPr txBox="1"/>
          <p:nvPr/>
        </p:nvSpPr>
        <p:spPr>
          <a:xfrm>
            <a:off x="10061836" y="4241471"/>
            <a:ext cx="1247775" cy="238125"/>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100" dirty="0">
                <a:solidFill>
                  <a:schemeClr val="accent1"/>
                </a:solidFill>
                <a:effectLst/>
                <a:ea typeface="Calibri" panose="020F0502020204030204" pitchFamily="34" charset="0"/>
                <a:cs typeface="Times New Roman" panose="02020603050405020304" pitchFamily="18" charset="0"/>
              </a:rPr>
              <a:t>Área deslizada</a:t>
            </a:r>
          </a:p>
        </p:txBody>
      </p:sp>
      <p:cxnSp>
        <p:nvCxnSpPr>
          <p:cNvPr id="24" name="Conector recto de flecha 23"/>
          <p:cNvCxnSpPr/>
          <p:nvPr/>
        </p:nvCxnSpPr>
        <p:spPr>
          <a:xfrm flipH="1">
            <a:off x="9155000" y="4541065"/>
            <a:ext cx="1019175" cy="6762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257151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5"/>
            <a:ext cx="7667678"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DESPLAZAMIENTOS INDUCIDOS POR CARGAS SÍSMICAS</a:t>
            </a:r>
            <a:endParaRPr lang="es-EC" sz="2800" b="1" dirty="0">
              <a:latin typeface="Arial" panose="020B0604020202020204" pitchFamily="34" charset="0"/>
              <a:cs typeface="Arial" panose="020B0604020202020204" pitchFamily="34" charset="0"/>
            </a:endParaRPr>
          </a:p>
        </p:txBody>
      </p:sp>
      <p:sp>
        <p:nvSpPr>
          <p:cNvPr id="4" name="Rectángulo 3"/>
          <p:cNvSpPr/>
          <p:nvPr/>
        </p:nvSpPr>
        <p:spPr>
          <a:xfrm>
            <a:off x="311981" y="1685862"/>
            <a:ext cx="9875892" cy="422167"/>
          </a:xfrm>
          <a:prstGeom prst="rect">
            <a:avLst/>
          </a:prstGeom>
        </p:spPr>
        <p:txBody>
          <a:bodyPr wrap="square">
            <a:spAutoFit/>
          </a:bodyPr>
          <a:lstStyle/>
          <a:p>
            <a:pPr>
              <a:lnSpc>
                <a:spcPct val="150000"/>
              </a:lnSpc>
              <a:spcAft>
                <a:spcPts val="800"/>
              </a:spcAft>
            </a:pPr>
            <a:r>
              <a:rPr lang="es-ES" sz="1600" dirty="0" err="1">
                <a:latin typeface="Times New Roman" panose="02020603050405020304" pitchFamily="18" charset="0"/>
                <a:ea typeface="Calibri" panose="020F0502020204030204" pitchFamily="34" charset="0"/>
                <a:cs typeface="Times New Roman" panose="02020603050405020304" pitchFamily="18" charset="0"/>
              </a:rPr>
              <a:t>Ts</a:t>
            </a:r>
            <a:r>
              <a:rPr lang="es-ES" sz="1600" dirty="0">
                <a:latin typeface="Times New Roman" panose="02020603050405020304" pitchFamily="18" charset="0"/>
                <a:ea typeface="Calibri" panose="020F0502020204030204" pitchFamily="34" charset="0"/>
                <a:cs typeface="Times New Roman" panose="02020603050405020304" pitchFamily="18" charset="0"/>
              </a:rPr>
              <a:t>: Período del sistema (Suelo) en segundos</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1465310" y="2346395"/>
            <a:ext cx="4810760" cy="1695450"/>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6193104" y="1896945"/>
                <a:ext cx="6096000" cy="2477088"/>
              </a:xfrm>
              <a:prstGeom prst="rect">
                <a:avLst/>
              </a:prstGeom>
            </p:spPr>
            <p:txBody>
              <a:bodyPr>
                <a:spAutoFit/>
              </a:bodyPr>
              <a:lstStyle/>
              <a:p>
                <a:pPr indent="252095" algn="ctr">
                  <a:lnSpc>
                    <a:spcPct val="150000"/>
                  </a:lnSpc>
                  <a:spcAft>
                    <a:spcPts val="10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𝑇𝑠</m:t>
                      </m:r>
                      <m:r>
                        <a:rPr lang="es-E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4</m:t>
                          </m:r>
                          <m:r>
                            <a:rPr lang="es-ES" i="1">
                              <a:effectLst/>
                              <a:latin typeface="Cambria Math" panose="02040503050406030204" pitchFamily="18" charset="0"/>
                              <a:ea typeface="Calibri" panose="020F0502020204030204" pitchFamily="34" charset="0"/>
                              <a:cs typeface="Times New Roman" panose="02020603050405020304" pitchFamily="18" charset="0"/>
                            </a:rPr>
                            <m:t>𝐻</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𝑉𝑠</m:t>
                          </m:r>
                        </m:den>
                      </m:f>
                      <m:r>
                        <a:rPr lang="es-ES"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100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Dónde</a:t>
                </a:r>
                <a:r>
                  <a:rPr lang="es-ES"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a:effectLst/>
                    <a:latin typeface="Times New Roman" panose="02020603050405020304" pitchFamily="18" charset="0"/>
                    <a:ea typeface="Calibri" panose="020F0502020204030204" pitchFamily="34" charset="0"/>
                    <a:cs typeface="Times New Roman" panose="02020603050405020304" pitchFamily="18" charset="0"/>
                  </a:rPr>
                  <a:t>H: Profundidad del talud hasta la superficie de falla (metros)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dirty="0">
                    <a:effectLst/>
                    <a:latin typeface="Times New Roman" panose="02020603050405020304" pitchFamily="18" charset="0"/>
                    <a:ea typeface="Calibri" panose="020F0502020204030204" pitchFamily="34" charset="0"/>
                    <a:cs typeface="Times New Roman" panose="02020603050405020304" pitchFamily="18" charset="0"/>
                  </a:rPr>
                  <a:t>Vs: Velocidad de ondas de corte (m/s)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193104" y="1896945"/>
                <a:ext cx="6096000" cy="2477088"/>
              </a:xfrm>
              <a:prstGeom prst="rect">
                <a:avLst/>
              </a:prstGeom>
              <a:blipFill rotWithShape="0">
                <a:blip r:embed="rId3"/>
                <a:stretch>
                  <a:fillRect l="-900" b="-98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400081" y="4585116"/>
                <a:ext cx="6096000" cy="1493742"/>
              </a:xfrm>
              <a:prstGeom prst="rect">
                <a:avLst/>
              </a:prstGeom>
            </p:spPr>
            <p:txBody>
              <a:bodyPr>
                <a:spAutoFit/>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libri" panose="020F0502020204030204" pitchFamily="34" charset="0"/>
                          <a:cs typeface="Times New Roman" panose="02020603050405020304" pitchFamily="18" charset="0"/>
                        </a:rPr>
                        <m:t>𝑇𝑠</m:t>
                      </m:r>
                      <m:r>
                        <a:rPr lang="es-ES" i="1">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4</m:t>
                          </m:r>
                          <m:r>
                            <a:rPr lang="es-ES" i="1">
                              <a:effectLst/>
                              <a:latin typeface="Cambria Math" panose="02040503050406030204" pitchFamily="18" charset="0"/>
                              <a:ea typeface="Calibri" panose="020F0502020204030204" pitchFamily="34" charset="0"/>
                              <a:cs typeface="Times New Roman" panose="02020603050405020304" pitchFamily="18" charset="0"/>
                            </a:rPr>
                            <m:t>𝐻</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𝑉𝑠</m:t>
                          </m:r>
                        </m:den>
                      </m:f>
                      <m:r>
                        <a:rPr lang="es-ES" i="1">
                          <a:effectLst/>
                          <a:latin typeface="Cambria Math" panose="02040503050406030204" pitchFamily="18" charset="0"/>
                          <a:ea typeface="Calibri" panose="020F0502020204030204" pitchFamily="34" charset="0"/>
                          <a:cs typeface="Times New Roman" panose="02020603050405020304" pitchFamily="18" charset="0"/>
                        </a:rPr>
                        <m:t>                    </m:t>
                      </m:r>
                      <m:r>
                        <a:rPr lang="es-ES" i="1">
                          <a:effectLst/>
                          <a:latin typeface="Cambria Math" panose="02040503050406030204" pitchFamily="18" charset="0"/>
                          <a:ea typeface="Calibri" panose="020F0502020204030204" pitchFamily="34" charset="0"/>
                          <a:cs typeface="Times New Roman" panose="02020603050405020304" pitchFamily="18" charset="0"/>
                        </a:rPr>
                        <m:t>𝑇𝑠</m:t>
                      </m:r>
                      <m:r>
                        <a:rPr lang="es-E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i="1">
                              <a:effectLst/>
                              <a:latin typeface="Cambria Math" panose="02040503050406030204" pitchFamily="18" charset="0"/>
                              <a:ea typeface="Calibri" panose="020F0502020204030204" pitchFamily="34" charset="0"/>
                              <a:cs typeface="Times New Roman" panose="02020603050405020304" pitchFamily="18" charset="0"/>
                            </a:rPr>
                            <m:t>4∗32</m:t>
                          </m:r>
                          <m:r>
                            <a:rPr lang="es-ES"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es-ES" i="1">
                              <a:effectLst/>
                              <a:latin typeface="Cambria Math" panose="02040503050406030204" pitchFamily="18" charset="0"/>
                              <a:ea typeface="Calibri" panose="020F0502020204030204" pitchFamily="34" charset="0"/>
                              <a:cs typeface="Times New Roman" panose="02020603050405020304" pitchFamily="18" charset="0"/>
                            </a:rPr>
                            <m:t>161</m:t>
                          </m:r>
                        </m:den>
                      </m:f>
                      <m:r>
                        <a:rPr lang="es-ES"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r>
                        <a:rPr lang="es-ES" i="1">
                          <a:effectLst/>
                          <a:latin typeface="Cambria Math" panose="02040503050406030204" pitchFamily="18" charset="0"/>
                          <a:ea typeface="Calibri" panose="020F0502020204030204" pitchFamily="34" charset="0"/>
                          <a:cs typeface="Times New Roman" panose="02020603050405020304" pitchFamily="18" charset="0"/>
                        </a:rPr>
                        <m:t>𝑇𝑠</m:t>
                      </m:r>
                      <m:r>
                        <a:rPr lang="es-ES" i="1">
                          <a:effectLst/>
                          <a:latin typeface="Cambria Math" panose="02040503050406030204" pitchFamily="18" charset="0"/>
                          <a:ea typeface="Calibri" panose="020F0502020204030204" pitchFamily="34" charset="0"/>
                          <a:cs typeface="Times New Roman" panose="02020603050405020304" pitchFamily="18" charset="0"/>
                        </a:rPr>
                        <m:t>=0.795 </m:t>
                      </m:r>
                      <m:r>
                        <a:rPr lang="es-ES" i="1">
                          <a:effectLst/>
                          <a:latin typeface="Cambria Math" panose="02040503050406030204" pitchFamily="18" charset="0"/>
                          <a:ea typeface="Calibri" panose="020F0502020204030204" pitchFamily="34" charset="0"/>
                          <a:cs typeface="Times New Roman" panose="02020603050405020304" pitchFamily="18" charset="0"/>
                        </a:rPr>
                        <m:t>𝑠𝑒𝑔</m:t>
                      </m:r>
                      <m:r>
                        <a:rPr lang="es-ES"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00081" y="4585116"/>
                <a:ext cx="6096000" cy="1493742"/>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104432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5"/>
            <a:ext cx="7667678"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DESPLAZAMIENTOS INDUCIDOS POR CARGAS SÍSMICAS</a:t>
            </a:r>
            <a:endParaRPr lang="es-EC" sz="2800" b="1" dirty="0">
              <a:latin typeface="Arial" panose="020B0604020202020204" pitchFamily="34" charset="0"/>
              <a:cs typeface="Arial" panose="020B0604020202020204" pitchFamily="34" charset="0"/>
            </a:endParaRPr>
          </a:p>
        </p:txBody>
      </p:sp>
      <p:sp>
        <p:nvSpPr>
          <p:cNvPr id="4" name="Rectángulo 3"/>
          <p:cNvSpPr/>
          <p:nvPr/>
        </p:nvSpPr>
        <p:spPr>
          <a:xfrm>
            <a:off x="311981" y="1685862"/>
            <a:ext cx="9875892" cy="422167"/>
          </a:xfrm>
          <a:prstGeom prst="rect">
            <a:avLst/>
          </a:prstGeom>
        </p:spPr>
        <p:txBody>
          <a:bodyPr wrap="square">
            <a:spAutoFit/>
          </a:bodyPr>
          <a:lstStyle/>
          <a:p>
            <a:pPr algn="just">
              <a:lnSpc>
                <a:spcPct val="150000"/>
              </a:lnSpc>
              <a:spcAft>
                <a:spcPts val="8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M: Magnitud del momento sísmico (Escala </a:t>
            </a:r>
            <a:r>
              <a:rPr lang="es-ES" sz="1600" dirty="0" err="1">
                <a:latin typeface="Times New Roman" panose="02020603050405020304" pitchFamily="18" charset="0"/>
                <a:ea typeface="Calibri" panose="020F0502020204030204" pitchFamily="34" charset="0"/>
                <a:cs typeface="Times New Roman" panose="02020603050405020304" pitchFamily="18" charset="0"/>
              </a:rPr>
              <a:t>macrosísmica</a:t>
            </a:r>
            <a:r>
              <a:rPr lang="es-ES" sz="1600" dirty="0">
                <a:latin typeface="Times New Roman" panose="02020603050405020304" pitchFamily="18" charset="0"/>
                <a:ea typeface="Calibri" panose="020F0502020204030204" pitchFamily="34" charset="0"/>
                <a:cs typeface="Times New Roman" panose="02020603050405020304" pitchFamily="18" charset="0"/>
              </a:rPr>
              <a:t> Europea EMS)</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7112494" y="1657350"/>
            <a:ext cx="4602480" cy="5200650"/>
          </a:xfrm>
          <a:prstGeom prst="rect">
            <a:avLst/>
          </a:prstGeom>
        </p:spPr>
      </p:pic>
      <p:cxnSp>
        <p:nvCxnSpPr>
          <p:cNvPr id="8" name="Conector recto de flecha 7"/>
          <p:cNvCxnSpPr/>
          <p:nvPr/>
        </p:nvCxnSpPr>
        <p:spPr>
          <a:xfrm>
            <a:off x="8399533" y="1966365"/>
            <a:ext cx="364141" cy="364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664238" y="3820889"/>
            <a:ext cx="6096000" cy="873572"/>
          </a:xfrm>
          <a:prstGeom prst="rect">
            <a:avLst/>
          </a:prstGeom>
        </p:spPr>
        <p:txBody>
          <a:bodyPr>
            <a:spAutoFit/>
          </a:bodyPr>
          <a:lstStyle/>
          <a:p>
            <a:pPr indent="449580"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La magnitud del momento sísmico del terremoto del 16 de abril de 2016 registrado en la zona de estudio fue de 6.8. </a:t>
            </a:r>
          </a:p>
        </p:txBody>
      </p:sp>
    </p:spTree>
    <p:extLst>
      <p:ext uri="{BB962C8B-B14F-4D97-AF65-F5344CB8AC3E}">
        <p14:creationId xmlns:p14="http://schemas.microsoft.com/office/powerpoint/2010/main" val="577836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5"/>
            <a:ext cx="7667678"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DESPLAZAMIENTOS INDUCIDOS POR CARGAS SÍSMICAS</a:t>
            </a:r>
            <a:endParaRPr lang="es-EC"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400081" y="1760098"/>
                <a:ext cx="9017225" cy="877291"/>
              </a:xfrm>
              <a:prstGeom prst="rect">
                <a:avLst/>
              </a:prstGeom>
            </p:spPr>
            <p:txBody>
              <a:bodyPr wrap="square">
                <a:spAutoFit/>
              </a:bodyPr>
              <a:lstStyle/>
              <a:p>
                <a:pPr>
                  <a:lnSpc>
                    <a:spcPct val="150000"/>
                  </a:lnSpc>
                  <a:spcAft>
                    <a:spcPts val="800"/>
                  </a:spcAft>
                </a:pPr>
                <a14:m>
                  <m:oMath xmlns:m="http://schemas.openxmlformats.org/officeDocument/2006/math">
                    <m:func>
                      <m:funcPr>
                        <m:ctrlPr>
                          <a:rPr lang="es-EC" b="1"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r>
                          <a:rPr lang="es-EC" b="1" i="1">
                            <a:effectLst/>
                            <a:latin typeface="Cambria Math" panose="02040503050406030204" pitchFamily="18" charset="0"/>
                            <a:ea typeface="Calibri" panose="020F0502020204030204" pitchFamily="34" charset="0"/>
                            <a:cs typeface="Times New Roman" panose="02020603050405020304" pitchFamily="18" charset="0"/>
                          </a:rPr>
                          <m:t>𝐥𝐧</m:t>
                        </m:r>
                      </m:fName>
                      <m:e>
                        <m:d>
                          <m:dPr>
                            <m:ctrlPr>
                              <a:rPr lang="es-EC" b="1" i="1">
                                <a:effectLst/>
                                <a:latin typeface="Cambria Math" panose="02040503050406030204" pitchFamily="18" charset="0"/>
                                <a:ea typeface="Calibri" panose="020F0502020204030204" pitchFamily="34" charset="0"/>
                                <a:cs typeface="Times New Roman" panose="02020603050405020304" pitchFamily="18" charset="0"/>
                              </a:rPr>
                            </m:ctrlPr>
                          </m:dPr>
                          <m:e>
                            <m:r>
                              <a:rPr lang="es-ES" b="1" i="1">
                                <a:effectLst/>
                                <a:latin typeface="Cambria Math" panose="02040503050406030204" pitchFamily="18" charset="0"/>
                                <a:ea typeface="Calibri" panose="020F0502020204030204" pitchFamily="34" charset="0"/>
                                <a:cs typeface="Times New Roman" panose="02020603050405020304" pitchFamily="18" charset="0"/>
                              </a:rPr>
                              <m:t>𝑫</m:t>
                            </m:r>
                          </m:e>
                        </m:d>
                      </m:e>
                    </m:func>
                    <m:r>
                      <a:rPr lang="es-EC" i="1">
                        <a:effectLst/>
                        <a:latin typeface="Cambria Math" panose="02040503050406030204" pitchFamily="18" charset="0"/>
                        <a:ea typeface="Calibri" panose="020F0502020204030204" pitchFamily="34" charset="0"/>
                        <a:cs typeface="Times New Roman" panose="02020603050405020304" pitchFamily="18" charset="0"/>
                      </a:rPr>
                      <m:t>=−1.10−2.83∗</m:t>
                    </m:r>
                    <m:func>
                      <m:func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0.255</m:t>
                            </m:r>
                          </m:e>
                        </m:d>
                      </m:e>
                    </m:func>
                    <m:r>
                      <a:rPr lang="es-EC" i="1">
                        <a:effectLst/>
                        <a:latin typeface="Cambria Math" panose="02040503050406030204" pitchFamily="18" charset="0"/>
                        <a:ea typeface="Calibri" panose="020F0502020204030204" pitchFamily="34" charset="0"/>
                        <a:cs typeface="Times New Roman" panose="02020603050405020304" pitchFamily="18" charset="0"/>
                      </a:rPr>
                      <m:t>−0.333</m:t>
                    </m:r>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0.255</m:t>
                                    </m:r>
                                  </m:e>
                                </m:d>
                              </m:e>
                            </m:func>
                          </m:e>
                        </m:d>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i="1">
                        <a:effectLst/>
                        <a:latin typeface="Cambria Math" panose="02040503050406030204" pitchFamily="18" charset="0"/>
                        <a:ea typeface="Calibri" panose="020F0502020204030204" pitchFamily="34"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0.566</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ln</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a:effectLst/>
                            <a:latin typeface="Cambria Math" panose="02040503050406030204" pitchFamily="18" charset="0"/>
                            <a:ea typeface="Times New Roman" panose="02020603050405020304" pitchFamily="18" charset="0"/>
                            <a:cs typeface="Times New Roman" panose="02020603050405020304" pitchFamily="18" charset="0"/>
                          </a:rPr>
                          <m:t>0.255</m:t>
                        </m:r>
                      </m:e>
                    </m:d>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ln</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a:effectLst/>
                            <a:latin typeface="Cambria Math" panose="02040503050406030204" pitchFamily="18" charset="0"/>
                            <a:ea typeface="Times New Roman" panose="02020603050405020304" pitchFamily="18" charset="0"/>
                            <a:cs typeface="Times New Roman" panose="02020603050405020304" pitchFamily="18" charset="0"/>
                          </a:rPr>
                          <m:t>0.595</m:t>
                        </m:r>
                      </m:e>
                    </m:d>
                    <m:r>
                      <a:rPr lang="es-EC">
                        <a:effectLst/>
                        <a:latin typeface="Cambria Math" panose="02040503050406030204" pitchFamily="18" charset="0"/>
                        <a:ea typeface="Times New Roman" panose="02020603050405020304" pitchFamily="18" charset="0"/>
                        <a:cs typeface="Times New Roman" panose="02020603050405020304" pitchFamily="18" charset="0"/>
                      </a:rPr>
                      <m:t>+3.04</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C">
                        <a:effectLst/>
                        <a:latin typeface="Cambria Math" panose="02040503050406030204" pitchFamily="18" charset="0"/>
                        <a:ea typeface="Times New Roman" panose="02020603050405020304" pitchFamily="18" charset="0"/>
                        <a:cs typeface="Times New Roman" panose="02020603050405020304" pitchFamily="18" charset="0"/>
                      </a:rPr>
                      <m:t>ln</m:t>
                    </m:r>
                    <m:d>
                      <m:dPr>
                        <m:ctrlPr>
                          <a:rPr lang="es-EC"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a:effectLst/>
                            <a:latin typeface="Cambria Math" panose="02040503050406030204" pitchFamily="18" charset="0"/>
                            <a:ea typeface="Times New Roman" panose="02020603050405020304" pitchFamily="18" charset="0"/>
                            <a:cs typeface="Times New Roman" panose="02020603050405020304" pitchFamily="18" charset="0"/>
                          </a:rPr>
                          <m:t>0.595</m:t>
                        </m:r>
                      </m:e>
                    </m:d>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0.244</m:t>
                    </m:r>
                    <m:sSup>
                      <m:sSupPr>
                        <m:ctrlPr>
                          <a:rPr lang="es-EC"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i="1">
                                        <a:effectLst/>
                                        <a:latin typeface="Cambria Math" panose="02040503050406030204" pitchFamily="18" charset="0"/>
                                        <a:ea typeface="Calibri" panose="020F0502020204030204" pitchFamily="34" charset="0"/>
                                        <a:cs typeface="Times New Roman" panose="02020603050405020304" pitchFamily="18" charset="0"/>
                                      </a:rPr>
                                    </m:ctrlPr>
                                  </m:dPr>
                                  <m:e>
                                    <m:r>
                                      <a:rPr lang="es-ES" i="1">
                                        <a:effectLst/>
                                        <a:latin typeface="Cambria Math" panose="02040503050406030204" pitchFamily="18" charset="0"/>
                                        <a:ea typeface="Calibri" panose="020F0502020204030204" pitchFamily="34" charset="0"/>
                                        <a:cs typeface="Times New Roman" panose="02020603050405020304" pitchFamily="18" charset="0"/>
                                      </a:rPr>
                                      <m:t>0.595</m:t>
                                    </m:r>
                                  </m:e>
                                </m:d>
                              </m:e>
                            </m:func>
                          </m:e>
                        </m:d>
                      </m:e>
                      <m:sup>
                        <m:r>
                          <a:rPr lang="es-EC"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a:effectLst/>
                        <a:latin typeface="Cambria Math" panose="02040503050406030204" pitchFamily="18" charset="0"/>
                        <a:ea typeface="Times New Roman" panose="02020603050405020304" pitchFamily="18"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1.5</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0.795+0.278(6</m:t>
                    </m:r>
                    <m:r>
                      <a:rPr lang="es-EC" i="1">
                        <a:effectLst/>
                        <a:latin typeface="Cambria Math" panose="02040503050406030204" pitchFamily="18" charset="0"/>
                        <a:ea typeface="Times New Roman" panose="02020603050405020304" pitchFamily="18" charset="0"/>
                        <a:cs typeface="Times New Roman" panose="02020603050405020304" pitchFamily="18" charset="0"/>
                      </a:rPr>
                      <m:t>−</m:t>
                    </m:r>
                    <m:r>
                      <a:rPr lang="es-EC">
                        <a:effectLst/>
                        <a:latin typeface="Cambria Math" panose="02040503050406030204" pitchFamily="18" charset="0"/>
                        <a:ea typeface="Times New Roman" panose="02020603050405020304" pitchFamily="18" charset="0"/>
                        <a:cs typeface="Times New Roman" panose="02020603050405020304" pitchFamily="18" charset="0"/>
                      </a:rPr>
                      <m:t>7)±0.</m:t>
                    </m:r>
                    <m:r>
                      <a:rPr lang="es-EC" b="0" i="0" smtClean="0">
                        <a:effectLst/>
                        <a:latin typeface="Cambria Math" panose="02040503050406030204" pitchFamily="18" charset="0"/>
                        <a:ea typeface="Times New Roman" panose="02020603050405020304" pitchFamily="18" charset="0"/>
                        <a:cs typeface="Times New Roman" panose="02020603050405020304" pitchFamily="18" charset="0"/>
                      </a:rPr>
                      <m:t>50</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400081" y="1760098"/>
                <a:ext cx="9017225" cy="877291"/>
              </a:xfrm>
              <a:prstGeom prst="rect">
                <a:avLst/>
              </a:prstGeom>
              <a:blipFill rotWithShape="0">
                <a:blip r:embed="rId2"/>
                <a:stretch>
                  <a:fillRect b="-486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79928" y="2723456"/>
                <a:ext cx="6096000" cy="878895"/>
              </a:xfrm>
              <a:prstGeom prst="rect">
                <a:avLst/>
              </a:prstGeom>
            </p:spPr>
            <p:txBody>
              <a:bodyPr>
                <a:spAutoFit/>
              </a:bodyPr>
              <a:lstStyle/>
              <a:p>
                <a:pPr algn="ctr">
                  <a:lnSpc>
                    <a:spcPct val="150000"/>
                  </a:lnSpc>
                  <a:spcAft>
                    <a:spcPts val="800"/>
                  </a:spcAft>
                </a:pPr>
                <a14:m>
                  <m:oMath xmlns:m="http://schemas.openxmlformats.org/officeDocument/2006/math">
                    <m:r>
                      <a:rPr lang="es-ES" b="1" i="1">
                        <a:latin typeface="Cambria Math" panose="02040503050406030204" pitchFamily="18" charset="0"/>
                        <a:ea typeface="Calibri" panose="020F0502020204030204" pitchFamily="34" charset="0"/>
                        <a:cs typeface="Times New Roman" panose="02020603050405020304" pitchFamily="18" charset="0"/>
                      </a:rPr>
                      <m:t>𝐃</m:t>
                    </m:r>
                    <m:r>
                      <a:rPr lang="es-EC" i="1">
                        <a:effectLst/>
                        <a:latin typeface="Cambria Math" panose="02040503050406030204" pitchFamily="18" charset="0"/>
                        <a:ea typeface="Calibri" panose="020F0502020204030204" pitchFamily="34" charset="0"/>
                        <a:cs typeface="Times New Roman" panose="02020603050405020304" pitchFamily="18" charset="0"/>
                      </a:rPr>
                      <m:t>=7.2 </m:t>
                    </m:r>
                    <m:r>
                      <a:rPr lang="es-EC" i="1">
                        <a:effectLst/>
                        <a:latin typeface="Cambria Math" panose="02040503050406030204" pitchFamily="18" charset="0"/>
                        <a:ea typeface="Calibri" panose="020F0502020204030204" pitchFamily="34" charset="0"/>
                        <a:cs typeface="Times New Roman" panose="02020603050405020304" pitchFamily="18" charset="0"/>
                      </a:rPr>
                      <m:t>𝑐𝑚</m:t>
                    </m:r>
                  </m:oMath>
                </a14:m>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(Desplazamiento con posibilidad de excedencia del 50</a:t>
                </a:r>
                <a:r>
                  <a:rPr lang="es-EC"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579928" y="2723456"/>
                <a:ext cx="6096000" cy="878895"/>
              </a:xfrm>
              <a:prstGeom prst="rect">
                <a:avLst/>
              </a:prstGeom>
              <a:blipFill rotWithShape="0">
                <a:blip r:embed="rId3"/>
                <a:stretch>
                  <a:fillRect b="-9722"/>
                </a:stretch>
              </a:blipFill>
            </p:spPr>
            <p:txBody>
              <a:bodyPr/>
              <a:lstStyle/>
              <a:p>
                <a:r>
                  <a:rPr lang="es-EC">
                    <a:noFill/>
                  </a:rPr>
                  <a:t> </a:t>
                </a:r>
              </a:p>
            </p:txBody>
          </p:sp>
        </mc:Fallback>
      </mc:AlternateContent>
      <p:pic>
        <p:nvPicPr>
          <p:cNvPr id="5" name="Imagen 4"/>
          <p:cNvPicPr>
            <a:picLocks noChangeAspect="1"/>
          </p:cNvPicPr>
          <p:nvPr/>
        </p:nvPicPr>
        <p:blipFill>
          <a:blip r:embed="rId4"/>
          <a:stretch>
            <a:fillRect/>
          </a:stretch>
        </p:blipFill>
        <p:spPr>
          <a:xfrm>
            <a:off x="579928" y="4219523"/>
            <a:ext cx="5402033" cy="1833791"/>
          </a:xfrm>
          <a:prstGeom prst="rect">
            <a:avLst/>
          </a:prstGeom>
        </p:spPr>
      </p:pic>
      <p:pic>
        <p:nvPicPr>
          <p:cNvPr id="6" name="Imagen 5"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3805" y="2953931"/>
            <a:ext cx="4300701" cy="3604324"/>
          </a:xfrm>
          <a:prstGeom prst="rect">
            <a:avLst/>
          </a:prstGeom>
        </p:spPr>
      </p:pic>
    </p:spTree>
    <p:extLst>
      <p:ext uri="{BB962C8B-B14F-4D97-AF65-F5344CB8AC3E}">
        <p14:creationId xmlns:p14="http://schemas.microsoft.com/office/powerpoint/2010/main" val="2347403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7"/>
          <p:cNvSpPr txBox="1"/>
          <p:nvPr/>
        </p:nvSpPr>
        <p:spPr>
          <a:xfrm>
            <a:off x="400081" y="195775"/>
            <a:ext cx="7667678"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ESTABILIDAD DINÁMICA DE TALUDES-CÁLCULO DE DESPLAZAMIENTOS INDUCIDOS POR CARGAS SÍSMICAS</a:t>
            </a:r>
            <a:endParaRPr lang="es-EC" sz="2800" b="1" dirty="0">
              <a:latin typeface="Arial" panose="020B0604020202020204" pitchFamily="34" charset="0"/>
              <a:cs typeface="Arial" panose="020B0604020202020204" pitchFamily="34" charset="0"/>
            </a:endParaRP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018" y="1976887"/>
            <a:ext cx="3400900" cy="3810532"/>
          </a:xfrm>
          <a:prstGeom prst="rect">
            <a:avLst/>
          </a:prstGeom>
        </p:spPr>
      </p:pic>
      <p:pic>
        <p:nvPicPr>
          <p:cNvPr id="8" name="Imagen 7" descr="C:\Users\poliv\Documents\Respaldos Polo W10\Ingeniería civil\Proyecto de grado\Fotos Salida con Ing. Burbano\DSC054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201" y="2041624"/>
            <a:ext cx="4438482" cy="3810532"/>
          </a:xfrm>
          <a:prstGeom prst="rect">
            <a:avLst/>
          </a:prstGeom>
          <a:noFill/>
          <a:ln>
            <a:noFill/>
          </a:ln>
        </p:spPr>
      </p:pic>
    </p:spTree>
    <p:extLst>
      <p:ext uri="{BB962C8B-B14F-4D97-AF65-F5344CB8AC3E}">
        <p14:creationId xmlns:p14="http://schemas.microsoft.com/office/powerpoint/2010/main" val="1808151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30207" y="1106347"/>
            <a:ext cx="11109277" cy="5786199"/>
          </a:xfrm>
          <a:prstGeom prst="rect">
            <a:avLst/>
          </a:prstGeom>
        </p:spPr>
        <p:txBody>
          <a:bodyPr wrap="square">
            <a:spAutoFit/>
          </a:bodyPr>
          <a:lstStyle/>
          <a:p>
            <a:pPr lvl="0" algn="just">
              <a:spcAft>
                <a:spcPts val="1200"/>
              </a:spcAft>
            </a:pPr>
            <a:r>
              <a:rPr lang="es-EC" sz="28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CONCLUSIONES</a:t>
            </a:r>
          </a:p>
          <a:p>
            <a:pPr algn="just"/>
            <a:r>
              <a:rPr lang="es-ES" sz="2400" dirty="0"/>
              <a:t>Respecto a los parámetros de resistencia al corte del suelo.- </a:t>
            </a:r>
            <a:endParaRPr lang="es-EC" sz="2400" dirty="0"/>
          </a:p>
          <a:p>
            <a:pPr marL="342900" lvl="0" indent="-342900" algn="just">
              <a:buFont typeface="Arial" panose="020B0604020202020204" pitchFamily="34" charset="0"/>
              <a:buChar char="•"/>
            </a:pPr>
            <a:r>
              <a:rPr lang="es-ES" sz="2400" dirty="0"/>
              <a:t>Se obtuvieron valores de parámetros de resistencia al corte del suelo, presentes en el estrato superficial de hasta 8m de espesor, con suelo característico </a:t>
            </a:r>
            <a:r>
              <a:rPr lang="es-ES" sz="2400" dirty="0" err="1"/>
              <a:t>MH</a:t>
            </a:r>
            <a:r>
              <a:rPr lang="es-ES" sz="2400" dirty="0"/>
              <a:t> limos de alta compresibilidad de 23.3° de ángulo de fricción y 8.75 </a:t>
            </a:r>
            <a:r>
              <a:rPr lang="es-ES" sz="2400" dirty="0" err="1"/>
              <a:t>kPa</a:t>
            </a:r>
            <a:r>
              <a:rPr lang="es-ES" sz="2400" dirty="0"/>
              <a:t> de cohesión.</a:t>
            </a:r>
            <a:endParaRPr lang="es-EC" sz="2400" dirty="0"/>
          </a:p>
          <a:p>
            <a:pPr marL="342900" lvl="0" indent="-342900" algn="just">
              <a:buFont typeface="Arial" panose="020B0604020202020204" pitchFamily="34" charset="0"/>
              <a:buChar char="•"/>
            </a:pPr>
            <a:r>
              <a:rPr lang="es-ES" sz="2400" dirty="0"/>
              <a:t>Para el estrato intermedio de </a:t>
            </a:r>
            <a:r>
              <a:rPr lang="es-ES" sz="2400" dirty="0" err="1"/>
              <a:t>arcillolita</a:t>
            </a:r>
            <a:r>
              <a:rPr lang="es-ES" sz="2400" dirty="0"/>
              <a:t>, con espesores de hasta 8m, se obtuvieron valores de parámetros de resistencia al corte del suelo de 21.29° de ángulo de fricción y 70 </a:t>
            </a:r>
            <a:r>
              <a:rPr lang="es-ES" sz="2400" dirty="0" err="1"/>
              <a:t>kPa</a:t>
            </a:r>
            <a:r>
              <a:rPr lang="es-ES" sz="2400" dirty="0"/>
              <a:t> de cohesión.</a:t>
            </a:r>
            <a:endParaRPr lang="es-EC" sz="2400" dirty="0"/>
          </a:p>
          <a:p>
            <a:pPr marL="342900" lvl="0" indent="-342900" algn="just">
              <a:buFont typeface="Arial" panose="020B0604020202020204" pitchFamily="34" charset="0"/>
              <a:buChar char="•"/>
            </a:pPr>
            <a:r>
              <a:rPr lang="es-ES" sz="2400" dirty="0"/>
              <a:t>La capa inferior constituida por roca blanda </a:t>
            </a:r>
            <a:r>
              <a:rPr lang="es-ES" sz="2400" dirty="0" err="1"/>
              <a:t>limolitas</a:t>
            </a:r>
            <a:r>
              <a:rPr lang="es-ES" sz="2400" dirty="0"/>
              <a:t> y </a:t>
            </a:r>
            <a:r>
              <a:rPr lang="es-ES" sz="2400" dirty="0" err="1"/>
              <a:t>microconglomerados</a:t>
            </a:r>
            <a:r>
              <a:rPr lang="es-ES" sz="2400" dirty="0"/>
              <a:t> húmedos y de color verdoso, con espesores de hasta 20m, obtuvieron valores de resistencia al corte del suelo de 38° de ángulo de fricción y 23.5 </a:t>
            </a:r>
            <a:r>
              <a:rPr lang="es-ES" sz="2400" dirty="0" err="1"/>
              <a:t>kPa</a:t>
            </a:r>
            <a:r>
              <a:rPr lang="es-ES" sz="2400" dirty="0"/>
              <a:t> de cohesión</a:t>
            </a:r>
            <a:endParaRPr lang="es-EC" sz="2400" dirty="0"/>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89800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1195" y="612733"/>
            <a:ext cx="11109277" cy="6447919"/>
          </a:xfrm>
          <a:prstGeom prst="rect">
            <a:avLst/>
          </a:prstGeom>
        </p:spPr>
        <p:txBody>
          <a:bodyPr wrap="square">
            <a:spAutoFit/>
          </a:bodyPr>
          <a:lstStyle/>
          <a:p>
            <a:pPr lvl="0" algn="just">
              <a:spcAft>
                <a:spcPts val="1200"/>
              </a:spcAft>
            </a:pPr>
            <a:r>
              <a:rPr lang="es-EC" sz="28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CONCLUSIONES</a:t>
            </a:r>
          </a:p>
          <a:p>
            <a:pPr marL="171450" lvl="0" indent="-171450" algn="just">
              <a:spcAft>
                <a:spcPts val="1200"/>
              </a:spcAft>
              <a:buFont typeface="Arial" panose="020B0604020202020204" pitchFamily="34" charset="0"/>
              <a:buChar char="•"/>
            </a:pPr>
            <a:endParaRPr lang="es-EC" sz="9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r>
              <a:rPr lang="es-ES" sz="2400" dirty="0"/>
              <a:t>Respecto a los factores de seguridad.-</a:t>
            </a:r>
            <a:endParaRPr lang="es-EC" sz="2400" dirty="0"/>
          </a:p>
          <a:p>
            <a:pPr marL="342900" lvl="0" indent="-342900" algn="just">
              <a:buFont typeface="Arial" panose="020B0604020202020204" pitchFamily="34" charset="0"/>
              <a:buChar char="•"/>
            </a:pPr>
            <a:r>
              <a:rPr lang="es-ES" sz="2400" dirty="0"/>
              <a:t>Los factores de seguridad obtenidos en los perfiles de la ladera en condiciones  dinámicas, fueron de 0.511, 0.505 y 0.518, los cuales dan a notar la inestabilidad latente de la misma.</a:t>
            </a:r>
            <a:endParaRPr lang="es-EC" sz="2400" dirty="0"/>
          </a:p>
          <a:p>
            <a:r>
              <a:rPr lang="es-ES" sz="2400" dirty="0"/>
              <a:t>Respecto a la medida de estabilización</a:t>
            </a:r>
            <a:endParaRPr lang="es-EC" sz="2400" dirty="0"/>
          </a:p>
          <a:p>
            <a:pPr marL="342900" lvl="0" indent="-342900" algn="just">
              <a:buFont typeface="Arial" panose="020B0604020202020204" pitchFamily="34" charset="0"/>
              <a:buChar char="•"/>
            </a:pPr>
            <a:r>
              <a:rPr lang="es-EC" sz="2400" dirty="0"/>
              <a:t>La medida de estabilización empleada, para evitar deslizamientos posteriores a la fecha de estudio, es la construcción de un sistema talud-berma que aliviará el peso que genera el suelo y estabilizará el mismo, además de la inclusión de pernos de anclaje de longitud variable. Con estas medidas de estabilidad, se obtuvo un factor de seguridad en condiciones dinámicas es 1.241, el cual es superior al factor de seguridad mínimo de 1.05 establecido en la NEC-15</a:t>
            </a:r>
          </a:p>
          <a:p>
            <a:pPr marL="342900" lvl="0" indent="-342900" algn="just">
              <a:buFont typeface="Arial" panose="020B0604020202020204" pitchFamily="34" charset="0"/>
              <a:buChar char="•"/>
            </a:pPr>
            <a:endParaRPr lang="es-EC" sz="2400" dirty="0"/>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84452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1195" y="612733"/>
            <a:ext cx="11109277" cy="7186583"/>
          </a:xfrm>
          <a:prstGeom prst="rect">
            <a:avLst/>
          </a:prstGeom>
        </p:spPr>
        <p:txBody>
          <a:bodyPr wrap="square">
            <a:spAutoFit/>
          </a:bodyPr>
          <a:lstStyle/>
          <a:p>
            <a:pPr lvl="0" algn="just">
              <a:spcAft>
                <a:spcPts val="1200"/>
              </a:spcAft>
            </a:pPr>
            <a:r>
              <a:rPr lang="es-EC" sz="28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CONCLUSIONES</a:t>
            </a:r>
          </a:p>
          <a:p>
            <a:pPr marL="171450" lvl="0" indent="-171450" algn="just">
              <a:spcAft>
                <a:spcPts val="1200"/>
              </a:spcAft>
              <a:buFont typeface="Arial" panose="020B0604020202020204" pitchFamily="34" charset="0"/>
              <a:buChar char="•"/>
            </a:pPr>
            <a:endParaRPr lang="es-EC" sz="9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r>
              <a:rPr lang="es-ES" sz="2400" dirty="0"/>
              <a:t>Respecto a las deformaciones.- </a:t>
            </a:r>
            <a:endParaRPr lang="es-EC" sz="2400" dirty="0"/>
          </a:p>
          <a:p>
            <a:pPr marL="342900" lvl="0" indent="-342900" algn="just">
              <a:buFont typeface="Arial" panose="020B0604020202020204" pitchFamily="34" charset="0"/>
              <a:buChar char="•"/>
            </a:pPr>
            <a:r>
              <a:rPr lang="es-ES" sz="2400" dirty="0"/>
              <a:t>El  desplazamiento calculado según el método de </a:t>
            </a:r>
            <a:r>
              <a:rPr lang="es-ES" sz="2400" dirty="0" err="1"/>
              <a:t>Bray</a:t>
            </a:r>
            <a:r>
              <a:rPr lang="es-ES" sz="2400" dirty="0"/>
              <a:t> &amp; </a:t>
            </a:r>
            <a:r>
              <a:rPr lang="es-ES" sz="2400" dirty="0" err="1"/>
              <a:t>Travasarou</a:t>
            </a:r>
            <a:r>
              <a:rPr lang="es-ES" sz="2400" dirty="0"/>
              <a:t> bajo la influencia de un sismo es de 7.2 centímetros en la ladera de estudio tomando como referencia las aceleraciones registradas en el terremoto del 16 de Abril de 2016 en Ecuador.</a:t>
            </a:r>
            <a:endParaRPr lang="es-EC" sz="2400" dirty="0"/>
          </a:p>
          <a:p>
            <a:pPr marL="342900" lvl="0" indent="-342900" algn="just">
              <a:buFont typeface="Arial" panose="020B0604020202020204" pitchFamily="34" charset="0"/>
              <a:buChar char="•"/>
            </a:pPr>
            <a:r>
              <a:rPr lang="es-ES" sz="2400" dirty="0"/>
              <a:t>Las deformaciones medidas en el ancho de las grietas de tracción varían desde 7 a 16 cm, por tanto se puede concluir que el cálculo de la deformación inducida por carga sísmica, coincide para este caso con lo medido en el campo durante el estudio geológico.</a:t>
            </a:r>
            <a:endParaRPr lang="es-EC" sz="2400" dirty="0"/>
          </a:p>
          <a:p>
            <a:r>
              <a:rPr lang="es-ES" sz="2400" dirty="0"/>
              <a:t>Respecto a las condiciones geológicas del talud.- </a:t>
            </a:r>
            <a:endParaRPr lang="es-EC" sz="2400" dirty="0"/>
          </a:p>
          <a:p>
            <a:pPr marL="342900" lvl="0" indent="-342900" algn="just">
              <a:buFont typeface="Arial" panose="020B0604020202020204" pitchFamily="34" charset="0"/>
              <a:buChar char="•"/>
            </a:pPr>
            <a:r>
              <a:rPr lang="es-ES" sz="2400" dirty="0"/>
              <a:t>El buzamiento de las denominadas grietas de tracción GT-1 (332/72) coincide con el buzamiento de la ladera lo cual contribuye a la inestabilidad, ya que se encuentra en la misma dirección de la pendiente (320/32)</a:t>
            </a:r>
            <a:endParaRPr lang="es-EC" sz="2400" dirty="0"/>
          </a:p>
          <a:p>
            <a:pPr marL="342900" lvl="0" indent="-342900" algn="just">
              <a:buFont typeface="Arial" panose="020B0604020202020204" pitchFamily="34" charset="0"/>
              <a:buChar char="•"/>
            </a:pPr>
            <a:endParaRPr lang="es-EC" sz="2400" dirty="0"/>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82790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1195" y="612733"/>
            <a:ext cx="11109277" cy="6755696"/>
          </a:xfrm>
          <a:prstGeom prst="rect">
            <a:avLst/>
          </a:prstGeom>
        </p:spPr>
        <p:txBody>
          <a:bodyPr wrap="square">
            <a:spAutoFit/>
          </a:bodyPr>
          <a:lstStyle/>
          <a:p>
            <a:pPr lvl="0" algn="just">
              <a:spcAft>
                <a:spcPts val="1200"/>
              </a:spcAft>
            </a:pPr>
            <a:r>
              <a:rPr lang="es-EC" sz="28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RECOMENDACIONES</a:t>
            </a:r>
          </a:p>
          <a:p>
            <a:pPr lvl="0" algn="just">
              <a:spcAft>
                <a:spcPts val="1200"/>
              </a:spcAft>
            </a:pPr>
            <a:endParaRPr lang="es-EC" sz="9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s-EC" sz="2400" dirty="0"/>
              <a:t>Se debe seguir la normativa NEC para el análisis de estabilidad de taludes la cual comprende: el estudio geotécnico donde se incluya la exploración directa e indirecta con cálculo de velocidades de ondas de compresión y de corte. Cálculo de los factores de seguridad en condiciones estáticas y dinámicas y, finalmente, el cálculo de deformaciones inducidas por carga sísmica.</a:t>
            </a:r>
          </a:p>
          <a:p>
            <a:pPr marL="342900" lvl="0" indent="-342900">
              <a:buFont typeface="Arial" panose="020B0604020202020204" pitchFamily="34" charset="0"/>
              <a:buChar char="•"/>
            </a:pPr>
            <a:r>
              <a:rPr lang="es-EC" sz="2400" dirty="0"/>
              <a:t>Se recomienda verificar las deformaciones calculadas con las deformaciones medidas in-situ</a:t>
            </a:r>
          </a:p>
          <a:p>
            <a:pPr marL="342900" lvl="0" indent="-342900">
              <a:buFont typeface="Arial" panose="020B0604020202020204" pitchFamily="34" charset="0"/>
              <a:buChar char="•"/>
            </a:pPr>
            <a:r>
              <a:rPr lang="es-EC" sz="2400" dirty="0"/>
              <a:t>Como se ha podido verificar en esta investigación, se recomienda incluir la caracterización del macizo rocoso previo al cálculo de estabilidad de taludes en condiciones estáticas y dinámicas.</a:t>
            </a:r>
          </a:p>
          <a:p>
            <a:pPr marL="342900" indent="-342900" algn="just">
              <a:spcAft>
                <a:spcPts val="1200"/>
              </a:spcAft>
              <a:buFont typeface="Times New Roman" panose="02020603050405020304" pitchFamily="18" charset="0"/>
              <a:buChar char="-"/>
            </a:pPr>
            <a:endParaRPr lang="es-EC" sz="2400" dirty="0"/>
          </a:p>
          <a:p>
            <a:pPr marL="342900" lvl="0" indent="-342900" algn="just">
              <a:spcAft>
                <a:spcPts val="1200"/>
              </a:spcAft>
              <a:buFont typeface="Times New Roman" panose="02020603050405020304" pitchFamily="18" charset="0"/>
              <a:buChar char="-"/>
            </a:pPr>
            <a:endParaRPr lang="es-EC" sz="2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Times New Roman" panose="02020603050405020304" pitchFamily="18" charset="0"/>
              <a:buChar char="-"/>
            </a:pPr>
            <a:endParaRPr lang="es-EC" sz="22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40175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rot="20490892">
            <a:off x="1329157" y="2061373"/>
            <a:ext cx="8831722"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GRACIAS POR </a:t>
            </a:r>
          </a:p>
          <a:p>
            <a:pPr algn="ctr"/>
            <a:r>
              <a:rPr lang="es-EC"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SU ATENCIÓN</a:t>
            </a:r>
            <a:endParaRPr lang="es-EC"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710237"/>
            <a:ext cx="1076325" cy="1076325"/>
          </a:xfrm>
          <a:prstGeom prst="ellipse">
            <a:avLst/>
          </a:prstGeom>
        </p:spPr>
      </p:pic>
    </p:spTree>
    <p:extLst>
      <p:ext uri="{BB962C8B-B14F-4D97-AF65-F5344CB8AC3E}">
        <p14:creationId xmlns:p14="http://schemas.microsoft.com/office/powerpoint/2010/main" val="25196363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5596056" y="89854"/>
            <a:ext cx="334612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ANTECEDENTES</a:t>
            </a:r>
            <a:endParaRPr lang="es-EC" sz="2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812165" y="189624"/>
            <a:ext cx="4132068" cy="6856277"/>
          </a:xfrm>
          <a:prstGeom prst="rect">
            <a:avLst/>
          </a:prstGeom>
        </p:spPr>
      </p:pic>
      <p:pic>
        <p:nvPicPr>
          <p:cNvPr id="15" name="Imagen 14" descr="C:\Users\User\Documents\TESIS TUTOR\POLIVIO\mAPA SISMICO ESMERALDAS.jpg"/>
          <p:cNvPicPr/>
          <p:nvPr/>
        </p:nvPicPr>
        <p:blipFill rotWithShape="1">
          <a:blip r:embed="rId3" cstate="print">
            <a:extLst>
              <a:ext uri="{28A0092B-C50C-407E-A947-70E740481C1C}">
                <a14:useLocalDpi xmlns:a14="http://schemas.microsoft.com/office/drawing/2010/main" val="0"/>
              </a:ext>
            </a:extLst>
          </a:blip>
          <a:srcRect t="1738" r="36679" b="1834"/>
          <a:stretch/>
        </p:blipFill>
        <p:spPr bwMode="auto">
          <a:xfrm>
            <a:off x="5478307" y="796889"/>
            <a:ext cx="5721070" cy="54097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4073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7500" y="489166"/>
            <a:ext cx="11409680" cy="6740307"/>
          </a:xfrm>
          <a:prstGeom prst="rect">
            <a:avLst/>
          </a:prstGeom>
          <a:noFill/>
        </p:spPr>
        <p:txBody>
          <a:bodyPr wrap="square" rtlCol="0">
            <a:spAutoFit/>
          </a:bodyPr>
          <a:lstStyle/>
          <a:p>
            <a:pPr algn="just"/>
            <a:r>
              <a:rPr lang="es-EC" sz="2800" b="1" dirty="0" smtClean="0">
                <a:ln w="0"/>
                <a:latin typeface="Arial" panose="020B0604020202020204" pitchFamily="34" charset="0"/>
                <a:cs typeface="Arial" panose="020B0604020202020204" pitchFamily="34" charset="0"/>
              </a:rPr>
              <a:t>Objetivo General: </a:t>
            </a:r>
          </a:p>
          <a:p>
            <a:pPr algn="just"/>
            <a:endParaRPr lang="es-EC" sz="2000" b="1" dirty="0" smtClean="0">
              <a:ln w="0"/>
              <a:latin typeface="Arial" panose="020B0604020202020204" pitchFamily="34" charset="0"/>
              <a:cs typeface="Arial" panose="020B0604020202020204" pitchFamily="34" charset="0"/>
            </a:endParaRPr>
          </a:p>
          <a:p>
            <a:pPr lvl="0"/>
            <a:r>
              <a:rPr lang="es-ES" sz="2800" dirty="0" smtClean="0"/>
              <a:t>Realizar un estudio </a:t>
            </a:r>
            <a:r>
              <a:rPr lang="es-ES" sz="2800" dirty="0"/>
              <a:t>del talud en condiciones dinámicas </a:t>
            </a:r>
            <a:endParaRPr lang="es-ES" sz="2800" dirty="0" smtClean="0"/>
          </a:p>
          <a:p>
            <a:pPr lvl="0"/>
            <a:r>
              <a:rPr lang="es-ES" sz="2800" dirty="0" smtClean="0"/>
              <a:t>en </a:t>
            </a:r>
            <a:r>
              <a:rPr lang="es-ES" sz="2800" dirty="0"/>
              <a:t>el sector de “las Palmas”</a:t>
            </a:r>
            <a:endParaRPr lang="es-EC" sz="2800" dirty="0"/>
          </a:p>
          <a:p>
            <a:pPr algn="just"/>
            <a:endParaRPr lang="es-EC" sz="2800" dirty="0" smtClean="0">
              <a:latin typeface="Arial" panose="020B0604020202020204" pitchFamily="34" charset="0"/>
              <a:cs typeface="Arial" panose="020B0604020202020204" pitchFamily="34" charset="0"/>
            </a:endParaRPr>
          </a:p>
          <a:p>
            <a:pPr algn="just"/>
            <a:r>
              <a:rPr lang="es-EC" sz="2800" b="1" dirty="0" smtClean="0">
                <a:latin typeface="Arial" panose="020B0604020202020204" pitchFamily="34" charset="0"/>
                <a:cs typeface="Arial" panose="020B0604020202020204" pitchFamily="34" charset="0"/>
              </a:rPr>
              <a:t>Objetivos Específicos:</a:t>
            </a:r>
          </a:p>
          <a:p>
            <a:pPr algn="just"/>
            <a:endParaRPr lang="es-EC" sz="2000" b="1" dirty="0" smtClean="0">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s-ES" sz="2800" dirty="0" smtClean="0"/>
              <a:t>Determinar </a:t>
            </a:r>
            <a:r>
              <a:rPr lang="es-ES" sz="2800" dirty="0"/>
              <a:t>los parámetros de resistencia al corte de suelos.</a:t>
            </a:r>
            <a:endParaRPr lang="es-EC" sz="2800" dirty="0"/>
          </a:p>
          <a:p>
            <a:pPr marL="457200" lvl="0" indent="-457200" algn="just">
              <a:buFont typeface="Arial" panose="020B0604020202020204" pitchFamily="34" charset="0"/>
              <a:buChar char="•"/>
            </a:pPr>
            <a:r>
              <a:rPr lang="es-ES" sz="2800" dirty="0"/>
              <a:t>Determinar los factores de seguridad al deslizamiento según las condiciones actuales de suelo.</a:t>
            </a:r>
            <a:endParaRPr lang="es-EC" sz="2800" dirty="0"/>
          </a:p>
          <a:p>
            <a:pPr marL="457200" lvl="0" indent="-457200" algn="just">
              <a:buFont typeface="Arial" panose="020B0604020202020204" pitchFamily="34" charset="0"/>
              <a:buChar char="•"/>
            </a:pPr>
            <a:r>
              <a:rPr lang="es-ES" sz="2800" dirty="0"/>
              <a:t>Proponer una medida de remediación a los deslizamientos que existen en la ladera del barrio “Las Palmas”.</a:t>
            </a:r>
            <a:endParaRPr lang="es-EC" sz="2800" dirty="0"/>
          </a:p>
          <a:p>
            <a:pPr marL="457200" indent="-457200" algn="just">
              <a:buFontTx/>
              <a:buChar char="-"/>
            </a:pPr>
            <a:endParaRPr lang="es-EC" sz="2800" dirty="0" smtClean="0">
              <a:latin typeface="Arial" panose="020B0604020202020204" pitchFamily="34" charset="0"/>
              <a:cs typeface="Arial" panose="020B0604020202020204" pitchFamily="34" charset="0"/>
            </a:endParaRPr>
          </a:p>
          <a:p>
            <a:pPr marL="457200" lvl="0" indent="-457200" algn="just">
              <a:buFontTx/>
              <a:buChar char="-"/>
            </a:pPr>
            <a:endParaRPr lang="es-EC" sz="2800" dirty="0" smtClean="0">
              <a:latin typeface="Arial" panose="020B0604020202020204" pitchFamily="34" charset="0"/>
              <a:cs typeface="Arial" panose="020B0604020202020204" pitchFamily="34" charset="0"/>
            </a:endParaRPr>
          </a:p>
          <a:p>
            <a:pPr lvl="0" algn="just"/>
            <a:endParaRPr lang="es-EC"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EC" sz="28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s-EC"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2588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8079" y="210799"/>
            <a:ext cx="3465584"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TALUD</a:t>
            </a:r>
            <a:endParaRPr lang="es-EC" sz="2800" b="1" dirty="0">
              <a:latin typeface="Arial" panose="020B0604020202020204" pitchFamily="34" charset="0"/>
              <a:cs typeface="Arial" panose="020B0604020202020204" pitchFamily="34" charset="0"/>
            </a:endParaRPr>
          </a:p>
        </p:txBody>
      </p:sp>
      <p:sp>
        <p:nvSpPr>
          <p:cNvPr id="19" name="CuadroTexto 18"/>
          <p:cNvSpPr txBox="1"/>
          <p:nvPr/>
        </p:nvSpPr>
        <p:spPr>
          <a:xfrm>
            <a:off x="504967" y="982318"/>
            <a:ext cx="10167582" cy="954107"/>
          </a:xfrm>
          <a:prstGeom prst="rect">
            <a:avLst/>
          </a:prstGeom>
          <a:noFill/>
        </p:spPr>
        <p:txBody>
          <a:bodyPr wrap="square" rtlCol="0">
            <a:spAutoFit/>
          </a:bodyPr>
          <a:lstStyle/>
          <a:p>
            <a:pPr algn="just"/>
            <a:r>
              <a:rPr lang="es-EC" sz="2800" dirty="0">
                <a:latin typeface="Arial" panose="020B0604020202020204" pitchFamily="34" charset="0"/>
                <a:cs typeface="Arial" panose="020B0604020202020204" pitchFamily="34" charset="0"/>
              </a:rPr>
              <a:t>Un “talud” o ladera es una masa de tierra que no es plana sino que presenta una pendiente o cambios significativos de altura.  </a:t>
            </a:r>
          </a:p>
        </p:txBody>
      </p:sp>
      <p:sp>
        <p:nvSpPr>
          <p:cNvPr id="13" name="CuadroTexto 7"/>
          <p:cNvSpPr txBox="1"/>
          <p:nvPr/>
        </p:nvSpPr>
        <p:spPr>
          <a:xfrm>
            <a:off x="411727" y="2152988"/>
            <a:ext cx="5177031"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PARTES DE UN TALUD</a:t>
            </a:r>
            <a:endParaRPr lang="es-EC" sz="2800" b="1" dirty="0">
              <a:latin typeface="Arial" panose="020B0604020202020204" pitchFamily="34" charset="0"/>
              <a:cs typeface="Arial" panose="020B0604020202020204" pitchFamily="34" charset="0"/>
            </a:endParaRP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87" y="3116911"/>
            <a:ext cx="3749157" cy="3122207"/>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044" y="3116911"/>
            <a:ext cx="3449274" cy="3232900"/>
          </a:xfrm>
          <a:prstGeom prst="rect">
            <a:avLst/>
          </a:prstGeom>
        </p:spPr>
      </p:pic>
      <p:pic>
        <p:nvPicPr>
          <p:cNvPr id="6" name="Imagen 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318" y="3605842"/>
            <a:ext cx="3450039" cy="2811142"/>
          </a:xfrm>
          <a:prstGeom prst="rect">
            <a:avLst/>
          </a:prstGeom>
        </p:spPr>
      </p:pic>
    </p:spTree>
    <p:extLst>
      <p:ext uri="{BB962C8B-B14F-4D97-AF65-F5344CB8AC3E}">
        <p14:creationId xmlns:p14="http://schemas.microsoft.com/office/powerpoint/2010/main" val="1510095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8079" y="210799"/>
            <a:ext cx="3465584"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MARCO TEÓRICO</a:t>
            </a:r>
            <a:endParaRPr lang="es-EC" sz="2800" b="1" dirty="0">
              <a:latin typeface="Arial" panose="020B0604020202020204" pitchFamily="34" charset="0"/>
              <a:cs typeface="Arial" panose="020B0604020202020204" pitchFamily="34" charset="0"/>
            </a:endParaRPr>
          </a:p>
        </p:txBody>
      </p:sp>
      <p:sp>
        <p:nvSpPr>
          <p:cNvPr id="19" name="CuadroTexto 18"/>
          <p:cNvSpPr txBox="1"/>
          <p:nvPr/>
        </p:nvSpPr>
        <p:spPr>
          <a:xfrm>
            <a:off x="504967" y="982318"/>
            <a:ext cx="10167582" cy="5262979"/>
          </a:xfrm>
          <a:prstGeom prst="rect">
            <a:avLst/>
          </a:prstGeom>
          <a:noFill/>
        </p:spPr>
        <p:txBody>
          <a:bodyPr wrap="square" rtlCol="0">
            <a:spAutoFit/>
          </a:bodyPr>
          <a:lstStyle/>
          <a:p>
            <a:pPr marL="514350" indent="-514350" algn="just">
              <a:buFont typeface="+mj-lt"/>
              <a:buAutoNum type="arabicPeriod"/>
            </a:pPr>
            <a:r>
              <a:rPr lang="es-EC" sz="2800" dirty="0" smtClean="0">
                <a:latin typeface="Arial" panose="020B0604020202020204" pitchFamily="34" charset="0"/>
                <a:cs typeface="Arial" panose="020B0604020202020204" pitchFamily="34" charset="0"/>
              </a:rPr>
              <a:t>CLASIFICACIÓN GEOMECÁNICA RMR </a:t>
            </a:r>
          </a:p>
          <a:p>
            <a:pPr marL="514350" indent="-514350" algn="just">
              <a:buFont typeface="+mj-lt"/>
              <a:buAutoNum type="arabicPeriod"/>
            </a:pPr>
            <a:endParaRPr lang="es-EC" sz="28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s-EC" sz="2800" dirty="0" smtClean="0">
                <a:latin typeface="Arial" panose="020B0604020202020204" pitchFamily="34" charset="0"/>
                <a:cs typeface="Arial" panose="020B0604020202020204" pitchFamily="34" charset="0"/>
              </a:rPr>
              <a:t>ESTABILIDAD DINÁMICA DE TALUDES</a:t>
            </a:r>
          </a:p>
          <a:p>
            <a:pPr marL="514350" indent="-514350" algn="just">
              <a:buFont typeface="+mj-lt"/>
              <a:buAutoNum type="arabicPeriod"/>
            </a:pPr>
            <a:endParaRPr lang="es-EC" sz="2800" dirty="0" smtClean="0">
              <a:latin typeface="Arial" panose="020B0604020202020204" pitchFamily="34" charset="0"/>
              <a:cs typeface="Arial" panose="020B0604020202020204" pitchFamily="34" charset="0"/>
            </a:endParaRPr>
          </a:p>
          <a:p>
            <a:pPr marL="971550" lvl="1" indent="-514350" algn="just">
              <a:buFont typeface="Arial" panose="020B0604020202020204" pitchFamily="34" charset="0"/>
              <a:buChar char="•"/>
            </a:pPr>
            <a:r>
              <a:rPr lang="es-EC" sz="2800" dirty="0" smtClean="0">
                <a:latin typeface="Arial" panose="020B0604020202020204" pitchFamily="34" charset="0"/>
                <a:cs typeface="Arial" panose="020B0604020202020204" pitchFamily="34" charset="0"/>
              </a:rPr>
              <a:t>CÁLCULO DE FUERZAS SÍSMICAS</a:t>
            </a:r>
          </a:p>
          <a:p>
            <a:pPr marL="971550" lvl="1" indent="-514350" algn="just">
              <a:buFont typeface="Arial" panose="020B0604020202020204" pitchFamily="34" charset="0"/>
              <a:buChar char="•"/>
            </a:pPr>
            <a:r>
              <a:rPr lang="es-EC" sz="2800" dirty="0" smtClean="0">
                <a:latin typeface="Arial" panose="020B0604020202020204" pitchFamily="34" charset="0"/>
                <a:cs typeface="Arial" panose="020B0604020202020204" pitchFamily="34" charset="0"/>
              </a:rPr>
              <a:t>CÁLCULO DE COEFICIENTES PSEUDO ESTÁTICOS</a:t>
            </a:r>
          </a:p>
          <a:p>
            <a:pPr marL="971550" lvl="1" indent="-514350" algn="just">
              <a:buFont typeface="Arial" panose="020B0604020202020204" pitchFamily="34" charset="0"/>
              <a:buChar char="•"/>
            </a:pPr>
            <a:endParaRPr lang="es-EC" sz="28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s-EC" sz="2800" dirty="0" smtClean="0">
                <a:latin typeface="Arial" panose="020B0604020202020204" pitchFamily="34" charset="0"/>
                <a:cs typeface="Arial" panose="020B0604020202020204" pitchFamily="34" charset="0"/>
              </a:rPr>
              <a:t>EQUILIBRIO LÍMITE MORGENSTERN-PRICE</a:t>
            </a:r>
          </a:p>
          <a:p>
            <a:pPr marL="514350" indent="-514350" algn="just">
              <a:buFont typeface="+mj-lt"/>
              <a:buAutoNum type="arabicPeriod"/>
            </a:pPr>
            <a:endParaRPr lang="es-EC" sz="2800"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s-EC" sz="2800" dirty="0" smtClean="0">
                <a:latin typeface="Arial" panose="020B0604020202020204" pitchFamily="34" charset="0"/>
                <a:cs typeface="Arial" panose="020B0604020202020204" pitchFamily="34" charset="0"/>
              </a:rPr>
              <a:t>DEFORMACIONES INDUCIDAS POR CARGA SÍSMICA</a:t>
            </a:r>
          </a:p>
          <a:p>
            <a:pPr marL="914400" lvl="1" indent="-457200" algn="just">
              <a:buFont typeface="Arial" panose="020B0604020202020204" pitchFamily="34" charset="0"/>
              <a:buChar char="•"/>
            </a:pPr>
            <a:r>
              <a:rPr lang="es-EC" sz="2800" dirty="0" smtClean="0">
                <a:latin typeface="Arial" panose="020B0604020202020204" pitchFamily="34" charset="0"/>
                <a:cs typeface="Arial" panose="020B0604020202020204" pitchFamily="34" charset="0"/>
              </a:rPr>
              <a:t>ESPECTRO DE RESPUESTA</a:t>
            </a:r>
          </a:p>
          <a:p>
            <a:pPr marL="457200" indent="-457200" algn="just">
              <a:buFont typeface="Arial" panose="020B0604020202020204" pitchFamily="34" charset="0"/>
              <a:buChar char="•"/>
            </a:pP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0942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7"/>
          <p:cNvSpPr txBox="1"/>
          <p:nvPr/>
        </p:nvSpPr>
        <p:spPr>
          <a:xfrm>
            <a:off x="400080" y="195774"/>
            <a:ext cx="636486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C" sz="2800" b="1" dirty="0" smtClean="0">
                <a:latin typeface="Arial" panose="020B0604020202020204" pitchFamily="34" charset="0"/>
                <a:cs typeface="Arial" panose="020B0604020202020204" pitchFamily="34" charset="0"/>
              </a:rPr>
              <a:t>INVESTIGACIONES EN EL TERRENO-GEOFÍSICA</a:t>
            </a:r>
            <a:endParaRPr lang="es-EC" sz="2800" b="1" dirty="0">
              <a:latin typeface="Arial" panose="020B0604020202020204" pitchFamily="34" charset="0"/>
              <a:cs typeface="Arial" panose="020B0604020202020204"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771398" y="1406636"/>
            <a:ext cx="4836382" cy="4662389"/>
          </a:xfrm>
          <a:prstGeom prst="rect">
            <a:avLst/>
          </a:prstGeom>
        </p:spPr>
      </p:pic>
      <p:pic>
        <p:nvPicPr>
          <p:cNvPr id="3" name="Imagen 2"/>
          <p:cNvPicPr>
            <a:picLocks noChangeAspect="1"/>
          </p:cNvPicPr>
          <p:nvPr/>
        </p:nvPicPr>
        <p:blipFill>
          <a:blip r:embed="rId3"/>
          <a:stretch>
            <a:fillRect/>
          </a:stretch>
        </p:blipFill>
        <p:spPr>
          <a:xfrm>
            <a:off x="7163174" y="347957"/>
            <a:ext cx="3927716" cy="6211809"/>
          </a:xfrm>
          <a:prstGeom prst="rect">
            <a:avLst/>
          </a:prstGeom>
        </p:spPr>
      </p:pic>
    </p:spTree>
    <p:extLst>
      <p:ext uri="{BB962C8B-B14F-4D97-AF65-F5344CB8AC3E}">
        <p14:creationId xmlns:p14="http://schemas.microsoft.com/office/powerpoint/2010/main" val="32012997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2270</TotalTime>
  <Words>2469</Words>
  <Application>Microsoft Office PowerPoint</Application>
  <PresentationFormat>Panorámica</PresentationFormat>
  <Paragraphs>593</Paragraphs>
  <Slides>48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48</vt:i4>
      </vt:variant>
    </vt:vector>
  </HeadingPairs>
  <TitlesOfParts>
    <vt:vector size="56" baseType="lpstr">
      <vt:lpstr>Arial</vt:lpstr>
      <vt:lpstr>Calibri</vt:lpstr>
      <vt:lpstr>Cambria Math</vt:lpstr>
      <vt:lpstr>Symbol</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Katy Cisneros</cp:lastModifiedBy>
  <cp:revision>218</cp:revision>
  <dcterms:created xsi:type="dcterms:W3CDTF">2016-06-03T18:35:35Z</dcterms:created>
  <dcterms:modified xsi:type="dcterms:W3CDTF">2016-11-25T17:16:31Z</dcterms:modified>
</cp:coreProperties>
</file>