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23"/>
  </p:notesMasterIdLst>
  <p:sldIdLst>
    <p:sldId id="256" r:id="rId2"/>
    <p:sldId id="257" r:id="rId3"/>
    <p:sldId id="294" r:id="rId4"/>
    <p:sldId id="295" r:id="rId5"/>
    <p:sldId id="286" r:id="rId6"/>
    <p:sldId id="296" r:id="rId7"/>
    <p:sldId id="298" r:id="rId8"/>
    <p:sldId id="299" r:id="rId9"/>
    <p:sldId id="305" r:id="rId10"/>
    <p:sldId id="302" r:id="rId11"/>
    <p:sldId id="303" r:id="rId12"/>
    <p:sldId id="304" r:id="rId13"/>
    <p:sldId id="306" r:id="rId14"/>
    <p:sldId id="307" r:id="rId15"/>
    <p:sldId id="309" r:id="rId16"/>
    <p:sldId id="308" r:id="rId17"/>
    <p:sldId id="310" r:id="rId18"/>
    <p:sldId id="311" r:id="rId19"/>
    <p:sldId id="312" r:id="rId20"/>
    <p:sldId id="313" r:id="rId21"/>
    <p:sldId id="31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SCOBAR" initial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705" autoAdjust="0"/>
  </p:normalViewPr>
  <p:slideViewPr>
    <p:cSldViewPr snapToGrid="0">
      <p:cViewPr>
        <p:scale>
          <a:sx n="65" d="100"/>
          <a:sy n="65" d="100"/>
        </p:scale>
        <p:origin x="-924" y="-1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ESCOBAR\Documents\KARINA\KARY\tesis\importacio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s-EC"/>
              <a:t>Balanza Comercial</a:t>
            </a:r>
          </a:p>
        </c:rich>
      </c:tx>
      <c:layout/>
      <c:overlay val="0"/>
    </c:title>
    <c:autoTitleDeleted val="0"/>
    <c:plotArea>
      <c:layout/>
      <c:barChart>
        <c:barDir val="col"/>
        <c:grouping val="clustered"/>
        <c:varyColors val="0"/>
        <c:ser>
          <c:idx val="0"/>
          <c:order val="0"/>
          <c:tx>
            <c:v>EXPORTACIONES</c:v>
          </c:tx>
          <c:invertIfNegative val="0"/>
          <c:cat>
            <c:strRef>
              <c:f>Hoja1!$B$18:$G$18</c:f>
              <c:strCache>
                <c:ptCount val="6"/>
                <c:pt idx="0">
                  <c:v>2010</c:v>
                </c:pt>
                <c:pt idx="1">
                  <c:v>2011</c:v>
                </c:pt>
                <c:pt idx="2">
                  <c:v>2012</c:v>
                </c:pt>
                <c:pt idx="3">
                  <c:v>2013</c:v>
                </c:pt>
                <c:pt idx="4">
                  <c:v>2014</c:v>
                </c:pt>
                <c:pt idx="5">
                  <c:v>2015</c:v>
                </c:pt>
              </c:strCache>
            </c:strRef>
          </c:cat>
          <c:val>
            <c:numRef>
              <c:f>Hoja1!$B$19:$G$19</c:f>
              <c:numCache>
                <c:formatCode>General</c:formatCode>
                <c:ptCount val="6"/>
                <c:pt idx="0">
                  <c:v>39.65</c:v>
                </c:pt>
                <c:pt idx="2">
                  <c:v>37.11</c:v>
                </c:pt>
              </c:numCache>
            </c:numRef>
          </c:val>
        </c:ser>
        <c:ser>
          <c:idx val="1"/>
          <c:order val="1"/>
          <c:tx>
            <c:v>IMPORTACIONES</c:v>
          </c:tx>
          <c:invertIfNegative val="0"/>
          <c:val>
            <c:numRef>
              <c:f>Hoja1!$B$22</c:f>
              <c:numCache>
                <c:formatCode>General</c:formatCode>
                <c:ptCount val="1"/>
                <c:pt idx="0">
                  <c:v>0</c:v>
                </c:pt>
              </c:numCache>
            </c:numRef>
          </c:val>
        </c:ser>
        <c:dLbls>
          <c:showLegendKey val="0"/>
          <c:showVal val="0"/>
          <c:showCatName val="0"/>
          <c:showSerName val="0"/>
          <c:showPercent val="0"/>
          <c:showBubbleSize val="0"/>
        </c:dLbls>
        <c:gapWidth val="150"/>
        <c:axId val="29729152"/>
        <c:axId val="29730688"/>
      </c:barChart>
      <c:catAx>
        <c:axId val="29729152"/>
        <c:scaling>
          <c:orientation val="minMax"/>
        </c:scaling>
        <c:delete val="0"/>
        <c:axPos val="b"/>
        <c:numFmt formatCode="General" sourceLinked="0"/>
        <c:majorTickMark val="none"/>
        <c:minorTickMark val="none"/>
        <c:tickLblPos val="nextTo"/>
        <c:crossAx val="29730688"/>
        <c:crosses val="autoZero"/>
        <c:auto val="1"/>
        <c:lblAlgn val="ctr"/>
        <c:lblOffset val="100"/>
        <c:noMultiLvlLbl val="0"/>
      </c:catAx>
      <c:valAx>
        <c:axId val="29730688"/>
        <c:scaling>
          <c:orientation val="minMax"/>
        </c:scaling>
        <c:delete val="0"/>
        <c:axPos val="l"/>
        <c:majorGridlines/>
        <c:numFmt formatCode="General" sourceLinked="1"/>
        <c:majorTickMark val="none"/>
        <c:minorTickMark val="none"/>
        <c:tickLblPos val="nextTo"/>
        <c:crossAx val="29729152"/>
        <c:crosses val="autoZero"/>
        <c:crossBetween val="between"/>
      </c:valAx>
    </c:plotArea>
    <c:legend>
      <c:legendPos val="r"/>
      <c:layout/>
      <c:overlay val="0"/>
    </c:legend>
    <c:plotVisOnly val="1"/>
    <c:dispBlanksAs val="gap"/>
    <c:showDLblsOverMax val="0"/>
  </c:chart>
  <c:txPr>
    <a:bodyPr/>
    <a:lstStyle/>
    <a:p>
      <a:pPr>
        <a:defRPr sz="1800"/>
      </a:pPr>
      <a:endParaRPr lang="es-EC"/>
    </a:p>
  </c:txPr>
  <c:externalData r:id="rId1">
    <c:autoUpdate val="0"/>
  </c:externalData>
</c:chartSpace>
</file>

<file path=ppt/diagrams/_rels/data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BFE1C-7854-4261-B39C-9F19B40E8385}"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s-EC"/>
        </a:p>
      </dgm:t>
    </dgm:pt>
    <dgm:pt modelId="{109E9CA1-6A6F-4880-B59C-408A0E113DF7}">
      <dgm:prSet phldrT="[Texto]"/>
      <dgm:spPr/>
      <dgm:t>
        <a:bodyPr/>
        <a:lstStyle/>
        <a:p>
          <a:r>
            <a:rPr lang="es-EC" dirty="0" smtClean="0"/>
            <a:t>OBJETIVO GENERAL:</a:t>
          </a:r>
        </a:p>
        <a:p>
          <a:r>
            <a:rPr lang="es-EC" dirty="0" smtClean="0"/>
            <a:t>Determinar la evolución del sector de cárnicos en el período 2010-2015 y la efectividad de la internacionalización del mismo, mediante evaluación y resolución de interrogantes, para establecer un análisis que influya en el crecimiento, desarrollo e internacionalización del sector.</a:t>
          </a:r>
          <a:endParaRPr lang="es-EC" dirty="0"/>
        </a:p>
      </dgm:t>
    </dgm:pt>
    <dgm:pt modelId="{468A15A9-9089-460E-89B6-D80AD4280146}" type="parTrans" cxnId="{9815333C-E495-4D6B-9225-6D963D2E5AA6}">
      <dgm:prSet/>
      <dgm:spPr/>
      <dgm:t>
        <a:bodyPr/>
        <a:lstStyle/>
        <a:p>
          <a:endParaRPr lang="es-EC"/>
        </a:p>
      </dgm:t>
    </dgm:pt>
    <dgm:pt modelId="{E63D7C38-88A3-432D-B950-0E08D6D136B3}" type="sibTrans" cxnId="{9815333C-E495-4D6B-9225-6D963D2E5AA6}">
      <dgm:prSet/>
      <dgm:spPr/>
      <dgm:t>
        <a:bodyPr/>
        <a:lstStyle/>
        <a:p>
          <a:endParaRPr lang="es-EC"/>
        </a:p>
      </dgm:t>
    </dgm:pt>
    <dgm:pt modelId="{F0433CCE-1B20-46D2-9A0E-B1F6A449E5D6}">
      <dgm:prSet phldrT="[Texto]"/>
      <dgm:spPr/>
      <dgm:t>
        <a:bodyPr/>
        <a:lstStyle/>
        <a:p>
          <a:r>
            <a:rPr lang="es-EC" dirty="0" smtClean="0"/>
            <a:t>Identificar el potencial mercado de Colombia para la exportación de productos del sector cárnico. </a:t>
          </a:r>
          <a:endParaRPr lang="es-EC" dirty="0"/>
        </a:p>
      </dgm:t>
    </dgm:pt>
    <dgm:pt modelId="{919391A7-DD52-4C33-BD33-CB14C8819CDC}" type="parTrans" cxnId="{7BF984D1-3861-44EE-8CE0-C04176B34DFD}">
      <dgm:prSet/>
      <dgm:spPr/>
      <dgm:t>
        <a:bodyPr/>
        <a:lstStyle/>
        <a:p>
          <a:endParaRPr lang="es-EC"/>
        </a:p>
      </dgm:t>
    </dgm:pt>
    <dgm:pt modelId="{72A88E72-4BAB-410A-813B-24D33EF7444D}" type="sibTrans" cxnId="{7BF984D1-3861-44EE-8CE0-C04176B34DFD}">
      <dgm:prSet/>
      <dgm:spPr/>
      <dgm:t>
        <a:bodyPr/>
        <a:lstStyle/>
        <a:p>
          <a:endParaRPr lang="es-EC"/>
        </a:p>
      </dgm:t>
    </dgm:pt>
    <dgm:pt modelId="{EFEB623C-D4DD-4583-A4A2-78914DD882A7}">
      <dgm:prSet phldrT="[Texto]"/>
      <dgm:spPr/>
      <dgm:t>
        <a:bodyPr/>
        <a:lstStyle/>
        <a:p>
          <a:r>
            <a:rPr lang="es-EC" dirty="0" smtClean="0"/>
            <a:t>Determinar las barreras de entrada que afectan al desarrollo de la industria de cárnicos y su internacionalización a Colombia.</a:t>
          </a:r>
          <a:endParaRPr lang="es-EC" dirty="0"/>
        </a:p>
      </dgm:t>
    </dgm:pt>
    <dgm:pt modelId="{32AF32D9-93FC-494E-B0D6-591A2B95722C}" type="parTrans" cxnId="{B7A24119-DDC8-455D-A5A4-EA52CC25BA8D}">
      <dgm:prSet/>
      <dgm:spPr/>
      <dgm:t>
        <a:bodyPr/>
        <a:lstStyle/>
        <a:p>
          <a:endParaRPr lang="es-EC"/>
        </a:p>
      </dgm:t>
    </dgm:pt>
    <dgm:pt modelId="{0AB98891-8DBF-471A-95EB-CB92C868E4D3}" type="sibTrans" cxnId="{B7A24119-DDC8-455D-A5A4-EA52CC25BA8D}">
      <dgm:prSet/>
      <dgm:spPr/>
      <dgm:t>
        <a:bodyPr/>
        <a:lstStyle/>
        <a:p>
          <a:endParaRPr lang="es-EC"/>
        </a:p>
      </dgm:t>
    </dgm:pt>
    <dgm:pt modelId="{10205E3E-E748-4F89-9A9A-9885190D6541}">
      <dgm:prSet/>
      <dgm:spPr/>
      <dgm:t>
        <a:bodyPr/>
        <a:lstStyle/>
        <a:p>
          <a:r>
            <a:rPr lang="es-EC" dirty="0" smtClean="0"/>
            <a:t>Examinar la potencialidad del sector cárnico ecuatoriano para su internacionalización.</a:t>
          </a:r>
          <a:endParaRPr lang="es-EC" dirty="0"/>
        </a:p>
      </dgm:t>
    </dgm:pt>
    <dgm:pt modelId="{027ECA24-9050-4948-97F2-12ACB4189A8B}" type="parTrans" cxnId="{82C11E41-FEC9-42DD-A5BB-92FC27C02AEC}">
      <dgm:prSet/>
      <dgm:spPr/>
      <dgm:t>
        <a:bodyPr/>
        <a:lstStyle/>
        <a:p>
          <a:endParaRPr lang="es-EC"/>
        </a:p>
      </dgm:t>
    </dgm:pt>
    <dgm:pt modelId="{1AFF5F63-7944-4E10-8B3A-5C8042D3C079}" type="sibTrans" cxnId="{82C11E41-FEC9-42DD-A5BB-92FC27C02AEC}">
      <dgm:prSet/>
      <dgm:spPr/>
      <dgm:t>
        <a:bodyPr/>
        <a:lstStyle/>
        <a:p>
          <a:endParaRPr lang="es-EC"/>
        </a:p>
      </dgm:t>
    </dgm:pt>
    <dgm:pt modelId="{C6A321DF-D298-4AB4-92EA-B9DC479B933C}">
      <dgm:prSet/>
      <dgm:spPr/>
      <dgm:t>
        <a:bodyPr/>
        <a:lstStyle/>
        <a:p>
          <a:r>
            <a:rPr lang="es-EC" smtClean="0"/>
            <a:t>Definir las ventajas competitivas de Ecuador con relación al sector cárnico</a:t>
          </a:r>
          <a:endParaRPr lang="es-EC" dirty="0"/>
        </a:p>
      </dgm:t>
    </dgm:pt>
    <dgm:pt modelId="{59E79DEA-64CA-408F-8890-B37DA1A53461}" type="parTrans" cxnId="{39BCB5BD-1DC7-4047-A088-15819798104B}">
      <dgm:prSet/>
      <dgm:spPr/>
      <dgm:t>
        <a:bodyPr/>
        <a:lstStyle/>
        <a:p>
          <a:endParaRPr lang="es-EC"/>
        </a:p>
      </dgm:t>
    </dgm:pt>
    <dgm:pt modelId="{AC8735E6-6809-4152-98A6-71E7BAF92A5B}" type="sibTrans" cxnId="{39BCB5BD-1DC7-4047-A088-15819798104B}">
      <dgm:prSet/>
      <dgm:spPr/>
      <dgm:t>
        <a:bodyPr/>
        <a:lstStyle/>
        <a:p>
          <a:endParaRPr lang="es-EC"/>
        </a:p>
      </dgm:t>
    </dgm:pt>
    <dgm:pt modelId="{03A90207-8550-4A3C-9F16-72D62DB800F5}" type="pres">
      <dgm:prSet presAssocID="{E2DBFE1C-7854-4261-B39C-9F19B40E8385}" presName="composite" presStyleCnt="0">
        <dgm:presLayoutVars>
          <dgm:chMax val="1"/>
          <dgm:dir/>
          <dgm:resizeHandles val="exact"/>
        </dgm:presLayoutVars>
      </dgm:prSet>
      <dgm:spPr/>
      <dgm:t>
        <a:bodyPr/>
        <a:lstStyle/>
        <a:p>
          <a:endParaRPr lang="es-ES"/>
        </a:p>
      </dgm:t>
    </dgm:pt>
    <dgm:pt modelId="{B7BE1BC1-6652-44A4-8DAB-3B0AD7DE313D}" type="pres">
      <dgm:prSet presAssocID="{109E9CA1-6A6F-4880-B59C-408A0E113DF7}" presName="roof" presStyleLbl="dkBgShp" presStyleIdx="0" presStyleCnt="2"/>
      <dgm:spPr/>
      <dgm:t>
        <a:bodyPr/>
        <a:lstStyle/>
        <a:p>
          <a:endParaRPr lang="es-EC"/>
        </a:p>
      </dgm:t>
    </dgm:pt>
    <dgm:pt modelId="{4A9B5D08-CDF9-45D2-B7D8-B0890ABD40EA}" type="pres">
      <dgm:prSet presAssocID="{109E9CA1-6A6F-4880-B59C-408A0E113DF7}" presName="pillars" presStyleCnt="0"/>
      <dgm:spPr/>
    </dgm:pt>
    <dgm:pt modelId="{DC9AF271-9868-4EAB-A964-D514F9B33220}" type="pres">
      <dgm:prSet presAssocID="{109E9CA1-6A6F-4880-B59C-408A0E113DF7}" presName="pillar1" presStyleLbl="node1" presStyleIdx="0" presStyleCnt="4">
        <dgm:presLayoutVars>
          <dgm:bulletEnabled val="1"/>
        </dgm:presLayoutVars>
      </dgm:prSet>
      <dgm:spPr/>
      <dgm:t>
        <a:bodyPr/>
        <a:lstStyle/>
        <a:p>
          <a:endParaRPr lang="es-EC"/>
        </a:p>
      </dgm:t>
    </dgm:pt>
    <dgm:pt modelId="{2F424066-0C60-4E88-8986-4F59FE7C5DDD}" type="pres">
      <dgm:prSet presAssocID="{10205E3E-E748-4F89-9A9A-9885190D6541}" presName="pillarX" presStyleLbl="node1" presStyleIdx="1" presStyleCnt="4">
        <dgm:presLayoutVars>
          <dgm:bulletEnabled val="1"/>
        </dgm:presLayoutVars>
      </dgm:prSet>
      <dgm:spPr/>
      <dgm:t>
        <a:bodyPr/>
        <a:lstStyle/>
        <a:p>
          <a:endParaRPr lang="es-ES"/>
        </a:p>
      </dgm:t>
    </dgm:pt>
    <dgm:pt modelId="{2392A085-A2CF-4517-840B-EDB6B209F8BD}" type="pres">
      <dgm:prSet presAssocID="{C6A321DF-D298-4AB4-92EA-B9DC479B933C}" presName="pillarX" presStyleLbl="node1" presStyleIdx="2" presStyleCnt="4">
        <dgm:presLayoutVars>
          <dgm:bulletEnabled val="1"/>
        </dgm:presLayoutVars>
      </dgm:prSet>
      <dgm:spPr/>
      <dgm:t>
        <a:bodyPr/>
        <a:lstStyle/>
        <a:p>
          <a:endParaRPr lang="es-EC"/>
        </a:p>
      </dgm:t>
    </dgm:pt>
    <dgm:pt modelId="{552EFA8E-ED01-4E65-84E9-1950CCA5B5C5}" type="pres">
      <dgm:prSet presAssocID="{EFEB623C-D4DD-4583-A4A2-78914DD882A7}" presName="pillarX" presStyleLbl="node1" presStyleIdx="3" presStyleCnt="4">
        <dgm:presLayoutVars>
          <dgm:bulletEnabled val="1"/>
        </dgm:presLayoutVars>
      </dgm:prSet>
      <dgm:spPr/>
      <dgm:t>
        <a:bodyPr/>
        <a:lstStyle/>
        <a:p>
          <a:endParaRPr lang="es-EC"/>
        </a:p>
      </dgm:t>
    </dgm:pt>
    <dgm:pt modelId="{C5B598D4-D5BC-4E12-BD83-55C30CAC86BA}" type="pres">
      <dgm:prSet presAssocID="{109E9CA1-6A6F-4880-B59C-408A0E113DF7}" presName="base" presStyleLbl="dkBgShp" presStyleIdx="1" presStyleCnt="2"/>
      <dgm:spPr/>
    </dgm:pt>
  </dgm:ptLst>
  <dgm:cxnLst>
    <dgm:cxn modelId="{7BF984D1-3861-44EE-8CE0-C04176B34DFD}" srcId="{109E9CA1-6A6F-4880-B59C-408A0E113DF7}" destId="{F0433CCE-1B20-46D2-9A0E-B1F6A449E5D6}" srcOrd="0" destOrd="0" parTransId="{919391A7-DD52-4C33-BD33-CB14C8819CDC}" sibTransId="{72A88E72-4BAB-410A-813B-24D33EF7444D}"/>
    <dgm:cxn modelId="{6D734147-9224-4DD9-8EDA-0FAD519292FE}" type="presOf" srcId="{F0433CCE-1B20-46D2-9A0E-B1F6A449E5D6}" destId="{DC9AF271-9868-4EAB-A964-D514F9B33220}" srcOrd="0" destOrd="0" presId="urn:microsoft.com/office/officeart/2005/8/layout/hList3"/>
    <dgm:cxn modelId="{75F54798-6375-4B2F-B3E3-C0786A9325BE}" type="presOf" srcId="{EFEB623C-D4DD-4583-A4A2-78914DD882A7}" destId="{552EFA8E-ED01-4E65-84E9-1950CCA5B5C5}" srcOrd="0" destOrd="0" presId="urn:microsoft.com/office/officeart/2005/8/layout/hList3"/>
    <dgm:cxn modelId="{17B03B28-0460-4392-94E7-68F3F0ABA108}" type="presOf" srcId="{109E9CA1-6A6F-4880-B59C-408A0E113DF7}" destId="{B7BE1BC1-6652-44A4-8DAB-3B0AD7DE313D}" srcOrd="0" destOrd="0" presId="urn:microsoft.com/office/officeart/2005/8/layout/hList3"/>
    <dgm:cxn modelId="{B7A24119-DDC8-455D-A5A4-EA52CC25BA8D}" srcId="{109E9CA1-6A6F-4880-B59C-408A0E113DF7}" destId="{EFEB623C-D4DD-4583-A4A2-78914DD882A7}" srcOrd="3" destOrd="0" parTransId="{32AF32D9-93FC-494E-B0D6-591A2B95722C}" sibTransId="{0AB98891-8DBF-471A-95EB-CB92C868E4D3}"/>
    <dgm:cxn modelId="{AB8B2867-79EE-4839-84BB-811E9D184B78}" type="presOf" srcId="{C6A321DF-D298-4AB4-92EA-B9DC479B933C}" destId="{2392A085-A2CF-4517-840B-EDB6B209F8BD}" srcOrd="0" destOrd="0" presId="urn:microsoft.com/office/officeart/2005/8/layout/hList3"/>
    <dgm:cxn modelId="{23FAD21D-2B00-4900-B778-C5EA1BA06CF7}" type="presOf" srcId="{10205E3E-E748-4F89-9A9A-9885190D6541}" destId="{2F424066-0C60-4E88-8986-4F59FE7C5DDD}" srcOrd="0" destOrd="0" presId="urn:microsoft.com/office/officeart/2005/8/layout/hList3"/>
    <dgm:cxn modelId="{9815333C-E495-4D6B-9225-6D963D2E5AA6}" srcId="{E2DBFE1C-7854-4261-B39C-9F19B40E8385}" destId="{109E9CA1-6A6F-4880-B59C-408A0E113DF7}" srcOrd="0" destOrd="0" parTransId="{468A15A9-9089-460E-89B6-D80AD4280146}" sibTransId="{E63D7C38-88A3-432D-B950-0E08D6D136B3}"/>
    <dgm:cxn modelId="{39BCB5BD-1DC7-4047-A088-15819798104B}" srcId="{109E9CA1-6A6F-4880-B59C-408A0E113DF7}" destId="{C6A321DF-D298-4AB4-92EA-B9DC479B933C}" srcOrd="2" destOrd="0" parTransId="{59E79DEA-64CA-408F-8890-B37DA1A53461}" sibTransId="{AC8735E6-6809-4152-98A6-71E7BAF92A5B}"/>
    <dgm:cxn modelId="{82C11E41-FEC9-42DD-A5BB-92FC27C02AEC}" srcId="{109E9CA1-6A6F-4880-B59C-408A0E113DF7}" destId="{10205E3E-E748-4F89-9A9A-9885190D6541}" srcOrd="1" destOrd="0" parTransId="{027ECA24-9050-4948-97F2-12ACB4189A8B}" sibTransId="{1AFF5F63-7944-4E10-8B3A-5C8042D3C079}"/>
    <dgm:cxn modelId="{AB996407-65C3-42FE-91A0-088A36BF57DF}" type="presOf" srcId="{E2DBFE1C-7854-4261-B39C-9F19B40E8385}" destId="{03A90207-8550-4A3C-9F16-72D62DB800F5}" srcOrd="0" destOrd="0" presId="urn:microsoft.com/office/officeart/2005/8/layout/hList3"/>
    <dgm:cxn modelId="{7B8FBF8B-AC35-4DC1-AF26-D6FB2278D0A5}" type="presParOf" srcId="{03A90207-8550-4A3C-9F16-72D62DB800F5}" destId="{B7BE1BC1-6652-44A4-8DAB-3B0AD7DE313D}" srcOrd="0" destOrd="0" presId="urn:microsoft.com/office/officeart/2005/8/layout/hList3"/>
    <dgm:cxn modelId="{4F6A40C1-80D7-4EC9-9170-32FB668FD30B}" type="presParOf" srcId="{03A90207-8550-4A3C-9F16-72D62DB800F5}" destId="{4A9B5D08-CDF9-45D2-B7D8-B0890ABD40EA}" srcOrd="1" destOrd="0" presId="urn:microsoft.com/office/officeart/2005/8/layout/hList3"/>
    <dgm:cxn modelId="{C19CECC8-201D-4BD2-8A16-302CA0F8AC3F}" type="presParOf" srcId="{4A9B5D08-CDF9-45D2-B7D8-B0890ABD40EA}" destId="{DC9AF271-9868-4EAB-A964-D514F9B33220}" srcOrd="0" destOrd="0" presId="urn:microsoft.com/office/officeart/2005/8/layout/hList3"/>
    <dgm:cxn modelId="{2DA0080B-B964-4E56-B536-CD6C55A8C0A9}" type="presParOf" srcId="{4A9B5D08-CDF9-45D2-B7D8-B0890ABD40EA}" destId="{2F424066-0C60-4E88-8986-4F59FE7C5DDD}" srcOrd="1" destOrd="0" presId="urn:microsoft.com/office/officeart/2005/8/layout/hList3"/>
    <dgm:cxn modelId="{0AF0F6F7-ED01-4727-90CE-FCA0C341615C}" type="presParOf" srcId="{4A9B5D08-CDF9-45D2-B7D8-B0890ABD40EA}" destId="{2392A085-A2CF-4517-840B-EDB6B209F8BD}" srcOrd="2" destOrd="0" presId="urn:microsoft.com/office/officeart/2005/8/layout/hList3"/>
    <dgm:cxn modelId="{C37DF774-E317-4F9B-982F-EF5A99F52B60}" type="presParOf" srcId="{4A9B5D08-CDF9-45D2-B7D8-B0890ABD40EA}" destId="{552EFA8E-ED01-4E65-84E9-1950CCA5B5C5}" srcOrd="3" destOrd="0" presId="urn:microsoft.com/office/officeart/2005/8/layout/hList3"/>
    <dgm:cxn modelId="{14673652-F18D-4AA8-ABC9-DBE731942E53}" type="presParOf" srcId="{03A90207-8550-4A3C-9F16-72D62DB800F5}" destId="{C5B598D4-D5BC-4E12-BD83-55C30CAC86B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16223-51D2-4E7F-BE73-24CD0FC6D94D}"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EC"/>
        </a:p>
      </dgm:t>
    </dgm:pt>
    <dgm:pt modelId="{3585A787-00E9-42A7-8E74-AFA8BC93BF6A}">
      <dgm:prSet phldrT="[Texto]"/>
      <dgm:spPr/>
      <dgm:t>
        <a:bodyPr/>
        <a:lstStyle/>
        <a:p>
          <a:r>
            <a:rPr lang="es-EC" dirty="0" smtClean="0"/>
            <a:t>Crecimiento más del 25% en dos años tomando en cuenta la cantidad de autoservicios que es más de 400</a:t>
          </a:r>
          <a:endParaRPr lang="es-EC" dirty="0"/>
        </a:p>
      </dgm:t>
    </dgm:pt>
    <dgm:pt modelId="{D6717D16-0E63-4152-8A30-6C286580CA83}" type="parTrans" cxnId="{23BD19E8-FD4D-4CA0-9FE0-F8AA14A94F06}">
      <dgm:prSet/>
      <dgm:spPr/>
      <dgm:t>
        <a:bodyPr/>
        <a:lstStyle/>
        <a:p>
          <a:endParaRPr lang="es-EC"/>
        </a:p>
      </dgm:t>
    </dgm:pt>
    <dgm:pt modelId="{9882B27E-1501-44BE-9A2D-1C9AC55412CE}" type="sibTrans" cxnId="{23BD19E8-FD4D-4CA0-9FE0-F8AA14A94F06}">
      <dgm:prSet/>
      <dgm:spPr>
        <a:blipFill rotWithShape="0">
          <a:blip xmlns:r="http://schemas.openxmlformats.org/officeDocument/2006/relationships" r:embed="rId1"/>
          <a:stretch>
            <a:fillRect/>
          </a:stretch>
        </a:blipFill>
      </dgm:spPr>
      <dgm:t>
        <a:bodyPr/>
        <a:lstStyle/>
        <a:p>
          <a:endParaRPr lang="es-EC"/>
        </a:p>
      </dgm:t>
    </dgm:pt>
    <dgm:pt modelId="{A5C48185-6A1E-48A1-9B62-368FBFBCBB7B}">
      <dgm:prSet phldrT="[Texto]"/>
      <dgm:spPr/>
      <dgm:t>
        <a:bodyPr/>
        <a:lstStyle/>
        <a:p>
          <a:r>
            <a:rPr lang="es-EC" dirty="0" smtClean="0"/>
            <a:t>Comercio minorista </a:t>
          </a:r>
          <a:endParaRPr lang="es-EC" dirty="0"/>
        </a:p>
      </dgm:t>
    </dgm:pt>
    <dgm:pt modelId="{184A4BF7-B29D-463A-81EA-CFFBAABB2928}" type="parTrans" cxnId="{D987C3FF-9924-42ED-A17F-5ECAF21270D3}">
      <dgm:prSet/>
      <dgm:spPr/>
      <dgm:t>
        <a:bodyPr/>
        <a:lstStyle/>
        <a:p>
          <a:endParaRPr lang="es-EC"/>
        </a:p>
      </dgm:t>
    </dgm:pt>
    <dgm:pt modelId="{3299CFCE-22C7-42FA-995F-84150ACE6A1E}" type="sibTrans" cxnId="{D987C3FF-9924-42ED-A17F-5ECAF21270D3}">
      <dgm:prSet/>
      <dgm:spPr/>
      <dgm:t>
        <a:bodyPr/>
        <a:lstStyle/>
        <a:p>
          <a:endParaRPr lang="es-EC"/>
        </a:p>
      </dgm:t>
    </dgm:pt>
    <dgm:pt modelId="{843D2934-91C3-420B-A076-5DE899C28C78}">
      <dgm:prSet phldrT="[Texto]"/>
      <dgm:spPr/>
      <dgm:t>
        <a:bodyPr/>
        <a:lstStyle/>
        <a:p>
          <a:r>
            <a:rPr lang="es-EC" dirty="0" smtClean="0"/>
            <a:t>El 60% de las ventas es captado por los mayoristas</a:t>
          </a:r>
          <a:endParaRPr lang="es-EC" dirty="0"/>
        </a:p>
      </dgm:t>
    </dgm:pt>
    <dgm:pt modelId="{53AE4905-4D7C-437B-9018-AE5B1097002B}" type="parTrans" cxnId="{72F8ABA9-03CD-4EBA-A8E7-66D7A826D84B}">
      <dgm:prSet/>
      <dgm:spPr/>
      <dgm:t>
        <a:bodyPr/>
        <a:lstStyle/>
        <a:p>
          <a:endParaRPr lang="es-EC"/>
        </a:p>
      </dgm:t>
    </dgm:pt>
    <dgm:pt modelId="{E8F5FF58-D963-47C6-AC8F-F689D8CE921C}" type="sibTrans" cxnId="{72F8ABA9-03CD-4EBA-A8E7-66D7A826D84B}">
      <dgm:prSet/>
      <dgm:spPr>
        <a:blipFill rotWithShape="0">
          <a:blip xmlns:r="http://schemas.openxmlformats.org/officeDocument/2006/relationships" r:embed="rId2"/>
          <a:stretch>
            <a:fillRect/>
          </a:stretch>
        </a:blipFill>
      </dgm:spPr>
      <dgm:t>
        <a:bodyPr/>
        <a:lstStyle/>
        <a:p>
          <a:endParaRPr lang="es-EC"/>
        </a:p>
      </dgm:t>
    </dgm:pt>
    <dgm:pt modelId="{AB84A016-985E-4315-BD66-7DCFD80018A0}">
      <dgm:prSet phldrT="[Texto]"/>
      <dgm:spPr/>
      <dgm:t>
        <a:bodyPr/>
        <a:lstStyle/>
        <a:p>
          <a:r>
            <a:rPr lang="es-EC" dirty="0" smtClean="0"/>
            <a:t>Comercio Mayorista</a:t>
          </a:r>
          <a:endParaRPr lang="es-EC" dirty="0"/>
        </a:p>
      </dgm:t>
    </dgm:pt>
    <dgm:pt modelId="{E74FBB75-45AE-40A0-A8D4-24C51A976762}" type="parTrans" cxnId="{C9D305B0-B6CC-4954-8111-C22E8D3C21C9}">
      <dgm:prSet/>
      <dgm:spPr/>
      <dgm:t>
        <a:bodyPr/>
        <a:lstStyle/>
        <a:p>
          <a:endParaRPr lang="es-EC"/>
        </a:p>
      </dgm:t>
    </dgm:pt>
    <dgm:pt modelId="{9DCD4CAF-C17A-4783-A372-FABB35919757}" type="sibTrans" cxnId="{C9D305B0-B6CC-4954-8111-C22E8D3C21C9}">
      <dgm:prSet/>
      <dgm:spPr/>
      <dgm:t>
        <a:bodyPr/>
        <a:lstStyle/>
        <a:p>
          <a:endParaRPr lang="es-EC"/>
        </a:p>
      </dgm:t>
    </dgm:pt>
    <dgm:pt modelId="{A8A47B5A-E15E-4696-8969-EFA5E167F3C9}" type="pres">
      <dgm:prSet presAssocID="{DA916223-51D2-4E7F-BE73-24CD0FC6D94D}" presName="Name0" presStyleCnt="0">
        <dgm:presLayoutVars>
          <dgm:chMax/>
          <dgm:chPref/>
          <dgm:dir/>
          <dgm:animLvl val="lvl"/>
        </dgm:presLayoutVars>
      </dgm:prSet>
      <dgm:spPr/>
      <dgm:t>
        <a:bodyPr/>
        <a:lstStyle/>
        <a:p>
          <a:endParaRPr lang="es-EC"/>
        </a:p>
      </dgm:t>
    </dgm:pt>
    <dgm:pt modelId="{B732FEE2-29C1-495F-8E56-E3C0F6400BC3}" type="pres">
      <dgm:prSet presAssocID="{3585A787-00E9-42A7-8E74-AFA8BC93BF6A}" presName="composite" presStyleCnt="0"/>
      <dgm:spPr/>
    </dgm:pt>
    <dgm:pt modelId="{DA8C4EE8-4B59-46B6-A45C-AADB455DD008}" type="pres">
      <dgm:prSet presAssocID="{3585A787-00E9-42A7-8E74-AFA8BC93BF6A}" presName="Parent1" presStyleLbl="node1" presStyleIdx="0" presStyleCnt="4">
        <dgm:presLayoutVars>
          <dgm:chMax val="1"/>
          <dgm:chPref val="1"/>
          <dgm:bulletEnabled val="1"/>
        </dgm:presLayoutVars>
      </dgm:prSet>
      <dgm:spPr/>
      <dgm:t>
        <a:bodyPr/>
        <a:lstStyle/>
        <a:p>
          <a:endParaRPr lang="es-EC"/>
        </a:p>
      </dgm:t>
    </dgm:pt>
    <dgm:pt modelId="{798E75A7-DAE8-41A2-980D-1969CA04A21B}" type="pres">
      <dgm:prSet presAssocID="{3585A787-00E9-42A7-8E74-AFA8BC93BF6A}" presName="Childtext1" presStyleLbl="revTx" presStyleIdx="0" presStyleCnt="2">
        <dgm:presLayoutVars>
          <dgm:chMax val="0"/>
          <dgm:chPref val="0"/>
          <dgm:bulletEnabled val="1"/>
        </dgm:presLayoutVars>
      </dgm:prSet>
      <dgm:spPr/>
      <dgm:t>
        <a:bodyPr/>
        <a:lstStyle/>
        <a:p>
          <a:endParaRPr lang="es-EC"/>
        </a:p>
      </dgm:t>
    </dgm:pt>
    <dgm:pt modelId="{2D1FED26-40C6-499C-81E9-339361EB47CD}" type="pres">
      <dgm:prSet presAssocID="{3585A787-00E9-42A7-8E74-AFA8BC93BF6A}" presName="BalanceSpacing" presStyleCnt="0"/>
      <dgm:spPr/>
    </dgm:pt>
    <dgm:pt modelId="{5FBAD910-DBA1-4095-88BC-A25D4499ACF8}" type="pres">
      <dgm:prSet presAssocID="{3585A787-00E9-42A7-8E74-AFA8BC93BF6A}" presName="BalanceSpacing1" presStyleCnt="0"/>
      <dgm:spPr/>
    </dgm:pt>
    <dgm:pt modelId="{9CA3F709-31F3-4440-9832-EF6898674F32}" type="pres">
      <dgm:prSet presAssocID="{9882B27E-1501-44BE-9A2D-1C9AC55412CE}" presName="Accent1Text" presStyleLbl="node1" presStyleIdx="1" presStyleCnt="4"/>
      <dgm:spPr/>
      <dgm:t>
        <a:bodyPr/>
        <a:lstStyle/>
        <a:p>
          <a:endParaRPr lang="es-EC"/>
        </a:p>
      </dgm:t>
    </dgm:pt>
    <dgm:pt modelId="{06E1138F-D176-49FC-8400-94CA18054721}" type="pres">
      <dgm:prSet presAssocID="{9882B27E-1501-44BE-9A2D-1C9AC55412CE}" presName="spaceBetweenRectangles" presStyleCnt="0"/>
      <dgm:spPr/>
    </dgm:pt>
    <dgm:pt modelId="{10001182-1A26-4440-9569-5D9A97532039}" type="pres">
      <dgm:prSet presAssocID="{843D2934-91C3-420B-A076-5DE899C28C78}" presName="composite" presStyleCnt="0"/>
      <dgm:spPr/>
    </dgm:pt>
    <dgm:pt modelId="{BDF066F1-984F-43AF-83B7-957A3518D63C}" type="pres">
      <dgm:prSet presAssocID="{843D2934-91C3-420B-A076-5DE899C28C78}" presName="Parent1" presStyleLbl="node1" presStyleIdx="2" presStyleCnt="4">
        <dgm:presLayoutVars>
          <dgm:chMax val="1"/>
          <dgm:chPref val="1"/>
          <dgm:bulletEnabled val="1"/>
        </dgm:presLayoutVars>
      </dgm:prSet>
      <dgm:spPr/>
      <dgm:t>
        <a:bodyPr/>
        <a:lstStyle/>
        <a:p>
          <a:endParaRPr lang="es-EC"/>
        </a:p>
      </dgm:t>
    </dgm:pt>
    <dgm:pt modelId="{08EAF425-6759-4424-8496-0391B9DC9201}" type="pres">
      <dgm:prSet presAssocID="{843D2934-91C3-420B-A076-5DE899C28C78}" presName="Childtext1" presStyleLbl="revTx" presStyleIdx="1" presStyleCnt="2">
        <dgm:presLayoutVars>
          <dgm:chMax val="0"/>
          <dgm:chPref val="0"/>
          <dgm:bulletEnabled val="1"/>
        </dgm:presLayoutVars>
      </dgm:prSet>
      <dgm:spPr/>
      <dgm:t>
        <a:bodyPr/>
        <a:lstStyle/>
        <a:p>
          <a:endParaRPr lang="es-EC"/>
        </a:p>
      </dgm:t>
    </dgm:pt>
    <dgm:pt modelId="{156ACC0B-41B7-41D1-87DB-C9F0DCF19478}" type="pres">
      <dgm:prSet presAssocID="{843D2934-91C3-420B-A076-5DE899C28C78}" presName="BalanceSpacing" presStyleCnt="0"/>
      <dgm:spPr/>
    </dgm:pt>
    <dgm:pt modelId="{65296399-3C72-4D9D-9501-8067425A4803}" type="pres">
      <dgm:prSet presAssocID="{843D2934-91C3-420B-A076-5DE899C28C78}" presName="BalanceSpacing1" presStyleCnt="0"/>
      <dgm:spPr/>
    </dgm:pt>
    <dgm:pt modelId="{12993A73-B193-434F-9E28-FF6BBD19C2EC}" type="pres">
      <dgm:prSet presAssocID="{E8F5FF58-D963-47C6-AC8F-F689D8CE921C}" presName="Accent1Text" presStyleLbl="node1" presStyleIdx="3" presStyleCnt="4"/>
      <dgm:spPr/>
      <dgm:t>
        <a:bodyPr/>
        <a:lstStyle/>
        <a:p>
          <a:endParaRPr lang="es-EC"/>
        </a:p>
      </dgm:t>
    </dgm:pt>
  </dgm:ptLst>
  <dgm:cxnLst>
    <dgm:cxn modelId="{D987C3FF-9924-42ED-A17F-5ECAF21270D3}" srcId="{3585A787-00E9-42A7-8E74-AFA8BC93BF6A}" destId="{A5C48185-6A1E-48A1-9B62-368FBFBCBB7B}" srcOrd="0" destOrd="0" parTransId="{184A4BF7-B29D-463A-81EA-CFFBAABB2928}" sibTransId="{3299CFCE-22C7-42FA-995F-84150ACE6A1E}"/>
    <dgm:cxn modelId="{C9D305B0-B6CC-4954-8111-C22E8D3C21C9}" srcId="{843D2934-91C3-420B-A076-5DE899C28C78}" destId="{AB84A016-985E-4315-BD66-7DCFD80018A0}" srcOrd="0" destOrd="0" parTransId="{E74FBB75-45AE-40A0-A8D4-24C51A976762}" sibTransId="{9DCD4CAF-C17A-4783-A372-FABB35919757}"/>
    <dgm:cxn modelId="{23BD19E8-FD4D-4CA0-9FE0-F8AA14A94F06}" srcId="{DA916223-51D2-4E7F-BE73-24CD0FC6D94D}" destId="{3585A787-00E9-42A7-8E74-AFA8BC93BF6A}" srcOrd="0" destOrd="0" parTransId="{D6717D16-0E63-4152-8A30-6C286580CA83}" sibTransId="{9882B27E-1501-44BE-9A2D-1C9AC55412CE}"/>
    <dgm:cxn modelId="{B6D0D752-BF66-4AE1-BA82-4A698763E2C5}" type="presOf" srcId="{9882B27E-1501-44BE-9A2D-1C9AC55412CE}" destId="{9CA3F709-31F3-4440-9832-EF6898674F32}" srcOrd="0" destOrd="0" presId="urn:microsoft.com/office/officeart/2008/layout/AlternatingHexagons"/>
    <dgm:cxn modelId="{AA7F32C6-A834-4F38-BD39-DE1CC0697753}" type="presOf" srcId="{E8F5FF58-D963-47C6-AC8F-F689D8CE921C}" destId="{12993A73-B193-434F-9E28-FF6BBD19C2EC}" srcOrd="0" destOrd="0" presId="urn:microsoft.com/office/officeart/2008/layout/AlternatingHexagons"/>
    <dgm:cxn modelId="{68541BC2-E1A2-43F5-A842-898C85AC7B37}" type="presOf" srcId="{843D2934-91C3-420B-A076-5DE899C28C78}" destId="{BDF066F1-984F-43AF-83B7-957A3518D63C}" srcOrd="0" destOrd="0" presId="urn:microsoft.com/office/officeart/2008/layout/AlternatingHexagons"/>
    <dgm:cxn modelId="{2754922A-91D5-4EFF-99C4-75EF637D3EE5}" type="presOf" srcId="{A5C48185-6A1E-48A1-9B62-368FBFBCBB7B}" destId="{798E75A7-DAE8-41A2-980D-1969CA04A21B}" srcOrd="0" destOrd="0" presId="urn:microsoft.com/office/officeart/2008/layout/AlternatingHexagons"/>
    <dgm:cxn modelId="{72F8ABA9-03CD-4EBA-A8E7-66D7A826D84B}" srcId="{DA916223-51D2-4E7F-BE73-24CD0FC6D94D}" destId="{843D2934-91C3-420B-A076-5DE899C28C78}" srcOrd="1" destOrd="0" parTransId="{53AE4905-4D7C-437B-9018-AE5B1097002B}" sibTransId="{E8F5FF58-D963-47C6-AC8F-F689D8CE921C}"/>
    <dgm:cxn modelId="{8D0DFB99-AE8A-4EA5-8531-82AC181F2069}" type="presOf" srcId="{3585A787-00E9-42A7-8E74-AFA8BC93BF6A}" destId="{DA8C4EE8-4B59-46B6-A45C-AADB455DD008}" srcOrd="0" destOrd="0" presId="urn:microsoft.com/office/officeart/2008/layout/AlternatingHexagons"/>
    <dgm:cxn modelId="{04B20BEF-FB3E-4A73-A820-8DDB7BCDDFC1}" type="presOf" srcId="{DA916223-51D2-4E7F-BE73-24CD0FC6D94D}" destId="{A8A47B5A-E15E-4696-8969-EFA5E167F3C9}" srcOrd="0" destOrd="0" presId="urn:microsoft.com/office/officeart/2008/layout/AlternatingHexagons"/>
    <dgm:cxn modelId="{59D0B745-356D-4E2E-B55D-BE9AF048415F}" type="presOf" srcId="{AB84A016-985E-4315-BD66-7DCFD80018A0}" destId="{08EAF425-6759-4424-8496-0391B9DC9201}" srcOrd="0" destOrd="0" presId="urn:microsoft.com/office/officeart/2008/layout/AlternatingHexagons"/>
    <dgm:cxn modelId="{570BFA61-F826-4753-BCEA-DEEDB5F2225F}" type="presParOf" srcId="{A8A47B5A-E15E-4696-8969-EFA5E167F3C9}" destId="{B732FEE2-29C1-495F-8E56-E3C0F6400BC3}" srcOrd="0" destOrd="0" presId="urn:microsoft.com/office/officeart/2008/layout/AlternatingHexagons"/>
    <dgm:cxn modelId="{5DF49176-B7C9-4BE1-9E3C-6AA7276BB8D9}" type="presParOf" srcId="{B732FEE2-29C1-495F-8E56-E3C0F6400BC3}" destId="{DA8C4EE8-4B59-46B6-A45C-AADB455DD008}" srcOrd="0" destOrd="0" presId="urn:microsoft.com/office/officeart/2008/layout/AlternatingHexagons"/>
    <dgm:cxn modelId="{336D6E88-4832-4833-82BE-1E692772C239}" type="presParOf" srcId="{B732FEE2-29C1-495F-8E56-E3C0F6400BC3}" destId="{798E75A7-DAE8-41A2-980D-1969CA04A21B}" srcOrd="1" destOrd="0" presId="urn:microsoft.com/office/officeart/2008/layout/AlternatingHexagons"/>
    <dgm:cxn modelId="{2EAB694C-110D-455F-8964-DD25F36BE675}" type="presParOf" srcId="{B732FEE2-29C1-495F-8E56-E3C0F6400BC3}" destId="{2D1FED26-40C6-499C-81E9-339361EB47CD}" srcOrd="2" destOrd="0" presId="urn:microsoft.com/office/officeart/2008/layout/AlternatingHexagons"/>
    <dgm:cxn modelId="{6037EA05-55D9-4560-B603-A45D75FDC38C}" type="presParOf" srcId="{B732FEE2-29C1-495F-8E56-E3C0F6400BC3}" destId="{5FBAD910-DBA1-4095-88BC-A25D4499ACF8}" srcOrd="3" destOrd="0" presId="urn:microsoft.com/office/officeart/2008/layout/AlternatingHexagons"/>
    <dgm:cxn modelId="{42BA9016-4318-4333-98E3-D3C582DFF04F}" type="presParOf" srcId="{B732FEE2-29C1-495F-8E56-E3C0F6400BC3}" destId="{9CA3F709-31F3-4440-9832-EF6898674F32}" srcOrd="4" destOrd="0" presId="urn:microsoft.com/office/officeart/2008/layout/AlternatingHexagons"/>
    <dgm:cxn modelId="{7FCD19D8-4E32-4672-99C4-D5B2477D0F43}" type="presParOf" srcId="{A8A47B5A-E15E-4696-8969-EFA5E167F3C9}" destId="{06E1138F-D176-49FC-8400-94CA18054721}" srcOrd="1" destOrd="0" presId="urn:microsoft.com/office/officeart/2008/layout/AlternatingHexagons"/>
    <dgm:cxn modelId="{678B382F-B4D4-4252-8A59-3DE0DAF656CA}" type="presParOf" srcId="{A8A47B5A-E15E-4696-8969-EFA5E167F3C9}" destId="{10001182-1A26-4440-9569-5D9A97532039}" srcOrd="2" destOrd="0" presId="urn:microsoft.com/office/officeart/2008/layout/AlternatingHexagons"/>
    <dgm:cxn modelId="{EA641C35-4ED6-4150-87E0-D2773AD04A81}" type="presParOf" srcId="{10001182-1A26-4440-9569-5D9A97532039}" destId="{BDF066F1-984F-43AF-83B7-957A3518D63C}" srcOrd="0" destOrd="0" presId="urn:microsoft.com/office/officeart/2008/layout/AlternatingHexagons"/>
    <dgm:cxn modelId="{0CBF18A3-CC4B-4CDA-8668-C1CB4D8B64F7}" type="presParOf" srcId="{10001182-1A26-4440-9569-5D9A97532039}" destId="{08EAF425-6759-4424-8496-0391B9DC9201}" srcOrd="1" destOrd="0" presId="urn:microsoft.com/office/officeart/2008/layout/AlternatingHexagons"/>
    <dgm:cxn modelId="{24A15DC6-F962-4324-B4A6-3B777AC82DD3}" type="presParOf" srcId="{10001182-1A26-4440-9569-5D9A97532039}" destId="{156ACC0B-41B7-41D1-87DB-C9F0DCF19478}" srcOrd="2" destOrd="0" presId="urn:microsoft.com/office/officeart/2008/layout/AlternatingHexagons"/>
    <dgm:cxn modelId="{DD039B9D-0A55-4DF5-A970-4B5FCBBAA7F8}" type="presParOf" srcId="{10001182-1A26-4440-9569-5D9A97532039}" destId="{65296399-3C72-4D9D-9501-8067425A4803}" srcOrd="3" destOrd="0" presId="urn:microsoft.com/office/officeart/2008/layout/AlternatingHexagons"/>
    <dgm:cxn modelId="{4F3816A3-4B2E-4AAF-BBD9-9342B2C50588}" type="presParOf" srcId="{10001182-1A26-4440-9569-5D9A97532039}" destId="{12993A73-B193-434F-9E28-FF6BBD19C2E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9FED1F-D9B6-43BA-9AD9-18CC88E377D2}" type="doc">
      <dgm:prSet loTypeId="urn:microsoft.com/office/officeart/2009/3/layout/SnapshotPictureList" loCatId="picture" qsTypeId="urn:microsoft.com/office/officeart/2005/8/quickstyle/simple1" qsCatId="simple" csTypeId="urn:microsoft.com/office/officeart/2005/8/colors/colorful1" csCatId="colorful" phldr="1"/>
      <dgm:spPr/>
      <dgm:t>
        <a:bodyPr/>
        <a:lstStyle/>
        <a:p>
          <a:endParaRPr lang="es-EC"/>
        </a:p>
      </dgm:t>
    </dgm:pt>
    <dgm:pt modelId="{40AA5854-3D64-46E8-99D4-B73F455FA168}">
      <dgm:prSet phldrT="[Texto]" custT="1"/>
      <dgm:spPr/>
      <dgm:t>
        <a:bodyPr/>
        <a:lstStyle/>
        <a:p>
          <a:r>
            <a:rPr lang="es-EC" sz="1600" dirty="0" smtClean="0"/>
            <a:t>- El 70% de la producción de la carne proviene de la Costa</a:t>
          </a:r>
        </a:p>
        <a:p>
          <a:r>
            <a:rPr lang="es-EC" sz="1600" dirty="0" smtClean="0"/>
            <a:t>- El 30% restante proviene de la Sierra y la Amazonía </a:t>
          </a:r>
          <a:endParaRPr lang="es-EC" sz="1600" dirty="0"/>
        </a:p>
      </dgm:t>
    </dgm:pt>
    <dgm:pt modelId="{0F706C60-851A-4BD0-811C-5F97788F2B6F}" type="parTrans" cxnId="{8D3DCF48-0E99-4B2C-ACE1-A9D77F3E83CE}">
      <dgm:prSet/>
      <dgm:spPr/>
      <dgm:t>
        <a:bodyPr/>
        <a:lstStyle/>
        <a:p>
          <a:endParaRPr lang="es-EC"/>
        </a:p>
      </dgm:t>
    </dgm:pt>
    <dgm:pt modelId="{E4783339-E04F-4729-9CFB-5412D58AA688}" type="sibTrans" cxnId="{8D3DCF48-0E99-4B2C-ACE1-A9D77F3E83CE}">
      <dgm:prSet/>
      <dgm:spPr/>
      <dgm:t>
        <a:bodyPr/>
        <a:lstStyle/>
        <a:p>
          <a:endParaRPr lang="es-EC"/>
        </a:p>
      </dgm:t>
    </dgm:pt>
    <dgm:pt modelId="{EAC56D77-5BFA-455D-ADB4-954059DEEC43}">
      <dgm:prSet phldrT="[Texto]" custT="1"/>
      <dgm:spPr/>
      <dgm:t>
        <a:bodyPr/>
        <a:lstStyle/>
        <a:p>
          <a:r>
            <a:rPr lang="es-EC" sz="1600" dirty="0" smtClean="0"/>
            <a:t>Embutidos: </a:t>
          </a:r>
        </a:p>
        <a:p>
          <a:r>
            <a:rPr lang="es-EC" sz="1600" dirty="0" smtClean="0"/>
            <a:t>la demanda crece a una tasa del 5%, entre los cuales los más consumidos son las mortadelas y las salchichas que juntas representan el 75% de la producción nacional. </a:t>
          </a:r>
          <a:endParaRPr lang="es-EC" sz="1600" dirty="0"/>
        </a:p>
      </dgm:t>
    </dgm:pt>
    <dgm:pt modelId="{39B91550-B596-4AF9-A158-57C5F4634B23}" type="parTrans" cxnId="{2E27CEDE-2768-47EA-A07D-119E2BA87404}">
      <dgm:prSet/>
      <dgm:spPr/>
      <dgm:t>
        <a:bodyPr/>
        <a:lstStyle/>
        <a:p>
          <a:endParaRPr lang="es-EC"/>
        </a:p>
      </dgm:t>
    </dgm:pt>
    <dgm:pt modelId="{34EA84CF-C74A-453C-9819-04D323ECF07F}" type="sibTrans" cxnId="{2E27CEDE-2768-47EA-A07D-119E2BA87404}">
      <dgm:prSet/>
      <dgm:spPr/>
      <dgm:t>
        <a:bodyPr/>
        <a:lstStyle/>
        <a:p>
          <a:endParaRPr lang="es-EC"/>
        </a:p>
      </dgm:t>
    </dgm:pt>
    <dgm:pt modelId="{D5F685CF-BBC9-42EF-A084-BB76028CE32F}" type="pres">
      <dgm:prSet presAssocID="{199FED1F-D9B6-43BA-9AD9-18CC88E377D2}" presName="Name0" presStyleCnt="0">
        <dgm:presLayoutVars>
          <dgm:chMax/>
          <dgm:chPref/>
          <dgm:dir/>
          <dgm:animLvl val="lvl"/>
        </dgm:presLayoutVars>
      </dgm:prSet>
      <dgm:spPr/>
      <dgm:t>
        <a:bodyPr/>
        <a:lstStyle/>
        <a:p>
          <a:endParaRPr lang="es-EC"/>
        </a:p>
      </dgm:t>
    </dgm:pt>
    <dgm:pt modelId="{59D17602-89A8-46D4-99D5-1FB5D347AD69}" type="pres">
      <dgm:prSet presAssocID="{40AA5854-3D64-46E8-99D4-B73F455FA168}" presName="composite" presStyleCnt="0"/>
      <dgm:spPr/>
    </dgm:pt>
    <dgm:pt modelId="{E900E337-DA3F-49C4-A045-77A45DBBA29C}" type="pres">
      <dgm:prSet presAssocID="{40AA5854-3D64-46E8-99D4-B73F455FA168}" presName="ParentAccentShape" presStyleLbl="trBgShp" presStyleIdx="0" presStyleCnt="2" custLinFactNeighborX="4690" custLinFactNeighborY="24378"/>
      <dgm:spPr/>
    </dgm:pt>
    <dgm:pt modelId="{DB49950D-A45A-452F-8E77-D44619A37827}" type="pres">
      <dgm:prSet presAssocID="{40AA5854-3D64-46E8-99D4-B73F455FA168}" presName="ParentText" presStyleLbl="revTx" presStyleIdx="0" presStyleCnt="2" custScaleX="106459" custLinFactY="38788" custLinFactNeighborX="5405" custLinFactNeighborY="100000">
        <dgm:presLayoutVars>
          <dgm:chMax val="1"/>
          <dgm:chPref val="1"/>
          <dgm:bulletEnabled val="1"/>
        </dgm:presLayoutVars>
      </dgm:prSet>
      <dgm:spPr/>
      <dgm:t>
        <a:bodyPr/>
        <a:lstStyle/>
        <a:p>
          <a:endParaRPr lang="es-EC"/>
        </a:p>
      </dgm:t>
    </dgm:pt>
    <dgm:pt modelId="{508CE3A9-6A05-4DFF-8835-1F723223FB51}" type="pres">
      <dgm:prSet presAssocID="{40AA5854-3D64-46E8-99D4-B73F455FA168}" presName="ChildText" presStyleLbl="revTx" presStyleIdx="1" presStyleCnt="2" custLinFactNeighborX="4494" custLinFactNeighborY="-11536">
        <dgm:presLayoutVars>
          <dgm:chMax val="0"/>
          <dgm:chPref val="0"/>
        </dgm:presLayoutVars>
      </dgm:prSet>
      <dgm:spPr/>
      <dgm:t>
        <a:bodyPr/>
        <a:lstStyle/>
        <a:p>
          <a:endParaRPr lang="es-EC"/>
        </a:p>
      </dgm:t>
    </dgm:pt>
    <dgm:pt modelId="{734DA522-C24C-4910-BF61-B5457B9DD31A}" type="pres">
      <dgm:prSet presAssocID="{40AA5854-3D64-46E8-99D4-B73F455FA168}" presName="ChildAccentShape" presStyleLbl="trBgShp" presStyleIdx="1" presStyleCnt="2"/>
      <dgm:spPr/>
    </dgm:pt>
    <dgm:pt modelId="{A98C43BD-89F4-4BA8-AE16-66937A53B796}" type="pres">
      <dgm:prSet presAssocID="{40AA5854-3D64-46E8-99D4-B73F455FA168}" presName="Image" presStyleLbl="alignImgPlace1" presStyleIdx="0" presStyleCnt="1" custScaleY="153632" custLinFactNeighborX="2192" custLinFactNeighborY="-19166"/>
      <dgm:spPr>
        <a:blipFill rotWithShape="1">
          <a:blip xmlns:r="http://schemas.openxmlformats.org/officeDocument/2006/relationships" r:embed="rId1"/>
          <a:stretch>
            <a:fillRect/>
          </a:stretch>
        </a:blipFill>
      </dgm:spPr>
    </dgm:pt>
  </dgm:ptLst>
  <dgm:cxnLst>
    <dgm:cxn modelId="{F5F903BE-9EDA-4361-8CF1-B115B26A7E11}" type="presOf" srcId="{EAC56D77-5BFA-455D-ADB4-954059DEEC43}" destId="{508CE3A9-6A05-4DFF-8835-1F723223FB51}" srcOrd="0" destOrd="0" presId="urn:microsoft.com/office/officeart/2009/3/layout/SnapshotPictureList"/>
    <dgm:cxn modelId="{2F7DFBB7-5BE5-43B9-B8D3-C4EF13F0C59F}" type="presOf" srcId="{40AA5854-3D64-46E8-99D4-B73F455FA168}" destId="{DB49950D-A45A-452F-8E77-D44619A37827}" srcOrd="0" destOrd="0" presId="urn:microsoft.com/office/officeart/2009/3/layout/SnapshotPictureList"/>
    <dgm:cxn modelId="{2E27CEDE-2768-47EA-A07D-119E2BA87404}" srcId="{40AA5854-3D64-46E8-99D4-B73F455FA168}" destId="{EAC56D77-5BFA-455D-ADB4-954059DEEC43}" srcOrd="0" destOrd="0" parTransId="{39B91550-B596-4AF9-A158-57C5F4634B23}" sibTransId="{34EA84CF-C74A-453C-9819-04D323ECF07F}"/>
    <dgm:cxn modelId="{8D3DCF48-0E99-4B2C-ACE1-A9D77F3E83CE}" srcId="{199FED1F-D9B6-43BA-9AD9-18CC88E377D2}" destId="{40AA5854-3D64-46E8-99D4-B73F455FA168}" srcOrd="0" destOrd="0" parTransId="{0F706C60-851A-4BD0-811C-5F97788F2B6F}" sibTransId="{E4783339-E04F-4729-9CFB-5412D58AA688}"/>
    <dgm:cxn modelId="{5DE0113B-02BF-459F-829C-45659B94E037}" type="presOf" srcId="{199FED1F-D9B6-43BA-9AD9-18CC88E377D2}" destId="{D5F685CF-BBC9-42EF-A084-BB76028CE32F}" srcOrd="0" destOrd="0" presId="urn:microsoft.com/office/officeart/2009/3/layout/SnapshotPictureList"/>
    <dgm:cxn modelId="{939ADB27-9A10-4C85-AAC8-7660C24A753F}" type="presParOf" srcId="{D5F685CF-BBC9-42EF-A084-BB76028CE32F}" destId="{59D17602-89A8-46D4-99D5-1FB5D347AD69}" srcOrd="0" destOrd="0" presId="urn:microsoft.com/office/officeart/2009/3/layout/SnapshotPictureList"/>
    <dgm:cxn modelId="{71AFB031-46C0-40E7-BEA3-81C230BF5559}" type="presParOf" srcId="{59D17602-89A8-46D4-99D5-1FB5D347AD69}" destId="{E900E337-DA3F-49C4-A045-77A45DBBA29C}" srcOrd="0" destOrd="0" presId="urn:microsoft.com/office/officeart/2009/3/layout/SnapshotPictureList"/>
    <dgm:cxn modelId="{626F88E4-6354-4A44-9469-DA5B8F4C701C}" type="presParOf" srcId="{59D17602-89A8-46D4-99D5-1FB5D347AD69}" destId="{DB49950D-A45A-452F-8E77-D44619A37827}" srcOrd="1" destOrd="0" presId="urn:microsoft.com/office/officeart/2009/3/layout/SnapshotPictureList"/>
    <dgm:cxn modelId="{97638172-EF42-4254-9399-914B7FF60405}" type="presParOf" srcId="{59D17602-89A8-46D4-99D5-1FB5D347AD69}" destId="{508CE3A9-6A05-4DFF-8835-1F723223FB51}" srcOrd="2" destOrd="0" presId="urn:microsoft.com/office/officeart/2009/3/layout/SnapshotPictureList"/>
    <dgm:cxn modelId="{6133AEFF-B0F0-4CAE-9C01-6746EDF3DF25}" type="presParOf" srcId="{59D17602-89A8-46D4-99D5-1FB5D347AD69}" destId="{734DA522-C24C-4910-BF61-B5457B9DD31A}" srcOrd="3" destOrd="0" presId="urn:microsoft.com/office/officeart/2009/3/layout/SnapshotPictureList"/>
    <dgm:cxn modelId="{A4F81D8F-0304-45BB-B920-08BF027EF26C}" type="presParOf" srcId="{59D17602-89A8-46D4-99D5-1FB5D347AD69}" destId="{A98C43BD-89F4-4BA8-AE16-66937A53B796}"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EA1919-B17B-4186-AB55-C7B06A97ED6C}" type="doc">
      <dgm:prSet loTypeId="urn:microsoft.com/office/officeart/2005/8/layout/arrow4" loCatId="relationship" qsTypeId="urn:microsoft.com/office/officeart/2005/8/quickstyle/simple1" qsCatId="simple" csTypeId="urn:microsoft.com/office/officeart/2005/8/colors/colorful1" csCatId="colorful" phldr="1"/>
      <dgm:spPr/>
      <dgm:t>
        <a:bodyPr/>
        <a:lstStyle/>
        <a:p>
          <a:endParaRPr lang="es-EC"/>
        </a:p>
      </dgm:t>
    </dgm:pt>
    <dgm:pt modelId="{6C8DE2C6-AD44-4749-B4E4-90EA7B47218F}">
      <dgm:prSet phldrT="[Texto]"/>
      <dgm:spPr/>
      <dgm:t>
        <a:bodyPr/>
        <a:lstStyle/>
        <a:p>
          <a:r>
            <a:rPr lang="es-EC" dirty="0" smtClean="0"/>
            <a:t>Si se aprovecha el 90% pueden exportar.</a:t>
          </a:r>
          <a:endParaRPr lang="es-EC" dirty="0"/>
        </a:p>
      </dgm:t>
    </dgm:pt>
    <dgm:pt modelId="{528EAC84-E3FD-40A8-B432-D07F78369EB5}" type="parTrans" cxnId="{3B13056D-288F-40A6-B7FC-4EAC2501D030}">
      <dgm:prSet/>
      <dgm:spPr/>
      <dgm:t>
        <a:bodyPr/>
        <a:lstStyle/>
        <a:p>
          <a:endParaRPr lang="es-EC"/>
        </a:p>
      </dgm:t>
    </dgm:pt>
    <dgm:pt modelId="{9513111D-6462-40FB-BEC0-2747F72D2ECB}" type="sibTrans" cxnId="{3B13056D-288F-40A6-B7FC-4EAC2501D030}">
      <dgm:prSet/>
      <dgm:spPr/>
      <dgm:t>
        <a:bodyPr/>
        <a:lstStyle/>
        <a:p>
          <a:endParaRPr lang="es-EC"/>
        </a:p>
      </dgm:t>
    </dgm:pt>
    <dgm:pt modelId="{3F599D8D-EE76-41B3-98E2-837FD09D35D5}">
      <dgm:prSet phldrT="[Texto]"/>
      <dgm:spPr/>
      <dgm:t>
        <a:bodyPr/>
        <a:lstStyle/>
        <a:p>
          <a:r>
            <a:rPr lang="es-EC" dirty="0" smtClean="0"/>
            <a:t>Las industrias ecuatorianas usan el 46% del ganado bobino .</a:t>
          </a:r>
          <a:endParaRPr lang="es-EC" dirty="0"/>
        </a:p>
      </dgm:t>
    </dgm:pt>
    <dgm:pt modelId="{8D99AEC6-FDD7-4EAD-8104-17D4360A839C}" type="parTrans" cxnId="{9D06A773-D5E0-4179-A83A-BE7B78DF1414}">
      <dgm:prSet/>
      <dgm:spPr/>
      <dgm:t>
        <a:bodyPr/>
        <a:lstStyle/>
        <a:p>
          <a:endParaRPr lang="es-EC"/>
        </a:p>
      </dgm:t>
    </dgm:pt>
    <dgm:pt modelId="{CC27F523-3DCF-43E4-B996-CB623B96F508}" type="sibTrans" cxnId="{9D06A773-D5E0-4179-A83A-BE7B78DF1414}">
      <dgm:prSet/>
      <dgm:spPr/>
      <dgm:t>
        <a:bodyPr/>
        <a:lstStyle/>
        <a:p>
          <a:endParaRPr lang="es-EC"/>
        </a:p>
      </dgm:t>
    </dgm:pt>
    <dgm:pt modelId="{1FEB5623-0544-46E3-9CAC-C2EA6CB58DE9}" type="pres">
      <dgm:prSet presAssocID="{01EA1919-B17B-4186-AB55-C7B06A97ED6C}" presName="compositeShape" presStyleCnt="0">
        <dgm:presLayoutVars>
          <dgm:chMax val="2"/>
          <dgm:dir/>
          <dgm:resizeHandles val="exact"/>
        </dgm:presLayoutVars>
      </dgm:prSet>
      <dgm:spPr/>
      <dgm:t>
        <a:bodyPr/>
        <a:lstStyle/>
        <a:p>
          <a:endParaRPr lang="es-EC"/>
        </a:p>
      </dgm:t>
    </dgm:pt>
    <dgm:pt modelId="{D6DA5B0D-1D04-4B03-B055-2700C929C379}" type="pres">
      <dgm:prSet presAssocID="{6C8DE2C6-AD44-4749-B4E4-90EA7B47218F}" presName="upArrow" presStyleLbl="node1" presStyleIdx="0" presStyleCnt="2"/>
      <dgm:spPr/>
    </dgm:pt>
    <dgm:pt modelId="{94703FBE-286E-48BB-BECE-A786377170E4}" type="pres">
      <dgm:prSet presAssocID="{6C8DE2C6-AD44-4749-B4E4-90EA7B47218F}" presName="upArrowText" presStyleLbl="revTx" presStyleIdx="0" presStyleCnt="2">
        <dgm:presLayoutVars>
          <dgm:chMax val="0"/>
          <dgm:bulletEnabled val="1"/>
        </dgm:presLayoutVars>
      </dgm:prSet>
      <dgm:spPr/>
      <dgm:t>
        <a:bodyPr/>
        <a:lstStyle/>
        <a:p>
          <a:endParaRPr lang="es-EC"/>
        </a:p>
      </dgm:t>
    </dgm:pt>
    <dgm:pt modelId="{B86A4B8A-8600-4F76-A561-56A65D1E21A0}" type="pres">
      <dgm:prSet presAssocID="{3F599D8D-EE76-41B3-98E2-837FD09D35D5}" presName="downArrow" presStyleLbl="node1" presStyleIdx="1" presStyleCnt="2"/>
      <dgm:spPr/>
    </dgm:pt>
    <dgm:pt modelId="{99E62E6E-02A0-47B1-A418-00B4A09580AA}" type="pres">
      <dgm:prSet presAssocID="{3F599D8D-EE76-41B3-98E2-837FD09D35D5}" presName="downArrowText" presStyleLbl="revTx" presStyleIdx="1" presStyleCnt="2">
        <dgm:presLayoutVars>
          <dgm:chMax val="0"/>
          <dgm:bulletEnabled val="1"/>
        </dgm:presLayoutVars>
      </dgm:prSet>
      <dgm:spPr/>
      <dgm:t>
        <a:bodyPr/>
        <a:lstStyle/>
        <a:p>
          <a:endParaRPr lang="es-EC"/>
        </a:p>
      </dgm:t>
    </dgm:pt>
  </dgm:ptLst>
  <dgm:cxnLst>
    <dgm:cxn modelId="{9D06A773-D5E0-4179-A83A-BE7B78DF1414}" srcId="{01EA1919-B17B-4186-AB55-C7B06A97ED6C}" destId="{3F599D8D-EE76-41B3-98E2-837FD09D35D5}" srcOrd="1" destOrd="0" parTransId="{8D99AEC6-FDD7-4EAD-8104-17D4360A839C}" sibTransId="{CC27F523-3DCF-43E4-B996-CB623B96F508}"/>
    <dgm:cxn modelId="{0F0118ED-F2FA-4D1B-A603-657D6DFA9584}" type="presOf" srcId="{6C8DE2C6-AD44-4749-B4E4-90EA7B47218F}" destId="{94703FBE-286E-48BB-BECE-A786377170E4}" srcOrd="0" destOrd="0" presId="urn:microsoft.com/office/officeart/2005/8/layout/arrow4"/>
    <dgm:cxn modelId="{1024720A-6373-4C9B-957F-21DE11E7F59F}" type="presOf" srcId="{3F599D8D-EE76-41B3-98E2-837FD09D35D5}" destId="{99E62E6E-02A0-47B1-A418-00B4A09580AA}" srcOrd="0" destOrd="0" presId="urn:microsoft.com/office/officeart/2005/8/layout/arrow4"/>
    <dgm:cxn modelId="{3B13056D-288F-40A6-B7FC-4EAC2501D030}" srcId="{01EA1919-B17B-4186-AB55-C7B06A97ED6C}" destId="{6C8DE2C6-AD44-4749-B4E4-90EA7B47218F}" srcOrd="0" destOrd="0" parTransId="{528EAC84-E3FD-40A8-B432-D07F78369EB5}" sibTransId="{9513111D-6462-40FB-BEC0-2747F72D2ECB}"/>
    <dgm:cxn modelId="{10E09503-B6CC-479B-9A3F-0DAC38AAD392}" type="presOf" srcId="{01EA1919-B17B-4186-AB55-C7B06A97ED6C}" destId="{1FEB5623-0544-46E3-9CAC-C2EA6CB58DE9}" srcOrd="0" destOrd="0" presId="urn:microsoft.com/office/officeart/2005/8/layout/arrow4"/>
    <dgm:cxn modelId="{FE95A6E9-7CA3-4386-B4F8-9D6A6173DD22}" type="presParOf" srcId="{1FEB5623-0544-46E3-9CAC-C2EA6CB58DE9}" destId="{D6DA5B0D-1D04-4B03-B055-2700C929C379}" srcOrd="0" destOrd="0" presId="urn:microsoft.com/office/officeart/2005/8/layout/arrow4"/>
    <dgm:cxn modelId="{CDA797F5-66AA-47E0-9AAA-144968142BD2}" type="presParOf" srcId="{1FEB5623-0544-46E3-9CAC-C2EA6CB58DE9}" destId="{94703FBE-286E-48BB-BECE-A786377170E4}" srcOrd="1" destOrd="0" presId="urn:microsoft.com/office/officeart/2005/8/layout/arrow4"/>
    <dgm:cxn modelId="{C8C71D2D-8E84-4160-B9BE-81CBD27B68FE}" type="presParOf" srcId="{1FEB5623-0544-46E3-9CAC-C2EA6CB58DE9}" destId="{B86A4B8A-8600-4F76-A561-56A65D1E21A0}" srcOrd="2" destOrd="0" presId="urn:microsoft.com/office/officeart/2005/8/layout/arrow4"/>
    <dgm:cxn modelId="{1F111FC1-6C00-488E-9DAD-7FF9A2470350}" type="presParOf" srcId="{1FEB5623-0544-46E3-9CAC-C2EA6CB58DE9}" destId="{99E62E6E-02A0-47B1-A418-00B4A09580AA}"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E1BC1-6652-44A4-8DAB-3B0AD7DE313D}">
      <dsp:nvSpPr>
        <dsp:cNvPr id="0" name=""/>
        <dsp:cNvSpPr/>
      </dsp:nvSpPr>
      <dsp:spPr>
        <a:xfrm>
          <a:off x="0" y="0"/>
          <a:ext cx="8128000" cy="162560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OBJETIVO GENERAL:</a:t>
          </a:r>
        </a:p>
        <a:p>
          <a:pPr lvl="0" algn="ctr" defTabSz="844550">
            <a:lnSpc>
              <a:spcPct val="90000"/>
            </a:lnSpc>
            <a:spcBef>
              <a:spcPct val="0"/>
            </a:spcBef>
            <a:spcAft>
              <a:spcPct val="35000"/>
            </a:spcAft>
          </a:pPr>
          <a:r>
            <a:rPr lang="es-EC" sz="1900" kern="1200" dirty="0" smtClean="0"/>
            <a:t>Determinar la evolución del sector de cárnicos en el período 2010-2015 y la efectividad de la internacionalización del mismo, mediante evaluación y resolución de interrogantes, para establecer un análisis que influya en el crecimiento, desarrollo e internacionalización del sector.</a:t>
          </a:r>
          <a:endParaRPr lang="es-EC" sz="1900" kern="1200" dirty="0"/>
        </a:p>
      </dsp:txBody>
      <dsp:txXfrm>
        <a:off x="0" y="0"/>
        <a:ext cx="8128000" cy="1625600"/>
      </dsp:txXfrm>
    </dsp:sp>
    <dsp:sp modelId="{DC9AF271-9868-4EAB-A964-D514F9B33220}">
      <dsp:nvSpPr>
        <dsp:cNvPr id="0" name=""/>
        <dsp:cNvSpPr/>
      </dsp:nvSpPr>
      <dsp:spPr>
        <a:xfrm>
          <a:off x="0" y="1625600"/>
          <a:ext cx="2032000" cy="3413760"/>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Identificar el potencial mercado de Colombia para la exportación de productos del sector cárnico. </a:t>
          </a:r>
          <a:endParaRPr lang="es-EC" sz="1500" kern="1200" dirty="0"/>
        </a:p>
      </dsp:txBody>
      <dsp:txXfrm>
        <a:off x="0" y="1625600"/>
        <a:ext cx="2032000" cy="3413760"/>
      </dsp:txXfrm>
    </dsp:sp>
    <dsp:sp modelId="{2F424066-0C60-4E88-8986-4F59FE7C5DDD}">
      <dsp:nvSpPr>
        <dsp:cNvPr id="0" name=""/>
        <dsp:cNvSpPr/>
      </dsp:nvSpPr>
      <dsp:spPr>
        <a:xfrm>
          <a:off x="2032000" y="1625600"/>
          <a:ext cx="2032000" cy="3413760"/>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Examinar la potencialidad del sector cárnico ecuatoriano para su internacionalización.</a:t>
          </a:r>
          <a:endParaRPr lang="es-EC" sz="1500" kern="1200" dirty="0"/>
        </a:p>
      </dsp:txBody>
      <dsp:txXfrm>
        <a:off x="2032000" y="1625600"/>
        <a:ext cx="2032000" cy="3413760"/>
      </dsp:txXfrm>
    </dsp:sp>
    <dsp:sp modelId="{2392A085-A2CF-4517-840B-EDB6B209F8BD}">
      <dsp:nvSpPr>
        <dsp:cNvPr id="0" name=""/>
        <dsp:cNvSpPr/>
      </dsp:nvSpPr>
      <dsp:spPr>
        <a:xfrm>
          <a:off x="4064000" y="1625600"/>
          <a:ext cx="2032000" cy="3413760"/>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smtClean="0"/>
            <a:t>Definir las ventajas competitivas de Ecuador con relación al sector cárnico</a:t>
          </a:r>
          <a:endParaRPr lang="es-EC" sz="1500" kern="1200" dirty="0"/>
        </a:p>
      </dsp:txBody>
      <dsp:txXfrm>
        <a:off x="4064000" y="1625600"/>
        <a:ext cx="2032000" cy="3413760"/>
      </dsp:txXfrm>
    </dsp:sp>
    <dsp:sp modelId="{552EFA8E-ED01-4E65-84E9-1950CCA5B5C5}">
      <dsp:nvSpPr>
        <dsp:cNvPr id="0" name=""/>
        <dsp:cNvSpPr/>
      </dsp:nvSpPr>
      <dsp:spPr>
        <a:xfrm>
          <a:off x="6095999" y="1625600"/>
          <a:ext cx="2032000" cy="3413760"/>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Determinar las barreras de entrada que afectan al desarrollo de la industria de cárnicos y su internacionalización a Colombia.</a:t>
          </a:r>
          <a:endParaRPr lang="es-EC" sz="1500" kern="1200" dirty="0"/>
        </a:p>
      </dsp:txBody>
      <dsp:txXfrm>
        <a:off x="6095999" y="1625600"/>
        <a:ext cx="2032000" cy="3413760"/>
      </dsp:txXfrm>
    </dsp:sp>
    <dsp:sp modelId="{C5B598D4-D5BC-4E12-BD83-55C30CAC86BA}">
      <dsp:nvSpPr>
        <dsp:cNvPr id="0" name=""/>
        <dsp:cNvSpPr/>
      </dsp:nvSpPr>
      <dsp:spPr>
        <a:xfrm>
          <a:off x="0" y="5039360"/>
          <a:ext cx="8128000" cy="379306"/>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C4EE8-4B59-46B6-A45C-AADB455DD008}">
      <dsp:nvSpPr>
        <dsp:cNvPr id="0" name=""/>
        <dsp:cNvSpPr/>
      </dsp:nvSpPr>
      <dsp:spPr>
        <a:xfrm rot="5400000">
          <a:off x="3773144" y="806757"/>
          <a:ext cx="2478093" cy="2155940"/>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Crecimiento más del 25% en dos años tomando en cuenta la cantidad de autoservicios que es más de 400</a:t>
          </a:r>
          <a:endParaRPr lang="es-EC" sz="1400" kern="1200" dirty="0"/>
        </a:p>
      </dsp:txBody>
      <dsp:txXfrm rot="-5400000">
        <a:off x="4270187" y="1031850"/>
        <a:ext cx="1484006" cy="1705755"/>
      </dsp:txXfrm>
    </dsp:sp>
    <dsp:sp modelId="{798E75A7-DAE8-41A2-980D-1969CA04A21B}">
      <dsp:nvSpPr>
        <dsp:cNvPr id="0" name=""/>
        <dsp:cNvSpPr/>
      </dsp:nvSpPr>
      <dsp:spPr>
        <a:xfrm>
          <a:off x="6155583" y="1141300"/>
          <a:ext cx="2765551" cy="148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C" sz="1400" kern="1200" dirty="0" smtClean="0"/>
            <a:t>Comercio minorista </a:t>
          </a:r>
          <a:endParaRPr lang="es-EC" sz="1400" kern="1200" dirty="0"/>
        </a:p>
      </dsp:txBody>
      <dsp:txXfrm>
        <a:off x="6155583" y="1141300"/>
        <a:ext cx="2765551" cy="1486855"/>
      </dsp:txXfrm>
    </dsp:sp>
    <dsp:sp modelId="{9CA3F709-31F3-4440-9832-EF6898674F32}">
      <dsp:nvSpPr>
        <dsp:cNvPr id="0" name=""/>
        <dsp:cNvSpPr/>
      </dsp:nvSpPr>
      <dsp:spPr>
        <a:xfrm rot="5400000">
          <a:off x="1444728" y="806757"/>
          <a:ext cx="2478093" cy="2155940"/>
        </a:xfrm>
        <a:prstGeom prst="hexagon">
          <a:avLst>
            <a:gd name="adj" fmla="val 25000"/>
            <a:gd name="vf" fmla="val 115470"/>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1941771" y="1031850"/>
        <a:ext cx="1484006" cy="1705755"/>
      </dsp:txXfrm>
    </dsp:sp>
    <dsp:sp modelId="{BDF066F1-984F-43AF-83B7-957A3518D63C}">
      <dsp:nvSpPr>
        <dsp:cNvPr id="0" name=""/>
        <dsp:cNvSpPr/>
      </dsp:nvSpPr>
      <dsp:spPr>
        <a:xfrm rot="5400000">
          <a:off x="2604475" y="2910163"/>
          <a:ext cx="2478093" cy="2155940"/>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El 60% de las ventas es captado por los mayoristas</a:t>
          </a:r>
          <a:endParaRPr lang="es-EC" sz="1400" kern="1200" dirty="0"/>
        </a:p>
      </dsp:txBody>
      <dsp:txXfrm rot="-5400000">
        <a:off x="3101518" y="3135256"/>
        <a:ext cx="1484006" cy="1705755"/>
      </dsp:txXfrm>
    </dsp:sp>
    <dsp:sp modelId="{08EAF425-6759-4424-8496-0391B9DC9201}">
      <dsp:nvSpPr>
        <dsp:cNvPr id="0" name=""/>
        <dsp:cNvSpPr/>
      </dsp:nvSpPr>
      <dsp:spPr>
        <a:xfrm>
          <a:off x="0" y="3244705"/>
          <a:ext cx="2676340" cy="148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r" defTabSz="622300">
            <a:lnSpc>
              <a:spcPct val="90000"/>
            </a:lnSpc>
            <a:spcBef>
              <a:spcPct val="0"/>
            </a:spcBef>
            <a:spcAft>
              <a:spcPct val="35000"/>
            </a:spcAft>
          </a:pPr>
          <a:r>
            <a:rPr lang="es-EC" sz="1400" kern="1200" dirty="0" smtClean="0"/>
            <a:t>Comercio Mayorista</a:t>
          </a:r>
          <a:endParaRPr lang="es-EC" sz="1400" kern="1200" dirty="0"/>
        </a:p>
      </dsp:txBody>
      <dsp:txXfrm>
        <a:off x="0" y="3244705"/>
        <a:ext cx="2676340" cy="1486855"/>
      </dsp:txXfrm>
    </dsp:sp>
    <dsp:sp modelId="{12993A73-B193-434F-9E28-FF6BBD19C2EC}">
      <dsp:nvSpPr>
        <dsp:cNvPr id="0" name=""/>
        <dsp:cNvSpPr/>
      </dsp:nvSpPr>
      <dsp:spPr>
        <a:xfrm rot="5400000">
          <a:off x="4932892" y="2910163"/>
          <a:ext cx="2478093" cy="2155940"/>
        </a:xfrm>
        <a:prstGeom prst="hexagon">
          <a:avLst>
            <a:gd name="adj" fmla="val 25000"/>
            <a:gd name="vf" fmla="val 115470"/>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C" sz="3600" kern="1200"/>
        </a:p>
      </dsp:txBody>
      <dsp:txXfrm rot="-5400000">
        <a:off x="5429935" y="3135256"/>
        <a:ext cx="1484006" cy="1705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DA522-C24C-4910-BF61-B5457B9DD31A}">
      <dsp:nvSpPr>
        <dsp:cNvPr id="0" name=""/>
        <dsp:cNvSpPr/>
      </dsp:nvSpPr>
      <dsp:spPr>
        <a:xfrm>
          <a:off x="7930773" y="1907813"/>
          <a:ext cx="193257" cy="3576784"/>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00E337-DA3F-49C4-A045-77A45DBBA29C}">
      <dsp:nvSpPr>
        <dsp:cNvPr id="0" name=""/>
        <dsp:cNvSpPr/>
      </dsp:nvSpPr>
      <dsp:spPr>
        <a:xfrm>
          <a:off x="432960" y="2765021"/>
          <a:ext cx="5026318" cy="3576784"/>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C43BD-89F4-4BA8-AE16-66937A53B796}">
      <dsp:nvSpPr>
        <dsp:cNvPr id="0" name=""/>
        <dsp:cNvSpPr/>
      </dsp:nvSpPr>
      <dsp:spPr>
        <a:xfrm>
          <a:off x="109909" y="0"/>
          <a:ext cx="4833061" cy="5197871"/>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49950D-A45A-452F-8E77-D44619A37827}">
      <dsp:nvSpPr>
        <dsp:cNvPr id="0" name=""/>
        <dsp:cNvSpPr/>
      </dsp:nvSpPr>
      <dsp:spPr>
        <a:xfrm>
          <a:off x="494600" y="5453016"/>
          <a:ext cx="4936030" cy="42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60" tIns="60960" rIns="162560" bIns="60960" numCol="1" spcCol="1270" anchor="ctr" anchorCtr="0">
          <a:noAutofit/>
        </a:bodyPr>
        <a:lstStyle/>
        <a:p>
          <a:pPr lvl="0" algn="l" defTabSz="711200">
            <a:lnSpc>
              <a:spcPct val="90000"/>
            </a:lnSpc>
            <a:spcBef>
              <a:spcPct val="0"/>
            </a:spcBef>
            <a:spcAft>
              <a:spcPct val="35000"/>
            </a:spcAft>
          </a:pPr>
          <a:r>
            <a:rPr lang="es-EC" sz="1600" kern="1200" dirty="0" smtClean="0"/>
            <a:t>- El 70% de la producción de la carne proviene de la Costa</a:t>
          </a:r>
        </a:p>
        <a:p>
          <a:pPr lvl="0" algn="l" defTabSz="711200">
            <a:lnSpc>
              <a:spcPct val="90000"/>
            </a:lnSpc>
            <a:spcBef>
              <a:spcPct val="0"/>
            </a:spcBef>
            <a:spcAft>
              <a:spcPct val="35000"/>
            </a:spcAft>
          </a:pPr>
          <a:r>
            <a:rPr lang="es-EC" sz="1600" kern="1200" dirty="0" smtClean="0"/>
            <a:t>- El 30% restante proviene de la Sierra y la Amazonía </a:t>
          </a:r>
          <a:endParaRPr lang="es-EC" sz="1600" kern="1200" dirty="0"/>
        </a:p>
      </dsp:txBody>
      <dsp:txXfrm>
        <a:off x="494600" y="5453016"/>
        <a:ext cx="4936030" cy="424567"/>
      </dsp:txXfrm>
    </dsp:sp>
    <dsp:sp modelId="{508CE3A9-6A05-4DFF-8835-1F723223FB51}">
      <dsp:nvSpPr>
        <dsp:cNvPr id="0" name=""/>
        <dsp:cNvSpPr/>
      </dsp:nvSpPr>
      <dsp:spPr>
        <a:xfrm>
          <a:off x="5531441" y="1495195"/>
          <a:ext cx="2297977" cy="3576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11200">
            <a:lnSpc>
              <a:spcPct val="90000"/>
            </a:lnSpc>
            <a:spcBef>
              <a:spcPct val="0"/>
            </a:spcBef>
            <a:spcAft>
              <a:spcPct val="35000"/>
            </a:spcAft>
          </a:pPr>
          <a:r>
            <a:rPr lang="es-EC" sz="1600" kern="1200" dirty="0" smtClean="0"/>
            <a:t>Embutidos: </a:t>
          </a:r>
        </a:p>
        <a:p>
          <a:pPr lvl="0" algn="l" defTabSz="711200">
            <a:lnSpc>
              <a:spcPct val="90000"/>
            </a:lnSpc>
            <a:spcBef>
              <a:spcPct val="0"/>
            </a:spcBef>
            <a:spcAft>
              <a:spcPct val="35000"/>
            </a:spcAft>
          </a:pPr>
          <a:r>
            <a:rPr lang="es-EC" sz="1600" kern="1200" dirty="0" smtClean="0"/>
            <a:t>la demanda crece a una tasa del 5%, entre los cuales los más consumidos son las mortadelas y las salchichas que juntas representan el 75% de la producción nacional. </a:t>
          </a:r>
          <a:endParaRPr lang="es-EC" sz="1600" kern="1200" dirty="0"/>
        </a:p>
      </dsp:txBody>
      <dsp:txXfrm>
        <a:off x="5531441" y="1495195"/>
        <a:ext cx="2297977" cy="3576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A5B0D-1D04-4B03-B055-2700C929C379}">
      <dsp:nvSpPr>
        <dsp:cNvPr id="0" name=""/>
        <dsp:cNvSpPr/>
      </dsp:nvSpPr>
      <dsp:spPr>
        <a:xfrm>
          <a:off x="4114" y="0"/>
          <a:ext cx="2468634" cy="2231398"/>
        </a:xfrm>
        <a:prstGeom prst="upArrow">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703FBE-286E-48BB-BECE-A786377170E4}">
      <dsp:nvSpPr>
        <dsp:cNvPr id="0" name=""/>
        <dsp:cNvSpPr/>
      </dsp:nvSpPr>
      <dsp:spPr>
        <a:xfrm>
          <a:off x="2546807" y="0"/>
          <a:ext cx="4189197" cy="223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0" rIns="263144" bIns="263144" numCol="1" spcCol="1270" anchor="ctr" anchorCtr="0">
          <a:noAutofit/>
        </a:bodyPr>
        <a:lstStyle/>
        <a:p>
          <a:pPr lvl="0" algn="l" defTabSz="1644650">
            <a:lnSpc>
              <a:spcPct val="90000"/>
            </a:lnSpc>
            <a:spcBef>
              <a:spcPct val="0"/>
            </a:spcBef>
            <a:spcAft>
              <a:spcPct val="35000"/>
            </a:spcAft>
          </a:pPr>
          <a:r>
            <a:rPr lang="es-EC" sz="3700" kern="1200" dirty="0" smtClean="0"/>
            <a:t>Si se aprovecha el 90% pueden exportar.</a:t>
          </a:r>
          <a:endParaRPr lang="es-EC" sz="3700" kern="1200" dirty="0"/>
        </a:p>
      </dsp:txBody>
      <dsp:txXfrm>
        <a:off x="2546807" y="0"/>
        <a:ext cx="4189197" cy="2231398"/>
      </dsp:txXfrm>
    </dsp:sp>
    <dsp:sp modelId="{B86A4B8A-8600-4F76-A561-56A65D1E21A0}">
      <dsp:nvSpPr>
        <dsp:cNvPr id="0" name=""/>
        <dsp:cNvSpPr/>
      </dsp:nvSpPr>
      <dsp:spPr>
        <a:xfrm>
          <a:off x="744704" y="2417348"/>
          <a:ext cx="2468634" cy="2231398"/>
        </a:xfrm>
        <a:prstGeom prst="downArrow">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62E6E-02A0-47B1-A418-00B4A09580AA}">
      <dsp:nvSpPr>
        <dsp:cNvPr id="0" name=""/>
        <dsp:cNvSpPr/>
      </dsp:nvSpPr>
      <dsp:spPr>
        <a:xfrm>
          <a:off x="3287398" y="2417348"/>
          <a:ext cx="4189197" cy="223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0" rIns="263144" bIns="263144" numCol="1" spcCol="1270" anchor="ctr" anchorCtr="0">
          <a:noAutofit/>
        </a:bodyPr>
        <a:lstStyle/>
        <a:p>
          <a:pPr lvl="0" algn="l" defTabSz="1644650">
            <a:lnSpc>
              <a:spcPct val="90000"/>
            </a:lnSpc>
            <a:spcBef>
              <a:spcPct val="0"/>
            </a:spcBef>
            <a:spcAft>
              <a:spcPct val="35000"/>
            </a:spcAft>
          </a:pPr>
          <a:r>
            <a:rPr lang="es-EC" sz="3700" kern="1200" dirty="0" smtClean="0"/>
            <a:t>Las industrias ecuatorianas usan el 46% del ganado bobino .</a:t>
          </a:r>
          <a:endParaRPr lang="es-EC" sz="3700" kern="1200" dirty="0"/>
        </a:p>
      </dsp:txBody>
      <dsp:txXfrm>
        <a:off x="3287398" y="2417348"/>
        <a:ext cx="4189197" cy="2231398"/>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0AFE3-2889-4D84-86A2-1BC614C78C72}" type="datetimeFigureOut">
              <a:rPr lang="es-EC" smtClean="0"/>
              <a:t>22/09/2016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0CAD15-941D-4F2B-AF26-23402AE1DA79}" type="slidenum">
              <a:rPr lang="es-EC" smtClean="0"/>
              <a:t>‹Nº›</a:t>
            </a:fld>
            <a:endParaRPr lang="es-EC"/>
          </a:p>
        </p:txBody>
      </p:sp>
    </p:spTree>
    <p:extLst>
      <p:ext uri="{BB962C8B-B14F-4D97-AF65-F5344CB8AC3E}">
        <p14:creationId xmlns:p14="http://schemas.microsoft.com/office/powerpoint/2010/main" val="251977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510CAD15-941D-4F2B-AF26-23402AE1DA79}" type="slidenum">
              <a:rPr lang="es-EC" smtClean="0"/>
              <a:t>1</a:t>
            </a:fld>
            <a:endParaRPr lang="es-EC"/>
          </a:p>
        </p:txBody>
      </p:sp>
    </p:spTree>
    <p:extLst>
      <p:ext uri="{BB962C8B-B14F-4D97-AF65-F5344CB8AC3E}">
        <p14:creationId xmlns:p14="http://schemas.microsoft.com/office/powerpoint/2010/main" val="283132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Es por esto que también se analiza en el proyecto la internacionalización a Colombia por ser el país con mayor acercamiento y participación.</a:t>
            </a:r>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14</a:t>
            </a:fld>
            <a:endParaRPr lang="es-EC"/>
          </a:p>
        </p:txBody>
      </p:sp>
    </p:spTree>
    <p:extLst>
      <p:ext uri="{BB962C8B-B14F-4D97-AF65-F5344CB8AC3E}">
        <p14:creationId xmlns:p14="http://schemas.microsoft.com/office/powerpoint/2010/main" val="88530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Existen varias razonas para internacionalizarse, como </a:t>
            </a:r>
            <a:r>
              <a:rPr lang="es-EC" sz="1200" kern="1200" dirty="0" smtClean="0">
                <a:solidFill>
                  <a:schemeClr val="tx1"/>
                </a:solidFill>
                <a:effectLst/>
                <a:latin typeface="+mn-lt"/>
                <a:ea typeface="+mn-ea"/>
                <a:cs typeface="+mn-cs"/>
              </a:rPr>
              <a:t>aprovechar la capacidad de producción ociosa, compensar una crisis en el mercado interno, porque el mercado internacional es más rentable, etc.</a:t>
            </a:r>
          </a:p>
          <a:p>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17</a:t>
            </a:fld>
            <a:endParaRPr lang="es-EC"/>
          </a:p>
        </p:txBody>
      </p:sp>
    </p:spTree>
    <p:extLst>
      <p:ext uri="{BB962C8B-B14F-4D97-AF65-F5344CB8AC3E}">
        <p14:creationId xmlns:p14="http://schemas.microsoft.com/office/powerpoint/2010/main" val="101398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Según </a:t>
            </a:r>
            <a:r>
              <a:rPr lang="es-EC" sz="1200" kern="1200" dirty="0" err="1" smtClean="0">
                <a:solidFill>
                  <a:schemeClr val="tx1"/>
                </a:solidFill>
                <a:effectLst/>
                <a:latin typeface="+mn-lt"/>
                <a:ea typeface="+mn-ea"/>
                <a:cs typeface="+mn-cs"/>
              </a:rPr>
              <a:t>Agrocalidad</a:t>
            </a:r>
            <a:r>
              <a:rPr lang="es-EC" sz="1200" kern="1200" dirty="0" smtClean="0">
                <a:solidFill>
                  <a:schemeClr val="tx1"/>
                </a:solidFill>
                <a:effectLst/>
                <a:latin typeface="+mn-lt"/>
                <a:ea typeface="+mn-ea"/>
                <a:cs typeface="+mn-cs"/>
              </a:rPr>
              <a:t> institución pública que tiene facultades como autoridad sanitaria Nacional, en los datos públicos de consulta de su página web muestra los requerimientos específicos de productos tanto agrícolas como de origen animal, en este sistema no indica requerimientos específicos para exportar productos cárnicos a Colombia, lo que quiere decir que no se encuentra abierto el Status Zoosanitario para exportar a dicho país.</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2.- </a:t>
            </a:r>
            <a:r>
              <a:rPr lang="es-EC" sz="1200" kern="1200" dirty="0" smtClean="0">
                <a:solidFill>
                  <a:schemeClr val="tx1"/>
                </a:solidFill>
                <a:effectLst/>
                <a:latin typeface="+mn-lt"/>
                <a:ea typeface="+mn-ea"/>
                <a:cs typeface="+mn-cs"/>
              </a:rPr>
              <a:t>En el anexo técnico el grupo de carnes, productos cárnicos comestibles y derivados cárnicos es considerado como tipo “Ä” Alimento de mayor riesgo es Salud Publica.</a:t>
            </a:r>
          </a:p>
          <a:p>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19</a:t>
            </a:fld>
            <a:endParaRPr lang="es-EC"/>
          </a:p>
        </p:txBody>
      </p:sp>
    </p:spTree>
    <p:extLst>
      <p:ext uri="{BB962C8B-B14F-4D97-AF65-F5344CB8AC3E}">
        <p14:creationId xmlns:p14="http://schemas.microsoft.com/office/powerpoint/2010/main" val="69827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ahora voy a comentarles porque surge el tema de mi proyecto, el reciente-........</a:t>
            </a:r>
          </a:p>
          <a:p>
            <a:r>
              <a:rPr lang="es-EC" dirty="0" smtClean="0"/>
              <a:t>Ahora que pasa cuando, se quiere ir más allá de la comercialización a nivel nacional, y se piensa en la internacionalización.</a:t>
            </a:r>
          </a:p>
          <a:p>
            <a:r>
              <a:rPr lang="es-EC" dirty="0" smtClean="0"/>
              <a:t>esta es la idea por la cual surge el </a:t>
            </a:r>
            <a:r>
              <a:rPr lang="es-EC" dirty="0" err="1" smtClean="0"/>
              <a:t>propyecto</a:t>
            </a:r>
            <a:r>
              <a:rPr lang="es-EC" dirty="0" smtClean="0"/>
              <a:t>, porque varias son varias las empresas que emprenden en este paso que es la exportación.</a:t>
            </a:r>
          </a:p>
          <a:p>
            <a:r>
              <a:rPr lang="es-EC" dirty="0" smtClean="0"/>
              <a:t>Cuando se empieza </a:t>
            </a:r>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3</a:t>
            </a:fld>
            <a:endParaRPr lang="es-EC"/>
          </a:p>
        </p:txBody>
      </p:sp>
    </p:spTree>
    <p:extLst>
      <p:ext uri="{BB962C8B-B14F-4D97-AF65-F5344CB8AC3E}">
        <p14:creationId xmlns:p14="http://schemas.microsoft.com/office/powerpoint/2010/main" val="3502511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Uno de los claros</a:t>
            </a:r>
            <a:r>
              <a:rPr lang="es-EC" baseline="0" dirty="0" smtClean="0"/>
              <a:t> ejemplos que vemos en Ecuador son los </a:t>
            </a:r>
            <a:r>
              <a:rPr lang="es-EC" baseline="0" dirty="0" err="1" smtClean="0"/>
              <a:t>retail</a:t>
            </a:r>
            <a:r>
              <a:rPr lang="es-EC" baseline="0" dirty="0" smtClean="0"/>
              <a:t> como canal </a:t>
            </a:r>
            <a:r>
              <a:rPr lang="es-EC" baseline="0" dirty="0" err="1" smtClean="0"/>
              <a:t>prinicpal</a:t>
            </a:r>
            <a:r>
              <a:rPr lang="es-EC" baseline="0" dirty="0" smtClean="0"/>
              <a:t> para la venta de productos del sector cárnico siendo este el 40% de las ventas totales en algunas categorías</a:t>
            </a:r>
          </a:p>
          <a:p>
            <a:r>
              <a:rPr lang="es-EC" baseline="0" dirty="0" smtClean="0"/>
              <a:t>Mayoristas, que a su vez exigen varios parámetros entre esos calidad para poder ser exhibidos en sus perchas, es por estos que grandes marcas nacionales, se han posicionado en Ecuador</a:t>
            </a:r>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6</a:t>
            </a:fld>
            <a:endParaRPr lang="es-EC"/>
          </a:p>
        </p:txBody>
      </p:sp>
    </p:spTree>
    <p:extLst>
      <p:ext uri="{BB962C8B-B14F-4D97-AF65-F5344CB8AC3E}">
        <p14:creationId xmlns:p14="http://schemas.microsoft.com/office/powerpoint/2010/main" val="247286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Manabí</a:t>
            </a:r>
            <a:r>
              <a:rPr lang="es-EC" baseline="0" dirty="0" smtClean="0"/>
              <a:t> lidera la producción ya que el 40% de su producción va para el </a:t>
            </a:r>
            <a:r>
              <a:rPr lang="es-EC" baseline="0" dirty="0" err="1" smtClean="0"/>
              <a:t>preocesamiento</a:t>
            </a:r>
            <a:r>
              <a:rPr lang="es-EC" baseline="0" dirty="0" smtClean="0"/>
              <a:t> de carne, en santo domingo es donde mas se comercializa carne de res ya que la </a:t>
            </a:r>
            <a:r>
              <a:rPr lang="es-EC" baseline="0" dirty="0" err="1" smtClean="0"/>
              <a:t>Asociacion</a:t>
            </a:r>
            <a:r>
              <a:rPr lang="es-EC" baseline="0" dirty="0" smtClean="0"/>
              <a:t> de Ganaderos maneja la feria donde llega la </a:t>
            </a:r>
            <a:r>
              <a:rPr lang="es-EC" baseline="0" dirty="0" err="1" smtClean="0"/>
              <a:t>mayoria</a:t>
            </a:r>
            <a:r>
              <a:rPr lang="es-EC" baseline="0" dirty="0" smtClean="0"/>
              <a:t> de ganado del país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smtClean="0"/>
              <a:t>Parte de esta producción es vendida al sector privado para ser procesada y llevada al consumidos un producto terminado como los embutidos</a:t>
            </a:r>
          </a:p>
          <a:p>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7</a:t>
            </a:fld>
            <a:endParaRPr lang="es-EC"/>
          </a:p>
        </p:txBody>
      </p:sp>
    </p:spTree>
    <p:extLst>
      <p:ext uri="{BB962C8B-B14F-4D97-AF65-F5344CB8AC3E}">
        <p14:creationId xmlns:p14="http://schemas.microsoft.com/office/powerpoint/2010/main" val="2687152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Faltan los centros de </a:t>
            </a:r>
            <a:r>
              <a:rPr lang="es-EC" sz="1200" kern="1200" dirty="0" err="1" smtClean="0">
                <a:solidFill>
                  <a:schemeClr val="tx1"/>
                </a:solidFill>
                <a:effectLst/>
                <a:latin typeface="+mn-lt"/>
                <a:ea typeface="+mn-ea"/>
                <a:cs typeface="+mn-cs"/>
              </a:rPr>
              <a:t>faenamiento</a:t>
            </a:r>
            <a:r>
              <a:rPr lang="es-EC" sz="1200" kern="1200" dirty="0" smtClean="0">
                <a:solidFill>
                  <a:schemeClr val="tx1"/>
                </a:solidFill>
                <a:effectLst/>
                <a:latin typeface="+mn-lt"/>
                <a:ea typeface="+mn-ea"/>
                <a:cs typeface="+mn-cs"/>
              </a:rPr>
              <a:t> que cumplan con normas internacionales en cuanto a higiene y calidad</a:t>
            </a:r>
          </a:p>
          <a:p>
            <a:r>
              <a:rPr lang="es-EC" sz="1200" kern="1200" dirty="0" smtClean="0">
                <a:solidFill>
                  <a:schemeClr val="tx1"/>
                </a:solidFill>
                <a:effectLst/>
                <a:latin typeface="+mn-lt"/>
                <a:ea typeface="+mn-ea"/>
                <a:cs typeface="+mn-cs"/>
              </a:rPr>
              <a:t>cuando en Argentina se utiliza el 97%. “De los cuernos, de las entrañas, las pezuñas, para alimentación de cerdos; para la medicina, la sangre</a:t>
            </a:r>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8</a:t>
            </a:fld>
            <a:endParaRPr lang="es-EC"/>
          </a:p>
        </p:txBody>
      </p:sp>
    </p:spTree>
    <p:extLst>
      <p:ext uri="{BB962C8B-B14F-4D97-AF65-F5344CB8AC3E}">
        <p14:creationId xmlns:p14="http://schemas.microsoft.com/office/powerpoint/2010/main" val="85803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 </a:t>
            </a:r>
            <a:r>
              <a:rPr lang="es-EC" dirty="0" err="1" smtClean="0"/>
              <a:t>colombia</a:t>
            </a:r>
            <a:r>
              <a:rPr lang="es-EC" dirty="0" smtClean="0"/>
              <a:t> el 96% de los hogares en</a:t>
            </a:r>
            <a:r>
              <a:rPr lang="es-EC" baseline="0" dirty="0" smtClean="0"/>
              <a:t> la </a:t>
            </a:r>
            <a:r>
              <a:rPr lang="es-EC" baseline="0" dirty="0" err="1" smtClean="0"/>
              <a:t>region</a:t>
            </a:r>
            <a:r>
              <a:rPr lang="es-EC" baseline="0" dirty="0" smtClean="0"/>
              <a:t> del pacifico colombiano consumen </a:t>
            </a:r>
            <a:r>
              <a:rPr lang="es-EC" baseline="0" dirty="0" err="1" smtClean="0"/>
              <a:t>care</a:t>
            </a:r>
            <a:r>
              <a:rPr lang="es-EC" baseline="0" dirty="0" smtClean="0"/>
              <a:t> </a:t>
            </a:r>
            <a:r>
              <a:rPr lang="es-EC" baseline="0" dirty="0" err="1" smtClean="0"/>
              <a:t>sprocesadas</a:t>
            </a:r>
            <a:r>
              <a:rPr lang="es-EC" baseline="0" dirty="0" smtClean="0"/>
              <a:t> al menos 2 veces al mes, </a:t>
            </a:r>
            <a:r>
              <a:rPr lang="es-EC" sz="1200" kern="1200" dirty="0" smtClean="0">
                <a:solidFill>
                  <a:schemeClr val="tx1"/>
                </a:solidFill>
                <a:effectLst/>
                <a:latin typeface="+mn-lt"/>
                <a:ea typeface="+mn-ea"/>
                <a:cs typeface="+mn-cs"/>
              </a:rPr>
              <a:t>estas carnes se incluyen, entre otras, salchichones, jamones, salchichas y demás embutidos</a:t>
            </a:r>
          </a:p>
          <a:p>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10</a:t>
            </a:fld>
            <a:endParaRPr lang="es-EC"/>
          </a:p>
        </p:txBody>
      </p:sp>
    </p:spTree>
    <p:extLst>
      <p:ext uri="{BB962C8B-B14F-4D97-AF65-F5344CB8AC3E}">
        <p14:creationId xmlns:p14="http://schemas.microsoft.com/office/powerpoint/2010/main" val="55618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El</a:t>
            </a:r>
            <a:r>
              <a:rPr lang="es-EC" baseline="0" dirty="0" smtClean="0"/>
              <a:t> </a:t>
            </a:r>
            <a:r>
              <a:rPr lang="es-EC" baseline="0" dirty="0" err="1" smtClean="0"/>
              <a:t>crecimeinto</a:t>
            </a:r>
            <a:r>
              <a:rPr lang="es-EC" baseline="0" dirty="0" smtClean="0"/>
              <a:t> de la demanda dentro del periodo establecido es el 58,90%</a:t>
            </a:r>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11</a:t>
            </a:fld>
            <a:endParaRPr lang="es-EC"/>
          </a:p>
        </p:txBody>
      </p:sp>
    </p:spTree>
    <p:extLst>
      <p:ext uri="{BB962C8B-B14F-4D97-AF65-F5344CB8AC3E}">
        <p14:creationId xmlns:p14="http://schemas.microsoft.com/office/powerpoint/2010/main" val="88530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mientras que si habla de la habitualidad de las exportaciones a Colombia sigue siendo Estados Unidos y España que lideran la tabla con el 100% de veces y le sigue Italia con el 80%.</a:t>
            </a:r>
          </a:p>
          <a:p>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12</a:t>
            </a:fld>
            <a:endParaRPr lang="es-EC"/>
          </a:p>
        </p:txBody>
      </p:sp>
    </p:spTree>
    <p:extLst>
      <p:ext uri="{BB962C8B-B14F-4D97-AF65-F5344CB8AC3E}">
        <p14:creationId xmlns:p14="http://schemas.microsoft.com/office/powerpoint/2010/main" val="1662612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En Quito existe 127 empresas legamente constituida</a:t>
            </a:r>
          </a:p>
          <a:p>
            <a:r>
              <a:rPr lang="es-EC" sz="1200" kern="1200" dirty="0" smtClean="0">
                <a:solidFill>
                  <a:schemeClr val="tx1"/>
                </a:solidFill>
                <a:effectLst/>
                <a:latin typeface="+mn-lt"/>
                <a:ea typeface="+mn-ea"/>
                <a:cs typeface="+mn-cs"/>
              </a:rPr>
              <a:t>En la tabla se encuentra el nombre de las empresas con más proyección internacional y que se encuentran posicionada dentro del mercado de la comercialización de productos cárnico</a:t>
            </a:r>
            <a:endParaRPr lang="es-EC" dirty="0"/>
          </a:p>
        </p:txBody>
      </p:sp>
      <p:sp>
        <p:nvSpPr>
          <p:cNvPr id="4" name="3 Marcador de número de diapositiva"/>
          <p:cNvSpPr>
            <a:spLocks noGrp="1"/>
          </p:cNvSpPr>
          <p:nvPr>
            <p:ph type="sldNum" sz="quarter" idx="10"/>
          </p:nvPr>
        </p:nvSpPr>
        <p:spPr/>
        <p:txBody>
          <a:bodyPr/>
          <a:lstStyle/>
          <a:p>
            <a:fld id="{510CAD15-941D-4F2B-AF26-23402AE1DA79}" type="slidenum">
              <a:rPr lang="es-EC" smtClean="0"/>
              <a:t>13</a:t>
            </a:fld>
            <a:endParaRPr lang="es-EC"/>
          </a:p>
        </p:txBody>
      </p:sp>
    </p:spTree>
    <p:extLst>
      <p:ext uri="{BB962C8B-B14F-4D97-AF65-F5344CB8AC3E}">
        <p14:creationId xmlns:p14="http://schemas.microsoft.com/office/powerpoint/2010/main" val="354951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5BFF6A-B4D8-4356-A55A-524F4A551057}"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4933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666A42-9F63-4626-9A22-293262DC0FF0}"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1634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FF5F663-531D-47C4-8DAF-31430AC873FA}"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2202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4A5FD1D-5B30-4F56-A966-65321D645981}"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5656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61C010E-94B6-4B0D-84DA-01FDFB9CAE35}"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8617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AC396A-E617-42E8-8AFF-419CCA4F6F9E}"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7224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3F4FE75-EED5-44B2-B87F-9E89A347498E}"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544599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AF506EF-FE50-4094-8E20-FEFE57EFEC67}"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8303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4E4683D-AC64-42ED-A247-3F4A6DBA3A59}"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22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467936-5B1B-4813-A66A-8C34B4885505}" type="datetime1">
              <a:rPr lang="en-US" smtClean="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3332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5DEB3A-4110-4D69-829E-4A49F847DB9A}" type="datetime1">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614141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5305890-D736-4E05-9F5B-9E02DFAF83E8}" type="datetime1">
              <a:rPr lang="en-US" smtClean="0"/>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2835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81A1A0F-7168-40A4-A769-B655A4B49224}" type="datetime1">
              <a:rPr lang="en-US" smtClean="0"/>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698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33F84-91B2-4C9C-9F0B-70D80DD13D33}" type="datetime1">
              <a:rPr lang="en-US" smtClean="0"/>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1390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A404135-08F4-41D9-93F0-9B01180BB97D}" type="datetime1">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58503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36CD5A6-04F2-413D-8B12-F6E5D8A16C5B}" type="datetime1">
              <a:rPr lang="en-US" smtClean="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7094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7B058F-4179-41D4-B573-CA35D247C4CB}" type="datetime1">
              <a:rPr lang="en-US" smtClean="0"/>
              <a:t>9/22/2016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7255414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45703" y="1212138"/>
            <a:ext cx="7766936" cy="3606085"/>
          </a:xfrm>
        </p:spPr>
        <p:txBody>
          <a:bodyPr/>
          <a:lstStyle/>
          <a:p>
            <a:pPr algn="ctr"/>
            <a:r>
              <a:rPr lang="es-EC" sz="2400" dirty="0" smtClean="0">
                <a:solidFill>
                  <a:schemeClr val="tx1"/>
                </a:solidFill>
              </a:rPr>
              <a:t>DEPARTAMENTO DE CIENCIAS ECONÓMICAS, ADMINISTRATIVAS Y DE COMERCIO</a:t>
            </a:r>
            <a:br>
              <a:rPr lang="es-EC" sz="2400" dirty="0" smtClean="0">
                <a:solidFill>
                  <a:schemeClr val="tx1"/>
                </a:solidFill>
              </a:rPr>
            </a:br>
            <a:r>
              <a:rPr lang="es-EC" sz="2400" dirty="0" smtClean="0">
                <a:solidFill>
                  <a:schemeClr val="tx1"/>
                </a:solidFill>
              </a:rPr>
              <a:t/>
            </a:r>
            <a:br>
              <a:rPr lang="es-EC" sz="2400" dirty="0" smtClean="0">
                <a:solidFill>
                  <a:schemeClr val="tx1"/>
                </a:solidFill>
              </a:rPr>
            </a:br>
            <a:r>
              <a:rPr lang="es-EC" sz="2400" dirty="0" smtClean="0">
                <a:solidFill>
                  <a:schemeClr val="tx1"/>
                </a:solidFill>
              </a:rPr>
              <a:t>CARRERA DE INGENIERIA EN COMERCIO EXTERIOR Y NEGOCIACIÓN INTERNACIONAL</a:t>
            </a:r>
            <a:br>
              <a:rPr lang="es-EC" sz="2400" dirty="0" smtClean="0">
                <a:solidFill>
                  <a:schemeClr val="tx1"/>
                </a:solidFill>
              </a:rPr>
            </a:br>
            <a:r>
              <a:rPr lang="es-EC" sz="2400" dirty="0">
                <a:solidFill>
                  <a:schemeClr val="tx1"/>
                </a:solidFill>
              </a:rPr>
              <a:t/>
            </a:r>
            <a:br>
              <a:rPr lang="es-EC" sz="2400" dirty="0">
                <a:solidFill>
                  <a:schemeClr val="tx1"/>
                </a:solidFill>
              </a:rPr>
            </a:br>
            <a:r>
              <a:rPr lang="es-EC" sz="2400" dirty="0" smtClean="0">
                <a:solidFill>
                  <a:schemeClr val="tx1"/>
                </a:solidFill>
              </a:rPr>
              <a:t>DEFENSA ORAL DEL PROYECTO DE INVESTIGACIÓN PREVIO A LA OBTENCIÓN DEL TÍTULO DE INGENIERO EN COMERCIO EXTERIOR Y NEGOCIACIÓN INTERNACIONAL</a:t>
            </a:r>
            <a:endParaRPr lang="es-EC" sz="2400" dirty="0">
              <a:solidFill>
                <a:schemeClr val="tx1"/>
              </a:solidFill>
            </a:endParaRPr>
          </a:p>
        </p:txBody>
      </p:sp>
      <p:sp>
        <p:nvSpPr>
          <p:cNvPr id="3" name="Subtítulo 2"/>
          <p:cNvSpPr>
            <a:spLocks noGrp="1"/>
          </p:cNvSpPr>
          <p:nvPr>
            <p:ph type="subTitle" idx="1"/>
          </p:nvPr>
        </p:nvSpPr>
        <p:spPr>
          <a:xfrm>
            <a:off x="708338" y="5368625"/>
            <a:ext cx="8874757" cy="1096899"/>
          </a:xfrm>
        </p:spPr>
        <p:txBody>
          <a:bodyPr>
            <a:normAutofit fontScale="92500" lnSpcReduction="10000"/>
          </a:bodyPr>
          <a:lstStyle/>
          <a:p>
            <a:r>
              <a:rPr lang="es-EC" dirty="0" smtClean="0">
                <a:solidFill>
                  <a:schemeClr val="tx1"/>
                </a:solidFill>
              </a:rPr>
              <a:t>DIRECTOR: ING. FRANCO MACHADO  </a:t>
            </a:r>
            <a:r>
              <a:rPr lang="es-EC" dirty="0" err="1" smtClean="0">
                <a:solidFill>
                  <a:schemeClr val="tx1"/>
                </a:solidFill>
              </a:rPr>
              <a:t>Msc</a:t>
            </a:r>
            <a:r>
              <a:rPr lang="es-EC" dirty="0" smtClean="0">
                <a:solidFill>
                  <a:schemeClr val="tx1"/>
                </a:solidFill>
              </a:rPr>
              <a:t>.       AUTOR: KARINA MONTENGRO PACHECO</a:t>
            </a:r>
          </a:p>
          <a:p>
            <a:pPr algn="l"/>
            <a:endParaRPr lang="es-EC" dirty="0" smtClean="0">
              <a:solidFill>
                <a:schemeClr val="tx1"/>
              </a:solidFill>
            </a:endParaRPr>
          </a:p>
          <a:p>
            <a:pPr algn="ctr"/>
            <a:r>
              <a:rPr lang="es-EC" dirty="0" smtClean="0">
                <a:solidFill>
                  <a:schemeClr val="tx1"/>
                </a:solidFill>
              </a:rPr>
              <a:t>SANGOLQUÍ, AGOSTO 2015</a:t>
            </a:r>
            <a:endParaRPr lang="es-EC" dirty="0">
              <a:solidFill>
                <a:schemeClr val="tx1"/>
              </a:solidFill>
            </a:endParaRPr>
          </a:p>
        </p:txBody>
      </p:sp>
      <p:pic>
        <p:nvPicPr>
          <p:cNvPr id="4" name="Imagen 3" descr="http://blogs.espe.edu.ec/wp-content/uploads/2013/09/LOGO-PRINCIPAL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3349" y="275370"/>
            <a:ext cx="4225290" cy="743585"/>
          </a:xfrm>
          <a:prstGeom prst="rect">
            <a:avLst/>
          </a:prstGeom>
          <a:noFill/>
          <a:ln>
            <a:noFill/>
          </a:ln>
        </p:spPr>
      </p:pic>
      <p:sp>
        <p:nvSpPr>
          <p:cNvPr id="5" name="Marcador de pie de página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4627801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C" dirty="0" smtClean="0"/>
              <a:t>DEMANDA</a:t>
            </a:r>
            <a:endParaRPr lang="es-EC" dirty="0"/>
          </a:p>
        </p:txBody>
      </p:sp>
      <p:sp>
        <p:nvSpPr>
          <p:cNvPr id="4" name="3 Marcador de pie de página"/>
          <p:cNvSpPr>
            <a:spLocks noGrp="1"/>
          </p:cNvSpPr>
          <p:nvPr>
            <p:ph type="ftr" sz="quarter" idx="11"/>
          </p:nvPr>
        </p:nvSpPr>
        <p:spPr/>
        <p:txBody>
          <a:bodyPr/>
          <a:lstStyle/>
          <a:p>
            <a:endParaRPr lang="en-US" dirty="0"/>
          </a:p>
        </p:txBody>
      </p:sp>
      <p:pic>
        <p:nvPicPr>
          <p:cNvPr id="6" name="5 Imagen" descr="http://www.elpais.com.co/elpais/sites/default/files/2015/10/consumo-carne-grafico.jpg"/>
          <p:cNvPicPr/>
          <p:nvPr/>
        </p:nvPicPr>
        <p:blipFill>
          <a:blip r:embed="rId3">
            <a:extLst>
              <a:ext uri="{28A0092B-C50C-407E-A947-70E740481C1C}">
                <a14:useLocalDpi xmlns:a14="http://schemas.microsoft.com/office/drawing/2010/main" val="0"/>
              </a:ext>
            </a:extLst>
          </a:blip>
          <a:srcRect/>
          <a:stretch>
            <a:fillRect/>
          </a:stretch>
        </p:blipFill>
        <p:spPr bwMode="auto">
          <a:xfrm>
            <a:off x="1051897" y="1391530"/>
            <a:ext cx="7531664" cy="4566817"/>
          </a:xfrm>
          <a:prstGeom prst="rect">
            <a:avLst/>
          </a:prstGeom>
          <a:noFill/>
          <a:ln>
            <a:noFill/>
          </a:ln>
        </p:spPr>
      </p:pic>
      <p:sp>
        <p:nvSpPr>
          <p:cNvPr id="7"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34686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COMPORTAMIENTO HISTÓRICO</a:t>
            </a:r>
            <a:endParaRPr lang="es-EC" dirty="0"/>
          </a:p>
        </p:txBody>
      </p:sp>
      <p:sp>
        <p:nvSpPr>
          <p:cNvPr id="3" name="2 Marcador de pie de página"/>
          <p:cNvSpPr>
            <a:spLocks noGrp="1"/>
          </p:cNvSpPr>
          <p:nvPr>
            <p:ph type="ftr" sz="quarter" idx="11"/>
          </p:nvPr>
        </p:nvSpPr>
        <p:spPr/>
        <p:txBody>
          <a:bodyPr/>
          <a:lstStyle/>
          <a:p>
            <a:endParaRPr lang="en-US" dirty="0"/>
          </a:p>
        </p:txBody>
      </p:sp>
      <p:graphicFrame>
        <p:nvGraphicFramePr>
          <p:cNvPr id="4" name="3 Tabla"/>
          <p:cNvGraphicFramePr>
            <a:graphicFrameLocks noGrp="1"/>
          </p:cNvGraphicFramePr>
          <p:nvPr>
            <p:extLst>
              <p:ext uri="{D42A27DB-BD31-4B8C-83A1-F6EECF244321}">
                <p14:modId xmlns:p14="http://schemas.microsoft.com/office/powerpoint/2010/main" val="1845000519"/>
              </p:ext>
            </p:extLst>
          </p:nvPr>
        </p:nvGraphicFramePr>
        <p:xfrm>
          <a:off x="920971" y="1581753"/>
          <a:ext cx="8267274" cy="3834316"/>
        </p:xfrm>
        <a:graphic>
          <a:graphicData uri="http://schemas.openxmlformats.org/drawingml/2006/table">
            <a:tbl>
              <a:tblPr firstRow="1" firstCol="1" bandRow="1">
                <a:tableStyleId>{93296810-A885-4BE3-A3E7-6D5BEEA58F35}</a:tableStyleId>
              </a:tblPr>
              <a:tblGrid>
                <a:gridCol w="1325204"/>
                <a:gridCol w="972150"/>
                <a:gridCol w="947146"/>
                <a:gridCol w="944145"/>
                <a:gridCol w="1078166"/>
                <a:gridCol w="1006155"/>
                <a:gridCol w="970150"/>
                <a:gridCol w="1024158"/>
              </a:tblGrid>
              <a:tr h="317612">
                <a:tc>
                  <a:txBody>
                    <a:bodyPr/>
                    <a:lstStyle/>
                    <a:p>
                      <a:pPr>
                        <a:lnSpc>
                          <a:spcPct val="115000"/>
                        </a:lnSpc>
                        <a:spcAft>
                          <a:spcPts val="0"/>
                        </a:spcAft>
                      </a:pPr>
                      <a:r>
                        <a:rPr lang="es-EC" sz="2000" dirty="0">
                          <a:effectLst/>
                        </a:rPr>
                        <a:t>País/Año</a:t>
                      </a:r>
                      <a:endParaRPr lang="es-EC" sz="20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2000" dirty="0">
                          <a:effectLst/>
                        </a:rPr>
                        <a:t>2010</a:t>
                      </a:r>
                      <a:endParaRPr lang="es-EC" sz="20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2000">
                          <a:effectLst/>
                        </a:rPr>
                        <a:t>2011</a:t>
                      </a:r>
                      <a:endParaRPr lang="es-EC" sz="20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2000">
                          <a:effectLst/>
                        </a:rPr>
                        <a:t>2012</a:t>
                      </a:r>
                      <a:endParaRPr lang="es-EC" sz="20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2000">
                          <a:effectLst/>
                        </a:rPr>
                        <a:t>2013</a:t>
                      </a:r>
                      <a:endParaRPr lang="es-EC" sz="20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2000">
                          <a:effectLst/>
                        </a:rPr>
                        <a:t>2014</a:t>
                      </a:r>
                      <a:endParaRPr lang="es-EC" sz="20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2000">
                          <a:effectLst/>
                        </a:rPr>
                        <a:t>2015</a:t>
                      </a:r>
                      <a:endParaRPr lang="es-EC" sz="20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2000">
                          <a:effectLst/>
                        </a:rPr>
                        <a:t>%Fob </a:t>
                      </a:r>
                      <a:endParaRPr lang="es-EC" sz="2000">
                        <a:effectLst/>
                        <a:latin typeface="Calibri"/>
                        <a:ea typeface="Calibri"/>
                        <a:cs typeface="Times New Roman"/>
                      </a:endParaRPr>
                    </a:p>
                  </a:txBody>
                  <a:tcPr marL="44450" marR="44450" marT="0" marB="0" anchor="ctr"/>
                </a:tc>
              </a:tr>
              <a:tr h="597116">
                <a:tc>
                  <a:txBody>
                    <a:bodyPr/>
                    <a:lstStyle/>
                    <a:p>
                      <a:pPr>
                        <a:lnSpc>
                          <a:spcPct val="115000"/>
                        </a:lnSpc>
                        <a:spcAft>
                          <a:spcPts val="0"/>
                        </a:spcAft>
                      </a:pPr>
                      <a:r>
                        <a:rPr lang="es-EC" sz="1600">
                          <a:effectLst/>
                        </a:rPr>
                        <a:t>Estados Unidos</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401,90</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779,71</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2.082,85</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3.338,28</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4.930,84</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5.275,46</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78%</a:t>
                      </a:r>
                      <a:endParaRPr lang="es-EC" sz="200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España</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368,13</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723,70</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523,73</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653,22</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1.062,31</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1.105,74</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21%</a:t>
                      </a:r>
                      <a:endParaRPr lang="es-EC" sz="200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Canadá</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a:effectLst/>
                        </a:rPr>
                        <a:t> </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192,07</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1%</a:t>
                      </a:r>
                      <a:endParaRPr lang="es-EC" sz="200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Ecuador</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39,05</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37,11</a:t>
                      </a:r>
                      <a:endParaRPr lang="es-EC" sz="20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a:effectLst/>
                        </a:rPr>
                        <a:t> </a:t>
                      </a:r>
                      <a:endParaRPr lang="es-EC" sz="20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0,4%</a:t>
                      </a:r>
                      <a:endParaRPr lang="es-EC" sz="200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Argentina</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a:effectLst/>
                        </a:rPr>
                        <a:t> </a:t>
                      </a:r>
                      <a:endParaRPr lang="es-EC" sz="20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30,85</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0,1%</a:t>
                      </a:r>
                      <a:endParaRPr lang="es-EC" sz="200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Reino Unido</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a:effectLst/>
                        </a:rPr>
                        <a:t> </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38</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15,83</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0,1%</a:t>
                      </a:r>
                      <a:endParaRPr lang="es-EC" sz="200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Francia</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3.454</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185</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83</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0,02%</a:t>
                      </a:r>
                      <a:endParaRPr lang="es-EC" sz="200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Italia</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170</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234</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230</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340</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0,005%</a:t>
                      </a:r>
                      <a:endParaRPr lang="es-EC" sz="200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Chile</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59</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a:effectLst/>
                        </a:rPr>
                        <a:t> </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0,0003%</a:t>
                      </a:r>
                      <a:endParaRPr lang="es-EC" sz="200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Panamá</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2</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20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dirty="0">
                          <a:effectLst/>
                        </a:rPr>
                        <a:t> </a:t>
                      </a:r>
                      <a:endParaRPr lang="es-EC"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0,00001%</a:t>
                      </a:r>
                      <a:endParaRPr lang="es-EC" sz="2000" dirty="0">
                        <a:effectLst/>
                        <a:latin typeface="Calibri"/>
                        <a:ea typeface="Calibri"/>
                        <a:cs typeface="Times New Roman"/>
                      </a:endParaRPr>
                    </a:p>
                  </a:txBody>
                  <a:tcPr marL="44450" marR="44450" marT="0" marB="0" anchor="b"/>
                </a:tc>
              </a:tr>
              <a:tr h="288668">
                <a:tc>
                  <a:txBody>
                    <a:bodyPr/>
                    <a:lstStyle/>
                    <a:p>
                      <a:pPr>
                        <a:lnSpc>
                          <a:spcPct val="115000"/>
                        </a:lnSpc>
                        <a:spcAft>
                          <a:spcPts val="0"/>
                        </a:spcAft>
                      </a:pPr>
                      <a:r>
                        <a:rPr lang="es-EC" sz="1600">
                          <a:effectLst/>
                        </a:rPr>
                        <a:t>TOTAL</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809,08</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1.503,41</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2.647,69</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4.183,57</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5.993,15</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6.428,88</a:t>
                      </a:r>
                      <a:endParaRPr lang="es-EC" sz="2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100%</a:t>
                      </a:r>
                      <a:endParaRPr lang="es-EC" sz="2000" dirty="0">
                        <a:effectLst/>
                        <a:latin typeface="Calibri"/>
                        <a:ea typeface="Calibri"/>
                        <a:cs typeface="Times New Roman"/>
                      </a:endParaRPr>
                    </a:p>
                  </a:txBody>
                  <a:tcPr marL="44450" marR="44450" marT="0" marB="0" anchor="b"/>
                </a:tc>
              </a:tr>
            </a:tbl>
          </a:graphicData>
        </a:graphic>
      </p:graphicFrame>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4879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endParaRPr lang="en-US" dirty="0"/>
          </a:p>
        </p:txBody>
      </p:sp>
      <p:pic>
        <p:nvPicPr>
          <p:cNvPr id="4" name="3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270" y="786763"/>
            <a:ext cx="7710775" cy="4876617"/>
          </a:xfrm>
          <a:prstGeom prst="rect">
            <a:avLst/>
          </a:prstGeom>
          <a:noFill/>
        </p:spPr>
      </p:pic>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198337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OFERTA</a:t>
            </a:r>
            <a:endParaRPr lang="es-EC" dirty="0"/>
          </a:p>
        </p:txBody>
      </p:sp>
      <p:sp>
        <p:nvSpPr>
          <p:cNvPr id="3" name="2 Marcador de pie de página"/>
          <p:cNvSpPr>
            <a:spLocks noGrp="1"/>
          </p:cNvSpPr>
          <p:nvPr>
            <p:ph type="ftr" sz="quarter" idx="11"/>
          </p:nvPr>
        </p:nvSpPr>
        <p:spPr/>
        <p:txBody>
          <a:bodyPr/>
          <a:lstStyle/>
          <a:p>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3459365727"/>
              </p:ext>
            </p:extLst>
          </p:nvPr>
        </p:nvGraphicFramePr>
        <p:xfrm>
          <a:off x="825910" y="1305182"/>
          <a:ext cx="8465573" cy="5019352"/>
        </p:xfrm>
        <a:graphic>
          <a:graphicData uri="http://schemas.openxmlformats.org/drawingml/2006/table">
            <a:tbl>
              <a:tblPr firstRow="1" firstCol="1" bandRow="1">
                <a:tableStyleId>{93296810-A885-4BE3-A3E7-6D5BEEA58F35}</a:tableStyleId>
              </a:tblPr>
              <a:tblGrid>
                <a:gridCol w="273860"/>
                <a:gridCol w="158844"/>
                <a:gridCol w="2880879"/>
                <a:gridCol w="2728972"/>
                <a:gridCol w="2423018"/>
              </a:tblGrid>
              <a:tr h="669613">
                <a:tc>
                  <a:txBody>
                    <a:bodyPr/>
                    <a:lstStyle/>
                    <a:p>
                      <a:pPr algn="ctr">
                        <a:lnSpc>
                          <a:spcPct val="150000"/>
                        </a:lnSpc>
                        <a:spcAft>
                          <a:spcPts val="0"/>
                        </a:spcAft>
                      </a:pPr>
                      <a:r>
                        <a:rPr lang="es-EC" sz="1100" dirty="0">
                          <a:effectLst/>
                        </a:rPr>
                        <a:t> </a:t>
                      </a:r>
                      <a:endParaRPr lang="es-EC" sz="1000" dirty="0">
                        <a:effectLst/>
                        <a:latin typeface="Calibri"/>
                        <a:ea typeface="Calibri"/>
                        <a:cs typeface="Times New Roman"/>
                      </a:endParaRPr>
                    </a:p>
                  </a:txBody>
                  <a:tcPr marL="63980" marR="63980" marT="0" marB="0"/>
                </a:tc>
                <a:tc gridSpan="2">
                  <a:txBody>
                    <a:bodyPr/>
                    <a:lstStyle/>
                    <a:p>
                      <a:pPr>
                        <a:lnSpc>
                          <a:spcPct val="150000"/>
                        </a:lnSpc>
                        <a:spcAft>
                          <a:spcPts val="0"/>
                        </a:spcAft>
                      </a:pPr>
                      <a:r>
                        <a:rPr lang="es-EC" sz="1600" dirty="0">
                          <a:effectLst/>
                        </a:rPr>
                        <a:t>NOMBRE DE</a:t>
                      </a:r>
                    </a:p>
                    <a:p>
                      <a:pPr>
                        <a:lnSpc>
                          <a:spcPct val="150000"/>
                        </a:lnSpc>
                        <a:spcAft>
                          <a:spcPts val="0"/>
                        </a:spcAft>
                      </a:pPr>
                      <a:r>
                        <a:rPr lang="es-EC" sz="1600" dirty="0">
                          <a:effectLst/>
                        </a:rPr>
                        <a:t>INDUSTRIAS</a:t>
                      </a:r>
                      <a:endParaRPr lang="es-EC" sz="1600" dirty="0">
                        <a:effectLst/>
                        <a:latin typeface="Calibri"/>
                        <a:ea typeface="Calibri"/>
                        <a:cs typeface="Times New Roman"/>
                      </a:endParaRPr>
                    </a:p>
                  </a:txBody>
                  <a:tcPr marL="63980" marR="63980" marT="0" marB="0"/>
                </a:tc>
                <a:tc hMerge="1">
                  <a:txBody>
                    <a:bodyPr/>
                    <a:lstStyle/>
                    <a:p>
                      <a:endParaRPr lang="es-EC"/>
                    </a:p>
                  </a:txBody>
                  <a:tcPr/>
                </a:tc>
                <a:tc>
                  <a:txBody>
                    <a:bodyPr/>
                    <a:lstStyle/>
                    <a:p>
                      <a:pPr>
                        <a:lnSpc>
                          <a:spcPct val="150000"/>
                        </a:lnSpc>
                        <a:spcAft>
                          <a:spcPts val="0"/>
                        </a:spcAft>
                      </a:pPr>
                      <a:r>
                        <a:rPr lang="es-EC" sz="1600">
                          <a:effectLst/>
                        </a:rPr>
                        <a:t>NOMBRE COMERCIAL</a:t>
                      </a:r>
                      <a:endParaRPr lang="es-EC" sz="1600">
                        <a:effectLst/>
                        <a:latin typeface="Calibri"/>
                        <a:ea typeface="Calibri"/>
                        <a:cs typeface="Times New Roman"/>
                      </a:endParaRPr>
                    </a:p>
                  </a:txBody>
                  <a:tcPr marL="63980" marR="63980" marT="0" marB="0"/>
                </a:tc>
                <a:tc>
                  <a:txBody>
                    <a:bodyPr/>
                    <a:lstStyle/>
                    <a:p>
                      <a:pPr>
                        <a:lnSpc>
                          <a:spcPct val="150000"/>
                        </a:lnSpc>
                        <a:spcAft>
                          <a:spcPts val="0"/>
                        </a:spcAft>
                      </a:pPr>
                      <a:r>
                        <a:rPr lang="es-EC" sz="1600">
                          <a:effectLst/>
                        </a:rPr>
                        <a:t>   ACTIVIDAD</a:t>
                      </a:r>
                      <a:endParaRPr lang="es-EC" sz="1600">
                        <a:effectLst/>
                        <a:latin typeface="Calibri"/>
                        <a:ea typeface="Calibri"/>
                        <a:cs typeface="Times New Roman"/>
                      </a:endParaRPr>
                    </a:p>
                  </a:txBody>
                  <a:tcPr marL="63980" marR="63980" marT="0" marB="0"/>
                </a:tc>
              </a:tr>
              <a:tr h="1205069">
                <a:tc gridSpan="2">
                  <a:txBody>
                    <a:bodyPr/>
                    <a:lstStyle/>
                    <a:p>
                      <a:pPr algn="just">
                        <a:lnSpc>
                          <a:spcPct val="150000"/>
                        </a:lnSpc>
                        <a:spcAft>
                          <a:spcPts val="0"/>
                        </a:spcAft>
                      </a:pPr>
                      <a:r>
                        <a:rPr lang="es-EC" sz="1100">
                          <a:effectLst/>
                        </a:rPr>
                        <a:t>1</a:t>
                      </a:r>
                      <a:endParaRPr lang="es-EC" sz="1000">
                        <a:effectLst/>
                        <a:latin typeface="Calibri"/>
                        <a:ea typeface="Calibri"/>
                        <a:cs typeface="Times New Roman"/>
                      </a:endParaRPr>
                    </a:p>
                  </a:txBody>
                  <a:tcPr marL="63980" marR="63980" marT="0" marB="0"/>
                </a:tc>
                <a:tc hMerge="1">
                  <a:txBody>
                    <a:bodyPr/>
                    <a:lstStyle/>
                    <a:p>
                      <a:endParaRPr lang="es-EC"/>
                    </a:p>
                  </a:txBody>
                  <a:tcPr/>
                </a:tc>
                <a:tc>
                  <a:txBody>
                    <a:bodyPr/>
                    <a:lstStyle/>
                    <a:p>
                      <a:pPr>
                        <a:lnSpc>
                          <a:spcPct val="150000"/>
                        </a:lnSpc>
                        <a:spcAft>
                          <a:spcPts val="0"/>
                        </a:spcAft>
                      </a:pPr>
                      <a:r>
                        <a:rPr lang="es-EC" sz="1400">
                          <a:effectLst/>
                        </a:rPr>
                        <a:t>INDUSTRIA DE ALIMENTOS LA EUROPEA CIA. LTDA.</a:t>
                      </a:r>
                      <a:endParaRPr lang="es-EC" sz="1600">
                        <a:effectLst/>
                        <a:latin typeface="Calibri"/>
                        <a:ea typeface="Calibri"/>
                        <a:cs typeface="Times New Roman"/>
                      </a:endParaRPr>
                    </a:p>
                  </a:txBody>
                  <a:tcPr marL="63980" marR="63980" marT="0" marB="0"/>
                </a:tc>
                <a:tc>
                  <a:txBody>
                    <a:bodyPr/>
                    <a:lstStyle/>
                    <a:p>
                      <a:pPr algn="just">
                        <a:lnSpc>
                          <a:spcPct val="150000"/>
                        </a:lnSpc>
                        <a:spcAft>
                          <a:spcPts val="0"/>
                        </a:spcAft>
                      </a:pPr>
                      <a:r>
                        <a:rPr lang="es-EC" sz="1400">
                          <a:effectLst/>
                        </a:rPr>
                        <a:t>LA EUROPEA</a:t>
                      </a:r>
                      <a:endParaRPr lang="es-EC" sz="1600">
                        <a:effectLst/>
                        <a:latin typeface="Calibri"/>
                        <a:ea typeface="Calibri"/>
                        <a:cs typeface="Times New Roman"/>
                      </a:endParaRPr>
                    </a:p>
                  </a:txBody>
                  <a:tcPr marL="63980" marR="63980" marT="0" marB="0"/>
                </a:tc>
                <a:tc>
                  <a:txBody>
                    <a:bodyPr/>
                    <a:lstStyle/>
                    <a:p>
                      <a:pPr>
                        <a:lnSpc>
                          <a:spcPct val="150000"/>
                        </a:lnSpc>
                        <a:spcAft>
                          <a:spcPts val="0"/>
                        </a:spcAft>
                      </a:pPr>
                      <a:r>
                        <a:rPr lang="es-EC" sz="1400">
                          <a:effectLst/>
                        </a:rPr>
                        <a:t>Elaboración y comercialización de embutidos, conservas y carnes.</a:t>
                      </a:r>
                      <a:endParaRPr lang="es-EC" sz="1600">
                        <a:effectLst/>
                        <a:latin typeface="Calibri"/>
                        <a:ea typeface="Calibri"/>
                        <a:cs typeface="Times New Roman"/>
                      </a:endParaRPr>
                    </a:p>
                  </a:txBody>
                  <a:tcPr marL="63980" marR="63980" marT="0" marB="0"/>
                </a:tc>
              </a:tr>
              <a:tr h="909262">
                <a:tc gridSpan="2">
                  <a:txBody>
                    <a:bodyPr/>
                    <a:lstStyle/>
                    <a:p>
                      <a:pPr algn="just">
                        <a:lnSpc>
                          <a:spcPct val="150000"/>
                        </a:lnSpc>
                        <a:spcAft>
                          <a:spcPts val="0"/>
                        </a:spcAft>
                      </a:pPr>
                      <a:r>
                        <a:rPr lang="es-EC" sz="1100" dirty="0">
                          <a:effectLst/>
                        </a:rPr>
                        <a:t>2</a:t>
                      </a:r>
                      <a:endParaRPr lang="es-EC" sz="1000" dirty="0">
                        <a:effectLst/>
                        <a:latin typeface="Calibri"/>
                        <a:ea typeface="Calibri"/>
                        <a:cs typeface="Times New Roman"/>
                      </a:endParaRPr>
                    </a:p>
                  </a:txBody>
                  <a:tcPr marL="63980" marR="63980" marT="0" marB="0"/>
                </a:tc>
                <a:tc hMerge="1">
                  <a:txBody>
                    <a:bodyPr/>
                    <a:lstStyle/>
                    <a:p>
                      <a:endParaRPr lang="es-EC"/>
                    </a:p>
                  </a:txBody>
                  <a:tcPr/>
                </a:tc>
                <a:tc>
                  <a:txBody>
                    <a:bodyPr/>
                    <a:lstStyle/>
                    <a:p>
                      <a:pPr>
                        <a:lnSpc>
                          <a:spcPct val="150000"/>
                        </a:lnSpc>
                        <a:spcAft>
                          <a:spcPts val="0"/>
                        </a:spcAft>
                      </a:pPr>
                      <a:r>
                        <a:rPr lang="es-EC" sz="1400">
                          <a:effectLst/>
                        </a:rPr>
                        <a:t>ELABORADOS CARNICOS S.A. ECARNI</a:t>
                      </a:r>
                      <a:endParaRPr lang="es-EC" sz="1600">
                        <a:effectLst/>
                        <a:latin typeface="Calibri"/>
                        <a:ea typeface="Calibri"/>
                        <a:cs typeface="Times New Roman"/>
                      </a:endParaRPr>
                    </a:p>
                  </a:txBody>
                  <a:tcPr marL="63980" marR="63980" marT="0" marB="0"/>
                </a:tc>
                <a:tc>
                  <a:txBody>
                    <a:bodyPr/>
                    <a:lstStyle/>
                    <a:p>
                      <a:pPr algn="just">
                        <a:lnSpc>
                          <a:spcPct val="150000"/>
                        </a:lnSpc>
                        <a:spcAft>
                          <a:spcPts val="0"/>
                        </a:spcAft>
                      </a:pPr>
                      <a:r>
                        <a:rPr lang="es-EC" sz="1400">
                          <a:effectLst/>
                        </a:rPr>
                        <a:t>ALIMENTOS DON DIEGO</a:t>
                      </a:r>
                      <a:endParaRPr lang="es-EC" sz="1600">
                        <a:effectLst/>
                        <a:latin typeface="Calibri"/>
                        <a:ea typeface="Calibri"/>
                        <a:cs typeface="Times New Roman"/>
                      </a:endParaRPr>
                    </a:p>
                  </a:txBody>
                  <a:tcPr marL="63980" marR="63980" marT="0" marB="0"/>
                </a:tc>
                <a:tc>
                  <a:txBody>
                    <a:bodyPr/>
                    <a:lstStyle/>
                    <a:p>
                      <a:pPr>
                        <a:lnSpc>
                          <a:spcPct val="150000"/>
                        </a:lnSpc>
                        <a:spcAft>
                          <a:spcPts val="0"/>
                        </a:spcAft>
                      </a:pPr>
                      <a:r>
                        <a:rPr lang="es-EC" sz="1400">
                          <a:effectLst/>
                        </a:rPr>
                        <a:t>Actividades de elaboración y comercialización de embutidos.</a:t>
                      </a:r>
                      <a:endParaRPr lang="es-EC" sz="1600">
                        <a:effectLst/>
                        <a:latin typeface="Calibri"/>
                        <a:ea typeface="Calibri"/>
                        <a:cs typeface="Times New Roman"/>
                      </a:endParaRPr>
                    </a:p>
                  </a:txBody>
                  <a:tcPr marL="63980" marR="63980" marT="0" marB="0"/>
                </a:tc>
              </a:tr>
              <a:tr h="1205069">
                <a:tc gridSpan="2">
                  <a:txBody>
                    <a:bodyPr/>
                    <a:lstStyle/>
                    <a:p>
                      <a:pPr algn="just">
                        <a:lnSpc>
                          <a:spcPct val="150000"/>
                        </a:lnSpc>
                        <a:spcAft>
                          <a:spcPts val="0"/>
                        </a:spcAft>
                      </a:pPr>
                      <a:r>
                        <a:rPr lang="es-EC" sz="1100">
                          <a:effectLst/>
                        </a:rPr>
                        <a:t>3</a:t>
                      </a:r>
                      <a:endParaRPr lang="es-EC" sz="1000">
                        <a:effectLst/>
                        <a:latin typeface="Calibri"/>
                        <a:ea typeface="Calibri"/>
                        <a:cs typeface="Times New Roman"/>
                      </a:endParaRPr>
                    </a:p>
                  </a:txBody>
                  <a:tcPr marL="63980" marR="63980" marT="0" marB="0"/>
                </a:tc>
                <a:tc hMerge="1">
                  <a:txBody>
                    <a:bodyPr/>
                    <a:lstStyle/>
                    <a:p>
                      <a:endParaRPr lang="es-EC"/>
                    </a:p>
                  </a:txBody>
                  <a:tcPr/>
                </a:tc>
                <a:tc>
                  <a:txBody>
                    <a:bodyPr/>
                    <a:lstStyle/>
                    <a:p>
                      <a:pPr>
                        <a:lnSpc>
                          <a:spcPct val="150000"/>
                        </a:lnSpc>
                        <a:spcAft>
                          <a:spcPts val="0"/>
                        </a:spcAft>
                      </a:pPr>
                      <a:r>
                        <a:rPr lang="es-EC" sz="1400">
                          <a:effectLst/>
                        </a:rPr>
                        <a:t>FÁBRICA JURIS CIA. LTDA</a:t>
                      </a:r>
                      <a:endParaRPr lang="es-EC" sz="1600">
                        <a:effectLst/>
                        <a:latin typeface="Calibri"/>
                        <a:ea typeface="Calibri"/>
                        <a:cs typeface="Times New Roman"/>
                      </a:endParaRPr>
                    </a:p>
                  </a:txBody>
                  <a:tcPr marL="63980" marR="63980" marT="0" marB="0"/>
                </a:tc>
                <a:tc>
                  <a:txBody>
                    <a:bodyPr/>
                    <a:lstStyle/>
                    <a:p>
                      <a:pPr algn="just">
                        <a:lnSpc>
                          <a:spcPct val="150000"/>
                        </a:lnSpc>
                        <a:spcAft>
                          <a:spcPts val="0"/>
                        </a:spcAft>
                      </a:pPr>
                      <a:r>
                        <a:rPr lang="es-EC" sz="1400">
                          <a:effectLst/>
                        </a:rPr>
                        <a:t>JURIS</a:t>
                      </a:r>
                      <a:endParaRPr lang="es-EC" sz="1600">
                        <a:effectLst/>
                        <a:latin typeface="Calibri"/>
                        <a:ea typeface="Calibri"/>
                        <a:cs typeface="Times New Roman"/>
                      </a:endParaRPr>
                    </a:p>
                  </a:txBody>
                  <a:tcPr marL="63980" marR="63980" marT="0" marB="0"/>
                </a:tc>
                <a:tc>
                  <a:txBody>
                    <a:bodyPr/>
                    <a:lstStyle/>
                    <a:p>
                      <a:pPr>
                        <a:lnSpc>
                          <a:spcPct val="150000"/>
                        </a:lnSpc>
                        <a:spcAft>
                          <a:spcPts val="0"/>
                        </a:spcAft>
                      </a:pPr>
                      <a:r>
                        <a:rPr lang="es-EC" sz="1400" dirty="0">
                          <a:effectLst/>
                        </a:rPr>
                        <a:t>Industrialización y procesamiento de carne y fabricación de toda clase de embutidos.</a:t>
                      </a:r>
                      <a:endParaRPr lang="es-EC" sz="1600" dirty="0">
                        <a:effectLst/>
                        <a:latin typeface="Calibri"/>
                        <a:ea typeface="Calibri"/>
                        <a:cs typeface="Times New Roman"/>
                      </a:endParaRPr>
                    </a:p>
                  </a:txBody>
                  <a:tcPr marL="63980" marR="63980" marT="0" marB="0"/>
                </a:tc>
              </a:tr>
              <a:tr h="767392">
                <a:tc gridSpan="2">
                  <a:txBody>
                    <a:bodyPr/>
                    <a:lstStyle/>
                    <a:p>
                      <a:pPr algn="just">
                        <a:lnSpc>
                          <a:spcPct val="150000"/>
                        </a:lnSpc>
                        <a:spcAft>
                          <a:spcPts val="0"/>
                        </a:spcAft>
                      </a:pPr>
                      <a:r>
                        <a:rPr lang="es-EC" sz="1100">
                          <a:effectLst/>
                        </a:rPr>
                        <a:t>4</a:t>
                      </a:r>
                      <a:endParaRPr lang="es-EC" sz="1000">
                        <a:effectLst/>
                        <a:latin typeface="Calibri"/>
                        <a:ea typeface="Calibri"/>
                        <a:cs typeface="Times New Roman"/>
                      </a:endParaRPr>
                    </a:p>
                  </a:txBody>
                  <a:tcPr marL="63980" marR="63980" marT="0" marB="0"/>
                </a:tc>
                <a:tc hMerge="1">
                  <a:txBody>
                    <a:bodyPr/>
                    <a:lstStyle/>
                    <a:p>
                      <a:endParaRPr lang="es-EC"/>
                    </a:p>
                  </a:txBody>
                  <a:tcPr/>
                </a:tc>
                <a:tc>
                  <a:txBody>
                    <a:bodyPr/>
                    <a:lstStyle/>
                    <a:p>
                      <a:pPr>
                        <a:lnSpc>
                          <a:spcPct val="150000"/>
                        </a:lnSpc>
                        <a:spcAft>
                          <a:spcPts val="0"/>
                        </a:spcAft>
                      </a:pPr>
                      <a:r>
                        <a:rPr lang="es-EC" sz="1400">
                          <a:effectLst/>
                        </a:rPr>
                        <a:t>PROCESADORA NACIONAL DE ALIMENTOS C.A. PRONACA</a:t>
                      </a:r>
                      <a:endParaRPr lang="es-EC" sz="1600">
                        <a:effectLst/>
                        <a:latin typeface="Calibri"/>
                        <a:ea typeface="Calibri"/>
                        <a:cs typeface="Times New Roman"/>
                      </a:endParaRPr>
                    </a:p>
                  </a:txBody>
                  <a:tcPr marL="63980" marR="63980" marT="0" marB="0"/>
                </a:tc>
                <a:tc>
                  <a:txBody>
                    <a:bodyPr/>
                    <a:lstStyle/>
                    <a:p>
                      <a:pPr algn="just">
                        <a:lnSpc>
                          <a:spcPct val="150000"/>
                        </a:lnSpc>
                        <a:spcAft>
                          <a:spcPts val="0"/>
                        </a:spcAft>
                      </a:pPr>
                      <a:r>
                        <a:rPr lang="es-EC" sz="1400">
                          <a:effectLst/>
                        </a:rPr>
                        <a:t>PRONACA</a:t>
                      </a:r>
                      <a:endParaRPr lang="es-EC" sz="1600">
                        <a:effectLst/>
                        <a:latin typeface="Calibri"/>
                        <a:ea typeface="Calibri"/>
                        <a:cs typeface="Times New Roman"/>
                      </a:endParaRPr>
                    </a:p>
                  </a:txBody>
                  <a:tcPr marL="63980" marR="63980" marT="0" marB="0"/>
                </a:tc>
                <a:tc>
                  <a:txBody>
                    <a:bodyPr/>
                    <a:lstStyle/>
                    <a:p>
                      <a:pPr>
                        <a:lnSpc>
                          <a:spcPct val="150000"/>
                        </a:lnSpc>
                        <a:spcAft>
                          <a:spcPts val="0"/>
                        </a:spcAft>
                      </a:pPr>
                      <a:r>
                        <a:rPr lang="es-EC" sz="1400" dirty="0">
                          <a:effectLst/>
                        </a:rPr>
                        <a:t>Actividad agropecuaria en todas sus formas y etapas.</a:t>
                      </a:r>
                      <a:endParaRPr lang="es-EC" sz="1600" dirty="0">
                        <a:effectLst/>
                        <a:latin typeface="Calibri"/>
                        <a:ea typeface="Calibri"/>
                        <a:cs typeface="Times New Roman"/>
                      </a:endParaRPr>
                    </a:p>
                  </a:txBody>
                  <a:tcPr marL="63980" marR="63980" marT="0" marB="0"/>
                </a:tc>
              </a:tr>
            </a:tbl>
          </a:graphicData>
        </a:graphic>
      </p:graphicFrame>
      <p:sp>
        <p:nvSpPr>
          <p:cNvPr id="6"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181023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COMPORTAMIENTO HISTÓRICO</a:t>
            </a:r>
            <a:endParaRPr lang="es-EC" dirty="0"/>
          </a:p>
        </p:txBody>
      </p:sp>
      <p:sp>
        <p:nvSpPr>
          <p:cNvPr id="3" name="2 Marcador de pie de página"/>
          <p:cNvSpPr>
            <a:spLocks noGrp="1"/>
          </p:cNvSpPr>
          <p:nvPr>
            <p:ph type="ftr" sz="quarter" idx="11"/>
          </p:nvPr>
        </p:nvSpPr>
        <p:spPr/>
        <p:txBody>
          <a:bodyPr/>
          <a:lstStyle/>
          <a:p>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3982499590"/>
              </p:ext>
            </p:extLst>
          </p:nvPr>
        </p:nvGraphicFramePr>
        <p:xfrm>
          <a:off x="892856" y="1364122"/>
          <a:ext cx="7793945" cy="1579179"/>
        </p:xfrm>
        <a:graphic>
          <a:graphicData uri="http://schemas.openxmlformats.org/drawingml/2006/table">
            <a:tbl>
              <a:tblPr firstRow="1" firstCol="1" bandRow="1">
                <a:tableStyleId>{93296810-A885-4BE3-A3E7-6D5BEEA58F35}</a:tableStyleId>
              </a:tblPr>
              <a:tblGrid>
                <a:gridCol w="1763463"/>
                <a:gridCol w="793838"/>
                <a:gridCol w="951710"/>
                <a:gridCol w="952830"/>
                <a:gridCol w="792718"/>
                <a:gridCol w="793838"/>
                <a:gridCol w="793838"/>
                <a:gridCol w="951710"/>
              </a:tblGrid>
              <a:tr h="395228">
                <a:tc>
                  <a:txBody>
                    <a:bodyPr/>
                    <a:lstStyle/>
                    <a:p>
                      <a:pPr algn="ctr">
                        <a:lnSpc>
                          <a:spcPct val="115000"/>
                        </a:lnSpc>
                        <a:spcAft>
                          <a:spcPts val="0"/>
                        </a:spcAft>
                      </a:pPr>
                      <a:r>
                        <a:rPr lang="es-EC" sz="1800" dirty="0">
                          <a:effectLst/>
                        </a:rPr>
                        <a:t>País/Año</a:t>
                      </a:r>
                      <a:endParaRPr lang="es-EC" sz="16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2010</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2011</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2012</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2013</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2014</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2015</a:t>
                      </a:r>
                      <a:endParaRPr lang="es-EC" sz="16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800">
                          <a:effectLst/>
                        </a:rPr>
                        <a:t>% FOB</a:t>
                      </a:r>
                      <a:endParaRPr lang="es-EC" sz="1600">
                        <a:effectLst/>
                        <a:latin typeface="Calibri"/>
                        <a:ea typeface="Calibri"/>
                        <a:cs typeface="Times New Roman"/>
                      </a:endParaRPr>
                    </a:p>
                  </a:txBody>
                  <a:tcPr marL="44450" marR="44450" marT="0" marB="0" anchor="ctr"/>
                </a:tc>
              </a:tr>
              <a:tr h="373555">
                <a:tc>
                  <a:txBody>
                    <a:bodyPr/>
                    <a:lstStyle/>
                    <a:p>
                      <a:pPr>
                        <a:lnSpc>
                          <a:spcPct val="115000"/>
                        </a:lnSpc>
                        <a:spcAft>
                          <a:spcPts val="0"/>
                        </a:spcAft>
                      </a:pPr>
                      <a:r>
                        <a:rPr lang="es-EC" sz="1600" dirty="0">
                          <a:effectLst/>
                        </a:rPr>
                        <a:t>Colombia</a:t>
                      </a:r>
                      <a:endParaRPr lang="es-EC"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39,65</a:t>
                      </a:r>
                      <a:endParaRPr lang="es-EC"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37,11</a:t>
                      </a:r>
                      <a:endParaRPr lang="es-EC"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99,97%</a:t>
                      </a:r>
                      <a:endParaRPr lang="es-EC" sz="1600">
                        <a:effectLst/>
                        <a:latin typeface="Calibri"/>
                        <a:ea typeface="Calibri"/>
                        <a:cs typeface="Times New Roman"/>
                      </a:endParaRPr>
                    </a:p>
                  </a:txBody>
                  <a:tcPr marL="44450" marR="44450" marT="0" marB="0" anchor="b"/>
                </a:tc>
              </a:tr>
              <a:tr h="448061">
                <a:tc>
                  <a:txBody>
                    <a:bodyPr/>
                    <a:lstStyle/>
                    <a:p>
                      <a:pPr>
                        <a:lnSpc>
                          <a:spcPct val="115000"/>
                        </a:lnSpc>
                        <a:spcAft>
                          <a:spcPts val="0"/>
                        </a:spcAft>
                      </a:pPr>
                      <a:r>
                        <a:rPr lang="es-EC" sz="1600">
                          <a:effectLst/>
                        </a:rPr>
                        <a:t>Estados Unidos</a:t>
                      </a:r>
                      <a:endParaRPr lang="es-EC"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0,02</a:t>
                      </a:r>
                      <a:endParaRPr lang="es-EC"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b"/>
                </a:tc>
                <a:tc>
                  <a:txBody>
                    <a:bodyPr/>
                    <a:lstStyle/>
                    <a:p>
                      <a:pPr>
                        <a:lnSpc>
                          <a:spcPct val="115000"/>
                        </a:lnSpc>
                        <a:spcAft>
                          <a:spcPts val="0"/>
                        </a:spcAft>
                      </a:pPr>
                      <a:r>
                        <a:rPr lang="es-EC" sz="1600">
                          <a:effectLst/>
                        </a:rPr>
                        <a:t> </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0,03%</a:t>
                      </a:r>
                      <a:endParaRPr lang="es-EC" sz="1600">
                        <a:effectLst/>
                        <a:latin typeface="Calibri"/>
                        <a:ea typeface="Calibri"/>
                        <a:cs typeface="Times New Roman"/>
                      </a:endParaRPr>
                    </a:p>
                  </a:txBody>
                  <a:tcPr marL="44450" marR="44450" marT="0" marB="0" anchor="b"/>
                </a:tc>
              </a:tr>
              <a:tr h="362335">
                <a:tc>
                  <a:txBody>
                    <a:bodyPr/>
                    <a:lstStyle/>
                    <a:p>
                      <a:pPr>
                        <a:lnSpc>
                          <a:spcPct val="115000"/>
                        </a:lnSpc>
                        <a:spcAft>
                          <a:spcPts val="0"/>
                        </a:spcAft>
                      </a:pPr>
                      <a:r>
                        <a:rPr lang="es-EC" sz="1600">
                          <a:effectLst/>
                        </a:rPr>
                        <a:t>TOTAL</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39,65</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37,13</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a:effectLst/>
                        </a:rPr>
                        <a:t>0</a:t>
                      </a:r>
                      <a:endParaRPr lang="es-EC" sz="16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C" sz="1600" dirty="0">
                          <a:effectLst/>
                        </a:rPr>
                        <a:t>100%</a:t>
                      </a:r>
                      <a:endParaRPr lang="es-EC" sz="1600" dirty="0">
                        <a:effectLst/>
                        <a:latin typeface="Calibri"/>
                        <a:ea typeface="Calibri"/>
                        <a:cs typeface="Times New Roman"/>
                      </a:endParaRPr>
                    </a:p>
                  </a:txBody>
                  <a:tcPr marL="44450" marR="44450" marT="0" marB="0" anchor="b"/>
                </a:tc>
              </a:tr>
            </a:tbl>
          </a:graphicData>
        </a:graphic>
      </p:graphicFrame>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940" y="3216173"/>
            <a:ext cx="5641422" cy="339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13920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5"/>
                                        </p:tgtEl>
                                        <p:attrNameLst>
                                          <p:attrName>style.visibility</p:attrName>
                                        </p:attrNameLst>
                                      </p:cBhvr>
                                      <p:to>
                                        <p:strVal val="visible"/>
                                      </p:to>
                                    </p:set>
                                    <p:anim calcmode="lin" valueType="num">
                                      <p:cBhvr additive="base">
                                        <p:cTn id="12" dur="500" fill="hold"/>
                                        <p:tgtEl>
                                          <p:spTgt spid="11265"/>
                                        </p:tgtEl>
                                        <p:attrNameLst>
                                          <p:attrName>ppt_x</p:attrName>
                                        </p:attrNameLst>
                                      </p:cBhvr>
                                      <p:tavLst>
                                        <p:tav tm="0">
                                          <p:val>
                                            <p:strVal val="#ppt_x"/>
                                          </p:val>
                                        </p:tav>
                                        <p:tav tm="100000">
                                          <p:val>
                                            <p:strVal val="#ppt_x"/>
                                          </p:val>
                                        </p:tav>
                                      </p:tavLst>
                                    </p:anim>
                                    <p:anim calcmode="lin" valueType="num">
                                      <p:cBhvr additive="base">
                                        <p:cTn id="13" dur="500" fill="hold"/>
                                        <p:tgtEl>
                                          <p:spTgt spid="112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7790" y="2322491"/>
            <a:ext cx="8596668" cy="1320800"/>
          </a:xfrm>
        </p:spPr>
        <p:txBody>
          <a:bodyPr/>
          <a:lstStyle/>
          <a:p>
            <a:r>
              <a:rPr lang="es-EC" i="1" dirty="0" smtClean="0"/>
              <a:t>ANÁLISIS DE DATOS</a:t>
            </a:r>
            <a:endParaRPr lang="es-EC" i="1" dirty="0"/>
          </a:p>
        </p:txBody>
      </p:sp>
      <p:sp>
        <p:nvSpPr>
          <p:cNvPr id="3" name="AutoShape 2" descr="Resultado de imagen para colombia car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Marcador de pie de página 4"/>
          <p:cNvSpPr>
            <a:spLocks noGrp="1"/>
          </p:cNvSpPr>
          <p:nvPr>
            <p:ph type="ftr" sz="quarter" idx="11"/>
          </p:nvPr>
        </p:nvSpPr>
        <p:spPr>
          <a:xfrm>
            <a:off x="677334" y="6492875"/>
            <a:ext cx="6297612" cy="365125"/>
          </a:xfrm>
        </p:spPr>
        <p:txBody>
          <a:bodyPr/>
          <a:lstStyle/>
          <a:p>
            <a:r>
              <a:rPr lang="en-US" dirty="0" smtClean="0"/>
              <a:t>KARINA MONTENEGRO P.                                                                                                                  AGOSTO 2016</a:t>
            </a:r>
            <a:endParaRPr lang="en-US" dirty="0"/>
          </a:p>
        </p:txBody>
      </p:sp>
      <p:sp>
        <p:nvSpPr>
          <p:cNvPr id="6" name="AutoShape 6" descr="http://www.eltiempo.com.ec/fotos-cuenca-ecuador/ecuador/t1_144599348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290" name="Picture 2" descr="http://wp.introl.es/wp-content/uploads/2012/11/m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761" y="3052916"/>
            <a:ext cx="5473291" cy="307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26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BALANZA COMERCIAL</a:t>
            </a:r>
            <a:endParaRPr lang="es-EC" dirty="0"/>
          </a:p>
        </p:txBody>
      </p:sp>
      <p:sp>
        <p:nvSpPr>
          <p:cNvPr id="3" name="2 Marcador de pie de página"/>
          <p:cNvSpPr>
            <a:spLocks noGrp="1"/>
          </p:cNvSpPr>
          <p:nvPr>
            <p:ph type="ftr" sz="quarter" idx="11"/>
          </p:nvPr>
        </p:nvSpPr>
        <p:spPr/>
        <p:txBody>
          <a:bodyPr/>
          <a:lstStyle/>
          <a:p>
            <a:endParaRPr lang="en-US" dirty="0"/>
          </a:p>
        </p:txBody>
      </p:sp>
      <p:graphicFrame>
        <p:nvGraphicFramePr>
          <p:cNvPr id="4" name="3 Gráfico"/>
          <p:cNvGraphicFramePr/>
          <p:nvPr>
            <p:extLst>
              <p:ext uri="{D42A27DB-BD31-4B8C-83A1-F6EECF244321}">
                <p14:modId xmlns:p14="http://schemas.microsoft.com/office/powerpoint/2010/main" val="1476220497"/>
              </p:ext>
            </p:extLst>
          </p:nvPr>
        </p:nvGraphicFramePr>
        <p:xfrm>
          <a:off x="1347018" y="1688690"/>
          <a:ext cx="7973963" cy="4092678"/>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39731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INTERNACIONALIZACIÓN</a:t>
            </a:r>
            <a:endParaRPr lang="es-EC" dirty="0"/>
          </a:p>
        </p:txBody>
      </p:sp>
      <p:sp>
        <p:nvSpPr>
          <p:cNvPr id="3" name="2 Marcador de pie de página"/>
          <p:cNvSpPr>
            <a:spLocks noGrp="1"/>
          </p:cNvSpPr>
          <p:nvPr>
            <p:ph type="ftr" sz="quarter" idx="11"/>
          </p:nvPr>
        </p:nvSpPr>
        <p:spPr/>
        <p:txBody>
          <a:bodyPr/>
          <a:lstStyle/>
          <a:p>
            <a:endParaRPr lang="en-US" dirty="0"/>
          </a:p>
        </p:txBody>
      </p:sp>
      <p:graphicFrame>
        <p:nvGraphicFramePr>
          <p:cNvPr id="4" name="3 Tabla"/>
          <p:cNvGraphicFramePr>
            <a:graphicFrameLocks noGrp="1"/>
          </p:cNvGraphicFramePr>
          <p:nvPr>
            <p:extLst>
              <p:ext uri="{D42A27DB-BD31-4B8C-83A1-F6EECF244321}">
                <p14:modId xmlns:p14="http://schemas.microsoft.com/office/powerpoint/2010/main" val="1189024278"/>
              </p:ext>
            </p:extLst>
          </p:nvPr>
        </p:nvGraphicFramePr>
        <p:xfrm>
          <a:off x="707924" y="1371599"/>
          <a:ext cx="8170606" cy="5003768"/>
        </p:xfrm>
        <a:graphic>
          <a:graphicData uri="http://schemas.openxmlformats.org/drawingml/2006/table">
            <a:tbl>
              <a:tblPr firstRow="1" firstCol="1" bandRow="1">
                <a:tableStyleId>{93296810-A885-4BE3-A3E7-6D5BEEA58F35}</a:tableStyleId>
              </a:tblPr>
              <a:tblGrid>
                <a:gridCol w="3737814"/>
                <a:gridCol w="4432792"/>
              </a:tblGrid>
              <a:tr h="402835">
                <a:tc>
                  <a:txBody>
                    <a:bodyPr/>
                    <a:lstStyle/>
                    <a:p>
                      <a:pPr algn="just">
                        <a:lnSpc>
                          <a:spcPct val="150000"/>
                        </a:lnSpc>
                        <a:spcAft>
                          <a:spcPts val="0"/>
                        </a:spcAft>
                      </a:pPr>
                      <a:r>
                        <a:rPr lang="es-EC" sz="1800" dirty="0">
                          <a:effectLst/>
                        </a:rPr>
                        <a:t>OBSTÁCULOS</a:t>
                      </a:r>
                      <a:endParaRPr lang="es-EC" sz="160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800">
                          <a:effectLst/>
                        </a:rPr>
                        <a:t>RAZONES</a:t>
                      </a:r>
                      <a:endParaRPr lang="es-EC" sz="1600">
                        <a:effectLst/>
                        <a:latin typeface="Calibri"/>
                        <a:ea typeface="Calibri"/>
                        <a:cs typeface="Times New Roman"/>
                      </a:endParaRPr>
                    </a:p>
                  </a:txBody>
                  <a:tcPr marL="68580" marR="68580" marT="0" marB="0"/>
                </a:tc>
              </a:tr>
              <a:tr h="650224">
                <a:tc>
                  <a:txBody>
                    <a:bodyPr/>
                    <a:lstStyle/>
                    <a:p>
                      <a:pPr algn="just">
                        <a:lnSpc>
                          <a:spcPct val="150000"/>
                        </a:lnSpc>
                        <a:spcAft>
                          <a:spcPts val="0"/>
                        </a:spcAft>
                      </a:pPr>
                      <a:r>
                        <a:rPr lang="es-EC" sz="1800">
                          <a:effectLst/>
                        </a:rPr>
                        <a:t>Financieros</a:t>
                      </a:r>
                      <a:endParaRPr lang="es-EC" sz="160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pPr>
                      <a:r>
                        <a:rPr lang="es-EC" sz="1800">
                          <a:effectLst/>
                        </a:rPr>
                        <a:t>Falta de créditos para la exportación</a:t>
                      </a:r>
                      <a:endParaRPr lang="es-EC" sz="1200">
                        <a:effectLst/>
                        <a:latin typeface="Calibri"/>
                        <a:ea typeface="Calibri"/>
                        <a:cs typeface="Times New Roman"/>
                      </a:endParaRPr>
                    </a:p>
                  </a:txBody>
                  <a:tcPr marL="68580" marR="68580" marT="0" marB="0"/>
                </a:tc>
              </a:tr>
              <a:tr h="805670">
                <a:tc>
                  <a:txBody>
                    <a:bodyPr/>
                    <a:lstStyle/>
                    <a:p>
                      <a:pPr algn="just">
                        <a:lnSpc>
                          <a:spcPct val="150000"/>
                        </a:lnSpc>
                        <a:spcAft>
                          <a:spcPts val="0"/>
                        </a:spcAft>
                      </a:pPr>
                      <a:r>
                        <a:rPr lang="es-EC" sz="1800">
                          <a:effectLst/>
                        </a:rPr>
                        <a:t>Comercial </a:t>
                      </a:r>
                      <a:endParaRPr lang="es-EC" sz="160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pPr>
                      <a:r>
                        <a:rPr lang="es-EC" sz="1800">
                          <a:effectLst/>
                        </a:rPr>
                        <a:t>Desconocimiento de oportunidades comerciales</a:t>
                      </a:r>
                      <a:endParaRPr lang="es-EC" sz="1200">
                        <a:effectLst/>
                        <a:latin typeface="Calibri"/>
                        <a:ea typeface="Calibri"/>
                        <a:cs typeface="Times New Roman"/>
                      </a:endParaRPr>
                    </a:p>
                  </a:txBody>
                  <a:tcPr marL="68580" marR="68580" marT="0" marB="0"/>
                </a:tc>
              </a:tr>
              <a:tr h="650224">
                <a:tc>
                  <a:txBody>
                    <a:bodyPr/>
                    <a:lstStyle/>
                    <a:p>
                      <a:pPr algn="just">
                        <a:lnSpc>
                          <a:spcPct val="150000"/>
                        </a:lnSpc>
                        <a:spcAft>
                          <a:spcPts val="0"/>
                        </a:spcAft>
                      </a:pPr>
                      <a:r>
                        <a:rPr lang="es-EC" sz="1800" dirty="0">
                          <a:effectLst/>
                        </a:rPr>
                        <a:t>Logísticos</a:t>
                      </a:r>
                      <a:endParaRPr lang="es-EC" sz="1600" dirty="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pPr>
                      <a:r>
                        <a:rPr lang="es-EC" sz="1800">
                          <a:effectLst/>
                        </a:rPr>
                        <a:t>Falta de coordinación en el transporte</a:t>
                      </a:r>
                      <a:endParaRPr lang="es-EC" sz="1200">
                        <a:effectLst/>
                        <a:latin typeface="Calibri"/>
                        <a:ea typeface="Calibri"/>
                        <a:cs typeface="Times New Roman"/>
                      </a:endParaRPr>
                    </a:p>
                  </a:txBody>
                  <a:tcPr marL="68580" marR="68580" marT="0" marB="0"/>
                </a:tc>
              </a:tr>
              <a:tr h="805670">
                <a:tc>
                  <a:txBody>
                    <a:bodyPr/>
                    <a:lstStyle/>
                    <a:p>
                      <a:pPr algn="just">
                        <a:lnSpc>
                          <a:spcPct val="150000"/>
                        </a:lnSpc>
                        <a:spcAft>
                          <a:spcPts val="0"/>
                        </a:spcAft>
                      </a:pPr>
                      <a:r>
                        <a:rPr lang="es-EC" sz="1800">
                          <a:effectLst/>
                        </a:rPr>
                        <a:t>Culturales</a:t>
                      </a:r>
                      <a:endParaRPr lang="es-EC" sz="160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pPr>
                      <a:r>
                        <a:rPr lang="es-EC" sz="1800">
                          <a:effectLst/>
                        </a:rPr>
                        <a:t>Idioma</a:t>
                      </a:r>
                      <a:endParaRPr lang="es-EC" sz="1200">
                        <a:effectLst/>
                      </a:endParaRPr>
                    </a:p>
                    <a:p>
                      <a:pPr marL="342900" lvl="0" indent="-342900" algn="just">
                        <a:lnSpc>
                          <a:spcPct val="150000"/>
                        </a:lnSpc>
                        <a:spcAft>
                          <a:spcPts val="0"/>
                        </a:spcAft>
                        <a:buFont typeface="Symbol"/>
                        <a:buChar char=""/>
                      </a:pPr>
                      <a:r>
                        <a:rPr lang="es-EC" sz="1800">
                          <a:effectLst/>
                        </a:rPr>
                        <a:t>Costumbres</a:t>
                      </a:r>
                      <a:endParaRPr lang="es-EC" sz="1200">
                        <a:effectLst/>
                        <a:latin typeface="Calibri"/>
                        <a:ea typeface="Calibri"/>
                        <a:cs typeface="Times New Roman"/>
                      </a:endParaRPr>
                    </a:p>
                  </a:txBody>
                  <a:tcPr marL="68580" marR="68580" marT="0" marB="0"/>
                </a:tc>
              </a:tr>
              <a:tr h="1611340">
                <a:tc>
                  <a:txBody>
                    <a:bodyPr/>
                    <a:lstStyle/>
                    <a:p>
                      <a:pPr algn="just">
                        <a:lnSpc>
                          <a:spcPct val="150000"/>
                        </a:lnSpc>
                        <a:spcAft>
                          <a:spcPts val="0"/>
                        </a:spcAft>
                      </a:pPr>
                      <a:r>
                        <a:rPr lang="es-EC" sz="1800">
                          <a:effectLst/>
                        </a:rPr>
                        <a:t>Restricciones legales impuestas por los gobiernos</a:t>
                      </a:r>
                      <a:endParaRPr lang="es-EC" sz="160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Symbol"/>
                        <a:buChar char=""/>
                      </a:pPr>
                      <a:r>
                        <a:rPr lang="es-EC" sz="1800" dirty="0">
                          <a:effectLst/>
                        </a:rPr>
                        <a:t>Barreras Arancelarias.- derechos aduaneros</a:t>
                      </a:r>
                      <a:endParaRPr lang="es-EC" sz="1200" dirty="0">
                        <a:effectLst/>
                      </a:endParaRPr>
                    </a:p>
                    <a:p>
                      <a:pPr marL="342900" lvl="0" indent="-342900" algn="just">
                        <a:lnSpc>
                          <a:spcPct val="150000"/>
                        </a:lnSpc>
                        <a:spcAft>
                          <a:spcPts val="0"/>
                        </a:spcAft>
                        <a:buFont typeface="Symbol"/>
                        <a:buChar char=""/>
                      </a:pPr>
                      <a:r>
                        <a:rPr lang="es-EC" sz="1800" dirty="0">
                          <a:effectLst/>
                        </a:rPr>
                        <a:t>Barreras no arancelarias.- normas técnicas, de sanidad</a:t>
                      </a:r>
                      <a:endParaRPr lang="es-EC" sz="1200" dirty="0">
                        <a:effectLst/>
                        <a:latin typeface="Calibri"/>
                        <a:ea typeface="Calibri"/>
                        <a:cs typeface="Times New Roman"/>
                      </a:endParaRPr>
                    </a:p>
                  </a:txBody>
                  <a:tcPr marL="68580" marR="68580" marT="0" marB="0"/>
                </a:tc>
              </a:tr>
            </a:tbl>
          </a:graphicData>
        </a:graphic>
      </p:graphicFrame>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10277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BARRERAS ARANCELARIAS</a:t>
            </a:r>
            <a:endParaRPr lang="es-EC" dirty="0"/>
          </a:p>
        </p:txBody>
      </p:sp>
      <p:sp>
        <p:nvSpPr>
          <p:cNvPr id="3" name="2 Marcador de pie de página"/>
          <p:cNvSpPr>
            <a:spLocks noGrp="1"/>
          </p:cNvSpPr>
          <p:nvPr>
            <p:ph type="ftr" sz="quarter" idx="11"/>
          </p:nvPr>
        </p:nvSpPr>
        <p:spPr/>
        <p:txBody>
          <a:bodyPr/>
          <a:lstStyle/>
          <a:p>
            <a:endParaRPr lang="en-U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69806" y="1371601"/>
            <a:ext cx="7138219" cy="4232787"/>
          </a:xfrm>
          <a:prstGeom prst="rect">
            <a:avLst/>
          </a:prstGeom>
          <a:noFill/>
          <a:ln>
            <a:noFill/>
          </a:ln>
        </p:spPr>
      </p:pic>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355678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BARRERAS NO ARANCELARIAS</a:t>
            </a:r>
            <a:endParaRPr lang="es-EC" dirty="0"/>
          </a:p>
        </p:txBody>
      </p:sp>
      <p:sp>
        <p:nvSpPr>
          <p:cNvPr id="3" name="2 Marcador de pie de página"/>
          <p:cNvSpPr>
            <a:spLocks noGrp="1"/>
          </p:cNvSpPr>
          <p:nvPr>
            <p:ph type="ftr" sz="quarter" idx="11"/>
          </p:nvPr>
        </p:nvSpPr>
        <p:spPr/>
        <p:txBody>
          <a:bodyPr/>
          <a:lstStyle/>
          <a:p>
            <a:endParaRPr lang="en-US" dirty="0"/>
          </a:p>
        </p:txBody>
      </p:sp>
      <p:graphicFrame>
        <p:nvGraphicFramePr>
          <p:cNvPr id="4" name="3 Tabla"/>
          <p:cNvGraphicFramePr>
            <a:graphicFrameLocks noGrp="1"/>
          </p:cNvGraphicFramePr>
          <p:nvPr>
            <p:extLst>
              <p:ext uri="{D42A27DB-BD31-4B8C-83A1-F6EECF244321}">
                <p14:modId xmlns:p14="http://schemas.microsoft.com/office/powerpoint/2010/main" val="25443365"/>
              </p:ext>
            </p:extLst>
          </p:nvPr>
        </p:nvGraphicFramePr>
        <p:xfrm>
          <a:off x="766915" y="1380598"/>
          <a:ext cx="8967019" cy="5219972"/>
        </p:xfrm>
        <a:graphic>
          <a:graphicData uri="http://schemas.openxmlformats.org/drawingml/2006/table">
            <a:tbl>
              <a:tblPr firstRow="1" firstCol="1" bandRow="1">
                <a:tableStyleId>{93296810-A885-4BE3-A3E7-6D5BEEA58F35}</a:tableStyleId>
              </a:tblPr>
              <a:tblGrid>
                <a:gridCol w="3155641"/>
                <a:gridCol w="5811378"/>
              </a:tblGrid>
              <a:tr h="250273">
                <a:tc>
                  <a:txBody>
                    <a:bodyPr/>
                    <a:lstStyle/>
                    <a:p>
                      <a:pPr algn="ctr">
                        <a:lnSpc>
                          <a:spcPct val="150000"/>
                        </a:lnSpc>
                        <a:spcAft>
                          <a:spcPts val="0"/>
                        </a:spcAft>
                      </a:pPr>
                      <a:r>
                        <a:rPr lang="es-EC" sz="1400" dirty="0">
                          <a:effectLst/>
                        </a:rPr>
                        <a:t>RESOLUCIÓN</a:t>
                      </a:r>
                      <a:endParaRPr lang="es-EC" sz="1200" dirty="0">
                        <a:effectLst/>
                        <a:latin typeface="Calibri"/>
                        <a:ea typeface="Calibri"/>
                        <a:cs typeface="Times New Roman"/>
                      </a:endParaRPr>
                    </a:p>
                  </a:txBody>
                  <a:tcPr marL="38814" marR="38814" marT="0" marB="0"/>
                </a:tc>
                <a:tc>
                  <a:txBody>
                    <a:bodyPr/>
                    <a:lstStyle/>
                    <a:p>
                      <a:pPr algn="ctr">
                        <a:lnSpc>
                          <a:spcPct val="150000"/>
                        </a:lnSpc>
                        <a:spcAft>
                          <a:spcPts val="0"/>
                        </a:spcAft>
                      </a:pPr>
                      <a:r>
                        <a:rPr lang="es-EC" sz="1400">
                          <a:effectLst/>
                        </a:rPr>
                        <a:t>DETALLE</a:t>
                      </a:r>
                      <a:endParaRPr lang="es-EC" sz="1200">
                        <a:effectLst/>
                        <a:latin typeface="Calibri"/>
                        <a:ea typeface="Calibri"/>
                        <a:cs typeface="Times New Roman"/>
                      </a:endParaRPr>
                    </a:p>
                  </a:txBody>
                  <a:tcPr marL="38814" marR="38814" marT="0" marB="0"/>
                </a:tc>
              </a:tr>
              <a:tr h="1720988">
                <a:tc>
                  <a:txBody>
                    <a:bodyPr/>
                    <a:lstStyle/>
                    <a:p>
                      <a:pPr algn="just">
                        <a:lnSpc>
                          <a:spcPct val="150000"/>
                        </a:lnSpc>
                        <a:spcAft>
                          <a:spcPts val="0"/>
                        </a:spcAft>
                      </a:pPr>
                      <a:r>
                        <a:rPr lang="es-EC" sz="1400" dirty="0">
                          <a:effectLst/>
                        </a:rPr>
                        <a:t>Decreto N° 1500 de 2007 -</a:t>
                      </a:r>
                      <a:endParaRPr lang="es-EC" sz="1200" dirty="0">
                        <a:effectLst/>
                      </a:endParaRPr>
                    </a:p>
                    <a:p>
                      <a:pPr algn="just">
                        <a:lnSpc>
                          <a:spcPct val="150000"/>
                        </a:lnSpc>
                        <a:spcAft>
                          <a:spcPts val="0"/>
                        </a:spcAft>
                      </a:pPr>
                      <a:r>
                        <a:rPr lang="es-EC" sz="1400" dirty="0">
                          <a:effectLst/>
                        </a:rPr>
                        <a:t>Decreto N° 2270 de 2012 modificaciones.</a:t>
                      </a:r>
                      <a:endParaRPr lang="es-EC" sz="1200" dirty="0">
                        <a:effectLst/>
                        <a:latin typeface="Calibri"/>
                        <a:ea typeface="Calibri"/>
                        <a:cs typeface="Times New Roman"/>
                      </a:endParaRPr>
                    </a:p>
                  </a:txBody>
                  <a:tcPr marL="38814" marR="38814" marT="0" marB="0"/>
                </a:tc>
                <a:tc>
                  <a:txBody>
                    <a:bodyPr/>
                    <a:lstStyle/>
                    <a:p>
                      <a:pPr algn="just">
                        <a:lnSpc>
                          <a:spcPct val="150000"/>
                        </a:lnSpc>
                        <a:spcAft>
                          <a:spcPts val="0"/>
                        </a:spcAft>
                      </a:pPr>
                      <a:r>
                        <a:rPr lang="es-EC" sz="1400">
                          <a:effectLst/>
                        </a:rPr>
                        <a:t>Reglamento Técnico sobre los requisitos sanitarios que se debe cumplir para comercialización, expendio, importación o exportación de carne, productos cárnicos y derivados cárnicos comestibles y se establece procedimiento para habilitar fábricas de alimentos ubicadas en el exterior.</a:t>
                      </a:r>
                      <a:endParaRPr lang="es-EC" sz="1200">
                        <a:effectLst/>
                      </a:endParaRPr>
                    </a:p>
                    <a:p>
                      <a:pPr algn="just">
                        <a:lnSpc>
                          <a:spcPct val="150000"/>
                        </a:lnSpc>
                        <a:spcAft>
                          <a:spcPts val="0"/>
                        </a:spcAft>
                      </a:pPr>
                      <a:r>
                        <a:rPr lang="es-EC" sz="1400">
                          <a:effectLst/>
                        </a:rPr>
                        <a:t> </a:t>
                      </a:r>
                      <a:endParaRPr lang="es-EC" sz="1200">
                        <a:effectLst/>
                        <a:latin typeface="Calibri"/>
                        <a:ea typeface="Calibri"/>
                        <a:cs typeface="Times New Roman"/>
                      </a:endParaRPr>
                    </a:p>
                  </a:txBody>
                  <a:tcPr marL="38814" marR="38814" marT="0" marB="0"/>
                </a:tc>
              </a:tr>
              <a:tr h="720068">
                <a:tc>
                  <a:txBody>
                    <a:bodyPr/>
                    <a:lstStyle/>
                    <a:p>
                      <a:pPr algn="just">
                        <a:lnSpc>
                          <a:spcPct val="150000"/>
                        </a:lnSpc>
                        <a:spcAft>
                          <a:spcPts val="0"/>
                        </a:spcAft>
                      </a:pPr>
                      <a:r>
                        <a:rPr lang="es-EC" sz="1400">
                          <a:effectLst/>
                        </a:rPr>
                        <a:t>Resolución N° 719 de 2015</a:t>
                      </a:r>
                      <a:endParaRPr lang="es-EC" sz="1200">
                        <a:effectLst/>
                        <a:latin typeface="Calibri"/>
                        <a:ea typeface="Calibri"/>
                        <a:cs typeface="Times New Roman"/>
                      </a:endParaRPr>
                    </a:p>
                  </a:txBody>
                  <a:tcPr marL="38814" marR="38814" marT="0" marB="0"/>
                </a:tc>
                <a:tc>
                  <a:txBody>
                    <a:bodyPr/>
                    <a:lstStyle/>
                    <a:p>
                      <a:pPr algn="just">
                        <a:lnSpc>
                          <a:spcPct val="150000"/>
                        </a:lnSpc>
                        <a:spcAft>
                          <a:spcPts val="0"/>
                        </a:spcAft>
                      </a:pPr>
                      <a:r>
                        <a:rPr lang="es-EC" sz="1400">
                          <a:effectLst/>
                        </a:rPr>
                        <a:t>Clasificación de alimentos para consumo humano de acuerdo con el riesgo en salud pública.</a:t>
                      </a:r>
                      <a:endParaRPr lang="es-EC" sz="1200">
                        <a:effectLst/>
                      </a:endParaRPr>
                    </a:p>
                    <a:p>
                      <a:pPr algn="just">
                        <a:lnSpc>
                          <a:spcPct val="150000"/>
                        </a:lnSpc>
                        <a:spcAft>
                          <a:spcPts val="0"/>
                        </a:spcAft>
                      </a:pPr>
                      <a:r>
                        <a:rPr lang="es-EC" sz="1400">
                          <a:effectLst/>
                        </a:rPr>
                        <a:t> </a:t>
                      </a:r>
                      <a:endParaRPr lang="es-EC" sz="1200">
                        <a:effectLst/>
                        <a:latin typeface="Calibri"/>
                        <a:ea typeface="Calibri"/>
                        <a:cs typeface="Times New Roman"/>
                      </a:endParaRPr>
                    </a:p>
                  </a:txBody>
                  <a:tcPr marL="38814" marR="38814" marT="0" marB="0"/>
                </a:tc>
              </a:tr>
              <a:tr h="1018481">
                <a:tc>
                  <a:txBody>
                    <a:bodyPr/>
                    <a:lstStyle/>
                    <a:p>
                      <a:pPr algn="just">
                        <a:lnSpc>
                          <a:spcPct val="150000"/>
                        </a:lnSpc>
                        <a:spcAft>
                          <a:spcPts val="0"/>
                        </a:spcAft>
                      </a:pPr>
                      <a:r>
                        <a:rPr lang="es-EC" sz="1400">
                          <a:effectLst/>
                        </a:rPr>
                        <a:t>Resolución N° 2674 de 2013</a:t>
                      </a:r>
                      <a:endParaRPr lang="es-EC" sz="1200">
                        <a:effectLst/>
                        <a:latin typeface="Calibri"/>
                        <a:ea typeface="Calibri"/>
                        <a:cs typeface="Times New Roman"/>
                      </a:endParaRPr>
                    </a:p>
                  </a:txBody>
                  <a:tcPr marL="38814" marR="38814" marT="0" marB="0"/>
                </a:tc>
                <a:tc>
                  <a:txBody>
                    <a:bodyPr/>
                    <a:lstStyle/>
                    <a:p>
                      <a:pPr algn="just">
                        <a:lnSpc>
                          <a:spcPct val="150000"/>
                        </a:lnSpc>
                        <a:spcAft>
                          <a:spcPts val="0"/>
                        </a:spcAft>
                      </a:pPr>
                      <a:r>
                        <a:rPr lang="es-EC" sz="1400">
                          <a:effectLst/>
                        </a:rPr>
                        <a:t>Requisitos y documento que se requiere para poder fabricar, envasar o importación para la comercialización en territorio Colombiano</a:t>
                      </a:r>
                      <a:endParaRPr lang="es-EC" sz="1200">
                        <a:effectLst/>
                      </a:endParaRPr>
                    </a:p>
                    <a:p>
                      <a:pPr algn="just">
                        <a:lnSpc>
                          <a:spcPct val="150000"/>
                        </a:lnSpc>
                        <a:spcAft>
                          <a:spcPts val="0"/>
                        </a:spcAft>
                      </a:pPr>
                      <a:r>
                        <a:rPr lang="es-EC" sz="1400">
                          <a:effectLst/>
                        </a:rPr>
                        <a:t> </a:t>
                      </a:r>
                      <a:endParaRPr lang="es-EC" sz="1200">
                        <a:effectLst/>
                        <a:latin typeface="Calibri"/>
                        <a:ea typeface="Calibri"/>
                        <a:cs typeface="Times New Roman"/>
                      </a:endParaRPr>
                    </a:p>
                  </a:txBody>
                  <a:tcPr marL="38814" marR="38814" marT="0" marB="0"/>
                </a:tc>
              </a:tr>
              <a:tr h="1001091">
                <a:tc>
                  <a:txBody>
                    <a:bodyPr/>
                    <a:lstStyle/>
                    <a:p>
                      <a:pPr algn="just">
                        <a:lnSpc>
                          <a:spcPct val="150000"/>
                        </a:lnSpc>
                        <a:spcAft>
                          <a:spcPts val="0"/>
                        </a:spcAft>
                      </a:pPr>
                      <a:r>
                        <a:rPr lang="es-EC" sz="1400">
                          <a:effectLst/>
                        </a:rPr>
                        <a:t>Guía de Auditoría  2015</a:t>
                      </a:r>
                      <a:endParaRPr lang="es-EC" sz="1200">
                        <a:effectLst/>
                        <a:latin typeface="Calibri"/>
                        <a:ea typeface="Calibri"/>
                        <a:cs typeface="Times New Roman"/>
                      </a:endParaRPr>
                    </a:p>
                  </a:txBody>
                  <a:tcPr marL="38814" marR="38814" marT="0" marB="0"/>
                </a:tc>
                <a:tc>
                  <a:txBody>
                    <a:bodyPr/>
                    <a:lstStyle/>
                    <a:p>
                      <a:pPr algn="just">
                        <a:lnSpc>
                          <a:spcPct val="150000"/>
                        </a:lnSpc>
                        <a:spcAft>
                          <a:spcPts val="0"/>
                        </a:spcAft>
                      </a:pPr>
                      <a:r>
                        <a:rPr lang="es-EC" sz="1400" dirty="0">
                          <a:effectLst/>
                        </a:rPr>
                        <a:t>Establece una guía para auditar y certificar establecimientos exportadores de carne, productos cárnicos, derivados cárnicos de terceros países que desean admisibilidad de sus productos en Colombia</a:t>
                      </a:r>
                      <a:endParaRPr lang="es-EC" sz="1200" dirty="0">
                        <a:effectLst/>
                        <a:latin typeface="Calibri"/>
                        <a:ea typeface="Calibri"/>
                        <a:cs typeface="Times New Roman"/>
                      </a:endParaRPr>
                    </a:p>
                  </a:txBody>
                  <a:tcPr marL="38814" marR="38814" marT="0" marB="0"/>
                </a:tc>
              </a:tr>
            </a:tbl>
          </a:graphicData>
        </a:graphic>
      </p:graphicFrame>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112575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7942" y="1446727"/>
            <a:ext cx="8596668" cy="2713149"/>
          </a:xfrm>
        </p:spPr>
        <p:txBody>
          <a:bodyPr>
            <a:normAutofit/>
          </a:bodyPr>
          <a:lstStyle/>
          <a:p>
            <a:pPr algn="ctr"/>
            <a:r>
              <a:rPr lang="es-EC" sz="2800" i="1" dirty="0" smtClean="0">
                <a:solidFill>
                  <a:schemeClr val="tx1"/>
                </a:solidFill>
              </a:rPr>
              <a:t>“</a:t>
            </a:r>
            <a:r>
              <a:rPr lang="es-EC" sz="2800" b="1" i="1" dirty="0" smtClean="0">
                <a:solidFill>
                  <a:schemeClr val="tx1"/>
                </a:solidFill>
              </a:rPr>
              <a:t>ANÁLISIS DE EFECTIVIDAD DE LA INTERNACIONALIZACIÓN DEL SECTOR CÁRNICO A COLOMBIA EN EL PERÍODO 2010 - 2015”</a:t>
            </a:r>
            <a:endParaRPr lang="es-EC" sz="2800" i="1" dirty="0">
              <a:solidFill>
                <a:schemeClr val="tx1"/>
              </a:solidFill>
            </a:endParaRPr>
          </a:p>
        </p:txBody>
      </p:sp>
      <p:pic>
        <p:nvPicPr>
          <p:cNvPr id="3" name="Picture 2" descr="http://elportaldelchacinado.com/wp-content/uploads/Elaboraci%C3%B3n-de-embutidos-crudos-curados-El-Portal-del-Chacinado-1075x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987" y="2903855"/>
            <a:ext cx="5330825" cy="3000139"/>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pie de página 4"/>
          <p:cNvSpPr>
            <a:spLocks noGrp="1"/>
          </p:cNvSpPr>
          <p:nvPr>
            <p:ph type="ftr" sz="quarter" idx="11"/>
          </p:nvPr>
        </p:nvSpPr>
        <p:spPr>
          <a:xfrm>
            <a:off x="677334" y="6492875"/>
            <a:ext cx="6297612" cy="365125"/>
          </a:xfrm>
        </p:spPr>
        <p:txBody>
          <a:bodyPr/>
          <a:lstStyle/>
          <a:p>
            <a:r>
              <a:rPr lang="en-US" dirty="0" smtClean="0"/>
              <a:t>KARINA MONTENEGRO P.                                                                                                                  AGOSTO 2016</a:t>
            </a:r>
            <a:endParaRPr lang="en-US" dirty="0"/>
          </a:p>
        </p:txBody>
      </p:sp>
    </p:spTree>
    <p:extLst>
      <p:ext uri="{BB962C8B-B14F-4D97-AF65-F5344CB8AC3E}">
        <p14:creationId xmlns:p14="http://schemas.microsoft.com/office/powerpoint/2010/main" val="26345571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4" name="3 Marcador de contenido"/>
          <p:cNvSpPr>
            <a:spLocks noGrp="1"/>
          </p:cNvSpPr>
          <p:nvPr>
            <p:ph idx="1"/>
          </p:nvPr>
        </p:nvSpPr>
        <p:spPr/>
        <p:txBody>
          <a:bodyPr>
            <a:normAutofit fontScale="85000" lnSpcReduction="10000"/>
          </a:bodyPr>
          <a:lstStyle/>
          <a:p>
            <a:pPr lvl="0"/>
            <a:r>
              <a:rPr lang="es-EC" dirty="0"/>
              <a:t>En los objetivos de la matriz productiva, se establece profundizar la inserción estratégica en el mundo, que quiere decir básicamente la internacionalización de bienes y servicios ecuatorianos a través del fomento de las exportaciones, por esta razón el sector cárnico que cada vez tiene más potencial en territorio nacional, tiene probabilidades de expandir toda la oferta exportable hacia mercados internacionales.</a:t>
            </a:r>
          </a:p>
          <a:p>
            <a:pPr lvl="0"/>
            <a:r>
              <a:rPr lang="es-EC" dirty="0"/>
              <a:t>El sector cárnico ecuatoriano es mayoritariamente informal pero con gran potencial, ya que existen varias empresas con tecnificación y con proyección internacional, además que entre ellas  hay empresas que son exportadoras de otras líneas de productos.</a:t>
            </a:r>
          </a:p>
          <a:p>
            <a:pPr lvl="0"/>
            <a:r>
              <a:rPr lang="es-EC" dirty="0" smtClean="0"/>
              <a:t>Para </a:t>
            </a:r>
            <a:r>
              <a:rPr lang="es-EC" dirty="0"/>
              <a:t>exportar a Colombia y a otros países existe requisitos y parámetros que se deben cumplir de acuerdo a la normativa del país de destino, y que debe ser acatado de forma correcta para efectuar una exportación dentro los parámetros legales.</a:t>
            </a:r>
          </a:p>
          <a:p>
            <a:pPr lvl="0"/>
            <a:r>
              <a:rPr lang="es-EC" dirty="0"/>
              <a:t>En uno de los aspectos importantes a considerar como obstáculos para la internacionalización, las barreras arancelarias no se encuentran como un impedimento para la exportación ya que al ser un país miembro de la Comunidad Andina y con los acuerdos que se han establecido, existe preferencia arancelaria  del 100% para que estos productos ingresen a Colombia desde Ecuador.</a:t>
            </a:r>
          </a:p>
          <a:p>
            <a:endParaRPr lang="es-EC" dirty="0"/>
          </a:p>
        </p:txBody>
      </p:sp>
      <p:sp>
        <p:nvSpPr>
          <p:cNvPr id="3" name="2 Marcador de pie de página"/>
          <p:cNvSpPr>
            <a:spLocks noGrp="1"/>
          </p:cNvSpPr>
          <p:nvPr>
            <p:ph type="ftr" sz="quarter" idx="11"/>
          </p:nvPr>
        </p:nvSpPr>
        <p:spPr/>
        <p:txBody>
          <a:bodyPr/>
          <a:lstStyle/>
          <a:p>
            <a:endParaRPr lang="en-US" dirty="0"/>
          </a:p>
        </p:txBody>
      </p:sp>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3357272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4" name="3 Marcador de contenido"/>
          <p:cNvSpPr>
            <a:spLocks noGrp="1"/>
          </p:cNvSpPr>
          <p:nvPr>
            <p:ph idx="1"/>
          </p:nvPr>
        </p:nvSpPr>
        <p:spPr/>
        <p:txBody>
          <a:bodyPr>
            <a:normAutofit fontScale="92500" lnSpcReduction="10000"/>
          </a:bodyPr>
          <a:lstStyle/>
          <a:p>
            <a:pPr lvl="0"/>
            <a:r>
              <a:rPr lang="es-EC" dirty="0"/>
              <a:t>Si existe un apoyo mutuo entre sector público y privado, será más fácil establecer políticas que ayuden al empresario y al gobierno, y el primer paso que se debe realizar es el diálogo para </a:t>
            </a:r>
            <a:r>
              <a:rPr lang="es-EC" dirty="0" smtClean="0"/>
              <a:t>conocer </a:t>
            </a:r>
            <a:r>
              <a:rPr lang="es-EC" dirty="0"/>
              <a:t>las necesidades y así elaborar un plan de acción que de soluciones y que sean ejecutables. </a:t>
            </a:r>
          </a:p>
          <a:p>
            <a:r>
              <a:rPr lang="es-EC" dirty="0" smtClean="0"/>
              <a:t>El desarrollo de </a:t>
            </a:r>
            <a:r>
              <a:rPr lang="es-EC" dirty="0"/>
              <a:t>políticas públicas </a:t>
            </a:r>
            <a:r>
              <a:rPr lang="es-EC" dirty="0" smtClean="0"/>
              <a:t>ayudarán a fomentar el </a:t>
            </a:r>
            <a:r>
              <a:rPr lang="es-EC" dirty="0"/>
              <a:t>desarrollo del sector para que cumplan con estándares de calidad que exigen mercados internacionales, y así ser competitivos.</a:t>
            </a:r>
          </a:p>
          <a:p>
            <a:pPr lvl="0"/>
            <a:r>
              <a:rPr lang="es-EC" dirty="0" smtClean="0"/>
              <a:t>Se debe </a:t>
            </a:r>
            <a:r>
              <a:rPr lang="es-EC" dirty="0"/>
              <a:t>considerar las barreras no arancelarias, </a:t>
            </a:r>
            <a:r>
              <a:rPr lang="es-EC" dirty="0" smtClean="0"/>
              <a:t>ya que según </a:t>
            </a:r>
            <a:r>
              <a:rPr lang="es-EC" dirty="0"/>
              <a:t>con la normativa legal establecida por Colombia, existe varios pasos para poder ingresar el producto a dicho </a:t>
            </a:r>
            <a:r>
              <a:rPr lang="es-EC" dirty="0" smtClean="0"/>
              <a:t>país, y al cumplir con estos procedimientos, se estará asegurando la entrada al país sin ninguna dificultad.</a:t>
            </a:r>
          </a:p>
          <a:p>
            <a:pPr lvl="0"/>
            <a:r>
              <a:rPr lang="es-EC" dirty="0" smtClean="0"/>
              <a:t>Es necesario tener conocimientos sobre los requisitos específicos para exportar productos ecuatorianos, para no tener dificultades en la salida e ingreso de la mercadería al país destino</a:t>
            </a:r>
          </a:p>
          <a:p>
            <a:endParaRPr lang="es-EC" dirty="0"/>
          </a:p>
        </p:txBody>
      </p:sp>
      <p:sp>
        <p:nvSpPr>
          <p:cNvPr id="3" name="2 Marcador de pie de página"/>
          <p:cNvSpPr>
            <a:spLocks noGrp="1"/>
          </p:cNvSpPr>
          <p:nvPr>
            <p:ph type="ftr" sz="quarter" idx="11"/>
          </p:nvPr>
        </p:nvSpPr>
        <p:spPr/>
        <p:txBody>
          <a:bodyPr/>
          <a:lstStyle/>
          <a:p>
            <a:endParaRPr lang="en-US" dirty="0"/>
          </a:p>
        </p:txBody>
      </p:sp>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1774016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INTRODUCCIÓN</a:t>
            </a:r>
            <a:endParaRPr lang="es-EC" dirty="0"/>
          </a:p>
        </p:txBody>
      </p:sp>
      <p:sp>
        <p:nvSpPr>
          <p:cNvPr id="3" name="2 Marcador de contenido"/>
          <p:cNvSpPr>
            <a:spLocks noGrp="1"/>
          </p:cNvSpPr>
          <p:nvPr>
            <p:ph idx="1"/>
          </p:nvPr>
        </p:nvSpPr>
        <p:spPr/>
        <p:txBody>
          <a:bodyPr/>
          <a:lstStyle/>
          <a:p>
            <a:r>
              <a:rPr lang="es-EC" dirty="0"/>
              <a:t>El reciente </a:t>
            </a:r>
            <a:r>
              <a:rPr lang="es-EC" dirty="0" smtClean="0"/>
              <a:t>incremento </a:t>
            </a:r>
            <a:r>
              <a:rPr lang="es-EC" dirty="0"/>
              <a:t>de emprendimientos ha ido de la mano conjuntamente con la evolución del sector productivo en los últimos años, ya </a:t>
            </a:r>
            <a:r>
              <a:rPr lang="es-EC" dirty="0" smtClean="0"/>
              <a:t>que han logrado ir más allá que producir materia prima, ahora tienen valor agregado que se traduce a la industrialización de sus </a:t>
            </a:r>
            <a:r>
              <a:rPr lang="es-EC" dirty="0"/>
              <a:t>productos con un alto potencial de innovación y tecnificación,  además que cuentan con una </a:t>
            </a:r>
            <a:r>
              <a:rPr lang="es-EC" dirty="0" smtClean="0"/>
              <a:t>oferta </a:t>
            </a:r>
            <a:r>
              <a:rPr lang="es-EC" dirty="0"/>
              <a:t>de alta calidad</a:t>
            </a:r>
            <a:r>
              <a:rPr lang="es-EC" dirty="0" smtClean="0"/>
              <a:t> que puede ser exportable.</a:t>
            </a:r>
          </a:p>
          <a:p>
            <a:endParaRPr lang="es-EC" dirty="0"/>
          </a:p>
        </p:txBody>
      </p:sp>
      <p:sp>
        <p:nvSpPr>
          <p:cNvPr id="4" name="3 Marcador de pie de página"/>
          <p:cNvSpPr>
            <a:spLocks noGrp="1"/>
          </p:cNvSpPr>
          <p:nvPr>
            <p:ph type="ftr" sz="quarter" idx="11"/>
          </p:nvPr>
        </p:nvSpPr>
        <p:spPr/>
        <p:txBody>
          <a:bodyPr/>
          <a:lstStyle/>
          <a:p>
            <a:endParaRPr lang="en-US" dirty="0"/>
          </a:p>
        </p:txBody>
      </p:sp>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10755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endParaRPr lang="en-US" dirty="0"/>
          </a:p>
        </p:txBody>
      </p:sp>
      <p:graphicFrame>
        <p:nvGraphicFramePr>
          <p:cNvPr id="6" name="5 Diagrama"/>
          <p:cNvGraphicFramePr/>
          <p:nvPr>
            <p:extLst>
              <p:ext uri="{D42A27DB-BD31-4B8C-83A1-F6EECF244321}">
                <p14:modId xmlns:p14="http://schemas.microsoft.com/office/powerpoint/2010/main" val="1053530894"/>
              </p:ext>
            </p:extLst>
          </p:nvPr>
        </p:nvGraphicFramePr>
        <p:xfrm>
          <a:off x="1097280" y="57742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KARINA MONTENEGRO P.                                                                                                                  AGOSTO 2016</a:t>
            </a:r>
            <a:endParaRPr lang="en-US" dirty="0"/>
          </a:p>
        </p:txBody>
      </p:sp>
    </p:spTree>
    <p:extLst>
      <p:ext uri="{BB962C8B-B14F-4D97-AF65-F5344CB8AC3E}">
        <p14:creationId xmlns:p14="http://schemas.microsoft.com/office/powerpoint/2010/main" val="81661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7790" y="2322491"/>
            <a:ext cx="8596668" cy="1320800"/>
          </a:xfrm>
        </p:spPr>
        <p:txBody>
          <a:bodyPr/>
          <a:lstStyle/>
          <a:p>
            <a:r>
              <a:rPr lang="es-EC" i="1" dirty="0" smtClean="0"/>
              <a:t>ANÁLISIS DEL SECTOR CÁRNICO EN ECUADOR</a:t>
            </a:r>
            <a:endParaRPr lang="es-EC" i="1" dirty="0"/>
          </a:p>
        </p:txBody>
      </p:sp>
      <p:sp>
        <p:nvSpPr>
          <p:cNvPr id="3" name="AutoShape 2" descr="Resultado de imagen para colombia car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Marcador de pie de página 4"/>
          <p:cNvSpPr>
            <a:spLocks noGrp="1"/>
          </p:cNvSpPr>
          <p:nvPr>
            <p:ph type="ftr" sz="quarter" idx="11"/>
          </p:nvPr>
        </p:nvSpPr>
        <p:spPr>
          <a:xfrm>
            <a:off x="677334" y="6492875"/>
            <a:ext cx="6297612" cy="365125"/>
          </a:xfrm>
        </p:spPr>
        <p:txBody>
          <a:bodyPr/>
          <a:lstStyle/>
          <a:p>
            <a:r>
              <a:rPr lang="en-US" dirty="0" smtClean="0"/>
              <a:t>KARINA MONTENEGRO P.                                                                                                                  AGOSTO 2016</a:t>
            </a:r>
            <a:endParaRPr lang="en-US" dirty="0"/>
          </a:p>
        </p:txBody>
      </p:sp>
      <p:sp>
        <p:nvSpPr>
          <p:cNvPr id="6" name="AutoShape 6" descr="http://www.eltiempo.com.ec/fotos-cuenca-ecuador/ecuador/t1_144599348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32" name="Picture 8" descr="http://www.eltiempo.com.ec/fotos-cuenca-ecuador/ecuador/t1_14459934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949" y="3363092"/>
            <a:ext cx="447675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15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wheel(1)">
                                      <p:cBhvr>
                                        <p:cTn id="12"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endParaRPr lang="en-US" dirty="0"/>
          </a:p>
        </p:txBody>
      </p:sp>
      <p:graphicFrame>
        <p:nvGraphicFramePr>
          <p:cNvPr id="5" name="4 Diagrama"/>
          <p:cNvGraphicFramePr/>
          <p:nvPr>
            <p:extLst>
              <p:ext uri="{D42A27DB-BD31-4B8C-83A1-F6EECF244321}">
                <p14:modId xmlns:p14="http://schemas.microsoft.com/office/powerpoint/2010/main" val="4084564463"/>
              </p:ext>
            </p:extLst>
          </p:nvPr>
        </p:nvGraphicFramePr>
        <p:xfrm>
          <a:off x="1238865" y="265472"/>
          <a:ext cx="8921135" cy="5872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KARINA MONTENEGRO P.                                                                                                                  AGOSTO 2016</a:t>
            </a:r>
            <a:endParaRPr lang="en-US" dirty="0"/>
          </a:p>
        </p:txBody>
      </p:sp>
    </p:spTree>
    <p:extLst>
      <p:ext uri="{BB962C8B-B14F-4D97-AF65-F5344CB8AC3E}">
        <p14:creationId xmlns:p14="http://schemas.microsoft.com/office/powerpoint/2010/main" val="221900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n-US" dirty="0"/>
          </a:p>
        </p:txBody>
      </p:sp>
      <p:graphicFrame>
        <p:nvGraphicFramePr>
          <p:cNvPr id="6" name="5 Diagrama"/>
          <p:cNvGraphicFramePr/>
          <p:nvPr>
            <p:extLst>
              <p:ext uri="{D42A27DB-BD31-4B8C-83A1-F6EECF244321}">
                <p14:modId xmlns:p14="http://schemas.microsoft.com/office/powerpoint/2010/main" val="3410540756"/>
              </p:ext>
            </p:extLst>
          </p:nvPr>
        </p:nvGraphicFramePr>
        <p:xfrm>
          <a:off x="2032000" y="280220"/>
          <a:ext cx="8128000" cy="6341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KARINA MONTENEGRO P.                                                                                                                  AGOSTO 2016</a:t>
            </a:r>
            <a:endParaRPr lang="en-US" dirty="0"/>
          </a:p>
        </p:txBody>
      </p:sp>
    </p:spTree>
    <p:extLst>
      <p:ext uri="{BB962C8B-B14F-4D97-AF65-F5344CB8AC3E}">
        <p14:creationId xmlns:p14="http://schemas.microsoft.com/office/powerpoint/2010/main" val="373270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POTENCIAL</a:t>
            </a:r>
            <a:endParaRPr lang="es-EC" dirty="0"/>
          </a:p>
        </p:txBody>
      </p:sp>
      <p:sp>
        <p:nvSpPr>
          <p:cNvPr id="2" name="1 Marcador de pie de página"/>
          <p:cNvSpPr>
            <a:spLocks noGrp="1"/>
          </p:cNvSpPr>
          <p:nvPr>
            <p:ph type="ftr" sz="quarter" idx="11"/>
          </p:nvPr>
        </p:nvSpPr>
        <p:spPr/>
        <p:txBody>
          <a:bodyPr/>
          <a:lstStyle/>
          <a:p>
            <a:endParaRPr lang="en-US" dirty="0"/>
          </a:p>
        </p:txBody>
      </p:sp>
      <p:graphicFrame>
        <p:nvGraphicFramePr>
          <p:cNvPr id="4" name="3 Diagrama"/>
          <p:cNvGraphicFramePr/>
          <p:nvPr>
            <p:extLst>
              <p:ext uri="{D42A27DB-BD31-4B8C-83A1-F6EECF244321}">
                <p14:modId xmlns:p14="http://schemas.microsoft.com/office/powerpoint/2010/main" val="3418830433"/>
              </p:ext>
            </p:extLst>
          </p:nvPr>
        </p:nvGraphicFramePr>
        <p:xfrm>
          <a:off x="468712" y="1516058"/>
          <a:ext cx="7480710" cy="4648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www.tiposde.org/img/corte-carne-r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9331" y="2354471"/>
            <a:ext cx="3575768" cy="213831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4157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SUBPARTIDA ARANCELARIA DE EMBUTIDOS</a:t>
            </a:r>
            <a:endParaRPr lang="es-EC" dirty="0"/>
          </a:p>
        </p:txBody>
      </p:sp>
      <p:sp>
        <p:nvSpPr>
          <p:cNvPr id="4" name="3 Marcador de pie de página"/>
          <p:cNvSpPr>
            <a:spLocks noGrp="1"/>
          </p:cNvSpPr>
          <p:nvPr>
            <p:ph type="ftr" sz="quarter" idx="11"/>
          </p:nvPr>
        </p:nvSpPr>
        <p:spPr/>
        <p:txBody>
          <a:bodyPr/>
          <a:lstStyle/>
          <a:p>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2570383506"/>
              </p:ext>
            </p:extLst>
          </p:nvPr>
        </p:nvGraphicFramePr>
        <p:xfrm>
          <a:off x="501446" y="1723645"/>
          <a:ext cx="9173496" cy="3836496"/>
        </p:xfrm>
        <a:graphic>
          <a:graphicData uri="http://schemas.openxmlformats.org/drawingml/2006/table">
            <a:tbl>
              <a:tblPr firstRow="1" firstCol="1" bandRow="1">
                <a:tableStyleId>{93296810-A885-4BE3-A3E7-6D5BEEA58F35}</a:tableStyleId>
              </a:tblPr>
              <a:tblGrid>
                <a:gridCol w="2337406"/>
                <a:gridCol w="6836090"/>
              </a:tblGrid>
              <a:tr h="1048395">
                <a:tc>
                  <a:txBody>
                    <a:bodyPr/>
                    <a:lstStyle/>
                    <a:p>
                      <a:pPr>
                        <a:lnSpc>
                          <a:spcPct val="115000"/>
                        </a:lnSpc>
                        <a:spcAft>
                          <a:spcPts val="1000"/>
                        </a:spcAft>
                      </a:pPr>
                      <a:r>
                        <a:rPr lang="es-EC" sz="1800" dirty="0">
                          <a:effectLst/>
                        </a:rPr>
                        <a:t>Sección IV :</a:t>
                      </a:r>
                      <a:endParaRPr lang="es-EC" sz="1800" dirty="0">
                        <a:effectLst/>
                        <a:latin typeface="Calibri"/>
                        <a:ea typeface="Calibri"/>
                        <a:cs typeface="Times New Roman"/>
                      </a:endParaRPr>
                    </a:p>
                  </a:txBody>
                  <a:tcPr marL="68580" marR="68580" marT="0" marB="0"/>
                </a:tc>
                <a:tc>
                  <a:txBody>
                    <a:bodyPr/>
                    <a:lstStyle/>
                    <a:p>
                      <a:pPr>
                        <a:lnSpc>
                          <a:spcPct val="115000"/>
                        </a:lnSpc>
                        <a:spcAft>
                          <a:spcPts val="1000"/>
                        </a:spcAft>
                      </a:pPr>
                      <a:r>
                        <a:rPr lang="es-EC" sz="1800">
                          <a:effectLst/>
                        </a:rPr>
                        <a:t>PRODUCTOS DE LAS INDUSTRIAS ALIMENTARIAS; BEBIDAS, LIQUIDOS ALCOHOLICOS Y VINAGRE; TABACO Y SUCEDANEOS DEL TABACO ELABORADOS</a:t>
                      </a:r>
                      <a:endParaRPr lang="es-EC" sz="1800">
                        <a:effectLst/>
                        <a:latin typeface="Calibri"/>
                        <a:ea typeface="Calibri"/>
                        <a:cs typeface="Times New Roman"/>
                      </a:endParaRPr>
                    </a:p>
                  </a:txBody>
                  <a:tcPr marL="68580" marR="68580" marT="0" marB="0"/>
                </a:tc>
              </a:tr>
              <a:tr h="691311">
                <a:tc>
                  <a:txBody>
                    <a:bodyPr/>
                    <a:lstStyle/>
                    <a:p>
                      <a:pPr>
                        <a:lnSpc>
                          <a:spcPct val="115000"/>
                        </a:lnSpc>
                        <a:spcAft>
                          <a:spcPts val="1000"/>
                        </a:spcAft>
                      </a:pPr>
                      <a:r>
                        <a:rPr lang="es-EC" sz="1800">
                          <a:effectLst/>
                        </a:rPr>
                        <a:t>Capítulo 16 :</a:t>
                      </a:r>
                      <a:endParaRPr lang="es-EC" sz="1800">
                        <a:effectLst/>
                        <a:latin typeface="Calibri"/>
                        <a:ea typeface="Calibri"/>
                        <a:cs typeface="Times New Roman"/>
                      </a:endParaRPr>
                    </a:p>
                  </a:txBody>
                  <a:tcPr marL="68580" marR="68580" marT="0" marB="0"/>
                </a:tc>
                <a:tc>
                  <a:txBody>
                    <a:bodyPr/>
                    <a:lstStyle/>
                    <a:p>
                      <a:pPr>
                        <a:lnSpc>
                          <a:spcPct val="115000"/>
                        </a:lnSpc>
                        <a:spcAft>
                          <a:spcPts val="1000"/>
                        </a:spcAft>
                      </a:pPr>
                      <a:r>
                        <a:rPr lang="es-EC" sz="1800">
                          <a:effectLst/>
                        </a:rPr>
                        <a:t>Preparaciones de carne, pescado o de crustáceos, moluscos o demás invertebrados acuáticos</a:t>
                      </a:r>
                      <a:endParaRPr lang="es-EC" sz="1800">
                        <a:effectLst/>
                        <a:latin typeface="Calibri"/>
                        <a:ea typeface="Calibri"/>
                        <a:cs typeface="Times New Roman"/>
                      </a:endParaRPr>
                    </a:p>
                  </a:txBody>
                  <a:tcPr marL="68580" marR="68580" marT="0" marB="0"/>
                </a:tc>
              </a:tr>
              <a:tr h="1048395">
                <a:tc>
                  <a:txBody>
                    <a:bodyPr/>
                    <a:lstStyle/>
                    <a:p>
                      <a:pPr>
                        <a:lnSpc>
                          <a:spcPct val="115000"/>
                        </a:lnSpc>
                        <a:spcAft>
                          <a:spcPts val="1000"/>
                        </a:spcAft>
                      </a:pPr>
                      <a:r>
                        <a:rPr lang="es-EC" sz="1800">
                          <a:effectLst/>
                        </a:rPr>
                        <a:t>Subpartida Regional 16010000 :</a:t>
                      </a:r>
                      <a:endParaRPr lang="es-EC" sz="1800">
                        <a:effectLst/>
                        <a:latin typeface="Calibri"/>
                        <a:ea typeface="Calibri"/>
                        <a:cs typeface="Times New Roman"/>
                      </a:endParaRPr>
                    </a:p>
                  </a:txBody>
                  <a:tcPr marL="68580" marR="68580" marT="0" marB="0"/>
                </a:tc>
                <a:tc>
                  <a:txBody>
                    <a:bodyPr/>
                    <a:lstStyle/>
                    <a:p>
                      <a:pPr>
                        <a:lnSpc>
                          <a:spcPct val="115000"/>
                        </a:lnSpc>
                        <a:spcAft>
                          <a:spcPts val="1000"/>
                        </a:spcAft>
                      </a:pPr>
                      <a:r>
                        <a:rPr lang="es-EC" sz="1800">
                          <a:effectLst/>
                        </a:rPr>
                        <a:t>Embutidos y productos similares de carne, despojos o sangre;</a:t>
                      </a:r>
                      <a:endParaRPr lang="es-EC" sz="1800">
                        <a:effectLst/>
                        <a:latin typeface="Calibri"/>
                        <a:ea typeface="Calibri"/>
                        <a:cs typeface="Times New Roman"/>
                      </a:endParaRPr>
                    </a:p>
                  </a:txBody>
                  <a:tcPr marL="68580" marR="68580" marT="0" marB="0"/>
                </a:tc>
              </a:tr>
              <a:tr h="1048395">
                <a:tc>
                  <a:txBody>
                    <a:bodyPr/>
                    <a:lstStyle/>
                    <a:p>
                      <a:pPr>
                        <a:lnSpc>
                          <a:spcPct val="115000"/>
                        </a:lnSpc>
                        <a:spcAft>
                          <a:spcPts val="1000"/>
                        </a:spcAft>
                      </a:pPr>
                      <a:r>
                        <a:rPr lang="es-EC" sz="1800">
                          <a:effectLst/>
                        </a:rPr>
                        <a:t>SubPartida Nacional 1601000000 :</a:t>
                      </a:r>
                      <a:endParaRPr lang="es-EC" sz="1800">
                        <a:effectLst/>
                        <a:latin typeface="Calibri"/>
                        <a:ea typeface="Calibri"/>
                        <a:cs typeface="Times New Roman"/>
                      </a:endParaRPr>
                    </a:p>
                  </a:txBody>
                  <a:tcPr marL="68580" marR="68580" marT="0" marB="0"/>
                </a:tc>
                <a:tc>
                  <a:txBody>
                    <a:bodyPr/>
                    <a:lstStyle/>
                    <a:p>
                      <a:pPr>
                        <a:lnSpc>
                          <a:spcPct val="115000"/>
                        </a:lnSpc>
                        <a:spcAft>
                          <a:spcPts val="1000"/>
                        </a:spcAft>
                      </a:pPr>
                      <a:r>
                        <a:rPr lang="es-EC" sz="1800" dirty="0">
                          <a:effectLst/>
                        </a:rPr>
                        <a:t>EMBUTIDOS Y PRODUCTOS SIMILARES DE CARNE, DESPOJOS O SANGRE; PREPARACIONES ALIMENTICIAS A BASE DE ESTOS PRODUCTOS.</a:t>
                      </a:r>
                      <a:endParaRPr lang="es-EC" sz="1800" dirty="0">
                        <a:effectLst/>
                        <a:latin typeface="Calibri"/>
                        <a:ea typeface="Calibri"/>
                        <a:cs typeface="Times New Roman"/>
                      </a:endParaRPr>
                    </a:p>
                  </a:txBody>
                  <a:tcPr marL="68580" marR="68580" marT="0" marB="0"/>
                </a:tc>
              </a:tr>
            </a:tbl>
          </a:graphicData>
        </a:graphic>
      </p:graphicFrame>
      <p:sp>
        <p:nvSpPr>
          <p:cNvPr id="6" name="Marcador de pie de página 4"/>
          <p:cNvSpPr txBox="1">
            <a:spLocks/>
          </p:cNvSpPr>
          <p:nvPr/>
        </p:nvSpPr>
        <p:spPr>
          <a:xfrm>
            <a:off x="677334" y="6492875"/>
            <a:ext cx="6297612"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KARINA MONTENEGRO P.                                                                                                                  AGOSTO 2016</a:t>
            </a:r>
            <a:endParaRPr lang="en-US" dirty="0"/>
          </a:p>
        </p:txBody>
      </p:sp>
    </p:spTree>
    <p:extLst>
      <p:ext uri="{BB962C8B-B14F-4D97-AF65-F5344CB8AC3E}">
        <p14:creationId xmlns:p14="http://schemas.microsoft.com/office/powerpoint/2010/main" val="2990828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1814</TotalTime>
  <Words>1845</Words>
  <Application>Microsoft Office PowerPoint</Application>
  <PresentationFormat>Personalizado</PresentationFormat>
  <Paragraphs>282</Paragraphs>
  <Slides>21</Slides>
  <Notes>12</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Faceta</vt:lpstr>
      <vt:lpstr>DEPARTAMENTO DE CIENCIAS ECONÓMICAS, ADMINISTRATIVAS Y DE COMERCIO  CARRERA DE INGENIERIA EN COMERCIO EXTERIOR Y NEGOCIACIÓN INTERNACIONAL  DEFENSA ORAL DEL PROYECTO DE INVESTIGACIÓN PREVIO A LA OBTENCIÓN DEL TÍTULO DE INGENIERO EN COMERCIO EXTERIOR Y NEGOCIACIÓN INTERNACIONAL</vt:lpstr>
      <vt:lpstr>“ANÁLISIS DE EFECTIVIDAD DE LA INTERNACIONALIZACIÓN DEL SECTOR CÁRNICO A COLOMBIA EN EL PERÍODO 2010 - 2015”</vt:lpstr>
      <vt:lpstr>INTRODUCCIÓN</vt:lpstr>
      <vt:lpstr>Presentación de PowerPoint</vt:lpstr>
      <vt:lpstr>ANÁLISIS DEL SECTOR CÁRNICO EN ECUADOR</vt:lpstr>
      <vt:lpstr>Presentación de PowerPoint</vt:lpstr>
      <vt:lpstr>Presentación de PowerPoint</vt:lpstr>
      <vt:lpstr>POTENCIAL</vt:lpstr>
      <vt:lpstr>SUBPARTIDA ARANCELARIA DE EMBUTIDOS</vt:lpstr>
      <vt:lpstr>DEMANDA</vt:lpstr>
      <vt:lpstr>COMPORTAMIENTO HISTÓRICO</vt:lpstr>
      <vt:lpstr>Presentación de PowerPoint</vt:lpstr>
      <vt:lpstr>OFERTA</vt:lpstr>
      <vt:lpstr>COMPORTAMIENTO HISTÓRICO</vt:lpstr>
      <vt:lpstr>ANÁLISIS DE DATOS</vt:lpstr>
      <vt:lpstr>BALANZA COMERCIAL</vt:lpstr>
      <vt:lpstr>INTERNACIONALIZACIÓN</vt:lpstr>
      <vt:lpstr>BARRERAS ARANCELARIAS</vt:lpstr>
      <vt:lpstr>BARRERAS NO ARANCELARIAS</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CARRERA DE INGENIERIA EN COMERCIO EXTERIOR Y NEGOCIACIÓN INTERNACIONAL  DEFENSA ORAL DEL PROYECTO DE INVESTIGACIÓN PREVIO A LA OBTENCIÓN DEL TÍTULO DE INGENIERO EN COMERCIO EXTERIOR Y NEGOCIACIÓN INTERNACIONAL</dc:title>
  <dc:creator>Jorge Vacas Estrella</dc:creator>
  <cp:lastModifiedBy>Usuario 3</cp:lastModifiedBy>
  <cp:revision>118</cp:revision>
  <dcterms:created xsi:type="dcterms:W3CDTF">2015-11-01T14:39:18Z</dcterms:created>
  <dcterms:modified xsi:type="dcterms:W3CDTF">2016-09-22T20:22:24Z</dcterms:modified>
</cp:coreProperties>
</file>