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1" r:id="rId2"/>
  </p:sldMasterIdLst>
  <p:sldIdLst>
    <p:sldId id="290" r:id="rId3"/>
    <p:sldId id="262" r:id="rId4"/>
    <p:sldId id="273" r:id="rId5"/>
    <p:sldId id="274" r:id="rId6"/>
    <p:sldId id="266" r:id="rId7"/>
    <p:sldId id="284" r:id="rId8"/>
    <p:sldId id="268" r:id="rId9"/>
    <p:sldId id="269" r:id="rId10"/>
    <p:sldId id="291" r:id="rId11"/>
    <p:sldId id="271" r:id="rId12"/>
    <p:sldId id="272" r:id="rId13"/>
    <p:sldId id="283" r:id="rId14"/>
    <p:sldId id="275" r:id="rId15"/>
    <p:sldId id="276" r:id="rId16"/>
    <p:sldId id="285" r:id="rId17"/>
    <p:sldId id="277" r:id="rId18"/>
    <p:sldId id="278" r:id="rId19"/>
    <p:sldId id="287" r:id="rId20"/>
    <p:sldId id="299" r:id="rId21"/>
    <p:sldId id="279" r:id="rId22"/>
    <p:sldId id="292" r:id="rId23"/>
    <p:sldId id="280" r:id="rId24"/>
    <p:sldId id="293" r:id="rId25"/>
    <p:sldId id="288" r:id="rId26"/>
    <p:sldId id="281" r:id="rId27"/>
    <p:sldId id="295" r:id="rId28"/>
    <p:sldId id="296" r:id="rId29"/>
    <p:sldId id="298" r:id="rId30"/>
    <p:sldId id="286" r:id="rId31"/>
    <p:sldId id="297" r:id="rId3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FF"/>
    <a:srgbClr val="66FFFF"/>
    <a:srgbClr val="99FF33"/>
    <a:srgbClr val="FFFF66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83FD2-F581-4A75-9AE1-A57F73292F5A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01B9F91-3DF5-4694-8075-17D1DCFBA42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s-ES" sz="1500" b="1" dirty="0" smtClean="0"/>
            <a:t>Determinar el impacto económico del comercio informal en los negocios formales de la parroquia de Sangolquí mediante la aplicación de un estudio de mercado que permita definir mejoras a favor del desarrollo comercial de este sector.</a:t>
          </a:r>
          <a:endParaRPr lang="es-ES" sz="1500" b="1" dirty="0"/>
        </a:p>
      </dgm:t>
    </dgm:pt>
    <dgm:pt modelId="{D3F06C9C-F821-4B72-A5ED-9D898DD4C716}" type="parTrans" cxnId="{7A04CA47-6DFF-4422-8399-9918515AD318}">
      <dgm:prSet/>
      <dgm:spPr/>
      <dgm:t>
        <a:bodyPr/>
        <a:lstStyle/>
        <a:p>
          <a:endParaRPr lang="es-ES"/>
        </a:p>
      </dgm:t>
    </dgm:pt>
    <dgm:pt modelId="{A235AFE8-158B-48B9-AF91-A71205C7D2B3}" type="sibTrans" cxnId="{7A04CA47-6DFF-4422-8399-9918515AD318}">
      <dgm:prSet/>
      <dgm:spPr/>
      <dgm:t>
        <a:bodyPr/>
        <a:lstStyle/>
        <a:p>
          <a:endParaRPr lang="es-ES"/>
        </a:p>
      </dgm:t>
    </dgm:pt>
    <dgm:pt modelId="{78AB2F0B-A273-4E40-89F4-4679B825D42E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FF99FF"/>
          </a:solidFill>
        </a:ln>
      </dgm:spPr>
      <dgm:t>
        <a:bodyPr/>
        <a:lstStyle/>
        <a:p>
          <a:pPr algn="l"/>
          <a:r>
            <a:rPr lang="es-EC" sz="1600" dirty="0" smtClean="0"/>
            <a:t>Identificar la evolución en el tiempo del comercio informal en Sangolquí.</a:t>
          </a:r>
          <a:endParaRPr lang="es-ES" sz="1600" dirty="0">
            <a:solidFill>
              <a:schemeClr val="bg2"/>
            </a:solidFill>
          </a:endParaRPr>
        </a:p>
      </dgm:t>
    </dgm:pt>
    <dgm:pt modelId="{E28350A3-641A-4762-B011-DCDACD710EE2}" type="parTrans" cxnId="{DD661941-2B0F-42FF-BDD1-3E8FAACDF06F}">
      <dgm:prSet/>
      <dgm:spPr/>
      <dgm:t>
        <a:bodyPr/>
        <a:lstStyle/>
        <a:p>
          <a:endParaRPr lang="es-ES"/>
        </a:p>
      </dgm:t>
    </dgm:pt>
    <dgm:pt modelId="{493445BD-859E-4650-926D-80241F9C43F1}" type="sibTrans" cxnId="{DD661941-2B0F-42FF-BDD1-3E8FAACDF06F}">
      <dgm:prSet/>
      <dgm:spPr/>
      <dgm:t>
        <a:bodyPr/>
        <a:lstStyle/>
        <a:p>
          <a:endParaRPr lang="es-ES"/>
        </a:p>
      </dgm:t>
    </dgm:pt>
    <dgm:pt modelId="{2445FACA-88E4-40E4-9CC1-E1F45791489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l"/>
          <a:r>
            <a:rPr lang="es-EC" sz="1600" dirty="0" smtClean="0"/>
            <a:t>Identificar la participación de comerciantes que contribuyen y evaden al pago de tributos en Sangolquí. </a:t>
          </a:r>
          <a:endParaRPr lang="es-ES" sz="1600" dirty="0">
            <a:solidFill>
              <a:schemeClr val="bg2"/>
            </a:solidFill>
          </a:endParaRPr>
        </a:p>
      </dgm:t>
    </dgm:pt>
    <dgm:pt modelId="{82A65F8D-A95D-416B-9065-E6FAD721B266}" type="parTrans" cxnId="{EE375A82-10D3-483B-97F8-F413900F1BFD}">
      <dgm:prSet/>
      <dgm:spPr/>
      <dgm:t>
        <a:bodyPr/>
        <a:lstStyle/>
        <a:p>
          <a:endParaRPr lang="es-ES"/>
        </a:p>
      </dgm:t>
    </dgm:pt>
    <dgm:pt modelId="{06EB9F3F-F055-493E-8D9F-5B15A9E9AA71}" type="sibTrans" cxnId="{EE375A82-10D3-483B-97F8-F413900F1BFD}">
      <dgm:prSet/>
      <dgm:spPr/>
      <dgm:t>
        <a:bodyPr/>
        <a:lstStyle/>
        <a:p>
          <a:endParaRPr lang="es-ES"/>
        </a:p>
      </dgm:t>
    </dgm:pt>
    <dgm:pt modelId="{E2A789B9-6E3F-470E-BFE6-B6D9FFC9292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FFFF66"/>
          </a:solidFill>
        </a:ln>
      </dgm:spPr>
      <dgm:t>
        <a:bodyPr/>
        <a:lstStyle/>
        <a:p>
          <a:pPr algn="l"/>
          <a:r>
            <a:rPr lang="es-EC" sz="1600" dirty="0" smtClean="0"/>
            <a:t>Determinar la situación actual de ventas del sector formal en Sangolquí</a:t>
          </a:r>
          <a:endParaRPr lang="es-ES" sz="1600" dirty="0">
            <a:solidFill>
              <a:schemeClr val="bg2"/>
            </a:solidFill>
          </a:endParaRPr>
        </a:p>
      </dgm:t>
    </dgm:pt>
    <dgm:pt modelId="{B4544FF4-7D77-4D20-A0FA-22A470990F97}" type="parTrans" cxnId="{0DF639B6-1640-4127-99BC-DE3153D2D168}">
      <dgm:prSet/>
      <dgm:spPr/>
      <dgm:t>
        <a:bodyPr/>
        <a:lstStyle/>
        <a:p>
          <a:endParaRPr lang="es-ES"/>
        </a:p>
      </dgm:t>
    </dgm:pt>
    <dgm:pt modelId="{D684060F-D76B-470C-9F30-86DDC5AF06AC}" type="sibTrans" cxnId="{0DF639B6-1640-4127-99BC-DE3153D2D168}">
      <dgm:prSet/>
      <dgm:spPr/>
      <dgm:t>
        <a:bodyPr/>
        <a:lstStyle/>
        <a:p>
          <a:endParaRPr lang="es-ES"/>
        </a:p>
      </dgm:t>
    </dgm:pt>
    <dgm:pt modelId="{CDFDF0AF-7EEC-4B73-A026-49579B3B809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rgbClr val="99FF33"/>
          </a:solidFill>
        </a:ln>
      </dgm:spPr>
      <dgm:t>
        <a:bodyPr/>
        <a:lstStyle/>
        <a:p>
          <a:pPr algn="l"/>
          <a:r>
            <a:rPr lang="es-EC" sz="1600" dirty="0" smtClean="0"/>
            <a:t>Comparar la variación de precios de productos similares entre comerciantes formales e informales de Sangolquí.</a:t>
          </a:r>
          <a:endParaRPr lang="es-ES" sz="1600" dirty="0">
            <a:solidFill>
              <a:schemeClr val="bg2"/>
            </a:solidFill>
          </a:endParaRPr>
        </a:p>
      </dgm:t>
    </dgm:pt>
    <dgm:pt modelId="{4A721122-7523-4C21-A0E3-7993CF007F59}" type="parTrans" cxnId="{8F8B5818-7270-46A0-A0E3-408A2A0C7700}">
      <dgm:prSet/>
      <dgm:spPr/>
      <dgm:t>
        <a:bodyPr/>
        <a:lstStyle/>
        <a:p>
          <a:endParaRPr lang="es-ES"/>
        </a:p>
      </dgm:t>
    </dgm:pt>
    <dgm:pt modelId="{A2D10988-F114-4985-ACBB-930107C46FAD}" type="sibTrans" cxnId="{8F8B5818-7270-46A0-A0E3-408A2A0C7700}">
      <dgm:prSet/>
      <dgm:spPr/>
      <dgm:t>
        <a:bodyPr/>
        <a:lstStyle/>
        <a:p>
          <a:endParaRPr lang="es-ES"/>
        </a:p>
      </dgm:t>
    </dgm:pt>
    <dgm:pt modelId="{5CC63523-856D-4177-96E8-76731DE6AEFB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C" sz="1600" dirty="0" smtClean="0"/>
            <a:t>Identificar el interés en cursos de capacitación por parte del GAD </a:t>
          </a:r>
          <a:r>
            <a:rPr lang="es-EC" sz="1600" dirty="0" err="1" smtClean="0"/>
            <a:t>Rumiñahui</a:t>
          </a:r>
          <a:r>
            <a:rPr lang="es-EC" sz="1600" dirty="0" smtClean="0"/>
            <a:t>.</a:t>
          </a:r>
        </a:p>
      </dgm:t>
    </dgm:pt>
    <dgm:pt modelId="{251D4BA7-6A7E-4FD5-8B11-20EEC23C6E47}" type="parTrans" cxnId="{FCA7A97E-1E9B-4810-8DF3-CFC592CEAABB}">
      <dgm:prSet/>
      <dgm:spPr/>
      <dgm:t>
        <a:bodyPr/>
        <a:lstStyle/>
        <a:p>
          <a:endParaRPr lang="es-EC"/>
        </a:p>
      </dgm:t>
    </dgm:pt>
    <dgm:pt modelId="{056E21FF-7765-41A2-8810-D088C90C142E}" type="sibTrans" cxnId="{FCA7A97E-1E9B-4810-8DF3-CFC592CEAABB}">
      <dgm:prSet/>
      <dgm:spPr/>
      <dgm:t>
        <a:bodyPr/>
        <a:lstStyle/>
        <a:p>
          <a:endParaRPr lang="es-EC"/>
        </a:p>
      </dgm:t>
    </dgm:pt>
    <dgm:pt modelId="{34FCDA8F-BCD0-4CD7-9429-952AF3A2B69E}" type="pres">
      <dgm:prSet presAssocID="{E4083FD2-F581-4A75-9AE1-A57F73292F5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07F171-4F28-4ACC-BE69-99B681A720A2}" type="pres">
      <dgm:prSet presAssocID="{301B9F91-3DF5-4694-8075-17D1DCFBA426}" presName="root1" presStyleCnt="0"/>
      <dgm:spPr/>
      <dgm:t>
        <a:bodyPr/>
        <a:lstStyle/>
        <a:p>
          <a:endParaRPr lang="es-EC"/>
        </a:p>
      </dgm:t>
    </dgm:pt>
    <dgm:pt modelId="{E769019D-4DC0-4AFF-A431-57ED87F09434}" type="pres">
      <dgm:prSet presAssocID="{301B9F91-3DF5-4694-8075-17D1DCFBA426}" presName="LevelOneTextNode" presStyleLbl="node0" presStyleIdx="0" presStyleCnt="1" custAng="5400000" custScaleX="434946" custScaleY="80376" custLinFactNeighborX="-33029" custLinFactNeighborY="102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EB6ABC1-7600-49DC-9176-15F8EC2B4F94}" type="pres">
      <dgm:prSet presAssocID="{301B9F91-3DF5-4694-8075-17D1DCFBA426}" presName="level2hierChild" presStyleCnt="0"/>
      <dgm:spPr/>
      <dgm:t>
        <a:bodyPr/>
        <a:lstStyle/>
        <a:p>
          <a:endParaRPr lang="es-EC"/>
        </a:p>
      </dgm:t>
    </dgm:pt>
    <dgm:pt modelId="{FBE707DA-6B83-4F0A-845B-33676F8C6433}" type="pres">
      <dgm:prSet presAssocID="{E28350A3-641A-4762-B011-DCDACD710EE2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395D445A-C1FF-4EE3-AD51-03C2D15F659E}" type="pres">
      <dgm:prSet presAssocID="{E28350A3-641A-4762-B011-DCDACD710EE2}" presName="connTx" presStyleLbl="parChTrans1D2" presStyleIdx="0" presStyleCnt="5"/>
      <dgm:spPr/>
      <dgm:t>
        <a:bodyPr/>
        <a:lstStyle/>
        <a:p>
          <a:endParaRPr lang="es-ES"/>
        </a:p>
      </dgm:t>
    </dgm:pt>
    <dgm:pt modelId="{631F291D-CBAC-4DD5-B16A-00B3CFF439BF}" type="pres">
      <dgm:prSet presAssocID="{78AB2F0B-A273-4E40-89F4-4679B825D42E}" presName="root2" presStyleCnt="0"/>
      <dgm:spPr/>
      <dgm:t>
        <a:bodyPr/>
        <a:lstStyle/>
        <a:p>
          <a:endParaRPr lang="es-EC"/>
        </a:p>
      </dgm:t>
    </dgm:pt>
    <dgm:pt modelId="{C02DB876-0460-4436-9705-FC75E039FFD0}" type="pres">
      <dgm:prSet presAssocID="{78AB2F0B-A273-4E40-89F4-4679B825D42E}" presName="LevelTwoTextNode" presStyleLbl="node2" presStyleIdx="0" presStyleCnt="5" custScaleX="269814" custScaleY="117211" custLinFactNeighborY="-401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38AC8DBC-B8F4-4C69-A291-D6E9CA673D60}" type="pres">
      <dgm:prSet presAssocID="{78AB2F0B-A273-4E40-89F4-4679B825D42E}" presName="level3hierChild" presStyleCnt="0"/>
      <dgm:spPr/>
      <dgm:t>
        <a:bodyPr/>
        <a:lstStyle/>
        <a:p>
          <a:endParaRPr lang="es-EC"/>
        </a:p>
      </dgm:t>
    </dgm:pt>
    <dgm:pt modelId="{FCE25B46-8D27-4A7C-8415-D388742AF2FB}" type="pres">
      <dgm:prSet presAssocID="{82A65F8D-A95D-416B-9065-E6FAD721B266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AF7737DC-E0B9-47A8-8B14-1BAD17DE45C0}" type="pres">
      <dgm:prSet presAssocID="{82A65F8D-A95D-416B-9065-E6FAD721B266}" presName="connTx" presStyleLbl="parChTrans1D2" presStyleIdx="1" presStyleCnt="5"/>
      <dgm:spPr/>
      <dgm:t>
        <a:bodyPr/>
        <a:lstStyle/>
        <a:p>
          <a:endParaRPr lang="es-ES"/>
        </a:p>
      </dgm:t>
    </dgm:pt>
    <dgm:pt modelId="{320087BE-AB05-414B-9955-112037283C65}" type="pres">
      <dgm:prSet presAssocID="{2445FACA-88E4-40E4-9CC1-E1F45791489B}" presName="root2" presStyleCnt="0"/>
      <dgm:spPr/>
      <dgm:t>
        <a:bodyPr/>
        <a:lstStyle/>
        <a:p>
          <a:endParaRPr lang="es-EC"/>
        </a:p>
      </dgm:t>
    </dgm:pt>
    <dgm:pt modelId="{294BD970-DCFD-438C-A0F4-1BDC8D431AC0}" type="pres">
      <dgm:prSet presAssocID="{2445FACA-88E4-40E4-9CC1-E1F45791489B}" presName="LevelTwoTextNode" presStyleLbl="node2" presStyleIdx="1" presStyleCnt="5" custScaleX="269814" custScaleY="125000" custLinFactNeighborX="4647" custLinFactNeighborY="-3247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5B180D0B-CFF3-4EAE-8BB3-58ABD55570A3}" type="pres">
      <dgm:prSet presAssocID="{2445FACA-88E4-40E4-9CC1-E1F45791489B}" presName="level3hierChild" presStyleCnt="0"/>
      <dgm:spPr/>
      <dgm:t>
        <a:bodyPr/>
        <a:lstStyle/>
        <a:p>
          <a:endParaRPr lang="es-EC"/>
        </a:p>
      </dgm:t>
    </dgm:pt>
    <dgm:pt modelId="{0348BFA4-2D85-49DB-A402-E5CDDCE5B6FB}" type="pres">
      <dgm:prSet presAssocID="{B4544FF4-7D77-4D20-A0FA-22A470990F97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9C29DDB8-0C1F-47C1-90B5-E1A295469DB7}" type="pres">
      <dgm:prSet presAssocID="{B4544FF4-7D77-4D20-A0FA-22A470990F97}" presName="connTx" presStyleLbl="parChTrans1D2" presStyleIdx="2" presStyleCnt="5"/>
      <dgm:spPr/>
      <dgm:t>
        <a:bodyPr/>
        <a:lstStyle/>
        <a:p>
          <a:endParaRPr lang="es-ES"/>
        </a:p>
      </dgm:t>
    </dgm:pt>
    <dgm:pt modelId="{ECBB7582-31A5-4E64-AAF3-CFBC15E3366D}" type="pres">
      <dgm:prSet presAssocID="{E2A789B9-6E3F-470E-BFE6-B6D9FFC9292A}" presName="root2" presStyleCnt="0"/>
      <dgm:spPr/>
      <dgm:t>
        <a:bodyPr/>
        <a:lstStyle/>
        <a:p>
          <a:endParaRPr lang="es-EC"/>
        </a:p>
      </dgm:t>
    </dgm:pt>
    <dgm:pt modelId="{B94A916B-BAFE-4ACA-8F11-B4E398759FD1}" type="pres">
      <dgm:prSet presAssocID="{E2A789B9-6E3F-470E-BFE6-B6D9FFC9292A}" presName="LevelTwoTextNode" presStyleLbl="node2" presStyleIdx="2" presStyleCnt="5" custScaleX="269814" custLinFactNeighborX="-2513" custLinFactNeighborY="-1807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AAA20C3A-7DBF-4D53-A5FF-E1D16DEB8E82}" type="pres">
      <dgm:prSet presAssocID="{E2A789B9-6E3F-470E-BFE6-B6D9FFC9292A}" presName="level3hierChild" presStyleCnt="0"/>
      <dgm:spPr/>
      <dgm:t>
        <a:bodyPr/>
        <a:lstStyle/>
        <a:p>
          <a:endParaRPr lang="es-EC"/>
        </a:p>
      </dgm:t>
    </dgm:pt>
    <dgm:pt modelId="{9BE791D9-3526-45D4-A176-BC46A8548AE2}" type="pres">
      <dgm:prSet presAssocID="{4A721122-7523-4C21-A0E3-7993CF007F59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621B1184-4B3C-43A4-93C7-EA43ED62BC51}" type="pres">
      <dgm:prSet presAssocID="{4A721122-7523-4C21-A0E3-7993CF007F59}" presName="connTx" presStyleLbl="parChTrans1D2" presStyleIdx="3" presStyleCnt="5"/>
      <dgm:spPr/>
      <dgm:t>
        <a:bodyPr/>
        <a:lstStyle/>
        <a:p>
          <a:endParaRPr lang="es-ES"/>
        </a:p>
      </dgm:t>
    </dgm:pt>
    <dgm:pt modelId="{1C20F9CE-AB9B-4E76-94A8-8FC46D0585DD}" type="pres">
      <dgm:prSet presAssocID="{CDFDF0AF-7EEC-4B73-A026-49579B3B8097}" presName="root2" presStyleCnt="0"/>
      <dgm:spPr/>
      <dgm:t>
        <a:bodyPr/>
        <a:lstStyle/>
        <a:p>
          <a:endParaRPr lang="es-EC"/>
        </a:p>
      </dgm:t>
    </dgm:pt>
    <dgm:pt modelId="{24392BE1-1ED9-44B4-A1CF-A156F5CC5C25}" type="pres">
      <dgm:prSet presAssocID="{CDFDF0AF-7EEC-4B73-A026-49579B3B8097}" presName="LevelTwoTextNode" presStyleLbl="node2" presStyleIdx="3" presStyleCnt="5" custScaleX="269814" custLinFactNeighborX="-2513" custLinFactNeighborY="-216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60C8DA11-0BC0-4227-BCC9-A983B1A13109}" type="pres">
      <dgm:prSet presAssocID="{CDFDF0AF-7EEC-4B73-A026-49579B3B8097}" presName="level3hierChild" presStyleCnt="0"/>
      <dgm:spPr/>
      <dgm:t>
        <a:bodyPr/>
        <a:lstStyle/>
        <a:p>
          <a:endParaRPr lang="es-EC"/>
        </a:p>
      </dgm:t>
    </dgm:pt>
    <dgm:pt modelId="{17979F8A-7BF4-4F07-B3AF-A43081D3A9A9}" type="pres">
      <dgm:prSet presAssocID="{251D4BA7-6A7E-4FD5-8B11-20EEC23C6E47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2579555E-60D6-4C11-849C-93418424A254}" type="pres">
      <dgm:prSet presAssocID="{251D4BA7-6A7E-4FD5-8B11-20EEC23C6E47}" presName="connTx" presStyleLbl="parChTrans1D2" presStyleIdx="4" presStyleCnt="5"/>
      <dgm:spPr/>
      <dgm:t>
        <a:bodyPr/>
        <a:lstStyle/>
        <a:p>
          <a:endParaRPr lang="es-EC"/>
        </a:p>
      </dgm:t>
    </dgm:pt>
    <dgm:pt modelId="{32351E94-8834-4CC0-ACE8-BBB024FBE7BF}" type="pres">
      <dgm:prSet presAssocID="{5CC63523-856D-4177-96E8-76731DE6AEFB}" presName="root2" presStyleCnt="0"/>
      <dgm:spPr/>
    </dgm:pt>
    <dgm:pt modelId="{A00E86FD-8354-49D5-8D90-A631D07C69FB}" type="pres">
      <dgm:prSet presAssocID="{5CC63523-856D-4177-96E8-76731DE6AEFB}" presName="LevelTwoTextNode" presStyleLbl="node2" presStyleIdx="4" presStyleCnt="5" custScaleX="265163" custLinFactNeighborX="-2513" custLinFactNeighborY="1374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FCFAFD4A-D49D-453B-827C-7A8B6BAE2C1C}" type="pres">
      <dgm:prSet presAssocID="{5CC63523-856D-4177-96E8-76731DE6AEFB}" presName="level3hierChild" presStyleCnt="0"/>
      <dgm:spPr/>
    </dgm:pt>
  </dgm:ptLst>
  <dgm:cxnLst>
    <dgm:cxn modelId="{757F54E2-7881-4461-9BF5-82A2A40D33BB}" type="presOf" srcId="{251D4BA7-6A7E-4FD5-8B11-20EEC23C6E47}" destId="{2579555E-60D6-4C11-849C-93418424A254}" srcOrd="1" destOrd="0" presId="urn:microsoft.com/office/officeart/2008/layout/HorizontalMultiLevelHierarchy"/>
    <dgm:cxn modelId="{FCA7A97E-1E9B-4810-8DF3-CFC592CEAABB}" srcId="{301B9F91-3DF5-4694-8075-17D1DCFBA426}" destId="{5CC63523-856D-4177-96E8-76731DE6AEFB}" srcOrd="4" destOrd="0" parTransId="{251D4BA7-6A7E-4FD5-8B11-20EEC23C6E47}" sibTransId="{056E21FF-7765-41A2-8810-D088C90C142E}"/>
    <dgm:cxn modelId="{0921E99C-CC43-49B6-ADA9-CCE705D05E37}" type="presOf" srcId="{E28350A3-641A-4762-B011-DCDACD710EE2}" destId="{395D445A-C1FF-4EE3-AD51-03C2D15F659E}" srcOrd="1" destOrd="0" presId="urn:microsoft.com/office/officeart/2008/layout/HorizontalMultiLevelHierarchy"/>
    <dgm:cxn modelId="{EE375A82-10D3-483B-97F8-F413900F1BFD}" srcId="{301B9F91-3DF5-4694-8075-17D1DCFBA426}" destId="{2445FACA-88E4-40E4-9CC1-E1F45791489B}" srcOrd="1" destOrd="0" parTransId="{82A65F8D-A95D-416B-9065-E6FAD721B266}" sibTransId="{06EB9F3F-F055-493E-8D9F-5B15A9E9AA71}"/>
    <dgm:cxn modelId="{0DF639B6-1640-4127-99BC-DE3153D2D168}" srcId="{301B9F91-3DF5-4694-8075-17D1DCFBA426}" destId="{E2A789B9-6E3F-470E-BFE6-B6D9FFC9292A}" srcOrd="2" destOrd="0" parTransId="{B4544FF4-7D77-4D20-A0FA-22A470990F97}" sibTransId="{D684060F-D76B-470C-9F30-86DDC5AF06AC}"/>
    <dgm:cxn modelId="{7A04CA47-6DFF-4422-8399-9918515AD318}" srcId="{E4083FD2-F581-4A75-9AE1-A57F73292F5A}" destId="{301B9F91-3DF5-4694-8075-17D1DCFBA426}" srcOrd="0" destOrd="0" parTransId="{D3F06C9C-F821-4B72-A5ED-9D898DD4C716}" sibTransId="{A235AFE8-158B-48B9-AF91-A71205C7D2B3}"/>
    <dgm:cxn modelId="{553F4B7C-C5CC-4D1D-A40F-2C731B884887}" type="presOf" srcId="{251D4BA7-6A7E-4FD5-8B11-20EEC23C6E47}" destId="{17979F8A-7BF4-4F07-B3AF-A43081D3A9A9}" srcOrd="0" destOrd="0" presId="urn:microsoft.com/office/officeart/2008/layout/HorizontalMultiLevelHierarchy"/>
    <dgm:cxn modelId="{D401F107-A262-4856-A147-A1EA63FBA3BC}" type="presOf" srcId="{4A721122-7523-4C21-A0E3-7993CF007F59}" destId="{621B1184-4B3C-43A4-93C7-EA43ED62BC51}" srcOrd="1" destOrd="0" presId="urn:microsoft.com/office/officeart/2008/layout/HorizontalMultiLevelHierarchy"/>
    <dgm:cxn modelId="{8BABAEDE-CAD2-4FBB-B8F4-9A9AC1C04B41}" type="presOf" srcId="{CDFDF0AF-7EEC-4B73-A026-49579B3B8097}" destId="{24392BE1-1ED9-44B4-A1CF-A156F5CC5C25}" srcOrd="0" destOrd="0" presId="urn:microsoft.com/office/officeart/2008/layout/HorizontalMultiLevelHierarchy"/>
    <dgm:cxn modelId="{5DF53F81-B05E-4A63-82ED-57BEDD6FDA12}" type="presOf" srcId="{78AB2F0B-A273-4E40-89F4-4679B825D42E}" destId="{C02DB876-0460-4436-9705-FC75E039FFD0}" srcOrd="0" destOrd="0" presId="urn:microsoft.com/office/officeart/2008/layout/HorizontalMultiLevelHierarchy"/>
    <dgm:cxn modelId="{46AA2FB1-1225-449D-9696-514413D73EBF}" type="presOf" srcId="{E2A789B9-6E3F-470E-BFE6-B6D9FFC9292A}" destId="{B94A916B-BAFE-4ACA-8F11-B4E398759FD1}" srcOrd="0" destOrd="0" presId="urn:microsoft.com/office/officeart/2008/layout/HorizontalMultiLevelHierarchy"/>
    <dgm:cxn modelId="{8F8B5818-7270-46A0-A0E3-408A2A0C7700}" srcId="{301B9F91-3DF5-4694-8075-17D1DCFBA426}" destId="{CDFDF0AF-7EEC-4B73-A026-49579B3B8097}" srcOrd="3" destOrd="0" parTransId="{4A721122-7523-4C21-A0E3-7993CF007F59}" sibTransId="{A2D10988-F114-4985-ACBB-930107C46FAD}"/>
    <dgm:cxn modelId="{9256EA37-4941-44D8-9FB1-0CC7DC27FFCC}" type="presOf" srcId="{B4544FF4-7D77-4D20-A0FA-22A470990F97}" destId="{9C29DDB8-0C1F-47C1-90B5-E1A295469DB7}" srcOrd="1" destOrd="0" presId="urn:microsoft.com/office/officeart/2008/layout/HorizontalMultiLevelHierarchy"/>
    <dgm:cxn modelId="{0CDBE03D-4D9D-413F-9EB2-180ECC169754}" type="presOf" srcId="{4A721122-7523-4C21-A0E3-7993CF007F59}" destId="{9BE791D9-3526-45D4-A176-BC46A8548AE2}" srcOrd="0" destOrd="0" presId="urn:microsoft.com/office/officeart/2008/layout/HorizontalMultiLevelHierarchy"/>
    <dgm:cxn modelId="{9264D9C2-0463-4467-80FC-D4E39337E74C}" type="presOf" srcId="{2445FACA-88E4-40E4-9CC1-E1F45791489B}" destId="{294BD970-DCFD-438C-A0F4-1BDC8D431AC0}" srcOrd="0" destOrd="0" presId="urn:microsoft.com/office/officeart/2008/layout/HorizontalMultiLevelHierarchy"/>
    <dgm:cxn modelId="{027EACFE-DF73-4A8C-B844-885600C83BE5}" type="presOf" srcId="{301B9F91-3DF5-4694-8075-17D1DCFBA426}" destId="{E769019D-4DC0-4AFF-A431-57ED87F09434}" srcOrd="0" destOrd="0" presId="urn:microsoft.com/office/officeart/2008/layout/HorizontalMultiLevelHierarchy"/>
    <dgm:cxn modelId="{8093CEE4-859F-4067-84AA-81EB6BCB3B4A}" type="presOf" srcId="{E4083FD2-F581-4A75-9AE1-A57F73292F5A}" destId="{34FCDA8F-BCD0-4CD7-9429-952AF3A2B69E}" srcOrd="0" destOrd="0" presId="urn:microsoft.com/office/officeart/2008/layout/HorizontalMultiLevelHierarchy"/>
    <dgm:cxn modelId="{76CE6A67-5A26-4DAA-86A4-0BAB1A4BC64F}" type="presOf" srcId="{B4544FF4-7D77-4D20-A0FA-22A470990F97}" destId="{0348BFA4-2D85-49DB-A402-E5CDDCE5B6FB}" srcOrd="0" destOrd="0" presId="urn:microsoft.com/office/officeart/2008/layout/HorizontalMultiLevelHierarchy"/>
    <dgm:cxn modelId="{30DBB723-FE47-4299-8E75-60C82B9A2D0B}" type="presOf" srcId="{82A65F8D-A95D-416B-9065-E6FAD721B266}" destId="{FCE25B46-8D27-4A7C-8415-D388742AF2FB}" srcOrd="0" destOrd="0" presId="urn:microsoft.com/office/officeart/2008/layout/HorizontalMultiLevelHierarchy"/>
    <dgm:cxn modelId="{D9790214-2B1E-4329-AAE4-74D8C46580A8}" type="presOf" srcId="{E28350A3-641A-4762-B011-DCDACD710EE2}" destId="{FBE707DA-6B83-4F0A-845B-33676F8C6433}" srcOrd="0" destOrd="0" presId="urn:microsoft.com/office/officeart/2008/layout/HorizontalMultiLevelHierarchy"/>
    <dgm:cxn modelId="{DD661941-2B0F-42FF-BDD1-3E8FAACDF06F}" srcId="{301B9F91-3DF5-4694-8075-17D1DCFBA426}" destId="{78AB2F0B-A273-4E40-89F4-4679B825D42E}" srcOrd="0" destOrd="0" parTransId="{E28350A3-641A-4762-B011-DCDACD710EE2}" sibTransId="{493445BD-859E-4650-926D-80241F9C43F1}"/>
    <dgm:cxn modelId="{4CE2DB76-D629-4614-84A0-D7DE2F74C0C8}" type="presOf" srcId="{82A65F8D-A95D-416B-9065-E6FAD721B266}" destId="{AF7737DC-E0B9-47A8-8B14-1BAD17DE45C0}" srcOrd="1" destOrd="0" presId="urn:microsoft.com/office/officeart/2008/layout/HorizontalMultiLevelHierarchy"/>
    <dgm:cxn modelId="{75D8B33B-5D18-4A27-805C-B8BE762F7A3E}" type="presOf" srcId="{5CC63523-856D-4177-96E8-76731DE6AEFB}" destId="{A00E86FD-8354-49D5-8D90-A631D07C69FB}" srcOrd="0" destOrd="0" presId="urn:microsoft.com/office/officeart/2008/layout/HorizontalMultiLevelHierarchy"/>
    <dgm:cxn modelId="{7DD78209-B023-4827-B3C9-A5256469086F}" type="presParOf" srcId="{34FCDA8F-BCD0-4CD7-9429-952AF3A2B69E}" destId="{E607F171-4F28-4ACC-BE69-99B681A720A2}" srcOrd="0" destOrd="0" presId="urn:microsoft.com/office/officeart/2008/layout/HorizontalMultiLevelHierarchy"/>
    <dgm:cxn modelId="{F5A09244-74C4-4D76-B1A6-CBE550EBBA23}" type="presParOf" srcId="{E607F171-4F28-4ACC-BE69-99B681A720A2}" destId="{E769019D-4DC0-4AFF-A431-57ED87F09434}" srcOrd="0" destOrd="0" presId="urn:microsoft.com/office/officeart/2008/layout/HorizontalMultiLevelHierarchy"/>
    <dgm:cxn modelId="{F5C71583-77B8-4984-85A7-20FE57347D10}" type="presParOf" srcId="{E607F171-4F28-4ACC-BE69-99B681A720A2}" destId="{6EB6ABC1-7600-49DC-9176-15F8EC2B4F94}" srcOrd="1" destOrd="0" presId="urn:microsoft.com/office/officeart/2008/layout/HorizontalMultiLevelHierarchy"/>
    <dgm:cxn modelId="{DED46030-5302-407C-B2BE-B933E4FFCAAC}" type="presParOf" srcId="{6EB6ABC1-7600-49DC-9176-15F8EC2B4F94}" destId="{FBE707DA-6B83-4F0A-845B-33676F8C6433}" srcOrd="0" destOrd="0" presId="urn:microsoft.com/office/officeart/2008/layout/HorizontalMultiLevelHierarchy"/>
    <dgm:cxn modelId="{0C658698-734F-4513-8E7A-B27CFB877E7A}" type="presParOf" srcId="{FBE707DA-6B83-4F0A-845B-33676F8C6433}" destId="{395D445A-C1FF-4EE3-AD51-03C2D15F659E}" srcOrd="0" destOrd="0" presId="urn:microsoft.com/office/officeart/2008/layout/HorizontalMultiLevelHierarchy"/>
    <dgm:cxn modelId="{434D642B-83BA-4F85-BFBA-6CDB79D94CD6}" type="presParOf" srcId="{6EB6ABC1-7600-49DC-9176-15F8EC2B4F94}" destId="{631F291D-CBAC-4DD5-B16A-00B3CFF439BF}" srcOrd="1" destOrd="0" presId="urn:microsoft.com/office/officeart/2008/layout/HorizontalMultiLevelHierarchy"/>
    <dgm:cxn modelId="{B99A926C-4BB2-4AD1-AD1F-713166FA8263}" type="presParOf" srcId="{631F291D-CBAC-4DD5-B16A-00B3CFF439BF}" destId="{C02DB876-0460-4436-9705-FC75E039FFD0}" srcOrd="0" destOrd="0" presId="urn:microsoft.com/office/officeart/2008/layout/HorizontalMultiLevelHierarchy"/>
    <dgm:cxn modelId="{3DC3891A-CE07-46A7-AC8B-2D902CBFE51F}" type="presParOf" srcId="{631F291D-CBAC-4DD5-B16A-00B3CFF439BF}" destId="{38AC8DBC-B8F4-4C69-A291-D6E9CA673D60}" srcOrd="1" destOrd="0" presId="urn:microsoft.com/office/officeart/2008/layout/HorizontalMultiLevelHierarchy"/>
    <dgm:cxn modelId="{1BCE15DE-F17D-4DEB-94B9-6372052A5A48}" type="presParOf" srcId="{6EB6ABC1-7600-49DC-9176-15F8EC2B4F94}" destId="{FCE25B46-8D27-4A7C-8415-D388742AF2FB}" srcOrd="2" destOrd="0" presId="urn:microsoft.com/office/officeart/2008/layout/HorizontalMultiLevelHierarchy"/>
    <dgm:cxn modelId="{A35F7365-0F6F-4FDF-A23D-733BE2058AF0}" type="presParOf" srcId="{FCE25B46-8D27-4A7C-8415-D388742AF2FB}" destId="{AF7737DC-E0B9-47A8-8B14-1BAD17DE45C0}" srcOrd="0" destOrd="0" presId="urn:microsoft.com/office/officeart/2008/layout/HorizontalMultiLevelHierarchy"/>
    <dgm:cxn modelId="{6FAC2D00-FD2A-4F45-BDDE-DBD98B457275}" type="presParOf" srcId="{6EB6ABC1-7600-49DC-9176-15F8EC2B4F94}" destId="{320087BE-AB05-414B-9955-112037283C65}" srcOrd="3" destOrd="0" presId="urn:microsoft.com/office/officeart/2008/layout/HorizontalMultiLevelHierarchy"/>
    <dgm:cxn modelId="{91F62FD8-5194-46CA-856C-098E141FEDE4}" type="presParOf" srcId="{320087BE-AB05-414B-9955-112037283C65}" destId="{294BD970-DCFD-438C-A0F4-1BDC8D431AC0}" srcOrd="0" destOrd="0" presId="urn:microsoft.com/office/officeart/2008/layout/HorizontalMultiLevelHierarchy"/>
    <dgm:cxn modelId="{E976CF3B-33AA-4A03-BBD9-ED572277DE6E}" type="presParOf" srcId="{320087BE-AB05-414B-9955-112037283C65}" destId="{5B180D0B-CFF3-4EAE-8BB3-58ABD55570A3}" srcOrd="1" destOrd="0" presId="urn:microsoft.com/office/officeart/2008/layout/HorizontalMultiLevelHierarchy"/>
    <dgm:cxn modelId="{962A3918-C7EB-4D6B-9DE8-9F49E8C6EDBC}" type="presParOf" srcId="{6EB6ABC1-7600-49DC-9176-15F8EC2B4F94}" destId="{0348BFA4-2D85-49DB-A402-E5CDDCE5B6FB}" srcOrd="4" destOrd="0" presId="urn:microsoft.com/office/officeart/2008/layout/HorizontalMultiLevelHierarchy"/>
    <dgm:cxn modelId="{309135E7-DF90-4854-AB67-EA72B15AF785}" type="presParOf" srcId="{0348BFA4-2D85-49DB-A402-E5CDDCE5B6FB}" destId="{9C29DDB8-0C1F-47C1-90B5-E1A295469DB7}" srcOrd="0" destOrd="0" presId="urn:microsoft.com/office/officeart/2008/layout/HorizontalMultiLevelHierarchy"/>
    <dgm:cxn modelId="{9ED646F4-5E8F-44F5-BA82-36CD37FEB42C}" type="presParOf" srcId="{6EB6ABC1-7600-49DC-9176-15F8EC2B4F94}" destId="{ECBB7582-31A5-4E64-AAF3-CFBC15E3366D}" srcOrd="5" destOrd="0" presId="urn:microsoft.com/office/officeart/2008/layout/HorizontalMultiLevelHierarchy"/>
    <dgm:cxn modelId="{797D1B75-0ACB-44E4-84E3-D02D976A762D}" type="presParOf" srcId="{ECBB7582-31A5-4E64-AAF3-CFBC15E3366D}" destId="{B94A916B-BAFE-4ACA-8F11-B4E398759FD1}" srcOrd="0" destOrd="0" presId="urn:microsoft.com/office/officeart/2008/layout/HorizontalMultiLevelHierarchy"/>
    <dgm:cxn modelId="{CDC4EDC6-DE87-4CFA-8023-2B5B25A49FA7}" type="presParOf" srcId="{ECBB7582-31A5-4E64-AAF3-CFBC15E3366D}" destId="{AAA20C3A-7DBF-4D53-A5FF-E1D16DEB8E82}" srcOrd="1" destOrd="0" presId="urn:microsoft.com/office/officeart/2008/layout/HorizontalMultiLevelHierarchy"/>
    <dgm:cxn modelId="{B3319FAE-29BE-48C4-8968-EFA3E7D17152}" type="presParOf" srcId="{6EB6ABC1-7600-49DC-9176-15F8EC2B4F94}" destId="{9BE791D9-3526-45D4-A176-BC46A8548AE2}" srcOrd="6" destOrd="0" presId="urn:microsoft.com/office/officeart/2008/layout/HorizontalMultiLevelHierarchy"/>
    <dgm:cxn modelId="{41BBA15C-AD1A-4077-8093-4EB8549F8574}" type="presParOf" srcId="{9BE791D9-3526-45D4-A176-BC46A8548AE2}" destId="{621B1184-4B3C-43A4-93C7-EA43ED62BC51}" srcOrd="0" destOrd="0" presId="urn:microsoft.com/office/officeart/2008/layout/HorizontalMultiLevelHierarchy"/>
    <dgm:cxn modelId="{DDC9C222-0638-46DA-AAD0-E8868CC10A1D}" type="presParOf" srcId="{6EB6ABC1-7600-49DC-9176-15F8EC2B4F94}" destId="{1C20F9CE-AB9B-4E76-94A8-8FC46D0585DD}" srcOrd="7" destOrd="0" presId="urn:microsoft.com/office/officeart/2008/layout/HorizontalMultiLevelHierarchy"/>
    <dgm:cxn modelId="{0C3BDD0B-985C-4183-8B63-B51DABAA4585}" type="presParOf" srcId="{1C20F9CE-AB9B-4E76-94A8-8FC46D0585DD}" destId="{24392BE1-1ED9-44B4-A1CF-A156F5CC5C25}" srcOrd="0" destOrd="0" presId="urn:microsoft.com/office/officeart/2008/layout/HorizontalMultiLevelHierarchy"/>
    <dgm:cxn modelId="{A2225836-B0F3-4927-8B98-D200332D9FAB}" type="presParOf" srcId="{1C20F9CE-AB9B-4E76-94A8-8FC46D0585DD}" destId="{60C8DA11-0BC0-4227-BCC9-A983B1A13109}" srcOrd="1" destOrd="0" presId="urn:microsoft.com/office/officeart/2008/layout/HorizontalMultiLevelHierarchy"/>
    <dgm:cxn modelId="{8C8AA762-CFF8-4D33-8339-E210699A554B}" type="presParOf" srcId="{6EB6ABC1-7600-49DC-9176-15F8EC2B4F94}" destId="{17979F8A-7BF4-4F07-B3AF-A43081D3A9A9}" srcOrd="8" destOrd="0" presId="urn:microsoft.com/office/officeart/2008/layout/HorizontalMultiLevelHierarchy"/>
    <dgm:cxn modelId="{CDD51252-68A0-484A-AA3B-4408EA87E4CD}" type="presParOf" srcId="{17979F8A-7BF4-4F07-B3AF-A43081D3A9A9}" destId="{2579555E-60D6-4C11-849C-93418424A254}" srcOrd="0" destOrd="0" presId="urn:microsoft.com/office/officeart/2008/layout/HorizontalMultiLevelHierarchy"/>
    <dgm:cxn modelId="{F169BCD8-5766-4A00-9153-61C2EBE33281}" type="presParOf" srcId="{6EB6ABC1-7600-49DC-9176-15F8EC2B4F94}" destId="{32351E94-8834-4CC0-ACE8-BBB024FBE7BF}" srcOrd="9" destOrd="0" presId="urn:microsoft.com/office/officeart/2008/layout/HorizontalMultiLevelHierarchy"/>
    <dgm:cxn modelId="{C3B0C824-4327-4848-9616-802B6A685B40}" type="presParOf" srcId="{32351E94-8834-4CC0-ACE8-BBB024FBE7BF}" destId="{A00E86FD-8354-49D5-8D90-A631D07C69FB}" srcOrd="0" destOrd="0" presId="urn:microsoft.com/office/officeart/2008/layout/HorizontalMultiLevelHierarchy"/>
    <dgm:cxn modelId="{85108FAF-454F-4FE2-9C05-169734BAE002}" type="presParOf" srcId="{32351E94-8834-4CC0-ACE8-BBB024FBE7BF}" destId="{FCFAFD4A-D49D-453B-827C-7A8B6BAE2C1C}" srcOrd="1" destOrd="0" presId="urn:microsoft.com/office/officeart/2008/layout/HorizontalMultiLevelHierarchy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D2ECB-22DC-43E3-9AD9-0D310A3041E1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374965F-87EE-45C3-A096-D3B42C969498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>
          <a:solidFill>
            <a:srgbClr val="99FF33"/>
          </a:solidFill>
        </a:ln>
      </dgm:spPr>
      <dgm:t>
        <a:bodyPr/>
        <a:lstStyle/>
        <a:p>
          <a:pPr algn="just"/>
          <a:r>
            <a:rPr lang="es-EC" sz="1600" b="1" dirty="0" smtClean="0"/>
            <a:t>Hipótesis H1: </a:t>
          </a:r>
          <a:r>
            <a:rPr lang="es-EC" sz="1600" dirty="0" smtClean="0"/>
            <a:t>El incremento de comerciantes informales está relacionado con la participación de comerciantes que evaden tributos al año en Sangolquí.</a:t>
          </a:r>
          <a:endParaRPr lang="es-EC" sz="1600" b="1" dirty="0" smtClean="0"/>
        </a:p>
        <a:p>
          <a:pPr algn="just"/>
          <a:r>
            <a:rPr lang="es-EC" sz="1600" b="1" dirty="0" smtClean="0"/>
            <a:t>Hipótesis H0: </a:t>
          </a:r>
          <a:r>
            <a:rPr lang="es-EC" sz="1600" dirty="0" smtClean="0"/>
            <a:t>El incremento de comerciantes informales no está relacionado con la participación de comerciantes que evaden tributos al año en Sangolquí. </a:t>
          </a:r>
        </a:p>
      </dgm:t>
    </dgm:pt>
    <dgm:pt modelId="{CE3A51E7-9373-4F52-9F86-7F7AC362808A}" type="parTrans" cxnId="{60C94395-1DE9-4A6E-9A0A-4437B55CFB3E}">
      <dgm:prSet/>
      <dgm:spPr/>
      <dgm:t>
        <a:bodyPr/>
        <a:lstStyle/>
        <a:p>
          <a:endParaRPr lang="es-EC" b="1">
            <a:solidFill>
              <a:schemeClr val="bg2"/>
            </a:solidFill>
          </a:endParaRPr>
        </a:p>
      </dgm:t>
    </dgm:pt>
    <dgm:pt modelId="{FFB15168-B7C5-4F32-9591-74C8ED36A571}" type="sibTrans" cxnId="{60C94395-1DE9-4A6E-9A0A-4437B55CFB3E}">
      <dgm:prSet/>
      <dgm:spPr/>
      <dgm:t>
        <a:bodyPr/>
        <a:lstStyle/>
        <a:p>
          <a:endParaRPr lang="es-EC" b="1">
            <a:solidFill>
              <a:schemeClr val="bg2"/>
            </a:solidFill>
          </a:endParaRPr>
        </a:p>
      </dgm:t>
    </dgm:pt>
    <dgm:pt modelId="{AE25E1D9-E4A3-46CF-8DC8-80C83E819A6A}" type="pres">
      <dgm:prSet presAssocID="{C28D2ECB-22DC-43E3-9AD9-0D310A3041E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1650E44-9C7D-44B0-80A8-19D89E809816}" type="pres">
      <dgm:prSet presAssocID="{A374965F-87EE-45C3-A096-D3B42C969498}" presName="root1" presStyleCnt="0"/>
      <dgm:spPr/>
    </dgm:pt>
    <dgm:pt modelId="{55FFDE6C-EAEA-4A37-9975-D0597BC7F19D}" type="pres">
      <dgm:prSet presAssocID="{A374965F-87EE-45C3-A096-D3B42C969498}" presName="LevelOneTextNode" presStyleLbl="node0" presStyleIdx="0" presStyleCnt="1" custScaleX="136862" custLinFactNeighborX="-8600" custLinFactNeighborY="-820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0D8FA9-B9E1-4323-9AB6-E6D52A5E11DF}" type="pres">
      <dgm:prSet presAssocID="{A374965F-87EE-45C3-A096-D3B42C969498}" presName="level2hierChild" presStyleCnt="0"/>
      <dgm:spPr/>
    </dgm:pt>
  </dgm:ptLst>
  <dgm:cxnLst>
    <dgm:cxn modelId="{C5BF4863-9CD2-45BE-9C72-CE9BA8D275D3}" type="presOf" srcId="{A374965F-87EE-45C3-A096-D3B42C969498}" destId="{55FFDE6C-EAEA-4A37-9975-D0597BC7F19D}" srcOrd="0" destOrd="0" presId="urn:microsoft.com/office/officeart/2005/8/layout/hierarchy2"/>
    <dgm:cxn modelId="{60C94395-1DE9-4A6E-9A0A-4437B55CFB3E}" srcId="{C28D2ECB-22DC-43E3-9AD9-0D310A3041E1}" destId="{A374965F-87EE-45C3-A096-D3B42C969498}" srcOrd="0" destOrd="0" parTransId="{CE3A51E7-9373-4F52-9F86-7F7AC362808A}" sibTransId="{FFB15168-B7C5-4F32-9591-74C8ED36A571}"/>
    <dgm:cxn modelId="{DC442EDE-8834-4D06-A573-C5E3FAB393E3}" type="presOf" srcId="{C28D2ECB-22DC-43E3-9AD9-0D310A3041E1}" destId="{AE25E1D9-E4A3-46CF-8DC8-80C83E819A6A}" srcOrd="0" destOrd="0" presId="urn:microsoft.com/office/officeart/2005/8/layout/hierarchy2"/>
    <dgm:cxn modelId="{7C6C9B82-28CE-47F0-A7DA-2D6D2A46212A}" type="presParOf" srcId="{AE25E1D9-E4A3-46CF-8DC8-80C83E819A6A}" destId="{41650E44-9C7D-44B0-80A8-19D89E809816}" srcOrd="0" destOrd="0" presId="urn:microsoft.com/office/officeart/2005/8/layout/hierarchy2"/>
    <dgm:cxn modelId="{70251FCC-A93A-4179-BEF9-BBC230A1C3F0}" type="presParOf" srcId="{41650E44-9C7D-44B0-80A8-19D89E809816}" destId="{55FFDE6C-EAEA-4A37-9975-D0597BC7F19D}" srcOrd="0" destOrd="0" presId="urn:microsoft.com/office/officeart/2005/8/layout/hierarchy2"/>
    <dgm:cxn modelId="{6229340A-58B2-4463-AEAB-CCA4A2A8B92D}" type="presParOf" srcId="{41650E44-9C7D-44B0-80A8-19D89E809816}" destId="{F40D8FA9-B9E1-4323-9AB6-E6D52A5E11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8BAAE-ECCF-4468-90B8-BA3AC798398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19E3198-06A6-4A8B-9F62-F87896375AF8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/>
            <a:t>Cálculo de coeficientes</a:t>
          </a:r>
          <a:endParaRPr lang="es-EC" sz="2000" dirty="0"/>
        </a:p>
      </dgm:t>
    </dgm:pt>
    <dgm:pt modelId="{CB9C9DC0-F121-4FF5-B1A7-672D12DC3B4E}" type="parTrans" cxnId="{D7BB20EB-2129-48C6-B4F1-41B43A949B2B}">
      <dgm:prSet/>
      <dgm:spPr/>
      <dgm:t>
        <a:bodyPr/>
        <a:lstStyle/>
        <a:p>
          <a:endParaRPr lang="es-EC"/>
        </a:p>
      </dgm:t>
    </dgm:pt>
    <dgm:pt modelId="{B09DFB50-BD48-4776-8A33-72C82A004CD1}" type="sibTrans" cxnId="{D7BB20EB-2129-48C6-B4F1-41B43A949B2B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0C7F4329-A275-42D6-86E7-C34713331A7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/>
            <a:t>Prueba de normalidad (</a:t>
          </a:r>
          <a:r>
            <a:rPr lang="es-EC" sz="2000" dirty="0" err="1" smtClean="0"/>
            <a:t>Kolmogorov-Smirnov</a:t>
          </a:r>
          <a:r>
            <a:rPr lang="es-EC" sz="2000" dirty="0" smtClean="0"/>
            <a:t>)</a:t>
          </a:r>
          <a:endParaRPr lang="es-EC" sz="2000" dirty="0"/>
        </a:p>
      </dgm:t>
    </dgm:pt>
    <dgm:pt modelId="{2D08DB5C-5BAC-45B8-AB33-63B493FB7BF1}" type="parTrans" cxnId="{9DFAF6E7-CD06-458A-9A23-E77B74BC1D67}">
      <dgm:prSet/>
      <dgm:spPr/>
      <dgm:t>
        <a:bodyPr/>
        <a:lstStyle/>
        <a:p>
          <a:endParaRPr lang="es-EC"/>
        </a:p>
      </dgm:t>
    </dgm:pt>
    <dgm:pt modelId="{3F4304BF-BCE9-4CA0-A60F-09E7AFF487AB}" type="sibTrans" cxnId="{9DFAF6E7-CD06-458A-9A23-E77B74BC1D67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05DBEA44-884E-49E5-9C3C-C7C07B89625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/>
            <a:t>Prueba no paramétrica (Correlación de </a:t>
          </a:r>
          <a:r>
            <a:rPr lang="es-EC" sz="2000" dirty="0" err="1" smtClean="0"/>
            <a:t>Spearman</a:t>
          </a:r>
          <a:r>
            <a:rPr lang="es-EC" sz="2000" dirty="0" smtClean="0"/>
            <a:t>)</a:t>
          </a:r>
          <a:endParaRPr lang="es-EC" sz="2000" dirty="0"/>
        </a:p>
      </dgm:t>
    </dgm:pt>
    <dgm:pt modelId="{E2E9E631-0732-4829-A530-257F8FD40B05}" type="parTrans" cxnId="{E09A398D-B318-436A-B460-21E94BD97D57}">
      <dgm:prSet/>
      <dgm:spPr/>
      <dgm:t>
        <a:bodyPr/>
        <a:lstStyle/>
        <a:p>
          <a:endParaRPr lang="es-EC"/>
        </a:p>
      </dgm:t>
    </dgm:pt>
    <dgm:pt modelId="{28F390B0-238A-48F2-8624-7716AFEDA8A7}" type="sibTrans" cxnId="{E09A398D-B318-436A-B460-21E94BD97D57}">
      <dgm:prSet/>
      <dgm:spPr/>
      <dgm:t>
        <a:bodyPr/>
        <a:lstStyle/>
        <a:p>
          <a:endParaRPr lang="es-EC"/>
        </a:p>
      </dgm:t>
    </dgm:pt>
    <dgm:pt modelId="{1A31BB4B-EFE0-424E-A12B-F43EE04EEB34}" type="pres">
      <dgm:prSet presAssocID="{F978BAAE-ECCF-4468-90B8-BA3AC798398B}" presName="Name0" presStyleCnt="0">
        <dgm:presLayoutVars>
          <dgm:dir/>
          <dgm:resizeHandles val="exact"/>
        </dgm:presLayoutVars>
      </dgm:prSet>
      <dgm:spPr/>
    </dgm:pt>
    <dgm:pt modelId="{59FAB376-B35B-47D7-8320-23889D6AAB92}" type="pres">
      <dgm:prSet presAssocID="{219E3198-06A6-4A8B-9F62-F87896375AF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16DB75-9D71-491B-BA4A-6F8A8AED926B}" type="pres">
      <dgm:prSet presAssocID="{B09DFB50-BD48-4776-8A33-72C82A004CD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B800CB7-A75B-4BCF-88C5-31FBB31D603D}" type="pres">
      <dgm:prSet presAssocID="{B09DFB50-BD48-4776-8A33-72C82A004CD1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D6133845-2D3E-4D7B-A7D2-AFDA18F01305}" type="pres">
      <dgm:prSet presAssocID="{0C7F4329-A275-42D6-86E7-C34713331A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B48F7A-64BE-46AB-AF72-83BE7FDDEB4F}" type="pres">
      <dgm:prSet presAssocID="{3F4304BF-BCE9-4CA0-A60F-09E7AFF487AB}" presName="sibTrans" presStyleLbl="sibTrans2D1" presStyleIdx="1" presStyleCnt="2"/>
      <dgm:spPr/>
      <dgm:t>
        <a:bodyPr/>
        <a:lstStyle/>
        <a:p>
          <a:endParaRPr lang="es-EC"/>
        </a:p>
      </dgm:t>
    </dgm:pt>
    <dgm:pt modelId="{2D86C0B3-BC16-4ABC-A345-773F13FC3DF1}" type="pres">
      <dgm:prSet presAssocID="{3F4304BF-BCE9-4CA0-A60F-09E7AFF487AB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B5E248AD-77E3-455B-9ACD-CC1399A80D3B}" type="pres">
      <dgm:prSet presAssocID="{05DBEA44-884E-49E5-9C3C-C7C07B8962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FD0A0C-DEC3-4C13-A6DD-676226C668BF}" type="presOf" srcId="{0C7F4329-A275-42D6-86E7-C34713331A7F}" destId="{D6133845-2D3E-4D7B-A7D2-AFDA18F01305}" srcOrd="0" destOrd="0" presId="urn:microsoft.com/office/officeart/2005/8/layout/process1"/>
    <dgm:cxn modelId="{48628299-A2D3-407F-AB78-CCC1308DDD00}" type="presOf" srcId="{05DBEA44-884E-49E5-9C3C-C7C07B896256}" destId="{B5E248AD-77E3-455B-9ACD-CC1399A80D3B}" srcOrd="0" destOrd="0" presId="urn:microsoft.com/office/officeart/2005/8/layout/process1"/>
    <dgm:cxn modelId="{E09A398D-B318-436A-B460-21E94BD97D57}" srcId="{F978BAAE-ECCF-4468-90B8-BA3AC798398B}" destId="{05DBEA44-884E-49E5-9C3C-C7C07B896256}" srcOrd="2" destOrd="0" parTransId="{E2E9E631-0732-4829-A530-257F8FD40B05}" sibTransId="{28F390B0-238A-48F2-8624-7716AFEDA8A7}"/>
    <dgm:cxn modelId="{D7BB20EB-2129-48C6-B4F1-41B43A949B2B}" srcId="{F978BAAE-ECCF-4468-90B8-BA3AC798398B}" destId="{219E3198-06A6-4A8B-9F62-F87896375AF8}" srcOrd="0" destOrd="0" parTransId="{CB9C9DC0-F121-4FF5-B1A7-672D12DC3B4E}" sibTransId="{B09DFB50-BD48-4776-8A33-72C82A004CD1}"/>
    <dgm:cxn modelId="{80D13FA0-E664-4864-8C12-4EE35B8A10A1}" type="presOf" srcId="{3F4304BF-BCE9-4CA0-A60F-09E7AFF487AB}" destId="{C1B48F7A-64BE-46AB-AF72-83BE7FDDEB4F}" srcOrd="0" destOrd="0" presId="urn:microsoft.com/office/officeart/2005/8/layout/process1"/>
    <dgm:cxn modelId="{0D3AEE1E-979C-450C-8DCC-A23DC586B7A5}" type="presOf" srcId="{219E3198-06A6-4A8B-9F62-F87896375AF8}" destId="{59FAB376-B35B-47D7-8320-23889D6AAB92}" srcOrd="0" destOrd="0" presId="urn:microsoft.com/office/officeart/2005/8/layout/process1"/>
    <dgm:cxn modelId="{65489B54-FDC3-4764-B86B-985F65BDEDE3}" type="presOf" srcId="{B09DFB50-BD48-4776-8A33-72C82A004CD1}" destId="{8116DB75-9D71-491B-BA4A-6F8A8AED926B}" srcOrd="0" destOrd="0" presId="urn:microsoft.com/office/officeart/2005/8/layout/process1"/>
    <dgm:cxn modelId="{19A55704-F37C-48D8-9F0D-FF6DCE51A4FA}" type="presOf" srcId="{B09DFB50-BD48-4776-8A33-72C82A004CD1}" destId="{5B800CB7-A75B-4BCF-88C5-31FBB31D603D}" srcOrd="1" destOrd="0" presId="urn:microsoft.com/office/officeart/2005/8/layout/process1"/>
    <dgm:cxn modelId="{C3BEC677-26FC-4AED-B1BC-B7138A34977E}" type="presOf" srcId="{F978BAAE-ECCF-4468-90B8-BA3AC798398B}" destId="{1A31BB4B-EFE0-424E-A12B-F43EE04EEB34}" srcOrd="0" destOrd="0" presId="urn:microsoft.com/office/officeart/2005/8/layout/process1"/>
    <dgm:cxn modelId="{9DFAF6E7-CD06-458A-9A23-E77B74BC1D67}" srcId="{F978BAAE-ECCF-4468-90B8-BA3AC798398B}" destId="{0C7F4329-A275-42D6-86E7-C34713331A7F}" srcOrd="1" destOrd="0" parTransId="{2D08DB5C-5BAC-45B8-AB33-63B493FB7BF1}" sibTransId="{3F4304BF-BCE9-4CA0-A60F-09E7AFF487AB}"/>
    <dgm:cxn modelId="{8AF57DC9-2220-4EA9-9186-9403036C01F1}" type="presOf" srcId="{3F4304BF-BCE9-4CA0-A60F-09E7AFF487AB}" destId="{2D86C0B3-BC16-4ABC-A345-773F13FC3DF1}" srcOrd="1" destOrd="0" presId="urn:microsoft.com/office/officeart/2005/8/layout/process1"/>
    <dgm:cxn modelId="{620588B7-792F-4272-9E41-A647E1A4672D}" type="presParOf" srcId="{1A31BB4B-EFE0-424E-A12B-F43EE04EEB34}" destId="{59FAB376-B35B-47D7-8320-23889D6AAB92}" srcOrd="0" destOrd="0" presId="urn:microsoft.com/office/officeart/2005/8/layout/process1"/>
    <dgm:cxn modelId="{F4D32C46-BE83-4E6E-B2DA-F7CF0C986CA9}" type="presParOf" srcId="{1A31BB4B-EFE0-424E-A12B-F43EE04EEB34}" destId="{8116DB75-9D71-491B-BA4A-6F8A8AED926B}" srcOrd="1" destOrd="0" presId="urn:microsoft.com/office/officeart/2005/8/layout/process1"/>
    <dgm:cxn modelId="{689B59D9-5306-49D1-8F3C-0BCDC17F4F2D}" type="presParOf" srcId="{8116DB75-9D71-491B-BA4A-6F8A8AED926B}" destId="{5B800CB7-A75B-4BCF-88C5-31FBB31D603D}" srcOrd="0" destOrd="0" presId="urn:microsoft.com/office/officeart/2005/8/layout/process1"/>
    <dgm:cxn modelId="{8A5084A7-362D-41FB-AB9D-4F365F6C1D32}" type="presParOf" srcId="{1A31BB4B-EFE0-424E-A12B-F43EE04EEB34}" destId="{D6133845-2D3E-4D7B-A7D2-AFDA18F01305}" srcOrd="2" destOrd="0" presId="urn:microsoft.com/office/officeart/2005/8/layout/process1"/>
    <dgm:cxn modelId="{D4E35FA1-0358-4B7C-998C-D46B8F46884A}" type="presParOf" srcId="{1A31BB4B-EFE0-424E-A12B-F43EE04EEB34}" destId="{C1B48F7A-64BE-46AB-AF72-83BE7FDDEB4F}" srcOrd="3" destOrd="0" presId="urn:microsoft.com/office/officeart/2005/8/layout/process1"/>
    <dgm:cxn modelId="{8263E22E-9029-49C3-AF7A-FC75A5EE0189}" type="presParOf" srcId="{C1B48F7A-64BE-46AB-AF72-83BE7FDDEB4F}" destId="{2D86C0B3-BC16-4ABC-A345-773F13FC3DF1}" srcOrd="0" destOrd="0" presId="urn:microsoft.com/office/officeart/2005/8/layout/process1"/>
    <dgm:cxn modelId="{A3741644-4A55-43D4-90C8-81A715809658}" type="presParOf" srcId="{1A31BB4B-EFE0-424E-A12B-F43EE04EEB34}" destId="{B5E248AD-77E3-455B-9ACD-CC1399A80D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00414-CBFE-42D1-AAE1-70F4B2C52DE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072814B-AE9A-406C-8BC0-37CAE8F5D570}">
      <dgm:prSet phldrT="[Texto]" custT="1"/>
      <dgm:spPr/>
      <dgm:t>
        <a:bodyPr/>
        <a:lstStyle/>
        <a:p>
          <a:r>
            <a:rPr lang="es-EC" sz="1900" dirty="0" smtClean="0">
              <a:solidFill>
                <a:schemeClr val="bg2"/>
              </a:solidFill>
            </a:rPr>
            <a:t>Implementar un plan de reubicación de comerciantes de la calle</a:t>
          </a:r>
          <a:endParaRPr lang="es-EC" sz="1900" dirty="0">
            <a:solidFill>
              <a:schemeClr val="bg2"/>
            </a:solidFill>
          </a:endParaRPr>
        </a:p>
      </dgm:t>
    </dgm:pt>
    <dgm:pt modelId="{F2DD436C-ED81-4F21-AAC3-626D71010C11}" type="parTrans" cxnId="{9A7EEC31-0001-42D0-B375-A08211534DD0}">
      <dgm:prSet/>
      <dgm:spPr/>
      <dgm:t>
        <a:bodyPr/>
        <a:lstStyle/>
        <a:p>
          <a:endParaRPr lang="es-EC"/>
        </a:p>
      </dgm:t>
    </dgm:pt>
    <dgm:pt modelId="{160A38D8-60AF-4CE9-9C9C-3C295D0D8044}" type="sibTrans" cxnId="{9A7EEC31-0001-42D0-B375-A08211534DD0}">
      <dgm:prSet/>
      <dgm:spPr/>
      <dgm:t>
        <a:bodyPr/>
        <a:lstStyle/>
        <a:p>
          <a:endParaRPr lang="es-EC"/>
        </a:p>
      </dgm:t>
    </dgm:pt>
    <dgm:pt modelId="{98CE4FAA-4E80-4F54-9426-734EB46A833D}">
      <dgm:prSet phldrT="[Texto]" custT="1"/>
      <dgm:spPr/>
      <dgm:t>
        <a:bodyPr/>
        <a:lstStyle/>
        <a:p>
          <a:r>
            <a:rPr lang="es-EC" sz="1900" dirty="0" smtClean="0">
              <a:solidFill>
                <a:schemeClr val="bg2"/>
              </a:solidFill>
            </a:rPr>
            <a:t>Desarrollar alianzas estratégicas institucionales</a:t>
          </a:r>
          <a:endParaRPr lang="es-EC" sz="1900" dirty="0">
            <a:solidFill>
              <a:schemeClr val="bg2"/>
            </a:solidFill>
          </a:endParaRPr>
        </a:p>
      </dgm:t>
    </dgm:pt>
    <dgm:pt modelId="{4DC4FFDE-BFE4-470F-B7F7-69FCCF8DBEAC}" type="parTrans" cxnId="{4F97DD4D-CC45-4E78-88EA-BF0E61A5D0F9}">
      <dgm:prSet/>
      <dgm:spPr/>
      <dgm:t>
        <a:bodyPr/>
        <a:lstStyle/>
        <a:p>
          <a:endParaRPr lang="es-EC"/>
        </a:p>
      </dgm:t>
    </dgm:pt>
    <dgm:pt modelId="{A7BDC2C3-632E-4ACE-B4C6-89B68F85714A}" type="sibTrans" cxnId="{4F97DD4D-CC45-4E78-88EA-BF0E61A5D0F9}">
      <dgm:prSet/>
      <dgm:spPr/>
      <dgm:t>
        <a:bodyPr/>
        <a:lstStyle/>
        <a:p>
          <a:endParaRPr lang="es-EC"/>
        </a:p>
      </dgm:t>
    </dgm:pt>
    <dgm:pt modelId="{FBD512D8-C401-4206-86D8-9C657C7AB2C1}">
      <dgm:prSet phldrT="[Texto]" custT="1"/>
      <dgm:spPr/>
      <dgm:t>
        <a:bodyPr/>
        <a:lstStyle/>
        <a:p>
          <a:r>
            <a:rPr lang="es-EC" sz="1900" dirty="0" smtClean="0">
              <a:solidFill>
                <a:schemeClr val="bg2"/>
              </a:solidFill>
            </a:rPr>
            <a:t>Diseñar un plan de publicidad</a:t>
          </a:r>
          <a:endParaRPr lang="es-EC" sz="1900" dirty="0">
            <a:solidFill>
              <a:schemeClr val="bg2"/>
            </a:solidFill>
          </a:endParaRPr>
        </a:p>
      </dgm:t>
    </dgm:pt>
    <dgm:pt modelId="{4EB85EA2-3711-4BAE-A88C-FBE08EBAE9E9}" type="parTrans" cxnId="{241CB2D5-36A3-41B5-8E47-F6BDDB911F62}">
      <dgm:prSet/>
      <dgm:spPr/>
      <dgm:t>
        <a:bodyPr/>
        <a:lstStyle/>
        <a:p>
          <a:endParaRPr lang="es-EC"/>
        </a:p>
      </dgm:t>
    </dgm:pt>
    <dgm:pt modelId="{5D2ACCDC-DEF4-400D-8E32-D50D7D40CB95}" type="sibTrans" cxnId="{241CB2D5-36A3-41B5-8E47-F6BDDB911F62}">
      <dgm:prSet/>
      <dgm:spPr/>
      <dgm:t>
        <a:bodyPr/>
        <a:lstStyle/>
        <a:p>
          <a:endParaRPr lang="es-EC"/>
        </a:p>
      </dgm:t>
    </dgm:pt>
    <dgm:pt modelId="{219D7BCD-1346-42E0-9412-F5F3B499A99E}">
      <dgm:prSet phldrT="[Texto]" custT="1"/>
      <dgm:spPr/>
      <dgm:t>
        <a:bodyPr/>
        <a:lstStyle/>
        <a:p>
          <a:r>
            <a:rPr lang="es-EC" sz="1900" dirty="0" smtClean="0">
              <a:solidFill>
                <a:schemeClr val="bg2"/>
              </a:solidFill>
            </a:rPr>
            <a:t>Implementar un programa de capacitaciones</a:t>
          </a:r>
          <a:endParaRPr lang="es-EC" sz="1900" dirty="0">
            <a:solidFill>
              <a:schemeClr val="bg2"/>
            </a:solidFill>
          </a:endParaRPr>
        </a:p>
      </dgm:t>
    </dgm:pt>
    <dgm:pt modelId="{0ACD7208-248C-4C64-9FBA-CCE77FEAA6B5}" type="parTrans" cxnId="{2089AC6A-8149-4DA0-9629-202ED44721E3}">
      <dgm:prSet/>
      <dgm:spPr/>
      <dgm:t>
        <a:bodyPr/>
        <a:lstStyle/>
        <a:p>
          <a:endParaRPr lang="es-EC"/>
        </a:p>
      </dgm:t>
    </dgm:pt>
    <dgm:pt modelId="{1E050C20-48A9-42FD-AE06-8EAAC2D85FDF}" type="sibTrans" cxnId="{2089AC6A-8149-4DA0-9629-202ED44721E3}">
      <dgm:prSet/>
      <dgm:spPr/>
      <dgm:t>
        <a:bodyPr/>
        <a:lstStyle/>
        <a:p>
          <a:endParaRPr lang="es-EC"/>
        </a:p>
      </dgm:t>
    </dgm:pt>
    <dgm:pt modelId="{0AA6E992-3469-4B86-9395-4A621973A4A1}" type="pres">
      <dgm:prSet presAssocID="{A7400414-CBFE-42D1-AAE1-70F4B2C52DE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CEA7ADD-353E-48E3-84D4-99563F5D5D84}" type="pres">
      <dgm:prSet presAssocID="{A7400414-CBFE-42D1-AAE1-70F4B2C52DEE}" presName="diamond" presStyleLbl="bgShp" presStyleIdx="0" presStyleCnt="1" custScaleX="116135"/>
      <dgm:spPr/>
    </dgm:pt>
    <dgm:pt modelId="{61067DEC-EF3F-4702-9CB3-F33F1B599010}" type="pres">
      <dgm:prSet presAssocID="{A7400414-CBFE-42D1-AAE1-70F4B2C52DE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FDC1E8-152A-45BA-A8E6-0A6F0D275527}" type="pres">
      <dgm:prSet presAssocID="{A7400414-CBFE-42D1-AAE1-70F4B2C52DE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2EE269-BF84-4752-9F83-009CB4C05800}" type="pres">
      <dgm:prSet presAssocID="{A7400414-CBFE-42D1-AAE1-70F4B2C52DE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5BA8B-6D53-4A4B-8D7F-CA507AC529EB}" type="pres">
      <dgm:prSet presAssocID="{A7400414-CBFE-42D1-AAE1-70F4B2C52DEE}" presName="quad4" presStyleLbl="node1" presStyleIdx="3" presStyleCnt="4" custScaleX="105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A9E696-5AE0-44F9-9806-64EE60570B66}" type="presOf" srcId="{FBD512D8-C401-4206-86D8-9C657C7AB2C1}" destId="{982EE269-BF84-4752-9F83-009CB4C05800}" srcOrd="0" destOrd="0" presId="urn:microsoft.com/office/officeart/2005/8/layout/matrix3"/>
    <dgm:cxn modelId="{98D4BFB9-9C27-404C-A6F8-0DAB72A4E030}" type="presOf" srcId="{A7400414-CBFE-42D1-AAE1-70F4B2C52DEE}" destId="{0AA6E992-3469-4B86-9395-4A621973A4A1}" srcOrd="0" destOrd="0" presId="urn:microsoft.com/office/officeart/2005/8/layout/matrix3"/>
    <dgm:cxn modelId="{D7A8AAB6-9662-4413-9758-CE328CF57EE3}" type="presOf" srcId="{219D7BCD-1346-42E0-9412-F5F3B499A99E}" destId="{D375BA8B-6D53-4A4B-8D7F-CA507AC529EB}" srcOrd="0" destOrd="0" presId="urn:microsoft.com/office/officeart/2005/8/layout/matrix3"/>
    <dgm:cxn modelId="{2089AC6A-8149-4DA0-9629-202ED44721E3}" srcId="{A7400414-CBFE-42D1-AAE1-70F4B2C52DEE}" destId="{219D7BCD-1346-42E0-9412-F5F3B499A99E}" srcOrd="3" destOrd="0" parTransId="{0ACD7208-248C-4C64-9FBA-CCE77FEAA6B5}" sibTransId="{1E050C20-48A9-42FD-AE06-8EAAC2D85FDF}"/>
    <dgm:cxn modelId="{4F97DD4D-CC45-4E78-88EA-BF0E61A5D0F9}" srcId="{A7400414-CBFE-42D1-AAE1-70F4B2C52DEE}" destId="{98CE4FAA-4E80-4F54-9426-734EB46A833D}" srcOrd="1" destOrd="0" parTransId="{4DC4FFDE-BFE4-470F-B7F7-69FCCF8DBEAC}" sibTransId="{A7BDC2C3-632E-4ACE-B4C6-89B68F85714A}"/>
    <dgm:cxn modelId="{46438782-0670-4A36-9766-1AC337C560A8}" type="presOf" srcId="{98CE4FAA-4E80-4F54-9426-734EB46A833D}" destId="{63FDC1E8-152A-45BA-A8E6-0A6F0D275527}" srcOrd="0" destOrd="0" presId="urn:microsoft.com/office/officeart/2005/8/layout/matrix3"/>
    <dgm:cxn modelId="{241CB2D5-36A3-41B5-8E47-F6BDDB911F62}" srcId="{A7400414-CBFE-42D1-AAE1-70F4B2C52DEE}" destId="{FBD512D8-C401-4206-86D8-9C657C7AB2C1}" srcOrd="2" destOrd="0" parTransId="{4EB85EA2-3711-4BAE-A88C-FBE08EBAE9E9}" sibTransId="{5D2ACCDC-DEF4-400D-8E32-D50D7D40CB95}"/>
    <dgm:cxn modelId="{F7673361-E2A9-40EA-8561-5A90EB40B03D}" type="presOf" srcId="{9072814B-AE9A-406C-8BC0-37CAE8F5D570}" destId="{61067DEC-EF3F-4702-9CB3-F33F1B599010}" srcOrd="0" destOrd="0" presId="urn:microsoft.com/office/officeart/2005/8/layout/matrix3"/>
    <dgm:cxn modelId="{9A7EEC31-0001-42D0-B375-A08211534DD0}" srcId="{A7400414-CBFE-42D1-AAE1-70F4B2C52DEE}" destId="{9072814B-AE9A-406C-8BC0-37CAE8F5D570}" srcOrd="0" destOrd="0" parTransId="{F2DD436C-ED81-4F21-AAC3-626D71010C11}" sibTransId="{160A38D8-60AF-4CE9-9C9C-3C295D0D8044}"/>
    <dgm:cxn modelId="{55287219-8733-4690-AAB4-A8639357716B}" type="presParOf" srcId="{0AA6E992-3469-4B86-9395-4A621973A4A1}" destId="{8CEA7ADD-353E-48E3-84D4-99563F5D5D84}" srcOrd="0" destOrd="0" presId="urn:microsoft.com/office/officeart/2005/8/layout/matrix3"/>
    <dgm:cxn modelId="{2F1567C3-7FD9-4D83-BA80-7D0A6143E9F5}" type="presParOf" srcId="{0AA6E992-3469-4B86-9395-4A621973A4A1}" destId="{61067DEC-EF3F-4702-9CB3-F33F1B599010}" srcOrd="1" destOrd="0" presId="urn:microsoft.com/office/officeart/2005/8/layout/matrix3"/>
    <dgm:cxn modelId="{1373DCCD-E7AE-4247-B144-107E098A571D}" type="presParOf" srcId="{0AA6E992-3469-4B86-9395-4A621973A4A1}" destId="{63FDC1E8-152A-45BA-A8E6-0A6F0D275527}" srcOrd="2" destOrd="0" presId="urn:microsoft.com/office/officeart/2005/8/layout/matrix3"/>
    <dgm:cxn modelId="{1C2B643F-6EC4-4A4C-96E6-A89D7E504732}" type="presParOf" srcId="{0AA6E992-3469-4B86-9395-4A621973A4A1}" destId="{982EE269-BF84-4752-9F83-009CB4C05800}" srcOrd="3" destOrd="0" presId="urn:microsoft.com/office/officeart/2005/8/layout/matrix3"/>
    <dgm:cxn modelId="{64925158-3D32-4785-A0DC-B6924605AC07}" type="presParOf" srcId="{0AA6E992-3469-4B86-9395-4A621973A4A1}" destId="{D375BA8B-6D53-4A4B-8D7F-CA507AC529E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6F2F3E-FC2F-4D6C-BE3A-88E4EECD7775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0CA7D34-925B-4525-8ADA-7EE3831A689F}">
      <dgm:prSet phldrT="[Texto]" custT="1"/>
      <dgm:spPr/>
      <dgm:t>
        <a:bodyPr/>
        <a:lstStyle/>
        <a:p>
          <a:pPr algn="just"/>
          <a:r>
            <a:rPr lang="es-EC" sz="1400" dirty="0" smtClean="0"/>
            <a:t>La evolución del comercio informal en el tiempo refleja una tendencia creciente a partir del año 2013, siendo el 25,86% la cifra de mayor </a:t>
          </a:r>
          <a:r>
            <a:rPr lang="es-EC" sz="1400" smtClean="0"/>
            <a:t>alza correspondiente </a:t>
          </a:r>
          <a:r>
            <a:rPr lang="es-EC" sz="1400" dirty="0" smtClean="0"/>
            <a:t>al periodo 2015-2016 de quienes llevan ejerciendo sus actividades comerciales por no más de 12 meses, este periodo resulta ser el más significativo de incremento con relación a los demás años. </a:t>
          </a:r>
          <a:endParaRPr lang="es-EC" sz="1400" dirty="0"/>
        </a:p>
      </dgm:t>
    </dgm:pt>
    <dgm:pt modelId="{E1B2083C-D9D5-4E0D-A05F-4F11A255B2A6}" type="parTrans" cxnId="{F893C3C9-6879-4BE5-8A79-8554EA29B979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882EB0F7-6BB5-4015-BE14-0995B20FF58E}" type="sibTrans" cxnId="{F893C3C9-6879-4BE5-8A79-8554EA29B979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79E71832-1D14-4DED-A05C-34631F6FB906}">
      <dgm:prSet custT="1"/>
      <dgm:spPr/>
      <dgm:t>
        <a:bodyPr/>
        <a:lstStyle/>
        <a:p>
          <a:pPr algn="just"/>
          <a:r>
            <a:rPr lang="es-EC" sz="1400" dirty="0" smtClean="0"/>
            <a:t>La participación de comerciantes que tributan en Sangolquí representa el 80,14% mientras que el 19,86% restante de comerciantes no contribuyen al pago de tributos. Esta evasión significa una menor contribución para el Estado y para el Gobierno Autónomo Descentralizado de </a:t>
          </a:r>
          <a:r>
            <a:rPr lang="es-EC" sz="1400" dirty="0" err="1" smtClean="0"/>
            <a:t>Rumiñahui</a:t>
          </a:r>
          <a:r>
            <a:rPr lang="es-EC" sz="1400" dirty="0" smtClean="0"/>
            <a:t>. </a:t>
          </a:r>
          <a:endParaRPr lang="es-EC" sz="1400" dirty="0"/>
        </a:p>
      </dgm:t>
    </dgm:pt>
    <dgm:pt modelId="{1C9FF93B-AE3D-4B4F-B5A6-C6187F9DF762}" type="parTrans" cxnId="{BA874F59-B537-4671-8D19-885CBD854A4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01EA4024-ECE5-47B9-A4C8-8ACD6007BECA}" type="sibTrans" cxnId="{BA874F59-B537-4671-8D19-885CBD854A48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209CFE25-6D75-4A81-AEEF-29900038C3BE}">
      <dgm:prSet custT="1"/>
      <dgm:spPr/>
      <dgm:t>
        <a:bodyPr/>
        <a:lstStyle/>
        <a:p>
          <a:pPr algn="just"/>
          <a:r>
            <a:rPr lang="es-EC" sz="1400" dirty="0" smtClean="0"/>
            <a:t>Los resultados indican que el 97,40% del total de comerciantes formales manifiestan tener disminuciones en sus ventas, mientras que el 2,60% indican que no. Las causas de mayor frecuencia son la situación económica del país y la presencia de comerciantes informales. Los comerciantes formales en su mayoría consideran una reducción de sus ventas en más del 50%, esta afectación converge en las ganancias percibidas, siendo el rango de 1 a 50 dólares la que mayor parte de comerciantes obtienen de ganancia a la semana.</a:t>
          </a:r>
          <a:endParaRPr lang="es-EC" sz="1400" dirty="0"/>
        </a:p>
      </dgm:t>
    </dgm:pt>
    <dgm:pt modelId="{80CDBF18-0A39-47C6-BC3F-74A3EF61E81A}" type="parTrans" cxnId="{0FE8B527-F34C-4E06-A3F3-0971E65E915B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C9D762A0-6F86-4341-99DD-B6D000D47116}" type="sibTrans" cxnId="{0FE8B527-F34C-4E06-A3F3-0971E65E915B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6583E474-B640-4F70-8E06-2BA25EC245C9}">
      <dgm:prSet custT="1"/>
      <dgm:spPr/>
      <dgm:t>
        <a:bodyPr/>
        <a:lstStyle/>
        <a:p>
          <a:pPr algn="just"/>
          <a:r>
            <a:rPr lang="es-EC" sz="1400" dirty="0" smtClean="0"/>
            <a:t>Se identificó variaciones en varios productos de manera que los productos ofertados en el sector informal resultan ser más baratos que los que venden comerciantes formales.</a:t>
          </a:r>
          <a:endParaRPr lang="es-EC" sz="1400" dirty="0"/>
        </a:p>
      </dgm:t>
    </dgm:pt>
    <dgm:pt modelId="{238DE6AF-8F9F-49C1-9733-3766382A7229}" type="parTrans" cxnId="{A956DE43-3BAB-472C-978D-9AD76735D693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4786384E-48AE-4429-B019-33EF80DA1A7E}" type="sibTrans" cxnId="{A956DE43-3BAB-472C-978D-9AD76735D693}">
      <dgm:prSet/>
      <dgm:spPr/>
      <dgm:t>
        <a:bodyPr/>
        <a:lstStyle/>
        <a:p>
          <a:endParaRPr lang="es-EC">
            <a:solidFill>
              <a:schemeClr val="bg2"/>
            </a:solidFill>
          </a:endParaRPr>
        </a:p>
      </dgm:t>
    </dgm:pt>
    <dgm:pt modelId="{5896111B-AE24-4770-B786-FD59B8BBB644}" type="pres">
      <dgm:prSet presAssocID="{766F2F3E-FC2F-4D6C-BE3A-88E4EECD77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5159AD-A6D9-4EAD-AE3B-C1FD247C5B18}" type="pres">
      <dgm:prSet presAssocID="{60CA7D34-925B-4525-8ADA-7EE3831A689F}" presName="parentLin" presStyleCnt="0"/>
      <dgm:spPr/>
    </dgm:pt>
    <dgm:pt modelId="{8571FEF7-E89C-4581-8734-2C99ABA9332A}" type="pres">
      <dgm:prSet presAssocID="{60CA7D34-925B-4525-8ADA-7EE3831A689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A7F7E78B-F629-4D9F-8EA1-59A261CB2019}" type="pres">
      <dgm:prSet presAssocID="{60CA7D34-925B-4525-8ADA-7EE3831A689F}" presName="parentText" presStyleLbl="node1" presStyleIdx="0" presStyleCnt="4" custScaleX="138332" custScaleY="20036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74E89-3065-482D-B80F-2359BB64B8DE}" type="pres">
      <dgm:prSet presAssocID="{60CA7D34-925B-4525-8ADA-7EE3831A689F}" presName="negativeSpace" presStyleCnt="0"/>
      <dgm:spPr/>
    </dgm:pt>
    <dgm:pt modelId="{B5860FB4-950D-472C-9205-FD5574301541}" type="pres">
      <dgm:prSet presAssocID="{60CA7D34-925B-4525-8ADA-7EE3831A689F}" presName="childText" presStyleLbl="conFgAcc1" presStyleIdx="0" presStyleCnt="4">
        <dgm:presLayoutVars>
          <dgm:bulletEnabled val="1"/>
        </dgm:presLayoutVars>
      </dgm:prSet>
      <dgm:spPr/>
    </dgm:pt>
    <dgm:pt modelId="{A48A515A-4331-46A5-91B2-EE93AB218CE3}" type="pres">
      <dgm:prSet presAssocID="{882EB0F7-6BB5-4015-BE14-0995B20FF58E}" presName="spaceBetweenRectangles" presStyleCnt="0"/>
      <dgm:spPr/>
    </dgm:pt>
    <dgm:pt modelId="{22DD54A2-99FD-4FCD-B792-33B9E79D867A}" type="pres">
      <dgm:prSet presAssocID="{79E71832-1D14-4DED-A05C-34631F6FB906}" presName="parentLin" presStyleCnt="0"/>
      <dgm:spPr/>
    </dgm:pt>
    <dgm:pt modelId="{173DA747-2D1B-4592-8825-9274AA81E905}" type="pres">
      <dgm:prSet presAssocID="{79E71832-1D14-4DED-A05C-34631F6FB906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17CC678D-03B2-4476-91A2-6CA5DAFC085B}" type="pres">
      <dgm:prSet presAssocID="{79E71832-1D14-4DED-A05C-34631F6FB906}" presName="parentText" presStyleLbl="node1" presStyleIdx="1" presStyleCnt="4" custScaleX="135869" custScaleY="16830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2506CD-C01F-4B6C-874D-55619B24D647}" type="pres">
      <dgm:prSet presAssocID="{79E71832-1D14-4DED-A05C-34631F6FB906}" presName="negativeSpace" presStyleCnt="0"/>
      <dgm:spPr/>
    </dgm:pt>
    <dgm:pt modelId="{A7ADD9F5-62C8-473C-823D-162E577FAB02}" type="pres">
      <dgm:prSet presAssocID="{79E71832-1D14-4DED-A05C-34631F6FB906}" presName="childText" presStyleLbl="conFgAcc1" presStyleIdx="1" presStyleCnt="4">
        <dgm:presLayoutVars>
          <dgm:bulletEnabled val="1"/>
        </dgm:presLayoutVars>
      </dgm:prSet>
      <dgm:spPr/>
    </dgm:pt>
    <dgm:pt modelId="{65E64DA9-985E-4E00-81F0-C4696F0107CA}" type="pres">
      <dgm:prSet presAssocID="{01EA4024-ECE5-47B9-A4C8-8ACD6007BECA}" presName="spaceBetweenRectangles" presStyleCnt="0"/>
      <dgm:spPr/>
    </dgm:pt>
    <dgm:pt modelId="{CED52EC7-CB31-43BC-81D0-E81DC1D128B1}" type="pres">
      <dgm:prSet presAssocID="{209CFE25-6D75-4A81-AEEF-29900038C3BE}" presName="parentLin" presStyleCnt="0"/>
      <dgm:spPr/>
    </dgm:pt>
    <dgm:pt modelId="{5861DBAD-194F-49C4-BDDB-C9084CFC90F9}" type="pres">
      <dgm:prSet presAssocID="{209CFE25-6D75-4A81-AEEF-29900038C3BE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4FA37C5A-A073-4120-98BA-06260FD37939}" type="pres">
      <dgm:prSet presAssocID="{209CFE25-6D75-4A81-AEEF-29900038C3BE}" presName="parentText" presStyleLbl="node1" presStyleIdx="2" presStyleCnt="4" custScaleX="135986" custScaleY="27670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729F4F-A0FC-472F-A8C5-A8854FE6C47A}" type="pres">
      <dgm:prSet presAssocID="{209CFE25-6D75-4A81-AEEF-29900038C3BE}" presName="negativeSpace" presStyleCnt="0"/>
      <dgm:spPr/>
    </dgm:pt>
    <dgm:pt modelId="{CD60E4EE-0893-4C0F-BF7B-F54323AAB417}" type="pres">
      <dgm:prSet presAssocID="{209CFE25-6D75-4A81-AEEF-29900038C3BE}" presName="childText" presStyleLbl="conFgAcc1" presStyleIdx="2" presStyleCnt="4">
        <dgm:presLayoutVars>
          <dgm:bulletEnabled val="1"/>
        </dgm:presLayoutVars>
      </dgm:prSet>
      <dgm:spPr/>
    </dgm:pt>
    <dgm:pt modelId="{96E3D9DC-AAD5-4D1D-B435-346BAA94919C}" type="pres">
      <dgm:prSet presAssocID="{C9D762A0-6F86-4341-99DD-B6D000D47116}" presName="spaceBetweenRectangles" presStyleCnt="0"/>
      <dgm:spPr/>
    </dgm:pt>
    <dgm:pt modelId="{8690C338-47B3-41AB-941D-AE1E286F9C9A}" type="pres">
      <dgm:prSet presAssocID="{6583E474-B640-4F70-8E06-2BA25EC245C9}" presName="parentLin" presStyleCnt="0"/>
      <dgm:spPr/>
    </dgm:pt>
    <dgm:pt modelId="{267B09CE-B45F-4AB1-AF9E-18D99BA1992F}" type="pres">
      <dgm:prSet presAssocID="{6583E474-B640-4F70-8E06-2BA25EC245C9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A6D6DC83-A674-4C4D-868C-6F3BF76A2F7A}" type="pres">
      <dgm:prSet presAssocID="{6583E474-B640-4F70-8E06-2BA25EC245C9}" presName="parentText" presStyleLbl="node1" presStyleIdx="3" presStyleCnt="4" custScaleX="129972" custScaleY="1742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A718AD-D6EE-4824-84D0-8AF173599356}" type="pres">
      <dgm:prSet presAssocID="{6583E474-B640-4F70-8E06-2BA25EC245C9}" presName="negativeSpace" presStyleCnt="0"/>
      <dgm:spPr/>
    </dgm:pt>
    <dgm:pt modelId="{DA00A77A-2C63-4FD5-BA16-DAC0EAC888D1}" type="pres">
      <dgm:prSet presAssocID="{6583E474-B640-4F70-8E06-2BA25EC245C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02BD192-9CFE-480C-A140-EF6B5E53168B}" type="presOf" srcId="{79E71832-1D14-4DED-A05C-34631F6FB906}" destId="{173DA747-2D1B-4592-8825-9274AA81E905}" srcOrd="0" destOrd="0" presId="urn:microsoft.com/office/officeart/2005/8/layout/list1"/>
    <dgm:cxn modelId="{77057F9B-91DF-4684-B416-32B869D9D374}" type="presOf" srcId="{60CA7D34-925B-4525-8ADA-7EE3831A689F}" destId="{A7F7E78B-F629-4D9F-8EA1-59A261CB2019}" srcOrd="1" destOrd="0" presId="urn:microsoft.com/office/officeart/2005/8/layout/list1"/>
    <dgm:cxn modelId="{F893C3C9-6879-4BE5-8A79-8554EA29B979}" srcId="{766F2F3E-FC2F-4D6C-BE3A-88E4EECD7775}" destId="{60CA7D34-925B-4525-8ADA-7EE3831A689F}" srcOrd="0" destOrd="0" parTransId="{E1B2083C-D9D5-4E0D-A05F-4F11A255B2A6}" sibTransId="{882EB0F7-6BB5-4015-BE14-0995B20FF58E}"/>
    <dgm:cxn modelId="{C52BCAB5-424E-46E8-8751-5F2B5CBFD1D3}" type="presOf" srcId="{209CFE25-6D75-4A81-AEEF-29900038C3BE}" destId="{5861DBAD-194F-49C4-BDDB-C9084CFC90F9}" srcOrd="0" destOrd="0" presId="urn:microsoft.com/office/officeart/2005/8/layout/list1"/>
    <dgm:cxn modelId="{0FE8B527-F34C-4E06-A3F3-0971E65E915B}" srcId="{766F2F3E-FC2F-4D6C-BE3A-88E4EECD7775}" destId="{209CFE25-6D75-4A81-AEEF-29900038C3BE}" srcOrd="2" destOrd="0" parTransId="{80CDBF18-0A39-47C6-BC3F-74A3EF61E81A}" sibTransId="{C9D762A0-6F86-4341-99DD-B6D000D47116}"/>
    <dgm:cxn modelId="{BA874F59-B537-4671-8D19-885CBD854A48}" srcId="{766F2F3E-FC2F-4D6C-BE3A-88E4EECD7775}" destId="{79E71832-1D14-4DED-A05C-34631F6FB906}" srcOrd="1" destOrd="0" parTransId="{1C9FF93B-AE3D-4B4F-B5A6-C6187F9DF762}" sibTransId="{01EA4024-ECE5-47B9-A4C8-8ACD6007BECA}"/>
    <dgm:cxn modelId="{410251DD-E4AE-4523-B373-E4DAAA166043}" type="presOf" srcId="{6583E474-B640-4F70-8E06-2BA25EC245C9}" destId="{A6D6DC83-A674-4C4D-868C-6F3BF76A2F7A}" srcOrd="1" destOrd="0" presId="urn:microsoft.com/office/officeart/2005/8/layout/list1"/>
    <dgm:cxn modelId="{29C90399-45E5-45EF-8D7B-E462CB1E26DB}" type="presOf" srcId="{209CFE25-6D75-4A81-AEEF-29900038C3BE}" destId="{4FA37C5A-A073-4120-98BA-06260FD37939}" srcOrd="1" destOrd="0" presId="urn:microsoft.com/office/officeart/2005/8/layout/list1"/>
    <dgm:cxn modelId="{27CCE494-A112-49D2-AA55-B0D8AB3F60EF}" type="presOf" srcId="{6583E474-B640-4F70-8E06-2BA25EC245C9}" destId="{267B09CE-B45F-4AB1-AF9E-18D99BA1992F}" srcOrd="0" destOrd="0" presId="urn:microsoft.com/office/officeart/2005/8/layout/list1"/>
    <dgm:cxn modelId="{3BD50A0D-8229-4DBB-9EAF-56D93800B060}" type="presOf" srcId="{766F2F3E-FC2F-4D6C-BE3A-88E4EECD7775}" destId="{5896111B-AE24-4770-B786-FD59B8BBB644}" srcOrd="0" destOrd="0" presId="urn:microsoft.com/office/officeart/2005/8/layout/list1"/>
    <dgm:cxn modelId="{A956DE43-3BAB-472C-978D-9AD76735D693}" srcId="{766F2F3E-FC2F-4D6C-BE3A-88E4EECD7775}" destId="{6583E474-B640-4F70-8E06-2BA25EC245C9}" srcOrd="3" destOrd="0" parTransId="{238DE6AF-8F9F-49C1-9733-3766382A7229}" sibTransId="{4786384E-48AE-4429-B019-33EF80DA1A7E}"/>
    <dgm:cxn modelId="{C08E12DE-2A03-4473-BFCB-320739929883}" type="presOf" srcId="{60CA7D34-925B-4525-8ADA-7EE3831A689F}" destId="{8571FEF7-E89C-4581-8734-2C99ABA9332A}" srcOrd="0" destOrd="0" presId="urn:microsoft.com/office/officeart/2005/8/layout/list1"/>
    <dgm:cxn modelId="{E0D1565A-DD77-4985-B4FA-947F6F2F77A3}" type="presOf" srcId="{79E71832-1D14-4DED-A05C-34631F6FB906}" destId="{17CC678D-03B2-4476-91A2-6CA5DAFC085B}" srcOrd="1" destOrd="0" presId="urn:microsoft.com/office/officeart/2005/8/layout/list1"/>
    <dgm:cxn modelId="{BDCCC4E9-C894-48E4-BB84-DEF2111524BE}" type="presParOf" srcId="{5896111B-AE24-4770-B786-FD59B8BBB644}" destId="{D35159AD-A6D9-4EAD-AE3B-C1FD247C5B18}" srcOrd="0" destOrd="0" presId="urn:microsoft.com/office/officeart/2005/8/layout/list1"/>
    <dgm:cxn modelId="{5022C8EF-94DD-4092-A625-9BA773AF7B82}" type="presParOf" srcId="{D35159AD-A6D9-4EAD-AE3B-C1FD247C5B18}" destId="{8571FEF7-E89C-4581-8734-2C99ABA9332A}" srcOrd="0" destOrd="0" presId="urn:microsoft.com/office/officeart/2005/8/layout/list1"/>
    <dgm:cxn modelId="{5E7609E2-C83F-4860-B0EE-F8FC71C530DF}" type="presParOf" srcId="{D35159AD-A6D9-4EAD-AE3B-C1FD247C5B18}" destId="{A7F7E78B-F629-4D9F-8EA1-59A261CB2019}" srcOrd="1" destOrd="0" presId="urn:microsoft.com/office/officeart/2005/8/layout/list1"/>
    <dgm:cxn modelId="{03752AF9-E63A-4FBE-9167-FEB903630E55}" type="presParOf" srcId="{5896111B-AE24-4770-B786-FD59B8BBB644}" destId="{D9A74E89-3065-482D-B80F-2359BB64B8DE}" srcOrd="1" destOrd="0" presId="urn:microsoft.com/office/officeart/2005/8/layout/list1"/>
    <dgm:cxn modelId="{DA8C5361-1DAE-4303-9567-667217C04035}" type="presParOf" srcId="{5896111B-AE24-4770-B786-FD59B8BBB644}" destId="{B5860FB4-950D-472C-9205-FD5574301541}" srcOrd="2" destOrd="0" presId="urn:microsoft.com/office/officeart/2005/8/layout/list1"/>
    <dgm:cxn modelId="{3D6ED3B3-D7DF-4300-8D28-9806A32ED447}" type="presParOf" srcId="{5896111B-AE24-4770-B786-FD59B8BBB644}" destId="{A48A515A-4331-46A5-91B2-EE93AB218CE3}" srcOrd="3" destOrd="0" presId="urn:microsoft.com/office/officeart/2005/8/layout/list1"/>
    <dgm:cxn modelId="{2BAFFBA7-B43F-474D-A190-66EDE16324D5}" type="presParOf" srcId="{5896111B-AE24-4770-B786-FD59B8BBB644}" destId="{22DD54A2-99FD-4FCD-B792-33B9E79D867A}" srcOrd="4" destOrd="0" presId="urn:microsoft.com/office/officeart/2005/8/layout/list1"/>
    <dgm:cxn modelId="{21D20D5D-FE81-4C64-8383-96CA3E5DC9C8}" type="presParOf" srcId="{22DD54A2-99FD-4FCD-B792-33B9E79D867A}" destId="{173DA747-2D1B-4592-8825-9274AA81E905}" srcOrd="0" destOrd="0" presId="urn:microsoft.com/office/officeart/2005/8/layout/list1"/>
    <dgm:cxn modelId="{87CF44D6-F024-4F7F-BE9B-14634945D06C}" type="presParOf" srcId="{22DD54A2-99FD-4FCD-B792-33B9E79D867A}" destId="{17CC678D-03B2-4476-91A2-6CA5DAFC085B}" srcOrd="1" destOrd="0" presId="urn:microsoft.com/office/officeart/2005/8/layout/list1"/>
    <dgm:cxn modelId="{EF72A8E3-2C8C-44EB-8FCB-8ACD7CFA130A}" type="presParOf" srcId="{5896111B-AE24-4770-B786-FD59B8BBB644}" destId="{AB2506CD-C01F-4B6C-874D-55619B24D647}" srcOrd="5" destOrd="0" presId="urn:microsoft.com/office/officeart/2005/8/layout/list1"/>
    <dgm:cxn modelId="{497D1090-A249-494C-A05B-76DF01B52D1D}" type="presParOf" srcId="{5896111B-AE24-4770-B786-FD59B8BBB644}" destId="{A7ADD9F5-62C8-473C-823D-162E577FAB02}" srcOrd="6" destOrd="0" presId="urn:microsoft.com/office/officeart/2005/8/layout/list1"/>
    <dgm:cxn modelId="{A86BDC9F-EED4-48A8-8FA7-8C16850EE386}" type="presParOf" srcId="{5896111B-AE24-4770-B786-FD59B8BBB644}" destId="{65E64DA9-985E-4E00-81F0-C4696F0107CA}" srcOrd="7" destOrd="0" presId="urn:microsoft.com/office/officeart/2005/8/layout/list1"/>
    <dgm:cxn modelId="{47ED653E-554C-43CC-B955-A290A93E2A64}" type="presParOf" srcId="{5896111B-AE24-4770-B786-FD59B8BBB644}" destId="{CED52EC7-CB31-43BC-81D0-E81DC1D128B1}" srcOrd="8" destOrd="0" presId="urn:microsoft.com/office/officeart/2005/8/layout/list1"/>
    <dgm:cxn modelId="{3F4B931E-5A1E-4D28-AA0B-9210093C7618}" type="presParOf" srcId="{CED52EC7-CB31-43BC-81D0-E81DC1D128B1}" destId="{5861DBAD-194F-49C4-BDDB-C9084CFC90F9}" srcOrd="0" destOrd="0" presId="urn:microsoft.com/office/officeart/2005/8/layout/list1"/>
    <dgm:cxn modelId="{745C9BFF-23A3-46D5-8191-12E86F916B9C}" type="presParOf" srcId="{CED52EC7-CB31-43BC-81D0-E81DC1D128B1}" destId="{4FA37C5A-A073-4120-98BA-06260FD37939}" srcOrd="1" destOrd="0" presId="urn:microsoft.com/office/officeart/2005/8/layout/list1"/>
    <dgm:cxn modelId="{8FE56727-E6E9-4554-A71A-924F70F40087}" type="presParOf" srcId="{5896111B-AE24-4770-B786-FD59B8BBB644}" destId="{EF729F4F-A0FC-472F-A8C5-A8854FE6C47A}" srcOrd="9" destOrd="0" presId="urn:microsoft.com/office/officeart/2005/8/layout/list1"/>
    <dgm:cxn modelId="{C8086B72-9FEA-4467-9756-9DC183B8536B}" type="presParOf" srcId="{5896111B-AE24-4770-B786-FD59B8BBB644}" destId="{CD60E4EE-0893-4C0F-BF7B-F54323AAB417}" srcOrd="10" destOrd="0" presId="urn:microsoft.com/office/officeart/2005/8/layout/list1"/>
    <dgm:cxn modelId="{367E62AA-5A1E-4644-A33A-3B71050ECC06}" type="presParOf" srcId="{5896111B-AE24-4770-B786-FD59B8BBB644}" destId="{96E3D9DC-AAD5-4D1D-B435-346BAA94919C}" srcOrd="11" destOrd="0" presId="urn:microsoft.com/office/officeart/2005/8/layout/list1"/>
    <dgm:cxn modelId="{7E179ABE-1E43-455F-9EEB-10AAA32B0E42}" type="presParOf" srcId="{5896111B-AE24-4770-B786-FD59B8BBB644}" destId="{8690C338-47B3-41AB-941D-AE1E286F9C9A}" srcOrd="12" destOrd="0" presId="urn:microsoft.com/office/officeart/2005/8/layout/list1"/>
    <dgm:cxn modelId="{8BEFCD62-F0E3-4376-BE27-2A4183F31BB8}" type="presParOf" srcId="{8690C338-47B3-41AB-941D-AE1E286F9C9A}" destId="{267B09CE-B45F-4AB1-AF9E-18D99BA1992F}" srcOrd="0" destOrd="0" presId="urn:microsoft.com/office/officeart/2005/8/layout/list1"/>
    <dgm:cxn modelId="{B5C2A1B2-712C-4758-AA1C-973E040163BB}" type="presParOf" srcId="{8690C338-47B3-41AB-941D-AE1E286F9C9A}" destId="{A6D6DC83-A674-4C4D-868C-6F3BF76A2F7A}" srcOrd="1" destOrd="0" presId="urn:microsoft.com/office/officeart/2005/8/layout/list1"/>
    <dgm:cxn modelId="{2622235F-F1C1-43AC-848A-065D7AD68C38}" type="presParOf" srcId="{5896111B-AE24-4770-B786-FD59B8BBB644}" destId="{14A718AD-D6EE-4824-84D0-8AF173599356}" srcOrd="13" destOrd="0" presId="urn:microsoft.com/office/officeart/2005/8/layout/list1"/>
    <dgm:cxn modelId="{54DF1175-3EFE-4760-B63D-01F5D393F6E4}" type="presParOf" srcId="{5896111B-AE24-4770-B786-FD59B8BBB644}" destId="{DA00A77A-2C63-4FD5-BA16-DAC0EAC888D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EF117A-884B-40B0-876A-0B5670128C23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FCD9C46-A17B-42DB-9E14-906007426086}">
      <dgm:prSet phldrT="[Texto]" custT="1"/>
      <dgm:spPr/>
      <dgm:t>
        <a:bodyPr/>
        <a:lstStyle/>
        <a:p>
          <a:pPr algn="just"/>
          <a:r>
            <a:rPr lang="es-EC" sz="1400" dirty="0" smtClean="0"/>
            <a:t>Establecer de manera conjunta con el Municipio de </a:t>
          </a:r>
          <a:r>
            <a:rPr lang="es-EC" sz="1400" dirty="0" err="1" smtClean="0"/>
            <a:t>Rumiñahui</a:t>
          </a:r>
          <a:r>
            <a:rPr lang="es-EC" sz="1400" dirty="0" smtClean="0"/>
            <a:t> una planificación que implique la reubicación de los comerciantes formales e informales que ejercen sus actividades económicas en las calles de Sangolquí</a:t>
          </a:r>
          <a:endParaRPr lang="es-EC" sz="1400" dirty="0"/>
        </a:p>
      </dgm:t>
    </dgm:pt>
    <dgm:pt modelId="{235B4D6C-4951-420F-8BA8-8D6E5647249B}" type="parTrans" cxnId="{C5310D3C-5002-4E24-840F-9E2D7B16672B}">
      <dgm:prSet/>
      <dgm:spPr/>
      <dgm:t>
        <a:bodyPr/>
        <a:lstStyle/>
        <a:p>
          <a:endParaRPr lang="es-EC"/>
        </a:p>
      </dgm:t>
    </dgm:pt>
    <dgm:pt modelId="{BCC0F740-78D3-4E0B-B0DB-8716E112DF05}" type="sibTrans" cxnId="{C5310D3C-5002-4E24-840F-9E2D7B16672B}">
      <dgm:prSet/>
      <dgm:spPr/>
      <dgm:t>
        <a:bodyPr/>
        <a:lstStyle/>
        <a:p>
          <a:endParaRPr lang="es-EC"/>
        </a:p>
      </dgm:t>
    </dgm:pt>
    <dgm:pt modelId="{B7C2DB3B-0C5E-40DF-B199-83B893BFC9A3}">
      <dgm:prSet phldrT="[Texto]" custT="1"/>
      <dgm:spPr/>
      <dgm:t>
        <a:bodyPr/>
        <a:lstStyle/>
        <a:p>
          <a:pPr algn="just"/>
          <a:r>
            <a:rPr lang="es-EC" sz="1400" dirty="0" smtClean="0"/>
            <a:t>Orientar los beneficios que conlleva el pago de tributos cuando se ejerce una actividad económica, de esta forma se contribuye a los Gobiernos locales y nacionales</a:t>
          </a:r>
          <a:endParaRPr lang="es-EC" sz="1400" dirty="0"/>
        </a:p>
      </dgm:t>
    </dgm:pt>
    <dgm:pt modelId="{7CB4A8F7-A37C-447C-9B0E-F78F5F99E2FD}" type="parTrans" cxnId="{D39A65D6-795C-442D-A069-85C6C42AA1E1}">
      <dgm:prSet/>
      <dgm:spPr/>
      <dgm:t>
        <a:bodyPr/>
        <a:lstStyle/>
        <a:p>
          <a:endParaRPr lang="es-EC"/>
        </a:p>
      </dgm:t>
    </dgm:pt>
    <dgm:pt modelId="{850C36DB-2979-4B5B-84AA-38614180E21E}" type="sibTrans" cxnId="{D39A65D6-795C-442D-A069-85C6C42AA1E1}">
      <dgm:prSet/>
      <dgm:spPr/>
      <dgm:t>
        <a:bodyPr/>
        <a:lstStyle/>
        <a:p>
          <a:endParaRPr lang="es-EC"/>
        </a:p>
      </dgm:t>
    </dgm:pt>
    <dgm:pt modelId="{383101B9-FB54-4BE2-8D48-C6EC880B6894}">
      <dgm:prSet phldrT="[Texto]" custT="1"/>
      <dgm:spPr/>
      <dgm:t>
        <a:bodyPr/>
        <a:lstStyle/>
        <a:p>
          <a:pPr algn="just"/>
          <a:r>
            <a:rPr lang="es-EC" sz="1400" dirty="0" smtClean="0"/>
            <a:t>Establecer un mecanismo de control para que los productos que ofertan los comerciantes sean regularizados en cuanto a precio, cantidad y calidad</a:t>
          </a:r>
          <a:endParaRPr lang="es-EC" sz="1400" dirty="0"/>
        </a:p>
      </dgm:t>
    </dgm:pt>
    <dgm:pt modelId="{D73B9594-0BAC-4FBD-8F3E-032599DFA17F}" type="parTrans" cxnId="{DFDC662A-040D-4658-882B-28BB36D9224F}">
      <dgm:prSet/>
      <dgm:spPr/>
      <dgm:t>
        <a:bodyPr/>
        <a:lstStyle/>
        <a:p>
          <a:endParaRPr lang="es-EC"/>
        </a:p>
      </dgm:t>
    </dgm:pt>
    <dgm:pt modelId="{980B9F09-F04B-46E4-A713-25DF095ED7AE}" type="sibTrans" cxnId="{DFDC662A-040D-4658-882B-28BB36D9224F}">
      <dgm:prSet/>
      <dgm:spPr/>
      <dgm:t>
        <a:bodyPr/>
        <a:lstStyle/>
        <a:p>
          <a:endParaRPr lang="es-EC"/>
        </a:p>
      </dgm:t>
    </dgm:pt>
    <dgm:pt modelId="{9EDB899D-7C04-48D1-B7E0-E37A6C2764DF}">
      <dgm:prSet custT="1"/>
      <dgm:spPr/>
      <dgm:t>
        <a:bodyPr/>
        <a:lstStyle/>
        <a:p>
          <a:pPr algn="just"/>
          <a:r>
            <a:rPr lang="es-EC" sz="1400" dirty="0" smtClean="0"/>
            <a:t>Con la apertura de un nuevo espacio destinado a los comerciantes de la calle, se requiere del control de agentes municipales para evitar que nuevos comerciantes se sitúen en las calles céntricas de Sangolquí y desarrollen sus actividades económicas </a:t>
          </a:r>
          <a:endParaRPr lang="es-EC" sz="1400" dirty="0"/>
        </a:p>
      </dgm:t>
    </dgm:pt>
    <dgm:pt modelId="{ECA93451-341E-4E80-8AAA-F75E5D10EF99}" type="parTrans" cxnId="{D3D3CEC8-0FF7-4CAC-858F-DF8FCF03C6DB}">
      <dgm:prSet/>
      <dgm:spPr/>
      <dgm:t>
        <a:bodyPr/>
        <a:lstStyle/>
        <a:p>
          <a:endParaRPr lang="es-EC"/>
        </a:p>
      </dgm:t>
    </dgm:pt>
    <dgm:pt modelId="{203116B9-833D-4485-A333-8DDB680E3F51}" type="sibTrans" cxnId="{D3D3CEC8-0FF7-4CAC-858F-DF8FCF03C6DB}">
      <dgm:prSet/>
      <dgm:spPr/>
      <dgm:t>
        <a:bodyPr/>
        <a:lstStyle/>
        <a:p>
          <a:endParaRPr lang="es-EC"/>
        </a:p>
      </dgm:t>
    </dgm:pt>
    <dgm:pt modelId="{9EE923DA-09BE-4060-BA3B-55E264CE7B9D}" type="pres">
      <dgm:prSet presAssocID="{14EF117A-884B-40B0-876A-0B5670128C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5E9F4A-90C6-4057-B456-A316C99F65E9}" type="pres">
      <dgm:prSet presAssocID="{5FCD9C46-A17B-42DB-9E14-906007426086}" presName="parentLin" presStyleCnt="0"/>
      <dgm:spPr/>
      <dgm:t>
        <a:bodyPr/>
        <a:lstStyle/>
        <a:p>
          <a:endParaRPr lang="es-EC"/>
        </a:p>
      </dgm:t>
    </dgm:pt>
    <dgm:pt modelId="{EB5C1259-5E15-475C-A74D-471646F3662B}" type="pres">
      <dgm:prSet presAssocID="{5FCD9C46-A17B-42DB-9E14-906007426086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FE84524D-BD79-4DB5-8B60-C2F361BA6E4D}" type="pres">
      <dgm:prSet presAssocID="{5FCD9C46-A17B-42DB-9E14-906007426086}" presName="parentText" presStyleLbl="node1" presStyleIdx="0" presStyleCnt="4" custScaleX="1360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44C9D3-5E26-4AF2-8A84-4E6F7BB054EB}" type="pres">
      <dgm:prSet presAssocID="{5FCD9C46-A17B-42DB-9E14-906007426086}" presName="negativeSpace" presStyleCnt="0"/>
      <dgm:spPr/>
      <dgm:t>
        <a:bodyPr/>
        <a:lstStyle/>
        <a:p>
          <a:endParaRPr lang="es-EC"/>
        </a:p>
      </dgm:t>
    </dgm:pt>
    <dgm:pt modelId="{EE73377D-5EEE-4672-9D33-B1C704C4BD98}" type="pres">
      <dgm:prSet presAssocID="{5FCD9C46-A17B-42DB-9E14-906007426086}" presName="childText" presStyleLbl="conFgAcc1" presStyleIdx="0" presStyleCnt="4" custLinFactNeighborX="126" custLinFactNeighborY="-317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21B346-DFAC-48D5-92DB-F17BC0887B3F}" type="pres">
      <dgm:prSet presAssocID="{BCC0F740-78D3-4E0B-B0DB-8716E112DF05}" presName="spaceBetweenRectangles" presStyleCnt="0"/>
      <dgm:spPr/>
      <dgm:t>
        <a:bodyPr/>
        <a:lstStyle/>
        <a:p>
          <a:endParaRPr lang="es-EC"/>
        </a:p>
      </dgm:t>
    </dgm:pt>
    <dgm:pt modelId="{35AB4AD0-F5BC-4EC6-9A19-1D9CD86069DA}" type="pres">
      <dgm:prSet presAssocID="{B7C2DB3B-0C5E-40DF-B199-83B893BFC9A3}" presName="parentLin" presStyleCnt="0"/>
      <dgm:spPr/>
      <dgm:t>
        <a:bodyPr/>
        <a:lstStyle/>
        <a:p>
          <a:endParaRPr lang="es-EC"/>
        </a:p>
      </dgm:t>
    </dgm:pt>
    <dgm:pt modelId="{BF0BF933-893C-4C5F-B9AB-C91B0EFAE1C3}" type="pres">
      <dgm:prSet presAssocID="{B7C2DB3B-0C5E-40DF-B199-83B893BFC9A3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15903AC1-1E28-4457-9B44-0DE2B3486F15}" type="pres">
      <dgm:prSet presAssocID="{B7C2DB3B-0C5E-40DF-B199-83B893BFC9A3}" presName="parentText" presStyleLbl="node1" presStyleIdx="1" presStyleCnt="4" custScaleX="1275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9E3BFB-DD7D-4E9C-A688-E2941F84106F}" type="pres">
      <dgm:prSet presAssocID="{B7C2DB3B-0C5E-40DF-B199-83B893BFC9A3}" presName="negativeSpace" presStyleCnt="0"/>
      <dgm:spPr/>
      <dgm:t>
        <a:bodyPr/>
        <a:lstStyle/>
        <a:p>
          <a:endParaRPr lang="es-EC"/>
        </a:p>
      </dgm:t>
    </dgm:pt>
    <dgm:pt modelId="{54FB53DA-AE55-4E98-B0B7-A5514CBD5846}" type="pres">
      <dgm:prSet presAssocID="{B7C2DB3B-0C5E-40DF-B199-83B893BFC9A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768437-1D6B-4918-8A5C-0194DFEB376C}" type="pres">
      <dgm:prSet presAssocID="{850C36DB-2979-4B5B-84AA-38614180E21E}" presName="spaceBetweenRectangles" presStyleCnt="0"/>
      <dgm:spPr/>
      <dgm:t>
        <a:bodyPr/>
        <a:lstStyle/>
        <a:p>
          <a:endParaRPr lang="es-EC"/>
        </a:p>
      </dgm:t>
    </dgm:pt>
    <dgm:pt modelId="{BF495BF6-F843-4014-A2B4-2D8A399D7D73}" type="pres">
      <dgm:prSet presAssocID="{9EDB899D-7C04-48D1-B7E0-E37A6C2764DF}" presName="parentLin" presStyleCnt="0"/>
      <dgm:spPr/>
      <dgm:t>
        <a:bodyPr/>
        <a:lstStyle/>
        <a:p>
          <a:endParaRPr lang="es-EC"/>
        </a:p>
      </dgm:t>
    </dgm:pt>
    <dgm:pt modelId="{1C4FEC7F-1939-4127-8A63-E41FA7B80AA7}" type="pres">
      <dgm:prSet presAssocID="{9EDB899D-7C04-48D1-B7E0-E37A6C2764DF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97A174F0-2A83-4411-97E4-DE39D6B48682}" type="pres">
      <dgm:prSet presAssocID="{9EDB899D-7C04-48D1-B7E0-E37A6C2764DF}" presName="parentText" presStyleLbl="node1" presStyleIdx="2" presStyleCnt="4" custScaleX="1210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04A17A-BCC5-4AB5-A0E1-73C89E7C94E1}" type="pres">
      <dgm:prSet presAssocID="{9EDB899D-7C04-48D1-B7E0-E37A6C2764DF}" presName="negativeSpace" presStyleCnt="0"/>
      <dgm:spPr/>
      <dgm:t>
        <a:bodyPr/>
        <a:lstStyle/>
        <a:p>
          <a:endParaRPr lang="es-EC"/>
        </a:p>
      </dgm:t>
    </dgm:pt>
    <dgm:pt modelId="{D8DE9A1C-00A5-4353-B14D-8396CCEF1E4B}" type="pres">
      <dgm:prSet presAssocID="{9EDB899D-7C04-48D1-B7E0-E37A6C2764D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B255B5-826D-42C2-A809-50364C663C55}" type="pres">
      <dgm:prSet presAssocID="{203116B9-833D-4485-A333-8DDB680E3F51}" presName="spaceBetweenRectangles" presStyleCnt="0"/>
      <dgm:spPr/>
      <dgm:t>
        <a:bodyPr/>
        <a:lstStyle/>
        <a:p>
          <a:endParaRPr lang="es-EC"/>
        </a:p>
      </dgm:t>
    </dgm:pt>
    <dgm:pt modelId="{DBEFD2AD-BD48-479A-AE7A-7E6720581F8B}" type="pres">
      <dgm:prSet presAssocID="{383101B9-FB54-4BE2-8D48-C6EC880B6894}" presName="parentLin" presStyleCnt="0"/>
      <dgm:spPr/>
      <dgm:t>
        <a:bodyPr/>
        <a:lstStyle/>
        <a:p>
          <a:endParaRPr lang="es-EC"/>
        </a:p>
      </dgm:t>
    </dgm:pt>
    <dgm:pt modelId="{D9C9AC87-7E8B-41FB-8CDC-A7A37649F79E}" type="pres">
      <dgm:prSet presAssocID="{383101B9-FB54-4BE2-8D48-C6EC880B6894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E056D7BB-A088-4653-A315-BD4542FA17FE}" type="pres">
      <dgm:prSet presAssocID="{383101B9-FB54-4BE2-8D48-C6EC880B6894}" presName="parentText" presStyleLbl="node1" presStyleIdx="3" presStyleCnt="4" custScaleX="1175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4AA2D1-138F-4713-B3BE-42A7AD95CB82}" type="pres">
      <dgm:prSet presAssocID="{383101B9-FB54-4BE2-8D48-C6EC880B6894}" presName="negativeSpace" presStyleCnt="0"/>
      <dgm:spPr/>
      <dgm:t>
        <a:bodyPr/>
        <a:lstStyle/>
        <a:p>
          <a:endParaRPr lang="es-EC"/>
        </a:p>
      </dgm:t>
    </dgm:pt>
    <dgm:pt modelId="{778681B3-F47E-467E-B287-B16C5E440C2E}" type="pres">
      <dgm:prSet presAssocID="{383101B9-FB54-4BE2-8D48-C6EC880B689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C72D27-B4A0-403C-AF46-AF9D2D8C828C}" type="presOf" srcId="{9EDB899D-7C04-48D1-B7E0-E37A6C2764DF}" destId="{1C4FEC7F-1939-4127-8A63-E41FA7B80AA7}" srcOrd="0" destOrd="0" presId="urn:microsoft.com/office/officeart/2005/8/layout/list1"/>
    <dgm:cxn modelId="{DF211DFA-890E-4D63-9B56-9F49FF8F793A}" type="presOf" srcId="{5FCD9C46-A17B-42DB-9E14-906007426086}" destId="{EB5C1259-5E15-475C-A74D-471646F3662B}" srcOrd="0" destOrd="0" presId="urn:microsoft.com/office/officeart/2005/8/layout/list1"/>
    <dgm:cxn modelId="{3996B65F-3B9D-441C-BDA8-94B0C2AC80A9}" type="presOf" srcId="{5FCD9C46-A17B-42DB-9E14-906007426086}" destId="{FE84524D-BD79-4DB5-8B60-C2F361BA6E4D}" srcOrd="1" destOrd="0" presId="urn:microsoft.com/office/officeart/2005/8/layout/list1"/>
    <dgm:cxn modelId="{DFDC662A-040D-4658-882B-28BB36D9224F}" srcId="{14EF117A-884B-40B0-876A-0B5670128C23}" destId="{383101B9-FB54-4BE2-8D48-C6EC880B6894}" srcOrd="3" destOrd="0" parTransId="{D73B9594-0BAC-4FBD-8F3E-032599DFA17F}" sibTransId="{980B9F09-F04B-46E4-A713-25DF095ED7AE}"/>
    <dgm:cxn modelId="{D39A65D6-795C-442D-A069-85C6C42AA1E1}" srcId="{14EF117A-884B-40B0-876A-0B5670128C23}" destId="{B7C2DB3B-0C5E-40DF-B199-83B893BFC9A3}" srcOrd="1" destOrd="0" parTransId="{7CB4A8F7-A37C-447C-9B0E-F78F5F99E2FD}" sibTransId="{850C36DB-2979-4B5B-84AA-38614180E21E}"/>
    <dgm:cxn modelId="{D3D3CEC8-0FF7-4CAC-858F-DF8FCF03C6DB}" srcId="{14EF117A-884B-40B0-876A-0B5670128C23}" destId="{9EDB899D-7C04-48D1-B7E0-E37A6C2764DF}" srcOrd="2" destOrd="0" parTransId="{ECA93451-341E-4E80-8AAA-F75E5D10EF99}" sibTransId="{203116B9-833D-4485-A333-8DDB680E3F51}"/>
    <dgm:cxn modelId="{5E9ED893-23E6-4CAF-AF79-77AAAA6AF79E}" type="presOf" srcId="{383101B9-FB54-4BE2-8D48-C6EC880B6894}" destId="{E056D7BB-A088-4653-A315-BD4542FA17FE}" srcOrd="1" destOrd="0" presId="urn:microsoft.com/office/officeart/2005/8/layout/list1"/>
    <dgm:cxn modelId="{CF39E870-59B4-4904-A646-B6962C8E5AE3}" type="presOf" srcId="{14EF117A-884B-40B0-876A-0B5670128C23}" destId="{9EE923DA-09BE-4060-BA3B-55E264CE7B9D}" srcOrd="0" destOrd="0" presId="urn:microsoft.com/office/officeart/2005/8/layout/list1"/>
    <dgm:cxn modelId="{5C928439-DA35-4469-8085-1813FE412436}" type="presOf" srcId="{B7C2DB3B-0C5E-40DF-B199-83B893BFC9A3}" destId="{15903AC1-1E28-4457-9B44-0DE2B3486F15}" srcOrd="1" destOrd="0" presId="urn:microsoft.com/office/officeart/2005/8/layout/list1"/>
    <dgm:cxn modelId="{C5310D3C-5002-4E24-840F-9E2D7B16672B}" srcId="{14EF117A-884B-40B0-876A-0B5670128C23}" destId="{5FCD9C46-A17B-42DB-9E14-906007426086}" srcOrd="0" destOrd="0" parTransId="{235B4D6C-4951-420F-8BA8-8D6E5647249B}" sibTransId="{BCC0F740-78D3-4E0B-B0DB-8716E112DF05}"/>
    <dgm:cxn modelId="{BA4DA5D1-E2AE-45BE-A565-99919274B67F}" type="presOf" srcId="{9EDB899D-7C04-48D1-B7E0-E37A6C2764DF}" destId="{97A174F0-2A83-4411-97E4-DE39D6B48682}" srcOrd="1" destOrd="0" presId="urn:microsoft.com/office/officeart/2005/8/layout/list1"/>
    <dgm:cxn modelId="{BB9DE74C-8F98-495E-B549-B8F2CA65587B}" type="presOf" srcId="{B7C2DB3B-0C5E-40DF-B199-83B893BFC9A3}" destId="{BF0BF933-893C-4C5F-B9AB-C91B0EFAE1C3}" srcOrd="0" destOrd="0" presId="urn:microsoft.com/office/officeart/2005/8/layout/list1"/>
    <dgm:cxn modelId="{E6A7F111-154D-47B5-9CC4-1F540A115569}" type="presOf" srcId="{383101B9-FB54-4BE2-8D48-C6EC880B6894}" destId="{D9C9AC87-7E8B-41FB-8CDC-A7A37649F79E}" srcOrd="0" destOrd="0" presId="urn:microsoft.com/office/officeart/2005/8/layout/list1"/>
    <dgm:cxn modelId="{9C294975-798B-45C3-9910-9595BBC4B75E}" type="presParOf" srcId="{9EE923DA-09BE-4060-BA3B-55E264CE7B9D}" destId="{5B5E9F4A-90C6-4057-B456-A316C99F65E9}" srcOrd="0" destOrd="0" presId="urn:microsoft.com/office/officeart/2005/8/layout/list1"/>
    <dgm:cxn modelId="{D2A9E796-5574-4A78-A98D-C9D82783EAE8}" type="presParOf" srcId="{5B5E9F4A-90C6-4057-B456-A316C99F65E9}" destId="{EB5C1259-5E15-475C-A74D-471646F3662B}" srcOrd="0" destOrd="0" presId="urn:microsoft.com/office/officeart/2005/8/layout/list1"/>
    <dgm:cxn modelId="{020A1883-A94F-4260-89B5-B6BADCDD788F}" type="presParOf" srcId="{5B5E9F4A-90C6-4057-B456-A316C99F65E9}" destId="{FE84524D-BD79-4DB5-8B60-C2F361BA6E4D}" srcOrd="1" destOrd="0" presId="urn:microsoft.com/office/officeart/2005/8/layout/list1"/>
    <dgm:cxn modelId="{C35D9E5E-86A3-447D-AF9A-57DA012C3997}" type="presParOf" srcId="{9EE923DA-09BE-4060-BA3B-55E264CE7B9D}" destId="{6744C9D3-5E26-4AF2-8A84-4E6F7BB054EB}" srcOrd="1" destOrd="0" presId="urn:microsoft.com/office/officeart/2005/8/layout/list1"/>
    <dgm:cxn modelId="{BBCB1CD3-B8E2-4625-8685-A8900A69478A}" type="presParOf" srcId="{9EE923DA-09BE-4060-BA3B-55E264CE7B9D}" destId="{EE73377D-5EEE-4672-9D33-B1C704C4BD98}" srcOrd="2" destOrd="0" presId="urn:microsoft.com/office/officeart/2005/8/layout/list1"/>
    <dgm:cxn modelId="{8D0CB721-C01D-402A-B019-84D85BC6A2B6}" type="presParOf" srcId="{9EE923DA-09BE-4060-BA3B-55E264CE7B9D}" destId="{3D21B346-DFAC-48D5-92DB-F17BC0887B3F}" srcOrd="3" destOrd="0" presId="urn:microsoft.com/office/officeart/2005/8/layout/list1"/>
    <dgm:cxn modelId="{5B513D3B-3AB9-47AF-94AD-D1476BBC0227}" type="presParOf" srcId="{9EE923DA-09BE-4060-BA3B-55E264CE7B9D}" destId="{35AB4AD0-F5BC-4EC6-9A19-1D9CD86069DA}" srcOrd="4" destOrd="0" presId="urn:microsoft.com/office/officeart/2005/8/layout/list1"/>
    <dgm:cxn modelId="{6337A935-F0D1-41C4-97F6-A28461595AEC}" type="presParOf" srcId="{35AB4AD0-F5BC-4EC6-9A19-1D9CD86069DA}" destId="{BF0BF933-893C-4C5F-B9AB-C91B0EFAE1C3}" srcOrd="0" destOrd="0" presId="urn:microsoft.com/office/officeart/2005/8/layout/list1"/>
    <dgm:cxn modelId="{C084C4B4-869D-4B95-9D26-88A6665DFD34}" type="presParOf" srcId="{35AB4AD0-F5BC-4EC6-9A19-1D9CD86069DA}" destId="{15903AC1-1E28-4457-9B44-0DE2B3486F15}" srcOrd="1" destOrd="0" presId="urn:microsoft.com/office/officeart/2005/8/layout/list1"/>
    <dgm:cxn modelId="{760A5858-C63B-49F8-A923-2C989FC8736E}" type="presParOf" srcId="{9EE923DA-09BE-4060-BA3B-55E264CE7B9D}" destId="{EB9E3BFB-DD7D-4E9C-A688-E2941F84106F}" srcOrd="5" destOrd="0" presId="urn:microsoft.com/office/officeart/2005/8/layout/list1"/>
    <dgm:cxn modelId="{D08798BD-6C81-4F8F-ADAD-A7CA9D094C92}" type="presParOf" srcId="{9EE923DA-09BE-4060-BA3B-55E264CE7B9D}" destId="{54FB53DA-AE55-4E98-B0B7-A5514CBD5846}" srcOrd="6" destOrd="0" presId="urn:microsoft.com/office/officeart/2005/8/layout/list1"/>
    <dgm:cxn modelId="{CB887AAB-9AB5-4408-8798-D41B778F701E}" type="presParOf" srcId="{9EE923DA-09BE-4060-BA3B-55E264CE7B9D}" destId="{3E768437-1D6B-4918-8A5C-0194DFEB376C}" srcOrd="7" destOrd="0" presId="urn:microsoft.com/office/officeart/2005/8/layout/list1"/>
    <dgm:cxn modelId="{51252908-629C-4DCA-B3CF-587BE6DF4437}" type="presParOf" srcId="{9EE923DA-09BE-4060-BA3B-55E264CE7B9D}" destId="{BF495BF6-F843-4014-A2B4-2D8A399D7D73}" srcOrd="8" destOrd="0" presId="urn:microsoft.com/office/officeart/2005/8/layout/list1"/>
    <dgm:cxn modelId="{0FFB4C35-09AF-4F03-8795-C2E9827A9641}" type="presParOf" srcId="{BF495BF6-F843-4014-A2B4-2D8A399D7D73}" destId="{1C4FEC7F-1939-4127-8A63-E41FA7B80AA7}" srcOrd="0" destOrd="0" presId="urn:microsoft.com/office/officeart/2005/8/layout/list1"/>
    <dgm:cxn modelId="{D0B0BAA8-77C8-4213-8BFB-7CA52A66E74A}" type="presParOf" srcId="{BF495BF6-F843-4014-A2B4-2D8A399D7D73}" destId="{97A174F0-2A83-4411-97E4-DE39D6B48682}" srcOrd="1" destOrd="0" presId="urn:microsoft.com/office/officeart/2005/8/layout/list1"/>
    <dgm:cxn modelId="{3553911C-8CBD-402D-AE7F-775267DB0287}" type="presParOf" srcId="{9EE923DA-09BE-4060-BA3B-55E264CE7B9D}" destId="{F004A17A-BCC5-4AB5-A0E1-73C89E7C94E1}" srcOrd="9" destOrd="0" presId="urn:microsoft.com/office/officeart/2005/8/layout/list1"/>
    <dgm:cxn modelId="{DEA8D565-77A1-4B33-89C6-DC554C73F0FC}" type="presParOf" srcId="{9EE923DA-09BE-4060-BA3B-55E264CE7B9D}" destId="{D8DE9A1C-00A5-4353-B14D-8396CCEF1E4B}" srcOrd="10" destOrd="0" presId="urn:microsoft.com/office/officeart/2005/8/layout/list1"/>
    <dgm:cxn modelId="{8C6BECE3-C0D9-49F9-84AE-D581576633A7}" type="presParOf" srcId="{9EE923DA-09BE-4060-BA3B-55E264CE7B9D}" destId="{7EB255B5-826D-42C2-A809-50364C663C55}" srcOrd="11" destOrd="0" presId="urn:microsoft.com/office/officeart/2005/8/layout/list1"/>
    <dgm:cxn modelId="{681C0050-C11F-475E-AFC9-863D98720254}" type="presParOf" srcId="{9EE923DA-09BE-4060-BA3B-55E264CE7B9D}" destId="{DBEFD2AD-BD48-479A-AE7A-7E6720581F8B}" srcOrd="12" destOrd="0" presId="urn:microsoft.com/office/officeart/2005/8/layout/list1"/>
    <dgm:cxn modelId="{215BADA0-9DCE-416A-BD77-5E2571B11FC1}" type="presParOf" srcId="{DBEFD2AD-BD48-479A-AE7A-7E6720581F8B}" destId="{D9C9AC87-7E8B-41FB-8CDC-A7A37649F79E}" srcOrd="0" destOrd="0" presId="urn:microsoft.com/office/officeart/2005/8/layout/list1"/>
    <dgm:cxn modelId="{226E306C-DD6A-4D54-8129-DE127CD4DE47}" type="presParOf" srcId="{DBEFD2AD-BD48-479A-AE7A-7E6720581F8B}" destId="{E056D7BB-A088-4653-A315-BD4542FA17FE}" srcOrd="1" destOrd="0" presId="urn:microsoft.com/office/officeart/2005/8/layout/list1"/>
    <dgm:cxn modelId="{1AF8E178-957D-4D17-BC1E-8211E0C3CC69}" type="presParOf" srcId="{9EE923DA-09BE-4060-BA3B-55E264CE7B9D}" destId="{8A4AA2D1-138F-4713-B3BE-42A7AD95CB82}" srcOrd="13" destOrd="0" presId="urn:microsoft.com/office/officeart/2005/8/layout/list1"/>
    <dgm:cxn modelId="{E90FF13C-2B03-48E7-A06F-ECED8D579A99}" type="presParOf" srcId="{9EE923DA-09BE-4060-BA3B-55E264CE7B9D}" destId="{778681B3-F47E-467E-B287-B16C5E440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79F8A-7BF4-4F07-B3AF-A43081D3A9A9}">
      <dsp:nvSpPr>
        <dsp:cNvPr id="0" name=""/>
        <dsp:cNvSpPr/>
      </dsp:nvSpPr>
      <dsp:spPr>
        <a:xfrm>
          <a:off x="2630667" y="2265200"/>
          <a:ext cx="393677" cy="1713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838" y="0"/>
              </a:lnTo>
              <a:lnTo>
                <a:pt x="196838" y="1713822"/>
              </a:lnTo>
              <a:lnTo>
                <a:pt x="393677" y="17138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783544" y="3078150"/>
        <a:ext cx="87922" cy="87922"/>
      </dsp:txXfrm>
    </dsp:sp>
    <dsp:sp modelId="{9BE791D9-3526-45D4-A176-BC46A8548AE2}">
      <dsp:nvSpPr>
        <dsp:cNvPr id="0" name=""/>
        <dsp:cNvSpPr/>
      </dsp:nvSpPr>
      <dsp:spPr>
        <a:xfrm>
          <a:off x="2630667" y="2265200"/>
          <a:ext cx="393677" cy="849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6838" y="0"/>
              </a:lnTo>
              <a:lnTo>
                <a:pt x="196838" y="849726"/>
              </a:lnTo>
              <a:lnTo>
                <a:pt x="393677" y="8497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04093" y="2666651"/>
        <a:ext cx="46824" cy="46824"/>
      </dsp:txXfrm>
    </dsp:sp>
    <dsp:sp modelId="{0348BFA4-2D85-49DB-A402-E5CDDCE5B6FB}">
      <dsp:nvSpPr>
        <dsp:cNvPr id="0" name=""/>
        <dsp:cNvSpPr/>
      </dsp:nvSpPr>
      <dsp:spPr>
        <a:xfrm>
          <a:off x="2630667" y="2205105"/>
          <a:ext cx="3936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095"/>
              </a:moveTo>
              <a:lnTo>
                <a:pt x="196838" y="60095"/>
              </a:lnTo>
              <a:lnTo>
                <a:pt x="196838" y="45720"/>
              </a:lnTo>
              <a:lnTo>
                <a:pt x="393677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17657" y="2240977"/>
        <a:ext cx="19696" cy="19696"/>
      </dsp:txXfrm>
    </dsp:sp>
    <dsp:sp modelId="{FCE25B46-8D27-4A7C-8415-D388742AF2FB}">
      <dsp:nvSpPr>
        <dsp:cNvPr id="0" name=""/>
        <dsp:cNvSpPr/>
      </dsp:nvSpPr>
      <dsp:spPr>
        <a:xfrm>
          <a:off x="2630667" y="1319367"/>
          <a:ext cx="449639" cy="945833"/>
        </a:xfrm>
        <a:custGeom>
          <a:avLst/>
          <a:gdLst/>
          <a:ahLst/>
          <a:cxnLst/>
          <a:rect l="0" t="0" r="0" b="0"/>
          <a:pathLst>
            <a:path>
              <a:moveTo>
                <a:pt x="0" y="945833"/>
              </a:moveTo>
              <a:lnTo>
                <a:pt x="224819" y="945833"/>
              </a:lnTo>
              <a:lnTo>
                <a:pt x="224819" y="0"/>
              </a:lnTo>
              <a:lnTo>
                <a:pt x="44963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829305" y="1766102"/>
        <a:ext cx="52363" cy="52363"/>
      </dsp:txXfrm>
    </dsp:sp>
    <dsp:sp modelId="{FBE707DA-6B83-4F0A-845B-33676F8C6433}">
      <dsp:nvSpPr>
        <dsp:cNvPr id="0" name=""/>
        <dsp:cNvSpPr/>
      </dsp:nvSpPr>
      <dsp:spPr>
        <a:xfrm>
          <a:off x="2630667" y="376389"/>
          <a:ext cx="444223" cy="1888811"/>
        </a:xfrm>
        <a:custGeom>
          <a:avLst/>
          <a:gdLst/>
          <a:ahLst/>
          <a:cxnLst/>
          <a:rect l="0" t="0" r="0" b="0"/>
          <a:pathLst>
            <a:path>
              <a:moveTo>
                <a:pt x="0" y="1888811"/>
              </a:moveTo>
              <a:lnTo>
                <a:pt x="222111" y="1888811"/>
              </a:lnTo>
              <a:lnTo>
                <a:pt x="222111" y="0"/>
              </a:lnTo>
              <a:lnTo>
                <a:pt x="44422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2804270" y="1272286"/>
        <a:ext cx="97017" cy="97017"/>
      </dsp:txXfrm>
    </dsp:sp>
    <dsp:sp modelId="{E769019D-4DC0-4AFF-A431-57ED87F09434}">
      <dsp:nvSpPr>
        <dsp:cNvPr id="0" name=""/>
        <dsp:cNvSpPr/>
      </dsp:nvSpPr>
      <dsp:spPr>
        <a:xfrm>
          <a:off x="0" y="931601"/>
          <a:ext cx="2594136" cy="2667198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Determinar el impacto económico del comercio informal en los negocios formales de la parroquia de Sangolquí mediante la aplicación de un estudio de mercado que permita definir mejoras a favor del desarrollo comercial de este sector.</a:t>
          </a:r>
          <a:endParaRPr lang="es-ES" sz="1500" b="1" kern="1200" dirty="0"/>
        </a:p>
      </dsp:txBody>
      <dsp:txXfrm>
        <a:off x="126635" y="1058236"/>
        <a:ext cx="2340866" cy="2413928"/>
      </dsp:txXfrm>
    </dsp:sp>
    <dsp:sp modelId="{C02DB876-0460-4436-9705-FC75E039FFD0}">
      <dsp:nvSpPr>
        <dsp:cNvPr id="0" name=""/>
        <dsp:cNvSpPr/>
      </dsp:nvSpPr>
      <dsp:spPr>
        <a:xfrm>
          <a:off x="3074890" y="17005"/>
          <a:ext cx="5426980" cy="718767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rgbClr val="FF99FF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Identificar la evolución en el tiempo del comercio informal en Sangolquí.</a:t>
          </a:r>
          <a:endParaRPr lang="es-ES" sz="1600" kern="1200" dirty="0">
            <a:solidFill>
              <a:schemeClr val="bg2"/>
            </a:solidFill>
          </a:endParaRPr>
        </a:p>
      </dsp:txBody>
      <dsp:txXfrm>
        <a:off x="3109977" y="52092"/>
        <a:ext cx="5356806" cy="648593"/>
      </dsp:txXfrm>
    </dsp:sp>
    <dsp:sp modelId="{294BD970-DCFD-438C-A0F4-1BDC8D431AC0}">
      <dsp:nvSpPr>
        <dsp:cNvPr id="0" name=""/>
        <dsp:cNvSpPr/>
      </dsp:nvSpPr>
      <dsp:spPr>
        <a:xfrm>
          <a:off x="3080307" y="936101"/>
          <a:ext cx="5426980" cy="766531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Identificar la participación de comerciantes que contribuyen y evaden al pago de tributos en Sangolquí. </a:t>
          </a:r>
          <a:endParaRPr lang="es-ES" sz="1600" kern="1200" dirty="0">
            <a:solidFill>
              <a:schemeClr val="bg2"/>
            </a:solidFill>
          </a:endParaRPr>
        </a:p>
      </dsp:txBody>
      <dsp:txXfrm>
        <a:off x="3117726" y="973520"/>
        <a:ext cx="5352142" cy="691693"/>
      </dsp:txXfrm>
    </dsp:sp>
    <dsp:sp modelId="{B94A916B-BAFE-4ACA-8F11-B4E398759FD1}">
      <dsp:nvSpPr>
        <dsp:cNvPr id="0" name=""/>
        <dsp:cNvSpPr/>
      </dsp:nvSpPr>
      <dsp:spPr>
        <a:xfrm>
          <a:off x="3024344" y="1944213"/>
          <a:ext cx="5426980" cy="613225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rgbClr val="FFFF66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Determinar la situación actual de ventas del sector formal en Sangolquí</a:t>
          </a:r>
          <a:endParaRPr lang="es-ES" sz="1600" kern="1200" dirty="0">
            <a:solidFill>
              <a:schemeClr val="bg2"/>
            </a:solidFill>
          </a:endParaRPr>
        </a:p>
      </dsp:txBody>
      <dsp:txXfrm>
        <a:off x="3054279" y="1974148"/>
        <a:ext cx="5367110" cy="553355"/>
      </dsp:txXfrm>
    </dsp:sp>
    <dsp:sp modelId="{24392BE1-1ED9-44B4-A1CF-A156F5CC5C25}">
      <dsp:nvSpPr>
        <dsp:cNvPr id="0" name=""/>
        <dsp:cNvSpPr/>
      </dsp:nvSpPr>
      <dsp:spPr>
        <a:xfrm>
          <a:off x="3024344" y="2808314"/>
          <a:ext cx="5426980" cy="613225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rgbClr val="99FF33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Comparar la variación de precios de productos similares entre comerciantes formales e informales de Sangolquí.</a:t>
          </a:r>
          <a:endParaRPr lang="es-ES" sz="1600" kern="1200" dirty="0">
            <a:solidFill>
              <a:schemeClr val="bg2"/>
            </a:solidFill>
          </a:endParaRPr>
        </a:p>
      </dsp:txBody>
      <dsp:txXfrm>
        <a:off x="3054279" y="2838249"/>
        <a:ext cx="5367110" cy="553355"/>
      </dsp:txXfrm>
    </dsp:sp>
    <dsp:sp modelId="{A00E86FD-8354-49D5-8D90-A631D07C69FB}">
      <dsp:nvSpPr>
        <dsp:cNvPr id="0" name=""/>
        <dsp:cNvSpPr/>
      </dsp:nvSpPr>
      <dsp:spPr>
        <a:xfrm>
          <a:off x="3024344" y="3672410"/>
          <a:ext cx="5333431" cy="6132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Identificar el interés en cursos de capacitación por parte del GAD </a:t>
          </a:r>
          <a:r>
            <a:rPr lang="es-EC" sz="1600" kern="1200" dirty="0" err="1" smtClean="0"/>
            <a:t>Rumiñahui</a:t>
          </a:r>
          <a:r>
            <a:rPr lang="es-EC" sz="1600" kern="1200" dirty="0" smtClean="0"/>
            <a:t>.</a:t>
          </a:r>
        </a:p>
      </dsp:txBody>
      <dsp:txXfrm>
        <a:off x="3054279" y="3702345"/>
        <a:ext cx="5273561" cy="553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FDE6C-EAEA-4A37-9975-D0597BC7F19D}">
      <dsp:nvSpPr>
        <dsp:cNvPr id="0" name=""/>
        <dsp:cNvSpPr/>
      </dsp:nvSpPr>
      <dsp:spPr>
        <a:xfrm>
          <a:off x="0" y="0"/>
          <a:ext cx="5757183" cy="2103280"/>
        </a:xfrm>
        <a:prstGeom prst="roundRect">
          <a:avLst>
            <a:gd name="adj" fmla="val 10000"/>
          </a:avLst>
        </a:prstGeom>
        <a:solidFill>
          <a:schemeClr val="lt1"/>
        </a:solidFill>
        <a:ln w="57150" cap="flat" cmpd="sng" algn="ctr">
          <a:solidFill>
            <a:srgbClr val="99FF33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Hipótesis H1: </a:t>
          </a:r>
          <a:r>
            <a:rPr lang="es-EC" sz="1600" kern="1200" dirty="0" smtClean="0"/>
            <a:t>El incremento de comerciantes informales está relacionado con la participación de comerciantes que evaden tributos al año en Sangolquí.</a:t>
          </a:r>
          <a:endParaRPr lang="es-EC" sz="1600" b="1" kern="1200" dirty="0" smtClean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Hipótesis H0: </a:t>
          </a:r>
          <a:r>
            <a:rPr lang="es-EC" sz="1600" kern="1200" dirty="0" smtClean="0"/>
            <a:t>El incremento de comerciantes informales no está relacionado con la participación de comerciantes que evaden tributos al año en Sangolquí. </a:t>
          </a:r>
        </a:p>
      </dsp:txBody>
      <dsp:txXfrm>
        <a:off x="61603" y="61603"/>
        <a:ext cx="5633977" cy="1980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AB376-B35B-47D7-8320-23889D6AAB92}">
      <dsp:nvSpPr>
        <dsp:cNvPr id="0" name=""/>
        <dsp:cNvSpPr/>
      </dsp:nvSpPr>
      <dsp:spPr>
        <a:xfrm>
          <a:off x="5949" y="1246953"/>
          <a:ext cx="1778119" cy="15700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Cálculo de coeficientes</a:t>
          </a:r>
          <a:endParaRPr lang="es-EC" sz="2000" kern="1200" dirty="0"/>
        </a:p>
      </dsp:txBody>
      <dsp:txXfrm>
        <a:off x="51935" y="1292939"/>
        <a:ext cx="1686147" cy="1478121"/>
      </dsp:txXfrm>
    </dsp:sp>
    <dsp:sp modelId="{8116DB75-9D71-491B-BA4A-6F8A8AED926B}">
      <dsp:nvSpPr>
        <dsp:cNvPr id="0" name=""/>
        <dsp:cNvSpPr/>
      </dsp:nvSpPr>
      <dsp:spPr>
        <a:xfrm>
          <a:off x="1961880" y="1811513"/>
          <a:ext cx="376961" cy="440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1961880" y="1899708"/>
        <a:ext cx="263873" cy="264583"/>
      </dsp:txXfrm>
    </dsp:sp>
    <dsp:sp modelId="{D6133845-2D3E-4D7B-A7D2-AFDA18F01305}">
      <dsp:nvSpPr>
        <dsp:cNvPr id="0" name=""/>
        <dsp:cNvSpPr/>
      </dsp:nvSpPr>
      <dsp:spPr>
        <a:xfrm>
          <a:off x="2495316" y="1246953"/>
          <a:ext cx="1778119" cy="15700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Prueba de normalidad (</a:t>
          </a:r>
          <a:r>
            <a:rPr lang="es-EC" sz="2000" kern="1200" dirty="0" err="1" smtClean="0"/>
            <a:t>Kolmogorov-Smirnov</a:t>
          </a:r>
          <a:r>
            <a:rPr lang="es-EC" sz="2000" kern="1200" dirty="0" smtClean="0"/>
            <a:t>)</a:t>
          </a:r>
          <a:endParaRPr lang="es-EC" sz="2000" kern="1200" dirty="0"/>
        </a:p>
      </dsp:txBody>
      <dsp:txXfrm>
        <a:off x="2541302" y="1292939"/>
        <a:ext cx="1686147" cy="1478121"/>
      </dsp:txXfrm>
    </dsp:sp>
    <dsp:sp modelId="{C1B48F7A-64BE-46AB-AF72-83BE7FDDEB4F}">
      <dsp:nvSpPr>
        <dsp:cNvPr id="0" name=""/>
        <dsp:cNvSpPr/>
      </dsp:nvSpPr>
      <dsp:spPr>
        <a:xfrm>
          <a:off x="4451247" y="1811513"/>
          <a:ext cx="376961" cy="4409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4451247" y="1899708"/>
        <a:ext cx="263873" cy="264583"/>
      </dsp:txXfrm>
    </dsp:sp>
    <dsp:sp modelId="{B5E248AD-77E3-455B-9ACD-CC1399A80D3B}">
      <dsp:nvSpPr>
        <dsp:cNvPr id="0" name=""/>
        <dsp:cNvSpPr/>
      </dsp:nvSpPr>
      <dsp:spPr>
        <a:xfrm>
          <a:off x="4984683" y="1246953"/>
          <a:ext cx="1778119" cy="157009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Prueba no paramétrica (Correlación de </a:t>
          </a:r>
          <a:r>
            <a:rPr lang="es-EC" sz="2000" kern="1200" dirty="0" err="1" smtClean="0"/>
            <a:t>Spearman</a:t>
          </a:r>
          <a:r>
            <a:rPr lang="es-EC" sz="2000" kern="1200" dirty="0" smtClean="0"/>
            <a:t>)</a:t>
          </a:r>
          <a:endParaRPr lang="es-EC" sz="2000" kern="1200" dirty="0"/>
        </a:p>
      </dsp:txBody>
      <dsp:txXfrm>
        <a:off x="5030669" y="1292939"/>
        <a:ext cx="1686147" cy="1478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A7ADD-353E-48E3-84D4-99563F5D5D84}">
      <dsp:nvSpPr>
        <dsp:cNvPr id="0" name=""/>
        <dsp:cNvSpPr/>
      </dsp:nvSpPr>
      <dsp:spPr>
        <a:xfrm>
          <a:off x="1438880" y="0"/>
          <a:ext cx="5557518" cy="478539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67DEC-EF3F-4702-9CB3-F33F1B599010}">
      <dsp:nvSpPr>
        <dsp:cNvPr id="0" name=""/>
        <dsp:cNvSpPr/>
      </dsp:nvSpPr>
      <dsp:spPr>
        <a:xfrm>
          <a:off x="2279555" y="454612"/>
          <a:ext cx="1866304" cy="1866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/>
              </a:solidFill>
            </a:rPr>
            <a:t>Implementar un plan de reubicación de comerciantes de la calle</a:t>
          </a:r>
          <a:endParaRPr lang="es-EC" sz="1900" kern="1200" dirty="0">
            <a:solidFill>
              <a:schemeClr val="bg2"/>
            </a:solidFill>
          </a:endParaRPr>
        </a:p>
      </dsp:txBody>
      <dsp:txXfrm>
        <a:off x="2370660" y="545717"/>
        <a:ext cx="1684094" cy="1684094"/>
      </dsp:txXfrm>
    </dsp:sp>
    <dsp:sp modelId="{63FDC1E8-152A-45BA-A8E6-0A6F0D275527}">
      <dsp:nvSpPr>
        <dsp:cNvPr id="0" name=""/>
        <dsp:cNvSpPr/>
      </dsp:nvSpPr>
      <dsp:spPr>
        <a:xfrm>
          <a:off x="4289420" y="454612"/>
          <a:ext cx="1866304" cy="186630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/>
              </a:solidFill>
            </a:rPr>
            <a:t>Desarrollar alianzas estratégicas institucionales</a:t>
          </a:r>
          <a:endParaRPr lang="es-EC" sz="1900" kern="1200" dirty="0">
            <a:solidFill>
              <a:schemeClr val="bg2"/>
            </a:solidFill>
          </a:endParaRPr>
        </a:p>
      </dsp:txBody>
      <dsp:txXfrm>
        <a:off x="4380525" y="545717"/>
        <a:ext cx="1684094" cy="1684094"/>
      </dsp:txXfrm>
    </dsp:sp>
    <dsp:sp modelId="{982EE269-BF84-4752-9F83-009CB4C05800}">
      <dsp:nvSpPr>
        <dsp:cNvPr id="0" name=""/>
        <dsp:cNvSpPr/>
      </dsp:nvSpPr>
      <dsp:spPr>
        <a:xfrm>
          <a:off x="2279555" y="2464478"/>
          <a:ext cx="1866304" cy="186630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/>
              </a:solidFill>
            </a:rPr>
            <a:t>Diseñar un plan de publicidad</a:t>
          </a:r>
          <a:endParaRPr lang="es-EC" sz="1900" kern="1200" dirty="0">
            <a:solidFill>
              <a:schemeClr val="bg2"/>
            </a:solidFill>
          </a:endParaRPr>
        </a:p>
      </dsp:txBody>
      <dsp:txXfrm>
        <a:off x="2370660" y="2555583"/>
        <a:ext cx="1684094" cy="1684094"/>
      </dsp:txXfrm>
    </dsp:sp>
    <dsp:sp modelId="{D375BA8B-6D53-4A4B-8D7F-CA507AC529EB}">
      <dsp:nvSpPr>
        <dsp:cNvPr id="0" name=""/>
        <dsp:cNvSpPr/>
      </dsp:nvSpPr>
      <dsp:spPr>
        <a:xfrm>
          <a:off x="4242110" y="2464478"/>
          <a:ext cx="1960925" cy="186630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bg2"/>
              </a:solidFill>
            </a:rPr>
            <a:t>Implementar un programa de capacitaciones</a:t>
          </a:r>
          <a:endParaRPr lang="es-EC" sz="1900" kern="1200" dirty="0">
            <a:solidFill>
              <a:schemeClr val="bg2"/>
            </a:solidFill>
          </a:endParaRPr>
        </a:p>
      </dsp:txBody>
      <dsp:txXfrm>
        <a:off x="4333215" y="2555583"/>
        <a:ext cx="1778715" cy="1684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60FB4-950D-472C-9205-FD5574301541}">
      <dsp:nvSpPr>
        <dsp:cNvPr id="0" name=""/>
        <dsp:cNvSpPr/>
      </dsp:nvSpPr>
      <dsp:spPr>
        <a:xfrm>
          <a:off x="0" y="720746"/>
          <a:ext cx="77048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7E78B-F629-4D9F-8EA1-59A261CB2019}">
      <dsp:nvSpPr>
        <dsp:cNvPr id="0" name=""/>
        <dsp:cNvSpPr/>
      </dsp:nvSpPr>
      <dsp:spPr>
        <a:xfrm>
          <a:off x="378094" y="54921"/>
          <a:ext cx="7322364" cy="8872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evolución del comercio informal en el tiempo refleja una tendencia creciente a partir del año 2013, siendo el 25,86% la cifra de mayor </a:t>
          </a:r>
          <a:r>
            <a:rPr lang="es-EC" sz="1400" kern="1200" smtClean="0"/>
            <a:t>alza correspondiente </a:t>
          </a:r>
          <a:r>
            <a:rPr lang="es-EC" sz="1400" kern="1200" dirty="0" smtClean="0"/>
            <a:t>al periodo 2015-2016 de quienes llevan ejerciendo sus actividades comerciales por no más de 12 meses, este periodo resulta ser el más significativo de incremento con relación a los demás años. </a:t>
          </a:r>
          <a:endParaRPr lang="es-EC" sz="1400" kern="1200" dirty="0"/>
        </a:p>
      </dsp:txBody>
      <dsp:txXfrm>
        <a:off x="421405" y="98232"/>
        <a:ext cx="7235742" cy="800603"/>
      </dsp:txXfrm>
    </dsp:sp>
    <dsp:sp modelId="{A7ADD9F5-62C8-473C-823D-162E577FAB02}">
      <dsp:nvSpPr>
        <dsp:cNvPr id="0" name=""/>
        <dsp:cNvSpPr/>
      </dsp:nvSpPr>
      <dsp:spPr>
        <a:xfrm>
          <a:off x="0" y="1703583"/>
          <a:ext cx="77048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678D-03B2-4476-91A2-6CA5DAFC085B}">
      <dsp:nvSpPr>
        <dsp:cNvPr id="0" name=""/>
        <dsp:cNvSpPr/>
      </dsp:nvSpPr>
      <dsp:spPr>
        <a:xfrm>
          <a:off x="384490" y="1179746"/>
          <a:ext cx="7313645" cy="74523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participación de comerciantes que tributan en Sangolquí representa el 80,14% mientras que el 19,86% restante de comerciantes no contribuyen al pago de tributos. Esta evasión significa una menor contribución para el Estado y para el Gobierno Autónomo Descentralizado de </a:t>
          </a:r>
          <a:r>
            <a:rPr lang="es-EC" sz="1400" kern="1200" dirty="0" err="1" smtClean="0"/>
            <a:t>Rumiñahui</a:t>
          </a:r>
          <a:r>
            <a:rPr lang="es-EC" sz="1400" kern="1200" dirty="0" smtClean="0"/>
            <a:t>. </a:t>
          </a:r>
          <a:endParaRPr lang="es-EC" sz="1400" kern="1200" dirty="0"/>
        </a:p>
      </dsp:txBody>
      <dsp:txXfrm>
        <a:off x="420869" y="1216125"/>
        <a:ext cx="7240887" cy="672478"/>
      </dsp:txXfrm>
    </dsp:sp>
    <dsp:sp modelId="{CD60E4EE-0893-4C0F-BF7B-F54323AAB417}">
      <dsp:nvSpPr>
        <dsp:cNvPr id="0" name=""/>
        <dsp:cNvSpPr/>
      </dsp:nvSpPr>
      <dsp:spPr>
        <a:xfrm>
          <a:off x="0" y="3166433"/>
          <a:ext cx="77048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37C5A-A073-4120-98BA-06260FD37939}">
      <dsp:nvSpPr>
        <dsp:cNvPr id="0" name=""/>
        <dsp:cNvSpPr/>
      </dsp:nvSpPr>
      <dsp:spPr>
        <a:xfrm>
          <a:off x="384490" y="2162583"/>
          <a:ext cx="7319943" cy="1225249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Los resultados indican que el 97,40% del total de comerciantes formales manifiestan tener disminuciones en sus ventas, mientras que el 2,60% indican que no. Las causas de mayor frecuencia son la situación económica del país y la presencia de comerciantes informales. Los comerciantes formales en su mayoría consideran una reducción de sus ventas en más del 50%, esta afectación converge en las ganancias percibidas, siendo el rango de 1 a 50 dólares la que mayor parte de comerciantes obtienen de ganancia a la semana.</a:t>
          </a:r>
          <a:endParaRPr lang="es-EC" sz="1400" kern="1200" dirty="0"/>
        </a:p>
      </dsp:txBody>
      <dsp:txXfrm>
        <a:off x="444302" y="2222395"/>
        <a:ext cx="7200319" cy="1105625"/>
      </dsp:txXfrm>
    </dsp:sp>
    <dsp:sp modelId="{DA00A77A-2C63-4FD5-BA16-DAC0EAC888D1}">
      <dsp:nvSpPr>
        <dsp:cNvPr id="0" name=""/>
        <dsp:cNvSpPr/>
      </dsp:nvSpPr>
      <dsp:spPr>
        <a:xfrm>
          <a:off x="0" y="4175590"/>
          <a:ext cx="770485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6DC83-A674-4C4D-868C-6F3BF76A2F7A}">
      <dsp:nvSpPr>
        <dsp:cNvPr id="0" name=""/>
        <dsp:cNvSpPr/>
      </dsp:nvSpPr>
      <dsp:spPr>
        <a:xfrm>
          <a:off x="385242" y="3625433"/>
          <a:ext cx="7009908" cy="77155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identificó variaciones en varios productos de manera que los productos ofertados en el sector informal resultan ser más baratos que los que venden comerciantes formales.</a:t>
          </a:r>
          <a:endParaRPr lang="es-EC" sz="1400" kern="1200" dirty="0"/>
        </a:p>
      </dsp:txBody>
      <dsp:txXfrm>
        <a:off x="422906" y="3663097"/>
        <a:ext cx="6934580" cy="696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377D-5EEE-4672-9D33-B1C704C4BD98}">
      <dsp:nvSpPr>
        <dsp:cNvPr id="0" name=""/>
        <dsp:cNvSpPr/>
      </dsp:nvSpPr>
      <dsp:spPr>
        <a:xfrm>
          <a:off x="0" y="388640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524D-BD79-4DB5-8B60-C2F361BA6E4D}">
      <dsp:nvSpPr>
        <dsp:cNvPr id="0" name=""/>
        <dsp:cNvSpPr/>
      </dsp:nvSpPr>
      <dsp:spPr>
        <a:xfrm>
          <a:off x="410274" y="62481"/>
          <a:ext cx="7815647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Establecer de manera conjunta con el Municipio de </a:t>
          </a:r>
          <a:r>
            <a:rPr lang="es-EC" sz="1400" kern="1200" dirty="0" err="1" smtClean="0"/>
            <a:t>Rumiñahui</a:t>
          </a:r>
          <a:r>
            <a:rPr lang="es-EC" sz="1400" kern="1200" dirty="0" smtClean="0"/>
            <a:t> una planificación que implique la reubicación de los comerciantes formales e informales que ejercen sus actividades económicas en las calles de Sangolquí</a:t>
          </a:r>
          <a:endParaRPr lang="es-EC" sz="1400" kern="1200" dirty="0"/>
        </a:p>
      </dsp:txBody>
      <dsp:txXfrm>
        <a:off x="446300" y="98507"/>
        <a:ext cx="7743595" cy="665948"/>
      </dsp:txXfrm>
    </dsp:sp>
    <dsp:sp modelId="{54FB53DA-AE55-4E98-B0B7-A5514CBD5846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03AC1-1E28-4457-9B44-0DE2B3486F15}">
      <dsp:nvSpPr>
        <dsp:cNvPr id="0" name=""/>
        <dsp:cNvSpPr/>
      </dsp:nvSpPr>
      <dsp:spPr>
        <a:xfrm>
          <a:off x="411480" y="1196481"/>
          <a:ext cx="7344918" cy="73800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Orientar los beneficios que conlleva el pago de tributos cuando se ejerce una actividad económica, de esta forma se contribuye a los Gobiernos locales y nacionales</a:t>
          </a:r>
          <a:endParaRPr lang="es-EC" sz="1400" kern="1200" dirty="0"/>
        </a:p>
      </dsp:txBody>
      <dsp:txXfrm>
        <a:off x="447506" y="1232507"/>
        <a:ext cx="7272866" cy="665948"/>
      </dsp:txXfrm>
    </dsp:sp>
    <dsp:sp modelId="{D8DE9A1C-00A5-4353-B14D-8396CCEF1E4B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174F0-2A83-4411-97E4-DE39D6B48682}">
      <dsp:nvSpPr>
        <dsp:cNvPr id="0" name=""/>
        <dsp:cNvSpPr/>
      </dsp:nvSpPr>
      <dsp:spPr>
        <a:xfrm>
          <a:off x="411480" y="2330481"/>
          <a:ext cx="6974503" cy="73800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 la apertura de un nuevo espacio destinado a los comerciantes de la calle, se requiere del control de agentes municipales para evitar que nuevos comerciantes se sitúen en las calles céntricas de Sangolquí y desarrollen sus actividades económicas </a:t>
          </a:r>
          <a:endParaRPr lang="es-EC" sz="1400" kern="1200" dirty="0"/>
        </a:p>
      </dsp:txBody>
      <dsp:txXfrm>
        <a:off x="447506" y="2366507"/>
        <a:ext cx="6902451" cy="665948"/>
      </dsp:txXfrm>
    </dsp:sp>
    <dsp:sp modelId="{778681B3-F47E-467E-B287-B16C5E440C2E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6D7BB-A088-4653-A315-BD4542FA17FE}">
      <dsp:nvSpPr>
        <dsp:cNvPr id="0" name=""/>
        <dsp:cNvSpPr/>
      </dsp:nvSpPr>
      <dsp:spPr>
        <a:xfrm>
          <a:off x="411480" y="3464481"/>
          <a:ext cx="6768846" cy="7380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Establecer un mecanismo de control para que los productos que ofertan los comerciantes sean regularizados en cuanto a precio, cantidad y calidad</a:t>
          </a:r>
          <a:endParaRPr lang="es-EC" sz="1400" kern="1200" dirty="0"/>
        </a:p>
      </dsp:txBody>
      <dsp:txXfrm>
        <a:off x="447506" y="3500507"/>
        <a:ext cx="6696794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6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6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400">
              <a:solidFill>
                <a:prstClr val="white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400">
              <a:solidFill>
                <a:prstClr val="white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400">
              <a:solidFill>
                <a:prstClr val="white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C" sz="1400">
              <a:solidFill>
                <a:prstClr val="white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9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1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226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963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2787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70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028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9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08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22442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473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542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30C8-D720-416A-82C3-E90B9508F63C}" type="datetimeFigureOut">
              <a:rPr lang="es-EC" smtClean="0"/>
              <a:pPr/>
              <a:t>29/11/2016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DEA8-3C63-4FC1-918E-8EF6A3BE134C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1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2" y="6308726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2" y="6296026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2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prstClr val="white"/>
              </a:solidFill>
            </a:endParaRPr>
          </a:p>
        </p:txBody>
      </p:sp>
      <p:pic>
        <p:nvPicPr>
          <p:cNvPr id="1127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diagramDrawing" Target="../diagrams/drawin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http://ciencia.espe.edu.ec/wp-content/uploads/2014/01/espe-peque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4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43608" y="1916832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DEPARTAMENTO DE CIENCIAS ECONÓMICAS Y ADMINISTRATIVAS</a:t>
            </a:r>
            <a:endParaRPr lang="es-EC" dirty="0" smtClean="0"/>
          </a:p>
          <a:p>
            <a:pPr algn="ctr"/>
            <a:r>
              <a:rPr lang="es-EC" b="1" dirty="0" smtClean="0"/>
              <a:t> </a:t>
            </a:r>
            <a:endParaRPr lang="es-EC" dirty="0" smtClean="0"/>
          </a:p>
          <a:p>
            <a:pPr algn="ctr"/>
            <a:r>
              <a:rPr lang="es-EC" b="1" dirty="0" smtClean="0"/>
              <a:t>CARRERA DE INGENIERÍA COMERCIAL</a:t>
            </a:r>
            <a:endParaRPr lang="es-EC" dirty="0" smtClean="0"/>
          </a:p>
          <a:p>
            <a:pPr algn="ctr"/>
            <a:r>
              <a:rPr lang="es-EC" b="1" dirty="0" smtClean="0"/>
              <a:t> </a:t>
            </a:r>
            <a:endParaRPr lang="es-EC" dirty="0" smtClean="0"/>
          </a:p>
          <a:p>
            <a:pPr algn="ctr"/>
            <a:r>
              <a:rPr lang="es-EC" b="1" dirty="0" smtClean="0"/>
              <a:t>TRABAJO DE TITULACIÓN, PREVIO A LA OBTENCIÓN DE TÍTULO DE INGENIERO COMERCIAL</a:t>
            </a:r>
            <a:endParaRPr lang="es-EC" dirty="0" smtClean="0"/>
          </a:p>
          <a:p>
            <a:pPr algn="ctr"/>
            <a:r>
              <a:rPr lang="es-EC" b="1" dirty="0" smtClean="0"/>
              <a:t> </a:t>
            </a:r>
            <a:endParaRPr lang="es-EC" dirty="0" smtClean="0"/>
          </a:p>
          <a:p>
            <a:pPr algn="ctr"/>
            <a:r>
              <a:rPr lang="es-EC" b="1" dirty="0" smtClean="0"/>
              <a:t>TEMA: IMPACTO ECONÓMICO DEL COMERCIO INFORMAL EN LOS NEGOCIOS FORMALES DE LA PARROQUIA DE SANGOLQUÍ, CANTÓN RUMIÑAHUI</a:t>
            </a:r>
            <a:endParaRPr lang="es-EC" dirty="0" smtClean="0"/>
          </a:p>
          <a:p>
            <a:pPr algn="ctr"/>
            <a:r>
              <a:rPr lang="es-EC" b="1" dirty="0" smtClean="0"/>
              <a:t> </a:t>
            </a:r>
            <a:endParaRPr lang="es-EC" dirty="0" smtClean="0"/>
          </a:p>
          <a:p>
            <a:pPr algn="ctr"/>
            <a:r>
              <a:rPr lang="es-EC" b="1" dirty="0" smtClean="0"/>
              <a:t>AUTOR: MAURICIO ANDRÉS CARRIÓN QUELAL</a:t>
            </a:r>
            <a:endParaRPr lang="es-EC" dirty="0" smtClean="0"/>
          </a:p>
          <a:p>
            <a:pPr algn="ctr"/>
            <a:r>
              <a:rPr lang="es-EC" b="1" dirty="0" smtClean="0"/>
              <a:t> </a:t>
            </a:r>
            <a:endParaRPr lang="es-EC" dirty="0" smtClean="0"/>
          </a:p>
          <a:p>
            <a:pPr algn="ctr"/>
            <a:r>
              <a:rPr lang="es-EC" b="1" dirty="0" smtClean="0"/>
              <a:t>DIRECTOR: ING. CÉSAR SEGOVIA</a:t>
            </a:r>
          </a:p>
          <a:p>
            <a:pPr algn="ctr"/>
            <a:r>
              <a:rPr lang="es-EC" b="1" dirty="0" smtClean="0"/>
              <a:t>OPONENTE: ING. KARLA BENAVIDES</a:t>
            </a:r>
            <a:endParaRPr lang="es-EC" dirty="0" smtClean="0"/>
          </a:p>
          <a:p>
            <a:pPr algn="ctr"/>
            <a:r>
              <a:rPr lang="es-EC" b="1" dirty="0" smtClean="0"/>
              <a:t> </a:t>
            </a:r>
            <a:endParaRPr lang="es-EC" dirty="0" smtClean="0"/>
          </a:p>
          <a:p>
            <a:pPr algn="ctr"/>
            <a:r>
              <a:rPr lang="es-EC" b="1" dirty="0" smtClean="0"/>
              <a:t>SANGOLQUÍ, NOVIEMBRE 2016</a:t>
            </a:r>
            <a:endParaRPr lang="es-EC" dirty="0" smtClean="0"/>
          </a:p>
          <a:p>
            <a:pPr algn="ctr"/>
            <a:r>
              <a:rPr lang="es-EC" b="1" dirty="0" smtClean="0"/>
              <a:t> </a:t>
            </a:r>
            <a:endParaRPr lang="es-EC" dirty="0" smtClean="0"/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EC" sz="5400" i="0" dirty="0" smtClean="0">
                <a:solidFill>
                  <a:schemeClr val="accent1"/>
                </a:solidFill>
              </a:rPr>
              <a:t>RESULTADOS OBTENIDOS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8.- ¿Tiene algún tipo de permiso para vender sus productos?</a:t>
            </a:r>
            <a:br>
              <a:rPr lang="es-EC" i="0" dirty="0" smtClean="0">
                <a:solidFill>
                  <a:schemeClr val="accent1"/>
                </a:solidFill>
              </a:rPr>
            </a:br>
            <a:endParaRPr lang="es-EC" i="0" dirty="0">
              <a:solidFill>
                <a:schemeClr val="accent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393479" cy="313227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5.- ¿Qué tiempo lleva ejerciendo su actividad económica?</a:t>
            </a:r>
            <a:br>
              <a:rPr lang="es-EC" i="0" dirty="0" smtClean="0">
                <a:solidFill>
                  <a:schemeClr val="accent1"/>
                </a:solidFill>
              </a:rPr>
            </a:br>
            <a:endParaRPr lang="es-EC" i="0" dirty="0" smtClean="0">
              <a:solidFill>
                <a:schemeClr val="accent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344816" cy="3600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8.- ¿Cuánto paga usted aproximadamente de tributos al año?</a:t>
            </a:r>
            <a:br>
              <a:rPr lang="es-EC" i="0" dirty="0" smtClean="0">
                <a:solidFill>
                  <a:schemeClr val="accent1"/>
                </a:solidFill>
              </a:rPr>
            </a:br>
            <a:endParaRPr lang="es-EC" i="0" dirty="0" smtClean="0">
              <a:solidFill>
                <a:schemeClr val="accent1"/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45017"/>
            <a:ext cx="7488832" cy="36162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10.- ¿Actualmente su negocio se ha visto afectado por disminuciones en ventas?</a:t>
            </a:r>
            <a:br>
              <a:rPr lang="es-EC" i="0" dirty="0" smtClean="0">
                <a:solidFill>
                  <a:schemeClr val="accent1"/>
                </a:solidFill>
              </a:rPr>
            </a:br>
            <a:endParaRPr lang="es-EC" i="0" dirty="0" smtClean="0">
              <a:solidFill>
                <a:schemeClr val="accent1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85581"/>
            <a:ext cx="5256584" cy="2815627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11.- De acuerdo a su percepción, indique en qué porcentaje estima usted que han disminuido sus ventas últimamente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7056784" cy="36882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12.- ¿Cuál cree usted  que es la razón por la cual han decrecido sus ventas?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7128792" cy="33123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17.- Porcentaje de variación de precios de productos de informales- formales</a:t>
            </a:r>
            <a:endParaRPr lang="es-EC" i="0" dirty="0">
              <a:solidFill>
                <a:schemeClr val="accent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984776" cy="33123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/>
            </a:r>
            <a:br>
              <a:rPr lang="es-EC" dirty="0" smtClean="0"/>
            </a:br>
            <a:r>
              <a:rPr lang="es-EC" i="0" dirty="0" smtClean="0">
                <a:solidFill>
                  <a:schemeClr val="accent1"/>
                </a:solidFill>
              </a:rPr>
              <a:t>18.-¿Cuánto es la ganancia que obtiene a la semana en la venta de sus productos?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45017"/>
            <a:ext cx="6912768" cy="3760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>19.- ¿Estaría de acuerdo en recibir cursos de capacitación por parte del GAD </a:t>
            </a:r>
            <a:r>
              <a:rPr lang="es-EC" i="0" dirty="0" err="1" smtClean="0">
                <a:solidFill>
                  <a:schemeClr val="accent1"/>
                </a:solidFill>
              </a:rPr>
              <a:t>Rumiñahui</a:t>
            </a:r>
            <a:r>
              <a:rPr lang="es-EC" i="0" dirty="0" smtClean="0">
                <a:solidFill>
                  <a:schemeClr val="accent1"/>
                </a:solidFill>
              </a:rPr>
              <a:t>?</a:t>
            </a:r>
            <a:br>
              <a:rPr lang="es-EC" i="0" dirty="0" smtClean="0">
                <a:solidFill>
                  <a:schemeClr val="accent1"/>
                </a:solidFill>
              </a:rPr>
            </a:br>
            <a:endParaRPr lang="es-EC" i="0" dirty="0" smtClean="0">
              <a:solidFill>
                <a:schemeClr val="accent1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112568" cy="355775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>PROBLEMA DE INVESTIGACIÓN</a:t>
            </a:r>
            <a:endParaRPr lang="es-EC" i="0" dirty="0">
              <a:solidFill>
                <a:schemeClr val="accent1"/>
              </a:solidFill>
            </a:endParaRPr>
          </a:p>
        </p:txBody>
      </p:sp>
      <p:sp>
        <p:nvSpPr>
          <p:cNvPr id="13314" name="AutoShape 2" descr="Resultado de imagen para crisis econom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4" y="1071563"/>
            <a:ext cx="785197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Método estadístico</a:t>
            </a:r>
            <a:endParaRPr lang="es-EC" i="0" dirty="0">
              <a:solidFill>
                <a:schemeClr val="accent1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475656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i="0" dirty="0" smtClean="0">
                <a:solidFill>
                  <a:schemeClr val="accent1"/>
                </a:solidFill>
              </a:rPr>
              <a:t> COMPROBACIÓN DE HIPÓTESIS H1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15616" y="1700808"/>
            <a:ext cx="6840760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/>
              <a:t>Hipótesis H1: El incremento de comerciantes informales está relacionado con la participación de comerciantes que evaden tributos al año en Sangolquí.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1115616" y="2708920"/>
            <a:ext cx="6840760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 smtClean="0"/>
              <a:t> </a:t>
            </a:r>
            <a:r>
              <a:rPr lang="es-EC" dirty="0" smtClean="0"/>
              <a:t>Hipótesis H0: El incremento de comerciantes informales no está relacionado con la participación de comerciantes que evaden tributos al año en Sangolquí. </a:t>
            </a:r>
            <a:endParaRPr lang="es-EC" dirty="0"/>
          </a:p>
        </p:txBody>
      </p:sp>
      <p:sp>
        <p:nvSpPr>
          <p:cNvPr id="11" name="10 Redondear rectángulo de esquina diagonal"/>
          <p:cNvSpPr/>
          <p:nvPr/>
        </p:nvSpPr>
        <p:spPr>
          <a:xfrm>
            <a:off x="4860032" y="3933056"/>
            <a:ext cx="2880320" cy="129614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 smtClean="0"/>
              <a:t>Pregunta 8.</a:t>
            </a:r>
          </a:p>
          <a:p>
            <a:pPr algn="ctr"/>
            <a:r>
              <a:rPr lang="es-EC" sz="1600" dirty="0" smtClean="0"/>
              <a:t> ¿Cuánto paga usted aproximadamente de tributos al año?</a:t>
            </a:r>
          </a:p>
          <a:p>
            <a:pPr algn="ctr"/>
            <a:endParaRPr lang="es-EC" sz="1600" dirty="0"/>
          </a:p>
        </p:txBody>
      </p:sp>
      <p:sp>
        <p:nvSpPr>
          <p:cNvPr id="12" name="11 Redondear rectángulo de esquina diagonal"/>
          <p:cNvSpPr/>
          <p:nvPr/>
        </p:nvSpPr>
        <p:spPr>
          <a:xfrm>
            <a:off x="1187624" y="4005064"/>
            <a:ext cx="2880320" cy="129614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 smtClean="0"/>
              <a:t>Pregunta 5. </a:t>
            </a:r>
          </a:p>
          <a:p>
            <a:r>
              <a:rPr lang="es-EC" sz="1600" dirty="0" smtClean="0"/>
              <a:t>¿Qué tiempo lleva ejerciendo su actividad económica?</a:t>
            </a:r>
          </a:p>
          <a:p>
            <a:pPr algn="ctr"/>
            <a:endParaRPr lang="es-EC" sz="1600" dirty="0"/>
          </a:p>
        </p:txBody>
      </p:sp>
      <p:sp>
        <p:nvSpPr>
          <p:cNvPr id="7" name="6 Recortar rectángulo de esquina sencilla"/>
          <p:cNvSpPr/>
          <p:nvPr/>
        </p:nvSpPr>
        <p:spPr>
          <a:xfrm>
            <a:off x="1187624" y="5517232"/>
            <a:ext cx="3240360" cy="64807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Nivel de significancia: 4%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707904" y="5103674"/>
            <a:ext cx="31683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r</a:t>
            </a:r>
            <a:r>
              <a:rPr lang="es-EC" baseline="-25000" dirty="0" smtClean="0">
                <a:solidFill>
                  <a:schemeClr val="bg2"/>
                </a:solidFill>
              </a:rPr>
              <a:t> s</a:t>
            </a:r>
            <a:r>
              <a:rPr lang="es-EC" dirty="0" smtClean="0">
                <a:solidFill>
                  <a:schemeClr val="bg2"/>
                </a:solidFill>
              </a:rPr>
              <a:t>= 0,502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r</a:t>
            </a:r>
            <a:r>
              <a:rPr lang="es-EC" baseline="-25000" dirty="0" smtClean="0">
                <a:solidFill>
                  <a:schemeClr val="bg2"/>
                </a:solidFill>
              </a:rPr>
              <a:t> s </a:t>
            </a:r>
            <a:r>
              <a:rPr lang="es-EC" dirty="0" smtClean="0">
                <a:solidFill>
                  <a:schemeClr val="bg2"/>
                </a:solidFill>
              </a:rPr>
              <a:t>≠ 0; se rechaza H0 y se acepta H1.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       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 </a:t>
            </a:r>
          </a:p>
          <a:p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119675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2"/>
                </a:solidFill>
              </a:rPr>
              <a:t>Hipótesis H1: </a:t>
            </a:r>
            <a:r>
              <a:rPr lang="es-EC" dirty="0" smtClean="0">
                <a:solidFill>
                  <a:schemeClr val="bg2"/>
                </a:solidFill>
              </a:rPr>
              <a:t>El incremento de comerciantes informales está relacionado con la participación de comerciantes que evaden tributos al año en Sangolquí.</a:t>
            </a:r>
          </a:p>
          <a:p>
            <a:pPr lvl="0"/>
            <a:endParaRPr lang="es-EC" dirty="0" smtClean="0">
              <a:solidFill>
                <a:schemeClr val="bg2"/>
              </a:solidFill>
            </a:endParaRPr>
          </a:p>
          <a:p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491880" y="544522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1331640" y="47667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COMPROBACIÓN DE HIPÓTESIS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362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i="0" dirty="0" smtClean="0">
                <a:solidFill>
                  <a:schemeClr val="accent1"/>
                </a:solidFill>
              </a:rPr>
              <a:t> COMPROBACIÓN DE HIPÓTESIS 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15616" y="1628800"/>
            <a:ext cx="6840760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H1 La ganancia percibida por el sector formal  está relacionada con la variación de precios en productos similares entre comerciantes formales e informales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1115616" y="2708920"/>
            <a:ext cx="6840760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H0. La ganancia percibida por el sector formal no está relacionada con la variación de precios en productos similares entre comerciantes formales e informales</a:t>
            </a:r>
            <a:endParaRPr lang="es-EC" dirty="0"/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4860032" y="3933056"/>
            <a:ext cx="2880320" cy="129614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 smtClean="0"/>
              <a:t>Pregunta 16.</a:t>
            </a:r>
          </a:p>
          <a:p>
            <a:r>
              <a:rPr lang="es-EC" sz="1600" dirty="0" smtClean="0"/>
              <a:t>Señale cuánto es la ganancia que obtiene a la semana en la venta de sus productos</a:t>
            </a:r>
            <a:endParaRPr lang="es-EC" sz="1600" dirty="0"/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1187624" y="4005064"/>
            <a:ext cx="2880320" cy="129614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 smtClean="0"/>
              <a:t>Pregunta 15. </a:t>
            </a:r>
          </a:p>
          <a:p>
            <a:r>
              <a:rPr lang="es-EC" sz="1600" dirty="0" smtClean="0"/>
              <a:t>¿Cuál es el precio de sus productos de mayor rotación?</a:t>
            </a:r>
          </a:p>
          <a:p>
            <a:pPr algn="ctr"/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39552" y="1484784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2"/>
                </a:solidFill>
              </a:rPr>
              <a:t>Hipótesis H1. </a:t>
            </a:r>
            <a:r>
              <a:rPr lang="es-EC" dirty="0" smtClean="0">
                <a:solidFill>
                  <a:schemeClr val="bg2"/>
                </a:solidFill>
              </a:rPr>
              <a:t>La ganancia percibida por el sector formal  está relacionada con la variación de precios en productos similares entre comerciantes formales e informales de Sangolquí. </a:t>
            </a:r>
          </a:p>
          <a:p>
            <a:pPr lvl="0"/>
            <a:endParaRPr lang="es-EC" b="1" dirty="0" smtClean="0">
              <a:solidFill>
                <a:schemeClr val="bg2"/>
              </a:solidFill>
            </a:endParaRPr>
          </a:p>
          <a:p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3275856" y="573325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1331640" y="69269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COMPROBACIÓN DE HIPÓTESIS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314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563888" y="5301208"/>
            <a:ext cx="31683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2"/>
                </a:solidFill>
              </a:rPr>
              <a:t>r</a:t>
            </a:r>
            <a:r>
              <a:rPr lang="es-EC" baseline="-25000" dirty="0" smtClean="0">
                <a:solidFill>
                  <a:schemeClr val="bg2"/>
                </a:solidFill>
              </a:rPr>
              <a:t> s</a:t>
            </a:r>
            <a:r>
              <a:rPr lang="es-EC" dirty="0" smtClean="0">
                <a:solidFill>
                  <a:schemeClr val="bg2"/>
                </a:solidFill>
              </a:rPr>
              <a:t>= -0,633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r</a:t>
            </a:r>
            <a:r>
              <a:rPr lang="es-EC" baseline="-25000" dirty="0" smtClean="0">
                <a:solidFill>
                  <a:schemeClr val="bg2"/>
                </a:solidFill>
              </a:rPr>
              <a:t> s </a:t>
            </a:r>
            <a:r>
              <a:rPr lang="es-EC" dirty="0" smtClean="0">
                <a:solidFill>
                  <a:schemeClr val="bg2"/>
                </a:solidFill>
              </a:rPr>
              <a:t>≠ 0; se rechaza H0 y se acepta H1.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       </a:t>
            </a:r>
          </a:p>
          <a:p>
            <a:r>
              <a:rPr lang="es-EC" dirty="0" smtClean="0">
                <a:solidFill>
                  <a:schemeClr val="bg2"/>
                </a:solidFill>
              </a:rPr>
              <a:t> </a:t>
            </a:r>
          </a:p>
          <a:p>
            <a:endParaRPr lang="es-EC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Picture 16" descr="Resultado de imagen para capacitaciones"/>
          <p:cNvPicPr>
            <a:picLocks noChangeAspect="1" noChangeArrowheads="1"/>
          </p:cNvPicPr>
          <p:nvPr/>
        </p:nvPicPr>
        <p:blipFill>
          <a:blip r:embed="rId2" cstate="print"/>
          <a:srcRect b="18519"/>
          <a:stretch>
            <a:fillRect/>
          </a:stretch>
        </p:blipFill>
        <p:spPr bwMode="auto">
          <a:xfrm>
            <a:off x="6657975" y="4005064"/>
            <a:ext cx="2486025" cy="1944216"/>
          </a:xfrm>
          <a:prstGeom prst="rect">
            <a:avLst/>
          </a:prstGeom>
          <a:noFill/>
        </p:spPr>
      </p:pic>
      <p:pic>
        <p:nvPicPr>
          <p:cNvPr id="19470" name="Picture 14" descr="Resultado de imagen para publicid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2705100" cy="2105026"/>
          </a:xfrm>
          <a:prstGeom prst="rect">
            <a:avLst/>
          </a:prstGeom>
          <a:noFill/>
        </p:spPr>
      </p:pic>
      <p:pic>
        <p:nvPicPr>
          <p:cNvPr id="19468" name="Picture 12" descr="Resultado de imagen para alianzas estrateg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2530" y="836712"/>
            <a:ext cx="2861470" cy="214543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i="0" dirty="0" smtClean="0">
                <a:solidFill>
                  <a:schemeClr val="accent1"/>
                </a:solidFill>
              </a:rPr>
              <a:t>Propuesta</a:t>
            </a:r>
            <a:endParaRPr lang="es-EC" i="0" dirty="0">
              <a:solidFill>
                <a:schemeClr val="accent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43528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460" name="Picture 4" descr="Resultado de imagen para reubicació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692696"/>
            <a:ext cx="1943100" cy="2705100"/>
          </a:xfrm>
          <a:prstGeom prst="rect">
            <a:avLst/>
          </a:prstGeom>
          <a:noFill/>
        </p:spPr>
      </p:pic>
      <p:sp>
        <p:nvSpPr>
          <p:cNvPr id="19464" name="AutoShape 8" descr="Resultado de imagen para alianzas estrateg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9466" name="AutoShape 10" descr="Resultado de imagen para alianzas estrateg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>PROPUESTA</a:t>
            </a:r>
            <a:endParaRPr lang="es-EC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661248"/>
            <a:ext cx="13681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2772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>PROPUESTA</a:t>
            </a:r>
            <a:endParaRPr lang="es-EC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995363"/>
            <a:ext cx="82105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>CONCLUSIONES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683568" y="980728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i="0" dirty="0" smtClean="0">
                <a:solidFill>
                  <a:schemeClr val="accent1"/>
                </a:solidFill>
              </a:rPr>
              <a:t>Recomendaciones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>OBJETIVOS</a:t>
            </a:r>
            <a:endParaRPr lang="es-EC" i="0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57229"/>
              </p:ext>
            </p:extLst>
          </p:nvPr>
        </p:nvGraphicFramePr>
        <p:xfrm>
          <a:off x="395536" y="1412776"/>
          <a:ext cx="85072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a la derecha con muesca"/>
          <p:cNvSpPr/>
          <p:nvPr/>
        </p:nvSpPr>
        <p:spPr>
          <a:xfrm>
            <a:off x="3707904" y="908720"/>
            <a:ext cx="4968552" cy="504056"/>
          </a:xfrm>
          <a:prstGeom prst="notchedRightArrow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2"/>
                </a:solidFill>
              </a:rPr>
              <a:t>Objetivos específicos</a:t>
            </a:r>
            <a:endParaRPr lang="es-EC" dirty="0">
              <a:solidFill>
                <a:schemeClr val="bg2"/>
              </a:solidFill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827584" y="1628800"/>
            <a:ext cx="1512168" cy="57606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bg2"/>
              </a:solidFill>
            </a:endParaRPr>
          </a:p>
          <a:p>
            <a:pPr algn="ctr"/>
            <a:r>
              <a:rPr lang="es-EC" dirty="0" smtClean="0">
                <a:solidFill>
                  <a:schemeClr val="bg2"/>
                </a:solidFill>
              </a:rPr>
              <a:t>Objetivo General</a:t>
            </a:r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915816" y="2924944"/>
            <a:ext cx="3377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>MARCO TEÓRICO</a:t>
            </a:r>
            <a:endParaRPr lang="es-EC" i="0" dirty="0">
              <a:solidFill>
                <a:schemeClr val="accent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5536" y="1340768"/>
            <a:ext cx="2598146" cy="1296144"/>
          </a:xfrm>
          <a:prstGeom prst="round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2"/>
                </a:solidFill>
              </a:rPr>
              <a:t>Teorías de salarios por subsistencia</a:t>
            </a:r>
            <a:endParaRPr lang="es-E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 rot="16200000">
            <a:off x="1346357" y="2126660"/>
            <a:ext cx="352788" cy="13756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364088" y="4581128"/>
            <a:ext cx="2320786" cy="1296144"/>
          </a:xfrm>
          <a:prstGeom prst="roundRect">
            <a:avLst/>
          </a:prstGeom>
          <a:solidFill>
            <a:srgbClr val="99FF3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2"/>
                </a:solidFill>
              </a:rPr>
              <a:t>Teorías de la evasión de impuestos</a:t>
            </a:r>
            <a:endParaRPr lang="es-E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2807649" y="4797152"/>
            <a:ext cx="352788" cy="13756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699792" y="2996952"/>
            <a:ext cx="2520280" cy="1296144"/>
          </a:xfrm>
          <a:prstGeom prst="roundRect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bg2"/>
                </a:solidFill>
              </a:rPr>
              <a:t>Teorías de la economía informal</a:t>
            </a:r>
            <a:endParaRPr lang="es-ES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6156176" y="1571612"/>
            <a:ext cx="352788" cy="137568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pic>
        <p:nvPicPr>
          <p:cNvPr id="39938" name="Picture 2" descr="Resultado de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2200275" cy="2076450"/>
          </a:xfrm>
          <a:prstGeom prst="rect">
            <a:avLst/>
          </a:prstGeom>
          <a:noFill/>
        </p:spPr>
      </p:pic>
      <p:pic>
        <p:nvPicPr>
          <p:cNvPr id="39940" name="Picture 4" descr="Resultado de imagen para impues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00808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39552" y="5486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C" sz="3200" b="1" kern="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HIPÓTESIS</a:t>
            </a:r>
            <a:endParaRPr kumimoji="0" lang="es-EC" sz="32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331640" y="1412776"/>
          <a:ext cx="576064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0" name="AutoShape 2" descr="Resultado de imagen para BUSC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7892" name="Picture 4" descr="Resultado de imagen para BUSCAND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789040"/>
            <a:ext cx="1728192" cy="1728192"/>
          </a:xfrm>
          <a:prstGeom prst="rect">
            <a:avLst/>
          </a:prstGeom>
          <a:noFill/>
        </p:spPr>
      </p:pic>
      <p:sp>
        <p:nvSpPr>
          <p:cNvPr id="37894" name="AutoShape 6" descr="Resultado de imagen para HIPOTE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7896" name="Picture 8" descr="Resultado de imagen para HIPOTES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700808"/>
            <a:ext cx="1363561" cy="1368152"/>
          </a:xfrm>
          <a:prstGeom prst="rect">
            <a:avLst/>
          </a:prstGeom>
          <a:noFill/>
        </p:spPr>
      </p:pic>
      <p:sp>
        <p:nvSpPr>
          <p:cNvPr id="8" name="7 Rectángulo redondeado"/>
          <p:cNvSpPr/>
          <p:nvPr/>
        </p:nvSpPr>
        <p:spPr>
          <a:xfrm>
            <a:off x="1259632" y="3789040"/>
            <a:ext cx="5832648" cy="201622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C" sz="1600" b="1" dirty="0" smtClean="0"/>
          </a:p>
          <a:p>
            <a:pPr algn="just"/>
            <a:r>
              <a:rPr lang="es-EC" sz="1600" b="1" dirty="0" smtClean="0"/>
              <a:t>Hipótesis H1: </a:t>
            </a:r>
            <a:r>
              <a:rPr lang="es-EC" sz="1600" dirty="0" smtClean="0"/>
              <a:t>La ganancia percibida por el sector formal  está relacionada con la variación de precios en productos similares entre comerciantes formales e informales</a:t>
            </a:r>
          </a:p>
          <a:p>
            <a:pPr algn="just"/>
            <a:endParaRPr lang="es-EC" sz="1600" b="1" dirty="0" smtClean="0"/>
          </a:p>
          <a:p>
            <a:pPr algn="just"/>
            <a:r>
              <a:rPr lang="es-EC" sz="1600" b="1" dirty="0" smtClean="0"/>
              <a:t>Hipótesis H0: </a:t>
            </a:r>
            <a:r>
              <a:rPr lang="es-EC" sz="1600" dirty="0" smtClean="0"/>
              <a:t>La ganancia percibida por el sector formal no está relacionada con la variación de precios en productos similares entre comerciantes formales e informales</a:t>
            </a:r>
          </a:p>
          <a:p>
            <a:pPr algn="just"/>
            <a:endParaRPr lang="es-EC" sz="1600" dirty="0" smtClean="0"/>
          </a:p>
          <a:p>
            <a:pPr algn="ctr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METODOLOGÍA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3347864" y="1556792"/>
            <a:ext cx="2664296" cy="100811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>
                <a:solidFill>
                  <a:schemeClr val="bg2"/>
                </a:solidFill>
              </a:rPr>
              <a:t>1.- Definición del problema</a:t>
            </a:r>
            <a:endParaRPr lang="es-EC" sz="2200" b="1" dirty="0">
              <a:solidFill>
                <a:schemeClr val="bg2"/>
              </a:solidFill>
            </a:endParaRPr>
          </a:p>
        </p:txBody>
      </p:sp>
      <p:pic>
        <p:nvPicPr>
          <p:cNvPr id="43010" name="Picture 2" descr="Resultado de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80928"/>
            <a:ext cx="2869931" cy="1816982"/>
          </a:xfrm>
          <a:prstGeom prst="rect">
            <a:avLst/>
          </a:prstGeom>
          <a:noFill/>
        </p:spPr>
      </p:pic>
      <p:sp>
        <p:nvSpPr>
          <p:cNvPr id="7" name="6 Rectángulo redondeado"/>
          <p:cNvSpPr/>
          <p:nvPr/>
        </p:nvSpPr>
        <p:spPr>
          <a:xfrm>
            <a:off x="6191672" y="2420888"/>
            <a:ext cx="2952328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>
                <a:solidFill>
                  <a:schemeClr val="bg2"/>
                </a:solidFill>
              </a:rPr>
              <a:t>2.- Desarrollo del enfoque del problema</a:t>
            </a:r>
            <a:endParaRPr lang="es-EC" sz="2200" b="1" dirty="0">
              <a:solidFill>
                <a:schemeClr val="bg2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335688" y="4005064"/>
            <a:ext cx="280831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>
                <a:solidFill>
                  <a:schemeClr val="bg2"/>
                </a:solidFill>
              </a:rPr>
              <a:t>3.- Formulación del diseño de investigación</a:t>
            </a:r>
            <a:endParaRPr lang="es-EC" sz="2200" b="1" dirty="0">
              <a:solidFill>
                <a:schemeClr val="bg2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347864" y="5085184"/>
            <a:ext cx="2808312" cy="10801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>
                <a:solidFill>
                  <a:schemeClr val="bg2"/>
                </a:solidFill>
              </a:rPr>
              <a:t>4.- Recopilación de datos</a:t>
            </a:r>
            <a:endParaRPr lang="es-EC" sz="2200" b="1" dirty="0">
              <a:solidFill>
                <a:schemeClr val="bg2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51520" y="3933056"/>
            <a:ext cx="2880320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>
                <a:solidFill>
                  <a:schemeClr val="bg2"/>
                </a:solidFill>
              </a:rPr>
              <a:t>5.- Análisis de datos</a:t>
            </a:r>
            <a:endParaRPr lang="es-EC" sz="2200" b="1" dirty="0">
              <a:solidFill>
                <a:schemeClr val="bg2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79512" y="2420888"/>
            <a:ext cx="3024336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>
                <a:solidFill>
                  <a:schemeClr val="bg2"/>
                </a:solidFill>
              </a:rPr>
              <a:t>6.- Elaboración y presentación del informe</a:t>
            </a:r>
            <a:endParaRPr lang="es-EC" sz="2200" b="1" dirty="0">
              <a:solidFill>
                <a:schemeClr val="bg2"/>
              </a:solidFill>
            </a:endParaRPr>
          </a:p>
        </p:txBody>
      </p:sp>
      <p:sp>
        <p:nvSpPr>
          <p:cNvPr id="12" name="11 Flecha curvada hacia abajo"/>
          <p:cNvSpPr/>
          <p:nvPr/>
        </p:nvSpPr>
        <p:spPr>
          <a:xfrm rot="1683132">
            <a:off x="6279025" y="1759981"/>
            <a:ext cx="979252" cy="4608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12 Flecha curvada hacia abajo"/>
          <p:cNvSpPr/>
          <p:nvPr/>
        </p:nvSpPr>
        <p:spPr>
          <a:xfrm rot="5400000">
            <a:off x="7092942" y="3716370"/>
            <a:ext cx="576066" cy="1453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4" name="13 Flecha curvada hacia abajo"/>
          <p:cNvSpPr/>
          <p:nvPr/>
        </p:nvSpPr>
        <p:spPr>
          <a:xfrm rot="8572151">
            <a:off x="6243075" y="5289974"/>
            <a:ext cx="514554" cy="2221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14 Flecha curvada hacia abajo"/>
          <p:cNvSpPr/>
          <p:nvPr/>
        </p:nvSpPr>
        <p:spPr>
          <a:xfrm rot="11777664">
            <a:off x="2586762" y="5245681"/>
            <a:ext cx="676254" cy="3176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6" name="15 Flecha curvada hacia abajo"/>
          <p:cNvSpPr/>
          <p:nvPr/>
        </p:nvSpPr>
        <p:spPr>
          <a:xfrm rot="16200000">
            <a:off x="1931437" y="3596749"/>
            <a:ext cx="522839" cy="1497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16 Flecha curvada hacia abajo"/>
          <p:cNvSpPr/>
          <p:nvPr/>
        </p:nvSpPr>
        <p:spPr>
          <a:xfrm rot="18409770">
            <a:off x="2547481" y="1835817"/>
            <a:ext cx="676254" cy="3176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n para poblac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2736304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POBLACIÓN</a:t>
            </a:r>
            <a:endParaRPr lang="es-EC" i="0" dirty="0">
              <a:solidFill>
                <a:schemeClr val="accent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99592" y="1700808"/>
            <a:ext cx="3024336" cy="1584176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b="1" dirty="0" smtClean="0">
                <a:solidFill>
                  <a:schemeClr val="bg2"/>
                </a:solidFill>
              </a:rPr>
              <a:t>N </a:t>
            </a:r>
          </a:p>
          <a:p>
            <a:pPr algn="ctr"/>
            <a:r>
              <a:rPr lang="es-EC" sz="3200" b="1" dirty="0" smtClean="0">
                <a:solidFill>
                  <a:schemeClr val="bg2"/>
                </a:solidFill>
              </a:rPr>
              <a:t>Comerciantes</a:t>
            </a:r>
            <a:endParaRPr lang="es-EC" sz="3200" b="1" dirty="0">
              <a:solidFill>
                <a:schemeClr val="bg2"/>
              </a:solidFill>
            </a:endParaRPr>
          </a:p>
        </p:txBody>
      </p:sp>
      <p:pic>
        <p:nvPicPr>
          <p:cNvPr id="22532" name="Picture 4" descr="Resultado de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255195" cy="250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C" i="0" dirty="0" smtClean="0">
                <a:solidFill>
                  <a:schemeClr val="accent1"/>
                </a:solidFill>
              </a:rPr>
              <a:t/>
            </a:r>
            <a:br>
              <a:rPr lang="es-EC" i="0" dirty="0" smtClean="0">
                <a:solidFill>
                  <a:schemeClr val="accent1"/>
                </a:solidFill>
              </a:rPr>
            </a:br>
            <a:r>
              <a:rPr lang="es-EC" i="0" dirty="0" smtClean="0">
                <a:solidFill>
                  <a:schemeClr val="accent1"/>
                </a:solidFill>
              </a:rPr>
              <a:t>MUESTRA</a:t>
            </a:r>
            <a:endParaRPr lang="es-EC" i="0" dirty="0">
              <a:solidFill>
                <a:schemeClr val="accent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475656" y="1556792"/>
            <a:ext cx="3960440" cy="194421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4067944" y="3789040"/>
            <a:ext cx="3672408" cy="151216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n = 292 comerciantes</a:t>
            </a:r>
            <a:endParaRPr lang="es-EC" sz="2400" b="1" dirty="0"/>
          </a:p>
        </p:txBody>
      </p:sp>
      <p:pic>
        <p:nvPicPr>
          <p:cNvPr id="29698" name="Picture 2" descr="Resultado de imagen para comercian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3656977" cy="204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844824"/>
            <a:ext cx="36724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6300192" y="1628800"/>
            <a:ext cx="194421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Z= 2,05</a:t>
            </a:r>
          </a:p>
          <a:p>
            <a:pPr algn="ctr"/>
            <a:r>
              <a:rPr lang="es-EC" dirty="0" smtClean="0"/>
              <a:t>p= 0,5</a:t>
            </a:r>
          </a:p>
          <a:p>
            <a:pPr algn="ctr"/>
            <a:r>
              <a:rPr lang="es-EC" dirty="0" smtClean="0"/>
              <a:t>q= 0,5</a:t>
            </a:r>
          </a:p>
          <a:p>
            <a:pPr algn="ctr"/>
            <a:r>
              <a:rPr lang="es-EC" dirty="0" smtClean="0"/>
              <a:t>e = 0,06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23728" y="1886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/>
                </a:solidFill>
              </a:rPr>
              <a:t>ENCUESTA</a:t>
            </a:r>
            <a:endParaRPr lang="es-EC" sz="2400" b="1" dirty="0">
              <a:solidFill>
                <a:schemeClr val="bg2"/>
              </a:solidFill>
            </a:endParaRPr>
          </a:p>
        </p:txBody>
      </p:sp>
      <p:pic>
        <p:nvPicPr>
          <p:cNvPr id="18434" name="Picture 2" descr="C:\Users\usuario\Pictures\img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576427" cy="55172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8435" name="Picture 3" descr="C:\Users\usuario\Pictures\img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775964" cy="54898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934</Words>
  <Application>Microsoft Office PowerPoint</Application>
  <PresentationFormat>Presentación en pantalla (4:3)</PresentationFormat>
  <Paragraphs>113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Tema de Office</vt:lpstr>
      <vt:lpstr>Diseño predeterminado</vt:lpstr>
      <vt:lpstr>CorelDRAW</vt:lpstr>
      <vt:lpstr>Presentación de PowerPoint</vt:lpstr>
      <vt:lpstr>PROBLEMA DE INVESTIGACIÓN</vt:lpstr>
      <vt:lpstr>OBJETIVOS</vt:lpstr>
      <vt:lpstr>MARCO TEÓRICO</vt:lpstr>
      <vt:lpstr>Presentación de PowerPoint</vt:lpstr>
      <vt:lpstr> METODOLOGÍA</vt:lpstr>
      <vt:lpstr> POBLACIÓN</vt:lpstr>
      <vt:lpstr> MUESTRA</vt:lpstr>
      <vt:lpstr>Presentación de PowerPoint</vt:lpstr>
      <vt:lpstr>RESULTADOS OBTENIDOS</vt:lpstr>
      <vt:lpstr> 8.- ¿Tiene algún tipo de permiso para vender sus productos? </vt:lpstr>
      <vt:lpstr> 5.- ¿Qué tiempo lleva ejerciendo su actividad económica? </vt:lpstr>
      <vt:lpstr> 8.- ¿Cuánto paga usted aproximadamente de tributos al año? </vt:lpstr>
      <vt:lpstr> 10.- ¿Actualmente su negocio se ha visto afectado por disminuciones en ventas? </vt:lpstr>
      <vt:lpstr> 11.- De acuerdo a su percepción, indique en qué porcentaje estima usted que han disminuido sus ventas últimamente </vt:lpstr>
      <vt:lpstr> 12.- ¿Cuál cree usted  que es la razón por la cual han decrecido sus ventas?</vt:lpstr>
      <vt:lpstr> 17.- Porcentaje de variación de precios de productos de informales- formales</vt:lpstr>
      <vt:lpstr> 18.-¿Cuánto es la ganancia que obtiene a la semana en la venta de sus productos? </vt:lpstr>
      <vt:lpstr>19.- ¿Estaría de acuerdo en recibir cursos de capacitación por parte del GAD Rumiñahui? </vt:lpstr>
      <vt:lpstr> Método estadístico</vt:lpstr>
      <vt:lpstr>  COMPROBACIÓN DE HIPÓTESIS H1</vt:lpstr>
      <vt:lpstr>Presentación de PowerPoint</vt:lpstr>
      <vt:lpstr>  COMPROBACIÓN DE HIPÓTESIS </vt:lpstr>
      <vt:lpstr>Presentación de PowerPoint</vt:lpstr>
      <vt:lpstr> Propuesta</vt:lpstr>
      <vt:lpstr>PROPUESTA</vt:lpstr>
      <vt:lpstr>PROPUESTA</vt:lpstr>
      <vt:lpstr>CONCLUSIONES</vt:lpstr>
      <vt:lpstr> 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andres mk</cp:lastModifiedBy>
  <cp:revision>40</cp:revision>
  <dcterms:created xsi:type="dcterms:W3CDTF">2016-09-05T23:54:07Z</dcterms:created>
  <dcterms:modified xsi:type="dcterms:W3CDTF">2016-11-29T19:48:46Z</dcterms:modified>
</cp:coreProperties>
</file>