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media/image21.jpg" ContentType="image/jpeg"/>
  <Override PartName="/ppt/media/image22.jpg" ContentType="image/jpeg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343" r:id="rId3"/>
    <p:sldId id="320" r:id="rId4"/>
    <p:sldId id="347" r:id="rId5"/>
    <p:sldId id="322" r:id="rId6"/>
    <p:sldId id="323" r:id="rId7"/>
    <p:sldId id="324" r:id="rId8"/>
    <p:sldId id="325" r:id="rId9"/>
    <p:sldId id="326" r:id="rId10"/>
    <p:sldId id="348" r:id="rId11"/>
    <p:sldId id="362" r:id="rId12"/>
    <p:sldId id="363" r:id="rId13"/>
    <p:sldId id="364" r:id="rId14"/>
    <p:sldId id="327" r:id="rId15"/>
    <p:sldId id="367" r:id="rId16"/>
    <p:sldId id="369" r:id="rId17"/>
    <p:sldId id="370" r:id="rId18"/>
    <p:sldId id="371" r:id="rId19"/>
    <p:sldId id="328" r:id="rId20"/>
    <p:sldId id="372" r:id="rId21"/>
    <p:sldId id="329" r:id="rId22"/>
    <p:sldId id="330" r:id="rId23"/>
    <p:sldId id="374" r:id="rId24"/>
    <p:sldId id="388" r:id="rId25"/>
    <p:sldId id="331" r:id="rId26"/>
    <p:sldId id="390" r:id="rId27"/>
    <p:sldId id="392" r:id="rId28"/>
    <p:sldId id="332" r:id="rId29"/>
    <p:sldId id="378" r:id="rId30"/>
    <p:sldId id="376" r:id="rId31"/>
    <p:sldId id="377" r:id="rId32"/>
    <p:sldId id="379" r:id="rId33"/>
    <p:sldId id="380" r:id="rId34"/>
    <p:sldId id="381" r:id="rId35"/>
    <p:sldId id="384" r:id="rId36"/>
    <p:sldId id="385" r:id="rId37"/>
    <p:sldId id="386" r:id="rId38"/>
    <p:sldId id="335" r:id="rId39"/>
    <p:sldId id="337" r:id="rId40"/>
    <p:sldId id="339" r:id="rId41"/>
    <p:sldId id="355" r:id="rId42"/>
    <p:sldId id="356" r:id="rId43"/>
    <p:sldId id="357" r:id="rId44"/>
    <p:sldId id="358" r:id="rId45"/>
    <p:sldId id="340" r:id="rId46"/>
    <p:sldId id="313" r:id="rId4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94660"/>
  </p:normalViewPr>
  <p:slideViewPr>
    <p:cSldViewPr>
      <p:cViewPr varScale="1">
        <p:scale>
          <a:sx n="69" d="100"/>
          <a:sy n="69" d="100"/>
        </p:scale>
        <p:origin x="15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E8A05-FACF-471F-A4D4-72536ED27906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92D8AB6-59E3-47A9-BC66-9E0A84603EBD}">
      <dgm:prSet phldrT="[Texto]"/>
      <dgm:spPr/>
      <dgm:t>
        <a:bodyPr/>
        <a:lstStyle/>
        <a:p>
          <a:r>
            <a:rPr lang="es-ES" dirty="0" smtClean="0"/>
            <a:t>Incidencia y calidad en la demanda de cárnicos</a:t>
          </a:r>
          <a:endParaRPr lang="es-ES" dirty="0"/>
        </a:p>
      </dgm:t>
    </dgm:pt>
    <dgm:pt modelId="{B348246C-893F-4C3C-ACBF-BDE9EC6DEF75}" type="parTrans" cxnId="{3080AA7E-43F3-493B-A3FA-99AA0DD24929}">
      <dgm:prSet/>
      <dgm:spPr/>
      <dgm:t>
        <a:bodyPr/>
        <a:lstStyle/>
        <a:p>
          <a:endParaRPr lang="es-ES"/>
        </a:p>
      </dgm:t>
    </dgm:pt>
    <dgm:pt modelId="{63827A25-AE8D-4B8E-BFA2-3E1BA2DE66D8}" type="sibTrans" cxnId="{3080AA7E-43F3-493B-A3FA-99AA0DD24929}">
      <dgm:prSet/>
      <dgm:spPr/>
      <dgm:t>
        <a:bodyPr/>
        <a:lstStyle/>
        <a:p>
          <a:endParaRPr lang="es-ES"/>
        </a:p>
      </dgm:t>
    </dgm:pt>
    <dgm:pt modelId="{9B9B38DA-70B7-4410-B19C-731E5347BA66}">
      <dgm:prSet phldrT="[Texto]"/>
      <dgm:spPr/>
      <dgm:t>
        <a:bodyPr/>
        <a:lstStyle/>
        <a:p>
          <a:r>
            <a:rPr lang="es-ES" dirty="0" smtClean="0"/>
            <a:t>Contiene proteínas, minerales  y micronutrientes</a:t>
          </a:r>
          <a:endParaRPr lang="es-ES" dirty="0"/>
        </a:p>
      </dgm:t>
    </dgm:pt>
    <dgm:pt modelId="{37AF89FD-C678-40D8-811E-9EC8E8567AAE}" type="parTrans" cxnId="{6DE6132A-AFFE-4200-B3AF-9FE56F4F8C32}">
      <dgm:prSet/>
      <dgm:spPr/>
      <dgm:t>
        <a:bodyPr/>
        <a:lstStyle/>
        <a:p>
          <a:endParaRPr lang="es-ES"/>
        </a:p>
      </dgm:t>
    </dgm:pt>
    <dgm:pt modelId="{352F61BF-D005-4CFD-B578-B7DB174CDF16}" type="sibTrans" cxnId="{6DE6132A-AFFE-4200-B3AF-9FE56F4F8C32}">
      <dgm:prSet/>
      <dgm:spPr/>
      <dgm:t>
        <a:bodyPr/>
        <a:lstStyle/>
        <a:p>
          <a:endParaRPr lang="es-ES"/>
        </a:p>
      </dgm:t>
    </dgm:pt>
    <dgm:pt modelId="{7878DBE2-017B-4B70-B6F2-724B6AAD2300}">
      <dgm:prSet phldrT="[Texto]"/>
      <dgm:spPr/>
      <dgm:t>
        <a:bodyPr/>
        <a:lstStyle/>
        <a:p>
          <a:r>
            <a:rPr lang="es-ES" dirty="0" smtClean="0"/>
            <a:t>Incrementación del 1,3%</a:t>
          </a:r>
          <a:endParaRPr lang="es-ES" dirty="0"/>
        </a:p>
      </dgm:t>
    </dgm:pt>
    <dgm:pt modelId="{9C343769-D4A1-480B-983C-463BE07D2D08}" type="parTrans" cxnId="{FC3BB4BD-972D-46A3-A2C3-F6479A0BC498}">
      <dgm:prSet/>
      <dgm:spPr/>
      <dgm:t>
        <a:bodyPr/>
        <a:lstStyle/>
        <a:p>
          <a:endParaRPr lang="es-ES"/>
        </a:p>
      </dgm:t>
    </dgm:pt>
    <dgm:pt modelId="{0C65A8E7-CB92-4ABE-B888-B5BB3F8CFC68}" type="sibTrans" cxnId="{FC3BB4BD-972D-46A3-A2C3-F6479A0BC498}">
      <dgm:prSet/>
      <dgm:spPr/>
      <dgm:t>
        <a:bodyPr/>
        <a:lstStyle/>
        <a:p>
          <a:endParaRPr lang="es-ES"/>
        </a:p>
      </dgm:t>
    </dgm:pt>
    <dgm:pt modelId="{ECA64B95-BBEE-41FE-A2C4-3850D0D8A98F}">
      <dgm:prSet phldrT="[Texto]"/>
      <dgm:spPr/>
      <dgm:t>
        <a:bodyPr/>
        <a:lstStyle/>
        <a:p>
          <a:r>
            <a:rPr lang="es-ES" dirty="0" smtClean="0"/>
            <a:t>Aumento de la demanda en el sector porcino seguido por el aviar</a:t>
          </a:r>
          <a:endParaRPr lang="es-ES" dirty="0"/>
        </a:p>
      </dgm:t>
    </dgm:pt>
    <dgm:pt modelId="{DF959314-CD2F-4660-AC8B-5D1DF325E4F0}" type="parTrans" cxnId="{98C66829-D40F-472C-8DA3-43DA7BE07FF8}">
      <dgm:prSet/>
      <dgm:spPr/>
      <dgm:t>
        <a:bodyPr/>
        <a:lstStyle/>
        <a:p>
          <a:endParaRPr lang="es-ES"/>
        </a:p>
      </dgm:t>
    </dgm:pt>
    <dgm:pt modelId="{0ACB1567-5695-40FB-83F4-843411323816}" type="sibTrans" cxnId="{98C66829-D40F-472C-8DA3-43DA7BE07FF8}">
      <dgm:prSet/>
      <dgm:spPr/>
      <dgm:t>
        <a:bodyPr/>
        <a:lstStyle/>
        <a:p>
          <a:endParaRPr lang="es-ES"/>
        </a:p>
      </dgm:t>
    </dgm:pt>
    <dgm:pt modelId="{4E715DE5-EFDC-4020-8979-A5BF1065F0A2}">
      <dgm:prSet phldrT="[Texto]"/>
      <dgm:spPr/>
      <dgm:t>
        <a:bodyPr/>
        <a:lstStyle/>
        <a:p>
          <a:r>
            <a:rPr lang="es-ES" dirty="0" smtClean="0"/>
            <a:t>Baja de importaciones del 12% </a:t>
          </a:r>
          <a:endParaRPr lang="es-ES" dirty="0"/>
        </a:p>
      </dgm:t>
    </dgm:pt>
    <dgm:pt modelId="{4002CF20-EE18-4B84-9D42-831238383ACF}" type="parTrans" cxnId="{361E7011-0886-4AAF-BEA1-9243E8EDBF86}">
      <dgm:prSet/>
      <dgm:spPr/>
      <dgm:t>
        <a:bodyPr/>
        <a:lstStyle/>
        <a:p>
          <a:endParaRPr lang="es-ES"/>
        </a:p>
      </dgm:t>
    </dgm:pt>
    <dgm:pt modelId="{F681BE49-452A-4E7A-BB95-45C6E6C37F05}" type="sibTrans" cxnId="{361E7011-0886-4AAF-BEA1-9243E8EDBF86}">
      <dgm:prSet/>
      <dgm:spPr/>
      <dgm:t>
        <a:bodyPr/>
        <a:lstStyle/>
        <a:p>
          <a:endParaRPr lang="es-ES"/>
        </a:p>
      </dgm:t>
    </dgm:pt>
    <dgm:pt modelId="{7E711683-7F1E-487B-8E06-4629A59E0686}" type="pres">
      <dgm:prSet presAssocID="{BE0E8A05-FACF-471F-A4D4-72536ED279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39E1408-1130-4BB8-A2B1-D84F84A894A1}" type="pres">
      <dgm:prSet presAssocID="{092D8AB6-59E3-47A9-BC66-9E0A84603EB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9979E2-F0BE-4B9D-AF0C-0ADF6D7EA9A2}" type="pres">
      <dgm:prSet presAssocID="{63827A25-AE8D-4B8E-BFA2-3E1BA2DE66D8}" presName="sibTrans" presStyleCnt="0"/>
      <dgm:spPr/>
    </dgm:pt>
    <dgm:pt modelId="{632CAE7B-E3B8-4CDE-8ADE-86E5407D5CFC}" type="pres">
      <dgm:prSet presAssocID="{9B9B38DA-70B7-4410-B19C-731E5347BA6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6B26F1-0B5F-4E07-A19C-BA6928C75A4C}" type="pres">
      <dgm:prSet presAssocID="{352F61BF-D005-4CFD-B578-B7DB174CDF16}" presName="sibTrans" presStyleCnt="0"/>
      <dgm:spPr/>
    </dgm:pt>
    <dgm:pt modelId="{D4667165-EF10-4385-BA71-25E86C8192AE}" type="pres">
      <dgm:prSet presAssocID="{7878DBE2-017B-4B70-B6F2-724B6AAD230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833C5E-599D-4E1A-9EF1-BE773094AF13}" type="pres">
      <dgm:prSet presAssocID="{0C65A8E7-CB92-4ABE-B888-B5BB3F8CFC68}" presName="sibTrans" presStyleCnt="0"/>
      <dgm:spPr/>
    </dgm:pt>
    <dgm:pt modelId="{3470C94A-5940-4282-8344-D71F3B1007CD}" type="pres">
      <dgm:prSet presAssocID="{ECA64B95-BBEE-41FE-A2C4-3850D0D8A98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8C9673-1C75-42B4-8A56-FDB5A5B27C01}" type="pres">
      <dgm:prSet presAssocID="{0ACB1567-5695-40FB-83F4-843411323816}" presName="sibTrans" presStyleCnt="0"/>
      <dgm:spPr/>
    </dgm:pt>
    <dgm:pt modelId="{29DCEC0F-BC95-4B8B-8602-5C103703402A}" type="pres">
      <dgm:prSet presAssocID="{4E715DE5-EFDC-4020-8979-A5BF1065F0A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080AA7E-43F3-493B-A3FA-99AA0DD24929}" srcId="{BE0E8A05-FACF-471F-A4D4-72536ED27906}" destId="{092D8AB6-59E3-47A9-BC66-9E0A84603EBD}" srcOrd="0" destOrd="0" parTransId="{B348246C-893F-4C3C-ACBF-BDE9EC6DEF75}" sibTransId="{63827A25-AE8D-4B8E-BFA2-3E1BA2DE66D8}"/>
    <dgm:cxn modelId="{2AA08B9B-44B8-4357-B9EF-4D32BA48908C}" type="presOf" srcId="{092D8AB6-59E3-47A9-BC66-9E0A84603EBD}" destId="{B39E1408-1130-4BB8-A2B1-D84F84A894A1}" srcOrd="0" destOrd="0" presId="urn:microsoft.com/office/officeart/2005/8/layout/default"/>
    <dgm:cxn modelId="{6DE6132A-AFFE-4200-B3AF-9FE56F4F8C32}" srcId="{BE0E8A05-FACF-471F-A4D4-72536ED27906}" destId="{9B9B38DA-70B7-4410-B19C-731E5347BA66}" srcOrd="1" destOrd="0" parTransId="{37AF89FD-C678-40D8-811E-9EC8E8567AAE}" sibTransId="{352F61BF-D005-4CFD-B578-B7DB174CDF16}"/>
    <dgm:cxn modelId="{98C66829-D40F-472C-8DA3-43DA7BE07FF8}" srcId="{BE0E8A05-FACF-471F-A4D4-72536ED27906}" destId="{ECA64B95-BBEE-41FE-A2C4-3850D0D8A98F}" srcOrd="3" destOrd="0" parTransId="{DF959314-CD2F-4660-AC8B-5D1DF325E4F0}" sibTransId="{0ACB1567-5695-40FB-83F4-843411323816}"/>
    <dgm:cxn modelId="{01161E2B-D4CC-4DCD-B8F0-853E24BF8675}" type="presOf" srcId="{9B9B38DA-70B7-4410-B19C-731E5347BA66}" destId="{632CAE7B-E3B8-4CDE-8ADE-86E5407D5CFC}" srcOrd="0" destOrd="0" presId="urn:microsoft.com/office/officeart/2005/8/layout/default"/>
    <dgm:cxn modelId="{ECF6E282-0C38-4B8C-A597-4D81F8DEB370}" type="presOf" srcId="{4E715DE5-EFDC-4020-8979-A5BF1065F0A2}" destId="{29DCEC0F-BC95-4B8B-8602-5C103703402A}" srcOrd="0" destOrd="0" presId="urn:microsoft.com/office/officeart/2005/8/layout/default"/>
    <dgm:cxn modelId="{14DEA435-7179-4BC7-A9EF-9386AA40DE2D}" type="presOf" srcId="{ECA64B95-BBEE-41FE-A2C4-3850D0D8A98F}" destId="{3470C94A-5940-4282-8344-D71F3B1007CD}" srcOrd="0" destOrd="0" presId="urn:microsoft.com/office/officeart/2005/8/layout/default"/>
    <dgm:cxn modelId="{605FF731-B0D1-424D-B5E8-A83F9EA1D649}" type="presOf" srcId="{BE0E8A05-FACF-471F-A4D4-72536ED27906}" destId="{7E711683-7F1E-487B-8E06-4629A59E0686}" srcOrd="0" destOrd="0" presId="urn:microsoft.com/office/officeart/2005/8/layout/default"/>
    <dgm:cxn modelId="{FC3BB4BD-972D-46A3-A2C3-F6479A0BC498}" srcId="{BE0E8A05-FACF-471F-A4D4-72536ED27906}" destId="{7878DBE2-017B-4B70-B6F2-724B6AAD2300}" srcOrd="2" destOrd="0" parTransId="{9C343769-D4A1-480B-983C-463BE07D2D08}" sibTransId="{0C65A8E7-CB92-4ABE-B888-B5BB3F8CFC68}"/>
    <dgm:cxn modelId="{669F9A5A-14E7-43E5-9DF7-572EF0DD25DD}" type="presOf" srcId="{7878DBE2-017B-4B70-B6F2-724B6AAD2300}" destId="{D4667165-EF10-4385-BA71-25E86C8192AE}" srcOrd="0" destOrd="0" presId="urn:microsoft.com/office/officeart/2005/8/layout/default"/>
    <dgm:cxn modelId="{361E7011-0886-4AAF-BEA1-9243E8EDBF86}" srcId="{BE0E8A05-FACF-471F-A4D4-72536ED27906}" destId="{4E715DE5-EFDC-4020-8979-A5BF1065F0A2}" srcOrd="4" destOrd="0" parTransId="{4002CF20-EE18-4B84-9D42-831238383ACF}" sibTransId="{F681BE49-452A-4E7A-BB95-45C6E6C37F05}"/>
    <dgm:cxn modelId="{93A5282C-A939-4A54-BB45-EDFB7B9D84E9}" type="presParOf" srcId="{7E711683-7F1E-487B-8E06-4629A59E0686}" destId="{B39E1408-1130-4BB8-A2B1-D84F84A894A1}" srcOrd="0" destOrd="0" presId="urn:microsoft.com/office/officeart/2005/8/layout/default"/>
    <dgm:cxn modelId="{B3E430D5-3F96-41B7-96E7-55074A2775C0}" type="presParOf" srcId="{7E711683-7F1E-487B-8E06-4629A59E0686}" destId="{C49979E2-F0BE-4B9D-AF0C-0ADF6D7EA9A2}" srcOrd="1" destOrd="0" presId="urn:microsoft.com/office/officeart/2005/8/layout/default"/>
    <dgm:cxn modelId="{67B93A97-141A-4FA3-91D3-89A51F8E5302}" type="presParOf" srcId="{7E711683-7F1E-487B-8E06-4629A59E0686}" destId="{632CAE7B-E3B8-4CDE-8ADE-86E5407D5CFC}" srcOrd="2" destOrd="0" presId="urn:microsoft.com/office/officeart/2005/8/layout/default"/>
    <dgm:cxn modelId="{8B88DDFF-ABCA-4C7A-ABFC-A74E4F13E163}" type="presParOf" srcId="{7E711683-7F1E-487B-8E06-4629A59E0686}" destId="{7E6B26F1-0B5F-4E07-A19C-BA6928C75A4C}" srcOrd="3" destOrd="0" presId="urn:microsoft.com/office/officeart/2005/8/layout/default"/>
    <dgm:cxn modelId="{4721145D-0C2B-4CD4-B857-AD3D9316ACCD}" type="presParOf" srcId="{7E711683-7F1E-487B-8E06-4629A59E0686}" destId="{D4667165-EF10-4385-BA71-25E86C8192AE}" srcOrd="4" destOrd="0" presId="urn:microsoft.com/office/officeart/2005/8/layout/default"/>
    <dgm:cxn modelId="{925C02AD-A97B-4386-8FDD-9F8A7401BFC5}" type="presParOf" srcId="{7E711683-7F1E-487B-8E06-4629A59E0686}" destId="{E7833C5E-599D-4E1A-9EF1-BE773094AF13}" srcOrd="5" destOrd="0" presId="urn:microsoft.com/office/officeart/2005/8/layout/default"/>
    <dgm:cxn modelId="{8DBA54F0-B088-42E3-A479-0A4DAE1CBE23}" type="presParOf" srcId="{7E711683-7F1E-487B-8E06-4629A59E0686}" destId="{3470C94A-5940-4282-8344-D71F3B1007CD}" srcOrd="6" destOrd="0" presId="urn:microsoft.com/office/officeart/2005/8/layout/default"/>
    <dgm:cxn modelId="{1F516922-D347-468F-BC9D-667D74C680AF}" type="presParOf" srcId="{7E711683-7F1E-487B-8E06-4629A59E0686}" destId="{1F8C9673-1C75-42B4-8A56-FDB5A5B27C01}" srcOrd="7" destOrd="0" presId="urn:microsoft.com/office/officeart/2005/8/layout/default"/>
    <dgm:cxn modelId="{28B292F5-E7FA-457A-8902-48537FB35219}" type="presParOf" srcId="{7E711683-7F1E-487B-8E06-4629A59E0686}" destId="{29DCEC0F-BC95-4B8B-8602-5C103703402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27D094D-BDCD-47A5-AAF9-99D3E91E8F9E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9209717-0052-4ABE-87ED-11EAC9025187}">
      <dgm:prSet phldrT="[Texto]"/>
      <dgm:spPr/>
      <dgm:t>
        <a:bodyPr/>
        <a:lstStyle/>
        <a:p>
          <a:r>
            <a: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Muestra</a:t>
          </a:r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62782E-65C5-437D-848A-29B906A094B7}" type="parTrans" cxnId="{C71B5265-C13A-4064-A54E-B64D6E6E34E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DC3E04-FEBC-4178-8E8D-DE89E2D48481}" type="sibTrans" cxnId="{C71B5265-C13A-4064-A54E-B64D6E6E34E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301FB3-E842-47F2-9491-EE6267100BF6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 Conjuntos </a:t>
          </a:r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235 familias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63F4C3-3DD6-4EF8-B216-3CD7BAD358F6}" type="parTrans" cxnId="{A03BB328-DE27-4C2A-BA1D-A429815D75E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E982D7-AA48-46FC-AD0E-2C2443449E15}" type="sibTrans" cxnId="{A03BB328-DE27-4C2A-BA1D-A429815D75E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AE49EF-00BC-41C7-9223-C2F1D42B16FC}" type="pres">
      <dgm:prSet presAssocID="{F27D094D-BDCD-47A5-AAF9-99D3E91E8F9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23D11C9E-39FF-4FD2-BD96-873EEAC51CD3}" type="pres">
      <dgm:prSet presAssocID="{E9209717-0052-4ABE-87ED-11EAC9025187}" presName="parenttextcomposite" presStyleCnt="0"/>
      <dgm:spPr/>
    </dgm:pt>
    <dgm:pt modelId="{5398580D-9C9F-4078-8F1F-9A788FAC347D}" type="pres">
      <dgm:prSet presAssocID="{E9209717-0052-4ABE-87ED-11EAC9025187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1ABF0A-BB39-469C-A2A7-DFBCCC731C02}" type="pres">
      <dgm:prSet presAssocID="{E9209717-0052-4ABE-87ED-11EAC9025187}" presName="composite" presStyleCnt="0"/>
      <dgm:spPr/>
    </dgm:pt>
    <dgm:pt modelId="{5376EFAD-FFF3-481A-A5BE-DD1311E483E9}" type="pres">
      <dgm:prSet presAssocID="{E9209717-0052-4ABE-87ED-11EAC9025187}" presName="chevron1" presStyleLbl="alignNode1" presStyleIdx="0" presStyleCnt="7"/>
      <dgm:spPr/>
    </dgm:pt>
    <dgm:pt modelId="{7D116D95-9893-4E98-BF7B-57A5E0776B84}" type="pres">
      <dgm:prSet presAssocID="{E9209717-0052-4ABE-87ED-11EAC9025187}" presName="chevron2" presStyleLbl="alignNode1" presStyleIdx="1" presStyleCnt="7"/>
      <dgm:spPr/>
    </dgm:pt>
    <dgm:pt modelId="{A8748318-F45F-4238-AEC0-B6BEDEEBCD4D}" type="pres">
      <dgm:prSet presAssocID="{E9209717-0052-4ABE-87ED-11EAC9025187}" presName="chevron3" presStyleLbl="alignNode1" presStyleIdx="2" presStyleCnt="7"/>
      <dgm:spPr/>
    </dgm:pt>
    <dgm:pt modelId="{67276254-F584-424F-BAB7-6BDA10A6C57B}" type="pres">
      <dgm:prSet presAssocID="{E9209717-0052-4ABE-87ED-11EAC9025187}" presName="chevron4" presStyleLbl="alignNode1" presStyleIdx="3" presStyleCnt="7"/>
      <dgm:spPr/>
    </dgm:pt>
    <dgm:pt modelId="{1290EE18-2C08-44EB-8CE6-8B0FDAFCD8BC}" type="pres">
      <dgm:prSet presAssocID="{E9209717-0052-4ABE-87ED-11EAC9025187}" presName="chevron5" presStyleLbl="alignNode1" presStyleIdx="4" presStyleCnt="7"/>
      <dgm:spPr/>
    </dgm:pt>
    <dgm:pt modelId="{D3ADFE6E-C905-4C19-B44C-A2A10A3EFE1D}" type="pres">
      <dgm:prSet presAssocID="{E9209717-0052-4ABE-87ED-11EAC9025187}" presName="chevron6" presStyleLbl="alignNode1" presStyleIdx="5" presStyleCnt="7"/>
      <dgm:spPr/>
    </dgm:pt>
    <dgm:pt modelId="{38FA5C10-1423-40AD-8045-8F2015C24B90}" type="pres">
      <dgm:prSet presAssocID="{E9209717-0052-4ABE-87ED-11EAC9025187}" presName="chevron7" presStyleLbl="alignNode1" presStyleIdx="6" presStyleCnt="7"/>
      <dgm:spPr/>
    </dgm:pt>
    <dgm:pt modelId="{F825CD2B-B4CE-42AB-BB47-AD1E1FBA937F}" type="pres">
      <dgm:prSet presAssocID="{E9209717-0052-4ABE-87ED-11EAC9025187}" presName="childtext" presStyleLbl="solidFgAcc1" presStyleIdx="0" presStyleCnt="1" custLinFactNeighborX="74" custLinFactNeighborY="-830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B96EEA9-C010-465B-A89E-283247DA3BC5}" type="presOf" srcId="{F27D094D-BDCD-47A5-AAF9-99D3E91E8F9E}" destId="{5CAE49EF-00BC-41C7-9223-C2F1D42B16FC}" srcOrd="0" destOrd="0" presId="urn:microsoft.com/office/officeart/2008/layout/VerticalAccentList"/>
    <dgm:cxn modelId="{492E50AC-3AD2-4F83-AAB0-0BD458CB6CC4}" type="presOf" srcId="{E9209717-0052-4ABE-87ED-11EAC9025187}" destId="{5398580D-9C9F-4078-8F1F-9A788FAC347D}" srcOrd="0" destOrd="0" presId="urn:microsoft.com/office/officeart/2008/layout/VerticalAccentList"/>
    <dgm:cxn modelId="{A03BB328-DE27-4C2A-BA1D-A429815D75E2}" srcId="{E9209717-0052-4ABE-87ED-11EAC9025187}" destId="{03301FB3-E842-47F2-9491-EE6267100BF6}" srcOrd="0" destOrd="0" parTransId="{2663F4C3-3DD6-4EF8-B216-3CD7BAD358F6}" sibTransId="{7CE982D7-AA48-46FC-AD0E-2C2443449E15}"/>
    <dgm:cxn modelId="{C71B5265-C13A-4064-A54E-B64D6E6E34E5}" srcId="{F27D094D-BDCD-47A5-AAF9-99D3E91E8F9E}" destId="{E9209717-0052-4ABE-87ED-11EAC9025187}" srcOrd="0" destOrd="0" parTransId="{C562782E-65C5-437D-848A-29B906A094B7}" sibTransId="{16DC3E04-FEBC-4178-8E8D-DE89E2D48481}"/>
    <dgm:cxn modelId="{820DE0DE-443C-4638-802D-1A4B0F1544EE}" type="presOf" srcId="{03301FB3-E842-47F2-9491-EE6267100BF6}" destId="{F825CD2B-B4CE-42AB-BB47-AD1E1FBA937F}" srcOrd="0" destOrd="0" presId="urn:microsoft.com/office/officeart/2008/layout/VerticalAccentList"/>
    <dgm:cxn modelId="{FDF9D9E8-FE8E-4BB3-B454-026E932F956C}" type="presParOf" srcId="{5CAE49EF-00BC-41C7-9223-C2F1D42B16FC}" destId="{23D11C9E-39FF-4FD2-BD96-873EEAC51CD3}" srcOrd="0" destOrd="0" presId="urn:microsoft.com/office/officeart/2008/layout/VerticalAccentList"/>
    <dgm:cxn modelId="{D7BE5DC7-5F89-48B0-AADE-3A9A01491A1E}" type="presParOf" srcId="{23D11C9E-39FF-4FD2-BD96-873EEAC51CD3}" destId="{5398580D-9C9F-4078-8F1F-9A788FAC347D}" srcOrd="0" destOrd="0" presId="urn:microsoft.com/office/officeart/2008/layout/VerticalAccentList"/>
    <dgm:cxn modelId="{DC9CE225-AF87-4CF0-B008-F6BA4C848C0D}" type="presParOf" srcId="{5CAE49EF-00BC-41C7-9223-C2F1D42B16FC}" destId="{721ABF0A-BB39-469C-A2A7-DFBCCC731C02}" srcOrd="1" destOrd="0" presId="urn:microsoft.com/office/officeart/2008/layout/VerticalAccentList"/>
    <dgm:cxn modelId="{35556BF7-68BA-410B-AE75-AED3EFCF0072}" type="presParOf" srcId="{721ABF0A-BB39-469C-A2A7-DFBCCC731C02}" destId="{5376EFAD-FFF3-481A-A5BE-DD1311E483E9}" srcOrd="0" destOrd="0" presId="urn:microsoft.com/office/officeart/2008/layout/VerticalAccentList"/>
    <dgm:cxn modelId="{C2F6BD89-C181-4CF2-B7B7-027643595762}" type="presParOf" srcId="{721ABF0A-BB39-469C-A2A7-DFBCCC731C02}" destId="{7D116D95-9893-4E98-BF7B-57A5E0776B84}" srcOrd="1" destOrd="0" presId="urn:microsoft.com/office/officeart/2008/layout/VerticalAccentList"/>
    <dgm:cxn modelId="{7DEF2CF4-1EE3-4A73-9840-2C1548FFF506}" type="presParOf" srcId="{721ABF0A-BB39-469C-A2A7-DFBCCC731C02}" destId="{A8748318-F45F-4238-AEC0-B6BEDEEBCD4D}" srcOrd="2" destOrd="0" presId="urn:microsoft.com/office/officeart/2008/layout/VerticalAccentList"/>
    <dgm:cxn modelId="{7D85EAE5-BC9B-4DAB-A65B-504AB4C3719F}" type="presParOf" srcId="{721ABF0A-BB39-469C-A2A7-DFBCCC731C02}" destId="{67276254-F584-424F-BAB7-6BDA10A6C57B}" srcOrd="3" destOrd="0" presId="urn:microsoft.com/office/officeart/2008/layout/VerticalAccentList"/>
    <dgm:cxn modelId="{FE2D5DE0-E75F-4FB5-80C5-6C3B53F0246B}" type="presParOf" srcId="{721ABF0A-BB39-469C-A2A7-DFBCCC731C02}" destId="{1290EE18-2C08-44EB-8CE6-8B0FDAFCD8BC}" srcOrd="4" destOrd="0" presId="urn:microsoft.com/office/officeart/2008/layout/VerticalAccentList"/>
    <dgm:cxn modelId="{01241BFE-5CF5-4189-8C6E-8C1FF80421CE}" type="presParOf" srcId="{721ABF0A-BB39-469C-A2A7-DFBCCC731C02}" destId="{D3ADFE6E-C905-4C19-B44C-A2A10A3EFE1D}" srcOrd="5" destOrd="0" presId="urn:microsoft.com/office/officeart/2008/layout/VerticalAccentList"/>
    <dgm:cxn modelId="{945BF3DF-CBC2-4735-98D9-6BE1C2177FF6}" type="presParOf" srcId="{721ABF0A-BB39-469C-A2A7-DFBCCC731C02}" destId="{38FA5C10-1423-40AD-8045-8F2015C24B90}" srcOrd="6" destOrd="0" presId="urn:microsoft.com/office/officeart/2008/layout/VerticalAccentList"/>
    <dgm:cxn modelId="{92688D84-53A9-4A7F-A05D-39A5E71DD2DF}" type="presParOf" srcId="{721ABF0A-BB39-469C-A2A7-DFBCCC731C02}" destId="{F825CD2B-B4CE-42AB-BB47-AD1E1FBA937F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E7DDE1F-6FAF-4FDB-8E3C-0705ED2E7B23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43B8CC7F-39E6-43D3-9938-AE961264BD83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</a:t>
          </a:r>
          <a:r>
            <a:rPr lang="es-E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cultura de consumo permite medir las necesidades y la calidad de los recursos (Marinas,2000).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FF650C-BD03-493E-AEDA-D68CEB7D740E}" type="parTrans" cxnId="{7399B896-BBA0-435D-A694-B212BED26829}">
      <dgm:prSet/>
      <dgm:spPr/>
      <dgm:t>
        <a:bodyPr/>
        <a:lstStyle/>
        <a:p>
          <a:endParaRPr lang="es-EC"/>
        </a:p>
      </dgm:t>
    </dgm:pt>
    <dgm:pt modelId="{6603AC1D-28BC-4EAF-B7FE-14A07DFC51A6}" type="sibTrans" cxnId="{7399B896-BBA0-435D-A694-B212BED26829}">
      <dgm:prSet/>
      <dgm:spPr/>
      <dgm:t>
        <a:bodyPr/>
        <a:lstStyle/>
        <a:p>
          <a:endParaRPr lang="es-EC"/>
        </a:p>
      </dgm:t>
    </dgm:pt>
    <dgm:pt modelId="{2B5B4DA5-042C-4CFE-ADF5-5BA624B3EA10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Esta influenciado por diferentes factores (Font &amp; Guerrero,2015).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9A63BD-CBA7-48AE-91EB-9F27EA47E5C0}" type="parTrans" cxnId="{4EC854C3-9564-422A-B1C4-2C069208A8C0}">
      <dgm:prSet/>
      <dgm:spPr/>
      <dgm:t>
        <a:bodyPr/>
        <a:lstStyle/>
        <a:p>
          <a:endParaRPr lang="es-EC"/>
        </a:p>
      </dgm:t>
    </dgm:pt>
    <dgm:pt modelId="{104ACAC6-C714-4118-82FD-189A319A3FE0}" type="sibTrans" cxnId="{4EC854C3-9564-422A-B1C4-2C069208A8C0}">
      <dgm:prSet/>
      <dgm:spPr/>
      <dgm:t>
        <a:bodyPr/>
        <a:lstStyle/>
        <a:p>
          <a:endParaRPr lang="es-EC"/>
        </a:p>
      </dgm:t>
    </dgm:pt>
    <dgm:pt modelId="{08BE4384-2F98-43D0-A1EB-55AFF922D46E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Los alimentos en función de su calidad o grado de excelencia (Campion,2013).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E32F82-CB4C-4517-99EC-6FC4B5161F38}" type="parTrans" cxnId="{6347ED72-1ED6-4A84-ADD9-0962C7DDD599}">
      <dgm:prSet/>
      <dgm:spPr/>
      <dgm:t>
        <a:bodyPr/>
        <a:lstStyle/>
        <a:p>
          <a:endParaRPr lang="es-EC"/>
        </a:p>
      </dgm:t>
    </dgm:pt>
    <dgm:pt modelId="{D14B99ED-0AF7-4AD4-AD0A-CCE14886320D}" type="sibTrans" cxnId="{6347ED72-1ED6-4A84-ADD9-0962C7DDD599}">
      <dgm:prSet/>
      <dgm:spPr/>
      <dgm:t>
        <a:bodyPr/>
        <a:lstStyle/>
        <a:p>
          <a:endParaRPr lang="es-EC"/>
        </a:p>
      </dgm:t>
    </dgm:pt>
    <dgm:pt modelId="{CDE7C3D3-0B39-458B-9EFC-618BB7257471}" type="pres">
      <dgm:prSet presAssocID="{3E7DDE1F-6FAF-4FDB-8E3C-0705ED2E7B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6B647201-6141-4B4D-B88A-7BB12A4E61C2}" type="pres">
      <dgm:prSet presAssocID="{43B8CC7F-39E6-43D3-9938-AE961264BD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7B4D6B-D2A9-4EC0-9F8C-F129B7356F68}" type="pres">
      <dgm:prSet presAssocID="{6603AC1D-28BC-4EAF-B7FE-14A07DFC51A6}" presName="sibTrans" presStyleCnt="0"/>
      <dgm:spPr/>
    </dgm:pt>
    <dgm:pt modelId="{275486CC-DEF6-4BB8-B4E8-454ECA95587C}" type="pres">
      <dgm:prSet presAssocID="{2B5B4DA5-042C-4CFE-ADF5-5BA624B3EA1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C3EEF2-EF3B-4D12-8FDF-C811ECF15FBE}" type="pres">
      <dgm:prSet presAssocID="{104ACAC6-C714-4118-82FD-189A319A3FE0}" presName="sibTrans" presStyleCnt="0"/>
      <dgm:spPr/>
    </dgm:pt>
    <dgm:pt modelId="{B95E268B-0833-47FD-8C55-6251489E9FF6}" type="pres">
      <dgm:prSet presAssocID="{08BE4384-2F98-43D0-A1EB-55AFF922D46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B6D8B0A-72A5-47F0-A590-BE402AB075C4}" type="presOf" srcId="{08BE4384-2F98-43D0-A1EB-55AFF922D46E}" destId="{B95E268B-0833-47FD-8C55-6251489E9FF6}" srcOrd="0" destOrd="0" presId="urn:microsoft.com/office/officeart/2005/8/layout/default"/>
    <dgm:cxn modelId="{84A69C58-A61E-44CE-A6F1-8091A8BC0AF4}" type="presOf" srcId="{43B8CC7F-39E6-43D3-9938-AE961264BD83}" destId="{6B647201-6141-4B4D-B88A-7BB12A4E61C2}" srcOrd="0" destOrd="0" presId="urn:microsoft.com/office/officeart/2005/8/layout/default"/>
    <dgm:cxn modelId="{4EC854C3-9564-422A-B1C4-2C069208A8C0}" srcId="{3E7DDE1F-6FAF-4FDB-8E3C-0705ED2E7B23}" destId="{2B5B4DA5-042C-4CFE-ADF5-5BA624B3EA10}" srcOrd="1" destOrd="0" parTransId="{C09A63BD-CBA7-48AE-91EB-9F27EA47E5C0}" sibTransId="{104ACAC6-C714-4118-82FD-189A319A3FE0}"/>
    <dgm:cxn modelId="{5A30DF82-E11C-4193-A3D8-7A5C647D1E8A}" type="presOf" srcId="{2B5B4DA5-042C-4CFE-ADF5-5BA624B3EA10}" destId="{275486CC-DEF6-4BB8-B4E8-454ECA95587C}" srcOrd="0" destOrd="0" presId="urn:microsoft.com/office/officeart/2005/8/layout/default"/>
    <dgm:cxn modelId="{6347ED72-1ED6-4A84-ADD9-0962C7DDD599}" srcId="{3E7DDE1F-6FAF-4FDB-8E3C-0705ED2E7B23}" destId="{08BE4384-2F98-43D0-A1EB-55AFF922D46E}" srcOrd="2" destOrd="0" parTransId="{AFE32F82-CB4C-4517-99EC-6FC4B5161F38}" sibTransId="{D14B99ED-0AF7-4AD4-AD0A-CCE14886320D}"/>
    <dgm:cxn modelId="{7399B896-BBA0-435D-A694-B212BED26829}" srcId="{3E7DDE1F-6FAF-4FDB-8E3C-0705ED2E7B23}" destId="{43B8CC7F-39E6-43D3-9938-AE961264BD83}" srcOrd="0" destOrd="0" parTransId="{89FF650C-BD03-493E-AEDA-D68CEB7D740E}" sibTransId="{6603AC1D-28BC-4EAF-B7FE-14A07DFC51A6}"/>
    <dgm:cxn modelId="{B87C561C-0EAC-493A-9EFF-7438BA4E96DC}" type="presOf" srcId="{3E7DDE1F-6FAF-4FDB-8E3C-0705ED2E7B23}" destId="{CDE7C3D3-0B39-458B-9EFC-618BB7257471}" srcOrd="0" destOrd="0" presId="urn:microsoft.com/office/officeart/2005/8/layout/default"/>
    <dgm:cxn modelId="{39CF1E79-AEF8-4A56-A4FE-110316FAE25B}" type="presParOf" srcId="{CDE7C3D3-0B39-458B-9EFC-618BB7257471}" destId="{6B647201-6141-4B4D-B88A-7BB12A4E61C2}" srcOrd="0" destOrd="0" presId="urn:microsoft.com/office/officeart/2005/8/layout/default"/>
    <dgm:cxn modelId="{AEF958B5-68E9-418C-AF46-46382B354814}" type="presParOf" srcId="{CDE7C3D3-0B39-458B-9EFC-618BB7257471}" destId="{CC7B4D6B-D2A9-4EC0-9F8C-F129B7356F68}" srcOrd="1" destOrd="0" presId="urn:microsoft.com/office/officeart/2005/8/layout/default"/>
    <dgm:cxn modelId="{EFE56527-13C2-447C-9C9B-26515C405D1A}" type="presParOf" srcId="{CDE7C3D3-0B39-458B-9EFC-618BB7257471}" destId="{275486CC-DEF6-4BB8-B4E8-454ECA95587C}" srcOrd="2" destOrd="0" presId="urn:microsoft.com/office/officeart/2005/8/layout/default"/>
    <dgm:cxn modelId="{F85925EE-4023-46BF-BAE3-11764782DD69}" type="presParOf" srcId="{CDE7C3D3-0B39-458B-9EFC-618BB7257471}" destId="{40C3EEF2-EF3B-4D12-8FDF-C811ECF15FBE}" srcOrd="3" destOrd="0" presId="urn:microsoft.com/office/officeart/2005/8/layout/default"/>
    <dgm:cxn modelId="{2F4E80CA-057A-4CB7-91F9-8257A756379C}" type="presParOf" srcId="{CDE7C3D3-0B39-458B-9EFC-618BB7257471}" destId="{B95E268B-0833-47FD-8C55-6251489E9FF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C41074-562B-4E37-B621-26AE511B7B4B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E6EBC193-ED02-4014-B392-26F9080F911C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Según FAO, la carne fresca es un bien perecedero</a:t>
          </a:r>
          <a:endParaRPr lang="es-EC" sz="2000" dirty="0"/>
        </a:p>
      </dgm:t>
    </dgm:pt>
    <dgm:pt modelId="{3CC979ED-5029-482F-9C24-7AEB0F9946EE}" type="parTrans" cxnId="{FC5F1DAE-E428-4A0C-ACF5-4AA21B993CE9}">
      <dgm:prSet/>
      <dgm:spPr/>
      <dgm:t>
        <a:bodyPr/>
        <a:lstStyle/>
        <a:p>
          <a:endParaRPr lang="es-EC" sz="2000"/>
        </a:p>
      </dgm:t>
    </dgm:pt>
    <dgm:pt modelId="{DC7243B0-DB32-41E9-9064-5B7FBC026E49}" type="sibTrans" cxnId="{FC5F1DAE-E428-4A0C-ACF5-4AA21B993CE9}">
      <dgm:prSet/>
      <dgm:spPr/>
      <dgm:t>
        <a:bodyPr/>
        <a:lstStyle/>
        <a:p>
          <a:endParaRPr lang="es-EC" sz="2000"/>
        </a:p>
      </dgm:t>
    </dgm:pt>
    <dgm:pt modelId="{F2C6CEB9-AC0F-4FD8-9F5D-B734DE47E1FE}">
      <dgm:prSet phldrT="[Texto]" custT="1"/>
      <dgm:spPr/>
      <dgm:t>
        <a:bodyPr/>
        <a:lstStyle/>
        <a:p>
          <a:r>
            <a:rPr lang="es-E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Agrocalidad</a:t>
          </a:r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(2016), realiza  procedimientos de inspección y control.</a:t>
          </a:r>
          <a:endParaRPr lang="es-EC" sz="2000" dirty="0"/>
        </a:p>
      </dgm:t>
    </dgm:pt>
    <dgm:pt modelId="{F4C3E063-5049-4C3B-99A9-D7C24FD6C3E0}" type="parTrans" cxnId="{4BF559F2-9E5B-40C8-AC5E-D435886F6498}">
      <dgm:prSet/>
      <dgm:spPr/>
      <dgm:t>
        <a:bodyPr/>
        <a:lstStyle/>
        <a:p>
          <a:endParaRPr lang="es-EC" sz="2000"/>
        </a:p>
      </dgm:t>
    </dgm:pt>
    <dgm:pt modelId="{613AED42-4FEF-47F5-82B6-5D6F0762D50D}" type="sibTrans" cxnId="{4BF559F2-9E5B-40C8-AC5E-D435886F6498}">
      <dgm:prSet/>
      <dgm:spPr/>
      <dgm:t>
        <a:bodyPr/>
        <a:lstStyle/>
        <a:p>
          <a:endParaRPr lang="es-EC" sz="2000"/>
        </a:p>
      </dgm:t>
    </dgm:pt>
    <dgm:pt modelId="{F55FC901-D3AC-4B3F-BFAE-2D1C91181623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calidad de la carne se define de acuerdo a los factores </a:t>
          </a:r>
          <a:endParaRPr lang="es-EC" sz="2000" dirty="0"/>
        </a:p>
      </dgm:t>
    </dgm:pt>
    <dgm:pt modelId="{B5E22EAA-4F16-47FB-AF0A-6159E962E453}" type="parTrans" cxnId="{F0E224CD-B639-456C-AAE5-D86CB9D63DB5}">
      <dgm:prSet/>
      <dgm:spPr/>
      <dgm:t>
        <a:bodyPr/>
        <a:lstStyle/>
        <a:p>
          <a:endParaRPr lang="es-EC" sz="2000"/>
        </a:p>
      </dgm:t>
    </dgm:pt>
    <dgm:pt modelId="{1354BFB5-EB82-4DDD-A1DE-646A142D7E0F}" type="sibTrans" cxnId="{F0E224CD-B639-456C-AAE5-D86CB9D63DB5}">
      <dgm:prSet/>
      <dgm:spPr/>
      <dgm:t>
        <a:bodyPr/>
        <a:lstStyle/>
        <a:p>
          <a:endParaRPr lang="es-EC" sz="2000"/>
        </a:p>
      </dgm:t>
    </dgm:pt>
    <dgm:pt modelId="{5B38D2C7-9D29-4B4B-94C8-7B99EDE0032C}" type="pres">
      <dgm:prSet presAssocID="{84C41074-562B-4E37-B621-26AE511B7B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F1A3861B-FB5B-4BBC-96F2-BD792A75CB9E}" type="pres">
      <dgm:prSet presAssocID="{E6EBC193-ED02-4014-B392-26F9080F911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9319A2-3A6A-42AA-989D-DAD096FF6E54}" type="pres">
      <dgm:prSet presAssocID="{DC7243B0-DB32-41E9-9064-5B7FBC026E49}" presName="sibTrans" presStyleCnt="0"/>
      <dgm:spPr/>
    </dgm:pt>
    <dgm:pt modelId="{B6926D03-1500-42CA-91FA-0EC0D8B4B878}" type="pres">
      <dgm:prSet presAssocID="{F2C6CEB9-AC0F-4FD8-9F5D-B734DE47E1FE}" presName="node" presStyleLbl="node1" presStyleIdx="1" presStyleCnt="3" custLinFactNeighborX="-940" custLinFactNeighborY="529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C145DE-7855-43FE-9E56-6DA309949A34}" type="pres">
      <dgm:prSet presAssocID="{613AED42-4FEF-47F5-82B6-5D6F0762D50D}" presName="sibTrans" presStyleCnt="0"/>
      <dgm:spPr/>
    </dgm:pt>
    <dgm:pt modelId="{CDE27288-08EF-4FF4-9265-BFF7421D084F}" type="pres">
      <dgm:prSet presAssocID="{F55FC901-D3AC-4B3F-BFAE-2D1C91181623}" presName="node" presStyleLbl="node1" presStyleIdx="2" presStyleCnt="3" custLinFactNeighborX="-60586" custLinFactNeighborY="53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5AF016E-718F-4C7A-98F9-71FAFEE9D05F}" type="presOf" srcId="{84C41074-562B-4E37-B621-26AE511B7B4B}" destId="{5B38D2C7-9D29-4B4B-94C8-7B99EDE0032C}" srcOrd="0" destOrd="0" presId="urn:microsoft.com/office/officeart/2005/8/layout/default"/>
    <dgm:cxn modelId="{473B4938-BBAB-438A-89B8-DF7524767735}" type="presOf" srcId="{F55FC901-D3AC-4B3F-BFAE-2D1C91181623}" destId="{CDE27288-08EF-4FF4-9265-BFF7421D084F}" srcOrd="0" destOrd="0" presId="urn:microsoft.com/office/officeart/2005/8/layout/default"/>
    <dgm:cxn modelId="{F0E224CD-B639-456C-AAE5-D86CB9D63DB5}" srcId="{84C41074-562B-4E37-B621-26AE511B7B4B}" destId="{F55FC901-D3AC-4B3F-BFAE-2D1C91181623}" srcOrd="2" destOrd="0" parTransId="{B5E22EAA-4F16-47FB-AF0A-6159E962E453}" sibTransId="{1354BFB5-EB82-4DDD-A1DE-646A142D7E0F}"/>
    <dgm:cxn modelId="{150BEC42-013F-41E3-86A0-1638A2B971C1}" type="presOf" srcId="{E6EBC193-ED02-4014-B392-26F9080F911C}" destId="{F1A3861B-FB5B-4BBC-96F2-BD792A75CB9E}" srcOrd="0" destOrd="0" presId="urn:microsoft.com/office/officeart/2005/8/layout/default"/>
    <dgm:cxn modelId="{0C2315C6-8151-4D7B-B4EF-1542ED23D68E}" type="presOf" srcId="{F2C6CEB9-AC0F-4FD8-9F5D-B734DE47E1FE}" destId="{B6926D03-1500-42CA-91FA-0EC0D8B4B878}" srcOrd="0" destOrd="0" presId="urn:microsoft.com/office/officeart/2005/8/layout/default"/>
    <dgm:cxn modelId="{FC5F1DAE-E428-4A0C-ACF5-4AA21B993CE9}" srcId="{84C41074-562B-4E37-B621-26AE511B7B4B}" destId="{E6EBC193-ED02-4014-B392-26F9080F911C}" srcOrd="0" destOrd="0" parTransId="{3CC979ED-5029-482F-9C24-7AEB0F9946EE}" sibTransId="{DC7243B0-DB32-41E9-9064-5B7FBC026E49}"/>
    <dgm:cxn modelId="{4BF559F2-9E5B-40C8-AC5E-D435886F6498}" srcId="{84C41074-562B-4E37-B621-26AE511B7B4B}" destId="{F2C6CEB9-AC0F-4FD8-9F5D-B734DE47E1FE}" srcOrd="1" destOrd="0" parTransId="{F4C3E063-5049-4C3B-99A9-D7C24FD6C3E0}" sibTransId="{613AED42-4FEF-47F5-82B6-5D6F0762D50D}"/>
    <dgm:cxn modelId="{3A0EE1C6-E4F7-4EE3-8092-18DCCB149B2E}" type="presParOf" srcId="{5B38D2C7-9D29-4B4B-94C8-7B99EDE0032C}" destId="{F1A3861B-FB5B-4BBC-96F2-BD792A75CB9E}" srcOrd="0" destOrd="0" presId="urn:microsoft.com/office/officeart/2005/8/layout/default"/>
    <dgm:cxn modelId="{F2043C86-2B63-4BD7-B34F-138858BAB2B4}" type="presParOf" srcId="{5B38D2C7-9D29-4B4B-94C8-7B99EDE0032C}" destId="{E49319A2-3A6A-42AA-989D-DAD096FF6E54}" srcOrd="1" destOrd="0" presId="urn:microsoft.com/office/officeart/2005/8/layout/default"/>
    <dgm:cxn modelId="{ADAB930D-02D9-4C1D-B16A-FC88587A11EB}" type="presParOf" srcId="{5B38D2C7-9D29-4B4B-94C8-7B99EDE0032C}" destId="{B6926D03-1500-42CA-91FA-0EC0D8B4B878}" srcOrd="2" destOrd="0" presId="urn:microsoft.com/office/officeart/2005/8/layout/default"/>
    <dgm:cxn modelId="{C120881D-7EE3-4897-93BC-A6AAD9B3B0C1}" type="presParOf" srcId="{5B38D2C7-9D29-4B4B-94C8-7B99EDE0032C}" destId="{69C145DE-7855-43FE-9E56-6DA309949A34}" srcOrd="3" destOrd="0" presId="urn:microsoft.com/office/officeart/2005/8/layout/default"/>
    <dgm:cxn modelId="{726315D3-3E46-472D-87D8-5A49E172019C}" type="presParOf" srcId="{5B38D2C7-9D29-4B4B-94C8-7B99EDE0032C}" destId="{CDE27288-08EF-4FF4-9265-BFF7421D084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DD1A6BE-D671-4061-AC8D-EB63D0E3E9AF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4866497-3826-4D01-A727-046A3FC908FB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</a:t>
          </a:r>
          <a:r>
            <a:rPr lang="es-E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consume de carne se ha mantenido en las últimas décadas</a:t>
          </a:r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(Arce, 2012).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0A297A-694C-4B94-86AB-24007F79BCE0}" type="parTrans" cxnId="{45C2A6D7-E5EA-4667-A938-0073E40BEE58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CB51BA-1878-4342-B674-31F8B23CCBDE}" type="sibTrans" cxnId="{45C2A6D7-E5EA-4667-A938-0073E40BEE58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0B0F8E-55A3-46DF-A576-E953DE8F993F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el Ecuador la actividad ganadera  se forma en su mayoría  por pequeñas fincas y poco desarrolladas (Castro, 2009). 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A6EAFC-6995-46C1-AD86-060AF262B08E}" type="parTrans" cxnId="{CA63263B-418A-4332-B152-1D692097DB41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D5DC7A-E7E1-484C-AFE7-93D8F86E2AC8}" type="sibTrans" cxnId="{CA63263B-418A-4332-B152-1D692097DB41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BFBC20-4F4F-C248-9F05-9C60372735EF}">
      <dgm:prSet phldrT="[Texto]" custT="1"/>
      <dgm:spPr/>
      <dgm:t>
        <a:bodyPr/>
        <a:lstStyle/>
        <a:p>
          <a:r>
            <a:rPr lang="es-E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Agrocalidad</a:t>
          </a:r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(2016), estima incremento de bovinos y porcinos para la producción. 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455E1A-239F-F742-96E5-63CD22BD1639}" type="parTrans" cxnId="{4F29200D-B1FC-B64D-88F0-80DD79E515EE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367CF-0036-4A45-AF0D-11CC260DDFEF}" type="sibTrans" cxnId="{4F29200D-B1FC-B64D-88F0-80DD79E515EE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223542-5CFA-4324-87A9-497D853EAAA4}" type="pres">
      <dgm:prSet presAssocID="{9DD1A6BE-D671-4061-AC8D-EB63D0E3E9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D339F34-FBE5-4B05-ADFB-91EB9FE914B6}" type="pres">
      <dgm:prSet presAssocID="{D4866497-3826-4D01-A727-046A3FC908FB}" presName="node" presStyleLbl="node1" presStyleIdx="0" presStyleCnt="3" custLinFactNeighborX="-513" custLinFactNeighborY="-3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281A62-1AF6-47A1-9C71-D009C6EDEA08}" type="pres">
      <dgm:prSet presAssocID="{27CB51BA-1878-4342-B674-31F8B23CCBDE}" presName="sibTrans" presStyleCnt="0"/>
      <dgm:spPr/>
    </dgm:pt>
    <dgm:pt modelId="{9130A4CF-31BB-45A7-8E09-7122EC8A3E77}" type="pres">
      <dgm:prSet presAssocID="{9B0B0F8E-55A3-46DF-A576-E953DE8F993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C82F37-C5E4-4A43-9EA5-3EAB6CA0CEB4}" type="pres">
      <dgm:prSet presAssocID="{60D5DC7A-E7E1-484C-AFE7-93D8F86E2AC8}" presName="sibTrans" presStyleCnt="0"/>
      <dgm:spPr/>
    </dgm:pt>
    <dgm:pt modelId="{F060C8BB-3D3B-0D42-A89A-10BEE8FC347E}" type="pres">
      <dgm:prSet presAssocID="{2FBFBC20-4F4F-C248-9F05-9C60372735E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FCAF52A2-9868-AC4E-AEB7-86A626F91A61}" type="presOf" srcId="{D4866497-3826-4D01-A727-046A3FC908FB}" destId="{6D339F34-FBE5-4B05-ADFB-91EB9FE914B6}" srcOrd="0" destOrd="0" presId="urn:microsoft.com/office/officeart/2005/8/layout/hList6"/>
    <dgm:cxn modelId="{CA63263B-418A-4332-B152-1D692097DB41}" srcId="{9DD1A6BE-D671-4061-AC8D-EB63D0E3E9AF}" destId="{9B0B0F8E-55A3-46DF-A576-E953DE8F993F}" srcOrd="1" destOrd="0" parTransId="{A6A6EAFC-6995-46C1-AD86-060AF262B08E}" sibTransId="{60D5DC7A-E7E1-484C-AFE7-93D8F86E2AC8}"/>
    <dgm:cxn modelId="{39ED5713-1B6B-1F41-A609-ADFFBEF56422}" type="presOf" srcId="{9DD1A6BE-D671-4061-AC8D-EB63D0E3E9AF}" destId="{DA223542-5CFA-4324-87A9-497D853EAAA4}" srcOrd="0" destOrd="0" presId="urn:microsoft.com/office/officeart/2005/8/layout/hList6"/>
    <dgm:cxn modelId="{B4CAA6AA-A496-1A46-8649-D0BE11CFF0BE}" type="presOf" srcId="{2FBFBC20-4F4F-C248-9F05-9C60372735EF}" destId="{F060C8BB-3D3B-0D42-A89A-10BEE8FC347E}" srcOrd="0" destOrd="0" presId="urn:microsoft.com/office/officeart/2005/8/layout/hList6"/>
    <dgm:cxn modelId="{45C2A6D7-E5EA-4667-A938-0073E40BEE58}" srcId="{9DD1A6BE-D671-4061-AC8D-EB63D0E3E9AF}" destId="{D4866497-3826-4D01-A727-046A3FC908FB}" srcOrd="0" destOrd="0" parTransId="{050A297A-694C-4B94-86AB-24007F79BCE0}" sibTransId="{27CB51BA-1878-4342-B674-31F8B23CCBDE}"/>
    <dgm:cxn modelId="{4F29200D-B1FC-B64D-88F0-80DD79E515EE}" srcId="{9DD1A6BE-D671-4061-AC8D-EB63D0E3E9AF}" destId="{2FBFBC20-4F4F-C248-9F05-9C60372735EF}" srcOrd="2" destOrd="0" parTransId="{CC455E1A-239F-F742-96E5-63CD22BD1639}" sibTransId="{F33367CF-0036-4A45-AF0D-11CC260DDFEF}"/>
    <dgm:cxn modelId="{7E19E348-5F62-FC49-B4E3-32509CD0BA4B}" type="presOf" srcId="{9B0B0F8E-55A3-46DF-A576-E953DE8F993F}" destId="{9130A4CF-31BB-45A7-8E09-7122EC8A3E77}" srcOrd="0" destOrd="0" presId="urn:microsoft.com/office/officeart/2005/8/layout/hList6"/>
    <dgm:cxn modelId="{D3077FF3-59DA-364D-9A1A-980348479B2C}" type="presParOf" srcId="{DA223542-5CFA-4324-87A9-497D853EAAA4}" destId="{6D339F34-FBE5-4B05-ADFB-91EB9FE914B6}" srcOrd="0" destOrd="0" presId="urn:microsoft.com/office/officeart/2005/8/layout/hList6"/>
    <dgm:cxn modelId="{A9209EF0-DA94-1A45-AB3F-577B408DCA8C}" type="presParOf" srcId="{DA223542-5CFA-4324-87A9-497D853EAAA4}" destId="{02281A62-1AF6-47A1-9C71-D009C6EDEA08}" srcOrd="1" destOrd="0" presId="urn:microsoft.com/office/officeart/2005/8/layout/hList6"/>
    <dgm:cxn modelId="{1A955EEE-6946-2046-99CE-EA97FBAA49C9}" type="presParOf" srcId="{DA223542-5CFA-4324-87A9-497D853EAAA4}" destId="{9130A4CF-31BB-45A7-8E09-7122EC8A3E77}" srcOrd="2" destOrd="0" presId="urn:microsoft.com/office/officeart/2005/8/layout/hList6"/>
    <dgm:cxn modelId="{64C498D2-AFA8-2145-BB72-E8B53CE8826B}" type="presParOf" srcId="{DA223542-5CFA-4324-87A9-497D853EAAA4}" destId="{FBC82F37-C5E4-4A43-9EA5-3EAB6CA0CEB4}" srcOrd="3" destOrd="0" presId="urn:microsoft.com/office/officeart/2005/8/layout/hList6"/>
    <dgm:cxn modelId="{4A6C1C0F-30C1-8940-9D56-858E4CF9CD0B}" type="presParOf" srcId="{DA223542-5CFA-4324-87A9-497D853EAAA4}" destId="{F060C8BB-3D3B-0D42-A89A-10BEE8FC347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BE7F496-A412-4D3A-A598-4D5DC4C62541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B48A854-0063-4EFE-BCD6-5C59CF272151}">
      <dgm:prSet phldrT="[Texto]"/>
      <dgm:spPr/>
      <dgm:t>
        <a:bodyPr/>
        <a:lstStyle/>
        <a:p>
          <a:r>
            <a:rPr lang="es-ES" dirty="0" smtClean="0"/>
            <a:t>M</a:t>
          </a:r>
          <a:endParaRPr lang="es-ES" dirty="0"/>
        </a:p>
      </dgm:t>
    </dgm:pt>
    <dgm:pt modelId="{4CA82EBD-BB27-42C5-950B-EA80C716A849}" type="parTrans" cxnId="{77819BCE-2AA3-4A0E-BBFF-60A73EDECA26}">
      <dgm:prSet/>
      <dgm:spPr/>
      <dgm:t>
        <a:bodyPr/>
        <a:lstStyle/>
        <a:p>
          <a:endParaRPr lang="es-ES"/>
        </a:p>
      </dgm:t>
    </dgm:pt>
    <dgm:pt modelId="{62534E20-FDBE-4C81-949E-3EAC04A22148}" type="sibTrans" cxnId="{77819BCE-2AA3-4A0E-BBFF-60A73EDECA26}">
      <dgm:prSet/>
      <dgm:spPr/>
      <dgm:t>
        <a:bodyPr/>
        <a:lstStyle/>
        <a:p>
          <a:endParaRPr lang="es-ES"/>
        </a:p>
      </dgm:t>
    </dgm:pt>
    <dgm:pt modelId="{98F0C176-8ED1-4F87-9844-C3915922B4FC}">
      <dgm:prSet phldrT="[Texto]"/>
      <dgm:spPr/>
      <dgm:t>
        <a:bodyPr/>
        <a:lstStyle/>
        <a:p>
          <a:r>
            <a:rPr lang="es-ES" dirty="0" smtClean="0"/>
            <a:t>63,8 %</a:t>
          </a:r>
          <a:endParaRPr lang="es-ES" dirty="0"/>
        </a:p>
      </dgm:t>
    </dgm:pt>
    <dgm:pt modelId="{D7E5868C-DFAA-4AF3-8E13-31D77C0A6A85}" type="parTrans" cxnId="{609FC9A6-0588-426A-828A-9BB04B42C6D2}">
      <dgm:prSet/>
      <dgm:spPr/>
      <dgm:t>
        <a:bodyPr/>
        <a:lstStyle/>
        <a:p>
          <a:endParaRPr lang="es-ES"/>
        </a:p>
      </dgm:t>
    </dgm:pt>
    <dgm:pt modelId="{969F3B4C-78BA-447F-A562-933E12EC45C8}" type="sibTrans" cxnId="{609FC9A6-0588-426A-828A-9BB04B42C6D2}">
      <dgm:prSet/>
      <dgm:spPr/>
      <dgm:t>
        <a:bodyPr/>
        <a:lstStyle/>
        <a:p>
          <a:endParaRPr lang="es-ES"/>
        </a:p>
      </dgm:t>
    </dgm:pt>
    <dgm:pt modelId="{9AB23D1B-F7AB-443F-9A6E-4F0DEA4C9149}">
      <dgm:prSet phldrT="[Texto]"/>
      <dgm:spPr/>
      <dgm:t>
        <a:bodyPr/>
        <a:lstStyle/>
        <a:p>
          <a:r>
            <a:rPr lang="es-ES" dirty="0" smtClean="0"/>
            <a:t>F </a:t>
          </a:r>
          <a:endParaRPr lang="es-ES" dirty="0"/>
        </a:p>
      </dgm:t>
    </dgm:pt>
    <dgm:pt modelId="{172753D1-BF70-4264-B8B4-3F694A842104}" type="sibTrans" cxnId="{E4AEEE1E-EBD2-4BC2-920A-A19BC8C89D60}">
      <dgm:prSet/>
      <dgm:spPr/>
      <dgm:t>
        <a:bodyPr/>
        <a:lstStyle/>
        <a:p>
          <a:endParaRPr lang="es-ES"/>
        </a:p>
      </dgm:t>
    </dgm:pt>
    <dgm:pt modelId="{35BEA733-9DF3-4A69-86A9-4305B89043D6}" type="parTrans" cxnId="{E4AEEE1E-EBD2-4BC2-920A-A19BC8C89D60}">
      <dgm:prSet/>
      <dgm:spPr/>
      <dgm:t>
        <a:bodyPr/>
        <a:lstStyle/>
        <a:p>
          <a:endParaRPr lang="es-ES"/>
        </a:p>
      </dgm:t>
    </dgm:pt>
    <dgm:pt modelId="{FAE60740-4EE5-4D64-85F8-C0C58D5773C6}">
      <dgm:prSet phldrT="[Texto]"/>
      <dgm:spPr/>
      <dgm:t>
        <a:bodyPr/>
        <a:lstStyle/>
        <a:p>
          <a:r>
            <a:rPr lang="es-ES" dirty="0" smtClean="0"/>
            <a:t>36,2 %</a:t>
          </a:r>
          <a:endParaRPr lang="es-ES" dirty="0"/>
        </a:p>
      </dgm:t>
    </dgm:pt>
    <dgm:pt modelId="{F0D8F3F4-E3C7-424A-8558-A74418066106}" type="sibTrans" cxnId="{074FFBC0-E6C7-4723-8234-3B1C6B5911FD}">
      <dgm:prSet/>
      <dgm:spPr/>
      <dgm:t>
        <a:bodyPr/>
        <a:lstStyle/>
        <a:p>
          <a:endParaRPr lang="es-ES"/>
        </a:p>
      </dgm:t>
    </dgm:pt>
    <dgm:pt modelId="{D2FE01EA-F0F4-4D12-85D1-D784A8075728}" type="parTrans" cxnId="{074FFBC0-E6C7-4723-8234-3B1C6B5911FD}">
      <dgm:prSet/>
      <dgm:spPr/>
      <dgm:t>
        <a:bodyPr/>
        <a:lstStyle/>
        <a:p>
          <a:endParaRPr lang="es-ES"/>
        </a:p>
      </dgm:t>
    </dgm:pt>
    <dgm:pt modelId="{A6DC7AF6-2B31-45A2-9915-B57FA5FAA4D1}" type="pres">
      <dgm:prSet presAssocID="{DBE7F496-A412-4D3A-A598-4D5DC4C6254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6B5AEFE-43FE-4D32-A5F8-29CD607CB375}" type="pres">
      <dgm:prSet presAssocID="{4B48A854-0063-4EFE-BCD6-5C59CF272151}" presName="root" presStyleCnt="0"/>
      <dgm:spPr/>
      <dgm:t>
        <a:bodyPr/>
        <a:lstStyle/>
        <a:p>
          <a:endParaRPr lang="es-ES"/>
        </a:p>
      </dgm:t>
    </dgm:pt>
    <dgm:pt modelId="{22FFD7C6-FEBB-4689-B18E-C1630D61F41E}" type="pres">
      <dgm:prSet presAssocID="{4B48A854-0063-4EFE-BCD6-5C59CF272151}" presName="rootComposite" presStyleCnt="0"/>
      <dgm:spPr/>
      <dgm:t>
        <a:bodyPr/>
        <a:lstStyle/>
        <a:p>
          <a:endParaRPr lang="es-ES"/>
        </a:p>
      </dgm:t>
    </dgm:pt>
    <dgm:pt modelId="{56B42854-4193-4A04-9C32-6F3CF829B446}" type="pres">
      <dgm:prSet presAssocID="{4B48A854-0063-4EFE-BCD6-5C59CF272151}" presName="rootText" presStyleLbl="node1" presStyleIdx="0" presStyleCnt="2"/>
      <dgm:spPr/>
      <dgm:t>
        <a:bodyPr/>
        <a:lstStyle/>
        <a:p>
          <a:endParaRPr lang="es-ES"/>
        </a:p>
      </dgm:t>
    </dgm:pt>
    <dgm:pt modelId="{ED857449-905D-4C0C-8852-103A88F5E30D}" type="pres">
      <dgm:prSet presAssocID="{4B48A854-0063-4EFE-BCD6-5C59CF272151}" presName="rootConnector" presStyleLbl="node1" presStyleIdx="0" presStyleCnt="2"/>
      <dgm:spPr/>
      <dgm:t>
        <a:bodyPr/>
        <a:lstStyle/>
        <a:p>
          <a:endParaRPr lang="es-ES"/>
        </a:p>
      </dgm:t>
    </dgm:pt>
    <dgm:pt modelId="{611F7BD1-05F2-40AC-8F33-E3BF0C7E52CA}" type="pres">
      <dgm:prSet presAssocID="{4B48A854-0063-4EFE-BCD6-5C59CF272151}" presName="childShape" presStyleCnt="0"/>
      <dgm:spPr/>
      <dgm:t>
        <a:bodyPr/>
        <a:lstStyle/>
        <a:p>
          <a:endParaRPr lang="es-ES"/>
        </a:p>
      </dgm:t>
    </dgm:pt>
    <dgm:pt modelId="{CB758BFE-9F30-441B-9BCC-2E4920D4A995}" type="pres">
      <dgm:prSet presAssocID="{D2FE01EA-F0F4-4D12-85D1-D784A8075728}" presName="Name13" presStyleLbl="parChTrans1D2" presStyleIdx="0" presStyleCnt="2"/>
      <dgm:spPr/>
      <dgm:t>
        <a:bodyPr/>
        <a:lstStyle/>
        <a:p>
          <a:endParaRPr lang="es-ES"/>
        </a:p>
      </dgm:t>
    </dgm:pt>
    <dgm:pt modelId="{EC476E2C-C872-48C6-921C-125BA60EABFD}" type="pres">
      <dgm:prSet presAssocID="{FAE60740-4EE5-4D64-85F8-C0C58D5773C6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13CED3-02F2-48AF-827A-2B7360B59571}" type="pres">
      <dgm:prSet presAssocID="{9AB23D1B-F7AB-443F-9A6E-4F0DEA4C9149}" presName="root" presStyleCnt="0"/>
      <dgm:spPr/>
      <dgm:t>
        <a:bodyPr/>
        <a:lstStyle/>
        <a:p>
          <a:endParaRPr lang="es-ES"/>
        </a:p>
      </dgm:t>
    </dgm:pt>
    <dgm:pt modelId="{2CE8E76C-62E4-4102-B4C7-B268B086CE9E}" type="pres">
      <dgm:prSet presAssocID="{9AB23D1B-F7AB-443F-9A6E-4F0DEA4C9149}" presName="rootComposite" presStyleCnt="0"/>
      <dgm:spPr/>
      <dgm:t>
        <a:bodyPr/>
        <a:lstStyle/>
        <a:p>
          <a:endParaRPr lang="es-ES"/>
        </a:p>
      </dgm:t>
    </dgm:pt>
    <dgm:pt modelId="{B8251CC9-BB69-47D2-A664-2DA6DE56C972}" type="pres">
      <dgm:prSet presAssocID="{9AB23D1B-F7AB-443F-9A6E-4F0DEA4C9149}" presName="rootText" presStyleLbl="node1" presStyleIdx="1" presStyleCnt="2"/>
      <dgm:spPr/>
      <dgm:t>
        <a:bodyPr/>
        <a:lstStyle/>
        <a:p>
          <a:endParaRPr lang="es-ES"/>
        </a:p>
      </dgm:t>
    </dgm:pt>
    <dgm:pt modelId="{7C12C73B-60D5-4D17-A367-265A1811ECBD}" type="pres">
      <dgm:prSet presAssocID="{9AB23D1B-F7AB-443F-9A6E-4F0DEA4C9149}" presName="rootConnector" presStyleLbl="node1" presStyleIdx="1" presStyleCnt="2"/>
      <dgm:spPr/>
      <dgm:t>
        <a:bodyPr/>
        <a:lstStyle/>
        <a:p>
          <a:endParaRPr lang="es-ES"/>
        </a:p>
      </dgm:t>
    </dgm:pt>
    <dgm:pt modelId="{EC4291E3-2599-4C5D-A223-5A8FF771B99C}" type="pres">
      <dgm:prSet presAssocID="{9AB23D1B-F7AB-443F-9A6E-4F0DEA4C9149}" presName="childShape" presStyleCnt="0"/>
      <dgm:spPr/>
      <dgm:t>
        <a:bodyPr/>
        <a:lstStyle/>
        <a:p>
          <a:endParaRPr lang="es-ES"/>
        </a:p>
      </dgm:t>
    </dgm:pt>
    <dgm:pt modelId="{7CFCD490-E732-4B41-90A5-7861CA64A822}" type="pres">
      <dgm:prSet presAssocID="{D7E5868C-DFAA-4AF3-8E13-31D77C0A6A85}" presName="Name13" presStyleLbl="parChTrans1D2" presStyleIdx="1" presStyleCnt="2"/>
      <dgm:spPr/>
      <dgm:t>
        <a:bodyPr/>
        <a:lstStyle/>
        <a:p>
          <a:endParaRPr lang="es-ES"/>
        </a:p>
      </dgm:t>
    </dgm:pt>
    <dgm:pt modelId="{35AF5D35-6A79-4A79-A0FA-3707D9D67464}" type="pres">
      <dgm:prSet presAssocID="{98F0C176-8ED1-4F87-9844-C3915922B4FC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F8C4F34-09EB-49DD-9F7C-72781B66DA5D}" type="presOf" srcId="{DBE7F496-A412-4D3A-A598-4D5DC4C62541}" destId="{A6DC7AF6-2B31-45A2-9915-B57FA5FAA4D1}" srcOrd="0" destOrd="0" presId="urn:microsoft.com/office/officeart/2005/8/layout/hierarchy3"/>
    <dgm:cxn modelId="{B9B4B128-EEF7-4FBB-A05B-1857FC7FE49C}" type="presOf" srcId="{D7E5868C-DFAA-4AF3-8E13-31D77C0A6A85}" destId="{7CFCD490-E732-4B41-90A5-7861CA64A822}" srcOrd="0" destOrd="0" presId="urn:microsoft.com/office/officeart/2005/8/layout/hierarchy3"/>
    <dgm:cxn modelId="{FA372DC3-27C9-44D9-9701-40F1264D7469}" type="presOf" srcId="{9AB23D1B-F7AB-443F-9A6E-4F0DEA4C9149}" destId="{7C12C73B-60D5-4D17-A367-265A1811ECBD}" srcOrd="1" destOrd="0" presId="urn:microsoft.com/office/officeart/2005/8/layout/hierarchy3"/>
    <dgm:cxn modelId="{584492AA-EE30-49C0-89FF-645B85112A9E}" type="presOf" srcId="{9AB23D1B-F7AB-443F-9A6E-4F0DEA4C9149}" destId="{B8251CC9-BB69-47D2-A664-2DA6DE56C972}" srcOrd="0" destOrd="0" presId="urn:microsoft.com/office/officeart/2005/8/layout/hierarchy3"/>
    <dgm:cxn modelId="{1CA095BD-9B83-4997-AA72-05F6F9F5AD07}" type="presOf" srcId="{4B48A854-0063-4EFE-BCD6-5C59CF272151}" destId="{56B42854-4193-4A04-9C32-6F3CF829B446}" srcOrd="0" destOrd="0" presId="urn:microsoft.com/office/officeart/2005/8/layout/hierarchy3"/>
    <dgm:cxn modelId="{41B610AE-FAC2-40B3-BAAD-C391DED4DD45}" type="presOf" srcId="{98F0C176-8ED1-4F87-9844-C3915922B4FC}" destId="{35AF5D35-6A79-4A79-A0FA-3707D9D67464}" srcOrd="0" destOrd="0" presId="urn:microsoft.com/office/officeart/2005/8/layout/hierarchy3"/>
    <dgm:cxn modelId="{E4AEEE1E-EBD2-4BC2-920A-A19BC8C89D60}" srcId="{DBE7F496-A412-4D3A-A598-4D5DC4C62541}" destId="{9AB23D1B-F7AB-443F-9A6E-4F0DEA4C9149}" srcOrd="1" destOrd="0" parTransId="{35BEA733-9DF3-4A69-86A9-4305B89043D6}" sibTransId="{172753D1-BF70-4264-B8B4-3F694A842104}"/>
    <dgm:cxn modelId="{609FC9A6-0588-426A-828A-9BB04B42C6D2}" srcId="{9AB23D1B-F7AB-443F-9A6E-4F0DEA4C9149}" destId="{98F0C176-8ED1-4F87-9844-C3915922B4FC}" srcOrd="0" destOrd="0" parTransId="{D7E5868C-DFAA-4AF3-8E13-31D77C0A6A85}" sibTransId="{969F3B4C-78BA-447F-A562-933E12EC45C8}"/>
    <dgm:cxn modelId="{77819BCE-2AA3-4A0E-BBFF-60A73EDECA26}" srcId="{DBE7F496-A412-4D3A-A598-4D5DC4C62541}" destId="{4B48A854-0063-4EFE-BCD6-5C59CF272151}" srcOrd="0" destOrd="0" parTransId="{4CA82EBD-BB27-42C5-950B-EA80C716A849}" sibTransId="{62534E20-FDBE-4C81-949E-3EAC04A22148}"/>
    <dgm:cxn modelId="{7AAA5F50-C4B6-4EB0-8BAF-16CC6BBFCA17}" type="presOf" srcId="{D2FE01EA-F0F4-4D12-85D1-D784A8075728}" destId="{CB758BFE-9F30-441B-9BCC-2E4920D4A995}" srcOrd="0" destOrd="0" presId="urn:microsoft.com/office/officeart/2005/8/layout/hierarchy3"/>
    <dgm:cxn modelId="{074FFBC0-E6C7-4723-8234-3B1C6B5911FD}" srcId="{4B48A854-0063-4EFE-BCD6-5C59CF272151}" destId="{FAE60740-4EE5-4D64-85F8-C0C58D5773C6}" srcOrd="0" destOrd="0" parTransId="{D2FE01EA-F0F4-4D12-85D1-D784A8075728}" sibTransId="{F0D8F3F4-E3C7-424A-8558-A74418066106}"/>
    <dgm:cxn modelId="{FDD20951-8AEA-47D3-80B6-37F47BF214A8}" type="presOf" srcId="{4B48A854-0063-4EFE-BCD6-5C59CF272151}" destId="{ED857449-905D-4C0C-8852-103A88F5E30D}" srcOrd="1" destOrd="0" presId="urn:microsoft.com/office/officeart/2005/8/layout/hierarchy3"/>
    <dgm:cxn modelId="{3A598DAD-8C37-4638-A056-6BDE765D2295}" type="presOf" srcId="{FAE60740-4EE5-4D64-85F8-C0C58D5773C6}" destId="{EC476E2C-C872-48C6-921C-125BA60EABFD}" srcOrd="0" destOrd="0" presId="urn:microsoft.com/office/officeart/2005/8/layout/hierarchy3"/>
    <dgm:cxn modelId="{B621B8E4-D653-4E60-9DE1-37A5131DB00D}" type="presParOf" srcId="{A6DC7AF6-2B31-45A2-9915-B57FA5FAA4D1}" destId="{76B5AEFE-43FE-4D32-A5F8-29CD607CB375}" srcOrd="0" destOrd="0" presId="urn:microsoft.com/office/officeart/2005/8/layout/hierarchy3"/>
    <dgm:cxn modelId="{4FBC1920-157A-4E17-92C9-005F32F7F2EF}" type="presParOf" srcId="{76B5AEFE-43FE-4D32-A5F8-29CD607CB375}" destId="{22FFD7C6-FEBB-4689-B18E-C1630D61F41E}" srcOrd="0" destOrd="0" presId="urn:microsoft.com/office/officeart/2005/8/layout/hierarchy3"/>
    <dgm:cxn modelId="{DAE7B8D3-1A75-4164-A6AC-F9AC50E0BDCB}" type="presParOf" srcId="{22FFD7C6-FEBB-4689-B18E-C1630D61F41E}" destId="{56B42854-4193-4A04-9C32-6F3CF829B446}" srcOrd="0" destOrd="0" presId="urn:microsoft.com/office/officeart/2005/8/layout/hierarchy3"/>
    <dgm:cxn modelId="{81D302D1-C202-4083-9955-FA3F81835DE2}" type="presParOf" srcId="{22FFD7C6-FEBB-4689-B18E-C1630D61F41E}" destId="{ED857449-905D-4C0C-8852-103A88F5E30D}" srcOrd="1" destOrd="0" presId="urn:microsoft.com/office/officeart/2005/8/layout/hierarchy3"/>
    <dgm:cxn modelId="{D5A39519-C4CE-45F4-8502-848AECE21F1E}" type="presParOf" srcId="{76B5AEFE-43FE-4D32-A5F8-29CD607CB375}" destId="{611F7BD1-05F2-40AC-8F33-E3BF0C7E52CA}" srcOrd="1" destOrd="0" presId="urn:microsoft.com/office/officeart/2005/8/layout/hierarchy3"/>
    <dgm:cxn modelId="{7F3A79EC-2DC5-43D7-A524-6B28432B3C0E}" type="presParOf" srcId="{611F7BD1-05F2-40AC-8F33-E3BF0C7E52CA}" destId="{CB758BFE-9F30-441B-9BCC-2E4920D4A995}" srcOrd="0" destOrd="0" presId="urn:microsoft.com/office/officeart/2005/8/layout/hierarchy3"/>
    <dgm:cxn modelId="{C1FCBB23-7533-4A12-B1C8-96C7EA2F9292}" type="presParOf" srcId="{611F7BD1-05F2-40AC-8F33-E3BF0C7E52CA}" destId="{EC476E2C-C872-48C6-921C-125BA60EABFD}" srcOrd="1" destOrd="0" presId="urn:microsoft.com/office/officeart/2005/8/layout/hierarchy3"/>
    <dgm:cxn modelId="{FBC1A072-FFE4-4F00-A5D5-AE538BCD93BD}" type="presParOf" srcId="{A6DC7AF6-2B31-45A2-9915-B57FA5FAA4D1}" destId="{2513CED3-02F2-48AF-827A-2B7360B59571}" srcOrd="1" destOrd="0" presId="urn:microsoft.com/office/officeart/2005/8/layout/hierarchy3"/>
    <dgm:cxn modelId="{8F7D7B54-F82A-446B-8EAB-BC86B2DB0641}" type="presParOf" srcId="{2513CED3-02F2-48AF-827A-2B7360B59571}" destId="{2CE8E76C-62E4-4102-B4C7-B268B086CE9E}" srcOrd="0" destOrd="0" presId="urn:microsoft.com/office/officeart/2005/8/layout/hierarchy3"/>
    <dgm:cxn modelId="{6B877AED-5DA2-487B-9149-1F71D7079D32}" type="presParOf" srcId="{2CE8E76C-62E4-4102-B4C7-B268B086CE9E}" destId="{B8251CC9-BB69-47D2-A664-2DA6DE56C972}" srcOrd="0" destOrd="0" presId="urn:microsoft.com/office/officeart/2005/8/layout/hierarchy3"/>
    <dgm:cxn modelId="{D4EAD7E0-7A5F-4C86-A44C-5F6AE0C7E6FC}" type="presParOf" srcId="{2CE8E76C-62E4-4102-B4C7-B268B086CE9E}" destId="{7C12C73B-60D5-4D17-A367-265A1811ECBD}" srcOrd="1" destOrd="0" presId="urn:microsoft.com/office/officeart/2005/8/layout/hierarchy3"/>
    <dgm:cxn modelId="{C260B2B9-43A7-48C7-A9AD-521807C7C2D1}" type="presParOf" srcId="{2513CED3-02F2-48AF-827A-2B7360B59571}" destId="{EC4291E3-2599-4C5D-A223-5A8FF771B99C}" srcOrd="1" destOrd="0" presId="urn:microsoft.com/office/officeart/2005/8/layout/hierarchy3"/>
    <dgm:cxn modelId="{147DF3EC-1566-4312-BDFB-30E8B808633C}" type="presParOf" srcId="{EC4291E3-2599-4C5D-A223-5A8FF771B99C}" destId="{7CFCD490-E732-4B41-90A5-7861CA64A822}" srcOrd="0" destOrd="0" presId="urn:microsoft.com/office/officeart/2005/8/layout/hierarchy3"/>
    <dgm:cxn modelId="{F1F2DCBC-AE92-4055-8048-1BD26606CFEE}" type="presParOf" srcId="{EC4291E3-2599-4C5D-A223-5A8FF771B99C}" destId="{35AF5D35-6A79-4A79-A0FA-3707D9D6746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BE7F496-A412-4D3A-A598-4D5DC4C62541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48A854-0063-4EFE-BCD6-5C59CF272151}">
      <dgm:prSet phldrT="[Texto]"/>
      <dgm:spPr/>
      <dgm:t>
        <a:bodyPr/>
        <a:lstStyle/>
        <a:p>
          <a:r>
            <a:rPr lang="es-ES" dirty="0" smtClean="0"/>
            <a:t>Si</a:t>
          </a:r>
          <a:endParaRPr lang="es-ES" dirty="0"/>
        </a:p>
      </dgm:t>
    </dgm:pt>
    <dgm:pt modelId="{4CA82EBD-BB27-42C5-950B-EA80C716A849}" type="parTrans" cxnId="{77819BCE-2AA3-4A0E-BBFF-60A73EDECA26}">
      <dgm:prSet/>
      <dgm:spPr/>
      <dgm:t>
        <a:bodyPr/>
        <a:lstStyle/>
        <a:p>
          <a:endParaRPr lang="es-ES"/>
        </a:p>
      </dgm:t>
    </dgm:pt>
    <dgm:pt modelId="{62534E20-FDBE-4C81-949E-3EAC04A22148}" type="sibTrans" cxnId="{77819BCE-2AA3-4A0E-BBFF-60A73EDECA26}">
      <dgm:prSet/>
      <dgm:spPr/>
      <dgm:t>
        <a:bodyPr/>
        <a:lstStyle/>
        <a:p>
          <a:endParaRPr lang="es-ES"/>
        </a:p>
      </dgm:t>
    </dgm:pt>
    <dgm:pt modelId="{98F0C176-8ED1-4F87-9844-C3915922B4FC}">
      <dgm:prSet phldrT="[Texto]"/>
      <dgm:spPr/>
      <dgm:t>
        <a:bodyPr/>
        <a:lstStyle/>
        <a:p>
          <a:r>
            <a:rPr lang="es-ES" dirty="0" smtClean="0"/>
            <a:t>1,3%</a:t>
          </a:r>
          <a:endParaRPr lang="es-ES" dirty="0"/>
        </a:p>
      </dgm:t>
    </dgm:pt>
    <dgm:pt modelId="{D7E5868C-DFAA-4AF3-8E13-31D77C0A6A85}" type="parTrans" cxnId="{609FC9A6-0588-426A-828A-9BB04B42C6D2}">
      <dgm:prSet/>
      <dgm:spPr/>
      <dgm:t>
        <a:bodyPr/>
        <a:lstStyle/>
        <a:p>
          <a:endParaRPr lang="es-ES"/>
        </a:p>
      </dgm:t>
    </dgm:pt>
    <dgm:pt modelId="{969F3B4C-78BA-447F-A562-933E12EC45C8}" type="sibTrans" cxnId="{609FC9A6-0588-426A-828A-9BB04B42C6D2}">
      <dgm:prSet/>
      <dgm:spPr/>
      <dgm:t>
        <a:bodyPr/>
        <a:lstStyle/>
        <a:p>
          <a:endParaRPr lang="es-ES"/>
        </a:p>
      </dgm:t>
    </dgm:pt>
    <dgm:pt modelId="{9AB23D1B-F7AB-443F-9A6E-4F0DEA4C9149}">
      <dgm:prSet phldrT="[Texto]"/>
      <dgm:spPr/>
      <dgm:t>
        <a:bodyPr/>
        <a:lstStyle/>
        <a:p>
          <a:r>
            <a:rPr lang="es-ES" dirty="0" smtClean="0"/>
            <a:t>No </a:t>
          </a:r>
          <a:endParaRPr lang="es-ES" dirty="0"/>
        </a:p>
      </dgm:t>
    </dgm:pt>
    <dgm:pt modelId="{172753D1-BF70-4264-B8B4-3F694A842104}" type="sibTrans" cxnId="{E4AEEE1E-EBD2-4BC2-920A-A19BC8C89D60}">
      <dgm:prSet/>
      <dgm:spPr/>
      <dgm:t>
        <a:bodyPr/>
        <a:lstStyle/>
        <a:p>
          <a:endParaRPr lang="es-ES"/>
        </a:p>
      </dgm:t>
    </dgm:pt>
    <dgm:pt modelId="{35BEA733-9DF3-4A69-86A9-4305B89043D6}" type="parTrans" cxnId="{E4AEEE1E-EBD2-4BC2-920A-A19BC8C89D60}">
      <dgm:prSet/>
      <dgm:spPr/>
      <dgm:t>
        <a:bodyPr/>
        <a:lstStyle/>
        <a:p>
          <a:endParaRPr lang="es-ES"/>
        </a:p>
      </dgm:t>
    </dgm:pt>
    <dgm:pt modelId="{FAE60740-4EE5-4D64-85F8-C0C58D5773C6}">
      <dgm:prSet phldrT="[Texto]"/>
      <dgm:spPr/>
      <dgm:t>
        <a:bodyPr/>
        <a:lstStyle/>
        <a:p>
          <a:r>
            <a:rPr lang="es-ES" dirty="0" smtClean="0"/>
            <a:t>98,7 %</a:t>
          </a:r>
          <a:endParaRPr lang="es-ES" dirty="0"/>
        </a:p>
      </dgm:t>
    </dgm:pt>
    <dgm:pt modelId="{F0D8F3F4-E3C7-424A-8558-A74418066106}" type="sibTrans" cxnId="{074FFBC0-E6C7-4723-8234-3B1C6B5911FD}">
      <dgm:prSet/>
      <dgm:spPr/>
      <dgm:t>
        <a:bodyPr/>
        <a:lstStyle/>
        <a:p>
          <a:endParaRPr lang="es-ES"/>
        </a:p>
      </dgm:t>
    </dgm:pt>
    <dgm:pt modelId="{D2FE01EA-F0F4-4D12-85D1-D784A8075728}" type="parTrans" cxnId="{074FFBC0-E6C7-4723-8234-3B1C6B5911FD}">
      <dgm:prSet/>
      <dgm:spPr/>
      <dgm:t>
        <a:bodyPr/>
        <a:lstStyle/>
        <a:p>
          <a:endParaRPr lang="es-ES"/>
        </a:p>
      </dgm:t>
    </dgm:pt>
    <dgm:pt modelId="{A6DC7AF6-2B31-45A2-9915-B57FA5FAA4D1}" type="pres">
      <dgm:prSet presAssocID="{DBE7F496-A412-4D3A-A598-4D5DC4C6254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6B5AEFE-43FE-4D32-A5F8-29CD607CB375}" type="pres">
      <dgm:prSet presAssocID="{4B48A854-0063-4EFE-BCD6-5C59CF272151}" presName="root" presStyleCnt="0"/>
      <dgm:spPr/>
    </dgm:pt>
    <dgm:pt modelId="{22FFD7C6-FEBB-4689-B18E-C1630D61F41E}" type="pres">
      <dgm:prSet presAssocID="{4B48A854-0063-4EFE-BCD6-5C59CF272151}" presName="rootComposite" presStyleCnt="0"/>
      <dgm:spPr/>
    </dgm:pt>
    <dgm:pt modelId="{56B42854-4193-4A04-9C32-6F3CF829B446}" type="pres">
      <dgm:prSet presAssocID="{4B48A854-0063-4EFE-BCD6-5C59CF272151}" presName="rootText" presStyleLbl="node1" presStyleIdx="0" presStyleCnt="2"/>
      <dgm:spPr/>
      <dgm:t>
        <a:bodyPr/>
        <a:lstStyle/>
        <a:p>
          <a:endParaRPr lang="es-ES"/>
        </a:p>
      </dgm:t>
    </dgm:pt>
    <dgm:pt modelId="{ED857449-905D-4C0C-8852-103A88F5E30D}" type="pres">
      <dgm:prSet presAssocID="{4B48A854-0063-4EFE-BCD6-5C59CF272151}" presName="rootConnector" presStyleLbl="node1" presStyleIdx="0" presStyleCnt="2"/>
      <dgm:spPr/>
      <dgm:t>
        <a:bodyPr/>
        <a:lstStyle/>
        <a:p>
          <a:endParaRPr lang="es-ES"/>
        </a:p>
      </dgm:t>
    </dgm:pt>
    <dgm:pt modelId="{611F7BD1-05F2-40AC-8F33-E3BF0C7E52CA}" type="pres">
      <dgm:prSet presAssocID="{4B48A854-0063-4EFE-BCD6-5C59CF272151}" presName="childShape" presStyleCnt="0"/>
      <dgm:spPr/>
    </dgm:pt>
    <dgm:pt modelId="{CB758BFE-9F30-441B-9BCC-2E4920D4A995}" type="pres">
      <dgm:prSet presAssocID="{D2FE01EA-F0F4-4D12-85D1-D784A8075728}" presName="Name13" presStyleLbl="parChTrans1D2" presStyleIdx="0" presStyleCnt="2"/>
      <dgm:spPr/>
      <dgm:t>
        <a:bodyPr/>
        <a:lstStyle/>
        <a:p>
          <a:endParaRPr lang="es-ES"/>
        </a:p>
      </dgm:t>
    </dgm:pt>
    <dgm:pt modelId="{EC476E2C-C872-48C6-921C-125BA60EABFD}" type="pres">
      <dgm:prSet presAssocID="{FAE60740-4EE5-4D64-85F8-C0C58D5773C6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13CED3-02F2-48AF-827A-2B7360B59571}" type="pres">
      <dgm:prSet presAssocID="{9AB23D1B-F7AB-443F-9A6E-4F0DEA4C9149}" presName="root" presStyleCnt="0"/>
      <dgm:spPr/>
    </dgm:pt>
    <dgm:pt modelId="{2CE8E76C-62E4-4102-B4C7-B268B086CE9E}" type="pres">
      <dgm:prSet presAssocID="{9AB23D1B-F7AB-443F-9A6E-4F0DEA4C9149}" presName="rootComposite" presStyleCnt="0"/>
      <dgm:spPr/>
    </dgm:pt>
    <dgm:pt modelId="{B8251CC9-BB69-47D2-A664-2DA6DE56C972}" type="pres">
      <dgm:prSet presAssocID="{9AB23D1B-F7AB-443F-9A6E-4F0DEA4C9149}" presName="rootText" presStyleLbl="node1" presStyleIdx="1" presStyleCnt="2"/>
      <dgm:spPr/>
      <dgm:t>
        <a:bodyPr/>
        <a:lstStyle/>
        <a:p>
          <a:endParaRPr lang="es-ES"/>
        </a:p>
      </dgm:t>
    </dgm:pt>
    <dgm:pt modelId="{7C12C73B-60D5-4D17-A367-265A1811ECBD}" type="pres">
      <dgm:prSet presAssocID="{9AB23D1B-F7AB-443F-9A6E-4F0DEA4C9149}" presName="rootConnector" presStyleLbl="node1" presStyleIdx="1" presStyleCnt="2"/>
      <dgm:spPr/>
      <dgm:t>
        <a:bodyPr/>
        <a:lstStyle/>
        <a:p>
          <a:endParaRPr lang="es-ES"/>
        </a:p>
      </dgm:t>
    </dgm:pt>
    <dgm:pt modelId="{EC4291E3-2599-4C5D-A223-5A8FF771B99C}" type="pres">
      <dgm:prSet presAssocID="{9AB23D1B-F7AB-443F-9A6E-4F0DEA4C9149}" presName="childShape" presStyleCnt="0"/>
      <dgm:spPr/>
    </dgm:pt>
    <dgm:pt modelId="{7CFCD490-E732-4B41-90A5-7861CA64A822}" type="pres">
      <dgm:prSet presAssocID="{D7E5868C-DFAA-4AF3-8E13-31D77C0A6A85}" presName="Name13" presStyleLbl="parChTrans1D2" presStyleIdx="1" presStyleCnt="2"/>
      <dgm:spPr/>
      <dgm:t>
        <a:bodyPr/>
        <a:lstStyle/>
        <a:p>
          <a:endParaRPr lang="es-ES"/>
        </a:p>
      </dgm:t>
    </dgm:pt>
    <dgm:pt modelId="{35AF5D35-6A79-4A79-A0FA-3707D9D67464}" type="pres">
      <dgm:prSet presAssocID="{98F0C176-8ED1-4F87-9844-C3915922B4FC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F8C4F34-09EB-49DD-9F7C-72781B66DA5D}" type="presOf" srcId="{DBE7F496-A412-4D3A-A598-4D5DC4C62541}" destId="{A6DC7AF6-2B31-45A2-9915-B57FA5FAA4D1}" srcOrd="0" destOrd="0" presId="urn:microsoft.com/office/officeart/2005/8/layout/hierarchy3"/>
    <dgm:cxn modelId="{B9B4B128-EEF7-4FBB-A05B-1857FC7FE49C}" type="presOf" srcId="{D7E5868C-DFAA-4AF3-8E13-31D77C0A6A85}" destId="{7CFCD490-E732-4B41-90A5-7861CA64A822}" srcOrd="0" destOrd="0" presId="urn:microsoft.com/office/officeart/2005/8/layout/hierarchy3"/>
    <dgm:cxn modelId="{FA372DC3-27C9-44D9-9701-40F1264D7469}" type="presOf" srcId="{9AB23D1B-F7AB-443F-9A6E-4F0DEA4C9149}" destId="{7C12C73B-60D5-4D17-A367-265A1811ECBD}" srcOrd="1" destOrd="0" presId="urn:microsoft.com/office/officeart/2005/8/layout/hierarchy3"/>
    <dgm:cxn modelId="{584492AA-EE30-49C0-89FF-645B85112A9E}" type="presOf" srcId="{9AB23D1B-F7AB-443F-9A6E-4F0DEA4C9149}" destId="{B8251CC9-BB69-47D2-A664-2DA6DE56C972}" srcOrd="0" destOrd="0" presId="urn:microsoft.com/office/officeart/2005/8/layout/hierarchy3"/>
    <dgm:cxn modelId="{1CA095BD-9B83-4997-AA72-05F6F9F5AD07}" type="presOf" srcId="{4B48A854-0063-4EFE-BCD6-5C59CF272151}" destId="{56B42854-4193-4A04-9C32-6F3CF829B446}" srcOrd="0" destOrd="0" presId="urn:microsoft.com/office/officeart/2005/8/layout/hierarchy3"/>
    <dgm:cxn modelId="{41B610AE-FAC2-40B3-BAAD-C391DED4DD45}" type="presOf" srcId="{98F0C176-8ED1-4F87-9844-C3915922B4FC}" destId="{35AF5D35-6A79-4A79-A0FA-3707D9D67464}" srcOrd="0" destOrd="0" presId="urn:microsoft.com/office/officeart/2005/8/layout/hierarchy3"/>
    <dgm:cxn modelId="{E4AEEE1E-EBD2-4BC2-920A-A19BC8C89D60}" srcId="{DBE7F496-A412-4D3A-A598-4D5DC4C62541}" destId="{9AB23D1B-F7AB-443F-9A6E-4F0DEA4C9149}" srcOrd="1" destOrd="0" parTransId="{35BEA733-9DF3-4A69-86A9-4305B89043D6}" sibTransId="{172753D1-BF70-4264-B8B4-3F694A842104}"/>
    <dgm:cxn modelId="{609FC9A6-0588-426A-828A-9BB04B42C6D2}" srcId="{9AB23D1B-F7AB-443F-9A6E-4F0DEA4C9149}" destId="{98F0C176-8ED1-4F87-9844-C3915922B4FC}" srcOrd="0" destOrd="0" parTransId="{D7E5868C-DFAA-4AF3-8E13-31D77C0A6A85}" sibTransId="{969F3B4C-78BA-447F-A562-933E12EC45C8}"/>
    <dgm:cxn modelId="{77819BCE-2AA3-4A0E-BBFF-60A73EDECA26}" srcId="{DBE7F496-A412-4D3A-A598-4D5DC4C62541}" destId="{4B48A854-0063-4EFE-BCD6-5C59CF272151}" srcOrd="0" destOrd="0" parTransId="{4CA82EBD-BB27-42C5-950B-EA80C716A849}" sibTransId="{62534E20-FDBE-4C81-949E-3EAC04A22148}"/>
    <dgm:cxn modelId="{7AAA5F50-C4B6-4EB0-8BAF-16CC6BBFCA17}" type="presOf" srcId="{D2FE01EA-F0F4-4D12-85D1-D784A8075728}" destId="{CB758BFE-9F30-441B-9BCC-2E4920D4A995}" srcOrd="0" destOrd="0" presId="urn:microsoft.com/office/officeart/2005/8/layout/hierarchy3"/>
    <dgm:cxn modelId="{074FFBC0-E6C7-4723-8234-3B1C6B5911FD}" srcId="{4B48A854-0063-4EFE-BCD6-5C59CF272151}" destId="{FAE60740-4EE5-4D64-85F8-C0C58D5773C6}" srcOrd="0" destOrd="0" parTransId="{D2FE01EA-F0F4-4D12-85D1-D784A8075728}" sibTransId="{F0D8F3F4-E3C7-424A-8558-A74418066106}"/>
    <dgm:cxn modelId="{FDD20951-8AEA-47D3-80B6-37F47BF214A8}" type="presOf" srcId="{4B48A854-0063-4EFE-BCD6-5C59CF272151}" destId="{ED857449-905D-4C0C-8852-103A88F5E30D}" srcOrd="1" destOrd="0" presId="urn:microsoft.com/office/officeart/2005/8/layout/hierarchy3"/>
    <dgm:cxn modelId="{3A598DAD-8C37-4638-A056-6BDE765D2295}" type="presOf" srcId="{FAE60740-4EE5-4D64-85F8-C0C58D5773C6}" destId="{EC476E2C-C872-48C6-921C-125BA60EABFD}" srcOrd="0" destOrd="0" presId="urn:microsoft.com/office/officeart/2005/8/layout/hierarchy3"/>
    <dgm:cxn modelId="{B621B8E4-D653-4E60-9DE1-37A5131DB00D}" type="presParOf" srcId="{A6DC7AF6-2B31-45A2-9915-B57FA5FAA4D1}" destId="{76B5AEFE-43FE-4D32-A5F8-29CD607CB375}" srcOrd="0" destOrd="0" presId="urn:microsoft.com/office/officeart/2005/8/layout/hierarchy3"/>
    <dgm:cxn modelId="{4FBC1920-157A-4E17-92C9-005F32F7F2EF}" type="presParOf" srcId="{76B5AEFE-43FE-4D32-A5F8-29CD607CB375}" destId="{22FFD7C6-FEBB-4689-B18E-C1630D61F41E}" srcOrd="0" destOrd="0" presId="urn:microsoft.com/office/officeart/2005/8/layout/hierarchy3"/>
    <dgm:cxn modelId="{DAE7B8D3-1A75-4164-A6AC-F9AC50E0BDCB}" type="presParOf" srcId="{22FFD7C6-FEBB-4689-B18E-C1630D61F41E}" destId="{56B42854-4193-4A04-9C32-6F3CF829B446}" srcOrd="0" destOrd="0" presId="urn:microsoft.com/office/officeart/2005/8/layout/hierarchy3"/>
    <dgm:cxn modelId="{81D302D1-C202-4083-9955-FA3F81835DE2}" type="presParOf" srcId="{22FFD7C6-FEBB-4689-B18E-C1630D61F41E}" destId="{ED857449-905D-4C0C-8852-103A88F5E30D}" srcOrd="1" destOrd="0" presId="urn:microsoft.com/office/officeart/2005/8/layout/hierarchy3"/>
    <dgm:cxn modelId="{D5A39519-C4CE-45F4-8502-848AECE21F1E}" type="presParOf" srcId="{76B5AEFE-43FE-4D32-A5F8-29CD607CB375}" destId="{611F7BD1-05F2-40AC-8F33-E3BF0C7E52CA}" srcOrd="1" destOrd="0" presId="urn:microsoft.com/office/officeart/2005/8/layout/hierarchy3"/>
    <dgm:cxn modelId="{7F3A79EC-2DC5-43D7-A524-6B28432B3C0E}" type="presParOf" srcId="{611F7BD1-05F2-40AC-8F33-E3BF0C7E52CA}" destId="{CB758BFE-9F30-441B-9BCC-2E4920D4A995}" srcOrd="0" destOrd="0" presId="urn:microsoft.com/office/officeart/2005/8/layout/hierarchy3"/>
    <dgm:cxn modelId="{C1FCBB23-7533-4A12-B1C8-96C7EA2F9292}" type="presParOf" srcId="{611F7BD1-05F2-40AC-8F33-E3BF0C7E52CA}" destId="{EC476E2C-C872-48C6-921C-125BA60EABFD}" srcOrd="1" destOrd="0" presId="urn:microsoft.com/office/officeart/2005/8/layout/hierarchy3"/>
    <dgm:cxn modelId="{FBC1A072-FFE4-4F00-A5D5-AE538BCD93BD}" type="presParOf" srcId="{A6DC7AF6-2B31-45A2-9915-B57FA5FAA4D1}" destId="{2513CED3-02F2-48AF-827A-2B7360B59571}" srcOrd="1" destOrd="0" presId="urn:microsoft.com/office/officeart/2005/8/layout/hierarchy3"/>
    <dgm:cxn modelId="{8F7D7B54-F82A-446B-8EAB-BC86B2DB0641}" type="presParOf" srcId="{2513CED3-02F2-48AF-827A-2B7360B59571}" destId="{2CE8E76C-62E4-4102-B4C7-B268B086CE9E}" srcOrd="0" destOrd="0" presId="urn:microsoft.com/office/officeart/2005/8/layout/hierarchy3"/>
    <dgm:cxn modelId="{6B877AED-5DA2-487B-9149-1F71D7079D32}" type="presParOf" srcId="{2CE8E76C-62E4-4102-B4C7-B268B086CE9E}" destId="{B8251CC9-BB69-47D2-A664-2DA6DE56C972}" srcOrd="0" destOrd="0" presId="urn:microsoft.com/office/officeart/2005/8/layout/hierarchy3"/>
    <dgm:cxn modelId="{D4EAD7E0-7A5F-4C86-A44C-5F6AE0C7E6FC}" type="presParOf" srcId="{2CE8E76C-62E4-4102-B4C7-B268B086CE9E}" destId="{7C12C73B-60D5-4D17-A367-265A1811ECBD}" srcOrd="1" destOrd="0" presId="urn:microsoft.com/office/officeart/2005/8/layout/hierarchy3"/>
    <dgm:cxn modelId="{C260B2B9-43A7-48C7-A9AD-521807C7C2D1}" type="presParOf" srcId="{2513CED3-02F2-48AF-827A-2B7360B59571}" destId="{EC4291E3-2599-4C5D-A223-5A8FF771B99C}" srcOrd="1" destOrd="0" presId="urn:microsoft.com/office/officeart/2005/8/layout/hierarchy3"/>
    <dgm:cxn modelId="{147DF3EC-1566-4312-BDFB-30E8B808633C}" type="presParOf" srcId="{EC4291E3-2599-4C5D-A223-5A8FF771B99C}" destId="{7CFCD490-E732-4B41-90A5-7861CA64A822}" srcOrd="0" destOrd="0" presId="urn:microsoft.com/office/officeart/2005/8/layout/hierarchy3"/>
    <dgm:cxn modelId="{F1F2DCBC-AE92-4055-8048-1BD26606CFEE}" type="presParOf" srcId="{EC4291E3-2599-4C5D-A223-5A8FF771B99C}" destId="{35AF5D35-6A79-4A79-A0FA-3707D9D6746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EAC5561-6BD9-4FB1-BAF7-AC7D23878D28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4988F06-88AC-42A0-8CEF-0E921802B9C3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cultura de consumo en las familias de los conjuntos habitacionales es siempre consumir cárnicos, además las mujeres son las que realizan siempre las compras.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340C1A-2218-4681-95B6-C3F5466548EE}" type="parTrans" cxnId="{856D2AAB-75AC-4E20-86DC-76BC61F420C6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5FFFB9-ED75-4AC6-8940-41B9B31D6B00}" type="sibTrans" cxnId="{856D2AAB-75AC-4E20-86DC-76BC61F420C6}">
      <dgm:prSet custT="1"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7A03CD-ACF4-447E-B88D-F3EA07AE447B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Según las características de este segmento los consumidores realizan sus compras de cárnicos en los supermercados, por sus estatus que tienen no realizan las compras en lugares como mercado, tercena o tienda ya que no son lugares de su preferencia.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71F785-5CA1-4E5D-A098-7A063529CE4C}" type="parTrans" cxnId="{F6CDE59B-F701-4A66-B5E6-0F4D4077AD5F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CE3CA5-3CB4-4160-A5B7-27245E5DF548}" type="sibTrans" cxnId="{F6CDE59B-F701-4A66-B5E6-0F4D4077AD5F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8B0065-4C1C-4348-A332-F118DC884FEA}" type="pres">
      <dgm:prSet presAssocID="{FEAC5561-6BD9-4FB1-BAF7-AC7D23878D2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95BB94F-18FC-4121-8691-F63C4E3EA6D7}" type="pres">
      <dgm:prSet presAssocID="{FEAC5561-6BD9-4FB1-BAF7-AC7D23878D28}" presName="dummyMaxCanvas" presStyleCnt="0">
        <dgm:presLayoutVars/>
      </dgm:prSet>
      <dgm:spPr/>
    </dgm:pt>
    <dgm:pt modelId="{E309D94A-3403-4F59-AE4F-6E1756260BF6}" type="pres">
      <dgm:prSet presAssocID="{FEAC5561-6BD9-4FB1-BAF7-AC7D23878D28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B8A4B4-F741-407B-8B4C-53AD970EE93A}" type="pres">
      <dgm:prSet presAssocID="{FEAC5561-6BD9-4FB1-BAF7-AC7D23878D28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5F1917-2E7B-4668-A8B6-95173B79BAD5}" type="pres">
      <dgm:prSet presAssocID="{FEAC5561-6BD9-4FB1-BAF7-AC7D23878D28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84816C-FE40-49FA-BF14-8BED803FD5E1}" type="pres">
      <dgm:prSet presAssocID="{FEAC5561-6BD9-4FB1-BAF7-AC7D23878D28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7B226D-58E7-47B4-942E-984181302802}" type="pres">
      <dgm:prSet presAssocID="{FEAC5561-6BD9-4FB1-BAF7-AC7D23878D28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6CDE59B-F701-4A66-B5E6-0F4D4077AD5F}" srcId="{FEAC5561-6BD9-4FB1-BAF7-AC7D23878D28}" destId="{617A03CD-ACF4-447E-B88D-F3EA07AE447B}" srcOrd="1" destOrd="0" parTransId="{1F71F785-5CA1-4E5D-A098-7A063529CE4C}" sibTransId="{E4CE3CA5-3CB4-4160-A5B7-27245E5DF548}"/>
    <dgm:cxn modelId="{FC4A854B-EB7C-459B-97C5-29AC864191E3}" type="presOf" srcId="{04988F06-88AC-42A0-8CEF-0E921802B9C3}" destId="{E309D94A-3403-4F59-AE4F-6E1756260BF6}" srcOrd="0" destOrd="0" presId="urn:microsoft.com/office/officeart/2005/8/layout/vProcess5"/>
    <dgm:cxn modelId="{2905F58F-D89B-4A9B-819E-636EA49B0A79}" type="presOf" srcId="{617A03CD-ACF4-447E-B88D-F3EA07AE447B}" destId="{3F7B226D-58E7-47B4-942E-984181302802}" srcOrd="1" destOrd="0" presId="urn:microsoft.com/office/officeart/2005/8/layout/vProcess5"/>
    <dgm:cxn modelId="{CB25D099-100C-4813-B85D-2A13EBDC6ADE}" type="presOf" srcId="{FEAC5561-6BD9-4FB1-BAF7-AC7D23878D28}" destId="{118B0065-4C1C-4348-A332-F118DC884FEA}" srcOrd="0" destOrd="0" presId="urn:microsoft.com/office/officeart/2005/8/layout/vProcess5"/>
    <dgm:cxn modelId="{856D2AAB-75AC-4E20-86DC-76BC61F420C6}" srcId="{FEAC5561-6BD9-4FB1-BAF7-AC7D23878D28}" destId="{04988F06-88AC-42A0-8CEF-0E921802B9C3}" srcOrd="0" destOrd="0" parTransId="{E0340C1A-2218-4681-95B6-C3F5466548EE}" sibTransId="{F45FFFB9-ED75-4AC6-8940-41B9B31D6B00}"/>
    <dgm:cxn modelId="{2DA9F1B4-4C68-4496-92A0-BA62BBCF74EC}" type="presOf" srcId="{F45FFFB9-ED75-4AC6-8940-41B9B31D6B00}" destId="{875F1917-2E7B-4668-A8B6-95173B79BAD5}" srcOrd="0" destOrd="0" presId="urn:microsoft.com/office/officeart/2005/8/layout/vProcess5"/>
    <dgm:cxn modelId="{28D3D0AB-BDF6-41FC-A327-57041BE96119}" type="presOf" srcId="{04988F06-88AC-42A0-8CEF-0E921802B9C3}" destId="{4784816C-FE40-49FA-BF14-8BED803FD5E1}" srcOrd="1" destOrd="0" presId="urn:microsoft.com/office/officeart/2005/8/layout/vProcess5"/>
    <dgm:cxn modelId="{AE1871E0-DF68-4981-BB7A-DB95245C7E91}" type="presOf" srcId="{617A03CD-ACF4-447E-B88D-F3EA07AE447B}" destId="{DCB8A4B4-F741-407B-8B4C-53AD970EE93A}" srcOrd="0" destOrd="0" presId="urn:microsoft.com/office/officeart/2005/8/layout/vProcess5"/>
    <dgm:cxn modelId="{27BAE14A-5EA1-468D-A497-0381909CBA50}" type="presParOf" srcId="{118B0065-4C1C-4348-A332-F118DC884FEA}" destId="{995BB94F-18FC-4121-8691-F63C4E3EA6D7}" srcOrd="0" destOrd="0" presId="urn:microsoft.com/office/officeart/2005/8/layout/vProcess5"/>
    <dgm:cxn modelId="{E385DA62-2AAF-407C-A3FC-C1A830DA28F5}" type="presParOf" srcId="{118B0065-4C1C-4348-A332-F118DC884FEA}" destId="{E309D94A-3403-4F59-AE4F-6E1756260BF6}" srcOrd="1" destOrd="0" presId="urn:microsoft.com/office/officeart/2005/8/layout/vProcess5"/>
    <dgm:cxn modelId="{1FC90C03-9EB6-46AF-BA85-4D59E15B8147}" type="presParOf" srcId="{118B0065-4C1C-4348-A332-F118DC884FEA}" destId="{DCB8A4B4-F741-407B-8B4C-53AD970EE93A}" srcOrd="2" destOrd="0" presId="urn:microsoft.com/office/officeart/2005/8/layout/vProcess5"/>
    <dgm:cxn modelId="{D6506AEA-DF91-4306-AF35-5BE401197F8A}" type="presParOf" srcId="{118B0065-4C1C-4348-A332-F118DC884FEA}" destId="{875F1917-2E7B-4668-A8B6-95173B79BAD5}" srcOrd="3" destOrd="0" presId="urn:microsoft.com/office/officeart/2005/8/layout/vProcess5"/>
    <dgm:cxn modelId="{58915267-FD83-4FF6-BA19-05077CFF8FC3}" type="presParOf" srcId="{118B0065-4C1C-4348-A332-F118DC884FEA}" destId="{4784816C-FE40-49FA-BF14-8BED803FD5E1}" srcOrd="4" destOrd="0" presId="urn:microsoft.com/office/officeart/2005/8/layout/vProcess5"/>
    <dgm:cxn modelId="{371403F5-400B-4C7B-A1C1-E6641E0B728C}" type="presParOf" srcId="{118B0065-4C1C-4348-A332-F118DC884FEA}" destId="{3F7B226D-58E7-47B4-942E-98418130280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E49B9B0-A183-47ED-A11C-258DB74BB478}" type="doc">
      <dgm:prSet loTypeId="urn:microsoft.com/office/officeart/2005/8/layout/vProcess5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6856D54-8354-4C87-AA4D-458CDF9FF59B}">
      <dgm:prSet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este segmento le interesa la presentación (empaque, color y textura) de los cárnicos y los aspectos que le generan confianza al momento de la compra.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2EDC07-AF0D-4B22-A162-066C8B910E0E}" type="parTrans" cxnId="{2220ADF0-FCCC-4A30-9D45-FA9C74B54426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592886-EC91-4128-A51E-F39791F8AD4C}" type="sibTrans" cxnId="{2220ADF0-FCCC-4A30-9D45-FA9C74B54426}">
      <dgm:prSet custT="1"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805245-09D1-4F12-8A6E-B811D9CD9677}">
      <dgm:prSet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cultura de consumo y la demanda de cárnicos tiene una relación alta del </a:t>
          </a:r>
          <a:r>
            <a: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79% </a:t>
          </a:r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el cantón Rumiñahui.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8D7DA-E544-453F-8DC3-8E022C4543EC}" type="parTrans" cxnId="{E248A7D2-3486-41E4-8E8B-1C7C88D54D66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A3D848-93B6-480E-8F35-BA5985486BA9}" type="sibTrans" cxnId="{E248A7D2-3486-41E4-8E8B-1C7C88D54D66}">
      <dgm:prSet custT="1"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AE0FEA-A1D1-4622-A304-E3C173FBC14B}">
      <dgm:prSet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Existe una relación directa del </a:t>
          </a:r>
          <a:r>
            <a: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74% </a:t>
          </a:r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entre la calidad y demanda de cárnicos en el cantón Rumiñahui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A1F4CB-54C3-46E1-9EF9-3ACF82C31199}" type="parTrans" cxnId="{623803A9-2D8E-44DD-8C1A-B9D9510CDDFB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19DB4-1129-4526-81DF-683A75A88D06}" type="sibTrans" cxnId="{623803A9-2D8E-44DD-8C1A-B9D9510CDDFB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08BB2C-D545-4F35-8563-09F4A7ABE0CB}" type="pres">
      <dgm:prSet presAssocID="{3E49B9B0-A183-47ED-A11C-258DB74BB47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0D5025F-EC57-4CD6-8DE6-CB036CBE5087}" type="pres">
      <dgm:prSet presAssocID="{3E49B9B0-A183-47ED-A11C-258DB74BB478}" presName="dummyMaxCanvas" presStyleCnt="0">
        <dgm:presLayoutVars/>
      </dgm:prSet>
      <dgm:spPr/>
    </dgm:pt>
    <dgm:pt modelId="{2FE3FDFE-3963-44AC-81AE-920137B75B7F}" type="pres">
      <dgm:prSet presAssocID="{3E49B9B0-A183-47ED-A11C-258DB74BB478}" presName="ThreeNodes_1" presStyleLbl="node1" presStyleIdx="0" presStyleCnt="3" custScaleX="114087" custScaleY="81818" custLinFactNeighborX="128" custLinFactNeighborY="94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FC0671-1E34-4934-8347-F1BFE9630D6B}" type="pres">
      <dgm:prSet presAssocID="{3E49B9B0-A183-47ED-A11C-258DB74BB478}" presName="ThreeNodes_2" presStyleLbl="node1" presStyleIdx="1" presStyleCnt="3" custScaleY="84366" custLinFactNeighborX="1277" custLinFactNeighborY="-41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40E4A8-CAD3-4312-8EE4-55ABFF1BC7A1}" type="pres">
      <dgm:prSet presAssocID="{3E49B9B0-A183-47ED-A11C-258DB74BB478}" presName="ThreeNodes_3" presStyleLbl="node1" presStyleIdx="2" presStyleCnt="3" custScaleY="90740" custLinFactNeighborX="324" custLinFactNeighborY="-99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E38E48-6AF5-414C-96F8-A881F81F855F}" type="pres">
      <dgm:prSet presAssocID="{3E49B9B0-A183-47ED-A11C-258DB74BB47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3AC995-8B17-4DED-AC8B-0D8BC9A63B7B}" type="pres">
      <dgm:prSet presAssocID="{3E49B9B0-A183-47ED-A11C-258DB74BB47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3ECAF2-F711-4861-B44B-BACA0758AE85}" type="pres">
      <dgm:prSet presAssocID="{3E49B9B0-A183-47ED-A11C-258DB74BB47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24F991-DA98-4ACB-8AD3-287D97C4AAF2}" type="pres">
      <dgm:prSet presAssocID="{3E49B9B0-A183-47ED-A11C-258DB74BB47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ADB14F-FC73-40E7-957F-0685D319148C}" type="pres">
      <dgm:prSet presAssocID="{3E49B9B0-A183-47ED-A11C-258DB74BB47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9F04E2D-C6C0-472D-BB48-F33B18E2D72C}" type="presOf" srcId="{56856D54-8354-4C87-AA4D-458CDF9FF59B}" destId="{2FE3FDFE-3963-44AC-81AE-920137B75B7F}" srcOrd="0" destOrd="0" presId="urn:microsoft.com/office/officeart/2005/8/layout/vProcess5"/>
    <dgm:cxn modelId="{2220ADF0-FCCC-4A30-9D45-FA9C74B54426}" srcId="{3E49B9B0-A183-47ED-A11C-258DB74BB478}" destId="{56856D54-8354-4C87-AA4D-458CDF9FF59B}" srcOrd="0" destOrd="0" parTransId="{B52EDC07-AF0D-4B22-A162-066C8B910E0E}" sibTransId="{25592886-EC91-4128-A51E-F39791F8AD4C}"/>
    <dgm:cxn modelId="{941E8DC2-DE16-4CA8-9B48-C8373A15B4BE}" type="presOf" srcId="{8B805245-09D1-4F12-8A6E-B811D9CD9677}" destId="{EE24F991-DA98-4ACB-8AD3-287D97C4AAF2}" srcOrd="1" destOrd="0" presId="urn:microsoft.com/office/officeart/2005/8/layout/vProcess5"/>
    <dgm:cxn modelId="{305804B6-CFC4-4044-96B6-5A2B9F2A2EC3}" type="presOf" srcId="{3E49B9B0-A183-47ED-A11C-258DB74BB478}" destId="{C108BB2C-D545-4F35-8563-09F4A7ABE0CB}" srcOrd="0" destOrd="0" presId="urn:microsoft.com/office/officeart/2005/8/layout/vProcess5"/>
    <dgm:cxn modelId="{55BC38E1-555A-4376-8463-59D7F49C7E7D}" type="presOf" srcId="{56856D54-8354-4C87-AA4D-458CDF9FF59B}" destId="{943ECAF2-F711-4861-B44B-BACA0758AE85}" srcOrd="1" destOrd="0" presId="urn:microsoft.com/office/officeart/2005/8/layout/vProcess5"/>
    <dgm:cxn modelId="{D3AEBB85-ED95-4E24-A2F5-9E551B9D02FF}" type="presOf" srcId="{25592886-EC91-4128-A51E-F39791F8AD4C}" destId="{9AE38E48-6AF5-414C-96F8-A881F81F855F}" srcOrd="0" destOrd="0" presId="urn:microsoft.com/office/officeart/2005/8/layout/vProcess5"/>
    <dgm:cxn modelId="{606BE128-F91C-4CCE-8760-F8B1597661B6}" type="presOf" srcId="{7FA3D848-93B6-480E-8F35-BA5985486BA9}" destId="{5B3AC995-8B17-4DED-AC8B-0D8BC9A63B7B}" srcOrd="0" destOrd="0" presId="urn:microsoft.com/office/officeart/2005/8/layout/vProcess5"/>
    <dgm:cxn modelId="{3224D38F-753B-48F3-8997-9747F8ABD4EA}" type="presOf" srcId="{E4AE0FEA-A1D1-4622-A304-E3C173FBC14B}" destId="{DAADB14F-FC73-40E7-957F-0685D319148C}" srcOrd="1" destOrd="0" presId="urn:microsoft.com/office/officeart/2005/8/layout/vProcess5"/>
    <dgm:cxn modelId="{6400EC35-568C-4DBE-82C7-E5032577FE55}" type="presOf" srcId="{8B805245-09D1-4F12-8A6E-B811D9CD9677}" destId="{D7FC0671-1E34-4934-8347-F1BFE9630D6B}" srcOrd="0" destOrd="0" presId="urn:microsoft.com/office/officeart/2005/8/layout/vProcess5"/>
    <dgm:cxn modelId="{B0B0B94A-D2FC-449A-B2C4-C0BD7A0E4A27}" type="presOf" srcId="{E4AE0FEA-A1D1-4622-A304-E3C173FBC14B}" destId="{3040E4A8-CAD3-4312-8EE4-55ABFF1BC7A1}" srcOrd="0" destOrd="0" presId="urn:microsoft.com/office/officeart/2005/8/layout/vProcess5"/>
    <dgm:cxn modelId="{623803A9-2D8E-44DD-8C1A-B9D9510CDDFB}" srcId="{3E49B9B0-A183-47ED-A11C-258DB74BB478}" destId="{E4AE0FEA-A1D1-4622-A304-E3C173FBC14B}" srcOrd="2" destOrd="0" parTransId="{16A1F4CB-54C3-46E1-9EF9-3ACF82C31199}" sibTransId="{C9819DB4-1129-4526-81DF-683A75A88D06}"/>
    <dgm:cxn modelId="{E248A7D2-3486-41E4-8E8B-1C7C88D54D66}" srcId="{3E49B9B0-A183-47ED-A11C-258DB74BB478}" destId="{8B805245-09D1-4F12-8A6E-B811D9CD9677}" srcOrd="1" destOrd="0" parTransId="{8EA8D7DA-E544-453F-8DC3-8E022C4543EC}" sibTransId="{7FA3D848-93B6-480E-8F35-BA5985486BA9}"/>
    <dgm:cxn modelId="{D50666F7-1AEE-489C-A1E3-05D11F230372}" type="presParOf" srcId="{C108BB2C-D545-4F35-8563-09F4A7ABE0CB}" destId="{C0D5025F-EC57-4CD6-8DE6-CB036CBE5087}" srcOrd="0" destOrd="0" presId="urn:microsoft.com/office/officeart/2005/8/layout/vProcess5"/>
    <dgm:cxn modelId="{DC8EA129-4F4A-470C-9FB6-5BEB021DBFE3}" type="presParOf" srcId="{C108BB2C-D545-4F35-8563-09F4A7ABE0CB}" destId="{2FE3FDFE-3963-44AC-81AE-920137B75B7F}" srcOrd="1" destOrd="0" presId="urn:microsoft.com/office/officeart/2005/8/layout/vProcess5"/>
    <dgm:cxn modelId="{A13B11B8-8F0F-4EE6-A30F-FB1BD469ADA0}" type="presParOf" srcId="{C108BB2C-D545-4F35-8563-09F4A7ABE0CB}" destId="{D7FC0671-1E34-4934-8347-F1BFE9630D6B}" srcOrd="2" destOrd="0" presId="urn:microsoft.com/office/officeart/2005/8/layout/vProcess5"/>
    <dgm:cxn modelId="{32FFB328-0007-4645-A308-94771987069B}" type="presParOf" srcId="{C108BB2C-D545-4F35-8563-09F4A7ABE0CB}" destId="{3040E4A8-CAD3-4312-8EE4-55ABFF1BC7A1}" srcOrd="3" destOrd="0" presId="urn:microsoft.com/office/officeart/2005/8/layout/vProcess5"/>
    <dgm:cxn modelId="{4D9FB02E-1C1D-40E7-B7B9-65D0F5752CBB}" type="presParOf" srcId="{C108BB2C-D545-4F35-8563-09F4A7ABE0CB}" destId="{9AE38E48-6AF5-414C-96F8-A881F81F855F}" srcOrd="4" destOrd="0" presId="urn:microsoft.com/office/officeart/2005/8/layout/vProcess5"/>
    <dgm:cxn modelId="{AFE192ED-1FAA-4D8A-B9BD-95F6B2C2673A}" type="presParOf" srcId="{C108BB2C-D545-4F35-8563-09F4A7ABE0CB}" destId="{5B3AC995-8B17-4DED-AC8B-0D8BC9A63B7B}" srcOrd="5" destOrd="0" presId="urn:microsoft.com/office/officeart/2005/8/layout/vProcess5"/>
    <dgm:cxn modelId="{4C404393-61EE-4EF5-B325-B268ADFE5307}" type="presParOf" srcId="{C108BB2C-D545-4F35-8563-09F4A7ABE0CB}" destId="{943ECAF2-F711-4861-B44B-BACA0758AE85}" srcOrd="6" destOrd="0" presId="urn:microsoft.com/office/officeart/2005/8/layout/vProcess5"/>
    <dgm:cxn modelId="{652111A1-99C9-4BB1-B64A-72C128F3F454}" type="presParOf" srcId="{C108BB2C-D545-4F35-8563-09F4A7ABE0CB}" destId="{EE24F991-DA98-4ACB-8AD3-287D97C4AAF2}" srcOrd="7" destOrd="0" presId="urn:microsoft.com/office/officeart/2005/8/layout/vProcess5"/>
    <dgm:cxn modelId="{064E3DA0-EA12-4275-AD73-EA6F48EB9391}" type="presParOf" srcId="{C108BB2C-D545-4F35-8563-09F4A7ABE0CB}" destId="{DAADB14F-FC73-40E7-957F-0685D319148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88299BA-3F5F-4BC0-983B-CBF3D220C5DF}" type="doc">
      <dgm:prSet loTypeId="urn:microsoft.com/office/officeart/2005/8/layout/hProcess9" loCatId="process" qsTypeId="urn:microsoft.com/office/officeart/2005/8/quickstyle/simple3" qsCatId="simple" csTypeId="urn:microsoft.com/office/officeart/2005/8/colors/colorful5" csCatId="colorful" phldr="1"/>
      <dgm:spPr/>
    </dgm:pt>
    <dgm:pt modelId="{9CF2C977-E15B-40E9-8306-DD920760AF40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Ofertar alternativas de los tipos de cárnicos que se puede ofrecer a los residentes de los conjuntos habitacionales.</a:t>
          </a:r>
          <a:endParaRPr lang="es-ES" dirty="0"/>
        </a:p>
      </dgm:t>
    </dgm:pt>
    <dgm:pt modelId="{E16FB696-D09F-431C-855E-D3998E0AE59E}" type="parTrans" cxnId="{9F42285A-6256-48B4-BD7B-E2D4B6CBDB5D}">
      <dgm:prSet/>
      <dgm:spPr/>
      <dgm:t>
        <a:bodyPr/>
        <a:lstStyle/>
        <a:p>
          <a:endParaRPr lang="es-ES"/>
        </a:p>
      </dgm:t>
    </dgm:pt>
    <dgm:pt modelId="{310D6095-D48C-412A-8B9B-DE34B82378F7}" type="sibTrans" cxnId="{9F42285A-6256-48B4-BD7B-E2D4B6CBDB5D}">
      <dgm:prSet/>
      <dgm:spPr/>
      <dgm:t>
        <a:bodyPr/>
        <a:lstStyle/>
        <a:p>
          <a:endParaRPr lang="es-ES"/>
        </a:p>
      </dgm:t>
    </dgm:pt>
    <dgm:pt modelId="{02ABF711-F139-4CBF-BC34-CE95B755BBB0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recomienda generar alianzas con los supermercados del Cantón Rumiñahui, ofertando los cárnicos de acuerdo a sus necesidades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4719D6-7796-4633-A276-8D721E2B154D}" type="parTrans" cxnId="{99823637-0A24-4370-A5DB-870A93A394D8}">
      <dgm:prSet/>
      <dgm:spPr/>
      <dgm:t>
        <a:bodyPr/>
        <a:lstStyle/>
        <a:p>
          <a:endParaRPr lang="es-ES"/>
        </a:p>
      </dgm:t>
    </dgm:pt>
    <dgm:pt modelId="{C26A9777-D3E7-48F4-A800-B720DB9103FC}" type="sibTrans" cxnId="{99823637-0A24-4370-A5DB-870A93A394D8}">
      <dgm:prSet/>
      <dgm:spPr/>
      <dgm:t>
        <a:bodyPr/>
        <a:lstStyle/>
        <a:p>
          <a:endParaRPr lang="es-ES"/>
        </a:p>
      </dgm:t>
    </dgm:pt>
    <dgm:pt modelId="{7301CF61-40DA-42E3-843C-FE1782B07091}" type="pres">
      <dgm:prSet presAssocID="{B88299BA-3F5F-4BC0-983B-CBF3D220C5DF}" presName="CompostProcess" presStyleCnt="0">
        <dgm:presLayoutVars>
          <dgm:dir/>
          <dgm:resizeHandles val="exact"/>
        </dgm:presLayoutVars>
      </dgm:prSet>
      <dgm:spPr/>
    </dgm:pt>
    <dgm:pt modelId="{9B9829C0-4F74-470D-A96A-EE0241E2270C}" type="pres">
      <dgm:prSet presAssocID="{B88299BA-3F5F-4BC0-983B-CBF3D220C5DF}" presName="arrow" presStyleLbl="bgShp" presStyleIdx="0" presStyleCnt="1" custLinFactNeighborX="-1471" custLinFactNeighborY="-1471"/>
      <dgm:spPr/>
    </dgm:pt>
    <dgm:pt modelId="{EEE779AB-71E7-459B-823F-BFC3A6708154}" type="pres">
      <dgm:prSet presAssocID="{B88299BA-3F5F-4BC0-983B-CBF3D220C5DF}" presName="linearProcess" presStyleCnt="0"/>
      <dgm:spPr/>
    </dgm:pt>
    <dgm:pt modelId="{5E188BEB-EEEE-4807-87EC-2D94E393696F}" type="pres">
      <dgm:prSet presAssocID="{9CF2C977-E15B-40E9-8306-DD920760AF40}" presName="textNode" presStyleLbl="node1" presStyleIdx="0" presStyleCnt="2" custScaleY="1091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1299D6-CC8E-42A2-AF3D-A4142B3F0D63}" type="pres">
      <dgm:prSet presAssocID="{310D6095-D48C-412A-8B9B-DE34B82378F7}" presName="sibTrans" presStyleCnt="0"/>
      <dgm:spPr/>
    </dgm:pt>
    <dgm:pt modelId="{F9540BCB-F39A-415B-BA38-4103082A0AE2}" type="pres">
      <dgm:prSet presAssocID="{02ABF711-F139-4CBF-BC34-CE95B755BBB0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C691970-2563-43B8-BE54-6E9685407F96}" type="presOf" srcId="{B88299BA-3F5F-4BC0-983B-CBF3D220C5DF}" destId="{7301CF61-40DA-42E3-843C-FE1782B07091}" srcOrd="0" destOrd="0" presId="urn:microsoft.com/office/officeart/2005/8/layout/hProcess9"/>
    <dgm:cxn modelId="{22A47F61-38FC-4EFF-A51E-26681D0402F1}" type="presOf" srcId="{9CF2C977-E15B-40E9-8306-DD920760AF40}" destId="{5E188BEB-EEEE-4807-87EC-2D94E393696F}" srcOrd="0" destOrd="0" presId="urn:microsoft.com/office/officeart/2005/8/layout/hProcess9"/>
    <dgm:cxn modelId="{D0F7A359-ADE5-437B-B3F3-8675D71909FF}" type="presOf" srcId="{02ABF711-F139-4CBF-BC34-CE95B755BBB0}" destId="{F9540BCB-F39A-415B-BA38-4103082A0AE2}" srcOrd="0" destOrd="0" presId="urn:microsoft.com/office/officeart/2005/8/layout/hProcess9"/>
    <dgm:cxn modelId="{9F42285A-6256-48B4-BD7B-E2D4B6CBDB5D}" srcId="{B88299BA-3F5F-4BC0-983B-CBF3D220C5DF}" destId="{9CF2C977-E15B-40E9-8306-DD920760AF40}" srcOrd="0" destOrd="0" parTransId="{E16FB696-D09F-431C-855E-D3998E0AE59E}" sibTransId="{310D6095-D48C-412A-8B9B-DE34B82378F7}"/>
    <dgm:cxn modelId="{99823637-0A24-4370-A5DB-870A93A394D8}" srcId="{B88299BA-3F5F-4BC0-983B-CBF3D220C5DF}" destId="{02ABF711-F139-4CBF-BC34-CE95B755BBB0}" srcOrd="1" destOrd="0" parTransId="{F44719D6-7796-4633-A276-8D721E2B154D}" sibTransId="{C26A9777-D3E7-48F4-A800-B720DB9103FC}"/>
    <dgm:cxn modelId="{32452B21-A1FA-4165-B7B3-A43CE4ED19B5}" type="presParOf" srcId="{7301CF61-40DA-42E3-843C-FE1782B07091}" destId="{9B9829C0-4F74-470D-A96A-EE0241E2270C}" srcOrd="0" destOrd="0" presId="urn:microsoft.com/office/officeart/2005/8/layout/hProcess9"/>
    <dgm:cxn modelId="{7E1B4FEF-C247-4897-8A74-425BD92B96AA}" type="presParOf" srcId="{7301CF61-40DA-42E3-843C-FE1782B07091}" destId="{EEE779AB-71E7-459B-823F-BFC3A6708154}" srcOrd="1" destOrd="0" presId="urn:microsoft.com/office/officeart/2005/8/layout/hProcess9"/>
    <dgm:cxn modelId="{B23649C6-BA04-44EB-B8CE-6D2DF991D3B6}" type="presParOf" srcId="{EEE779AB-71E7-459B-823F-BFC3A6708154}" destId="{5E188BEB-EEEE-4807-87EC-2D94E393696F}" srcOrd="0" destOrd="0" presId="urn:microsoft.com/office/officeart/2005/8/layout/hProcess9"/>
    <dgm:cxn modelId="{B3034B4E-C654-4FAF-9225-A9278F4972D5}" type="presParOf" srcId="{EEE779AB-71E7-459B-823F-BFC3A6708154}" destId="{521299D6-CC8E-42A2-AF3D-A4142B3F0D63}" srcOrd="1" destOrd="0" presId="urn:microsoft.com/office/officeart/2005/8/layout/hProcess9"/>
    <dgm:cxn modelId="{227E21C1-4830-4F38-A702-F9AC7C543FA1}" type="presParOf" srcId="{EEE779AB-71E7-459B-823F-BFC3A6708154}" destId="{F9540BCB-F39A-415B-BA38-4103082A0AE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485C9DF-80A2-43D8-AD95-5E3EA10615A5}" type="doc">
      <dgm:prSet loTypeId="urn:microsoft.com/office/officeart/2005/8/layout/arrow1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DB11D53-D053-41DC-AB74-3406B96EE186}">
      <dgm:prSet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recomienda analizar costos para implementar una mejor presentación de los cárnicos y cubrir todas las expectativas del segmento.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428CA9-D582-408E-84DA-857164BFB6A0}" type="parTrans" cxnId="{3839867C-0B66-4C01-9AC0-43CA6C089D9D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8E9B4B-6D48-4817-AC18-A5FF8095291B}" type="sibTrans" cxnId="{3839867C-0B66-4C01-9AC0-43CA6C089D9D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ED01C2-9BDC-4DEE-8B52-345C1C4396A4}">
      <dgm:prSet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Ajustar la oferta de los cárnicos a los requerimientos y exigencias del segmento, para incrementar la demanda.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5BC4A3-ABA5-4630-B470-E985A3B6706B}" type="parTrans" cxnId="{F78ED31A-32AE-48DD-A31B-619C3B007C6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7898E3-8D87-4D72-9DDB-1513C95B32FD}" type="sibTrans" cxnId="{F78ED31A-32AE-48DD-A31B-619C3B007C6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36C62-2132-427D-9B49-66DD6824B5A7}" type="pres">
      <dgm:prSet presAssocID="{C485C9DF-80A2-43D8-AD95-5E3EA10615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7BE161-0AD4-48D3-BD4A-60B0BF64A825}" type="pres">
      <dgm:prSet presAssocID="{BDB11D53-D053-41DC-AB74-3406B96EE186}" presName="arrow" presStyleLbl="node1" presStyleIdx="0" presStyleCnt="2" custScaleX="124134" custScaleY="107841" custLinFactNeighborX="-1494" custLinFactNeighborY="-104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31E0EC-7E7B-42AB-B35E-5ABEDC9E7306}" type="pres">
      <dgm:prSet presAssocID="{48ED01C2-9BDC-4DEE-8B52-345C1C4396A4}" presName="arrow" presStyleLbl="node1" presStyleIdx="1" presStyleCnt="2" custScaleX="1136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86EA5DA-8EE9-4046-A081-09D7885179FB}" type="presOf" srcId="{BDB11D53-D053-41DC-AB74-3406B96EE186}" destId="{2F7BE161-0AD4-48D3-BD4A-60B0BF64A825}" srcOrd="0" destOrd="0" presId="urn:microsoft.com/office/officeart/2005/8/layout/arrow1"/>
    <dgm:cxn modelId="{F78ED31A-32AE-48DD-A31B-619C3B007C6B}" srcId="{C485C9DF-80A2-43D8-AD95-5E3EA10615A5}" destId="{48ED01C2-9BDC-4DEE-8B52-345C1C4396A4}" srcOrd="1" destOrd="0" parTransId="{FD5BC4A3-ABA5-4630-B470-E985A3B6706B}" sibTransId="{007898E3-8D87-4D72-9DDB-1513C95B32FD}"/>
    <dgm:cxn modelId="{22C89BC3-807D-4342-BE1C-712732224CEE}" type="presOf" srcId="{C485C9DF-80A2-43D8-AD95-5E3EA10615A5}" destId="{F3136C62-2132-427D-9B49-66DD6824B5A7}" srcOrd="0" destOrd="0" presId="urn:microsoft.com/office/officeart/2005/8/layout/arrow1"/>
    <dgm:cxn modelId="{3839867C-0B66-4C01-9AC0-43CA6C089D9D}" srcId="{C485C9DF-80A2-43D8-AD95-5E3EA10615A5}" destId="{BDB11D53-D053-41DC-AB74-3406B96EE186}" srcOrd="0" destOrd="0" parTransId="{A9428CA9-D582-408E-84DA-857164BFB6A0}" sibTransId="{AD8E9B4B-6D48-4817-AC18-A5FF8095291B}"/>
    <dgm:cxn modelId="{DBE7A873-6454-40E7-8A6A-DED4C81F52CD}" type="presOf" srcId="{48ED01C2-9BDC-4DEE-8B52-345C1C4396A4}" destId="{3A31E0EC-7E7B-42AB-B35E-5ABEDC9E7306}" srcOrd="0" destOrd="0" presId="urn:microsoft.com/office/officeart/2005/8/layout/arrow1"/>
    <dgm:cxn modelId="{07848D4E-E5A5-47B6-BC22-F77E6BDCB03C}" type="presParOf" srcId="{F3136C62-2132-427D-9B49-66DD6824B5A7}" destId="{2F7BE161-0AD4-48D3-BD4A-60B0BF64A825}" srcOrd="0" destOrd="0" presId="urn:microsoft.com/office/officeart/2005/8/layout/arrow1"/>
    <dgm:cxn modelId="{7D5DC080-BC90-4E34-A7CE-7AE62ED602B5}" type="presParOf" srcId="{F3136C62-2132-427D-9B49-66DD6824B5A7}" destId="{3A31E0EC-7E7B-42AB-B35E-5ABEDC9E7306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3FF62B-50AE-4B95-95ED-28628617A99F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E25A0BA-771D-4FB5-97CB-1E25B9DBF9D4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2012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AEA15B-BBCD-41AB-BA11-23BE5ABC9348}" type="parTrans" cxnId="{E3EA10A8-BEBD-471F-A658-EAA13B5CEB65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8B812C-9EBB-4ABB-A63C-0AC16231761D}" type="sibTrans" cxnId="{E3EA10A8-BEBD-471F-A658-EAA13B5CEB65}">
      <dgm:prSet custT="1"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5A82C8-9B5A-40A4-97FB-075B6C749AB0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Cierre del camal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CCCD9D-BA26-413D-918B-F8B7263A5976}" type="parTrans" cxnId="{E5EFC72E-4EE4-4B24-B656-8D46C3F0EFE4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C909BC-36A2-4B7F-97F7-CA0A3D3F08CD}" type="sibTrans" cxnId="{E5EFC72E-4EE4-4B24-B656-8D46C3F0EFE4}">
      <dgm:prSet custT="1"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C9B13F-17E9-444D-8F34-1D47A64F71F4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Clandestinidad 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43115F-BDAB-4F58-9788-1516E97E7C2C}" type="parTrans" cxnId="{1008AFC3-C654-4683-920B-D5228635C915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1609F4-F3B9-4928-86B9-3A4E96524C3B}" type="sibTrans" cxnId="{1008AFC3-C654-4683-920B-D5228635C915}">
      <dgm:prSet custT="1"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245701-BE55-4A76-A4C4-70DA68209356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Disminuye la demanda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A84082-FC65-4EFC-A98D-3276FFBCBD99}" type="parTrans" cxnId="{AB844519-6F71-4D6D-B1C1-8A809C5BF5F5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3C7C24-826D-47C0-9D00-5EB1F7A9717C}" type="sibTrans" cxnId="{AB844519-6F71-4D6D-B1C1-8A809C5BF5F5}">
      <dgm:prSet custT="1"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7F0176-6630-4ADA-9F2C-DA5CC64DE6B3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Ferias y mercados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4EF875-AE97-4D3E-A61D-FA4BB536F2CB}" type="parTrans" cxnId="{BCDF585E-7231-4527-AA1E-2597349B16C8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B88CC1-B919-4217-ACE0-452E03BFD2E0}" type="sibTrans" cxnId="{BCDF585E-7231-4527-AA1E-2597349B16C8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41550-C364-4714-83D4-C7D500841E8B}" type="pres">
      <dgm:prSet presAssocID="{173FF62B-50AE-4B95-95ED-28628617A99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9A17807-A2C7-41B5-B2FD-F1B9FF6E41CC}" type="pres">
      <dgm:prSet presAssocID="{173FF62B-50AE-4B95-95ED-28628617A99F}" presName="dummyMaxCanvas" presStyleCnt="0">
        <dgm:presLayoutVars/>
      </dgm:prSet>
      <dgm:spPr/>
      <dgm:t>
        <a:bodyPr/>
        <a:lstStyle/>
        <a:p>
          <a:endParaRPr lang="es-ES"/>
        </a:p>
      </dgm:t>
    </dgm:pt>
    <dgm:pt modelId="{BFB8AD5C-2883-41FD-BD5A-CAACA06BC064}" type="pres">
      <dgm:prSet presAssocID="{173FF62B-50AE-4B95-95ED-28628617A99F}" presName="FiveNodes_1" presStyleLbl="node1" presStyleIdx="0" presStyleCnt="5" custLinFactNeighborX="30" custLinFactNeighborY="-93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67BAA0-0CEB-441F-9137-067BF14DD5F3}" type="pres">
      <dgm:prSet presAssocID="{173FF62B-50AE-4B95-95ED-28628617A99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2B8A39-3F73-431C-9FCB-CDD3D3A1025F}" type="pres">
      <dgm:prSet presAssocID="{173FF62B-50AE-4B95-95ED-28628617A99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0351C7-95FB-4DD3-AD7E-8099DD187AF3}" type="pres">
      <dgm:prSet presAssocID="{173FF62B-50AE-4B95-95ED-28628617A99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A35FA9-9EB9-41C3-AECB-378EDF4B13DE}" type="pres">
      <dgm:prSet presAssocID="{173FF62B-50AE-4B95-95ED-28628617A99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ACD90C-120B-4B68-81B7-DAE12526F111}" type="pres">
      <dgm:prSet presAssocID="{173FF62B-50AE-4B95-95ED-28628617A99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48E255-11D2-4596-A20F-2619B5C3C641}" type="pres">
      <dgm:prSet presAssocID="{173FF62B-50AE-4B95-95ED-28628617A99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1FA937-42F9-4F10-8E99-742867F638DB}" type="pres">
      <dgm:prSet presAssocID="{173FF62B-50AE-4B95-95ED-28628617A99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A3B0FC-E51A-454D-BAE2-99525C351C54}" type="pres">
      <dgm:prSet presAssocID="{173FF62B-50AE-4B95-95ED-28628617A99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B6C6BA-3228-4EF2-B5CE-3BD4553162AB}" type="pres">
      <dgm:prSet presAssocID="{173FF62B-50AE-4B95-95ED-28628617A99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C133C6-173E-4AA1-8F3B-B8F26C0D097D}" type="pres">
      <dgm:prSet presAssocID="{173FF62B-50AE-4B95-95ED-28628617A99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0D6564-4BB4-452C-80A1-86EBAAC81F88}" type="pres">
      <dgm:prSet presAssocID="{173FF62B-50AE-4B95-95ED-28628617A99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AD99C5-B279-4D84-ADEB-03ED635E407B}" type="pres">
      <dgm:prSet presAssocID="{173FF62B-50AE-4B95-95ED-28628617A99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3484FE-723C-40CC-938A-B346A0B0B862}" type="pres">
      <dgm:prSet presAssocID="{173FF62B-50AE-4B95-95ED-28628617A99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62DE792-2A33-4FCB-97BD-1FD35596247C}" type="presOf" srcId="{BE25A0BA-771D-4FB5-97CB-1E25B9DBF9D4}" destId="{BFB8AD5C-2883-41FD-BD5A-CAACA06BC064}" srcOrd="0" destOrd="0" presId="urn:microsoft.com/office/officeart/2005/8/layout/vProcess5"/>
    <dgm:cxn modelId="{7E3E9F5B-A5FE-44B3-A3F8-0C6DE132200A}" type="presOf" srcId="{575A82C8-9B5A-40A4-97FB-075B6C749AB0}" destId="{54C133C6-173E-4AA1-8F3B-B8F26C0D097D}" srcOrd="1" destOrd="0" presId="urn:microsoft.com/office/officeart/2005/8/layout/vProcess5"/>
    <dgm:cxn modelId="{4A4D5878-62BC-437F-A2DC-7D16141D6619}" type="presOf" srcId="{D27F0176-6630-4ADA-9F2C-DA5CC64DE6B3}" destId="{B43484FE-723C-40CC-938A-B346A0B0B862}" srcOrd="1" destOrd="0" presId="urn:microsoft.com/office/officeart/2005/8/layout/vProcess5"/>
    <dgm:cxn modelId="{1008AFC3-C654-4683-920B-D5228635C915}" srcId="{173FF62B-50AE-4B95-95ED-28628617A99F}" destId="{A0C9B13F-17E9-444D-8F34-1D47A64F71F4}" srcOrd="2" destOrd="0" parTransId="{3A43115F-BDAB-4F58-9788-1516E97E7C2C}" sibTransId="{FD1609F4-F3B9-4928-86B9-3A4E96524C3B}"/>
    <dgm:cxn modelId="{A14C49C0-8E7B-4445-8064-01175E7FE98E}" type="presOf" srcId="{06245701-BE55-4A76-A4C4-70DA68209356}" destId="{5BAD99C5-B279-4D84-ADEB-03ED635E407B}" srcOrd="1" destOrd="0" presId="urn:microsoft.com/office/officeart/2005/8/layout/vProcess5"/>
    <dgm:cxn modelId="{33614AB4-47E0-4E04-9C09-232C98C8434F}" type="presOf" srcId="{6A8B812C-9EBB-4ABB-A63C-0AC16231761D}" destId="{7BACD90C-120B-4B68-81B7-DAE12526F111}" srcOrd="0" destOrd="0" presId="urn:microsoft.com/office/officeart/2005/8/layout/vProcess5"/>
    <dgm:cxn modelId="{2E8B0738-93A2-4815-8007-0857B6F07069}" type="presOf" srcId="{575A82C8-9B5A-40A4-97FB-075B6C749AB0}" destId="{6F67BAA0-0CEB-441F-9137-067BF14DD5F3}" srcOrd="0" destOrd="0" presId="urn:microsoft.com/office/officeart/2005/8/layout/vProcess5"/>
    <dgm:cxn modelId="{BDDDE675-605A-4C1D-A46E-8AF04EBC96B1}" type="presOf" srcId="{A0C9B13F-17E9-444D-8F34-1D47A64F71F4}" destId="{BF0D6564-4BB4-452C-80A1-86EBAAC81F88}" srcOrd="1" destOrd="0" presId="urn:microsoft.com/office/officeart/2005/8/layout/vProcess5"/>
    <dgm:cxn modelId="{E5EFC72E-4EE4-4B24-B656-8D46C3F0EFE4}" srcId="{173FF62B-50AE-4B95-95ED-28628617A99F}" destId="{575A82C8-9B5A-40A4-97FB-075B6C749AB0}" srcOrd="1" destOrd="0" parTransId="{D5CCCD9D-BA26-413D-918B-F8B7263A5976}" sibTransId="{6BC909BC-36A2-4B7F-97F7-CA0A3D3F08CD}"/>
    <dgm:cxn modelId="{295FBAAB-FC9A-42E4-BAD1-C23431A93DB6}" type="presOf" srcId="{393C7C24-826D-47C0-9D00-5EB1F7A9717C}" destId="{54A3B0FC-E51A-454D-BAE2-99525C351C54}" srcOrd="0" destOrd="0" presId="urn:microsoft.com/office/officeart/2005/8/layout/vProcess5"/>
    <dgm:cxn modelId="{2D03A360-D47D-4F27-B51D-77E5DE3D4F4F}" type="presOf" srcId="{BE25A0BA-771D-4FB5-97CB-1E25B9DBF9D4}" destId="{5DB6C6BA-3228-4EF2-B5CE-3BD4553162AB}" srcOrd="1" destOrd="0" presId="urn:microsoft.com/office/officeart/2005/8/layout/vProcess5"/>
    <dgm:cxn modelId="{E3EA10A8-BEBD-471F-A658-EAA13B5CEB65}" srcId="{173FF62B-50AE-4B95-95ED-28628617A99F}" destId="{BE25A0BA-771D-4FB5-97CB-1E25B9DBF9D4}" srcOrd="0" destOrd="0" parTransId="{56AEA15B-BBCD-41AB-BA11-23BE5ABC9348}" sibTransId="{6A8B812C-9EBB-4ABB-A63C-0AC16231761D}"/>
    <dgm:cxn modelId="{1A3A8085-5A04-480F-8ED0-E9462ACF0493}" type="presOf" srcId="{FD1609F4-F3B9-4928-86B9-3A4E96524C3B}" destId="{9D1FA937-42F9-4F10-8E99-742867F638DB}" srcOrd="0" destOrd="0" presId="urn:microsoft.com/office/officeart/2005/8/layout/vProcess5"/>
    <dgm:cxn modelId="{22DFFF87-387C-436C-AF84-4C1192DBB381}" type="presOf" srcId="{06245701-BE55-4A76-A4C4-70DA68209356}" destId="{D40351C7-95FB-4DD3-AD7E-8099DD187AF3}" srcOrd="0" destOrd="0" presId="urn:microsoft.com/office/officeart/2005/8/layout/vProcess5"/>
    <dgm:cxn modelId="{BCAA5524-2168-407E-A156-75CEBC532591}" type="presOf" srcId="{6BC909BC-36A2-4B7F-97F7-CA0A3D3F08CD}" destId="{F348E255-11D2-4596-A20F-2619B5C3C641}" srcOrd="0" destOrd="0" presId="urn:microsoft.com/office/officeart/2005/8/layout/vProcess5"/>
    <dgm:cxn modelId="{62787206-9501-4329-9D86-77B015112AB0}" type="presOf" srcId="{A0C9B13F-17E9-444D-8F34-1D47A64F71F4}" destId="{D22B8A39-3F73-431C-9FCB-CDD3D3A1025F}" srcOrd="0" destOrd="0" presId="urn:microsoft.com/office/officeart/2005/8/layout/vProcess5"/>
    <dgm:cxn modelId="{DD44658E-2312-4170-969E-606A32E59DBF}" type="presOf" srcId="{D27F0176-6630-4ADA-9F2C-DA5CC64DE6B3}" destId="{9DA35FA9-9EB9-41C3-AECB-378EDF4B13DE}" srcOrd="0" destOrd="0" presId="urn:microsoft.com/office/officeart/2005/8/layout/vProcess5"/>
    <dgm:cxn modelId="{AB844519-6F71-4D6D-B1C1-8A809C5BF5F5}" srcId="{173FF62B-50AE-4B95-95ED-28628617A99F}" destId="{06245701-BE55-4A76-A4C4-70DA68209356}" srcOrd="3" destOrd="0" parTransId="{1BA84082-FC65-4EFC-A98D-3276FFBCBD99}" sibTransId="{393C7C24-826D-47C0-9D00-5EB1F7A9717C}"/>
    <dgm:cxn modelId="{BCDF585E-7231-4527-AA1E-2597349B16C8}" srcId="{173FF62B-50AE-4B95-95ED-28628617A99F}" destId="{D27F0176-6630-4ADA-9F2C-DA5CC64DE6B3}" srcOrd="4" destOrd="0" parTransId="{7B4EF875-AE97-4D3E-A61D-FA4BB536F2CB}" sibTransId="{C2B88CC1-B919-4217-ACE0-452E03BFD2E0}"/>
    <dgm:cxn modelId="{40D3FD81-48EE-40D9-8C58-9FCA7FF25E69}" type="presOf" srcId="{173FF62B-50AE-4B95-95ED-28628617A99F}" destId="{20541550-C364-4714-83D4-C7D500841E8B}" srcOrd="0" destOrd="0" presId="urn:microsoft.com/office/officeart/2005/8/layout/vProcess5"/>
    <dgm:cxn modelId="{E0590D97-5316-46AD-9E5B-466082DCDCD2}" type="presParOf" srcId="{20541550-C364-4714-83D4-C7D500841E8B}" destId="{D9A17807-A2C7-41B5-B2FD-F1B9FF6E41CC}" srcOrd="0" destOrd="0" presId="urn:microsoft.com/office/officeart/2005/8/layout/vProcess5"/>
    <dgm:cxn modelId="{DD267258-33F2-4A5D-A2A0-D568580EBE6D}" type="presParOf" srcId="{20541550-C364-4714-83D4-C7D500841E8B}" destId="{BFB8AD5C-2883-41FD-BD5A-CAACA06BC064}" srcOrd="1" destOrd="0" presId="urn:microsoft.com/office/officeart/2005/8/layout/vProcess5"/>
    <dgm:cxn modelId="{19C8ECEF-B692-4963-A0FE-433FBE7E75C3}" type="presParOf" srcId="{20541550-C364-4714-83D4-C7D500841E8B}" destId="{6F67BAA0-0CEB-441F-9137-067BF14DD5F3}" srcOrd="2" destOrd="0" presId="urn:microsoft.com/office/officeart/2005/8/layout/vProcess5"/>
    <dgm:cxn modelId="{BCB0A56C-A94F-45E2-9BFB-81221F1D6D31}" type="presParOf" srcId="{20541550-C364-4714-83D4-C7D500841E8B}" destId="{D22B8A39-3F73-431C-9FCB-CDD3D3A1025F}" srcOrd="3" destOrd="0" presId="urn:microsoft.com/office/officeart/2005/8/layout/vProcess5"/>
    <dgm:cxn modelId="{8D0AFEAD-7F8B-435E-808E-833BECD8E818}" type="presParOf" srcId="{20541550-C364-4714-83D4-C7D500841E8B}" destId="{D40351C7-95FB-4DD3-AD7E-8099DD187AF3}" srcOrd="4" destOrd="0" presId="urn:microsoft.com/office/officeart/2005/8/layout/vProcess5"/>
    <dgm:cxn modelId="{1C8F760C-30D2-4B89-9DBB-95EEB4A54018}" type="presParOf" srcId="{20541550-C364-4714-83D4-C7D500841E8B}" destId="{9DA35FA9-9EB9-41C3-AECB-378EDF4B13DE}" srcOrd="5" destOrd="0" presId="urn:microsoft.com/office/officeart/2005/8/layout/vProcess5"/>
    <dgm:cxn modelId="{8C36CAD7-F057-408E-82DC-034AA19944E2}" type="presParOf" srcId="{20541550-C364-4714-83D4-C7D500841E8B}" destId="{7BACD90C-120B-4B68-81B7-DAE12526F111}" srcOrd="6" destOrd="0" presId="urn:microsoft.com/office/officeart/2005/8/layout/vProcess5"/>
    <dgm:cxn modelId="{20DABFC6-80B0-4B9A-A3E0-B681451C9D6A}" type="presParOf" srcId="{20541550-C364-4714-83D4-C7D500841E8B}" destId="{F348E255-11D2-4596-A20F-2619B5C3C641}" srcOrd="7" destOrd="0" presId="urn:microsoft.com/office/officeart/2005/8/layout/vProcess5"/>
    <dgm:cxn modelId="{D779A313-6777-40A0-BDFA-97DB634D82E1}" type="presParOf" srcId="{20541550-C364-4714-83D4-C7D500841E8B}" destId="{9D1FA937-42F9-4F10-8E99-742867F638DB}" srcOrd="8" destOrd="0" presId="urn:microsoft.com/office/officeart/2005/8/layout/vProcess5"/>
    <dgm:cxn modelId="{A87D494A-69E4-4BCA-8D79-51F2F29DCD92}" type="presParOf" srcId="{20541550-C364-4714-83D4-C7D500841E8B}" destId="{54A3B0FC-E51A-454D-BAE2-99525C351C54}" srcOrd="9" destOrd="0" presId="urn:microsoft.com/office/officeart/2005/8/layout/vProcess5"/>
    <dgm:cxn modelId="{899346C4-06FE-4EC8-A5A8-539D722F7BCE}" type="presParOf" srcId="{20541550-C364-4714-83D4-C7D500841E8B}" destId="{5DB6C6BA-3228-4EF2-B5CE-3BD4553162AB}" srcOrd="10" destOrd="0" presId="urn:microsoft.com/office/officeart/2005/8/layout/vProcess5"/>
    <dgm:cxn modelId="{35B7C48F-DDCB-4F34-9FD3-ECFBB75E8D25}" type="presParOf" srcId="{20541550-C364-4714-83D4-C7D500841E8B}" destId="{54C133C6-173E-4AA1-8F3B-B8F26C0D097D}" srcOrd="11" destOrd="0" presId="urn:microsoft.com/office/officeart/2005/8/layout/vProcess5"/>
    <dgm:cxn modelId="{C672BDC7-6EBD-4798-B2FC-D52F383E24FA}" type="presParOf" srcId="{20541550-C364-4714-83D4-C7D500841E8B}" destId="{BF0D6564-4BB4-452C-80A1-86EBAAC81F88}" srcOrd="12" destOrd="0" presId="urn:microsoft.com/office/officeart/2005/8/layout/vProcess5"/>
    <dgm:cxn modelId="{33B0BC7A-DE86-4CF9-8BE2-4035361AB0BF}" type="presParOf" srcId="{20541550-C364-4714-83D4-C7D500841E8B}" destId="{5BAD99C5-B279-4D84-ADEB-03ED635E407B}" srcOrd="13" destOrd="0" presId="urn:microsoft.com/office/officeart/2005/8/layout/vProcess5"/>
    <dgm:cxn modelId="{FC7E2492-C978-4CF1-981D-530655C050B2}" type="presParOf" srcId="{20541550-C364-4714-83D4-C7D500841E8B}" destId="{B43484FE-723C-40CC-938A-B346A0B0B86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CC6FF89-6374-449A-9535-5B1010C99E0E}" type="doc">
      <dgm:prSet loTypeId="urn:microsoft.com/office/officeart/2005/8/layout/hList6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F6AD8CA-BEDD-45CC-93CD-C7617BE37653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Plan de mejora del proceso de cárnicos en el mercado tradicional del Cantón Rumiñahui.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A229D4-C4F1-42F4-8F5E-D408A590490F}" type="parTrans" cxnId="{698DB6AE-8C6F-4F44-909D-BCD81CDCD6FD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42C835-7796-4836-BD75-68E85D65854A}" type="sibTrans" cxnId="{698DB6AE-8C6F-4F44-909D-BCD81CDCD6FD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F26DF1-7459-4FB2-9220-C95C8C9B9878}" type="pres">
      <dgm:prSet presAssocID="{DCC6FF89-6374-449A-9535-5B1010C99E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AFE842-4359-4CD9-A98C-DCFE3C3C61CE}" type="pres">
      <dgm:prSet presAssocID="{8F6AD8CA-BEDD-45CC-93CD-C7617BE37653}" presName="node" presStyleLbl="node1" presStyleIdx="0" presStyleCnt="1" custLinFactNeighborX="-4352" custLinFactNeighborY="-27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98DB6AE-8C6F-4F44-909D-BCD81CDCD6FD}" srcId="{DCC6FF89-6374-449A-9535-5B1010C99E0E}" destId="{8F6AD8CA-BEDD-45CC-93CD-C7617BE37653}" srcOrd="0" destOrd="0" parTransId="{8DA229D4-C4F1-42F4-8F5E-D408A590490F}" sibTransId="{E342C835-7796-4836-BD75-68E85D65854A}"/>
    <dgm:cxn modelId="{26F7D734-F8B6-4E07-B0E8-8C280EFF6B83}" type="presOf" srcId="{8F6AD8CA-BEDD-45CC-93CD-C7617BE37653}" destId="{A3AFE842-4359-4CD9-A98C-DCFE3C3C61CE}" srcOrd="0" destOrd="0" presId="urn:microsoft.com/office/officeart/2005/8/layout/hList6"/>
    <dgm:cxn modelId="{D5F6B605-A342-419A-AC03-8DAFAC23F405}" type="presOf" srcId="{DCC6FF89-6374-449A-9535-5B1010C99E0E}" destId="{FAF26DF1-7459-4FB2-9220-C95C8C9B9878}" srcOrd="0" destOrd="0" presId="urn:microsoft.com/office/officeart/2005/8/layout/hList6"/>
    <dgm:cxn modelId="{DAB06046-0456-4A6E-B8FC-CDDB155F2BD5}" type="presParOf" srcId="{FAF26DF1-7459-4FB2-9220-C95C8C9B9878}" destId="{A3AFE842-4359-4CD9-A98C-DCFE3C3C61CE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7E9B91-19D1-4E29-B4C8-2B3BEEB46EBF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1C1486C-66CD-40CA-8250-5CE86F0EA3F9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Cierre del camal 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341128-0691-4A5A-A13C-549CCEBA1E99}" type="parTrans" cxnId="{42A9B560-0409-4833-BD5D-A2F269950B02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740081-2BB0-4819-BA15-C9814C554B7B}" type="sibTrans" cxnId="{42A9B560-0409-4833-BD5D-A2F269950B02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CBB29-E081-4B5E-BEE0-39FF77268A91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Actualmente ha disminuido la  demanda de cárnicos en  los mercados tradicionales</a:t>
          </a:r>
        </a:p>
      </dgm:t>
    </dgm:pt>
    <dgm:pt modelId="{DE417EB8-B7AD-42DD-AA13-99DCD088CCB2}" type="parTrans" cxnId="{2E446411-A6B8-464A-AF97-28229CDF37D1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71507F-BE19-4F33-BF48-2FC863D6A603}" type="sibTrans" cxnId="{2E446411-A6B8-464A-AF97-28229CDF37D1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38C750-EF93-415C-93EA-BB2D4A061849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Incrementar la demanda con las necesidades y exigencias actuales </a:t>
          </a:r>
        </a:p>
      </dgm:t>
    </dgm:pt>
    <dgm:pt modelId="{986188DF-74AE-422C-A9D7-D4DAB33954D3}" type="parTrans" cxnId="{837AC29D-0141-442B-A19C-AF57B68C8779}">
      <dgm:prSet/>
      <dgm:spPr/>
      <dgm:t>
        <a:bodyPr/>
        <a:lstStyle/>
        <a:p>
          <a:endParaRPr lang="es-ES"/>
        </a:p>
      </dgm:t>
    </dgm:pt>
    <dgm:pt modelId="{8B431871-2BEB-41C3-9B4B-53A2EF24DC87}" type="sibTrans" cxnId="{837AC29D-0141-442B-A19C-AF57B68C8779}">
      <dgm:prSet/>
      <dgm:spPr/>
      <dgm:t>
        <a:bodyPr/>
        <a:lstStyle/>
        <a:p>
          <a:endParaRPr lang="es-ES"/>
        </a:p>
      </dgm:t>
    </dgm:pt>
    <dgm:pt modelId="{9E1C0A6A-5640-4D78-828D-83FC2D969CB4}" type="pres">
      <dgm:prSet presAssocID="{287E9B91-19D1-4E29-B4C8-2B3BEEB46E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9E468F4E-057C-4C5B-AE3E-7B31EAB619AB}" type="pres">
      <dgm:prSet presAssocID="{287E9B91-19D1-4E29-B4C8-2B3BEEB46EBF}" presName="Name1" presStyleCnt="0"/>
      <dgm:spPr/>
    </dgm:pt>
    <dgm:pt modelId="{5FEEA40C-C68B-4DD4-84C4-93EF72BD780D}" type="pres">
      <dgm:prSet presAssocID="{287E9B91-19D1-4E29-B4C8-2B3BEEB46EBF}" presName="cycle" presStyleCnt="0"/>
      <dgm:spPr/>
    </dgm:pt>
    <dgm:pt modelId="{3FD8557F-7253-4AF5-B3EA-8DAC08F0E746}" type="pres">
      <dgm:prSet presAssocID="{287E9B91-19D1-4E29-B4C8-2B3BEEB46EBF}" presName="srcNode" presStyleLbl="node1" presStyleIdx="0" presStyleCnt="3"/>
      <dgm:spPr/>
    </dgm:pt>
    <dgm:pt modelId="{18A6BC4A-E7B6-4C1E-A800-610AFFA957E9}" type="pres">
      <dgm:prSet presAssocID="{287E9B91-19D1-4E29-B4C8-2B3BEEB46EBF}" presName="conn" presStyleLbl="parChTrans1D2" presStyleIdx="0" presStyleCnt="1"/>
      <dgm:spPr/>
      <dgm:t>
        <a:bodyPr/>
        <a:lstStyle/>
        <a:p>
          <a:endParaRPr lang="es-ES"/>
        </a:p>
      </dgm:t>
    </dgm:pt>
    <dgm:pt modelId="{722B0E38-84AA-4EA6-883A-28095919BED5}" type="pres">
      <dgm:prSet presAssocID="{287E9B91-19D1-4E29-B4C8-2B3BEEB46EBF}" presName="extraNode" presStyleLbl="node1" presStyleIdx="0" presStyleCnt="3"/>
      <dgm:spPr/>
    </dgm:pt>
    <dgm:pt modelId="{A50D4B56-7C4F-44C1-9A16-45B02D4564AE}" type="pres">
      <dgm:prSet presAssocID="{287E9B91-19D1-4E29-B4C8-2B3BEEB46EBF}" presName="dstNode" presStyleLbl="node1" presStyleIdx="0" presStyleCnt="3"/>
      <dgm:spPr/>
    </dgm:pt>
    <dgm:pt modelId="{C037EC83-D78C-4832-8E41-AB09EFC920CD}" type="pres">
      <dgm:prSet presAssocID="{51C1486C-66CD-40CA-8250-5CE86F0EA3F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1CB81E-9ADC-4D28-BAD3-68B235C6BA02}" type="pres">
      <dgm:prSet presAssocID="{51C1486C-66CD-40CA-8250-5CE86F0EA3F9}" presName="accent_1" presStyleCnt="0"/>
      <dgm:spPr/>
    </dgm:pt>
    <dgm:pt modelId="{F843974E-C4A5-4497-BF5C-4A66574FCF07}" type="pres">
      <dgm:prSet presAssocID="{51C1486C-66CD-40CA-8250-5CE86F0EA3F9}" presName="accentRepeatNode" presStyleLbl="solidFgAcc1" presStyleIdx="0" presStyleCnt="3"/>
      <dgm:spPr/>
    </dgm:pt>
    <dgm:pt modelId="{35EA7EB1-C3C7-4B3D-AC37-F8948E65C22B}" type="pres">
      <dgm:prSet presAssocID="{939CBB29-E081-4B5E-BEE0-39FF77268A9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7B8A6E-4D5D-4256-8FFC-8B66118B5DB3}" type="pres">
      <dgm:prSet presAssocID="{939CBB29-E081-4B5E-BEE0-39FF77268A91}" presName="accent_2" presStyleCnt="0"/>
      <dgm:spPr/>
    </dgm:pt>
    <dgm:pt modelId="{E3375892-009C-4203-946B-8E45E9CFA6E8}" type="pres">
      <dgm:prSet presAssocID="{939CBB29-E081-4B5E-BEE0-39FF77268A91}" presName="accentRepeatNode" presStyleLbl="solidFgAcc1" presStyleIdx="1" presStyleCnt="3"/>
      <dgm:spPr/>
    </dgm:pt>
    <dgm:pt modelId="{5CA955DF-69DF-4F11-BF9A-63C81B03EC83}" type="pres">
      <dgm:prSet presAssocID="{8F38C750-EF93-415C-93EA-BB2D4A06184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5DF284-90C9-4692-8FE9-15ABECE0A1FC}" type="pres">
      <dgm:prSet presAssocID="{8F38C750-EF93-415C-93EA-BB2D4A061849}" presName="accent_3" presStyleCnt="0"/>
      <dgm:spPr/>
    </dgm:pt>
    <dgm:pt modelId="{E6BCB2F6-A6BC-4BF7-B90F-FEFA4BE1E84D}" type="pres">
      <dgm:prSet presAssocID="{8F38C750-EF93-415C-93EA-BB2D4A061849}" presName="accentRepeatNode" presStyleLbl="solidFgAcc1" presStyleIdx="2" presStyleCnt="3"/>
      <dgm:spPr/>
    </dgm:pt>
  </dgm:ptLst>
  <dgm:cxnLst>
    <dgm:cxn modelId="{42A9B560-0409-4833-BD5D-A2F269950B02}" srcId="{287E9B91-19D1-4E29-B4C8-2B3BEEB46EBF}" destId="{51C1486C-66CD-40CA-8250-5CE86F0EA3F9}" srcOrd="0" destOrd="0" parTransId="{64341128-0691-4A5A-A13C-549CCEBA1E99}" sibTransId="{AD740081-2BB0-4819-BA15-C9814C554B7B}"/>
    <dgm:cxn modelId="{EEF4CF97-393E-4C6E-916C-E24E0EA7A26E}" type="presOf" srcId="{51C1486C-66CD-40CA-8250-5CE86F0EA3F9}" destId="{C037EC83-D78C-4832-8E41-AB09EFC920CD}" srcOrd="0" destOrd="0" presId="urn:microsoft.com/office/officeart/2008/layout/VerticalCurvedList"/>
    <dgm:cxn modelId="{E5D87DCF-34E0-4FE9-A860-ECAE692B9F56}" type="presOf" srcId="{AD740081-2BB0-4819-BA15-C9814C554B7B}" destId="{18A6BC4A-E7B6-4C1E-A800-610AFFA957E9}" srcOrd="0" destOrd="0" presId="urn:microsoft.com/office/officeart/2008/layout/VerticalCurvedList"/>
    <dgm:cxn modelId="{2E446411-A6B8-464A-AF97-28229CDF37D1}" srcId="{287E9B91-19D1-4E29-B4C8-2B3BEEB46EBF}" destId="{939CBB29-E081-4B5E-BEE0-39FF77268A91}" srcOrd="1" destOrd="0" parTransId="{DE417EB8-B7AD-42DD-AA13-99DCD088CCB2}" sibTransId="{C471507F-BE19-4F33-BF48-2FC863D6A603}"/>
    <dgm:cxn modelId="{E2446655-A5A9-450B-8BAC-D6040A525077}" type="presOf" srcId="{287E9B91-19D1-4E29-B4C8-2B3BEEB46EBF}" destId="{9E1C0A6A-5640-4D78-828D-83FC2D969CB4}" srcOrd="0" destOrd="0" presId="urn:microsoft.com/office/officeart/2008/layout/VerticalCurvedList"/>
    <dgm:cxn modelId="{837AC29D-0141-442B-A19C-AF57B68C8779}" srcId="{287E9B91-19D1-4E29-B4C8-2B3BEEB46EBF}" destId="{8F38C750-EF93-415C-93EA-BB2D4A061849}" srcOrd="2" destOrd="0" parTransId="{986188DF-74AE-422C-A9D7-D4DAB33954D3}" sibTransId="{8B431871-2BEB-41C3-9B4B-53A2EF24DC87}"/>
    <dgm:cxn modelId="{0B19E404-3D0D-43CD-A81B-EA9EB5F524B1}" type="presOf" srcId="{8F38C750-EF93-415C-93EA-BB2D4A061849}" destId="{5CA955DF-69DF-4F11-BF9A-63C81B03EC83}" srcOrd="0" destOrd="0" presId="urn:microsoft.com/office/officeart/2008/layout/VerticalCurvedList"/>
    <dgm:cxn modelId="{DDDDB379-CA89-45B1-A5DE-3F61DF264B65}" type="presOf" srcId="{939CBB29-E081-4B5E-BEE0-39FF77268A91}" destId="{35EA7EB1-C3C7-4B3D-AC37-F8948E65C22B}" srcOrd="0" destOrd="0" presId="urn:microsoft.com/office/officeart/2008/layout/VerticalCurvedList"/>
    <dgm:cxn modelId="{40CDF888-07DB-4AE0-8DBC-A70906A7C6BF}" type="presParOf" srcId="{9E1C0A6A-5640-4D78-828D-83FC2D969CB4}" destId="{9E468F4E-057C-4C5B-AE3E-7B31EAB619AB}" srcOrd="0" destOrd="0" presId="urn:microsoft.com/office/officeart/2008/layout/VerticalCurvedList"/>
    <dgm:cxn modelId="{EA5206D9-3B17-4CAF-93B4-591B17A2C936}" type="presParOf" srcId="{9E468F4E-057C-4C5B-AE3E-7B31EAB619AB}" destId="{5FEEA40C-C68B-4DD4-84C4-93EF72BD780D}" srcOrd="0" destOrd="0" presId="urn:microsoft.com/office/officeart/2008/layout/VerticalCurvedList"/>
    <dgm:cxn modelId="{44ADB956-AEF8-494C-A559-687708C40E37}" type="presParOf" srcId="{5FEEA40C-C68B-4DD4-84C4-93EF72BD780D}" destId="{3FD8557F-7253-4AF5-B3EA-8DAC08F0E746}" srcOrd="0" destOrd="0" presId="urn:microsoft.com/office/officeart/2008/layout/VerticalCurvedList"/>
    <dgm:cxn modelId="{768F8517-E786-4A55-B4AB-693286221978}" type="presParOf" srcId="{5FEEA40C-C68B-4DD4-84C4-93EF72BD780D}" destId="{18A6BC4A-E7B6-4C1E-A800-610AFFA957E9}" srcOrd="1" destOrd="0" presId="urn:microsoft.com/office/officeart/2008/layout/VerticalCurvedList"/>
    <dgm:cxn modelId="{3C8E9F09-8FD9-4969-A7F3-3F8396DE154A}" type="presParOf" srcId="{5FEEA40C-C68B-4DD4-84C4-93EF72BD780D}" destId="{722B0E38-84AA-4EA6-883A-28095919BED5}" srcOrd="2" destOrd="0" presId="urn:microsoft.com/office/officeart/2008/layout/VerticalCurvedList"/>
    <dgm:cxn modelId="{A7CA45D1-B5FD-4420-883E-3E3BC397B29B}" type="presParOf" srcId="{5FEEA40C-C68B-4DD4-84C4-93EF72BD780D}" destId="{A50D4B56-7C4F-44C1-9A16-45B02D4564AE}" srcOrd="3" destOrd="0" presId="urn:microsoft.com/office/officeart/2008/layout/VerticalCurvedList"/>
    <dgm:cxn modelId="{95323705-A228-4A8F-A735-00591F2A7EC6}" type="presParOf" srcId="{9E468F4E-057C-4C5B-AE3E-7B31EAB619AB}" destId="{C037EC83-D78C-4832-8E41-AB09EFC920CD}" srcOrd="1" destOrd="0" presId="urn:microsoft.com/office/officeart/2008/layout/VerticalCurvedList"/>
    <dgm:cxn modelId="{F2F95FD4-14E6-4BC1-84A8-B12E4B8A95F3}" type="presParOf" srcId="{9E468F4E-057C-4C5B-AE3E-7B31EAB619AB}" destId="{E71CB81E-9ADC-4D28-BAD3-68B235C6BA02}" srcOrd="2" destOrd="0" presId="urn:microsoft.com/office/officeart/2008/layout/VerticalCurvedList"/>
    <dgm:cxn modelId="{8DE777E1-ED53-408E-A2DC-DC1E5C016BE9}" type="presParOf" srcId="{E71CB81E-9ADC-4D28-BAD3-68B235C6BA02}" destId="{F843974E-C4A5-4497-BF5C-4A66574FCF07}" srcOrd="0" destOrd="0" presId="urn:microsoft.com/office/officeart/2008/layout/VerticalCurvedList"/>
    <dgm:cxn modelId="{85B70AD0-CCD8-4863-A789-B68B6C05F4AE}" type="presParOf" srcId="{9E468F4E-057C-4C5B-AE3E-7B31EAB619AB}" destId="{35EA7EB1-C3C7-4B3D-AC37-F8948E65C22B}" srcOrd="3" destOrd="0" presId="urn:microsoft.com/office/officeart/2008/layout/VerticalCurvedList"/>
    <dgm:cxn modelId="{06358CFF-F172-4F2E-9C29-406E9773BF5F}" type="presParOf" srcId="{9E468F4E-057C-4C5B-AE3E-7B31EAB619AB}" destId="{9D7B8A6E-4D5D-4256-8FFC-8B66118B5DB3}" srcOrd="4" destOrd="0" presId="urn:microsoft.com/office/officeart/2008/layout/VerticalCurvedList"/>
    <dgm:cxn modelId="{53D2BD1F-3CAE-4838-9F76-A17C0BC482B4}" type="presParOf" srcId="{9D7B8A6E-4D5D-4256-8FFC-8B66118B5DB3}" destId="{E3375892-009C-4203-946B-8E45E9CFA6E8}" srcOrd="0" destOrd="0" presId="urn:microsoft.com/office/officeart/2008/layout/VerticalCurvedList"/>
    <dgm:cxn modelId="{CD66662D-8158-4BB2-94BC-1ED824FA19A2}" type="presParOf" srcId="{9E468F4E-057C-4C5B-AE3E-7B31EAB619AB}" destId="{5CA955DF-69DF-4F11-BF9A-63C81B03EC83}" srcOrd="5" destOrd="0" presId="urn:microsoft.com/office/officeart/2008/layout/VerticalCurvedList"/>
    <dgm:cxn modelId="{47698BA6-D3EA-41AF-B452-A9087938F610}" type="presParOf" srcId="{9E468F4E-057C-4C5B-AE3E-7B31EAB619AB}" destId="{665DF284-90C9-4692-8FE9-15ABECE0A1FC}" srcOrd="6" destOrd="0" presId="urn:microsoft.com/office/officeart/2008/layout/VerticalCurvedList"/>
    <dgm:cxn modelId="{99961033-24A6-4E90-93B5-D1E1BCA1AC1B}" type="presParOf" srcId="{665DF284-90C9-4692-8FE9-15ABECE0A1FC}" destId="{E6BCB2F6-A6BC-4BF7-B90F-FEFA4BE1E8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73A506-5253-445F-934D-20393E46A979}" type="doc">
      <dgm:prSet loTypeId="urn:microsoft.com/office/officeart/2005/8/layout/vList6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4D72794E-3C14-4906-A70F-86BC3AD9633F}">
      <dgm:prSet phldrT="[Texto]" custT="1"/>
      <dgm:spPr/>
      <dgm:t>
        <a:bodyPr/>
        <a:lstStyle/>
        <a:p>
          <a:r>
            <a:rPr lang="es-E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 General</a:t>
          </a:r>
          <a:endParaRPr lang="es-E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956274-9307-4A06-9452-9AD41E4AA6CE}" type="parTrans" cxnId="{4653DE5F-80B7-4970-84E2-C2979B27FB20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F1C72C-343A-452E-A70E-587C997AE451}" type="sibTrans" cxnId="{4653DE5F-80B7-4970-84E2-C2979B27FB20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50BF40-51BC-44BA-9E2D-B96E5E6F2E06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Identificar los requerimientos de la demanda de cárnico acorde a la cultura de consumo y la calidad de los residentes de los conjunto habitaciones del Cantón Rumiñahui, para proponer al mercado tradicional un enfoque hacia las necesidades actuales.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2ED31-6CBB-4D9F-84A6-7CB836D7FB5F}" type="parTrans" cxnId="{8AC9B651-5ED3-4AE2-AD56-B46A6E27DE57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9C1D91-C711-465A-9CCB-0D31AFD46AA5}" type="sibTrans" cxnId="{8AC9B651-5ED3-4AE2-AD56-B46A6E27DE57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16D407-B7AE-4582-9D3F-28DE6DC6284D}">
      <dgm:prSet phldrT="[Texto]" custT="1"/>
      <dgm:spPr/>
      <dgm:t>
        <a:bodyPr/>
        <a:lstStyle/>
        <a:p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538017-7A85-44E5-B548-3366E60ABE15}" type="parTrans" cxnId="{2174D345-E61E-4BF4-AF6F-8B259A5F62A1}">
      <dgm:prSet/>
      <dgm:spPr/>
      <dgm:t>
        <a:bodyPr/>
        <a:lstStyle/>
        <a:p>
          <a:endParaRPr lang="es-ES" sz="1800"/>
        </a:p>
      </dgm:t>
    </dgm:pt>
    <dgm:pt modelId="{FE0DFBE9-725A-4587-B6CA-2743A36D09D9}" type="sibTrans" cxnId="{2174D345-E61E-4BF4-AF6F-8B259A5F62A1}">
      <dgm:prSet/>
      <dgm:spPr/>
      <dgm:t>
        <a:bodyPr/>
        <a:lstStyle/>
        <a:p>
          <a:endParaRPr lang="es-ES" sz="1800"/>
        </a:p>
      </dgm:t>
    </dgm:pt>
    <dgm:pt modelId="{C52A1D89-61F7-4F9A-A954-E22D7CA75E15}" type="pres">
      <dgm:prSet presAssocID="{B273A506-5253-445F-934D-20393E46A97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1AA67A5-BD45-405E-B55F-CB3B5FE402A9}" type="pres">
      <dgm:prSet presAssocID="{4D72794E-3C14-4906-A70F-86BC3AD9633F}" presName="linNode" presStyleCnt="0"/>
      <dgm:spPr/>
    </dgm:pt>
    <dgm:pt modelId="{7166426F-E273-46FC-B5A2-77E353B88FD3}" type="pres">
      <dgm:prSet presAssocID="{4D72794E-3C14-4906-A70F-86BC3AD9633F}" presName="parentShp" presStyleLbl="node1" presStyleIdx="0" presStyleCnt="1" custScaleX="68417" custScaleY="59020" custLinFactNeighborX="-1691" custLinFactNeighborY="-7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109F21-7E65-402E-A160-96732F82938F}" type="pres">
      <dgm:prSet presAssocID="{4D72794E-3C14-4906-A70F-86BC3AD9633F}" presName="childShp" presStyleLbl="bgAccFollowNode1" presStyleIdx="0" presStyleCnt="1" custScaleX="1206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5576D53-64A7-413C-8D8E-28A80DB8D39D}" type="presOf" srcId="{2350BF40-51BC-44BA-9E2D-B96E5E6F2E06}" destId="{96109F21-7E65-402E-A160-96732F82938F}" srcOrd="0" destOrd="0" presId="urn:microsoft.com/office/officeart/2005/8/layout/vList6"/>
    <dgm:cxn modelId="{6DFD75E9-864D-4A83-880C-3EA3CA33B874}" type="presOf" srcId="{4D72794E-3C14-4906-A70F-86BC3AD9633F}" destId="{7166426F-E273-46FC-B5A2-77E353B88FD3}" srcOrd="0" destOrd="0" presId="urn:microsoft.com/office/officeart/2005/8/layout/vList6"/>
    <dgm:cxn modelId="{4653DE5F-80B7-4970-84E2-C2979B27FB20}" srcId="{B273A506-5253-445F-934D-20393E46A979}" destId="{4D72794E-3C14-4906-A70F-86BC3AD9633F}" srcOrd="0" destOrd="0" parTransId="{AF956274-9307-4A06-9452-9AD41E4AA6CE}" sibTransId="{9AF1C72C-343A-452E-A70E-587C997AE451}"/>
    <dgm:cxn modelId="{D90A2E3F-7751-4336-8775-027313E949CA}" type="presOf" srcId="{D216D407-B7AE-4582-9D3F-28DE6DC6284D}" destId="{96109F21-7E65-402E-A160-96732F82938F}" srcOrd="0" destOrd="1" presId="urn:microsoft.com/office/officeart/2005/8/layout/vList6"/>
    <dgm:cxn modelId="{2174D345-E61E-4BF4-AF6F-8B259A5F62A1}" srcId="{4D72794E-3C14-4906-A70F-86BC3AD9633F}" destId="{D216D407-B7AE-4582-9D3F-28DE6DC6284D}" srcOrd="1" destOrd="0" parTransId="{C1538017-7A85-44E5-B548-3366E60ABE15}" sibTransId="{FE0DFBE9-725A-4587-B6CA-2743A36D09D9}"/>
    <dgm:cxn modelId="{12C46DB4-4CB6-4E9F-B0A9-D2D734326A14}" type="presOf" srcId="{B273A506-5253-445F-934D-20393E46A979}" destId="{C52A1D89-61F7-4F9A-A954-E22D7CA75E15}" srcOrd="0" destOrd="0" presId="urn:microsoft.com/office/officeart/2005/8/layout/vList6"/>
    <dgm:cxn modelId="{8AC9B651-5ED3-4AE2-AD56-B46A6E27DE57}" srcId="{4D72794E-3C14-4906-A70F-86BC3AD9633F}" destId="{2350BF40-51BC-44BA-9E2D-B96E5E6F2E06}" srcOrd="0" destOrd="0" parTransId="{AB52ED31-6CBB-4D9F-84A6-7CB836D7FB5F}" sibTransId="{189C1D91-C711-465A-9CCB-0D31AFD46AA5}"/>
    <dgm:cxn modelId="{24FDA490-98C4-4997-80B8-761208D86261}" type="presParOf" srcId="{C52A1D89-61F7-4F9A-A954-E22D7CA75E15}" destId="{B1AA67A5-BD45-405E-B55F-CB3B5FE402A9}" srcOrd="0" destOrd="0" presId="urn:microsoft.com/office/officeart/2005/8/layout/vList6"/>
    <dgm:cxn modelId="{16564FAF-557D-4E94-B604-84B01045823D}" type="presParOf" srcId="{B1AA67A5-BD45-405E-B55F-CB3B5FE402A9}" destId="{7166426F-E273-46FC-B5A2-77E353B88FD3}" srcOrd="0" destOrd="0" presId="urn:microsoft.com/office/officeart/2005/8/layout/vList6"/>
    <dgm:cxn modelId="{6DDC316F-6E2D-4197-8545-AD54535C484F}" type="presParOf" srcId="{B1AA67A5-BD45-405E-B55F-CB3B5FE402A9}" destId="{96109F21-7E65-402E-A160-96732F82938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4A15D8-ED86-4CEF-8F11-8C3D0DBC3F5B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ES"/>
        </a:p>
      </dgm:t>
    </dgm:pt>
    <dgm:pt modelId="{2992F27F-85B9-411F-AB3A-189147D86A4C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 del trabajo de campo</a:t>
          </a:r>
        </a:p>
      </dgm:t>
    </dgm:pt>
    <dgm:pt modelId="{179C709C-0A08-4956-B4BA-543D4872BA8F}" type="parTrans" cxnId="{7F9DB406-DF41-4CFF-B7EE-56A95A7A4877}">
      <dgm:prSet/>
      <dgm:spPr/>
      <dgm:t>
        <a:bodyPr/>
        <a:lstStyle/>
        <a:p>
          <a:endParaRPr lang="es-ES"/>
        </a:p>
      </dgm:t>
    </dgm:pt>
    <dgm:pt modelId="{CC68A3EC-ED31-4878-87C5-8A90B69214DE}" type="sibTrans" cxnId="{7F9DB406-DF41-4CFF-B7EE-56A95A7A4877}">
      <dgm:prSet/>
      <dgm:spPr/>
      <dgm:t>
        <a:bodyPr/>
        <a:lstStyle/>
        <a:p>
          <a:endParaRPr lang="es-ES"/>
        </a:p>
      </dgm:t>
    </dgm:pt>
    <dgm:pt modelId="{76B7E6D1-A4B5-4ECF-AA3A-E9D2E8E50C4E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Conocer los factores (presentación, empaque, olor, color) que inciden en la cultura de consumo de cárnicos de los habitantes de los conjuntos habitacionales del cantón Rumiñahui</a:t>
          </a:r>
          <a:endParaRPr lang="es-ES" sz="2000" dirty="0"/>
        </a:p>
      </dgm:t>
    </dgm:pt>
    <dgm:pt modelId="{C2489EF1-5A6C-4272-B2B0-7F6F3CD5EAA3}" type="parTrans" cxnId="{211EDBD8-4062-42C6-BE8A-EE2560D245B4}">
      <dgm:prSet/>
      <dgm:spPr/>
      <dgm:t>
        <a:bodyPr/>
        <a:lstStyle/>
        <a:p>
          <a:endParaRPr lang="es-ES"/>
        </a:p>
      </dgm:t>
    </dgm:pt>
    <dgm:pt modelId="{62F89033-F21F-47BA-88A1-1A023129820B}" type="sibTrans" cxnId="{211EDBD8-4062-42C6-BE8A-EE2560D245B4}">
      <dgm:prSet/>
      <dgm:spPr/>
      <dgm:t>
        <a:bodyPr/>
        <a:lstStyle/>
        <a:p>
          <a:endParaRPr lang="es-ES"/>
        </a:p>
      </dgm:t>
    </dgm:pt>
    <dgm:pt modelId="{BB3DD3E5-49A1-4DE7-826C-1C0DD4C7D9B7}" type="pres">
      <dgm:prSet presAssocID="{504A15D8-ED86-4CEF-8F11-8C3D0DBC3F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BB24721-A446-4CC2-958A-6420A8686F14}" type="pres">
      <dgm:prSet presAssocID="{2992F27F-85B9-411F-AB3A-189147D86A4C}" presName="linNode" presStyleCnt="0"/>
      <dgm:spPr/>
    </dgm:pt>
    <dgm:pt modelId="{26B9CF8B-F6D1-42C8-AD0A-979469303E7B}" type="pres">
      <dgm:prSet presAssocID="{2992F27F-85B9-411F-AB3A-189147D86A4C}" presName="parentText" presStyleLbl="node1" presStyleIdx="0" presStyleCnt="1" custScaleY="6848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06CD85-C22F-4CEC-9142-9A0606DB5725}" type="pres">
      <dgm:prSet presAssocID="{2992F27F-85B9-411F-AB3A-189147D86A4C}" presName="descendantText" presStyleLbl="alignAccFollowNode1" presStyleIdx="0" presStyleCnt="1" custLinFactNeighborY="-40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11EDBD8-4062-42C6-BE8A-EE2560D245B4}" srcId="{2992F27F-85B9-411F-AB3A-189147D86A4C}" destId="{76B7E6D1-A4B5-4ECF-AA3A-E9D2E8E50C4E}" srcOrd="0" destOrd="0" parTransId="{C2489EF1-5A6C-4272-B2B0-7F6F3CD5EAA3}" sibTransId="{62F89033-F21F-47BA-88A1-1A023129820B}"/>
    <dgm:cxn modelId="{2F727AC6-4CE0-4F73-8195-46CC4A6401D9}" type="presOf" srcId="{504A15D8-ED86-4CEF-8F11-8C3D0DBC3F5B}" destId="{BB3DD3E5-49A1-4DE7-826C-1C0DD4C7D9B7}" srcOrd="0" destOrd="0" presId="urn:microsoft.com/office/officeart/2005/8/layout/vList5"/>
    <dgm:cxn modelId="{A9929279-409E-43B1-B8A8-0E726DE04A6B}" type="presOf" srcId="{76B7E6D1-A4B5-4ECF-AA3A-E9D2E8E50C4E}" destId="{8F06CD85-C22F-4CEC-9142-9A0606DB5725}" srcOrd="0" destOrd="0" presId="urn:microsoft.com/office/officeart/2005/8/layout/vList5"/>
    <dgm:cxn modelId="{158D877F-6E42-4A28-9266-0DF522B16BE0}" type="presOf" srcId="{2992F27F-85B9-411F-AB3A-189147D86A4C}" destId="{26B9CF8B-F6D1-42C8-AD0A-979469303E7B}" srcOrd="0" destOrd="0" presId="urn:microsoft.com/office/officeart/2005/8/layout/vList5"/>
    <dgm:cxn modelId="{7F9DB406-DF41-4CFF-B7EE-56A95A7A4877}" srcId="{504A15D8-ED86-4CEF-8F11-8C3D0DBC3F5B}" destId="{2992F27F-85B9-411F-AB3A-189147D86A4C}" srcOrd="0" destOrd="0" parTransId="{179C709C-0A08-4956-B4BA-543D4872BA8F}" sibTransId="{CC68A3EC-ED31-4878-87C5-8A90B69214DE}"/>
    <dgm:cxn modelId="{559D0EBB-C06E-4CB5-ABAE-B14BEFC3E5F1}" type="presParOf" srcId="{BB3DD3E5-49A1-4DE7-826C-1C0DD4C7D9B7}" destId="{FBB24721-A446-4CC2-958A-6420A8686F14}" srcOrd="0" destOrd="0" presId="urn:microsoft.com/office/officeart/2005/8/layout/vList5"/>
    <dgm:cxn modelId="{AE21C49D-96C0-4C1B-8ABC-1367952ACB5D}" type="presParOf" srcId="{FBB24721-A446-4CC2-958A-6420A8686F14}" destId="{26B9CF8B-F6D1-42C8-AD0A-979469303E7B}" srcOrd="0" destOrd="0" presId="urn:microsoft.com/office/officeart/2005/8/layout/vList5"/>
    <dgm:cxn modelId="{8959F573-4C29-4973-A057-4795610CA68E}" type="presParOf" srcId="{FBB24721-A446-4CC2-958A-6420A8686F14}" destId="{8F06CD85-C22F-4CEC-9142-9A0606DB57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34F86B-E765-4A6F-A6CA-2335545248E2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</dgm:pt>
    <dgm:pt modelId="{A035E0B5-B067-48FF-9C1D-F5BFE73D9E21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Conocer las características de los consumidores de cárnicos en los conjuntos habitacionales del cantón Rumiñahui.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3530CF-B2DA-44A5-97E8-B242597E388E}" type="parTrans" cxnId="{352FE3C0-347C-4FC5-9860-BB19FD0AEF12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DC45C2-1DB2-44E1-B309-60A118D12D4B}" type="sibTrans" cxnId="{352FE3C0-347C-4FC5-9860-BB19FD0AEF12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A868CA-2920-44DF-8B36-192A4B2CD64E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Determinar la situación actual de consumo de cárnicos (producto, plaza, precio y promoción) de las personas que habitan en los conjuntos habitacionales del cantón Rumiñahui.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C3F778-90AE-48BA-8441-4093C0AA9075}" type="parTrans" cxnId="{D9870E28-5766-47BE-BCF6-F92C73DFCBB8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59D054-952D-4046-AD7A-3E3697A36AA3}" type="sibTrans" cxnId="{D9870E28-5766-47BE-BCF6-F92C73DFCBB8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9F3505-F920-4653-9C31-1829E2A57F90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Establecer la viabilidad de compra futura (4P´s) de la relación directa entre distribuidor y consumidor final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6FB5B1-40E9-4577-8B1A-609900507621}" type="parTrans" cxnId="{DC2FBA7F-36D5-491B-9D94-16EBD87213BF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DBCA31-4891-4A35-B633-7C07CF5BE40D}" type="sibTrans" cxnId="{DC2FBA7F-36D5-491B-9D94-16EBD87213BF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BF271B-D046-4522-A2A8-3BAFB077510B}" type="pres">
      <dgm:prSet presAssocID="{E334F86B-E765-4A6F-A6CA-2335545248E2}" presName="linearFlow" presStyleCnt="0">
        <dgm:presLayoutVars>
          <dgm:dir/>
          <dgm:resizeHandles val="exact"/>
        </dgm:presLayoutVars>
      </dgm:prSet>
      <dgm:spPr/>
    </dgm:pt>
    <dgm:pt modelId="{721A6A24-5AB8-42FE-B8BE-6025B351251C}" type="pres">
      <dgm:prSet presAssocID="{A035E0B5-B067-48FF-9C1D-F5BFE73D9E21}" presName="composite" presStyleCnt="0"/>
      <dgm:spPr/>
    </dgm:pt>
    <dgm:pt modelId="{49A60A3C-D290-4291-B092-A3B3758775AA}" type="pres">
      <dgm:prSet presAssocID="{A035E0B5-B067-48FF-9C1D-F5BFE73D9E21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96009BE8-F48F-4DA4-AA0B-BE38E743B643}" type="pres">
      <dgm:prSet presAssocID="{A035E0B5-B067-48FF-9C1D-F5BFE73D9E2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62263B-9C23-435F-8EA5-5D4E00758F54}" type="pres">
      <dgm:prSet presAssocID="{A6DC45C2-1DB2-44E1-B309-60A118D12D4B}" presName="spacing" presStyleCnt="0"/>
      <dgm:spPr/>
    </dgm:pt>
    <dgm:pt modelId="{D2CEF2CA-2326-48DB-9D09-924D5865B7C9}" type="pres">
      <dgm:prSet presAssocID="{68A868CA-2920-44DF-8B36-192A4B2CD64E}" presName="composite" presStyleCnt="0"/>
      <dgm:spPr/>
    </dgm:pt>
    <dgm:pt modelId="{62BBDC6C-0EB2-4AAE-BDD0-70D2DE4887B0}" type="pres">
      <dgm:prSet presAssocID="{68A868CA-2920-44DF-8B36-192A4B2CD64E}" presName="imgShp" presStyleLbl="fgImgPlace1" presStyleIdx="1" presStyleCnt="3" custLinFactNeighborX="-3075" custLinFactNeighborY="-38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CE2DD8A3-D7ED-4DDB-8FA8-BB5CFF4F3C61}" type="pres">
      <dgm:prSet presAssocID="{68A868CA-2920-44DF-8B36-192A4B2CD64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B4E006-AA76-44A6-90D4-430F9F314FB1}" type="pres">
      <dgm:prSet presAssocID="{6659D054-952D-4046-AD7A-3E3697A36AA3}" presName="spacing" presStyleCnt="0"/>
      <dgm:spPr/>
    </dgm:pt>
    <dgm:pt modelId="{002311AD-0A38-4E2D-B077-AB228C28A58C}" type="pres">
      <dgm:prSet presAssocID="{E99F3505-F920-4653-9C31-1829E2A57F90}" presName="composite" presStyleCnt="0"/>
      <dgm:spPr/>
    </dgm:pt>
    <dgm:pt modelId="{C64B8FFD-6F05-4FBB-95EB-EA23604C76E7}" type="pres">
      <dgm:prSet presAssocID="{E99F3505-F920-4653-9C31-1829E2A57F90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</dgm:pt>
    <dgm:pt modelId="{F5F303EE-1787-44E3-95DF-2955B2C02F40}" type="pres">
      <dgm:prSet presAssocID="{E99F3505-F920-4653-9C31-1829E2A57F9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C2F4483-3ED0-4785-B1E7-3FCE51CE0E48}" type="presOf" srcId="{A035E0B5-B067-48FF-9C1D-F5BFE73D9E21}" destId="{96009BE8-F48F-4DA4-AA0B-BE38E743B643}" srcOrd="0" destOrd="0" presId="urn:microsoft.com/office/officeart/2005/8/layout/vList3"/>
    <dgm:cxn modelId="{352FE3C0-347C-4FC5-9860-BB19FD0AEF12}" srcId="{E334F86B-E765-4A6F-A6CA-2335545248E2}" destId="{A035E0B5-B067-48FF-9C1D-F5BFE73D9E21}" srcOrd="0" destOrd="0" parTransId="{FD3530CF-B2DA-44A5-97E8-B242597E388E}" sibTransId="{A6DC45C2-1DB2-44E1-B309-60A118D12D4B}"/>
    <dgm:cxn modelId="{D9870E28-5766-47BE-BCF6-F92C73DFCBB8}" srcId="{E334F86B-E765-4A6F-A6CA-2335545248E2}" destId="{68A868CA-2920-44DF-8B36-192A4B2CD64E}" srcOrd="1" destOrd="0" parTransId="{36C3F778-90AE-48BA-8441-4093C0AA9075}" sibTransId="{6659D054-952D-4046-AD7A-3E3697A36AA3}"/>
    <dgm:cxn modelId="{D0BB4EBD-D95A-4FF4-991D-647B0A931CD1}" type="presOf" srcId="{68A868CA-2920-44DF-8B36-192A4B2CD64E}" destId="{CE2DD8A3-D7ED-4DDB-8FA8-BB5CFF4F3C61}" srcOrd="0" destOrd="0" presId="urn:microsoft.com/office/officeart/2005/8/layout/vList3"/>
    <dgm:cxn modelId="{636D4456-3EFA-42AB-9005-4A31F354661A}" type="presOf" srcId="{E334F86B-E765-4A6F-A6CA-2335545248E2}" destId="{0DBF271B-D046-4522-A2A8-3BAFB077510B}" srcOrd="0" destOrd="0" presId="urn:microsoft.com/office/officeart/2005/8/layout/vList3"/>
    <dgm:cxn modelId="{5248C232-A8EF-4662-B4E8-7F2D3FE078EA}" type="presOf" srcId="{E99F3505-F920-4653-9C31-1829E2A57F90}" destId="{F5F303EE-1787-44E3-95DF-2955B2C02F40}" srcOrd="0" destOrd="0" presId="urn:microsoft.com/office/officeart/2005/8/layout/vList3"/>
    <dgm:cxn modelId="{DC2FBA7F-36D5-491B-9D94-16EBD87213BF}" srcId="{E334F86B-E765-4A6F-A6CA-2335545248E2}" destId="{E99F3505-F920-4653-9C31-1829E2A57F90}" srcOrd="2" destOrd="0" parTransId="{786FB5B1-40E9-4577-8B1A-609900507621}" sibTransId="{CADBCA31-4891-4A35-B633-7C07CF5BE40D}"/>
    <dgm:cxn modelId="{FD8BB438-32AE-401E-A4CF-C2225B55A958}" type="presParOf" srcId="{0DBF271B-D046-4522-A2A8-3BAFB077510B}" destId="{721A6A24-5AB8-42FE-B8BE-6025B351251C}" srcOrd="0" destOrd="0" presId="urn:microsoft.com/office/officeart/2005/8/layout/vList3"/>
    <dgm:cxn modelId="{392C46D4-3CDC-4455-A02C-709C86B4FFF5}" type="presParOf" srcId="{721A6A24-5AB8-42FE-B8BE-6025B351251C}" destId="{49A60A3C-D290-4291-B092-A3B3758775AA}" srcOrd="0" destOrd="0" presId="urn:microsoft.com/office/officeart/2005/8/layout/vList3"/>
    <dgm:cxn modelId="{4288ED1E-55B6-44E7-A9AA-82DF8ACA9334}" type="presParOf" srcId="{721A6A24-5AB8-42FE-B8BE-6025B351251C}" destId="{96009BE8-F48F-4DA4-AA0B-BE38E743B643}" srcOrd="1" destOrd="0" presId="urn:microsoft.com/office/officeart/2005/8/layout/vList3"/>
    <dgm:cxn modelId="{F15AD149-EB34-46C5-A20B-2B280C658283}" type="presParOf" srcId="{0DBF271B-D046-4522-A2A8-3BAFB077510B}" destId="{6762263B-9C23-435F-8EA5-5D4E00758F54}" srcOrd="1" destOrd="0" presId="urn:microsoft.com/office/officeart/2005/8/layout/vList3"/>
    <dgm:cxn modelId="{79F1ED05-57C5-4798-9363-6634C7C1A2ED}" type="presParOf" srcId="{0DBF271B-D046-4522-A2A8-3BAFB077510B}" destId="{D2CEF2CA-2326-48DB-9D09-924D5865B7C9}" srcOrd="2" destOrd="0" presId="urn:microsoft.com/office/officeart/2005/8/layout/vList3"/>
    <dgm:cxn modelId="{8C83A5A9-1E43-4864-9320-CC8C77C0FAAB}" type="presParOf" srcId="{D2CEF2CA-2326-48DB-9D09-924D5865B7C9}" destId="{62BBDC6C-0EB2-4AAE-BDD0-70D2DE4887B0}" srcOrd="0" destOrd="0" presId="urn:microsoft.com/office/officeart/2005/8/layout/vList3"/>
    <dgm:cxn modelId="{C86006F9-6BED-451E-9163-9E8703A7ADAF}" type="presParOf" srcId="{D2CEF2CA-2326-48DB-9D09-924D5865B7C9}" destId="{CE2DD8A3-D7ED-4DDB-8FA8-BB5CFF4F3C61}" srcOrd="1" destOrd="0" presId="urn:microsoft.com/office/officeart/2005/8/layout/vList3"/>
    <dgm:cxn modelId="{AB863450-8CEC-45BF-866F-CFF63897045E}" type="presParOf" srcId="{0DBF271B-D046-4522-A2A8-3BAFB077510B}" destId="{AEB4E006-AA76-44A6-90D4-430F9F314FB1}" srcOrd="3" destOrd="0" presId="urn:microsoft.com/office/officeart/2005/8/layout/vList3"/>
    <dgm:cxn modelId="{43E8F52B-118B-4339-A9DE-EEF182E18863}" type="presParOf" srcId="{0DBF271B-D046-4522-A2A8-3BAFB077510B}" destId="{002311AD-0A38-4E2D-B077-AB228C28A58C}" srcOrd="4" destOrd="0" presId="urn:microsoft.com/office/officeart/2005/8/layout/vList3"/>
    <dgm:cxn modelId="{37597FC9-5A6D-435B-BBE3-5800F67518D2}" type="presParOf" srcId="{002311AD-0A38-4E2D-B077-AB228C28A58C}" destId="{C64B8FFD-6F05-4FBB-95EB-EA23604C76E7}" srcOrd="0" destOrd="0" presId="urn:microsoft.com/office/officeart/2005/8/layout/vList3"/>
    <dgm:cxn modelId="{3AE136EA-41E3-4B13-9376-6555A1C5B0C5}" type="presParOf" srcId="{002311AD-0A38-4E2D-B077-AB228C28A58C}" destId="{F5F303EE-1787-44E3-95DF-2955B2C02F4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CBE001-2EDB-463E-BF0E-B19D8BEFD4C1}" type="doc">
      <dgm:prSet loTypeId="urn:microsoft.com/office/officeart/2005/8/layout/arrow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921CA9E-97F7-4A96-AD47-0CD5A21D5F5F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Existe relación alta entre la cultura de consumo y la demanda de los cárnicos en el Cantón Rumiñahui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FEEF5E-C856-4F5D-A0B1-146ED6B9CE95}" type="parTrans" cxnId="{B25757EC-F1BC-4821-AE6E-F4AAE13C18F0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34F880-C432-4E70-A07A-7FD16027D627}" type="sibTrans" cxnId="{B25757EC-F1BC-4821-AE6E-F4AAE13C18F0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022387-8753-404E-BA00-139E930CD69C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Existe relación directa entre  la calidad y la demanda de los cárnicos en el Cantón Rumiñahui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395636-4E0C-4DC8-ACCB-4438185969FF}" type="parTrans" cxnId="{A576A954-B1DB-4E4E-9FDA-24CA14BAEBA0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9919B0-E708-4877-9BDB-B6A71155AB74}" type="sibTrans" cxnId="{A576A954-B1DB-4E4E-9FDA-24CA14BAEBA0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D90584-A294-4C97-AD7B-5DF4AC1D6734}" type="pres">
      <dgm:prSet presAssocID="{EFCBE001-2EDB-463E-BF0E-B19D8BEFD4C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94A4F14-5732-42A5-9EEE-0511544F73DE}" type="pres">
      <dgm:prSet presAssocID="{1921CA9E-97F7-4A96-AD47-0CD5A21D5F5F}" presName="arrow" presStyleLbl="node1" presStyleIdx="0" presStyleCnt="2" custScaleY="100146" custRadScaleRad="104836" custRadScaleInc="-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3A0A23-5BB4-4B71-91C3-8303616B0B5A}" type="pres">
      <dgm:prSet presAssocID="{E1022387-8753-404E-BA00-139E930CD69C}" presName="arrow" presStyleLbl="node1" presStyleIdx="1" presStyleCnt="2" custScaleY="1001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1E35C78-602A-4DDE-A952-A5793FACA9BD}" type="presOf" srcId="{1921CA9E-97F7-4A96-AD47-0CD5A21D5F5F}" destId="{294A4F14-5732-42A5-9EEE-0511544F73DE}" srcOrd="0" destOrd="0" presId="urn:microsoft.com/office/officeart/2005/8/layout/arrow1"/>
    <dgm:cxn modelId="{F3A8E424-A6E2-47FC-981F-9386965AD9F6}" type="presOf" srcId="{EFCBE001-2EDB-463E-BF0E-B19D8BEFD4C1}" destId="{1FD90584-A294-4C97-AD7B-5DF4AC1D6734}" srcOrd="0" destOrd="0" presId="urn:microsoft.com/office/officeart/2005/8/layout/arrow1"/>
    <dgm:cxn modelId="{B25757EC-F1BC-4821-AE6E-F4AAE13C18F0}" srcId="{EFCBE001-2EDB-463E-BF0E-B19D8BEFD4C1}" destId="{1921CA9E-97F7-4A96-AD47-0CD5A21D5F5F}" srcOrd="0" destOrd="0" parTransId="{C7FEEF5E-C856-4F5D-A0B1-146ED6B9CE95}" sibTransId="{0234F880-C432-4E70-A07A-7FD16027D627}"/>
    <dgm:cxn modelId="{9EAAC0F4-BC3A-403D-B6D6-3380687426E6}" type="presOf" srcId="{E1022387-8753-404E-BA00-139E930CD69C}" destId="{903A0A23-5BB4-4B71-91C3-8303616B0B5A}" srcOrd="0" destOrd="0" presId="urn:microsoft.com/office/officeart/2005/8/layout/arrow1"/>
    <dgm:cxn modelId="{A576A954-B1DB-4E4E-9FDA-24CA14BAEBA0}" srcId="{EFCBE001-2EDB-463E-BF0E-B19D8BEFD4C1}" destId="{E1022387-8753-404E-BA00-139E930CD69C}" srcOrd="1" destOrd="0" parTransId="{EA395636-4E0C-4DC8-ACCB-4438185969FF}" sibTransId="{459919B0-E708-4877-9BDB-B6A71155AB74}"/>
    <dgm:cxn modelId="{107A9A44-1AC8-42DE-A8A1-1E2AD481C3FD}" type="presParOf" srcId="{1FD90584-A294-4C97-AD7B-5DF4AC1D6734}" destId="{294A4F14-5732-42A5-9EEE-0511544F73DE}" srcOrd="0" destOrd="0" presId="urn:microsoft.com/office/officeart/2005/8/layout/arrow1"/>
    <dgm:cxn modelId="{CCB1D395-857C-4019-B4B0-3D3D1F6A6028}" type="presParOf" srcId="{1FD90584-A294-4C97-AD7B-5DF4AC1D6734}" destId="{903A0A23-5BB4-4B71-91C3-8303616B0B5A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529311-6A7F-45A8-B60C-B27EDD37BC4B}" type="doc">
      <dgm:prSet loTypeId="urn:microsoft.com/office/officeart/2005/8/layout/h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C763D07-340D-400D-858C-18D067A836CB}">
      <dgm:prSet phldrT="[Texto]"/>
      <dgm:spPr/>
      <dgm:t>
        <a:bodyPr/>
        <a:lstStyle/>
        <a:p>
          <a:r>
            <a: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TIPO DE INVESTIGACIÓN</a:t>
          </a:r>
          <a:endParaRPr lang="es-E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78BE15-9A16-4A43-873D-5A4D187F3A87}" type="parTrans" cxnId="{BD86ECA5-0991-4FB5-BF4D-084554DE6D8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078BFD-3DDB-4894-92A7-325FE0868042}" type="sibTrans" cxnId="{BD86ECA5-0991-4FB5-BF4D-084554DE6D8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EDA8DB-A924-44F0-BEC3-9A2CE6661B23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Exploratorio – Descriptivo Correccional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6CE96A-A0F6-4E6C-A176-43FB32B166E2}" type="parTrans" cxnId="{E16AEB13-169D-4A20-924F-2F7AA2EEEA89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EC4344-9242-4958-9064-4DD41C004D78}" type="sibTrans" cxnId="{E16AEB13-169D-4A20-924F-2F7AA2EEEA89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F83ED1-00EB-4E6B-93AD-5C1C1CA9C361}">
      <dgm:prSet phldrT="[Texto]"/>
      <dgm:spPr/>
      <dgm:t>
        <a:bodyPr/>
        <a:lstStyle/>
        <a:p>
          <a:r>
            <a: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UNIDAD DE ANÁLISIS</a:t>
          </a:r>
          <a:endParaRPr lang="es-E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92CFC2-C9AF-49BB-8010-50D72A53C19A}" type="parTrans" cxnId="{D52E0AA7-0469-42BC-9CB4-E98DE69915CA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D71C0B-656C-407D-9CC8-036EC52A1460}" type="sibTrans" cxnId="{D52E0AA7-0469-42BC-9CB4-E98DE69915CA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67D91C-BA9F-404F-861F-3EC9D7CBB120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Residentes de los conjuntos habitacionales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802D2D-A6DA-458C-881C-E94B7157E13B}" type="parTrans" cxnId="{962FEABE-45B8-4223-B166-EC87A1B89D4C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F3C731-7581-461F-A2AA-00796DD1CE0A}" type="sibTrans" cxnId="{962FEABE-45B8-4223-B166-EC87A1B89D4C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CB8B57-B9DE-4EDD-8C15-BF4EF4A284BA}" type="pres">
      <dgm:prSet presAssocID="{E8529311-6A7F-45A8-B60C-B27EDD37BC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F6FA7D1-E09D-4C2D-9531-2F89D4B29E07}" type="pres">
      <dgm:prSet presAssocID="{CC763D07-340D-400D-858C-18D067A836CB}" presName="composite" presStyleCnt="0"/>
      <dgm:spPr/>
    </dgm:pt>
    <dgm:pt modelId="{BCA5B4E2-8256-43C0-924F-52CC8A808B8F}" type="pres">
      <dgm:prSet presAssocID="{CC763D07-340D-400D-858C-18D067A836C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7A1F70-AF0B-43A3-89F2-DDB070B11EC7}" type="pres">
      <dgm:prSet presAssocID="{CC763D07-340D-400D-858C-18D067A836C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CAEE63-C7A3-4F45-932C-5F4FBD505C92}" type="pres">
      <dgm:prSet presAssocID="{F0078BFD-3DDB-4894-92A7-325FE0868042}" presName="space" presStyleCnt="0"/>
      <dgm:spPr/>
    </dgm:pt>
    <dgm:pt modelId="{EBB573A2-A4CB-4CD3-BED2-B7B90160EF54}" type="pres">
      <dgm:prSet presAssocID="{33F83ED1-00EB-4E6B-93AD-5C1C1CA9C361}" presName="composite" presStyleCnt="0"/>
      <dgm:spPr/>
    </dgm:pt>
    <dgm:pt modelId="{1B20304A-113E-4054-91A6-C914DEAEC2B8}" type="pres">
      <dgm:prSet presAssocID="{33F83ED1-00EB-4E6B-93AD-5C1C1CA9C36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D584DC-005B-4E66-8D73-C61C920DB81A}" type="pres">
      <dgm:prSet presAssocID="{33F83ED1-00EB-4E6B-93AD-5C1C1CA9C36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62FEABE-45B8-4223-B166-EC87A1B89D4C}" srcId="{33F83ED1-00EB-4E6B-93AD-5C1C1CA9C361}" destId="{6467D91C-BA9F-404F-861F-3EC9D7CBB120}" srcOrd="0" destOrd="0" parTransId="{0C802D2D-A6DA-458C-881C-E94B7157E13B}" sibTransId="{43F3C731-7581-461F-A2AA-00796DD1CE0A}"/>
    <dgm:cxn modelId="{30506654-BA0C-4051-9D29-CA6FF4D2915E}" type="presOf" srcId="{33F83ED1-00EB-4E6B-93AD-5C1C1CA9C361}" destId="{1B20304A-113E-4054-91A6-C914DEAEC2B8}" srcOrd="0" destOrd="0" presId="urn:microsoft.com/office/officeart/2005/8/layout/hList1"/>
    <dgm:cxn modelId="{18F85A11-789F-4178-ABCE-568952CA3DA3}" type="presOf" srcId="{E8529311-6A7F-45A8-B60C-B27EDD37BC4B}" destId="{28CB8B57-B9DE-4EDD-8C15-BF4EF4A284BA}" srcOrd="0" destOrd="0" presId="urn:microsoft.com/office/officeart/2005/8/layout/hList1"/>
    <dgm:cxn modelId="{D52E0AA7-0469-42BC-9CB4-E98DE69915CA}" srcId="{E8529311-6A7F-45A8-B60C-B27EDD37BC4B}" destId="{33F83ED1-00EB-4E6B-93AD-5C1C1CA9C361}" srcOrd="1" destOrd="0" parTransId="{1392CFC2-C9AF-49BB-8010-50D72A53C19A}" sibTransId="{4AD71C0B-656C-407D-9CC8-036EC52A1460}"/>
    <dgm:cxn modelId="{038590E0-7D32-4A0F-BE3A-7D362F22D8D2}" type="presOf" srcId="{CC763D07-340D-400D-858C-18D067A836CB}" destId="{BCA5B4E2-8256-43C0-924F-52CC8A808B8F}" srcOrd="0" destOrd="0" presId="urn:microsoft.com/office/officeart/2005/8/layout/hList1"/>
    <dgm:cxn modelId="{053C1F36-6619-46A2-87C4-B12304CD26D5}" type="presOf" srcId="{C1EDA8DB-A924-44F0-BEC3-9A2CE6661B23}" destId="{847A1F70-AF0B-43A3-89F2-DDB070B11EC7}" srcOrd="0" destOrd="0" presId="urn:microsoft.com/office/officeart/2005/8/layout/hList1"/>
    <dgm:cxn modelId="{E16AEB13-169D-4A20-924F-2F7AA2EEEA89}" srcId="{CC763D07-340D-400D-858C-18D067A836CB}" destId="{C1EDA8DB-A924-44F0-BEC3-9A2CE6661B23}" srcOrd="0" destOrd="0" parTransId="{2E6CE96A-A0F6-4E6C-A176-43FB32B166E2}" sibTransId="{D9EC4344-9242-4958-9064-4DD41C004D78}"/>
    <dgm:cxn modelId="{1AFFCA53-85ED-4F61-82FC-5D1E48ACBDB0}" type="presOf" srcId="{6467D91C-BA9F-404F-861F-3EC9D7CBB120}" destId="{CAD584DC-005B-4E66-8D73-C61C920DB81A}" srcOrd="0" destOrd="0" presId="urn:microsoft.com/office/officeart/2005/8/layout/hList1"/>
    <dgm:cxn modelId="{BD86ECA5-0991-4FB5-BF4D-084554DE6D8E}" srcId="{E8529311-6A7F-45A8-B60C-B27EDD37BC4B}" destId="{CC763D07-340D-400D-858C-18D067A836CB}" srcOrd="0" destOrd="0" parTransId="{7178BE15-9A16-4A43-873D-5A4D187F3A87}" sibTransId="{F0078BFD-3DDB-4894-92A7-325FE0868042}"/>
    <dgm:cxn modelId="{68C20DA7-324B-4DC1-B541-43DCF1DEB7F6}" type="presParOf" srcId="{28CB8B57-B9DE-4EDD-8C15-BF4EF4A284BA}" destId="{EF6FA7D1-E09D-4C2D-9531-2F89D4B29E07}" srcOrd="0" destOrd="0" presId="urn:microsoft.com/office/officeart/2005/8/layout/hList1"/>
    <dgm:cxn modelId="{13BDC354-06E1-4188-B92B-63CFA4C83DA3}" type="presParOf" srcId="{EF6FA7D1-E09D-4C2D-9531-2F89D4B29E07}" destId="{BCA5B4E2-8256-43C0-924F-52CC8A808B8F}" srcOrd="0" destOrd="0" presId="urn:microsoft.com/office/officeart/2005/8/layout/hList1"/>
    <dgm:cxn modelId="{D0BA1E28-F2A3-4AA1-8305-16A75E5285F8}" type="presParOf" srcId="{EF6FA7D1-E09D-4C2D-9531-2F89D4B29E07}" destId="{847A1F70-AF0B-43A3-89F2-DDB070B11EC7}" srcOrd="1" destOrd="0" presId="urn:microsoft.com/office/officeart/2005/8/layout/hList1"/>
    <dgm:cxn modelId="{44162B40-5EE5-4905-A412-CC54D65F94E4}" type="presParOf" srcId="{28CB8B57-B9DE-4EDD-8C15-BF4EF4A284BA}" destId="{8DCAEE63-C7A3-4F45-932C-5F4FBD505C92}" srcOrd="1" destOrd="0" presId="urn:microsoft.com/office/officeart/2005/8/layout/hList1"/>
    <dgm:cxn modelId="{4D855943-5CE7-4AB9-A0E0-2B0D407AE324}" type="presParOf" srcId="{28CB8B57-B9DE-4EDD-8C15-BF4EF4A284BA}" destId="{EBB573A2-A4CB-4CD3-BED2-B7B90160EF54}" srcOrd="2" destOrd="0" presId="urn:microsoft.com/office/officeart/2005/8/layout/hList1"/>
    <dgm:cxn modelId="{F3C44497-1F4A-4C4D-A1DC-0C251A9FD44E}" type="presParOf" srcId="{EBB573A2-A4CB-4CD3-BED2-B7B90160EF54}" destId="{1B20304A-113E-4054-91A6-C914DEAEC2B8}" srcOrd="0" destOrd="0" presId="urn:microsoft.com/office/officeart/2005/8/layout/hList1"/>
    <dgm:cxn modelId="{C673947F-2ACB-424B-80B2-351CE49AC059}" type="presParOf" srcId="{EBB573A2-A4CB-4CD3-BED2-B7B90160EF54}" destId="{CAD584DC-005B-4E66-8D73-C61C920DB8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7D094D-BDCD-47A5-AAF9-99D3E91E8F9E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9209717-0052-4ABE-87ED-11EAC9025187}">
      <dgm:prSet phldrT="[Texto]"/>
      <dgm:spPr/>
      <dgm:t>
        <a:bodyPr/>
        <a:lstStyle/>
        <a:p>
          <a:r>
            <a: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Población</a:t>
          </a:r>
          <a:endParaRPr lang="es-E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62782E-65C5-437D-848A-29B906A094B7}" type="parTrans" cxnId="{C71B5265-C13A-4064-A54E-B64D6E6E34E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DC3E04-FEBC-4178-8E8D-DE89E2D48481}" type="sibTrans" cxnId="{C71B5265-C13A-4064-A54E-B64D6E6E34E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301FB3-E842-47F2-9491-EE6267100BF6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68 Conjuntos </a:t>
          </a:r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5533 familias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63F4C3-3DD6-4EF8-B216-3CD7BAD358F6}" type="parTrans" cxnId="{A03BB328-DE27-4C2A-BA1D-A429815D75E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E982D7-AA48-46FC-AD0E-2C2443449E15}" type="sibTrans" cxnId="{A03BB328-DE27-4C2A-BA1D-A429815D75E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AE49EF-00BC-41C7-9223-C2F1D42B16FC}" type="pres">
      <dgm:prSet presAssocID="{F27D094D-BDCD-47A5-AAF9-99D3E91E8F9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23D11C9E-39FF-4FD2-BD96-873EEAC51CD3}" type="pres">
      <dgm:prSet presAssocID="{E9209717-0052-4ABE-87ED-11EAC9025187}" presName="parenttextcomposite" presStyleCnt="0"/>
      <dgm:spPr/>
    </dgm:pt>
    <dgm:pt modelId="{5398580D-9C9F-4078-8F1F-9A788FAC347D}" type="pres">
      <dgm:prSet presAssocID="{E9209717-0052-4ABE-87ED-11EAC9025187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1ABF0A-BB39-469C-A2A7-DFBCCC731C02}" type="pres">
      <dgm:prSet presAssocID="{E9209717-0052-4ABE-87ED-11EAC9025187}" presName="composite" presStyleCnt="0"/>
      <dgm:spPr/>
    </dgm:pt>
    <dgm:pt modelId="{5376EFAD-FFF3-481A-A5BE-DD1311E483E9}" type="pres">
      <dgm:prSet presAssocID="{E9209717-0052-4ABE-87ED-11EAC9025187}" presName="chevron1" presStyleLbl="alignNode1" presStyleIdx="0" presStyleCnt="7"/>
      <dgm:spPr/>
    </dgm:pt>
    <dgm:pt modelId="{7D116D95-9893-4E98-BF7B-57A5E0776B84}" type="pres">
      <dgm:prSet presAssocID="{E9209717-0052-4ABE-87ED-11EAC9025187}" presName="chevron2" presStyleLbl="alignNode1" presStyleIdx="1" presStyleCnt="7"/>
      <dgm:spPr/>
    </dgm:pt>
    <dgm:pt modelId="{A8748318-F45F-4238-AEC0-B6BEDEEBCD4D}" type="pres">
      <dgm:prSet presAssocID="{E9209717-0052-4ABE-87ED-11EAC9025187}" presName="chevron3" presStyleLbl="alignNode1" presStyleIdx="2" presStyleCnt="7"/>
      <dgm:spPr/>
    </dgm:pt>
    <dgm:pt modelId="{67276254-F584-424F-BAB7-6BDA10A6C57B}" type="pres">
      <dgm:prSet presAssocID="{E9209717-0052-4ABE-87ED-11EAC9025187}" presName="chevron4" presStyleLbl="alignNode1" presStyleIdx="3" presStyleCnt="7"/>
      <dgm:spPr/>
    </dgm:pt>
    <dgm:pt modelId="{1290EE18-2C08-44EB-8CE6-8B0FDAFCD8BC}" type="pres">
      <dgm:prSet presAssocID="{E9209717-0052-4ABE-87ED-11EAC9025187}" presName="chevron5" presStyleLbl="alignNode1" presStyleIdx="4" presStyleCnt="7"/>
      <dgm:spPr/>
    </dgm:pt>
    <dgm:pt modelId="{D3ADFE6E-C905-4C19-B44C-A2A10A3EFE1D}" type="pres">
      <dgm:prSet presAssocID="{E9209717-0052-4ABE-87ED-11EAC9025187}" presName="chevron6" presStyleLbl="alignNode1" presStyleIdx="5" presStyleCnt="7"/>
      <dgm:spPr/>
    </dgm:pt>
    <dgm:pt modelId="{38FA5C10-1423-40AD-8045-8F2015C24B90}" type="pres">
      <dgm:prSet presAssocID="{E9209717-0052-4ABE-87ED-11EAC9025187}" presName="chevron7" presStyleLbl="alignNode1" presStyleIdx="6" presStyleCnt="7"/>
      <dgm:spPr/>
    </dgm:pt>
    <dgm:pt modelId="{F825CD2B-B4CE-42AB-BB47-AD1E1FBA937F}" type="pres">
      <dgm:prSet presAssocID="{E9209717-0052-4ABE-87ED-11EAC9025187}" presName="childtext" presStyleLbl="solidFgAcc1" presStyleIdx="0" presStyleCnt="1" custLinFactNeighborX="-389" custLinFactNeighborY="-3988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B96EEA9-C010-465B-A89E-283247DA3BC5}" type="presOf" srcId="{F27D094D-BDCD-47A5-AAF9-99D3E91E8F9E}" destId="{5CAE49EF-00BC-41C7-9223-C2F1D42B16FC}" srcOrd="0" destOrd="0" presId="urn:microsoft.com/office/officeart/2008/layout/VerticalAccentList"/>
    <dgm:cxn modelId="{492E50AC-3AD2-4F83-AAB0-0BD458CB6CC4}" type="presOf" srcId="{E9209717-0052-4ABE-87ED-11EAC9025187}" destId="{5398580D-9C9F-4078-8F1F-9A788FAC347D}" srcOrd="0" destOrd="0" presId="urn:microsoft.com/office/officeart/2008/layout/VerticalAccentList"/>
    <dgm:cxn modelId="{A03BB328-DE27-4C2A-BA1D-A429815D75E2}" srcId="{E9209717-0052-4ABE-87ED-11EAC9025187}" destId="{03301FB3-E842-47F2-9491-EE6267100BF6}" srcOrd="0" destOrd="0" parTransId="{2663F4C3-3DD6-4EF8-B216-3CD7BAD358F6}" sibTransId="{7CE982D7-AA48-46FC-AD0E-2C2443449E15}"/>
    <dgm:cxn modelId="{C71B5265-C13A-4064-A54E-B64D6E6E34E5}" srcId="{F27D094D-BDCD-47A5-AAF9-99D3E91E8F9E}" destId="{E9209717-0052-4ABE-87ED-11EAC9025187}" srcOrd="0" destOrd="0" parTransId="{C562782E-65C5-437D-848A-29B906A094B7}" sibTransId="{16DC3E04-FEBC-4178-8E8D-DE89E2D48481}"/>
    <dgm:cxn modelId="{820DE0DE-443C-4638-802D-1A4B0F1544EE}" type="presOf" srcId="{03301FB3-E842-47F2-9491-EE6267100BF6}" destId="{F825CD2B-B4CE-42AB-BB47-AD1E1FBA937F}" srcOrd="0" destOrd="0" presId="urn:microsoft.com/office/officeart/2008/layout/VerticalAccentList"/>
    <dgm:cxn modelId="{FDF9D9E8-FE8E-4BB3-B454-026E932F956C}" type="presParOf" srcId="{5CAE49EF-00BC-41C7-9223-C2F1D42B16FC}" destId="{23D11C9E-39FF-4FD2-BD96-873EEAC51CD3}" srcOrd="0" destOrd="0" presId="urn:microsoft.com/office/officeart/2008/layout/VerticalAccentList"/>
    <dgm:cxn modelId="{D7BE5DC7-5F89-48B0-AADE-3A9A01491A1E}" type="presParOf" srcId="{23D11C9E-39FF-4FD2-BD96-873EEAC51CD3}" destId="{5398580D-9C9F-4078-8F1F-9A788FAC347D}" srcOrd="0" destOrd="0" presId="urn:microsoft.com/office/officeart/2008/layout/VerticalAccentList"/>
    <dgm:cxn modelId="{DC9CE225-AF87-4CF0-B008-F6BA4C848C0D}" type="presParOf" srcId="{5CAE49EF-00BC-41C7-9223-C2F1D42B16FC}" destId="{721ABF0A-BB39-469C-A2A7-DFBCCC731C02}" srcOrd="1" destOrd="0" presId="urn:microsoft.com/office/officeart/2008/layout/VerticalAccentList"/>
    <dgm:cxn modelId="{35556BF7-68BA-410B-AE75-AED3EFCF0072}" type="presParOf" srcId="{721ABF0A-BB39-469C-A2A7-DFBCCC731C02}" destId="{5376EFAD-FFF3-481A-A5BE-DD1311E483E9}" srcOrd="0" destOrd="0" presId="urn:microsoft.com/office/officeart/2008/layout/VerticalAccentList"/>
    <dgm:cxn modelId="{C2F6BD89-C181-4CF2-B7B7-027643595762}" type="presParOf" srcId="{721ABF0A-BB39-469C-A2A7-DFBCCC731C02}" destId="{7D116D95-9893-4E98-BF7B-57A5E0776B84}" srcOrd="1" destOrd="0" presId="urn:microsoft.com/office/officeart/2008/layout/VerticalAccentList"/>
    <dgm:cxn modelId="{7DEF2CF4-1EE3-4A73-9840-2C1548FFF506}" type="presParOf" srcId="{721ABF0A-BB39-469C-A2A7-DFBCCC731C02}" destId="{A8748318-F45F-4238-AEC0-B6BEDEEBCD4D}" srcOrd="2" destOrd="0" presId="urn:microsoft.com/office/officeart/2008/layout/VerticalAccentList"/>
    <dgm:cxn modelId="{7D85EAE5-BC9B-4DAB-A65B-504AB4C3719F}" type="presParOf" srcId="{721ABF0A-BB39-469C-A2A7-DFBCCC731C02}" destId="{67276254-F584-424F-BAB7-6BDA10A6C57B}" srcOrd="3" destOrd="0" presId="urn:microsoft.com/office/officeart/2008/layout/VerticalAccentList"/>
    <dgm:cxn modelId="{FE2D5DE0-E75F-4FB5-80C5-6C3B53F0246B}" type="presParOf" srcId="{721ABF0A-BB39-469C-A2A7-DFBCCC731C02}" destId="{1290EE18-2C08-44EB-8CE6-8B0FDAFCD8BC}" srcOrd="4" destOrd="0" presId="urn:microsoft.com/office/officeart/2008/layout/VerticalAccentList"/>
    <dgm:cxn modelId="{01241BFE-5CF5-4189-8C6E-8C1FF80421CE}" type="presParOf" srcId="{721ABF0A-BB39-469C-A2A7-DFBCCC731C02}" destId="{D3ADFE6E-C905-4C19-B44C-A2A10A3EFE1D}" srcOrd="5" destOrd="0" presId="urn:microsoft.com/office/officeart/2008/layout/VerticalAccentList"/>
    <dgm:cxn modelId="{945BF3DF-CBC2-4735-98D9-6BE1C2177FF6}" type="presParOf" srcId="{721ABF0A-BB39-469C-A2A7-DFBCCC731C02}" destId="{38FA5C10-1423-40AD-8045-8F2015C24B90}" srcOrd="6" destOrd="0" presId="urn:microsoft.com/office/officeart/2008/layout/VerticalAccentList"/>
    <dgm:cxn modelId="{92688D84-53A9-4A7F-A05D-39A5E71DD2DF}" type="presParOf" srcId="{721ABF0A-BB39-469C-A2A7-DFBCCC731C02}" destId="{F825CD2B-B4CE-42AB-BB47-AD1E1FBA937F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E1408-1130-4BB8-A2B1-D84F84A894A1}">
      <dsp:nvSpPr>
        <dsp:cNvPr id="0" name=""/>
        <dsp:cNvSpPr/>
      </dsp:nvSpPr>
      <dsp:spPr>
        <a:xfrm>
          <a:off x="0" y="535277"/>
          <a:ext cx="2302649" cy="13815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Incidencia y calidad en la demanda de cárnicos</a:t>
          </a:r>
          <a:endParaRPr lang="es-ES" sz="2100" kern="1200" dirty="0"/>
        </a:p>
      </dsp:txBody>
      <dsp:txXfrm>
        <a:off x="0" y="535277"/>
        <a:ext cx="2302649" cy="1381590"/>
      </dsp:txXfrm>
    </dsp:sp>
    <dsp:sp modelId="{632CAE7B-E3B8-4CDE-8ADE-86E5407D5CFC}">
      <dsp:nvSpPr>
        <dsp:cNvPr id="0" name=""/>
        <dsp:cNvSpPr/>
      </dsp:nvSpPr>
      <dsp:spPr>
        <a:xfrm>
          <a:off x="2532915" y="535277"/>
          <a:ext cx="2302649" cy="1381590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Contiene proteínas, minerales  y micronutrientes</a:t>
          </a:r>
          <a:endParaRPr lang="es-ES" sz="2100" kern="1200" dirty="0"/>
        </a:p>
      </dsp:txBody>
      <dsp:txXfrm>
        <a:off x="2532915" y="535277"/>
        <a:ext cx="2302649" cy="1381590"/>
      </dsp:txXfrm>
    </dsp:sp>
    <dsp:sp modelId="{D4667165-EF10-4385-BA71-25E86C8192AE}">
      <dsp:nvSpPr>
        <dsp:cNvPr id="0" name=""/>
        <dsp:cNvSpPr/>
      </dsp:nvSpPr>
      <dsp:spPr>
        <a:xfrm>
          <a:off x="5065830" y="535277"/>
          <a:ext cx="2302649" cy="1381590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Incrementación del 1,3%</a:t>
          </a:r>
          <a:endParaRPr lang="es-ES" sz="2100" kern="1200" dirty="0"/>
        </a:p>
      </dsp:txBody>
      <dsp:txXfrm>
        <a:off x="5065830" y="535277"/>
        <a:ext cx="2302649" cy="1381590"/>
      </dsp:txXfrm>
    </dsp:sp>
    <dsp:sp modelId="{3470C94A-5940-4282-8344-D71F3B1007CD}">
      <dsp:nvSpPr>
        <dsp:cNvPr id="0" name=""/>
        <dsp:cNvSpPr/>
      </dsp:nvSpPr>
      <dsp:spPr>
        <a:xfrm>
          <a:off x="1266457" y="2147132"/>
          <a:ext cx="2302649" cy="1381590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Aumento de la demanda en el sector porcino seguido por el aviar</a:t>
          </a:r>
          <a:endParaRPr lang="es-ES" sz="2100" kern="1200" dirty="0"/>
        </a:p>
      </dsp:txBody>
      <dsp:txXfrm>
        <a:off x="1266457" y="2147132"/>
        <a:ext cx="2302649" cy="1381590"/>
      </dsp:txXfrm>
    </dsp:sp>
    <dsp:sp modelId="{29DCEC0F-BC95-4B8B-8602-5C103703402A}">
      <dsp:nvSpPr>
        <dsp:cNvPr id="0" name=""/>
        <dsp:cNvSpPr/>
      </dsp:nvSpPr>
      <dsp:spPr>
        <a:xfrm>
          <a:off x="3799372" y="2147132"/>
          <a:ext cx="2302649" cy="138159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Baja de importaciones del 12% </a:t>
          </a:r>
          <a:endParaRPr lang="es-ES" sz="2100" kern="1200" dirty="0"/>
        </a:p>
      </dsp:txBody>
      <dsp:txXfrm>
        <a:off x="3799372" y="2147132"/>
        <a:ext cx="2302649" cy="13815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8580D-9C9F-4078-8F1F-9A788FAC347D}">
      <dsp:nvSpPr>
        <dsp:cNvPr id="0" name=""/>
        <dsp:cNvSpPr/>
      </dsp:nvSpPr>
      <dsp:spPr>
        <a:xfrm>
          <a:off x="521636" y="415"/>
          <a:ext cx="5197258" cy="472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Muestra</a:t>
          </a: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1636" y="415"/>
        <a:ext cx="5197258" cy="472478"/>
      </dsp:txXfrm>
    </dsp:sp>
    <dsp:sp modelId="{5376EFAD-FFF3-481A-A5BE-DD1311E483E9}">
      <dsp:nvSpPr>
        <dsp:cNvPr id="0" name=""/>
        <dsp:cNvSpPr/>
      </dsp:nvSpPr>
      <dsp:spPr>
        <a:xfrm>
          <a:off x="521636" y="472893"/>
          <a:ext cx="1216158" cy="962455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16D95-9893-4E98-BF7B-57A5E0776B84}">
      <dsp:nvSpPr>
        <dsp:cNvPr id="0" name=""/>
        <dsp:cNvSpPr/>
      </dsp:nvSpPr>
      <dsp:spPr>
        <a:xfrm>
          <a:off x="1252140" y="472893"/>
          <a:ext cx="1216158" cy="962455"/>
        </a:xfrm>
        <a:prstGeom prst="chevron">
          <a:avLst>
            <a:gd name="adj" fmla="val 7061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48318-F45F-4238-AEC0-B6BEDEEBCD4D}">
      <dsp:nvSpPr>
        <dsp:cNvPr id="0" name=""/>
        <dsp:cNvSpPr/>
      </dsp:nvSpPr>
      <dsp:spPr>
        <a:xfrm>
          <a:off x="1983221" y="472893"/>
          <a:ext cx="1216158" cy="962455"/>
        </a:xfrm>
        <a:prstGeom prst="chevron">
          <a:avLst>
            <a:gd name="adj" fmla="val 7061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76254-F584-424F-BAB7-6BDA10A6C57B}">
      <dsp:nvSpPr>
        <dsp:cNvPr id="0" name=""/>
        <dsp:cNvSpPr/>
      </dsp:nvSpPr>
      <dsp:spPr>
        <a:xfrm>
          <a:off x="2713724" y="472893"/>
          <a:ext cx="1216158" cy="962455"/>
        </a:xfrm>
        <a:prstGeom prst="chevron">
          <a:avLst>
            <a:gd name="adj" fmla="val 7061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0EE18-2C08-44EB-8CE6-8B0FDAFCD8BC}">
      <dsp:nvSpPr>
        <dsp:cNvPr id="0" name=""/>
        <dsp:cNvSpPr/>
      </dsp:nvSpPr>
      <dsp:spPr>
        <a:xfrm>
          <a:off x="3444806" y="472893"/>
          <a:ext cx="1216158" cy="962455"/>
        </a:xfrm>
        <a:prstGeom prst="chevron">
          <a:avLst>
            <a:gd name="adj" fmla="val 7061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DFE6E-C905-4C19-B44C-A2A10A3EFE1D}">
      <dsp:nvSpPr>
        <dsp:cNvPr id="0" name=""/>
        <dsp:cNvSpPr/>
      </dsp:nvSpPr>
      <dsp:spPr>
        <a:xfrm>
          <a:off x="4175309" y="472893"/>
          <a:ext cx="1216158" cy="962455"/>
        </a:xfrm>
        <a:prstGeom prst="chevron">
          <a:avLst>
            <a:gd name="adj" fmla="val 70610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A5C10-1423-40AD-8045-8F2015C24B90}">
      <dsp:nvSpPr>
        <dsp:cNvPr id="0" name=""/>
        <dsp:cNvSpPr/>
      </dsp:nvSpPr>
      <dsp:spPr>
        <a:xfrm>
          <a:off x="4906390" y="472893"/>
          <a:ext cx="1216158" cy="962455"/>
        </a:xfrm>
        <a:prstGeom prst="chevron">
          <a:avLst>
            <a:gd name="adj" fmla="val 7061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5CD2B-B4CE-42AB-BB47-AD1E1FBA937F}">
      <dsp:nvSpPr>
        <dsp:cNvPr id="0" name=""/>
        <dsp:cNvSpPr/>
      </dsp:nvSpPr>
      <dsp:spPr>
        <a:xfrm>
          <a:off x="525532" y="505162"/>
          <a:ext cx="5264823" cy="7699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 Conjuntos </a:t>
          </a: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235 familias</a:t>
          </a:r>
          <a:endParaRPr lang="es-E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532" y="505162"/>
        <a:ext cx="5264823" cy="7699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47201-6141-4B4D-B88A-7BB12A4E61C2}">
      <dsp:nvSpPr>
        <dsp:cNvPr id="0" name=""/>
        <dsp:cNvSpPr/>
      </dsp:nvSpPr>
      <dsp:spPr>
        <a:xfrm>
          <a:off x="294499" y="574"/>
          <a:ext cx="3045607" cy="18273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</a:t>
          </a:r>
          <a:r>
            <a:rPr lang="es-ES" sz="20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cultura de consumo permite medir las necesidades y la calidad de los recursos (Marinas,2000).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499" y="574"/>
        <a:ext cx="3045607" cy="1827364"/>
      </dsp:txXfrm>
    </dsp:sp>
    <dsp:sp modelId="{275486CC-DEF6-4BB8-B4E8-454ECA95587C}">
      <dsp:nvSpPr>
        <dsp:cNvPr id="0" name=""/>
        <dsp:cNvSpPr/>
      </dsp:nvSpPr>
      <dsp:spPr>
        <a:xfrm>
          <a:off x="3644668" y="574"/>
          <a:ext cx="3045607" cy="1827364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Esta influenciado por diferentes factores (Font &amp; Guerrero,2015).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44668" y="574"/>
        <a:ext cx="3045607" cy="1827364"/>
      </dsp:txXfrm>
    </dsp:sp>
    <dsp:sp modelId="{B95E268B-0833-47FD-8C55-6251489E9FF6}">
      <dsp:nvSpPr>
        <dsp:cNvPr id="0" name=""/>
        <dsp:cNvSpPr/>
      </dsp:nvSpPr>
      <dsp:spPr>
        <a:xfrm>
          <a:off x="1969584" y="2132500"/>
          <a:ext cx="3045607" cy="1827364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Los alimentos en función de su calidad o grado de excelencia (Campion,2013).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9584" y="2132500"/>
        <a:ext cx="3045607" cy="182736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3861B-FB5B-4BBC-96F2-BD792A75CB9E}">
      <dsp:nvSpPr>
        <dsp:cNvPr id="0" name=""/>
        <dsp:cNvSpPr/>
      </dsp:nvSpPr>
      <dsp:spPr>
        <a:xfrm>
          <a:off x="693" y="99032"/>
          <a:ext cx="2705163" cy="16230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Según FAO, la carne fresca es un bien perecedero</a:t>
          </a:r>
          <a:endParaRPr lang="es-EC" sz="2000" kern="1200" dirty="0"/>
        </a:p>
      </dsp:txBody>
      <dsp:txXfrm>
        <a:off x="693" y="99032"/>
        <a:ext cx="2705163" cy="1623097"/>
      </dsp:txXfrm>
    </dsp:sp>
    <dsp:sp modelId="{B6926D03-1500-42CA-91FA-0EC0D8B4B878}">
      <dsp:nvSpPr>
        <dsp:cNvPr id="0" name=""/>
        <dsp:cNvSpPr/>
      </dsp:nvSpPr>
      <dsp:spPr>
        <a:xfrm>
          <a:off x="2950944" y="957846"/>
          <a:ext cx="2705163" cy="1623097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Agrocalidad</a:t>
          </a: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(2016), realiza  procedimientos de inspección y control.</a:t>
          </a:r>
          <a:endParaRPr lang="es-EC" sz="2000" kern="1200" dirty="0"/>
        </a:p>
      </dsp:txBody>
      <dsp:txXfrm>
        <a:off x="2950944" y="957846"/>
        <a:ext cx="2705163" cy="1623097"/>
      </dsp:txXfrm>
    </dsp:sp>
    <dsp:sp modelId="{CDE27288-08EF-4FF4-9265-BFF7421D084F}">
      <dsp:nvSpPr>
        <dsp:cNvPr id="0" name=""/>
        <dsp:cNvSpPr/>
      </dsp:nvSpPr>
      <dsp:spPr>
        <a:xfrm>
          <a:off x="0" y="2080083"/>
          <a:ext cx="2705163" cy="1623097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calidad de la carne se define de acuerdo a los factores </a:t>
          </a:r>
          <a:endParaRPr lang="es-EC" sz="2000" kern="1200" dirty="0"/>
        </a:p>
      </dsp:txBody>
      <dsp:txXfrm>
        <a:off x="0" y="2080083"/>
        <a:ext cx="2705163" cy="162309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39F34-FBE5-4B05-ADFB-91EB9FE914B6}">
      <dsp:nvSpPr>
        <dsp:cNvPr id="0" name=""/>
        <dsp:cNvSpPr/>
      </dsp:nvSpPr>
      <dsp:spPr>
        <a:xfrm rot="16200000">
          <a:off x="-1102692" y="1102692"/>
          <a:ext cx="4536504" cy="2331118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</a:t>
          </a:r>
          <a:r>
            <a:rPr lang="es-ES" sz="20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consume de carne se ha mantenido en las últimas décadas</a:t>
          </a: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(Arce, 2012).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" y="907300"/>
        <a:ext cx="2331118" cy="2721902"/>
      </dsp:txXfrm>
    </dsp:sp>
    <dsp:sp modelId="{9130A4CF-31BB-45A7-8E09-7122EC8A3E77}">
      <dsp:nvSpPr>
        <dsp:cNvPr id="0" name=""/>
        <dsp:cNvSpPr/>
      </dsp:nvSpPr>
      <dsp:spPr>
        <a:xfrm rot="16200000">
          <a:off x="1404156" y="1102692"/>
          <a:ext cx="4536504" cy="2331118"/>
        </a:xfrm>
        <a:prstGeom prst="flowChartManualOperati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el Ecuador la actividad ganadera  se forma en su mayoría  por pequeñas fincas y poco desarrolladas (Castro, 2009). 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506849" y="907300"/>
        <a:ext cx="2331118" cy="2721902"/>
      </dsp:txXfrm>
    </dsp:sp>
    <dsp:sp modelId="{F060C8BB-3D3B-0D42-A89A-10BEE8FC347E}">
      <dsp:nvSpPr>
        <dsp:cNvPr id="0" name=""/>
        <dsp:cNvSpPr/>
      </dsp:nvSpPr>
      <dsp:spPr>
        <a:xfrm rot="16200000">
          <a:off x="3910108" y="1102692"/>
          <a:ext cx="4536504" cy="2331118"/>
        </a:xfrm>
        <a:prstGeom prst="flowChartManualOperati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Agrocalidad</a:t>
          </a: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(2016), estima incremento de bovinos y porcinos para la producción. 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012801" y="907300"/>
        <a:ext cx="2331118" cy="27219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42854-4193-4A04-9C32-6F3CF829B446}">
      <dsp:nvSpPr>
        <dsp:cNvPr id="0" name=""/>
        <dsp:cNvSpPr/>
      </dsp:nvSpPr>
      <dsp:spPr>
        <a:xfrm>
          <a:off x="326" y="221172"/>
          <a:ext cx="1187837" cy="5939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M</a:t>
          </a:r>
          <a:endParaRPr lang="es-ES" sz="3300" kern="1200" dirty="0"/>
        </a:p>
      </dsp:txBody>
      <dsp:txXfrm>
        <a:off x="17721" y="238567"/>
        <a:ext cx="1153047" cy="559128"/>
      </dsp:txXfrm>
    </dsp:sp>
    <dsp:sp modelId="{CB758BFE-9F30-441B-9BCC-2E4920D4A995}">
      <dsp:nvSpPr>
        <dsp:cNvPr id="0" name=""/>
        <dsp:cNvSpPr/>
      </dsp:nvSpPr>
      <dsp:spPr>
        <a:xfrm>
          <a:off x="119110" y="815091"/>
          <a:ext cx="118783" cy="445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439"/>
              </a:lnTo>
              <a:lnTo>
                <a:pt x="118783" y="4454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76E2C-C872-48C6-921C-125BA60EABFD}">
      <dsp:nvSpPr>
        <dsp:cNvPr id="0" name=""/>
        <dsp:cNvSpPr/>
      </dsp:nvSpPr>
      <dsp:spPr>
        <a:xfrm>
          <a:off x="237893" y="963571"/>
          <a:ext cx="950269" cy="593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36,2 %</a:t>
          </a:r>
          <a:endParaRPr lang="es-ES" sz="2300" kern="1200" dirty="0"/>
        </a:p>
      </dsp:txBody>
      <dsp:txXfrm>
        <a:off x="255288" y="980966"/>
        <a:ext cx="915479" cy="559128"/>
      </dsp:txXfrm>
    </dsp:sp>
    <dsp:sp modelId="{B8251CC9-BB69-47D2-A664-2DA6DE56C972}">
      <dsp:nvSpPr>
        <dsp:cNvPr id="0" name=""/>
        <dsp:cNvSpPr/>
      </dsp:nvSpPr>
      <dsp:spPr>
        <a:xfrm>
          <a:off x="1485123" y="221172"/>
          <a:ext cx="1187837" cy="593918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F </a:t>
          </a:r>
          <a:endParaRPr lang="es-ES" sz="3300" kern="1200" dirty="0"/>
        </a:p>
      </dsp:txBody>
      <dsp:txXfrm>
        <a:off x="1502518" y="238567"/>
        <a:ext cx="1153047" cy="559128"/>
      </dsp:txXfrm>
    </dsp:sp>
    <dsp:sp modelId="{7CFCD490-E732-4B41-90A5-7861CA64A822}">
      <dsp:nvSpPr>
        <dsp:cNvPr id="0" name=""/>
        <dsp:cNvSpPr/>
      </dsp:nvSpPr>
      <dsp:spPr>
        <a:xfrm>
          <a:off x="1603906" y="815091"/>
          <a:ext cx="118783" cy="445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439"/>
              </a:lnTo>
              <a:lnTo>
                <a:pt x="118783" y="4454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F5D35-6A79-4A79-A0FA-3707D9D67464}">
      <dsp:nvSpPr>
        <dsp:cNvPr id="0" name=""/>
        <dsp:cNvSpPr/>
      </dsp:nvSpPr>
      <dsp:spPr>
        <a:xfrm>
          <a:off x="1722690" y="963571"/>
          <a:ext cx="950269" cy="593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63,8 %</a:t>
          </a:r>
          <a:endParaRPr lang="es-ES" sz="2300" kern="1200" dirty="0"/>
        </a:p>
      </dsp:txBody>
      <dsp:txXfrm>
        <a:off x="1740085" y="980966"/>
        <a:ext cx="915479" cy="55912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42854-4193-4A04-9C32-6F3CF829B446}">
      <dsp:nvSpPr>
        <dsp:cNvPr id="0" name=""/>
        <dsp:cNvSpPr/>
      </dsp:nvSpPr>
      <dsp:spPr>
        <a:xfrm>
          <a:off x="326" y="221172"/>
          <a:ext cx="1187837" cy="5939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Si</a:t>
          </a:r>
          <a:endParaRPr lang="es-ES" sz="3300" kern="1200" dirty="0"/>
        </a:p>
      </dsp:txBody>
      <dsp:txXfrm>
        <a:off x="17721" y="238567"/>
        <a:ext cx="1153047" cy="559128"/>
      </dsp:txXfrm>
    </dsp:sp>
    <dsp:sp modelId="{CB758BFE-9F30-441B-9BCC-2E4920D4A995}">
      <dsp:nvSpPr>
        <dsp:cNvPr id="0" name=""/>
        <dsp:cNvSpPr/>
      </dsp:nvSpPr>
      <dsp:spPr>
        <a:xfrm>
          <a:off x="119110" y="815091"/>
          <a:ext cx="118783" cy="445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439"/>
              </a:lnTo>
              <a:lnTo>
                <a:pt x="118783" y="44543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76E2C-C872-48C6-921C-125BA60EABFD}">
      <dsp:nvSpPr>
        <dsp:cNvPr id="0" name=""/>
        <dsp:cNvSpPr/>
      </dsp:nvSpPr>
      <dsp:spPr>
        <a:xfrm>
          <a:off x="237893" y="963571"/>
          <a:ext cx="950269" cy="593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98,7 %</a:t>
          </a:r>
          <a:endParaRPr lang="es-ES" sz="2300" kern="1200" dirty="0"/>
        </a:p>
      </dsp:txBody>
      <dsp:txXfrm>
        <a:off x="255288" y="980966"/>
        <a:ext cx="915479" cy="559128"/>
      </dsp:txXfrm>
    </dsp:sp>
    <dsp:sp modelId="{B8251CC9-BB69-47D2-A664-2DA6DE56C972}">
      <dsp:nvSpPr>
        <dsp:cNvPr id="0" name=""/>
        <dsp:cNvSpPr/>
      </dsp:nvSpPr>
      <dsp:spPr>
        <a:xfrm>
          <a:off x="1485123" y="221172"/>
          <a:ext cx="1187837" cy="593918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No </a:t>
          </a:r>
          <a:endParaRPr lang="es-ES" sz="3300" kern="1200" dirty="0"/>
        </a:p>
      </dsp:txBody>
      <dsp:txXfrm>
        <a:off x="1502518" y="238567"/>
        <a:ext cx="1153047" cy="559128"/>
      </dsp:txXfrm>
    </dsp:sp>
    <dsp:sp modelId="{7CFCD490-E732-4B41-90A5-7861CA64A822}">
      <dsp:nvSpPr>
        <dsp:cNvPr id="0" name=""/>
        <dsp:cNvSpPr/>
      </dsp:nvSpPr>
      <dsp:spPr>
        <a:xfrm>
          <a:off x="1603906" y="815091"/>
          <a:ext cx="118783" cy="445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439"/>
              </a:lnTo>
              <a:lnTo>
                <a:pt x="118783" y="44543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F5D35-6A79-4A79-A0FA-3707D9D67464}">
      <dsp:nvSpPr>
        <dsp:cNvPr id="0" name=""/>
        <dsp:cNvSpPr/>
      </dsp:nvSpPr>
      <dsp:spPr>
        <a:xfrm>
          <a:off x="1722690" y="963571"/>
          <a:ext cx="950269" cy="593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1,3%</a:t>
          </a:r>
          <a:endParaRPr lang="es-ES" sz="2300" kern="1200" dirty="0"/>
        </a:p>
      </dsp:txBody>
      <dsp:txXfrm>
        <a:off x="1740085" y="980966"/>
        <a:ext cx="915479" cy="55912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9D94A-3403-4F59-AE4F-6E1756260BF6}">
      <dsp:nvSpPr>
        <dsp:cNvPr id="0" name=""/>
        <dsp:cNvSpPr/>
      </dsp:nvSpPr>
      <dsp:spPr>
        <a:xfrm>
          <a:off x="0" y="0"/>
          <a:ext cx="6671541" cy="2300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cultura de consumo en las familias de los conjuntos habitacionales es siempre consumir cárnicos, además las mujeres son las que realizan siempre las compras.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384" y="67384"/>
        <a:ext cx="4293633" cy="2165887"/>
      </dsp:txXfrm>
    </dsp:sp>
    <dsp:sp modelId="{DCB8A4B4-F741-407B-8B4C-53AD970EE93A}">
      <dsp:nvSpPr>
        <dsp:cNvPr id="0" name=""/>
        <dsp:cNvSpPr/>
      </dsp:nvSpPr>
      <dsp:spPr>
        <a:xfrm>
          <a:off x="1177330" y="2811912"/>
          <a:ext cx="6671541" cy="2300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Según las características de este segmento los consumidores realizan sus compras de cárnicos en los supermercados, por sus estatus que tienen no realizan las compras en lugares como mercado, tercena o tienda ya que no son lugares de su preferencia.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4714" y="2879296"/>
        <a:ext cx="3864016" cy="2165887"/>
      </dsp:txXfrm>
    </dsp:sp>
    <dsp:sp modelId="{875F1917-2E7B-4668-A8B6-95173B79BAD5}">
      <dsp:nvSpPr>
        <dsp:cNvPr id="0" name=""/>
        <dsp:cNvSpPr/>
      </dsp:nvSpPr>
      <dsp:spPr>
        <a:xfrm>
          <a:off x="5176115" y="1808570"/>
          <a:ext cx="1495426" cy="149542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12586" y="1808570"/>
        <a:ext cx="822484" cy="112530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3FDFE-3963-44AC-81AE-920137B75B7F}">
      <dsp:nvSpPr>
        <dsp:cNvPr id="0" name=""/>
        <dsp:cNvSpPr/>
      </dsp:nvSpPr>
      <dsp:spPr>
        <a:xfrm>
          <a:off x="-216029" y="270515"/>
          <a:ext cx="7262216" cy="11951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este segmento le interesa la presentación (empaque, color y textura) de los cárnicos y los aspectos que le generan confianza al momento de la compra.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81024" y="305520"/>
        <a:ext cx="5491518" cy="1125144"/>
      </dsp:txXfrm>
    </dsp:sp>
    <dsp:sp modelId="{D7FC0671-1E34-4934-8347-F1BFE9630D6B}">
      <dsp:nvSpPr>
        <dsp:cNvPr id="0" name=""/>
        <dsp:cNvSpPr/>
      </dsp:nvSpPr>
      <dsp:spPr>
        <a:xfrm>
          <a:off x="867127" y="1758312"/>
          <a:ext cx="6365507" cy="1232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cultura de consumo y la demanda de cárnicos tiene una relación alta del </a:t>
          </a:r>
          <a:r>
            <a:rPr lang="es-EC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79% </a:t>
          </a: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el cantón Rumiñahui.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3222" y="1794407"/>
        <a:ext cx="4782168" cy="1160184"/>
      </dsp:txXfrm>
    </dsp:sp>
    <dsp:sp modelId="{3040E4A8-CAD3-4312-8EE4-55ABFF1BC7A1}">
      <dsp:nvSpPr>
        <dsp:cNvPr id="0" name=""/>
        <dsp:cNvSpPr/>
      </dsp:nvSpPr>
      <dsp:spPr>
        <a:xfrm>
          <a:off x="1347502" y="3330495"/>
          <a:ext cx="6365507" cy="13254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Existe una relación directa del </a:t>
          </a:r>
          <a:r>
            <a:rPr lang="es-EC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74% </a:t>
          </a: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entre la calidad y demanda de cárnicos en el cantón Rumiñahui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6324" y="3369317"/>
        <a:ext cx="4776714" cy="1247838"/>
      </dsp:txXfrm>
    </dsp:sp>
    <dsp:sp modelId="{9AE38E48-6AF5-414C-96F8-A881F81F855F}">
      <dsp:nvSpPr>
        <dsp:cNvPr id="0" name=""/>
        <dsp:cNvSpPr/>
      </dsp:nvSpPr>
      <dsp:spPr>
        <a:xfrm>
          <a:off x="5640198" y="1107733"/>
          <a:ext cx="949486" cy="94948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53832" y="1107733"/>
        <a:ext cx="522218" cy="714488"/>
      </dsp:txXfrm>
    </dsp:sp>
    <dsp:sp modelId="{5B3AC995-8B17-4DED-AC8B-0D8BC9A63B7B}">
      <dsp:nvSpPr>
        <dsp:cNvPr id="0" name=""/>
        <dsp:cNvSpPr/>
      </dsp:nvSpPr>
      <dsp:spPr>
        <a:xfrm>
          <a:off x="6201860" y="2802201"/>
          <a:ext cx="949486" cy="94948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15494" y="2802201"/>
        <a:ext cx="522218" cy="71448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829C0-4F74-470D-A96A-EE0241E2270C}">
      <dsp:nvSpPr>
        <dsp:cNvPr id="0" name=""/>
        <dsp:cNvSpPr/>
      </dsp:nvSpPr>
      <dsp:spPr>
        <a:xfrm>
          <a:off x="504027" y="0"/>
          <a:ext cx="6855161" cy="482453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188BEB-EEEE-4807-87EC-2D94E393696F}">
      <dsp:nvSpPr>
        <dsp:cNvPr id="0" name=""/>
        <dsp:cNvSpPr/>
      </dsp:nvSpPr>
      <dsp:spPr>
        <a:xfrm>
          <a:off x="37115" y="1359023"/>
          <a:ext cx="3896982" cy="210648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Ofertar alternativas de los tipos de cárnicos que se puede ofrecer a los residentes de los conjuntos habitacionales.</a:t>
          </a:r>
          <a:endParaRPr lang="es-ES" sz="2200" kern="1200" dirty="0"/>
        </a:p>
      </dsp:txBody>
      <dsp:txXfrm>
        <a:off x="139945" y="1461853"/>
        <a:ext cx="3691322" cy="1900828"/>
      </dsp:txXfrm>
    </dsp:sp>
    <dsp:sp modelId="{F9540BCB-F39A-415B-BA38-4103082A0AE2}">
      <dsp:nvSpPr>
        <dsp:cNvPr id="0" name=""/>
        <dsp:cNvSpPr/>
      </dsp:nvSpPr>
      <dsp:spPr>
        <a:xfrm>
          <a:off x="4130797" y="1447360"/>
          <a:ext cx="3896982" cy="1929814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recomienda generar alianzas con los supermercados del Cantón Rumiñahui, ofertando los cárnicos de acuerdo a sus necesidades</a:t>
          </a:r>
          <a:endParaRPr lang="es-E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25003" y="1541566"/>
        <a:ext cx="3708570" cy="174140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BE161-0AD4-48D3-BD4A-60B0BF64A825}">
      <dsp:nvSpPr>
        <dsp:cNvPr id="0" name=""/>
        <dsp:cNvSpPr/>
      </dsp:nvSpPr>
      <dsp:spPr>
        <a:xfrm rot="16200000">
          <a:off x="-340977" y="250468"/>
          <a:ext cx="4479500" cy="3891551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recomienda analizar costos para implementar una mejor presentación de los cárnicos y cubrir todas las expectativas del segmento.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634019" y="1076369"/>
        <a:ext cx="3210530" cy="2239750"/>
      </dsp:txXfrm>
    </dsp:sp>
    <dsp:sp modelId="{3A31E0EC-7E7B-42AB-B35E-5ABEDC9E7306}">
      <dsp:nvSpPr>
        <dsp:cNvPr id="0" name=""/>
        <dsp:cNvSpPr/>
      </dsp:nvSpPr>
      <dsp:spPr>
        <a:xfrm rot="5400000">
          <a:off x="3818019" y="391943"/>
          <a:ext cx="4102871" cy="3608601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Ajustar la oferta de los cárnicos a los requerimientos y exigencias del segmento, para incrementar la demanda.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065155" y="1170526"/>
        <a:ext cx="2977096" cy="2051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8AD5C-2883-41FD-BD5A-CAACA06BC064}">
      <dsp:nvSpPr>
        <dsp:cNvPr id="0" name=""/>
        <dsp:cNvSpPr/>
      </dsp:nvSpPr>
      <dsp:spPr>
        <a:xfrm>
          <a:off x="1395" y="0"/>
          <a:ext cx="4650019" cy="898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2012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04" y="26309"/>
        <a:ext cx="3575647" cy="845627"/>
      </dsp:txXfrm>
    </dsp:sp>
    <dsp:sp modelId="{6F67BAA0-0CEB-441F-9137-067BF14DD5F3}">
      <dsp:nvSpPr>
        <dsp:cNvPr id="0" name=""/>
        <dsp:cNvSpPr/>
      </dsp:nvSpPr>
      <dsp:spPr>
        <a:xfrm>
          <a:off x="347241" y="1023001"/>
          <a:ext cx="4650019" cy="898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Cierre del camal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3550" y="1049310"/>
        <a:ext cx="3666300" cy="845627"/>
      </dsp:txXfrm>
    </dsp:sp>
    <dsp:sp modelId="{D22B8A39-3F73-431C-9FCB-CDD3D3A1025F}">
      <dsp:nvSpPr>
        <dsp:cNvPr id="0" name=""/>
        <dsp:cNvSpPr/>
      </dsp:nvSpPr>
      <dsp:spPr>
        <a:xfrm>
          <a:off x="694483" y="2046003"/>
          <a:ext cx="4650019" cy="898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Clandestinidad 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792" y="2072312"/>
        <a:ext cx="3666300" cy="845627"/>
      </dsp:txXfrm>
    </dsp:sp>
    <dsp:sp modelId="{D40351C7-95FB-4DD3-AD7E-8099DD187AF3}">
      <dsp:nvSpPr>
        <dsp:cNvPr id="0" name=""/>
        <dsp:cNvSpPr/>
      </dsp:nvSpPr>
      <dsp:spPr>
        <a:xfrm>
          <a:off x="1041725" y="3069004"/>
          <a:ext cx="4650019" cy="898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Disminuye la demanda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8034" y="3095313"/>
        <a:ext cx="3666300" cy="845627"/>
      </dsp:txXfrm>
    </dsp:sp>
    <dsp:sp modelId="{9DA35FA9-9EB9-41C3-AECB-378EDF4B13DE}">
      <dsp:nvSpPr>
        <dsp:cNvPr id="0" name=""/>
        <dsp:cNvSpPr/>
      </dsp:nvSpPr>
      <dsp:spPr>
        <a:xfrm>
          <a:off x="1388967" y="4092006"/>
          <a:ext cx="4650019" cy="898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Ferias y mercados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5276" y="4118315"/>
        <a:ext cx="3666300" cy="845627"/>
      </dsp:txXfrm>
    </dsp:sp>
    <dsp:sp modelId="{7BACD90C-120B-4B68-81B7-DAE12526F111}">
      <dsp:nvSpPr>
        <dsp:cNvPr id="0" name=""/>
        <dsp:cNvSpPr/>
      </dsp:nvSpPr>
      <dsp:spPr>
        <a:xfrm>
          <a:off x="4066160" y="656218"/>
          <a:ext cx="583859" cy="58385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7528" y="656218"/>
        <a:ext cx="321123" cy="439354"/>
      </dsp:txXfrm>
    </dsp:sp>
    <dsp:sp modelId="{F348E255-11D2-4596-A20F-2619B5C3C641}">
      <dsp:nvSpPr>
        <dsp:cNvPr id="0" name=""/>
        <dsp:cNvSpPr/>
      </dsp:nvSpPr>
      <dsp:spPr>
        <a:xfrm>
          <a:off x="4413402" y="1679219"/>
          <a:ext cx="583859" cy="58385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44770" y="1679219"/>
        <a:ext cx="321123" cy="439354"/>
      </dsp:txXfrm>
    </dsp:sp>
    <dsp:sp modelId="{9D1FA937-42F9-4F10-8E99-742867F638DB}">
      <dsp:nvSpPr>
        <dsp:cNvPr id="0" name=""/>
        <dsp:cNvSpPr/>
      </dsp:nvSpPr>
      <dsp:spPr>
        <a:xfrm>
          <a:off x="4760644" y="2687250"/>
          <a:ext cx="583859" cy="58385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92012" y="2687250"/>
        <a:ext cx="321123" cy="439354"/>
      </dsp:txXfrm>
    </dsp:sp>
    <dsp:sp modelId="{54A3B0FC-E51A-454D-BAE2-99525C351C54}">
      <dsp:nvSpPr>
        <dsp:cNvPr id="0" name=""/>
        <dsp:cNvSpPr/>
      </dsp:nvSpPr>
      <dsp:spPr>
        <a:xfrm>
          <a:off x="5107885" y="3720232"/>
          <a:ext cx="583859" cy="58385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39253" y="3720232"/>
        <a:ext cx="321123" cy="43935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FE842-4359-4CD9-A98C-DCFE3C3C61CE}">
      <dsp:nvSpPr>
        <dsp:cNvPr id="0" name=""/>
        <dsp:cNvSpPr/>
      </dsp:nvSpPr>
      <dsp:spPr>
        <a:xfrm rot="16200000">
          <a:off x="2536331" y="-2536331"/>
          <a:ext cx="1545139" cy="6617803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Plan de mejora del proceso de cárnicos en el mercado tradicional del Cantón Rumiñahui.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" y="309029"/>
        <a:ext cx="6617803" cy="9270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6BC4A-E7B6-4C1E-A800-610AFFA957E9}">
      <dsp:nvSpPr>
        <dsp:cNvPr id="0" name=""/>
        <dsp:cNvSpPr/>
      </dsp:nvSpPr>
      <dsp:spPr>
        <a:xfrm>
          <a:off x="-5571855" y="-853142"/>
          <a:ext cx="6635022" cy="6635022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7EC83-D78C-4832-8E41-AB09EFC920CD}">
      <dsp:nvSpPr>
        <dsp:cNvPr id="0" name=""/>
        <dsp:cNvSpPr/>
      </dsp:nvSpPr>
      <dsp:spPr>
        <a:xfrm>
          <a:off x="684108" y="492873"/>
          <a:ext cx="5807724" cy="9857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43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Cierre del camal  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4108" y="492873"/>
        <a:ext cx="5807724" cy="985747"/>
      </dsp:txXfrm>
    </dsp:sp>
    <dsp:sp modelId="{F843974E-C4A5-4497-BF5C-4A66574FCF07}">
      <dsp:nvSpPr>
        <dsp:cNvPr id="0" name=""/>
        <dsp:cNvSpPr/>
      </dsp:nvSpPr>
      <dsp:spPr>
        <a:xfrm>
          <a:off x="68016" y="369655"/>
          <a:ext cx="1232184" cy="123218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5EA7EB1-C3C7-4B3D-AC37-F8948E65C22B}">
      <dsp:nvSpPr>
        <dsp:cNvPr id="0" name=""/>
        <dsp:cNvSpPr/>
      </dsp:nvSpPr>
      <dsp:spPr>
        <a:xfrm>
          <a:off x="1042427" y="1971494"/>
          <a:ext cx="5449405" cy="98574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43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Actualmente ha disminuido la  demanda de cárnicos en  los mercados tradicionales</a:t>
          </a:r>
        </a:p>
      </dsp:txBody>
      <dsp:txXfrm>
        <a:off x="1042427" y="1971494"/>
        <a:ext cx="5449405" cy="985747"/>
      </dsp:txXfrm>
    </dsp:sp>
    <dsp:sp modelId="{E3375892-009C-4203-946B-8E45E9CFA6E8}">
      <dsp:nvSpPr>
        <dsp:cNvPr id="0" name=""/>
        <dsp:cNvSpPr/>
      </dsp:nvSpPr>
      <dsp:spPr>
        <a:xfrm>
          <a:off x="426335" y="1848276"/>
          <a:ext cx="1232184" cy="123218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CA955DF-69DF-4F11-BF9A-63C81B03EC83}">
      <dsp:nvSpPr>
        <dsp:cNvPr id="0" name=""/>
        <dsp:cNvSpPr/>
      </dsp:nvSpPr>
      <dsp:spPr>
        <a:xfrm>
          <a:off x="684108" y="3450115"/>
          <a:ext cx="5807724" cy="9857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43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Incrementar la demanda con las necesidades y exigencias actuales </a:t>
          </a:r>
        </a:p>
      </dsp:txBody>
      <dsp:txXfrm>
        <a:off x="684108" y="3450115"/>
        <a:ext cx="5807724" cy="985747"/>
      </dsp:txXfrm>
    </dsp:sp>
    <dsp:sp modelId="{E6BCB2F6-A6BC-4BF7-B90F-FEFA4BE1E84D}">
      <dsp:nvSpPr>
        <dsp:cNvPr id="0" name=""/>
        <dsp:cNvSpPr/>
      </dsp:nvSpPr>
      <dsp:spPr>
        <a:xfrm>
          <a:off x="68016" y="3326897"/>
          <a:ext cx="1232184" cy="123218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09F21-7E65-402E-A160-96732F82938F}">
      <dsp:nvSpPr>
        <dsp:cNvPr id="0" name=""/>
        <dsp:cNvSpPr/>
      </dsp:nvSpPr>
      <dsp:spPr>
        <a:xfrm>
          <a:off x="2268676" y="1005"/>
          <a:ext cx="5971404" cy="20572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Identificar los requerimientos de la demanda de cárnico acorde a la cultura de consumo y la calidad de los residentes de los conjunto habitaciones del Cantón Rumiñahui, para proponer al mercado tradicional un enfoque hacia las necesidades actuales.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8676" y="258158"/>
        <a:ext cx="5199945" cy="1542918"/>
      </dsp:txXfrm>
    </dsp:sp>
    <dsp:sp modelId="{7166426F-E273-46FC-B5A2-77E353B88FD3}">
      <dsp:nvSpPr>
        <dsp:cNvPr id="0" name=""/>
        <dsp:cNvSpPr/>
      </dsp:nvSpPr>
      <dsp:spPr>
        <a:xfrm>
          <a:off x="0" y="407656"/>
          <a:ext cx="2257975" cy="1214173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 General</a:t>
          </a:r>
          <a:endParaRPr lang="es-E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71" y="466927"/>
        <a:ext cx="2139433" cy="10956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6CD85-C22F-4CEC-9142-9A0606DB5725}">
      <dsp:nvSpPr>
        <dsp:cNvPr id="0" name=""/>
        <dsp:cNvSpPr/>
      </dsp:nvSpPr>
      <dsp:spPr>
        <a:xfrm rot="5400000">
          <a:off x="3850766" y="-1241611"/>
          <a:ext cx="1632713" cy="4392586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Conocer los factores (presentación, empaque, olor, color) que inciden en la cultura de consumo de cárnicos de los habitantes de los conjuntos habitacionales del cantón Rumiñahui</a:t>
          </a:r>
          <a:endParaRPr lang="es-ES" sz="2000" kern="1200" dirty="0"/>
        </a:p>
      </dsp:txBody>
      <dsp:txXfrm rot="-5400000">
        <a:off x="2470830" y="218027"/>
        <a:ext cx="4312884" cy="1473309"/>
      </dsp:txXfrm>
    </dsp:sp>
    <dsp:sp modelId="{26B9CF8B-F6D1-42C8-AD0A-979469303E7B}">
      <dsp:nvSpPr>
        <dsp:cNvPr id="0" name=""/>
        <dsp:cNvSpPr/>
      </dsp:nvSpPr>
      <dsp:spPr>
        <a:xfrm>
          <a:off x="0" y="322621"/>
          <a:ext cx="2470830" cy="1397643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 del trabajo de campo</a:t>
          </a:r>
        </a:p>
      </dsp:txBody>
      <dsp:txXfrm>
        <a:off x="68227" y="390848"/>
        <a:ext cx="2334376" cy="12611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09BE8-F48F-4DA4-AA0B-BE38E743B643}">
      <dsp:nvSpPr>
        <dsp:cNvPr id="0" name=""/>
        <dsp:cNvSpPr/>
      </dsp:nvSpPr>
      <dsp:spPr>
        <a:xfrm rot="10800000">
          <a:off x="1623369" y="1759"/>
          <a:ext cx="5183349" cy="127115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54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Conocer las características de los consumidores de cárnicos en los conjuntos habitacionales del cantón Rumiñahui.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41158" y="1759"/>
        <a:ext cx="4865560" cy="1271155"/>
      </dsp:txXfrm>
    </dsp:sp>
    <dsp:sp modelId="{49A60A3C-D290-4291-B092-A3B3758775AA}">
      <dsp:nvSpPr>
        <dsp:cNvPr id="0" name=""/>
        <dsp:cNvSpPr/>
      </dsp:nvSpPr>
      <dsp:spPr>
        <a:xfrm>
          <a:off x="987791" y="1759"/>
          <a:ext cx="1271155" cy="12711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DD8A3-D7ED-4DDB-8FA8-BB5CFF4F3C61}">
      <dsp:nvSpPr>
        <dsp:cNvPr id="0" name=""/>
        <dsp:cNvSpPr/>
      </dsp:nvSpPr>
      <dsp:spPr>
        <a:xfrm rot="10800000">
          <a:off x="1623369" y="1652364"/>
          <a:ext cx="5183349" cy="1271155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54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Determinar la situación actual de consumo de cárnicos (producto, plaza, precio y promoción) de las personas que habitan en los conjuntos habitacionales del cantón Rumiñahui.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41158" y="1652364"/>
        <a:ext cx="4865560" cy="1271155"/>
      </dsp:txXfrm>
    </dsp:sp>
    <dsp:sp modelId="{62BBDC6C-0EB2-4AAE-BDD0-70D2DE4887B0}">
      <dsp:nvSpPr>
        <dsp:cNvPr id="0" name=""/>
        <dsp:cNvSpPr/>
      </dsp:nvSpPr>
      <dsp:spPr>
        <a:xfrm>
          <a:off x="948703" y="1647457"/>
          <a:ext cx="1271155" cy="127115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303EE-1787-44E3-95DF-2955B2C02F40}">
      <dsp:nvSpPr>
        <dsp:cNvPr id="0" name=""/>
        <dsp:cNvSpPr/>
      </dsp:nvSpPr>
      <dsp:spPr>
        <a:xfrm rot="10800000">
          <a:off x="1623369" y="3302970"/>
          <a:ext cx="5183349" cy="1271155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54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Establecer la viabilidad de compra futura (4P´s) de la relación directa entre distribuidor y consumidor final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41158" y="3302970"/>
        <a:ext cx="4865560" cy="1271155"/>
      </dsp:txXfrm>
    </dsp:sp>
    <dsp:sp modelId="{C64B8FFD-6F05-4FBB-95EB-EA23604C76E7}">
      <dsp:nvSpPr>
        <dsp:cNvPr id="0" name=""/>
        <dsp:cNvSpPr/>
      </dsp:nvSpPr>
      <dsp:spPr>
        <a:xfrm>
          <a:off x="987791" y="3302970"/>
          <a:ext cx="1271155" cy="127115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A4F14-5732-42A5-9EEE-0511544F73DE}">
      <dsp:nvSpPr>
        <dsp:cNvPr id="0" name=""/>
        <dsp:cNvSpPr/>
      </dsp:nvSpPr>
      <dsp:spPr>
        <a:xfrm rot="16200000">
          <a:off x="1280" y="3385"/>
          <a:ext cx="3304860" cy="3309685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Existe relación alta entre la cultura de consumo y la demanda de los cárnicos en el Cantón Rumiñahui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77219" y="832012"/>
        <a:ext cx="2731334" cy="1652430"/>
      </dsp:txXfrm>
    </dsp:sp>
    <dsp:sp modelId="{903A0A23-5BB4-4B71-91C3-8303616B0B5A}">
      <dsp:nvSpPr>
        <dsp:cNvPr id="0" name=""/>
        <dsp:cNvSpPr/>
      </dsp:nvSpPr>
      <dsp:spPr>
        <a:xfrm rot="5400000">
          <a:off x="4139793" y="1341"/>
          <a:ext cx="3304860" cy="3309685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Existe relación directa entre  la calidad y la demanda de los cárnicos en el Cantón Rumiñahui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137381" y="829969"/>
        <a:ext cx="2731334" cy="16524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5B4E2-8256-43C0-924F-52CC8A808B8F}">
      <dsp:nvSpPr>
        <dsp:cNvPr id="0" name=""/>
        <dsp:cNvSpPr/>
      </dsp:nvSpPr>
      <dsp:spPr>
        <a:xfrm>
          <a:off x="36" y="45949"/>
          <a:ext cx="3499420" cy="576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TIPO DE INVESTIGACIÓN</a:t>
          </a:r>
          <a:endParaRPr lang="es-E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" y="45949"/>
        <a:ext cx="3499420" cy="576000"/>
      </dsp:txXfrm>
    </dsp:sp>
    <dsp:sp modelId="{847A1F70-AF0B-43A3-89F2-DDB070B11EC7}">
      <dsp:nvSpPr>
        <dsp:cNvPr id="0" name=""/>
        <dsp:cNvSpPr/>
      </dsp:nvSpPr>
      <dsp:spPr>
        <a:xfrm>
          <a:off x="36" y="621950"/>
          <a:ext cx="3499420" cy="8784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Exploratorio – Descriptivo Correccional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" y="621950"/>
        <a:ext cx="3499420" cy="878400"/>
      </dsp:txXfrm>
    </dsp:sp>
    <dsp:sp modelId="{1B20304A-113E-4054-91A6-C914DEAEC2B8}">
      <dsp:nvSpPr>
        <dsp:cNvPr id="0" name=""/>
        <dsp:cNvSpPr/>
      </dsp:nvSpPr>
      <dsp:spPr>
        <a:xfrm>
          <a:off x="3989375" y="45949"/>
          <a:ext cx="3499420" cy="576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UNIDAD DE ANÁLISIS</a:t>
          </a:r>
          <a:endParaRPr lang="es-E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9375" y="45949"/>
        <a:ext cx="3499420" cy="576000"/>
      </dsp:txXfrm>
    </dsp:sp>
    <dsp:sp modelId="{CAD584DC-005B-4E66-8D73-C61C920DB81A}">
      <dsp:nvSpPr>
        <dsp:cNvPr id="0" name=""/>
        <dsp:cNvSpPr/>
      </dsp:nvSpPr>
      <dsp:spPr>
        <a:xfrm>
          <a:off x="3989375" y="621950"/>
          <a:ext cx="3499420" cy="8784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Residentes de los conjuntos habitacionales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9375" y="621950"/>
        <a:ext cx="3499420" cy="8784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8580D-9C9F-4078-8F1F-9A788FAC347D}">
      <dsp:nvSpPr>
        <dsp:cNvPr id="0" name=""/>
        <dsp:cNvSpPr/>
      </dsp:nvSpPr>
      <dsp:spPr>
        <a:xfrm>
          <a:off x="260237" y="508"/>
          <a:ext cx="5196580" cy="472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Población</a:t>
          </a:r>
          <a:endParaRPr lang="es-ES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0237" y="508"/>
        <a:ext cx="5196580" cy="472416"/>
      </dsp:txXfrm>
    </dsp:sp>
    <dsp:sp modelId="{5376EFAD-FFF3-481A-A5BE-DD1311E483E9}">
      <dsp:nvSpPr>
        <dsp:cNvPr id="0" name=""/>
        <dsp:cNvSpPr/>
      </dsp:nvSpPr>
      <dsp:spPr>
        <a:xfrm>
          <a:off x="260237" y="472925"/>
          <a:ext cx="1215999" cy="96232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16D95-9893-4E98-BF7B-57A5E0776B84}">
      <dsp:nvSpPr>
        <dsp:cNvPr id="0" name=""/>
        <dsp:cNvSpPr/>
      </dsp:nvSpPr>
      <dsp:spPr>
        <a:xfrm>
          <a:off x="990645" y="472925"/>
          <a:ext cx="1215999" cy="962329"/>
        </a:xfrm>
        <a:prstGeom prst="chevron">
          <a:avLst>
            <a:gd name="adj" fmla="val 70610"/>
          </a:avLst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48318-F45F-4238-AEC0-B6BEDEEBCD4D}">
      <dsp:nvSpPr>
        <dsp:cNvPr id="0" name=""/>
        <dsp:cNvSpPr/>
      </dsp:nvSpPr>
      <dsp:spPr>
        <a:xfrm>
          <a:off x="1721631" y="472925"/>
          <a:ext cx="1215999" cy="962329"/>
        </a:xfrm>
        <a:prstGeom prst="chevron">
          <a:avLst>
            <a:gd name="adj" fmla="val 7061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76254-F584-424F-BAB7-6BDA10A6C57B}">
      <dsp:nvSpPr>
        <dsp:cNvPr id="0" name=""/>
        <dsp:cNvSpPr/>
      </dsp:nvSpPr>
      <dsp:spPr>
        <a:xfrm>
          <a:off x="2452039" y="472925"/>
          <a:ext cx="1215999" cy="962329"/>
        </a:xfrm>
        <a:prstGeom prst="chevron">
          <a:avLst>
            <a:gd name="adj" fmla="val 7061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0EE18-2C08-44EB-8CE6-8B0FDAFCD8BC}">
      <dsp:nvSpPr>
        <dsp:cNvPr id="0" name=""/>
        <dsp:cNvSpPr/>
      </dsp:nvSpPr>
      <dsp:spPr>
        <a:xfrm>
          <a:off x="3183025" y="472925"/>
          <a:ext cx="1215999" cy="962329"/>
        </a:xfrm>
        <a:prstGeom prst="chevron">
          <a:avLst>
            <a:gd name="adj" fmla="val 7061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DFE6E-C905-4C19-B44C-A2A10A3EFE1D}">
      <dsp:nvSpPr>
        <dsp:cNvPr id="0" name=""/>
        <dsp:cNvSpPr/>
      </dsp:nvSpPr>
      <dsp:spPr>
        <a:xfrm>
          <a:off x="3913433" y="472925"/>
          <a:ext cx="1215999" cy="962329"/>
        </a:xfrm>
        <a:prstGeom prst="chevron">
          <a:avLst>
            <a:gd name="adj" fmla="val 70610"/>
          </a:avLst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A5C10-1423-40AD-8045-8F2015C24B90}">
      <dsp:nvSpPr>
        <dsp:cNvPr id="0" name=""/>
        <dsp:cNvSpPr/>
      </dsp:nvSpPr>
      <dsp:spPr>
        <a:xfrm>
          <a:off x="4644418" y="472925"/>
          <a:ext cx="1215999" cy="962329"/>
        </a:xfrm>
        <a:prstGeom prst="chevron">
          <a:avLst>
            <a:gd name="adj" fmla="val 7061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5CD2B-B4CE-42AB-BB47-AD1E1FBA937F}">
      <dsp:nvSpPr>
        <dsp:cNvPr id="0" name=""/>
        <dsp:cNvSpPr/>
      </dsp:nvSpPr>
      <dsp:spPr>
        <a:xfrm>
          <a:off x="239759" y="538456"/>
          <a:ext cx="5264135" cy="7698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68 Conjuntos </a:t>
          </a: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5533 familias</a:t>
          </a:r>
          <a:endParaRPr lang="es-E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759" y="538456"/>
        <a:ext cx="5264135" cy="769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956B5-70FB-4F26-B983-E03E4F520985}" type="datetimeFigureOut">
              <a:rPr lang="es-ES" smtClean="0"/>
              <a:t>15/11/2016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9069C-8B27-4262-A002-4BA5E666D3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699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9069C-8B27-4262-A002-4BA5E666D37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815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9069C-8B27-4262-A002-4BA5E666D375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490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9069C-8B27-4262-A002-4BA5E666D375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33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A631A-C093-E843-A035-B1DD488FEB98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2922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9069C-8B27-4262-A002-4BA5E666D375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8527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9069C-8B27-4262-A002-4BA5E666D375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539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C8CF-1990-40C3-9B92-59B88D8B293F}" type="datetimeFigureOut">
              <a:rPr lang="es-ES" smtClean="0"/>
              <a:t>15/11/2016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A1A6-2AF7-4908-81AB-911B09F497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9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C8CF-1990-40C3-9B92-59B88D8B293F}" type="datetimeFigureOut">
              <a:rPr lang="es-ES" smtClean="0"/>
              <a:t>15/11/2016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A1A6-2AF7-4908-81AB-911B09F497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38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C8CF-1990-40C3-9B92-59B88D8B293F}" type="datetimeFigureOut">
              <a:rPr lang="es-ES" smtClean="0"/>
              <a:t>15/11/2016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A1A6-2AF7-4908-81AB-911B09F497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372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483798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C8CF-1990-40C3-9B92-59B88D8B293F}" type="datetimeFigureOut">
              <a:rPr lang="es-ES" smtClean="0"/>
              <a:t>15/11/2016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A1A6-2AF7-4908-81AB-911B09F497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011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C8CF-1990-40C3-9B92-59B88D8B293F}" type="datetimeFigureOut">
              <a:rPr lang="es-ES" smtClean="0"/>
              <a:t>15/11/2016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A1A6-2AF7-4908-81AB-911B09F497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984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C8CF-1990-40C3-9B92-59B88D8B293F}" type="datetimeFigureOut">
              <a:rPr lang="es-ES" smtClean="0"/>
              <a:t>15/11/2016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A1A6-2AF7-4908-81AB-911B09F497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C8CF-1990-40C3-9B92-59B88D8B293F}" type="datetimeFigureOut">
              <a:rPr lang="es-ES" smtClean="0"/>
              <a:t>15/11/2016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A1A6-2AF7-4908-81AB-911B09F497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73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C8CF-1990-40C3-9B92-59B88D8B293F}" type="datetimeFigureOut">
              <a:rPr lang="es-ES" smtClean="0"/>
              <a:t>15/11/2016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A1A6-2AF7-4908-81AB-911B09F497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030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C8CF-1990-40C3-9B92-59B88D8B293F}" type="datetimeFigureOut">
              <a:rPr lang="es-ES" smtClean="0"/>
              <a:t>15/11/2016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A1A6-2AF7-4908-81AB-911B09F497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72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C8CF-1990-40C3-9B92-59B88D8B293F}" type="datetimeFigureOut">
              <a:rPr lang="es-ES" smtClean="0"/>
              <a:t>15/11/2016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A1A6-2AF7-4908-81AB-911B09F497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19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C8CF-1990-40C3-9B92-59B88D8B293F}" type="datetimeFigureOut">
              <a:rPr lang="es-ES" smtClean="0"/>
              <a:t>15/11/2016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A1A6-2AF7-4908-81AB-911B09F497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49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2C8CF-1990-40C3-9B92-59B88D8B293F}" type="datetimeFigureOut">
              <a:rPr lang="es-ES" smtClean="0"/>
              <a:t>15/11/2016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7A1A6-2AF7-4908-81AB-911B09F497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40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38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43.tiff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42.png"/><Relationship Id="rId4" Type="http://schemas.openxmlformats.org/officeDocument/2006/relationships/diagramLayout" Target="../diagrams/layout12.xml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44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50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2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68.jpe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69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71.gif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diagramLayout" Target="../diagrams/layout19.xml"/><Relationship Id="rId7" Type="http://schemas.openxmlformats.org/officeDocument/2006/relationships/image" Target="../media/image72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openxmlformats.org/officeDocument/2006/relationships/image" Target="../media/image78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11" Type="http://schemas.openxmlformats.org/officeDocument/2006/relationships/image" Target="../media/image77.jpeg"/><Relationship Id="rId5" Type="http://schemas.openxmlformats.org/officeDocument/2006/relationships/diagramQuickStyle" Target="../diagrams/quickStyle20.xml"/><Relationship Id="rId10" Type="http://schemas.openxmlformats.org/officeDocument/2006/relationships/image" Target="../media/image76.jpeg"/><Relationship Id="rId4" Type="http://schemas.openxmlformats.org/officeDocument/2006/relationships/diagramLayout" Target="../diagrams/layout20.xml"/><Relationship Id="rId9" Type="http://schemas.openxmlformats.org/officeDocument/2006/relationships/image" Target="../media/image7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image" Target="../media/image18.jpeg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7.xml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32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2931" y="4797152"/>
            <a:ext cx="7215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C" sz="1600" b="1" dirty="0" smtClean="0">
              <a:latin typeface="Constantia" pitchFamily="18" charset="0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1909309" y="1446915"/>
            <a:ext cx="6129376" cy="4823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latin typeface="Times New Roman"/>
                <a:cs typeface="Times New Roman"/>
              </a:rPr>
              <a:t>DE</a:t>
            </a:r>
            <a:r>
              <a:rPr sz="2000" b="1" spc="-150" dirty="0" smtClean="0">
                <a:latin typeface="Times New Roman"/>
                <a:cs typeface="Times New Roman"/>
              </a:rPr>
              <a:t>P</a:t>
            </a:r>
            <a:r>
              <a:rPr sz="2000" b="1" spc="0" dirty="0" smtClean="0">
                <a:latin typeface="Times New Roman"/>
                <a:cs typeface="Times New Roman"/>
              </a:rPr>
              <a:t>A</a:t>
            </a:r>
            <a:r>
              <a:rPr sz="2000" b="1" spc="-64" dirty="0" smtClean="0">
                <a:latin typeface="Times New Roman"/>
                <a:cs typeface="Times New Roman"/>
              </a:rPr>
              <a:t>R</a:t>
            </a:r>
            <a:r>
              <a:rPr sz="2000" b="1" spc="-150" dirty="0" smtClean="0">
                <a:latin typeface="Times New Roman"/>
                <a:cs typeface="Times New Roman"/>
              </a:rPr>
              <a:t>T</a:t>
            </a:r>
            <a:r>
              <a:rPr sz="2000" b="1" spc="0" dirty="0" smtClean="0">
                <a:latin typeface="Times New Roman"/>
                <a:cs typeface="Times New Roman"/>
              </a:rPr>
              <a:t>AMEN</a:t>
            </a:r>
            <a:r>
              <a:rPr sz="2000" b="1" spc="-39" dirty="0" smtClean="0">
                <a:latin typeface="Times New Roman"/>
                <a:cs typeface="Times New Roman"/>
              </a:rPr>
              <a:t>T</a:t>
            </a:r>
            <a:r>
              <a:rPr sz="2000" b="1" spc="0" dirty="0" smtClean="0">
                <a:latin typeface="Times New Roman"/>
                <a:cs typeface="Times New Roman"/>
              </a:rPr>
              <a:t>O</a:t>
            </a:r>
            <a:r>
              <a:rPr sz="2000" b="1" spc="-9" dirty="0" smtClean="0"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latin typeface="Times New Roman"/>
                <a:cs typeface="Times New Roman"/>
              </a:rPr>
              <a:t>DE CIENCIAS</a:t>
            </a:r>
            <a:r>
              <a:rPr sz="2000" b="1" spc="-14" dirty="0" smtClean="0">
                <a:latin typeface="Times New Roman"/>
                <a:cs typeface="Times New Roman"/>
              </a:rPr>
              <a:t> </a:t>
            </a:r>
            <a:r>
              <a:rPr sz="2000" b="1" spc="-4" dirty="0" smtClean="0">
                <a:latin typeface="Times New Roman"/>
                <a:cs typeface="Times New Roman"/>
              </a:rPr>
              <a:t>E</a:t>
            </a:r>
            <a:r>
              <a:rPr sz="2000" b="1" spc="0" dirty="0" smtClean="0">
                <a:latin typeface="Times New Roman"/>
                <a:cs typeface="Times New Roman"/>
              </a:rPr>
              <a:t>CONÓ</a:t>
            </a:r>
            <a:r>
              <a:rPr sz="2000" b="1" spc="4" dirty="0" smtClean="0">
                <a:latin typeface="Times New Roman"/>
                <a:cs typeface="Times New Roman"/>
              </a:rPr>
              <a:t>M</a:t>
            </a:r>
            <a:r>
              <a:rPr sz="2000" b="1" spc="0" dirty="0" smtClean="0">
                <a:latin typeface="Times New Roman"/>
                <a:cs typeface="Times New Roman"/>
              </a:rPr>
              <a:t>IC</a:t>
            </a:r>
            <a:r>
              <a:rPr sz="2000" b="1" spc="4" dirty="0" smtClean="0">
                <a:latin typeface="Times New Roman"/>
                <a:cs typeface="Times New Roman"/>
              </a:rPr>
              <a:t>A</a:t>
            </a:r>
            <a:r>
              <a:rPr sz="2000" b="1" spc="0" dirty="0" smtClean="0">
                <a:latin typeface="Times New Roman"/>
                <a:cs typeface="Times New Roman"/>
              </a:rPr>
              <a:t>S,</a:t>
            </a:r>
            <a:endParaRPr sz="2000" dirty="0">
              <a:latin typeface="Times New Roman"/>
              <a:cs typeface="Times New Roman"/>
            </a:endParaRPr>
          </a:p>
          <a:p>
            <a:pPr marL="587717" marR="609040" algn="ctr">
              <a:lnSpc>
                <a:spcPct val="95825"/>
              </a:lnSpc>
            </a:pPr>
            <a:r>
              <a:rPr sz="2000" b="1" spc="0" dirty="0" smtClean="0">
                <a:latin typeface="Times New Roman"/>
                <a:cs typeface="Times New Roman"/>
              </a:rPr>
              <a:t>A</a:t>
            </a:r>
            <a:r>
              <a:rPr sz="2000" b="1" spc="9" dirty="0" smtClean="0">
                <a:latin typeface="Times New Roman"/>
                <a:cs typeface="Times New Roman"/>
              </a:rPr>
              <a:t>D</a:t>
            </a:r>
            <a:r>
              <a:rPr sz="2000" b="1" spc="0" dirty="0" smtClean="0">
                <a:latin typeface="Times New Roman"/>
                <a:cs typeface="Times New Roman"/>
              </a:rPr>
              <a:t>MI</a:t>
            </a:r>
            <a:r>
              <a:rPr sz="2000" b="1" spc="9" dirty="0" smtClean="0">
                <a:latin typeface="Times New Roman"/>
                <a:cs typeface="Times New Roman"/>
              </a:rPr>
              <a:t>N</a:t>
            </a:r>
            <a:r>
              <a:rPr sz="2000" b="1" spc="0" dirty="0" smtClean="0">
                <a:latin typeface="Times New Roman"/>
                <a:cs typeface="Times New Roman"/>
              </a:rPr>
              <a:t>ISTR</a:t>
            </a:r>
            <a:r>
              <a:rPr sz="2000" b="1" spc="-134" dirty="0" smtClean="0">
                <a:latin typeface="Times New Roman"/>
                <a:cs typeface="Times New Roman"/>
              </a:rPr>
              <a:t>A</a:t>
            </a:r>
            <a:r>
              <a:rPr sz="2000" b="1" spc="0" dirty="0" smtClean="0">
                <a:latin typeface="Times New Roman"/>
                <a:cs typeface="Times New Roman"/>
              </a:rPr>
              <a:t>TI</a:t>
            </a:r>
            <a:r>
              <a:rPr sz="2000" b="1" spc="-250" dirty="0" smtClean="0">
                <a:latin typeface="Times New Roman"/>
                <a:cs typeface="Times New Roman"/>
              </a:rPr>
              <a:t>V</a:t>
            </a:r>
            <a:r>
              <a:rPr sz="2000" b="1" spc="0" dirty="0" smtClean="0">
                <a:latin typeface="Times New Roman"/>
                <a:cs typeface="Times New Roman"/>
              </a:rPr>
              <a:t>AS</a:t>
            </a:r>
            <a:r>
              <a:rPr sz="2000" b="1" spc="-109" dirty="0" smtClean="0"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latin typeface="Times New Roman"/>
                <a:cs typeface="Times New Roman"/>
              </a:rPr>
              <a:t>Y</a:t>
            </a:r>
            <a:r>
              <a:rPr sz="2000" b="1" spc="-75" dirty="0" smtClean="0"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latin typeface="Times New Roman"/>
                <a:cs typeface="Times New Roman"/>
              </a:rPr>
              <a:t>DE </a:t>
            </a:r>
            <a:r>
              <a:rPr sz="2000" b="1" spc="4" dirty="0" smtClean="0">
                <a:latin typeface="Times New Roman"/>
                <a:cs typeface="Times New Roman"/>
              </a:rPr>
              <a:t>C</a:t>
            </a:r>
            <a:r>
              <a:rPr sz="2000" b="1" spc="0" dirty="0" smtClean="0">
                <a:latin typeface="Times New Roman"/>
                <a:cs typeface="Times New Roman"/>
              </a:rPr>
              <a:t>OMER</a:t>
            </a:r>
            <a:r>
              <a:rPr sz="2000" b="1" spc="9" dirty="0" smtClean="0">
                <a:latin typeface="Times New Roman"/>
                <a:cs typeface="Times New Roman"/>
              </a:rPr>
              <a:t>C</a:t>
            </a:r>
            <a:r>
              <a:rPr sz="2000" b="1" spc="0" dirty="0" smtClean="0">
                <a:latin typeface="Times New Roman"/>
                <a:cs typeface="Times New Roman"/>
              </a:rPr>
              <a:t>IO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972931" y="2526633"/>
            <a:ext cx="7948397" cy="8495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145"/>
              </a:lnSpc>
              <a:spcBef>
                <a:spcPts val="107"/>
              </a:spcBef>
            </a:pPr>
            <a:r>
              <a:rPr sz="2000" b="1" spc="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_trad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INCIDENCIA DE LA CULTURA DE CONSUMO Y LA PERCEPCIÓN DE LA CALIDAD EN LA DEMANDA DE CÁRNICOS EN EL CANTÓN </a:t>
            </a:r>
            <a:r>
              <a:rPr lang="es-ES_tradn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RUMIÑAHUI”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2250288" y="3815807"/>
            <a:ext cx="5788397" cy="1280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33031" marR="2140096" algn="ctr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latin typeface="Times New Roman"/>
                <a:cs typeface="Times New Roman"/>
              </a:rPr>
              <a:t>A</a:t>
            </a:r>
            <a:r>
              <a:rPr sz="2000" b="1" spc="4" dirty="0" smtClean="0">
                <a:latin typeface="Times New Roman"/>
                <a:cs typeface="Times New Roman"/>
              </a:rPr>
              <a:t>U</a:t>
            </a:r>
            <a:r>
              <a:rPr sz="2000" b="1" spc="-39" dirty="0" smtClean="0">
                <a:latin typeface="Times New Roman"/>
                <a:cs typeface="Times New Roman"/>
              </a:rPr>
              <a:t>T</a:t>
            </a:r>
            <a:r>
              <a:rPr sz="2000" b="1" spc="0" dirty="0" smtClean="0">
                <a:latin typeface="Times New Roman"/>
                <a:cs typeface="Times New Roman"/>
              </a:rPr>
              <a:t>ORA</a:t>
            </a:r>
            <a:r>
              <a:rPr sz="2000" b="1" spc="4" dirty="0" smtClean="0">
                <a:latin typeface="Times New Roman"/>
                <a:cs typeface="Times New Roman"/>
              </a:rPr>
              <a:t>S</a:t>
            </a:r>
            <a:r>
              <a:rPr sz="2000" b="1" spc="0" dirty="0" smtClean="0"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LILIANA ELIZABETH CALÁN LLUMIQUINGA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DIANA CAROLINA LARA TIGUA</a:t>
            </a:r>
          </a:p>
          <a:p>
            <a:pPr algn="ctr"/>
            <a:endPara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DIRECTOR: ING. ROBERTO ERAZO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3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23728" y="692696"/>
            <a:ext cx="51693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 </a:t>
            </a:r>
            <a:endParaRPr lang="es-ES" sz="60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javiervite.files.wordpress.com/2013/06/libr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34433"/>
            <a:ext cx="2447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069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482747840"/>
              </p:ext>
            </p:extLst>
          </p:nvPr>
        </p:nvGraphicFramePr>
        <p:xfrm>
          <a:off x="1331640" y="1628800"/>
          <a:ext cx="698477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5"/>
          <p:cNvSpPr/>
          <p:nvPr/>
        </p:nvSpPr>
        <p:spPr>
          <a:xfrm>
            <a:off x="1115616" y="404663"/>
            <a:ext cx="504056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Cultura de consumo</a:t>
            </a:r>
            <a:endParaRPr lang="es-E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05" y="450912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49375"/>
            <a:ext cx="2274058" cy="227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3925"/>
            <a:ext cx="124936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051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34258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244523096"/>
              </p:ext>
            </p:extLst>
          </p:nvPr>
        </p:nvGraphicFramePr>
        <p:xfrm>
          <a:off x="617962" y="1251649"/>
          <a:ext cx="5682230" cy="3714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1" y="5233466"/>
            <a:ext cx="2268537" cy="132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29000"/>
            <a:ext cx="2268537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114" y="908720"/>
            <a:ext cx="2268537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44168" y="4509120"/>
            <a:ext cx="2756024" cy="176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382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75565832"/>
              </p:ext>
            </p:extLst>
          </p:nvPr>
        </p:nvGraphicFramePr>
        <p:xfrm>
          <a:off x="1331640" y="1036219"/>
          <a:ext cx="734481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http://previews.123rf.com/images/EcoSnap/EcoSnap0811/ecosnap081100006/3818391-Friesian-Holstein-dairy-cows-grazing-on-lush-green-pasture-Stock-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5558900"/>
            <a:ext cx="2664296" cy="1208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ultimedia.ecuavisa.com/sites/default/files/fotos/2015/12/14-12-2015-carn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558900"/>
            <a:ext cx="2990874" cy="10748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ángulo 4"/>
          <p:cNvSpPr/>
          <p:nvPr/>
        </p:nvSpPr>
        <p:spPr>
          <a:xfrm>
            <a:off x="3059832" y="128826"/>
            <a:ext cx="316835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Demanda</a:t>
            </a:r>
            <a:endParaRPr lang="es-E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5666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2"/>
          <p:cNvSpPr/>
          <p:nvPr/>
        </p:nvSpPr>
        <p:spPr>
          <a:xfrm>
            <a:off x="0" y="857250"/>
            <a:ext cx="936645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 dirty="0"/>
          </a:p>
        </p:txBody>
      </p:sp>
      <p:sp>
        <p:nvSpPr>
          <p:cNvPr id="3" name="Rectángulo 2"/>
          <p:cNvSpPr/>
          <p:nvPr/>
        </p:nvSpPr>
        <p:spPr>
          <a:xfrm>
            <a:off x="2837181" y="980728"/>
            <a:ext cx="3653885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33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Análisis </a:t>
            </a:r>
            <a:r>
              <a:rPr lang="es-ES" sz="33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univariado</a:t>
            </a:r>
            <a:endParaRPr lang="es-ES" sz="33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http://wp.introl.es/wp-content/uploads/2012/11/m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624" y="2384945"/>
            <a:ext cx="5715000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387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051720" y="548680"/>
            <a:ext cx="525658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Matriz de necesidades de información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538108"/>
              </p:ext>
            </p:extLst>
          </p:nvPr>
        </p:nvGraphicFramePr>
        <p:xfrm>
          <a:off x="971600" y="1988840"/>
          <a:ext cx="7416824" cy="372062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165236">
                  <a:extLst>
                    <a:ext uri="{9D8B030D-6E8A-4147-A177-3AD203B41FA5}">
                      <a16:colId xmlns:a16="http://schemas.microsoft.com/office/drawing/2014/main" val="1049817626"/>
                    </a:ext>
                  </a:extLst>
                </a:gridCol>
                <a:gridCol w="1139020">
                  <a:extLst>
                    <a:ext uri="{9D8B030D-6E8A-4147-A177-3AD203B41FA5}">
                      <a16:colId xmlns:a16="http://schemas.microsoft.com/office/drawing/2014/main" val="13056719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76125274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1064854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02800451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61061604"/>
                    </a:ext>
                  </a:extLst>
                </a:gridCol>
              </a:tblGrid>
              <a:tr h="32025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Objetivo 1. Características</a:t>
                      </a:r>
                      <a:endParaRPr lang="es-E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Objetivo 2. Consumo</a:t>
                      </a:r>
                      <a:endParaRPr lang="es-ES" sz="16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Objetivo 3.  Viabilidad de compra</a:t>
                      </a:r>
                      <a:endParaRPr lang="es-ES" sz="16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6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6938192"/>
                  </a:ext>
                </a:extLst>
              </a:tr>
              <a:tr h="57354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Demográfico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Geográfico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Conductuales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Percepción de la calidad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Demanda actual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Demanda</a:t>
                      </a:r>
                      <a:r>
                        <a:rPr lang="es-E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esperada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4048080"/>
                  </a:ext>
                </a:extLst>
              </a:tr>
              <a:tr h="57354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Género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Sector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Preferencia de compra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Tangible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Precio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Beneficios</a:t>
                      </a:r>
                      <a:r>
                        <a:rPr lang="es-ES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que esperan</a:t>
                      </a:r>
                      <a:endParaRPr lang="es-E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1679963"/>
                  </a:ext>
                </a:extLst>
              </a:tr>
              <a:tr h="57354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Edad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Zona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Lugar de compra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Fiabilidad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Cliente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271108"/>
                  </a:ext>
                </a:extLst>
              </a:tr>
              <a:tr h="57354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Ingresos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del conjunto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 de compra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Seguridad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Línea del producto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849419"/>
                  </a:ext>
                </a:extLst>
              </a:tr>
              <a:tr h="4099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Educación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Beneficios</a:t>
                      </a:r>
                      <a:r>
                        <a:rPr lang="es-ES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que reciben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Empatía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32455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N° miembros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124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4216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589699"/>
              </p:ext>
            </p:extLst>
          </p:nvPr>
        </p:nvGraphicFramePr>
        <p:xfrm>
          <a:off x="1547664" y="1268760"/>
          <a:ext cx="6768754" cy="1308339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104751">
                  <a:extLst>
                    <a:ext uri="{9D8B030D-6E8A-4147-A177-3AD203B41FA5}">
                      <a16:colId xmlns:a16="http://schemas.microsoft.com/office/drawing/2014/main" val="443707234"/>
                    </a:ext>
                  </a:extLst>
                </a:gridCol>
                <a:gridCol w="1140009">
                  <a:extLst>
                    <a:ext uri="{9D8B030D-6E8A-4147-A177-3AD203B41FA5}">
                      <a16:colId xmlns:a16="http://schemas.microsoft.com/office/drawing/2014/main" val="957102524"/>
                    </a:ext>
                  </a:extLst>
                </a:gridCol>
                <a:gridCol w="1140009">
                  <a:extLst>
                    <a:ext uri="{9D8B030D-6E8A-4147-A177-3AD203B41FA5}">
                      <a16:colId xmlns:a16="http://schemas.microsoft.com/office/drawing/2014/main" val="1930878690"/>
                    </a:ext>
                  </a:extLst>
                </a:gridCol>
                <a:gridCol w="1103967">
                  <a:extLst>
                    <a:ext uri="{9D8B030D-6E8A-4147-A177-3AD203B41FA5}">
                      <a16:colId xmlns:a16="http://schemas.microsoft.com/office/drawing/2014/main" val="2562315693"/>
                    </a:ext>
                  </a:extLst>
                </a:gridCol>
                <a:gridCol w="1140009">
                  <a:extLst>
                    <a:ext uri="{9D8B030D-6E8A-4147-A177-3AD203B41FA5}">
                      <a16:colId xmlns:a16="http://schemas.microsoft.com/office/drawing/2014/main" val="2642242119"/>
                    </a:ext>
                  </a:extLst>
                </a:gridCol>
                <a:gridCol w="1140009">
                  <a:extLst>
                    <a:ext uri="{9D8B030D-6E8A-4147-A177-3AD203B41FA5}">
                      <a16:colId xmlns:a16="http://schemas.microsoft.com/office/drawing/2014/main" val="2177335175"/>
                    </a:ext>
                  </a:extLst>
                </a:gridCol>
              </a:tblGrid>
              <a:tr h="525573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acumulado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7736646"/>
                  </a:ext>
                </a:extLst>
              </a:tr>
              <a:tr h="256857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Masculino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4759537"/>
                  </a:ext>
                </a:extLst>
              </a:tr>
              <a:tr h="2568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Femenino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6584046"/>
                  </a:ext>
                </a:extLst>
              </a:tr>
              <a:tr h="2568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0561390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4067944" y="404664"/>
            <a:ext cx="991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Género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1" r="13550"/>
          <a:stretch/>
        </p:blipFill>
        <p:spPr bwMode="auto">
          <a:xfrm>
            <a:off x="1979712" y="3212976"/>
            <a:ext cx="3171695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65655858"/>
              </p:ext>
            </p:extLst>
          </p:nvPr>
        </p:nvGraphicFramePr>
        <p:xfrm>
          <a:off x="5644797" y="4121770"/>
          <a:ext cx="2673287" cy="177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5338443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121374"/>
              </p:ext>
            </p:extLst>
          </p:nvPr>
        </p:nvGraphicFramePr>
        <p:xfrm>
          <a:off x="1043604" y="801056"/>
          <a:ext cx="7704855" cy="2979989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396411">
                  <a:extLst>
                    <a:ext uri="{9D8B030D-6E8A-4147-A177-3AD203B41FA5}">
                      <a16:colId xmlns:a16="http://schemas.microsoft.com/office/drawing/2014/main" val="3805040637"/>
                    </a:ext>
                  </a:extLst>
                </a:gridCol>
                <a:gridCol w="1396411">
                  <a:extLst>
                    <a:ext uri="{9D8B030D-6E8A-4147-A177-3AD203B41FA5}">
                      <a16:colId xmlns:a16="http://schemas.microsoft.com/office/drawing/2014/main" val="455423809"/>
                    </a:ext>
                  </a:extLst>
                </a:gridCol>
                <a:gridCol w="1233760">
                  <a:extLst>
                    <a:ext uri="{9D8B030D-6E8A-4147-A177-3AD203B41FA5}">
                      <a16:colId xmlns:a16="http://schemas.microsoft.com/office/drawing/2014/main" val="2360968424"/>
                    </a:ext>
                  </a:extLst>
                </a:gridCol>
                <a:gridCol w="1196471">
                  <a:extLst>
                    <a:ext uri="{9D8B030D-6E8A-4147-A177-3AD203B41FA5}">
                      <a16:colId xmlns:a16="http://schemas.microsoft.com/office/drawing/2014/main" val="2076103357"/>
                    </a:ext>
                  </a:extLst>
                </a:gridCol>
                <a:gridCol w="1240901">
                  <a:extLst>
                    <a:ext uri="{9D8B030D-6E8A-4147-A177-3AD203B41FA5}">
                      <a16:colId xmlns:a16="http://schemas.microsoft.com/office/drawing/2014/main" val="1558950420"/>
                    </a:ext>
                  </a:extLst>
                </a:gridCol>
                <a:gridCol w="1240901">
                  <a:extLst>
                    <a:ext uri="{9D8B030D-6E8A-4147-A177-3AD203B41FA5}">
                      <a16:colId xmlns:a16="http://schemas.microsoft.com/office/drawing/2014/main" val="1142774402"/>
                    </a:ext>
                  </a:extLst>
                </a:gridCol>
              </a:tblGrid>
              <a:tr h="55073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acumulado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725364"/>
                  </a:ext>
                </a:extLst>
              </a:tr>
              <a:tr h="275582">
                <a:tc row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Menos de $500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8076855"/>
                  </a:ext>
                </a:extLst>
              </a:tr>
              <a:tr h="2638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$501 a $1000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8645438"/>
                  </a:ext>
                </a:extLst>
              </a:tr>
              <a:tr h="2815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$1001 a $1500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1525463"/>
                  </a:ext>
                </a:extLst>
              </a:tr>
              <a:tr h="3143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$1501 a $2000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8540203"/>
                  </a:ext>
                </a:extLst>
              </a:tr>
              <a:tr h="36320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$2001 a $2500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3906245"/>
                  </a:ext>
                </a:extLst>
              </a:tr>
              <a:tr h="33837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$2501 a $3000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0892036"/>
                  </a:ext>
                </a:extLst>
              </a:tr>
              <a:tr h="2638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Más de $3001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4839105"/>
                  </a:ext>
                </a:extLst>
              </a:tr>
              <a:tr h="2638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664242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08150" y="228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3921150" y="232292"/>
            <a:ext cx="1949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Ingreso familiar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 r="8793"/>
          <a:stretch/>
        </p:blipFill>
        <p:spPr bwMode="auto">
          <a:xfrm>
            <a:off x="2774570" y="3944111"/>
            <a:ext cx="3309597" cy="27252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bject 9"/>
          <p:cNvSpPr txBox="1"/>
          <p:nvPr/>
        </p:nvSpPr>
        <p:spPr>
          <a:xfrm>
            <a:off x="7619698" y="4653136"/>
            <a:ext cx="899884" cy="539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14 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8" name="object 10"/>
          <p:cNvSpPr txBox="1"/>
          <p:nvPr/>
        </p:nvSpPr>
        <p:spPr>
          <a:xfrm>
            <a:off x="6228184" y="5300899"/>
            <a:ext cx="1259924" cy="539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 smtClean="0">
                <a:latin typeface="Calibri"/>
                <a:cs typeface="Calibri"/>
              </a:rPr>
              <a:t>$501 a $1000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19698" y="5313229"/>
            <a:ext cx="899884" cy="539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28,9 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7619698" y="5943164"/>
            <a:ext cx="899884" cy="539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31,1 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6228184" y="5948643"/>
            <a:ext cx="1259923" cy="539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30"/>
              </a:spcBef>
            </a:pPr>
            <a:endParaRPr sz="563" dirty="0"/>
          </a:p>
          <a:p>
            <a:pPr marL="237267" marR="25546" indent="-178307">
              <a:lnSpc>
                <a:spcPts val="1478"/>
              </a:lnSpc>
              <a:spcBef>
                <a:spcPts val="74"/>
              </a:spcBef>
            </a:pPr>
            <a:r>
              <a:rPr lang="es-ES" sz="1350" dirty="0" smtClean="0">
                <a:latin typeface="Calibri"/>
                <a:cs typeface="Calibri"/>
              </a:rPr>
              <a:t>$1001 a  $1500 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6228184" y="4653136"/>
            <a:ext cx="1259924" cy="539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8"/>
              </a:spcBef>
            </a:pPr>
            <a:endParaRPr sz="563" dirty="0"/>
          </a:p>
          <a:p>
            <a:pPr marL="237267" marR="93326" indent="-112013">
              <a:lnSpc>
                <a:spcPts val="1478"/>
              </a:lnSpc>
              <a:spcBef>
                <a:spcPts val="74"/>
              </a:spcBef>
            </a:pPr>
            <a:r>
              <a:rPr lang="es-ES" sz="1350" dirty="0" smtClean="0">
                <a:latin typeface="Calibri"/>
                <a:cs typeface="Calibri"/>
              </a:rPr>
              <a:t>Menos de $500</a:t>
            </a:r>
            <a:endParaRPr sz="13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8870258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415106"/>
              </p:ext>
            </p:extLst>
          </p:nvPr>
        </p:nvGraphicFramePr>
        <p:xfrm>
          <a:off x="1331640" y="980728"/>
          <a:ext cx="7200798" cy="212216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325798">
                  <a:extLst>
                    <a:ext uri="{9D8B030D-6E8A-4147-A177-3AD203B41FA5}">
                      <a16:colId xmlns:a16="http://schemas.microsoft.com/office/drawing/2014/main" val="3264202495"/>
                    </a:ext>
                  </a:extLst>
                </a:gridCol>
                <a:gridCol w="1325798">
                  <a:extLst>
                    <a:ext uri="{9D8B030D-6E8A-4147-A177-3AD203B41FA5}">
                      <a16:colId xmlns:a16="http://schemas.microsoft.com/office/drawing/2014/main" val="353238187"/>
                    </a:ext>
                  </a:extLst>
                </a:gridCol>
                <a:gridCol w="1145146">
                  <a:extLst>
                    <a:ext uri="{9D8B030D-6E8A-4147-A177-3AD203B41FA5}">
                      <a16:colId xmlns:a16="http://schemas.microsoft.com/office/drawing/2014/main" val="2191465477"/>
                    </a:ext>
                  </a:extLst>
                </a:gridCol>
                <a:gridCol w="1109170">
                  <a:extLst>
                    <a:ext uri="{9D8B030D-6E8A-4147-A177-3AD203B41FA5}">
                      <a16:colId xmlns:a16="http://schemas.microsoft.com/office/drawing/2014/main" val="4290444039"/>
                    </a:ext>
                  </a:extLst>
                </a:gridCol>
                <a:gridCol w="1147443">
                  <a:extLst>
                    <a:ext uri="{9D8B030D-6E8A-4147-A177-3AD203B41FA5}">
                      <a16:colId xmlns:a16="http://schemas.microsoft.com/office/drawing/2014/main" val="230095226"/>
                    </a:ext>
                  </a:extLst>
                </a:gridCol>
                <a:gridCol w="1147443">
                  <a:extLst>
                    <a:ext uri="{9D8B030D-6E8A-4147-A177-3AD203B41FA5}">
                      <a16:colId xmlns:a16="http://schemas.microsoft.com/office/drawing/2014/main" val="2566318884"/>
                    </a:ext>
                  </a:extLst>
                </a:gridCol>
              </a:tblGrid>
              <a:tr h="72008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acumulado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0228074"/>
                  </a:ext>
                </a:extLst>
              </a:tr>
              <a:tr h="264351"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Primaria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993499"/>
                  </a:ext>
                </a:extLst>
              </a:tr>
              <a:tr h="2643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Secundaria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3558513"/>
                  </a:ext>
                </a:extLst>
              </a:tr>
              <a:tr h="2643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Universitaria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9194915"/>
                  </a:ext>
                </a:extLst>
              </a:tr>
              <a:tr h="2643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Posgrado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1135308"/>
                  </a:ext>
                </a:extLst>
              </a:tr>
              <a:tr h="2643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s-E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4666192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3612607" y="260648"/>
            <a:ext cx="2638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Instrucción terminada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8" r="11558"/>
          <a:stretch/>
        </p:blipFill>
        <p:spPr bwMode="auto">
          <a:xfrm>
            <a:off x="2339752" y="3573016"/>
            <a:ext cx="3600400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ject 9"/>
          <p:cNvSpPr txBox="1"/>
          <p:nvPr/>
        </p:nvSpPr>
        <p:spPr>
          <a:xfrm>
            <a:off x="7642985" y="4437112"/>
            <a:ext cx="899884" cy="5399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>
                <a:latin typeface="Calibri"/>
                <a:cs typeface="Calibri"/>
              </a:rPr>
              <a:t>3</a:t>
            </a:r>
            <a:r>
              <a:rPr lang="es-ES" sz="1500" b="1" spc="3" dirty="0" smtClean="0">
                <a:latin typeface="Calibri"/>
                <a:cs typeface="Calibri"/>
              </a:rPr>
              <a:t>4 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6" name="object 10"/>
          <p:cNvSpPr txBox="1"/>
          <p:nvPr/>
        </p:nvSpPr>
        <p:spPr>
          <a:xfrm>
            <a:off x="6251471" y="5084875"/>
            <a:ext cx="1259924" cy="5399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 smtClean="0">
                <a:latin typeface="Calibri"/>
                <a:cs typeface="Calibri"/>
              </a:rPr>
              <a:t>Universitaria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7642985" y="5097205"/>
            <a:ext cx="899884" cy="5399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55,3 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7642985" y="5727140"/>
            <a:ext cx="899884" cy="5399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8,9 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6251471" y="5732619"/>
            <a:ext cx="1259923" cy="5399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30"/>
              </a:spcBef>
            </a:pPr>
            <a:endParaRPr sz="563" dirty="0"/>
          </a:p>
          <a:p>
            <a:pPr marL="237267" marR="25546" indent="-178307">
              <a:lnSpc>
                <a:spcPts val="1478"/>
              </a:lnSpc>
              <a:spcBef>
                <a:spcPts val="74"/>
              </a:spcBef>
            </a:pPr>
            <a:r>
              <a:rPr lang="es-ES" sz="1350" dirty="0" smtClean="0">
                <a:latin typeface="Calibri"/>
                <a:cs typeface="Calibri"/>
              </a:rPr>
              <a:t>Postgrado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6251471" y="4437112"/>
            <a:ext cx="1259924" cy="5399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8"/>
              </a:spcBef>
            </a:pPr>
            <a:endParaRPr sz="563" dirty="0"/>
          </a:p>
          <a:p>
            <a:pPr marL="237267" marR="93326" indent="-112013">
              <a:lnSpc>
                <a:spcPts val="1478"/>
              </a:lnSpc>
              <a:spcBef>
                <a:spcPts val="74"/>
              </a:spcBef>
            </a:pPr>
            <a:r>
              <a:rPr lang="es-ES" sz="1350" dirty="0" smtClean="0">
                <a:latin typeface="Calibri"/>
                <a:cs typeface="Calibri"/>
              </a:rPr>
              <a:t>Secundaria</a:t>
            </a:r>
            <a:endParaRPr sz="13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6346777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2"/>
          <p:cNvSpPr/>
          <p:nvPr/>
        </p:nvSpPr>
        <p:spPr>
          <a:xfrm>
            <a:off x="0" y="857250"/>
            <a:ext cx="936645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4" name="Rectángulo 3"/>
          <p:cNvSpPr/>
          <p:nvPr/>
        </p:nvSpPr>
        <p:spPr>
          <a:xfrm>
            <a:off x="3491880" y="286778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¿Consume usted cárnicos?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34808"/>
              </p:ext>
            </p:extLst>
          </p:nvPr>
        </p:nvGraphicFramePr>
        <p:xfrm>
          <a:off x="1331640" y="857250"/>
          <a:ext cx="7065774" cy="213360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031072">
                  <a:extLst>
                    <a:ext uri="{9D8B030D-6E8A-4147-A177-3AD203B41FA5}">
                      <a16:colId xmlns:a16="http://schemas.microsoft.com/office/drawing/2014/main" val="2389553763"/>
                    </a:ext>
                  </a:extLst>
                </a:gridCol>
                <a:gridCol w="1026677">
                  <a:extLst>
                    <a:ext uri="{9D8B030D-6E8A-4147-A177-3AD203B41FA5}">
                      <a16:colId xmlns:a16="http://schemas.microsoft.com/office/drawing/2014/main" val="2236196342"/>
                    </a:ext>
                  </a:extLst>
                </a:gridCol>
                <a:gridCol w="1009965">
                  <a:extLst>
                    <a:ext uri="{9D8B030D-6E8A-4147-A177-3AD203B41FA5}">
                      <a16:colId xmlns:a16="http://schemas.microsoft.com/office/drawing/2014/main" val="4245960915"/>
                    </a:ext>
                  </a:extLst>
                </a:gridCol>
                <a:gridCol w="978130">
                  <a:extLst>
                    <a:ext uri="{9D8B030D-6E8A-4147-A177-3AD203B41FA5}">
                      <a16:colId xmlns:a16="http://schemas.microsoft.com/office/drawing/2014/main" val="475225052"/>
                    </a:ext>
                  </a:extLst>
                </a:gridCol>
                <a:gridCol w="1009965">
                  <a:extLst>
                    <a:ext uri="{9D8B030D-6E8A-4147-A177-3AD203B41FA5}">
                      <a16:colId xmlns:a16="http://schemas.microsoft.com/office/drawing/2014/main" val="2393774245"/>
                    </a:ext>
                  </a:extLst>
                </a:gridCol>
                <a:gridCol w="1009965">
                  <a:extLst>
                    <a:ext uri="{9D8B030D-6E8A-4147-A177-3AD203B41FA5}">
                      <a16:colId xmlns:a16="http://schemas.microsoft.com/office/drawing/2014/main" val="321712033"/>
                    </a:ext>
                  </a:extLst>
                </a:gridCol>
              </a:tblGrid>
              <a:tr h="576064"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válido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acumulado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55344455"/>
                  </a:ext>
                </a:extLst>
              </a:tr>
              <a:tr h="288032">
                <a:tc rowSpan="3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Válido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92819525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943792412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60718802"/>
                  </a:ext>
                </a:extLst>
              </a:tr>
            </a:tbl>
          </a:graphicData>
        </a:graphic>
      </p:graphicFrame>
      <p:pic>
        <p:nvPicPr>
          <p:cNvPr id="7" name="Imagen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" r="15975"/>
          <a:stretch/>
        </p:blipFill>
        <p:spPr bwMode="auto">
          <a:xfrm>
            <a:off x="1763688" y="3429000"/>
            <a:ext cx="3627994" cy="33123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263226656"/>
              </p:ext>
            </p:extLst>
          </p:nvPr>
        </p:nvGraphicFramePr>
        <p:xfrm>
          <a:off x="5724128" y="4222087"/>
          <a:ext cx="2673287" cy="177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808258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13100530"/>
              </p:ext>
            </p:extLst>
          </p:nvPr>
        </p:nvGraphicFramePr>
        <p:xfrm>
          <a:off x="1080042" y="865001"/>
          <a:ext cx="7368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3419872" y="353675"/>
            <a:ext cx="31553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r>
              <a:rPr lang="es-E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311" y="3324741"/>
            <a:ext cx="1378744" cy="18716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4286" y="5086384"/>
            <a:ext cx="2465148" cy="13584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3813" y="3252465"/>
            <a:ext cx="1750187" cy="1149943"/>
          </a:xfrm>
          <a:prstGeom prst="rect">
            <a:avLst/>
          </a:prstGeom>
        </p:spPr>
      </p:pic>
      <p:pic>
        <p:nvPicPr>
          <p:cNvPr id="1028" name="Picture 4" descr="http://www.elpais.com.uy/files/article_main/uploads/2013/06/19/51c2349e2b60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25757"/>
            <a:ext cx="2365389" cy="144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328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986019"/>
              </p:ext>
            </p:extLst>
          </p:nvPr>
        </p:nvGraphicFramePr>
        <p:xfrm>
          <a:off x="1168943" y="908720"/>
          <a:ext cx="7416824" cy="2466968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588826">
                  <a:extLst>
                    <a:ext uri="{9D8B030D-6E8A-4147-A177-3AD203B41FA5}">
                      <a16:colId xmlns:a16="http://schemas.microsoft.com/office/drawing/2014/main" val="2795621642"/>
                    </a:ext>
                  </a:extLst>
                </a:gridCol>
                <a:gridCol w="1481811">
                  <a:extLst>
                    <a:ext uri="{9D8B030D-6E8A-4147-A177-3AD203B41FA5}">
                      <a16:colId xmlns:a16="http://schemas.microsoft.com/office/drawing/2014/main" val="1037852626"/>
                    </a:ext>
                  </a:extLst>
                </a:gridCol>
                <a:gridCol w="1095177">
                  <a:extLst>
                    <a:ext uri="{9D8B030D-6E8A-4147-A177-3AD203B41FA5}">
                      <a16:colId xmlns:a16="http://schemas.microsoft.com/office/drawing/2014/main" val="968547200"/>
                    </a:ext>
                  </a:extLst>
                </a:gridCol>
                <a:gridCol w="1060656">
                  <a:extLst>
                    <a:ext uri="{9D8B030D-6E8A-4147-A177-3AD203B41FA5}">
                      <a16:colId xmlns:a16="http://schemas.microsoft.com/office/drawing/2014/main" val="4204780684"/>
                    </a:ext>
                  </a:extLst>
                </a:gridCol>
                <a:gridCol w="1095177">
                  <a:extLst>
                    <a:ext uri="{9D8B030D-6E8A-4147-A177-3AD203B41FA5}">
                      <a16:colId xmlns:a16="http://schemas.microsoft.com/office/drawing/2014/main" val="1774813898"/>
                    </a:ext>
                  </a:extLst>
                </a:gridCol>
                <a:gridCol w="1095177">
                  <a:extLst>
                    <a:ext uri="{9D8B030D-6E8A-4147-A177-3AD203B41FA5}">
                      <a16:colId xmlns:a16="http://schemas.microsoft.com/office/drawing/2014/main" val="1920749124"/>
                    </a:ext>
                  </a:extLst>
                </a:gridCol>
              </a:tblGrid>
              <a:tr h="504056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válido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acumulado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7606726"/>
                  </a:ext>
                </a:extLst>
              </a:tr>
              <a:tr h="213338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Válido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Nunca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0980379"/>
                  </a:ext>
                </a:extLst>
              </a:tr>
              <a:tr h="2111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nunca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498032"/>
                  </a:ext>
                </a:extLst>
              </a:tr>
              <a:tr h="2111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 o menos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8316311"/>
                  </a:ext>
                </a:extLst>
              </a:tr>
              <a:tr h="2111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siempre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43,5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0272184"/>
                  </a:ext>
                </a:extLst>
              </a:tr>
              <a:tr h="2111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Siempre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55,7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295810"/>
                  </a:ext>
                </a:extLst>
              </a:tr>
              <a:tr h="2133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6993105"/>
                  </a:ext>
                </a:extLst>
              </a:tr>
              <a:tr h="2133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Perdidos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Sistema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8040456"/>
                  </a:ext>
                </a:extLst>
              </a:tr>
              <a:tr h="223496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9395962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3491880" y="286778"/>
            <a:ext cx="2770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 de corte Carne suave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6" r="10526"/>
          <a:stretch/>
        </p:blipFill>
        <p:spPr bwMode="auto">
          <a:xfrm>
            <a:off x="2339752" y="3730698"/>
            <a:ext cx="3528392" cy="29247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ject 9"/>
          <p:cNvSpPr txBox="1"/>
          <p:nvPr/>
        </p:nvSpPr>
        <p:spPr>
          <a:xfrm>
            <a:off x="7619698" y="4653136"/>
            <a:ext cx="899884" cy="5399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55,7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6" name="object 10"/>
          <p:cNvSpPr txBox="1"/>
          <p:nvPr/>
        </p:nvSpPr>
        <p:spPr>
          <a:xfrm>
            <a:off x="6588224" y="5300899"/>
            <a:ext cx="899884" cy="5399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A veces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7619698" y="5313229"/>
            <a:ext cx="899884" cy="5399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10.2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7619698" y="5943164"/>
            <a:ext cx="899884" cy="5399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>
                <a:latin typeface="Calibri"/>
                <a:cs typeface="Calibri"/>
              </a:rPr>
              <a:t>6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6637926" y="5948643"/>
            <a:ext cx="850181" cy="5399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30"/>
              </a:spcBef>
            </a:pPr>
            <a:endParaRPr sz="563" dirty="0"/>
          </a:p>
          <a:p>
            <a:pPr marL="237267" marR="25546" indent="-17830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Nunca 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6588224" y="4653136"/>
            <a:ext cx="899884" cy="5399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8"/>
              </a:spcBef>
            </a:pPr>
            <a:endParaRPr sz="563" dirty="0"/>
          </a:p>
          <a:p>
            <a:pPr marL="237267" marR="93326" indent="-112013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Siempre</a:t>
            </a:r>
            <a:endParaRPr sz="13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42893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2"/>
          <p:cNvSpPr/>
          <p:nvPr/>
        </p:nvSpPr>
        <p:spPr>
          <a:xfrm>
            <a:off x="0" y="857250"/>
            <a:ext cx="936645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4" name="Rectángulo 3"/>
          <p:cNvSpPr/>
          <p:nvPr/>
        </p:nvSpPr>
        <p:spPr>
          <a:xfrm>
            <a:off x="1421938" y="116632"/>
            <a:ext cx="752837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¿En qué lugar o establecimiento adquiere cárnicos? Lugar Supermercado</a:t>
            </a:r>
            <a:endParaRPr lang="es-E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528310"/>
              </p:ext>
            </p:extLst>
          </p:nvPr>
        </p:nvGraphicFramePr>
        <p:xfrm>
          <a:off x="1115616" y="617343"/>
          <a:ext cx="7632849" cy="3253951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688959">
                  <a:extLst>
                    <a:ext uri="{9D8B030D-6E8A-4147-A177-3AD203B41FA5}">
                      <a16:colId xmlns:a16="http://schemas.microsoft.com/office/drawing/2014/main" val="3556106129"/>
                    </a:ext>
                  </a:extLst>
                </a:gridCol>
                <a:gridCol w="1688959">
                  <a:extLst>
                    <a:ext uri="{9D8B030D-6E8A-4147-A177-3AD203B41FA5}">
                      <a16:colId xmlns:a16="http://schemas.microsoft.com/office/drawing/2014/main" val="2007239382"/>
                    </a:ext>
                  </a:extLst>
                </a:gridCol>
                <a:gridCol w="1072182">
                  <a:extLst>
                    <a:ext uri="{9D8B030D-6E8A-4147-A177-3AD203B41FA5}">
                      <a16:colId xmlns:a16="http://schemas.microsoft.com/office/drawing/2014/main" val="3568789215"/>
                    </a:ext>
                  </a:extLst>
                </a:gridCol>
                <a:gridCol w="1038385">
                  <a:extLst>
                    <a:ext uri="{9D8B030D-6E8A-4147-A177-3AD203B41FA5}">
                      <a16:colId xmlns:a16="http://schemas.microsoft.com/office/drawing/2014/main" val="1418679338"/>
                    </a:ext>
                  </a:extLst>
                </a:gridCol>
                <a:gridCol w="1072182">
                  <a:extLst>
                    <a:ext uri="{9D8B030D-6E8A-4147-A177-3AD203B41FA5}">
                      <a16:colId xmlns:a16="http://schemas.microsoft.com/office/drawing/2014/main" val="4183928785"/>
                    </a:ext>
                  </a:extLst>
                </a:gridCol>
                <a:gridCol w="1072182">
                  <a:extLst>
                    <a:ext uri="{9D8B030D-6E8A-4147-A177-3AD203B41FA5}">
                      <a16:colId xmlns:a16="http://schemas.microsoft.com/office/drawing/2014/main" val="4278311100"/>
                    </a:ext>
                  </a:extLst>
                </a:gridCol>
              </a:tblGrid>
              <a:tr h="722601"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válido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acumulado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val="2177444940"/>
                  </a:ext>
                </a:extLst>
              </a:tr>
              <a:tr h="276592">
                <a:tc rowSpan="6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Válido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Nunca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val="11728558"/>
                  </a:ext>
                </a:extLst>
              </a:tr>
              <a:tr h="25461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nunca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val="1603356287"/>
                  </a:ext>
                </a:extLst>
              </a:tr>
              <a:tr h="2849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Más o menos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val="1682320230"/>
                  </a:ext>
                </a:extLst>
              </a:tr>
              <a:tr h="2629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siempre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val="2798215578"/>
                  </a:ext>
                </a:extLst>
              </a:tr>
              <a:tr h="22120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Siempre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81,7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val="4146278077"/>
                  </a:ext>
                </a:extLst>
              </a:tr>
              <a:tr h="27123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val="2611186425"/>
                  </a:ext>
                </a:extLst>
              </a:tr>
              <a:tr h="26902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Perdidos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Sistema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val="1974645577"/>
                  </a:ext>
                </a:extLst>
              </a:tr>
              <a:tr h="361301"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val="724380904"/>
                  </a:ext>
                </a:extLst>
              </a:tr>
            </a:tbl>
          </a:graphicData>
        </a:graphic>
      </p:graphicFrame>
      <p:pic>
        <p:nvPicPr>
          <p:cNvPr id="6" name="Imagen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7" r="10474"/>
          <a:stretch/>
        </p:blipFill>
        <p:spPr bwMode="auto">
          <a:xfrm>
            <a:off x="2699792" y="4048840"/>
            <a:ext cx="2880320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bject 10"/>
          <p:cNvSpPr txBox="1"/>
          <p:nvPr/>
        </p:nvSpPr>
        <p:spPr>
          <a:xfrm>
            <a:off x="6673090" y="5228891"/>
            <a:ext cx="899884" cy="5399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A veces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7704564" y="4598936"/>
            <a:ext cx="899884" cy="5399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>
                <a:latin typeface="Calibri"/>
                <a:cs typeface="Calibri"/>
              </a:rPr>
              <a:t>81,7</a:t>
            </a:r>
            <a:r>
              <a:rPr sz="1500" b="1" spc="3" dirty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7704564" y="5241220"/>
            <a:ext cx="899884" cy="5399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>
                <a:latin typeface="Calibri"/>
                <a:cs typeface="Calibri"/>
              </a:rPr>
              <a:t>2,1</a:t>
            </a:r>
            <a:r>
              <a:rPr sz="1500" b="1" spc="3" dirty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4" name="object 9"/>
          <p:cNvSpPr txBox="1"/>
          <p:nvPr/>
        </p:nvSpPr>
        <p:spPr>
          <a:xfrm>
            <a:off x="7704564" y="5871155"/>
            <a:ext cx="899884" cy="5399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>
                <a:latin typeface="Calibri"/>
                <a:cs typeface="Calibri"/>
              </a:rPr>
              <a:t>6,9</a:t>
            </a:r>
            <a:r>
              <a:rPr sz="1500" b="1" spc="3" dirty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7" name="object 12"/>
          <p:cNvSpPr txBox="1"/>
          <p:nvPr/>
        </p:nvSpPr>
        <p:spPr>
          <a:xfrm>
            <a:off x="6722792" y="5876634"/>
            <a:ext cx="850181" cy="5399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30"/>
              </a:spcBef>
            </a:pPr>
            <a:endParaRPr sz="563" dirty="0"/>
          </a:p>
          <a:p>
            <a:pPr marL="237267" marR="25546" indent="-17830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Nunca 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22" name="object 8"/>
          <p:cNvSpPr txBox="1"/>
          <p:nvPr/>
        </p:nvSpPr>
        <p:spPr>
          <a:xfrm>
            <a:off x="6673090" y="4581128"/>
            <a:ext cx="899884" cy="5399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8"/>
              </a:spcBef>
            </a:pPr>
            <a:endParaRPr sz="563" dirty="0"/>
          </a:p>
          <a:p>
            <a:pPr marL="237267" marR="93326" indent="-112013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Siempre</a:t>
            </a:r>
            <a:endParaRPr sz="13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62355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2"/>
          <p:cNvSpPr/>
          <p:nvPr/>
        </p:nvSpPr>
        <p:spPr>
          <a:xfrm>
            <a:off x="0" y="857250"/>
            <a:ext cx="936645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967622"/>
              </p:ext>
            </p:extLst>
          </p:nvPr>
        </p:nvGraphicFramePr>
        <p:xfrm>
          <a:off x="1187624" y="531448"/>
          <a:ext cx="7272809" cy="335331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42427">
                  <a:extLst>
                    <a:ext uri="{9D8B030D-6E8A-4147-A177-3AD203B41FA5}">
                      <a16:colId xmlns:a16="http://schemas.microsoft.com/office/drawing/2014/main" val="2468040391"/>
                    </a:ext>
                  </a:extLst>
                </a:gridCol>
                <a:gridCol w="1404918">
                  <a:extLst>
                    <a:ext uri="{9D8B030D-6E8A-4147-A177-3AD203B41FA5}">
                      <a16:colId xmlns:a16="http://schemas.microsoft.com/office/drawing/2014/main" val="781675054"/>
                    </a:ext>
                  </a:extLst>
                </a:gridCol>
                <a:gridCol w="1039558">
                  <a:extLst>
                    <a:ext uri="{9D8B030D-6E8A-4147-A177-3AD203B41FA5}">
                      <a16:colId xmlns:a16="http://schemas.microsoft.com/office/drawing/2014/main" val="2093227544"/>
                    </a:ext>
                  </a:extLst>
                </a:gridCol>
                <a:gridCol w="1006790">
                  <a:extLst>
                    <a:ext uri="{9D8B030D-6E8A-4147-A177-3AD203B41FA5}">
                      <a16:colId xmlns:a16="http://schemas.microsoft.com/office/drawing/2014/main" val="2959854357"/>
                    </a:ext>
                  </a:extLst>
                </a:gridCol>
                <a:gridCol w="1039558">
                  <a:extLst>
                    <a:ext uri="{9D8B030D-6E8A-4147-A177-3AD203B41FA5}">
                      <a16:colId xmlns:a16="http://schemas.microsoft.com/office/drawing/2014/main" val="584521679"/>
                    </a:ext>
                  </a:extLst>
                </a:gridCol>
                <a:gridCol w="1039558">
                  <a:extLst>
                    <a:ext uri="{9D8B030D-6E8A-4147-A177-3AD203B41FA5}">
                      <a16:colId xmlns:a16="http://schemas.microsoft.com/office/drawing/2014/main" val="4147672473"/>
                    </a:ext>
                  </a:extLst>
                </a:gridCol>
              </a:tblGrid>
              <a:tr h="729917"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Frecuencia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Porcentaje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Porcentaje válido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Porcentaje acumulado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414533336"/>
                  </a:ext>
                </a:extLst>
              </a:tr>
              <a:tr h="364959">
                <a:tc rowSpan="5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Válido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Diario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3,8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3,9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3,9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879394338"/>
                  </a:ext>
                </a:extLst>
              </a:tr>
              <a:tr h="36495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Semanal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56,6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57,3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61,2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145221472"/>
                  </a:ext>
                </a:extLst>
              </a:tr>
              <a:tr h="36495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Quincenal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58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24,7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86,2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75874549"/>
                  </a:ext>
                </a:extLst>
              </a:tr>
              <a:tr h="36495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Mensual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13,6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13,8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407194443"/>
                  </a:ext>
                </a:extLst>
              </a:tr>
              <a:tr h="36495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Total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232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98,7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44433403"/>
                  </a:ext>
                </a:extLst>
              </a:tr>
              <a:tr h="36495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Perdidos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Sistema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886750848"/>
                  </a:ext>
                </a:extLst>
              </a:tr>
              <a:tr h="364959"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Total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235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64749600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492053" y="81499"/>
            <a:ext cx="497966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¿Con qué frecuencia adquiere los cárnicos de su elección?</a:t>
            </a:r>
            <a:endParaRPr lang="es-E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8" r="12700"/>
          <a:stretch/>
        </p:blipFill>
        <p:spPr bwMode="auto">
          <a:xfrm>
            <a:off x="3059832" y="4275068"/>
            <a:ext cx="2575427" cy="22262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bject 9"/>
          <p:cNvSpPr txBox="1"/>
          <p:nvPr/>
        </p:nvSpPr>
        <p:spPr>
          <a:xfrm>
            <a:off x="7690040" y="5445302"/>
            <a:ext cx="899884" cy="3639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>
                <a:latin typeface="Calibri"/>
                <a:cs typeface="Calibri"/>
              </a:rPr>
              <a:t>24,7</a:t>
            </a:r>
            <a:r>
              <a:rPr sz="1500" b="1" spc="3" dirty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7" name="object 12"/>
          <p:cNvSpPr txBox="1"/>
          <p:nvPr/>
        </p:nvSpPr>
        <p:spPr>
          <a:xfrm>
            <a:off x="6621534" y="5436901"/>
            <a:ext cx="850181" cy="3639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30"/>
              </a:spcBef>
            </a:pPr>
            <a:endParaRPr sz="563" dirty="0"/>
          </a:p>
          <a:p>
            <a:pPr marL="237267" marR="25546" indent="-17830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Quincenal  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8" name="object 10"/>
          <p:cNvSpPr txBox="1"/>
          <p:nvPr/>
        </p:nvSpPr>
        <p:spPr>
          <a:xfrm>
            <a:off x="6596682" y="5001452"/>
            <a:ext cx="899884" cy="3639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Semanal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90041" y="4539098"/>
            <a:ext cx="899884" cy="3639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>
                <a:latin typeface="Calibri"/>
                <a:cs typeface="Calibri"/>
              </a:rPr>
              <a:t>3,8 %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6596682" y="4537717"/>
            <a:ext cx="899884" cy="3639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8"/>
              </a:spcBef>
            </a:pPr>
            <a:endParaRPr sz="563" dirty="0"/>
          </a:p>
          <a:p>
            <a:pPr marL="237267" marR="93326" indent="-112013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Diario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7690040" y="5024219"/>
            <a:ext cx="899884" cy="3639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>
                <a:latin typeface="Calibri"/>
                <a:cs typeface="Calibri"/>
              </a:rPr>
              <a:t>56,6</a:t>
            </a:r>
            <a:r>
              <a:rPr sz="1500" b="1" spc="3" dirty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9" name="object 9"/>
          <p:cNvSpPr txBox="1"/>
          <p:nvPr/>
        </p:nvSpPr>
        <p:spPr>
          <a:xfrm>
            <a:off x="7690040" y="5873326"/>
            <a:ext cx="899884" cy="3639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>
                <a:latin typeface="Calibri"/>
                <a:cs typeface="Calibri"/>
              </a:rPr>
              <a:t>13,6</a:t>
            </a:r>
            <a:r>
              <a:rPr sz="1500" b="1" spc="3" dirty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0" name="object 12"/>
          <p:cNvSpPr txBox="1"/>
          <p:nvPr/>
        </p:nvSpPr>
        <p:spPr>
          <a:xfrm>
            <a:off x="6621534" y="5872351"/>
            <a:ext cx="850181" cy="3639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30"/>
              </a:spcBef>
            </a:pPr>
            <a:endParaRPr sz="563" dirty="0"/>
          </a:p>
          <a:p>
            <a:pPr marL="237267" marR="25546" indent="-17830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Mensual  </a:t>
            </a:r>
            <a:endParaRPr sz="13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75156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422572"/>
              </p:ext>
            </p:extLst>
          </p:nvPr>
        </p:nvGraphicFramePr>
        <p:xfrm>
          <a:off x="1187624" y="498409"/>
          <a:ext cx="7488832" cy="364540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578837">
                  <a:extLst>
                    <a:ext uri="{9D8B030D-6E8A-4147-A177-3AD203B41FA5}">
                      <a16:colId xmlns:a16="http://schemas.microsoft.com/office/drawing/2014/main" val="1865588513"/>
                    </a:ext>
                  </a:extLst>
                </a:gridCol>
                <a:gridCol w="1481756">
                  <a:extLst>
                    <a:ext uri="{9D8B030D-6E8A-4147-A177-3AD203B41FA5}">
                      <a16:colId xmlns:a16="http://schemas.microsoft.com/office/drawing/2014/main" val="456059387"/>
                    </a:ext>
                  </a:extLst>
                </a:gridCol>
                <a:gridCol w="1114724">
                  <a:extLst>
                    <a:ext uri="{9D8B030D-6E8A-4147-A177-3AD203B41FA5}">
                      <a16:colId xmlns:a16="http://schemas.microsoft.com/office/drawing/2014/main" val="849714330"/>
                    </a:ext>
                  </a:extLst>
                </a:gridCol>
                <a:gridCol w="1078957">
                  <a:extLst>
                    <a:ext uri="{9D8B030D-6E8A-4147-A177-3AD203B41FA5}">
                      <a16:colId xmlns:a16="http://schemas.microsoft.com/office/drawing/2014/main" val="1611635417"/>
                    </a:ext>
                  </a:extLst>
                </a:gridCol>
                <a:gridCol w="1117279">
                  <a:extLst>
                    <a:ext uri="{9D8B030D-6E8A-4147-A177-3AD203B41FA5}">
                      <a16:colId xmlns:a16="http://schemas.microsoft.com/office/drawing/2014/main" val="3472520522"/>
                    </a:ext>
                  </a:extLst>
                </a:gridCol>
                <a:gridCol w="1117279">
                  <a:extLst>
                    <a:ext uri="{9D8B030D-6E8A-4147-A177-3AD203B41FA5}">
                      <a16:colId xmlns:a16="http://schemas.microsoft.com/office/drawing/2014/main" val="2405810287"/>
                    </a:ext>
                  </a:extLst>
                </a:gridCol>
              </a:tblGrid>
              <a:tr h="50864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acumulado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2208512"/>
                  </a:ext>
                </a:extLst>
              </a:tr>
              <a:tr h="215607">
                <a:tc rowSpan="9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Lunes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9779815"/>
                  </a:ext>
                </a:extLst>
              </a:tr>
              <a:tr h="21560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Martes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5604870"/>
                  </a:ext>
                </a:extLst>
              </a:tr>
              <a:tr h="21560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Miércoles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3858159"/>
                  </a:ext>
                </a:extLst>
              </a:tr>
              <a:tr h="21560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Jueves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5196298"/>
                  </a:ext>
                </a:extLst>
              </a:tr>
              <a:tr h="21560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Viernes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1315579"/>
                  </a:ext>
                </a:extLst>
              </a:tr>
              <a:tr h="21560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Sábado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5619311"/>
                  </a:ext>
                </a:extLst>
              </a:tr>
              <a:tr h="21560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Domingo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2363901"/>
                  </a:ext>
                </a:extLst>
              </a:tr>
              <a:tr h="21560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Todos los días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4876305"/>
                  </a:ext>
                </a:extLst>
              </a:tr>
              <a:tr h="21560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7365907"/>
                  </a:ext>
                </a:extLst>
              </a:tr>
              <a:tr h="2156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Perdidos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6928516"/>
                  </a:ext>
                </a:extLst>
              </a:tr>
              <a:tr h="21560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308249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3875" y="228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3491880" y="116632"/>
            <a:ext cx="31683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¿Qué día usted compra cárnicos?</a:t>
            </a:r>
            <a:endParaRPr lang="es-E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5" r="10270"/>
          <a:stretch/>
        </p:blipFill>
        <p:spPr bwMode="auto">
          <a:xfrm>
            <a:off x="2339752" y="4365104"/>
            <a:ext cx="2880320" cy="24520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bject 10"/>
          <p:cNvSpPr txBox="1"/>
          <p:nvPr/>
        </p:nvSpPr>
        <p:spPr>
          <a:xfrm>
            <a:off x="6444208" y="5188879"/>
            <a:ext cx="899884" cy="3639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 smtClean="0">
                <a:latin typeface="Calibri"/>
                <a:cs typeface="Calibri"/>
              </a:rPr>
              <a:t>Domingo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7537567" y="4726525"/>
            <a:ext cx="899884" cy="3639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28 </a:t>
            </a:r>
            <a:r>
              <a:rPr lang="es-ES" sz="1500" b="1" spc="3" dirty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6444208" y="4725144"/>
            <a:ext cx="899884" cy="3639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8"/>
              </a:spcBef>
            </a:pPr>
            <a:endParaRPr sz="563" dirty="0"/>
          </a:p>
          <a:p>
            <a:pPr marL="237267" marR="93326" indent="-112013">
              <a:lnSpc>
                <a:spcPts val="1478"/>
              </a:lnSpc>
              <a:spcBef>
                <a:spcPts val="74"/>
              </a:spcBef>
            </a:pPr>
            <a:r>
              <a:rPr lang="es-ES" sz="1350" dirty="0" smtClean="0">
                <a:latin typeface="Calibri"/>
                <a:cs typeface="Calibri"/>
              </a:rPr>
              <a:t>Sábado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7537566" y="5211646"/>
            <a:ext cx="899884" cy="3639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30,2 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05354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2"/>
          <p:cNvSpPr/>
          <p:nvPr/>
        </p:nvSpPr>
        <p:spPr>
          <a:xfrm>
            <a:off x="0" y="857250"/>
            <a:ext cx="936645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3" name="Rectángulo 2"/>
          <p:cNvSpPr/>
          <p:nvPr/>
        </p:nvSpPr>
        <p:spPr>
          <a:xfrm>
            <a:off x="936645" y="79188"/>
            <a:ext cx="7835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aspectos considera importantes al momento de realizar la compra de cárnicos?  Color</a:t>
            </a:r>
            <a:endParaRPr lang="es-E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213504"/>
              </p:ext>
            </p:extLst>
          </p:nvPr>
        </p:nvGraphicFramePr>
        <p:xfrm>
          <a:off x="1403646" y="721737"/>
          <a:ext cx="7319347" cy="3427341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753576">
                  <a:extLst>
                    <a:ext uri="{9D8B030D-6E8A-4147-A177-3AD203B41FA5}">
                      <a16:colId xmlns:a16="http://schemas.microsoft.com/office/drawing/2014/main" val="4230070284"/>
                    </a:ext>
                  </a:extLst>
                </a:gridCol>
                <a:gridCol w="1413909">
                  <a:extLst>
                    <a:ext uri="{9D8B030D-6E8A-4147-A177-3AD203B41FA5}">
                      <a16:colId xmlns:a16="http://schemas.microsoft.com/office/drawing/2014/main" val="1708842559"/>
                    </a:ext>
                  </a:extLst>
                </a:gridCol>
                <a:gridCol w="1046210">
                  <a:extLst>
                    <a:ext uri="{9D8B030D-6E8A-4147-A177-3AD203B41FA5}">
                      <a16:colId xmlns:a16="http://schemas.microsoft.com/office/drawing/2014/main" val="1983864629"/>
                    </a:ext>
                  </a:extLst>
                </a:gridCol>
                <a:gridCol w="1013232">
                  <a:extLst>
                    <a:ext uri="{9D8B030D-6E8A-4147-A177-3AD203B41FA5}">
                      <a16:colId xmlns:a16="http://schemas.microsoft.com/office/drawing/2014/main" val="1163679077"/>
                    </a:ext>
                  </a:extLst>
                </a:gridCol>
                <a:gridCol w="1046210">
                  <a:extLst>
                    <a:ext uri="{9D8B030D-6E8A-4147-A177-3AD203B41FA5}">
                      <a16:colId xmlns:a16="http://schemas.microsoft.com/office/drawing/2014/main" val="1265148106"/>
                    </a:ext>
                  </a:extLst>
                </a:gridCol>
                <a:gridCol w="1046210">
                  <a:extLst>
                    <a:ext uri="{9D8B030D-6E8A-4147-A177-3AD203B41FA5}">
                      <a16:colId xmlns:a16="http://schemas.microsoft.com/office/drawing/2014/main" val="2533104982"/>
                    </a:ext>
                  </a:extLst>
                </a:gridCol>
              </a:tblGrid>
              <a:tr h="685469"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válido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acumulado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val="2572463861"/>
                  </a:ext>
                </a:extLst>
              </a:tr>
              <a:tr h="342734">
                <a:tc rowSpan="6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Válido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Nunca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val="2112234372"/>
                  </a:ext>
                </a:extLst>
              </a:tr>
              <a:tr h="34273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nunca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val="3078448488"/>
                  </a:ext>
                </a:extLst>
              </a:tr>
              <a:tr h="34273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 o menos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val="3597781016"/>
                  </a:ext>
                </a:extLst>
              </a:tr>
              <a:tr h="34273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siempre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val="2008250734"/>
                  </a:ext>
                </a:extLst>
              </a:tr>
              <a:tr h="34273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Siempre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86,6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val="2540160334"/>
                  </a:ext>
                </a:extLst>
              </a:tr>
              <a:tr h="34273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val="3564995031"/>
                  </a:ext>
                </a:extLst>
              </a:tr>
              <a:tr h="34273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Perdidos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Sistema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val="2898350168"/>
                  </a:ext>
                </a:extLst>
              </a:tr>
              <a:tr h="342734"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val="1400137793"/>
                  </a:ext>
                </a:extLst>
              </a:tr>
            </a:tbl>
          </a:graphicData>
        </a:graphic>
      </p:graphicFrame>
      <p:pic>
        <p:nvPicPr>
          <p:cNvPr id="5" name="Imagen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7" r="12003"/>
          <a:stretch/>
        </p:blipFill>
        <p:spPr bwMode="auto">
          <a:xfrm>
            <a:off x="2915816" y="4464496"/>
            <a:ext cx="2490676" cy="22048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bject 10"/>
          <p:cNvSpPr txBox="1"/>
          <p:nvPr/>
        </p:nvSpPr>
        <p:spPr>
          <a:xfrm>
            <a:off x="6791636" y="5337657"/>
            <a:ext cx="899884" cy="539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A veces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7823109" y="5349986"/>
            <a:ext cx="899884" cy="539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>
                <a:latin typeface="Calibri"/>
                <a:cs typeface="Calibri"/>
              </a:rPr>
              <a:t>0,4</a:t>
            </a:r>
            <a:r>
              <a:rPr sz="1500" b="1" spc="3" dirty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7823109" y="5979921"/>
            <a:ext cx="899884" cy="539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>
                <a:latin typeface="Calibri"/>
                <a:cs typeface="Calibri"/>
              </a:rPr>
              <a:t>1,3</a:t>
            </a:r>
            <a:r>
              <a:rPr sz="1500" b="1" spc="3" dirty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6791635" y="4689894"/>
            <a:ext cx="899884" cy="539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8"/>
              </a:spcBef>
            </a:pPr>
            <a:endParaRPr sz="563" dirty="0"/>
          </a:p>
          <a:p>
            <a:pPr marL="237267" marR="93326" indent="-112013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Siempre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7823109" y="4689894"/>
            <a:ext cx="899884" cy="539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>
                <a:latin typeface="Calibri"/>
                <a:cs typeface="Calibri"/>
              </a:rPr>
              <a:t>85,5</a:t>
            </a:r>
            <a:r>
              <a:rPr sz="1500" b="1" spc="3" dirty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6791635" y="5985420"/>
            <a:ext cx="899884" cy="539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Nunca</a:t>
            </a:r>
            <a:endParaRPr sz="1350" dirty="0">
              <a:latin typeface="Calibri"/>
              <a:cs typeface="Calibri"/>
            </a:endParaRPr>
          </a:p>
        </p:txBody>
      </p:sp>
      <p:cxnSp>
        <p:nvCxnSpPr>
          <p:cNvPr id="12" name="Conector recto de flecha 11">
            <a:hlinkClick r:id="rId4" action="ppaction://hlinksldjump"/>
          </p:cNvPr>
          <p:cNvCxnSpPr/>
          <p:nvPr/>
        </p:nvCxnSpPr>
        <p:spPr>
          <a:xfrm flipH="1" flipV="1">
            <a:off x="252298" y="6649562"/>
            <a:ext cx="503278" cy="1979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649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2"/>
          <p:cNvSpPr/>
          <p:nvPr/>
        </p:nvSpPr>
        <p:spPr>
          <a:xfrm>
            <a:off x="0" y="857250"/>
            <a:ext cx="936645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3" name="Rectángulo 2"/>
          <p:cNvSpPr/>
          <p:nvPr/>
        </p:nvSpPr>
        <p:spPr>
          <a:xfrm>
            <a:off x="1003035" y="124748"/>
            <a:ext cx="77454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momento de adquirir cárnicos,  ¿Qué aspectos le generan confianza en la compra?  Refrigeración</a:t>
            </a:r>
            <a:endParaRPr lang="es-E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883712"/>
              </p:ext>
            </p:extLst>
          </p:nvPr>
        </p:nvGraphicFramePr>
        <p:xfrm>
          <a:off x="1115616" y="750751"/>
          <a:ext cx="7235756" cy="3398329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455567">
                  <a:extLst>
                    <a:ext uri="{9D8B030D-6E8A-4147-A177-3AD203B41FA5}">
                      <a16:colId xmlns:a16="http://schemas.microsoft.com/office/drawing/2014/main" val="4064169772"/>
                    </a:ext>
                  </a:extLst>
                </a:gridCol>
                <a:gridCol w="1455567">
                  <a:extLst>
                    <a:ext uri="{9D8B030D-6E8A-4147-A177-3AD203B41FA5}">
                      <a16:colId xmlns:a16="http://schemas.microsoft.com/office/drawing/2014/main" val="2983945846"/>
                    </a:ext>
                  </a:extLst>
                </a:gridCol>
                <a:gridCol w="1089743">
                  <a:extLst>
                    <a:ext uri="{9D8B030D-6E8A-4147-A177-3AD203B41FA5}">
                      <a16:colId xmlns:a16="http://schemas.microsoft.com/office/drawing/2014/main" val="2088225397"/>
                    </a:ext>
                  </a:extLst>
                </a:gridCol>
                <a:gridCol w="1055393">
                  <a:extLst>
                    <a:ext uri="{9D8B030D-6E8A-4147-A177-3AD203B41FA5}">
                      <a16:colId xmlns:a16="http://schemas.microsoft.com/office/drawing/2014/main" val="1968822255"/>
                    </a:ext>
                  </a:extLst>
                </a:gridCol>
                <a:gridCol w="1089743">
                  <a:extLst>
                    <a:ext uri="{9D8B030D-6E8A-4147-A177-3AD203B41FA5}">
                      <a16:colId xmlns:a16="http://schemas.microsoft.com/office/drawing/2014/main" val="1687454581"/>
                    </a:ext>
                  </a:extLst>
                </a:gridCol>
                <a:gridCol w="1089743">
                  <a:extLst>
                    <a:ext uri="{9D8B030D-6E8A-4147-A177-3AD203B41FA5}">
                      <a16:colId xmlns:a16="http://schemas.microsoft.com/office/drawing/2014/main" val="3828411996"/>
                    </a:ext>
                  </a:extLst>
                </a:gridCol>
              </a:tblGrid>
              <a:tr h="679665"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válido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acumulado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val="3569365608"/>
                  </a:ext>
                </a:extLst>
              </a:tr>
              <a:tr h="339833">
                <a:tc rowSpan="6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Válido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Nunca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val="4089114909"/>
                  </a:ext>
                </a:extLst>
              </a:tr>
              <a:tr h="3398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nunca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val="560341677"/>
                  </a:ext>
                </a:extLst>
              </a:tr>
              <a:tr h="3398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Más o menos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val="604429244"/>
                  </a:ext>
                </a:extLst>
              </a:tr>
              <a:tr h="3398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siempre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val="1101823266"/>
                  </a:ext>
                </a:extLst>
              </a:tr>
              <a:tr h="3398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Siempre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77,9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78,9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val="1726133045"/>
                  </a:ext>
                </a:extLst>
              </a:tr>
              <a:tr h="3398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val="1501571374"/>
                  </a:ext>
                </a:extLst>
              </a:tr>
              <a:tr h="33983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Perdidos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Sistema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val="3646553504"/>
                  </a:ext>
                </a:extLst>
              </a:tr>
              <a:tr h="339833"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3" marR="50993" marT="0" marB="0"/>
                </a:tc>
                <a:extLst>
                  <a:ext uri="{0D108BD9-81ED-4DB2-BD59-A6C34878D82A}">
                    <a16:rowId xmlns:a16="http://schemas.microsoft.com/office/drawing/2014/main" val="3569183318"/>
                  </a:ext>
                </a:extLst>
              </a:tr>
            </a:tbl>
          </a:graphicData>
        </a:graphic>
      </p:graphicFrame>
      <p:pic>
        <p:nvPicPr>
          <p:cNvPr id="5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4" r="11628"/>
          <a:stretch/>
        </p:blipFill>
        <p:spPr bwMode="auto">
          <a:xfrm>
            <a:off x="2912048" y="4422331"/>
            <a:ext cx="2732246" cy="23217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object 9"/>
          <p:cNvSpPr txBox="1"/>
          <p:nvPr/>
        </p:nvSpPr>
        <p:spPr>
          <a:xfrm>
            <a:off x="7619698" y="4653136"/>
            <a:ext cx="899884" cy="5399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>
                <a:latin typeface="Calibri"/>
                <a:cs typeface="Calibri"/>
              </a:rPr>
              <a:t>77,9,</a:t>
            </a:r>
            <a:r>
              <a:rPr sz="1500" b="1" spc="3" dirty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6588224" y="5300899"/>
            <a:ext cx="899884" cy="5399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A veces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6" name="object 9"/>
          <p:cNvSpPr txBox="1"/>
          <p:nvPr/>
        </p:nvSpPr>
        <p:spPr>
          <a:xfrm>
            <a:off x="7619698" y="5313229"/>
            <a:ext cx="899884" cy="5399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>
                <a:latin typeface="Calibri"/>
                <a:cs typeface="Calibri"/>
              </a:rPr>
              <a:t>2,1</a:t>
            </a:r>
            <a:r>
              <a:rPr sz="1500" b="1" spc="3" dirty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7619698" y="5943164"/>
            <a:ext cx="899884" cy="5399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>
                <a:latin typeface="Calibri"/>
                <a:cs typeface="Calibri"/>
              </a:rPr>
              <a:t>7,7</a:t>
            </a:r>
            <a:r>
              <a:rPr sz="1500" b="1" spc="3" dirty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8" name="object 12"/>
          <p:cNvSpPr txBox="1"/>
          <p:nvPr/>
        </p:nvSpPr>
        <p:spPr>
          <a:xfrm>
            <a:off x="6637926" y="5948643"/>
            <a:ext cx="850181" cy="5399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30"/>
              </a:spcBef>
            </a:pPr>
            <a:endParaRPr sz="563" dirty="0"/>
          </a:p>
          <a:p>
            <a:pPr marL="237267" marR="25546" indent="-17830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Nunca 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9" name="object 8"/>
          <p:cNvSpPr txBox="1"/>
          <p:nvPr/>
        </p:nvSpPr>
        <p:spPr>
          <a:xfrm>
            <a:off x="6588224" y="4653136"/>
            <a:ext cx="899884" cy="5399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8"/>
              </a:spcBef>
            </a:pPr>
            <a:endParaRPr sz="563" dirty="0"/>
          </a:p>
          <a:p>
            <a:pPr marL="237267" marR="93326" indent="-112013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Siempre</a:t>
            </a:r>
            <a:endParaRPr sz="1350" dirty="0">
              <a:latin typeface="Calibri"/>
              <a:cs typeface="Calibri"/>
            </a:endParaRPr>
          </a:p>
        </p:txBody>
      </p:sp>
      <p:cxnSp>
        <p:nvCxnSpPr>
          <p:cNvPr id="12" name="Conector recto de flecha 11">
            <a:hlinkClick r:id="rId4" action="ppaction://hlinksldjump"/>
          </p:cNvPr>
          <p:cNvCxnSpPr/>
          <p:nvPr/>
        </p:nvCxnSpPr>
        <p:spPr>
          <a:xfrm flipH="1" flipV="1">
            <a:off x="252298" y="6649561"/>
            <a:ext cx="503278" cy="1979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3562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4716" y="118262"/>
            <a:ext cx="78867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aspectos considera importantes al momento de realizar la compra de cárnicos?  </a:t>
            </a:r>
            <a:r>
              <a:rPr lang="es-EC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Empaque</a:t>
            </a:r>
            <a:endParaRPr lang="es-E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98020"/>
              </p:ext>
            </p:extLst>
          </p:nvPr>
        </p:nvGraphicFramePr>
        <p:xfrm>
          <a:off x="892022" y="804416"/>
          <a:ext cx="7886781" cy="296340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79639">
                  <a:extLst>
                    <a:ext uri="{9D8B030D-6E8A-4147-A177-3AD203B41FA5}">
                      <a16:colId xmlns:a16="http://schemas.microsoft.com/office/drawing/2014/main" val="1275124458"/>
                    </a:ext>
                  </a:extLst>
                </a:gridCol>
                <a:gridCol w="1779639">
                  <a:extLst>
                    <a:ext uri="{9D8B030D-6E8A-4147-A177-3AD203B41FA5}">
                      <a16:colId xmlns:a16="http://schemas.microsoft.com/office/drawing/2014/main" val="417924455"/>
                    </a:ext>
                  </a:extLst>
                </a:gridCol>
                <a:gridCol w="1090469">
                  <a:extLst>
                    <a:ext uri="{9D8B030D-6E8A-4147-A177-3AD203B41FA5}">
                      <a16:colId xmlns:a16="http://schemas.microsoft.com/office/drawing/2014/main" val="2080323207"/>
                    </a:ext>
                  </a:extLst>
                </a:gridCol>
                <a:gridCol w="1056096">
                  <a:extLst>
                    <a:ext uri="{9D8B030D-6E8A-4147-A177-3AD203B41FA5}">
                      <a16:colId xmlns:a16="http://schemas.microsoft.com/office/drawing/2014/main" val="878563899"/>
                    </a:ext>
                  </a:extLst>
                </a:gridCol>
                <a:gridCol w="1090469">
                  <a:extLst>
                    <a:ext uri="{9D8B030D-6E8A-4147-A177-3AD203B41FA5}">
                      <a16:colId xmlns:a16="http://schemas.microsoft.com/office/drawing/2014/main" val="2019999178"/>
                    </a:ext>
                  </a:extLst>
                </a:gridCol>
                <a:gridCol w="1090469">
                  <a:extLst>
                    <a:ext uri="{9D8B030D-6E8A-4147-A177-3AD203B41FA5}">
                      <a16:colId xmlns:a16="http://schemas.microsoft.com/office/drawing/2014/main" val="461478114"/>
                    </a:ext>
                  </a:extLst>
                </a:gridCol>
              </a:tblGrid>
              <a:tr h="72008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Frecuencia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Porcentaje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Porcentaje 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Porcentaje acumulado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1676154"/>
                  </a:ext>
                </a:extLst>
              </a:tr>
              <a:tr h="258400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Nunca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5,1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5,2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5,2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3583323"/>
                  </a:ext>
                </a:extLst>
              </a:tr>
              <a:tr h="2584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Casi nunca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2,1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2,2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7,3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5487178"/>
                  </a:ext>
                </a:extLst>
              </a:tr>
              <a:tr h="2584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Más o menos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3,8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3,9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11,2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3925894"/>
                  </a:ext>
                </a:extLst>
              </a:tr>
              <a:tr h="2584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Casi siempre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15,3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15,5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26,7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8496716"/>
                  </a:ext>
                </a:extLst>
              </a:tr>
              <a:tr h="2584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Siempre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170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72,3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73,3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6919572"/>
                  </a:ext>
                </a:extLst>
              </a:tr>
              <a:tr h="2584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232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98,7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9092126"/>
                  </a:ext>
                </a:extLst>
              </a:tr>
              <a:tr h="258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Perdidos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Sistema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270103"/>
                  </a:ext>
                </a:extLst>
              </a:tr>
              <a:tr h="2584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235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8565552"/>
                  </a:ext>
                </a:extLst>
              </a:tr>
            </a:tbl>
          </a:graphicData>
        </a:graphic>
      </p:graphicFrame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0" r="10707"/>
          <a:stretch/>
        </p:blipFill>
        <p:spPr bwMode="auto">
          <a:xfrm>
            <a:off x="2555776" y="4005064"/>
            <a:ext cx="3240360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ject 9"/>
          <p:cNvSpPr txBox="1"/>
          <p:nvPr/>
        </p:nvSpPr>
        <p:spPr>
          <a:xfrm>
            <a:off x="7823109" y="5858826"/>
            <a:ext cx="899884" cy="5399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5,2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6" name="object 10"/>
          <p:cNvSpPr txBox="1"/>
          <p:nvPr/>
        </p:nvSpPr>
        <p:spPr>
          <a:xfrm>
            <a:off x="6791635" y="5864325"/>
            <a:ext cx="899884" cy="5399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Nunca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7823109" y="4598936"/>
            <a:ext cx="899884" cy="5399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73,3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8" name="object 10"/>
          <p:cNvSpPr txBox="1"/>
          <p:nvPr/>
        </p:nvSpPr>
        <p:spPr>
          <a:xfrm>
            <a:off x="6791635" y="5223986"/>
            <a:ext cx="899884" cy="5399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A veces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6791635" y="4588552"/>
            <a:ext cx="899884" cy="5399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8"/>
              </a:spcBef>
            </a:pPr>
            <a:endParaRPr sz="563" dirty="0"/>
          </a:p>
          <a:p>
            <a:pPr marL="237267" marR="93326" indent="-112013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Siempre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7823109" y="5228891"/>
            <a:ext cx="899884" cy="5399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3,9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6791635" y="5880381"/>
            <a:ext cx="899884" cy="5399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Nunca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6791635" y="5240042"/>
            <a:ext cx="899884" cy="5399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A veces</a:t>
            </a:r>
            <a:endParaRPr sz="13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31090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2"/>
          <p:cNvSpPr/>
          <p:nvPr/>
        </p:nvSpPr>
        <p:spPr>
          <a:xfrm>
            <a:off x="0" y="857250"/>
            <a:ext cx="936645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4" name="object 9"/>
          <p:cNvSpPr txBox="1"/>
          <p:nvPr/>
        </p:nvSpPr>
        <p:spPr>
          <a:xfrm>
            <a:off x="7823109" y="5228891"/>
            <a:ext cx="899884" cy="5399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0,4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5" name="object 9"/>
          <p:cNvSpPr txBox="1"/>
          <p:nvPr/>
        </p:nvSpPr>
        <p:spPr>
          <a:xfrm>
            <a:off x="7823109" y="5858826"/>
            <a:ext cx="899884" cy="5399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0,9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8" name="object 10"/>
          <p:cNvSpPr txBox="1"/>
          <p:nvPr/>
        </p:nvSpPr>
        <p:spPr>
          <a:xfrm>
            <a:off x="6791635" y="5864325"/>
            <a:ext cx="899884" cy="5399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Nunca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34716" y="118262"/>
            <a:ext cx="78867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aspectos considera importantes al momento de realizar la compra de cárnicos?  </a:t>
            </a:r>
            <a:r>
              <a:rPr lang="es-EC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Higiene y asepsia</a:t>
            </a:r>
            <a:endParaRPr lang="es-E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6791635" y="5228891"/>
            <a:ext cx="899884" cy="5399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A veces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4" name="object 8"/>
          <p:cNvSpPr txBox="1"/>
          <p:nvPr/>
        </p:nvSpPr>
        <p:spPr>
          <a:xfrm>
            <a:off x="6791635" y="4593457"/>
            <a:ext cx="899884" cy="5399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8"/>
              </a:spcBef>
            </a:pPr>
            <a:endParaRPr sz="563" dirty="0"/>
          </a:p>
          <a:p>
            <a:pPr marL="237267" marR="93326" indent="-112013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Siempre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7823109" y="4598936"/>
            <a:ext cx="899884" cy="5399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92,7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834716" y="769637"/>
          <a:ext cx="8029165" cy="2750067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811767">
                  <a:extLst>
                    <a:ext uri="{9D8B030D-6E8A-4147-A177-3AD203B41FA5}">
                      <a16:colId xmlns:a16="http://schemas.microsoft.com/office/drawing/2014/main" val="3424071051"/>
                    </a:ext>
                  </a:extLst>
                </a:gridCol>
                <a:gridCol w="1811767">
                  <a:extLst>
                    <a:ext uri="{9D8B030D-6E8A-4147-A177-3AD203B41FA5}">
                      <a16:colId xmlns:a16="http://schemas.microsoft.com/office/drawing/2014/main" val="2323626996"/>
                    </a:ext>
                  </a:extLst>
                </a:gridCol>
                <a:gridCol w="1110156">
                  <a:extLst>
                    <a:ext uri="{9D8B030D-6E8A-4147-A177-3AD203B41FA5}">
                      <a16:colId xmlns:a16="http://schemas.microsoft.com/office/drawing/2014/main" val="1423401259"/>
                    </a:ext>
                  </a:extLst>
                </a:gridCol>
                <a:gridCol w="1075163">
                  <a:extLst>
                    <a:ext uri="{9D8B030D-6E8A-4147-A177-3AD203B41FA5}">
                      <a16:colId xmlns:a16="http://schemas.microsoft.com/office/drawing/2014/main" val="1476325051"/>
                    </a:ext>
                  </a:extLst>
                </a:gridCol>
                <a:gridCol w="1110156">
                  <a:extLst>
                    <a:ext uri="{9D8B030D-6E8A-4147-A177-3AD203B41FA5}">
                      <a16:colId xmlns:a16="http://schemas.microsoft.com/office/drawing/2014/main" val="267035386"/>
                    </a:ext>
                  </a:extLst>
                </a:gridCol>
                <a:gridCol w="1110156">
                  <a:extLst>
                    <a:ext uri="{9D8B030D-6E8A-4147-A177-3AD203B41FA5}">
                      <a16:colId xmlns:a16="http://schemas.microsoft.com/office/drawing/2014/main" val="3766942348"/>
                    </a:ext>
                  </a:extLst>
                </a:gridCol>
              </a:tblGrid>
              <a:tr h="78715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acumulado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4028163"/>
                  </a:ext>
                </a:extLst>
              </a:tr>
              <a:tr h="271422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Nunca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0961152"/>
                  </a:ext>
                </a:extLst>
              </a:tr>
              <a:tr h="27142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Más o menos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447432"/>
                  </a:ext>
                </a:extLst>
              </a:tr>
              <a:tr h="27142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siempre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3172127"/>
                  </a:ext>
                </a:extLst>
              </a:tr>
              <a:tr h="27142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Siempre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2797080"/>
                  </a:ext>
                </a:extLst>
              </a:tr>
              <a:tr h="27142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1142612"/>
                  </a:ext>
                </a:extLst>
              </a:tr>
              <a:tr h="2714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Perdidos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5678256"/>
                  </a:ext>
                </a:extLst>
              </a:tr>
              <a:tr h="2714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0414467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62969" y="1048620"/>
            <a:ext cx="11762291" cy="47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3" r="11176"/>
          <a:stretch/>
        </p:blipFill>
        <p:spPr bwMode="auto">
          <a:xfrm>
            <a:off x="2339752" y="3805108"/>
            <a:ext cx="3354999" cy="28475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object 10"/>
          <p:cNvSpPr txBox="1"/>
          <p:nvPr/>
        </p:nvSpPr>
        <p:spPr>
          <a:xfrm>
            <a:off x="6791635" y="5223986"/>
            <a:ext cx="899884" cy="5399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A veces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8" name="object 8"/>
          <p:cNvSpPr txBox="1"/>
          <p:nvPr/>
        </p:nvSpPr>
        <p:spPr>
          <a:xfrm>
            <a:off x="6791635" y="4588552"/>
            <a:ext cx="899884" cy="5399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8"/>
              </a:spcBef>
            </a:pPr>
            <a:endParaRPr sz="563" dirty="0"/>
          </a:p>
          <a:p>
            <a:pPr marL="237267" marR="93326" indent="-112013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Siempre</a:t>
            </a:r>
            <a:endParaRPr sz="13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1823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2"/>
          <p:cNvSpPr/>
          <p:nvPr/>
        </p:nvSpPr>
        <p:spPr>
          <a:xfrm>
            <a:off x="0" y="857250"/>
            <a:ext cx="936645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3" name="Rectángulo 2"/>
          <p:cNvSpPr/>
          <p:nvPr/>
        </p:nvSpPr>
        <p:spPr>
          <a:xfrm>
            <a:off x="936645" y="195413"/>
            <a:ext cx="81545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momento de adquirir cárnicos,  ¿Qué aspectos le generan confianza en la compra?  </a:t>
            </a:r>
            <a:r>
              <a:rPr lang="es-EC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Correcto manejo de trazabilidad</a:t>
            </a:r>
            <a:endParaRPr lang="es-E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10"/>
          <p:cNvSpPr txBox="1"/>
          <p:nvPr/>
        </p:nvSpPr>
        <p:spPr>
          <a:xfrm>
            <a:off x="6791636" y="5156883"/>
            <a:ext cx="899884" cy="53992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A veces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7823109" y="5169212"/>
            <a:ext cx="899884" cy="53992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3,4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7823109" y="5799147"/>
            <a:ext cx="899884" cy="53992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3,9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6791635" y="4509120"/>
            <a:ext cx="899884" cy="53992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8"/>
              </a:spcBef>
            </a:pPr>
            <a:endParaRPr sz="563" dirty="0"/>
          </a:p>
          <a:p>
            <a:pPr marL="237267" marR="93326" indent="-112013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Siempre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7823109" y="4526928"/>
            <a:ext cx="899884" cy="53992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68,1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6791635" y="5804646"/>
            <a:ext cx="899884" cy="53992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Nunca </a:t>
            </a:r>
            <a:endParaRPr sz="1350" dirty="0">
              <a:latin typeface="Calibri"/>
              <a:cs typeface="Calibri"/>
            </a:endParaRPr>
          </a:p>
        </p:txBody>
      </p:sp>
      <p:cxnSp>
        <p:nvCxnSpPr>
          <p:cNvPr id="12" name="Conector recto de flecha 11">
            <a:hlinkClick r:id="rId3" action="ppaction://hlinksldjump"/>
          </p:cNvPr>
          <p:cNvCxnSpPr/>
          <p:nvPr/>
        </p:nvCxnSpPr>
        <p:spPr>
          <a:xfrm flipH="1" flipV="1">
            <a:off x="252298" y="6649561"/>
            <a:ext cx="503278" cy="1979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277038"/>
              </p:ext>
            </p:extLst>
          </p:nvPr>
        </p:nvGraphicFramePr>
        <p:xfrm>
          <a:off x="936645" y="867694"/>
          <a:ext cx="7955837" cy="293242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676885">
                  <a:extLst>
                    <a:ext uri="{9D8B030D-6E8A-4147-A177-3AD203B41FA5}">
                      <a16:colId xmlns:a16="http://schemas.microsoft.com/office/drawing/2014/main" val="894622872"/>
                    </a:ext>
                  </a:extLst>
                </a:gridCol>
                <a:gridCol w="1676885">
                  <a:extLst>
                    <a:ext uri="{9D8B030D-6E8A-4147-A177-3AD203B41FA5}">
                      <a16:colId xmlns:a16="http://schemas.microsoft.com/office/drawing/2014/main" val="413468026"/>
                    </a:ext>
                  </a:extLst>
                </a:gridCol>
                <a:gridCol w="1159655">
                  <a:extLst>
                    <a:ext uri="{9D8B030D-6E8A-4147-A177-3AD203B41FA5}">
                      <a16:colId xmlns:a16="http://schemas.microsoft.com/office/drawing/2014/main" val="3341900678"/>
                    </a:ext>
                  </a:extLst>
                </a:gridCol>
                <a:gridCol w="1123102">
                  <a:extLst>
                    <a:ext uri="{9D8B030D-6E8A-4147-A177-3AD203B41FA5}">
                      <a16:colId xmlns:a16="http://schemas.microsoft.com/office/drawing/2014/main" val="3515572001"/>
                    </a:ext>
                  </a:extLst>
                </a:gridCol>
                <a:gridCol w="1159655">
                  <a:extLst>
                    <a:ext uri="{9D8B030D-6E8A-4147-A177-3AD203B41FA5}">
                      <a16:colId xmlns:a16="http://schemas.microsoft.com/office/drawing/2014/main" val="826276146"/>
                    </a:ext>
                  </a:extLst>
                </a:gridCol>
                <a:gridCol w="1159655">
                  <a:extLst>
                    <a:ext uri="{9D8B030D-6E8A-4147-A177-3AD203B41FA5}">
                      <a16:colId xmlns:a16="http://schemas.microsoft.com/office/drawing/2014/main" val="1317443597"/>
                    </a:ext>
                  </a:extLst>
                </a:gridCol>
              </a:tblGrid>
              <a:tr h="689098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acumulado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2001027"/>
                  </a:ext>
                </a:extLst>
              </a:tr>
              <a:tr h="205925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Nunca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8085523"/>
                  </a:ext>
                </a:extLst>
              </a:tr>
              <a:tr h="2038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nunca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1650551"/>
                  </a:ext>
                </a:extLst>
              </a:tr>
              <a:tr h="2150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Más o menos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7975926"/>
                  </a:ext>
                </a:extLst>
              </a:tr>
              <a:tr h="2038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siempre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4137172"/>
                  </a:ext>
                </a:extLst>
              </a:tr>
              <a:tr h="2038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Siempre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4919930"/>
                  </a:ext>
                </a:extLst>
              </a:tr>
              <a:tr h="2059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3617456"/>
                  </a:ext>
                </a:extLst>
              </a:tr>
              <a:tr h="205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Perdidos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6575570"/>
                  </a:ext>
                </a:extLst>
              </a:tr>
              <a:tr h="21573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9535991"/>
                  </a:ext>
                </a:extLst>
              </a:tr>
            </a:tbl>
          </a:graphicData>
        </a:graphic>
      </p:graphicFrame>
      <p:pic>
        <p:nvPicPr>
          <p:cNvPr id="14" name="Imagen 1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6" r="10553"/>
          <a:stretch/>
        </p:blipFill>
        <p:spPr bwMode="auto">
          <a:xfrm>
            <a:off x="2555776" y="4134566"/>
            <a:ext cx="3124835" cy="2609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44702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02621" y="153507"/>
            <a:ext cx="82089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momento de adquirir cárnicos,  ¿Qué aspectos le generan confianza en la compra?  </a:t>
            </a:r>
            <a:r>
              <a:rPr lang="es-EC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Servicio</a:t>
            </a:r>
            <a:endParaRPr lang="es-E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8372"/>
              </p:ext>
            </p:extLst>
          </p:nvPr>
        </p:nvGraphicFramePr>
        <p:xfrm>
          <a:off x="1043608" y="692696"/>
          <a:ext cx="7704855" cy="3094814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757216">
                  <a:extLst>
                    <a:ext uri="{9D8B030D-6E8A-4147-A177-3AD203B41FA5}">
                      <a16:colId xmlns:a16="http://schemas.microsoft.com/office/drawing/2014/main" val="435974693"/>
                    </a:ext>
                  </a:extLst>
                </a:gridCol>
                <a:gridCol w="1432669">
                  <a:extLst>
                    <a:ext uri="{9D8B030D-6E8A-4147-A177-3AD203B41FA5}">
                      <a16:colId xmlns:a16="http://schemas.microsoft.com/office/drawing/2014/main" val="342066962"/>
                    </a:ext>
                  </a:extLst>
                </a:gridCol>
                <a:gridCol w="1137708">
                  <a:extLst>
                    <a:ext uri="{9D8B030D-6E8A-4147-A177-3AD203B41FA5}">
                      <a16:colId xmlns:a16="http://schemas.microsoft.com/office/drawing/2014/main" val="802985386"/>
                    </a:ext>
                  </a:extLst>
                </a:gridCol>
                <a:gridCol w="1101846">
                  <a:extLst>
                    <a:ext uri="{9D8B030D-6E8A-4147-A177-3AD203B41FA5}">
                      <a16:colId xmlns:a16="http://schemas.microsoft.com/office/drawing/2014/main" val="1737929262"/>
                    </a:ext>
                  </a:extLst>
                </a:gridCol>
                <a:gridCol w="1137708">
                  <a:extLst>
                    <a:ext uri="{9D8B030D-6E8A-4147-A177-3AD203B41FA5}">
                      <a16:colId xmlns:a16="http://schemas.microsoft.com/office/drawing/2014/main" val="2167679883"/>
                    </a:ext>
                  </a:extLst>
                </a:gridCol>
                <a:gridCol w="1137708">
                  <a:extLst>
                    <a:ext uri="{9D8B030D-6E8A-4147-A177-3AD203B41FA5}">
                      <a16:colId xmlns:a16="http://schemas.microsoft.com/office/drawing/2014/main" val="2218481313"/>
                    </a:ext>
                  </a:extLst>
                </a:gridCol>
              </a:tblGrid>
              <a:tr h="851486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acumulado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3919912"/>
                  </a:ext>
                </a:extLst>
              </a:tr>
              <a:tr h="215252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Nunca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8168357"/>
                  </a:ext>
                </a:extLst>
              </a:tr>
              <a:tr h="21590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nunca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3599397"/>
                  </a:ext>
                </a:extLst>
              </a:tr>
              <a:tr h="2033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Más o menos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8097162"/>
                  </a:ext>
                </a:extLst>
              </a:tr>
              <a:tr h="2033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siempre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8553506"/>
                  </a:ext>
                </a:extLst>
              </a:tr>
              <a:tr h="2067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Siempre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2027104"/>
                  </a:ext>
                </a:extLst>
              </a:tr>
              <a:tr h="2033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3680784"/>
                  </a:ext>
                </a:extLst>
              </a:tr>
              <a:tr h="2054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Perdidos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6277492"/>
                  </a:ext>
                </a:extLst>
              </a:tr>
              <a:tr h="21525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0484253"/>
                  </a:ext>
                </a:extLst>
              </a:tr>
            </a:tbl>
          </a:graphicData>
        </a:graphic>
      </p:graphicFrame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2" r="11124"/>
          <a:stretch/>
        </p:blipFill>
        <p:spPr bwMode="auto">
          <a:xfrm>
            <a:off x="2051720" y="3957528"/>
            <a:ext cx="3314700" cy="2783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ject 9"/>
          <p:cNvSpPr txBox="1"/>
          <p:nvPr/>
        </p:nvSpPr>
        <p:spPr>
          <a:xfrm>
            <a:off x="7619698" y="4653136"/>
            <a:ext cx="899884" cy="5399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64,2%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6" name="object 10"/>
          <p:cNvSpPr txBox="1"/>
          <p:nvPr/>
        </p:nvSpPr>
        <p:spPr>
          <a:xfrm>
            <a:off x="6588224" y="5300899"/>
            <a:ext cx="899884" cy="5399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A veces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7619698" y="5313229"/>
            <a:ext cx="899884" cy="5399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5,2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7619698" y="5943164"/>
            <a:ext cx="899884" cy="5399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1,3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6637926" y="5948643"/>
            <a:ext cx="850181" cy="5399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30"/>
              </a:spcBef>
            </a:pPr>
            <a:endParaRPr sz="563" dirty="0"/>
          </a:p>
          <a:p>
            <a:pPr marL="237267" marR="25546" indent="-17830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Nunca 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6588224" y="4653136"/>
            <a:ext cx="899884" cy="5399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8"/>
              </a:spcBef>
            </a:pPr>
            <a:endParaRPr sz="563" dirty="0"/>
          </a:p>
          <a:p>
            <a:pPr marL="237267" marR="93326" indent="-112013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Siempre</a:t>
            </a:r>
            <a:endParaRPr sz="13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4746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75661413"/>
              </p:ext>
            </p:extLst>
          </p:nvPr>
        </p:nvGraphicFramePr>
        <p:xfrm>
          <a:off x="1764587" y="1253077"/>
          <a:ext cx="6038987" cy="4990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2275110" y="277798"/>
            <a:ext cx="5427049" cy="5770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33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Definición del problema</a:t>
            </a: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9" y="3061712"/>
            <a:ext cx="1807901" cy="1205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lcomercio.com/files/content_thumbnail/uploads/2016/01/26/56a823632e563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76" y="1085227"/>
            <a:ext cx="1560395" cy="1030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http://www.elnorte.ec/imagenes/2013/imbabura/08/08/cama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90" y="4931815"/>
            <a:ext cx="1470994" cy="1103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http://fotos.lahora.com.ec/cache/c/c8/c86/c863/cierran-el-camal-de-sangolqui-20120817081308-c8630a8287fadc234c1c7378cfb3103f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247" y="2781996"/>
            <a:ext cx="1271699" cy="836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n relacionad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574" y="4289553"/>
            <a:ext cx="1011563" cy="6422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583631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99592" y="188640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¿Cuánto destina periódicamente para la compra de cárnicos? Compra $ Carne </a:t>
            </a:r>
            <a:r>
              <a:rPr lang="es-EC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Suave</a:t>
            </a:r>
            <a:endParaRPr lang="es-E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518919"/>
              </p:ext>
            </p:extLst>
          </p:nvPr>
        </p:nvGraphicFramePr>
        <p:xfrm>
          <a:off x="1043608" y="692696"/>
          <a:ext cx="7632848" cy="316823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730136">
                  <a:extLst>
                    <a:ext uri="{9D8B030D-6E8A-4147-A177-3AD203B41FA5}">
                      <a16:colId xmlns:a16="http://schemas.microsoft.com/office/drawing/2014/main" val="2662113175"/>
                    </a:ext>
                  </a:extLst>
                </a:gridCol>
                <a:gridCol w="1429938">
                  <a:extLst>
                    <a:ext uri="{9D8B030D-6E8A-4147-A177-3AD203B41FA5}">
                      <a16:colId xmlns:a16="http://schemas.microsoft.com/office/drawing/2014/main" val="2502439748"/>
                    </a:ext>
                  </a:extLst>
                </a:gridCol>
                <a:gridCol w="1127075">
                  <a:extLst>
                    <a:ext uri="{9D8B030D-6E8A-4147-A177-3AD203B41FA5}">
                      <a16:colId xmlns:a16="http://schemas.microsoft.com/office/drawing/2014/main" val="2084475653"/>
                    </a:ext>
                  </a:extLst>
                </a:gridCol>
                <a:gridCol w="1091549">
                  <a:extLst>
                    <a:ext uri="{9D8B030D-6E8A-4147-A177-3AD203B41FA5}">
                      <a16:colId xmlns:a16="http://schemas.microsoft.com/office/drawing/2014/main" val="3561570708"/>
                    </a:ext>
                  </a:extLst>
                </a:gridCol>
                <a:gridCol w="1127075">
                  <a:extLst>
                    <a:ext uri="{9D8B030D-6E8A-4147-A177-3AD203B41FA5}">
                      <a16:colId xmlns:a16="http://schemas.microsoft.com/office/drawing/2014/main" val="4057991451"/>
                    </a:ext>
                  </a:extLst>
                </a:gridCol>
                <a:gridCol w="1127075">
                  <a:extLst>
                    <a:ext uri="{9D8B030D-6E8A-4147-A177-3AD203B41FA5}">
                      <a16:colId xmlns:a16="http://schemas.microsoft.com/office/drawing/2014/main" val="442743997"/>
                    </a:ext>
                  </a:extLst>
                </a:gridCol>
              </a:tblGrid>
              <a:tr h="92490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acumulado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8567187"/>
                  </a:ext>
                </a:extLst>
              </a:tr>
              <a:tr h="223184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Menos de $3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1645134"/>
                  </a:ext>
                </a:extLst>
              </a:tr>
              <a:tr h="22091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$4 a $7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1745564"/>
                  </a:ext>
                </a:extLst>
              </a:tr>
              <a:tr h="22091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$8 a $12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259581"/>
                  </a:ext>
                </a:extLst>
              </a:tr>
              <a:tr h="2231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Más de $13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8195028"/>
                  </a:ext>
                </a:extLst>
              </a:tr>
              <a:tr h="2217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Consume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6120479"/>
                  </a:ext>
                </a:extLst>
              </a:tr>
              <a:tr h="23381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7993023"/>
                  </a:ext>
                </a:extLst>
              </a:tr>
              <a:tr h="2338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Perdidos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5399949"/>
                  </a:ext>
                </a:extLst>
              </a:tr>
              <a:tr h="23381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9780875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3291" y="693300"/>
            <a:ext cx="12789506" cy="51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2" r="10267"/>
          <a:stretch/>
        </p:blipFill>
        <p:spPr bwMode="auto">
          <a:xfrm>
            <a:off x="2483768" y="4026428"/>
            <a:ext cx="3240360" cy="2775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bject 9"/>
          <p:cNvSpPr txBox="1"/>
          <p:nvPr/>
        </p:nvSpPr>
        <p:spPr>
          <a:xfrm>
            <a:off x="7823109" y="5858826"/>
            <a:ext cx="899884" cy="5399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14,7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7823109" y="4598936"/>
            <a:ext cx="899884" cy="5399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43,5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7823109" y="5228891"/>
            <a:ext cx="899884" cy="5399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26,7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6660232" y="4579642"/>
            <a:ext cx="1052100" cy="5399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8"/>
              </a:spcBef>
            </a:pPr>
            <a:endParaRPr sz="563" dirty="0"/>
          </a:p>
          <a:p>
            <a:pPr marL="237267" marR="93326" indent="-112013">
              <a:lnSpc>
                <a:spcPts val="1478"/>
              </a:lnSpc>
              <a:spcBef>
                <a:spcPts val="74"/>
              </a:spcBef>
            </a:pPr>
            <a:r>
              <a:rPr lang="es-ES" sz="1350" dirty="0" smtClean="0">
                <a:latin typeface="Calibri"/>
                <a:cs typeface="Calibri"/>
              </a:rPr>
              <a:t>De $4 a $7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75753" y="5892037"/>
            <a:ext cx="1052100" cy="5399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 smtClean="0">
                <a:latin typeface="Calibri"/>
                <a:cs typeface="Calibri"/>
              </a:rPr>
              <a:t>Mas de $13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6660232" y="5270281"/>
            <a:ext cx="1052100" cy="5399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 smtClean="0">
                <a:latin typeface="Calibri"/>
                <a:cs typeface="Calibri"/>
              </a:rPr>
              <a:t>De $8 a $12</a:t>
            </a:r>
            <a:endParaRPr sz="13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4068681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71600" y="18864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tipo de cárnicos consume frecuentemente? Cárnico Res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831314"/>
              </p:ext>
            </p:extLst>
          </p:nvPr>
        </p:nvGraphicFramePr>
        <p:xfrm>
          <a:off x="827584" y="692696"/>
          <a:ext cx="7920881" cy="2819392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735950">
                  <a:extLst>
                    <a:ext uri="{9D8B030D-6E8A-4147-A177-3AD203B41FA5}">
                      <a16:colId xmlns:a16="http://schemas.microsoft.com/office/drawing/2014/main" val="3632215218"/>
                    </a:ext>
                  </a:extLst>
                </a:gridCol>
                <a:gridCol w="1495844">
                  <a:extLst>
                    <a:ext uri="{9D8B030D-6E8A-4147-A177-3AD203B41FA5}">
                      <a16:colId xmlns:a16="http://schemas.microsoft.com/office/drawing/2014/main" val="1708514563"/>
                    </a:ext>
                  </a:extLst>
                </a:gridCol>
                <a:gridCol w="1361185">
                  <a:extLst>
                    <a:ext uri="{9D8B030D-6E8A-4147-A177-3AD203B41FA5}">
                      <a16:colId xmlns:a16="http://schemas.microsoft.com/office/drawing/2014/main" val="1066199923"/>
                    </a:ext>
                  </a:extLst>
                </a:gridCol>
                <a:gridCol w="1085742">
                  <a:extLst>
                    <a:ext uri="{9D8B030D-6E8A-4147-A177-3AD203B41FA5}">
                      <a16:colId xmlns:a16="http://schemas.microsoft.com/office/drawing/2014/main" val="1144160933"/>
                    </a:ext>
                  </a:extLst>
                </a:gridCol>
                <a:gridCol w="1121080">
                  <a:extLst>
                    <a:ext uri="{9D8B030D-6E8A-4147-A177-3AD203B41FA5}">
                      <a16:colId xmlns:a16="http://schemas.microsoft.com/office/drawing/2014/main" val="3936303539"/>
                    </a:ext>
                  </a:extLst>
                </a:gridCol>
                <a:gridCol w="1121080">
                  <a:extLst>
                    <a:ext uri="{9D8B030D-6E8A-4147-A177-3AD203B41FA5}">
                      <a16:colId xmlns:a16="http://schemas.microsoft.com/office/drawing/2014/main" val="1660782924"/>
                    </a:ext>
                  </a:extLst>
                </a:gridCol>
              </a:tblGrid>
              <a:tr h="57606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acumulado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8244580"/>
                  </a:ext>
                </a:extLst>
              </a:tr>
              <a:tr h="195877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Nunca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6742660"/>
                  </a:ext>
                </a:extLst>
              </a:tr>
              <a:tr h="1958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nunca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436617"/>
                  </a:ext>
                </a:extLst>
              </a:tr>
              <a:tr h="25631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Más o menos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9729638"/>
                  </a:ext>
                </a:extLst>
              </a:tr>
              <a:tr h="19663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siempre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6339717"/>
                  </a:ext>
                </a:extLst>
              </a:tr>
              <a:tr h="1958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Siempre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8904692"/>
                  </a:ext>
                </a:extLst>
              </a:tr>
              <a:tr h="1958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9011925"/>
                  </a:ext>
                </a:extLst>
              </a:tr>
              <a:tr h="195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Perdidos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7977877"/>
                  </a:ext>
                </a:extLst>
              </a:tr>
              <a:tr h="19587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2658603"/>
                  </a:ext>
                </a:extLst>
              </a:tr>
            </a:tbl>
          </a:graphicData>
        </a:graphic>
      </p:graphicFrame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" r="10682"/>
          <a:stretch/>
        </p:blipFill>
        <p:spPr bwMode="auto">
          <a:xfrm>
            <a:off x="2483768" y="3717032"/>
            <a:ext cx="3488690" cy="2943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ject 9"/>
          <p:cNvSpPr txBox="1"/>
          <p:nvPr/>
        </p:nvSpPr>
        <p:spPr>
          <a:xfrm>
            <a:off x="7823109" y="5858826"/>
            <a:ext cx="899884" cy="5399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6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6" name="object 9"/>
          <p:cNvSpPr txBox="1"/>
          <p:nvPr/>
        </p:nvSpPr>
        <p:spPr>
          <a:xfrm>
            <a:off x="7823109" y="4598936"/>
            <a:ext cx="899884" cy="5399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21,1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6791635" y="4588552"/>
            <a:ext cx="899884" cy="5399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8"/>
              </a:spcBef>
            </a:pPr>
            <a:endParaRPr sz="563" dirty="0"/>
          </a:p>
          <a:p>
            <a:pPr marL="237267" marR="93326" indent="-112013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Siempre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7823109" y="5228891"/>
            <a:ext cx="899884" cy="5399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31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6791635" y="5880381"/>
            <a:ext cx="899884" cy="5399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Nunca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91635" y="5240042"/>
            <a:ext cx="899884" cy="5399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A veces</a:t>
            </a:r>
            <a:endParaRPr sz="13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6530015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/>
          <p:cNvSpPr txBox="1"/>
          <p:nvPr/>
        </p:nvSpPr>
        <p:spPr>
          <a:xfrm>
            <a:off x="7823109" y="5858826"/>
            <a:ext cx="899884" cy="5399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1,7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3" name="object 9"/>
          <p:cNvSpPr txBox="1"/>
          <p:nvPr/>
        </p:nvSpPr>
        <p:spPr>
          <a:xfrm>
            <a:off x="7823109" y="4598936"/>
            <a:ext cx="899884" cy="5399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59,1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" name="object 8"/>
          <p:cNvSpPr txBox="1"/>
          <p:nvPr/>
        </p:nvSpPr>
        <p:spPr>
          <a:xfrm>
            <a:off x="6791635" y="4588552"/>
            <a:ext cx="899884" cy="5399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8"/>
              </a:spcBef>
            </a:pPr>
            <a:endParaRPr sz="563" dirty="0"/>
          </a:p>
          <a:p>
            <a:pPr marL="237267" marR="93326" indent="-112013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Siempre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5" name="object 9"/>
          <p:cNvSpPr txBox="1"/>
          <p:nvPr/>
        </p:nvSpPr>
        <p:spPr>
          <a:xfrm>
            <a:off x="7823109" y="5228891"/>
            <a:ext cx="899884" cy="5399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13,4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6" name="object 10"/>
          <p:cNvSpPr txBox="1"/>
          <p:nvPr/>
        </p:nvSpPr>
        <p:spPr>
          <a:xfrm>
            <a:off x="6791635" y="5880381"/>
            <a:ext cx="899884" cy="5399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Nunca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7" name="object 10"/>
          <p:cNvSpPr txBox="1"/>
          <p:nvPr/>
        </p:nvSpPr>
        <p:spPr>
          <a:xfrm>
            <a:off x="6791635" y="5240042"/>
            <a:ext cx="899884" cy="5399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A veces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71600" y="18864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tipo de cárnicos consume frecuentemente? Cárnico </a:t>
            </a: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Pollo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694225"/>
              </p:ext>
            </p:extLst>
          </p:nvPr>
        </p:nvGraphicFramePr>
        <p:xfrm>
          <a:off x="971600" y="764704"/>
          <a:ext cx="7632848" cy="280416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608807">
                  <a:extLst>
                    <a:ext uri="{9D8B030D-6E8A-4147-A177-3AD203B41FA5}">
                      <a16:colId xmlns:a16="http://schemas.microsoft.com/office/drawing/2014/main" val="2857833102"/>
                    </a:ext>
                  </a:extLst>
                </a:gridCol>
                <a:gridCol w="1608807">
                  <a:extLst>
                    <a:ext uri="{9D8B030D-6E8A-4147-A177-3AD203B41FA5}">
                      <a16:colId xmlns:a16="http://schemas.microsoft.com/office/drawing/2014/main" val="3974357183"/>
                    </a:ext>
                  </a:extLst>
                </a:gridCol>
                <a:gridCol w="1112576">
                  <a:extLst>
                    <a:ext uri="{9D8B030D-6E8A-4147-A177-3AD203B41FA5}">
                      <a16:colId xmlns:a16="http://schemas.microsoft.com/office/drawing/2014/main" val="3074276729"/>
                    </a:ext>
                  </a:extLst>
                </a:gridCol>
                <a:gridCol w="1077506">
                  <a:extLst>
                    <a:ext uri="{9D8B030D-6E8A-4147-A177-3AD203B41FA5}">
                      <a16:colId xmlns:a16="http://schemas.microsoft.com/office/drawing/2014/main" val="3941625109"/>
                    </a:ext>
                  </a:extLst>
                </a:gridCol>
                <a:gridCol w="1112576">
                  <a:extLst>
                    <a:ext uri="{9D8B030D-6E8A-4147-A177-3AD203B41FA5}">
                      <a16:colId xmlns:a16="http://schemas.microsoft.com/office/drawing/2014/main" val="2804090623"/>
                    </a:ext>
                  </a:extLst>
                </a:gridCol>
                <a:gridCol w="1112576">
                  <a:extLst>
                    <a:ext uri="{9D8B030D-6E8A-4147-A177-3AD203B41FA5}">
                      <a16:colId xmlns:a16="http://schemas.microsoft.com/office/drawing/2014/main" val="625034307"/>
                    </a:ext>
                  </a:extLst>
                </a:gridCol>
              </a:tblGrid>
              <a:tr h="32385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acumulado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5493103"/>
                  </a:ext>
                </a:extLst>
              </a:tr>
              <a:tr h="200025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Nunca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032466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nunca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7164427"/>
                  </a:ext>
                </a:extLst>
              </a:tr>
              <a:tr h="1949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Más o menos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0474846"/>
                  </a:ext>
                </a:extLst>
              </a:tr>
              <a:tr h="15430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siempre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348940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Siempre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9828741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26495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Perdidos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4318504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6352953"/>
                  </a:ext>
                </a:extLst>
              </a:tr>
            </a:tbl>
          </a:graphicData>
        </a:graphic>
      </p:graphicFrame>
      <p:pic>
        <p:nvPicPr>
          <p:cNvPr id="10" name="Imagen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1" r="11105"/>
          <a:stretch/>
        </p:blipFill>
        <p:spPr bwMode="auto">
          <a:xfrm>
            <a:off x="2456653" y="3775596"/>
            <a:ext cx="3339484" cy="28644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1335326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/>
          <p:cNvSpPr txBox="1"/>
          <p:nvPr/>
        </p:nvSpPr>
        <p:spPr>
          <a:xfrm>
            <a:off x="7823109" y="5858826"/>
            <a:ext cx="899884" cy="53992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>
                <a:latin typeface="Calibri"/>
                <a:cs typeface="Calibri"/>
              </a:rPr>
              <a:t>6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3" name="object 9"/>
          <p:cNvSpPr txBox="1"/>
          <p:nvPr/>
        </p:nvSpPr>
        <p:spPr>
          <a:xfrm>
            <a:off x="7823109" y="4598936"/>
            <a:ext cx="899884" cy="53992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56,5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" name="object 8"/>
          <p:cNvSpPr txBox="1"/>
          <p:nvPr/>
        </p:nvSpPr>
        <p:spPr>
          <a:xfrm>
            <a:off x="6791635" y="4588552"/>
            <a:ext cx="899884" cy="53992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8"/>
              </a:spcBef>
            </a:pPr>
            <a:endParaRPr sz="563" dirty="0"/>
          </a:p>
          <a:p>
            <a:pPr marL="237267" marR="93326" indent="-112013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Siempre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5" name="object 9"/>
          <p:cNvSpPr txBox="1"/>
          <p:nvPr/>
        </p:nvSpPr>
        <p:spPr>
          <a:xfrm>
            <a:off x="7823109" y="5228891"/>
            <a:ext cx="899884" cy="53992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10,3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6" name="object 10"/>
          <p:cNvSpPr txBox="1"/>
          <p:nvPr/>
        </p:nvSpPr>
        <p:spPr>
          <a:xfrm>
            <a:off x="6791635" y="5880381"/>
            <a:ext cx="899884" cy="53992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Nunca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7" name="object 10"/>
          <p:cNvSpPr txBox="1"/>
          <p:nvPr/>
        </p:nvSpPr>
        <p:spPr>
          <a:xfrm>
            <a:off x="6791635" y="5240042"/>
            <a:ext cx="899884" cy="53992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A veces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61173" y="116632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tipo de corte de carnes usted adquiere? Corte carne suave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905996"/>
              </p:ext>
            </p:extLst>
          </p:nvPr>
        </p:nvGraphicFramePr>
        <p:xfrm>
          <a:off x="961173" y="675005"/>
          <a:ext cx="7762175" cy="283806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662807">
                  <a:extLst>
                    <a:ext uri="{9D8B030D-6E8A-4147-A177-3AD203B41FA5}">
                      <a16:colId xmlns:a16="http://schemas.microsoft.com/office/drawing/2014/main" val="649398695"/>
                    </a:ext>
                  </a:extLst>
                </a:gridCol>
                <a:gridCol w="1550809">
                  <a:extLst>
                    <a:ext uri="{9D8B030D-6E8A-4147-A177-3AD203B41FA5}">
                      <a16:colId xmlns:a16="http://schemas.microsoft.com/office/drawing/2014/main" val="1747774065"/>
                    </a:ext>
                  </a:extLst>
                </a:gridCol>
                <a:gridCol w="1146172">
                  <a:extLst>
                    <a:ext uri="{9D8B030D-6E8A-4147-A177-3AD203B41FA5}">
                      <a16:colId xmlns:a16="http://schemas.microsoft.com/office/drawing/2014/main" val="2362928434"/>
                    </a:ext>
                  </a:extLst>
                </a:gridCol>
                <a:gridCol w="1110043">
                  <a:extLst>
                    <a:ext uri="{9D8B030D-6E8A-4147-A177-3AD203B41FA5}">
                      <a16:colId xmlns:a16="http://schemas.microsoft.com/office/drawing/2014/main" val="2411148734"/>
                    </a:ext>
                  </a:extLst>
                </a:gridCol>
                <a:gridCol w="1146172">
                  <a:extLst>
                    <a:ext uri="{9D8B030D-6E8A-4147-A177-3AD203B41FA5}">
                      <a16:colId xmlns:a16="http://schemas.microsoft.com/office/drawing/2014/main" val="1357406909"/>
                    </a:ext>
                  </a:extLst>
                </a:gridCol>
                <a:gridCol w="1146172">
                  <a:extLst>
                    <a:ext uri="{9D8B030D-6E8A-4147-A177-3AD203B41FA5}">
                      <a16:colId xmlns:a16="http://schemas.microsoft.com/office/drawing/2014/main" val="2847035702"/>
                    </a:ext>
                  </a:extLst>
                </a:gridCol>
              </a:tblGrid>
              <a:tr h="59473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Frecuencia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Porcentaje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Porcentaje 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Porcentaje acumulado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5381496"/>
                  </a:ext>
                </a:extLst>
              </a:tr>
              <a:tr h="252707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Nunca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4161332"/>
                  </a:ext>
                </a:extLst>
              </a:tr>
              <a:tr h="25270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Casi nunca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12,1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0115038"/>
                  </a:ext>
                </a:extLst>
              </a:tr>
              <a:tr h="25270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Mas o menos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10,2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22,4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4940175"/>
                  </a:ext>
                </a:extLst>
              </a:tr>
              <a:tr h="25270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Casi siempre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20,9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21,1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43,5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5765440"/>
                  </a:ext>
                </a:extLst>
              </a:tr>
              <a:tr h="25270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Siempre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131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55,7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56,5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2511559"/>
                  </a:ext>
                </a:extLst>
              </a:tr>
              <a:tr h="25270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232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98,7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927587"/>
                  </a:ext>
                </a:extLst>
              </a:tr>
              <a:tr h="252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Perdidos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Sistema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667160"/>
                  </a:ext>
                </a:extLst>
              </a:tr>
              <a:tr h="25270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Total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235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5101540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334128" y="78925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1" name="Imagen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6" r="10526"/>
          <a:stretch/>
        </p:blipFill>
        <p:spPr bwMode="auto">
          <a:xfrm>
            <a:off x="2411760" y="3702108"/>
            <a:ext cx="3528392" cy="30825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3845777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/>
          <p:cNvSpPr txBox="1"/>
          <p:nvPr/>
        </p:nvSpPr>
        <p:spPr>
          <a:xfrm>
            <a:off x="7823109" y="5858826"/>
            <a:ext cx="899884" cy="5399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31,9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3" name="object 9"/>
          <p:cNvSpPr txBox="1"/>
          <p:nvPr/>
        </p:nvSpPr>
        <p:spPr>
          <a:xfrm>
            <a:off x="7823109" y="4598936"/>
            <a:ext cx="899884" cy="5399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11,2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" name="object 8"/>
          <p:cNvSpPr txBox="1"/>
          <p:nvPr/>
        </p:nvSpPr>
        <p:spPr>
          <a:xfrm>
            <a:off x="6791635" y="4588552"/>
            <a:ext cx="899884" cy="5399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8"/>
              </a:spcBef>
            </a:pPr>
            <a:endParaRPr sz="563" dirty="0"/>
          </a:p>
          <a:p>
            <a:pPr marL="237267" marR="93326" indent="-112013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Siempre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5" name="object 9"/>
          <p:cNvSpPr txBox="1"/>
          <p:nvPr/>
        </p:nvSpPr>
        <p:spPr>
          <a:xfrm>
            <a:off x="7823109" y="5228891"/>
            <a:ext cx="899884" cy="5399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17,2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6" name="object 10"/>
          <p:cNvSpPr txBox="1"/>
          <p:nvPr/>
        </p:nvSpPr>
        <p:spPr>
          <a:xfrm>
            <a:off x="6791635" y="5880381"/>
            <a:ext cx="899884" cy="5399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Nunca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7" name="object 10"/>
          <p:cNvSpPr txBox="1"/>
          <p:nvPr/>
        </p:nvSpPr>
        <p:spPr>
          <a:xfrm>
            <a:off x="6791635" y="5240042"/>
            <a:ext cx="899884" cy="5399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A veces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59748" y="188640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tipo de corte de carnes usted adquiere? Corte carne </a:t>
            </a: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molida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526116"/>
              </p:ext>
            </p:extLst>
          </p:nvPr>
        </p:nvGraphicFramePr>
        <p:xfrm>
          <a:off x="959749" y="722405"/>
          <a:ext cx="7763244" cy="289140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770532">
                  <a:extLst>
                    <a:ext uri="{9D8B030D-6E8A-4147-A177-3AD203B41FA5}">
                      <a16:colId xmlns:a16="http://schemas.microsoft.com/office/drawing/2014/main" val="395440052"/>
                    </a:ext>
                  </a:extLst>
                </a:gridCol>
                <a:gridCol w="1443526">
                  <a:extLst>
                    <a:ext uri="{9D8B030D-6E8A-4147-A177-3AD203B41FA5}">
                      <a16:colId xmlns:a16="http://schemas.microsoft.com/office/drawing/2014/main" val="629126870"/>
                    </a:ext>
                  </a:extLst>
                </a:gridCol>
                <a:gridCol w="1146330">
                  <a:extLst>
                    <a:ext uri="{9D8B030D-6E8A-4147-A177-3AD203B41FA5}">
                      <a16:colId xmlns:a16="http://schemas.microsoft.com/office/drawing/2014/main" val="3537440569"/>
                    </a:ext>
                  </a:extLst>
                </a:gridCol>
                <a:gridCol w="1110196">
                  <a:extLst>
                    <a:ext uri="{9D8B030D-6E8A-4147-A177-3AD203B41FA5}">
                      <a16:colId xmlns:a16="http://schemas.microsoft.com/office/drawing/2014/main" val="3222961214"/>
                    </a:ext>
                  </a:extLst>
                </a:gridCol>
                <a:gridCol w="1146330">
                  <a:extLst>
                    <a:ext uri="{9D8B030D-6E8A-4147-A177-3AD203B41FA5}">
                      <a16:colId xmlns:a16="http://schemas.microsoft.com/office/drawing/2014/main" val="245705624"/>
                    </a:ext>
                  </a:extLst>
                </a:gridCol>
                <a:gridCol w="1146330">
                  <a:extLst>
                    <a:ext uri="{9D8B030D-6E8A-4147-A177-3AD203B41FA5}">
                      <a16:colId xmlns:a16="http://schemas.microsoft.com/office/drawing/2014/main" val="2824395722"/>
                    </a:ext>
                  </a:extLst>
                </a:gridCol>
              </a:tblGrid>
              <a:tr h="64807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acumulado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5253321"/>
                  </a:ext>
                </a:extLst>
              </a:tr>
              <a:tr h="199512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Nunca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5568589"/>
                  </a:ext>
                </a:extLst>
              </a:tr>
              <a:tr h="1974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nunca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7183774"/>
                  </a:ext>
                </a:extLst>
              </a:tr>
              <a:tr h="1974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Más o menos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699494"/>
                  </a:ext>
                </a:extLst>
              </a:tr>
              <a:tr h="1974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siempre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6140058"/>
                  </a:ext>
                </a:extLst>
              </a:tr>
              <a:tr h="19951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Siempre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0053492"/>
                  </a:ext>
                </a:extLst>
              </a:tr>
              <a:tr h="19951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1524678"/>
                  </a:ext>
                </a:extLst>
              </a:tr>
              <a:tr h="1974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Perdidos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2034562"/>
                  </a:ext>
                </a:extLst>
              </a:tr>
              <a:tr h="197486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5318770"/>
                  </a:ext>
                </a:extLst>
              </a:tr>
            </a:tbl>
          </a:graphicData>
        </a:graphic>
      </p:graphicFrame>
      <p:pic>
        <p:nvPicPr>
          <p:cNvPr id="10" name="Imagen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9" r="10722"/>
          <a:stretch/>
        </p:blipFill>
        <p:spPr bwMode="auto">
          <a:xfrm>
            <a:off x="2627785" y="3861048"/>
            <a:ext cx="3384376" cy="29094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0628275"/>
      </p:ext>
    </p:extLst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/>
          <p:cNvSpPr txBox="1"/>
          <p:nvPr/>
        </p:nvSpPr>
        <p:spPr>
          <a:xfrm>
            <a:off x="7823109" y="5858826"/>
            <a:ext cx="899884" cy="5399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60,3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3" name="object 9"/>
          <p:cNvSpPr txBox="1"/>
          <p:nvPr/>
        </p:nvSpPr>
        <p:spPr>
          <a:xfrm>
            <a:off x="7823109" y="4598936"/>
            <a:ext cx="899884" cy="5399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6,5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" name="object 8"/>
          <p:cNvSpPr txBox="1"/>
          <p:nvPr/>
        </p:nvSpPr>
        <p:spPr>
          <a:xfrm>
            <a:off x="6791635" y="4588552"/>
            <a:ext cx="899884" cy="5399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8"/>
              </a:spcBef>
            </a:pPr>
            <a:endParaRPr sz="563" dirty="0"/>
          </a:p>
          <a:p>
            <a:pPr marL="237267" marR="93326" indent="-112013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Siempre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5" name="object 9"/>
          <p:cNvSpPr txBox="1"/>
          <p:nvPr/>
        </p:nvSpPr>
        <p:spPr>
          <a:xfrm>
            <a:off x="7823109" y="5228891"/>
            <a:ext cx="899884" cy="5399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8,6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6" name="object 10"/>
          <p:cNvSpPr txBox="1"/>
          <p:nvPr/>
        </p:nvSpPr>
        <p:spPr>
          <a:xfrm>
            <a:off x="6791635" y="5880381"/>
            <a:ext cx="899884" cy="5399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Nunca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7" name="object 10"/>
          <p:cNvSpPr txBox="1"/>
          <p:nvPr/>
        </p:nvSpPr>
        <p:spPr>
          <a:xfrm>
            <a:off x="6791635" y="5240042"/>
            <a:ext cx="899884" cy="5399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A veces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59748" y="188640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tipo de corte de carnes usted adquiere? Corte </a:t>
            </a: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hueso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639892"/>
              </p:ext>
            </p:extLst>
          </p:nvPr>
        </p:nvGraphicFramePr>
        <p:xfrm>
          <a:off x="959748" y="836712"/>
          <a:ext cx="7679384" cy="280416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617084">
                  <a:extLst>
                    <a:ext uri="{9D8B030D-6E8A-4147-A177-3AD203B41FA5}">
                      <a16:colId xmlns:a16="http://schemas.microsoft.com/office/drawing/2014/main" val="599026691"/>
                    </a:ext>
                  </a:extLst>
                </a:gridCol>
                <a:gridCol w="1617084">
                  <a:extLst>
                    <a:ext uri="{9D8B030D-6E8A-4147-A177-3AD203B41FA5}">
                      <a16:colId xmlns:a16="http://schemas.microsoft.com/office/drawing/2014/main" val="1441849092"/>
                    </a:ext>
                  </a:extLst>
                </a:gridCol>
                <a:gridCol w="1120131">
                  <a:extLst>
                    <a:ext uri="{9D8B030D-6E8A-4147-A177-3AD203B41FA5}">
                      <a16:colId xmlns:a16="http://schemas.microsoft.com/office/drawing/2014/main" val="4290433152"/>
                    </a:ext>
                  </a:extLst>
                </a:gridCol>
                <a:gridCol w="1084823">
                  <a:extLst>
                    <a:ext uri="{9D8B030D-6E8A-4147-A177-3AD203B41FA5}">
                      <a16:colId xmlns:a16="http://schemas.microsoft.com/office/drawing/2014/main" val="2480887099"/>
                    </a:ext>
                  </a:extLst>
                </a:gridCol>
                <a:gridCol w="1120131">
                  <a:extLst>
                    <a:ext uri="{9D8B030D-6E8A-4147-A177-3AD203B41FA5}">
                      <a16:colId xmlns:a16="http://schemas.microsoft.com/office/drawing/2014/main" val="3990320052"/>
                    </a:ext>
                  </a:extLst>
                </a:gridCol>
                <a:gridCol w="1120131">
                  <a:extLst>
                    <a:ext uri="{9D8B030D-6E8A-4147-A177-3AD203B41FA5}">
                      <a16:colId xmlns:a16="http://schemas.microsoft.com/office/drawing/2014/main" val="3885797953"/>
                    </a:ext>
                  </a:extLst>
                </a:gridCol>
              </a:tblGrid>
              <a:tr h="32385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acumulado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1010311"/>
                  </a:ext>
                </a:extLst>
              </a:tr>
              <a:tr h="200025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Nunca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77015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nunca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7635416"/>
                  </a:ext>
                </a:extLst>
              </a:tr>
              <a:tr h="1860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Más o menos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1558028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siempre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704450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Siempre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633301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86220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Perdidos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4356205"/>
                  </a:ext>
                </a:extLst>
              </a:tr>
              <a:tr h="20955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1345412"/>
                  </a:ext>
                </a:extLst>
              </a:tr>
            </a:tbl>
          </a:graphicData>
        </a:graphic>
      </p:graphicFrame>
      <p:pic>
        <p:nvPicPr>
          <p:cNvPr id="10" name="Imagen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2" r="11645"/>
          <a:stretch/>
        </p:blipFill>
        <p:spPr bwMode="auto">
          <a:xfrm>
            <a:off x="2555776" y="3919612"/>
            <a:ext cx="3456384" cy="29028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3714507"/>
      </p:ext>
    </p:extLst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/>
          <p:cNvSpPr txBox="1"/>
          <p:nvPr/>
        </p:nvSpPr>
        <p:spPr>
          <a:xfrm>
            <a:off x="7823109" y="5858826"/>
            <a:ext cx="899884" cy="5399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50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3" name="object 9"/>
          <p:cNvSpPr txBox="1"/>
          <p:nvPr/>
        </p:nvSpPr>
        <p:spPr>
          <a:xfrm>
            <a:off x="7823109" y="4598936"/>
            <a:ext cx="899884" cy="5399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8,5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" name="object 8"/>
          <p:cNvSpPr txBox="1"/>
          <p:nvPr/>
        </p:nvSpPr>
        <p:spPr>
          <a:xfrm>
            <a:off x="6791635" y="4588552"/>
            <a:ext cx="899884" cy="5399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8"/>
              </a:spcBef>
            </a:pPr>
            <a:endParaRPr sz="563" dirty="0"/>
          </a:p>
          <a:p>
            <a:pPr marL="237267" marR="93326" indent="-112013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Siempre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5" name="object 9"/>
          <p:cNvSpPr txBox="1"/>
          <p:nvPr/>
        </p:nvSpPr>
        <p:spPr>
          <a:xfrm>
            <a:off x="7823109" y="5228891"/>
            <a:ext cx="899884" cy="5399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13,4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6" name="object 10"/>
          <p:cNvSpPr txBox="1"/>
          <p:nvPr/>
        </p:nvSpPr>
        <p:spPr>
          <a:xfrm>
            <a:off x="6791635" y="5880381"/>
            <a:ext cx="899884" cy="5399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Nunca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7" name="object 10"/>
          <p:cNvSpPr txBox="1"/>
          <p:nvPr/>
        </p:nvSpPr>
        <p:spPr>
          <a:xfrm>
            <a:off x="6791635" y="5240042"/>
            <a:ext cx="899884" cy="5399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A veces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59748" y="188640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tipo de corte de carnes usted adquiere? Corte </a:t>
            </a: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Costilla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019678"/>
              </p:ext>
            </p:extLst>
          </p:nvPr>
        </p:nvGraphicFramePr>
        <p:xfrm>
          <a:off x="1115616" y="764704"/>
          <a:ext cx="7669688" cy="280416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585912">
                  <a:extLst>
                    <a:ext uri="{9D8B030D-6E8A-4147-A177-3AD203B41FA5}">
                      <a16:colId xmlns:a16="http://schemas.microsoft.com/office/drawing/2014/main" val="258980012"/>
                    </a:ext>
                  </a:extLst>
                </a:gridCol>
                <a:gridCol w="1345831">
                  <a:extLst>
                    <a:ext uri="{9D8B030D-6E8A-4147-A177-3AD203B41FA5}">
                      <a16:colId xmlns:a16="http://schemas.microsoft.com/office/drawing/2014/main" val="3998871400"/>
                    </a:ext>
                  </a:extLst>
                </a:gridCol>
                <a:gridCol w="1192661">
                  <a:extLst>
                    <a:ext uri="{9D8B030D-6E8A-4147-A177-3AD203B41FA5}">
                      <a16:colId xmlns:a16="http://schemas.microsoft.com/office/drawing/2014/main" val="4283085915"/>
                    </a:ext>
                  </a:extLst>
                </a:gridCol>
                <a:gridCol w="1154798">
                  <a:extLst>
                    <a:ext uri="{9D8B030D-6E8A-4147-A177-3AD203B41FA5}">
                      <a16:colId xmlns:a16="http://schemas.microsoft.com/office/drawing/2014/main" val="2262141160"/>
                    </a:ext>
                  </a:extLst>
                </a:gridCol>
                <a:gridCol w="1195243">
                  <a:extLst>
                    <a:ext uri="{9D8B030D-6E8A-4147-A177-3AD203B41FA5}">
                      <a16:colId xmlns:a16="http://schemas.microsoft.com/office/drawing/2014/main" val="2455620838"/>
                    </a:ext>
                  </a:extLst>
                </a:gridCol>
                <a:gridCol w="1195243">
                  <a:extLst>
                    <a:ext uri="{9D8B030D-6E8A-4147-A177-3AD203B41FA5}">
                      <a16:colId xmlns:a16="http://schemas.microsoft.com/office/drawing/2014/main" val="2839276116"/>
                    </a:ext>
                  </a:extLst>
                </a:gridCol>
              </a:tblGrid>
              <a:tr h="31432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acumulado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7640800"/>
                  </a:ext>
                </a:extLst>
              </a:tr>
              <a:tr h="194310">
                <a:tc rowSpan="6">
                  <a:txBody>
                    <a:bodyPr/>
                    <a:lstStyle/>
                    <a:p>
                      <a:pPr marR="5740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Nunca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4092047"/>
                  </a:ext>
                </a:extLst>
              </a:tr>
              <a:tr h="1847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nunca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5450217"/>
                  </a:ext>
                </a:extLst>
              </a:tr>
              <a:tr h="1949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Más o menos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2620914"/>
                  </a:ext>
                </a:extLst>
              </a:tr>
              <a:tr h="1708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siempre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4707822"/>
                  </a:ext>
                </a:extLst>
              </a:tr>
              <a:tr h="1847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Siempre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2614136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5756562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Perdidos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2187544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7197739"/>
                  </a:ext>
                </a:extLst>
              </a:tr>
            </a:tbl>
          </a:graphicData>
        </a:graphic>
      </p:graphicFrame>
      <p:pic>
        <p:nvPicPr>
          <p:cNvPr id="11" name="Imagen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9" r="10840"/>
          <a:stretch/>
        </p:blipFill>
        <p:spPr bwMode="auto">
          <a:xfrm>
            <a:off x="2555777" y="3775595"/>
            <a:ext cx="3600400" cy="29307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2724857"/>
      </p:ext>
    </p:extLst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/>
          <p:cNvSpPr txBox="1"/>
          <p:nvPr/>
        </p:nvSpPr>
        <p:spPr>
          <a:xfrm>
            <a:off x="7823109" y="5858826"/>
            <a:ext cx="899884" cy="5399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34,5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3" name="object 9"/>
          <p:cNvSpPr txBox="1"/>
          <p:nvPr/>
        </p:nvSpPr>
        <p:spPr>
          <a:xfrm>
            <a:off x="7823109" y="4598936"/>
            <a:ext cx="899884" cy="5399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8,2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" name="object 8"/>
          <p:cNvSpPr txBox="1"/>
          <p:nvPr/>
        </p:nvSpPr>
        <p:spPr>
          <a:xfrm>
            <a:off x="6791635" y="4588552"/>
            <a:ext cx="899884" cy="5399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8"/>
              </a:spcBef>
            </a:pPr>
            <a:endParaRPr sz="563" dirty="0"/>
          </a:p>
          <a:p>
            <a:pPr marL="237267" marR="93326" indent="-112013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Siempre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5" name="object 9"/>
          <p:cNvSpPr txBox="1"/>
          <p:nvPr/>
        </p:nvSpPr>
        <p:spPr>
          <a:xfrm>
            <a:off x="7823109" y="5228891"/>
            <a:ext cx="899884" cy="5399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26,3</a:t>
            </a:r>
            <a:r>
              <a:rPr sz="1500" b="1" spc="3" dirty="0" smtClean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6" name="object 10"/>
          <p:cNvSpPr txBox="1"/>
          <p:nvPr/>
        </p:nvSpPr>
        <p:spPr>
          <a:xfrm>
            <a:off x="6791635" y="5880381"/>
            <a:ext cx="899884" cy="5399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Nunca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7" name="object 10"/>
          <p:cNvSpPr txBox="1"/>
          <p:nvPr/>
        </p:nvSpPr>
        <p:spPr>
          <a:xfrm>
            <a:off x="6791635" y="5240042"/>
            <a:ext cx="899884" cy="5399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9"/>
              </a:spcBef>
            </a:pPr>
            <a:endParaRPr sz="563" dirty="0"/>
          </a:p>
          <a:p>
            <a:pPr marL="237267" marR="49835" indent="-155447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A veces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59748" y="188640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tipo de corte de carnes usted adquiere? Corte </a:t>
            </a: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Chuleta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250249"/>
              </p:ext>
            </p:extLst>
          </p:nvPr>
        </p:nvGraphicFramePr>
        <p:xfrm>
          <a:off x="937153" y="672242"/>
          <a:ext cx="7972460" cy="280416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472604">
                  <a:extLst>
                    <a:ext uri="{9D8B030D-6E8A-4147-A177-3AD203B41FA5}">
                      <a16:colId xmlns:a16="http://schemas.microsoft.com/office/drawing/2014/main" val="332537778"/>
                    </a:ext>
                  </a:extLst>
                </a:gridCol>
                <a:gridCol w="1747273">
                  <a:extLst>
                    <a:ext uri="{9D8B030D-6E8A-4147-A177-3AD203B41FA5}">
                      <a16:colId xmlns:a16="http://schemas.microsoft.com/office/drawing/2014/main" val="2583088136"/>
                    </a:ext>
                  </a:extLst>
                </a:gridCol>
                <a:gridCol w="1258037">
                  <a:extLst>
                    <a:ext uri="{9D8B030D-6E8A-4147-A177-3AD203B41FA5}">
                      <a16:colId xmlns:a16="http://schemas.microsoft.com/office/drawing/2014/main" val="1591301700"/>
                    </a:ext>
                  </a:extLst>
                </a:gridCol>
                <a:gridCol w="1118255">
                  <a:extLst>
                    <a:ext uri="{9D8B030D-6E8A-4147-A177-3AD203B41FA5}">
                      <a16:colId xmlns:a16="http://schemas.microsoft.com/office/drawing/2014/main" val="1457550713"/>
                    </a:ext>
                  </a:extLst>
                </a:gridCol>
                <a:gridCol w="1118255">
                  <a:extLst>
                    <a:ext uri="{9D8B030D-6E8A-4147-A177-3AD203B41FA5}">
                      <a16:colId xmlns:a16="http://schemas.microsoft.com/office/drawing/2014/main" val="1885685645"/>
                    </a:ext>
                  </a:extLst>
                </a:gridCol>
                <a:gridCol w="1258036">
                  <a:extLst>
                    <a:ext uri="{9D8B030D-6E8A-4147-A177-3AD203B41FA5}">
                      <a16:colId xmlns:a16="http://schemas.microsoft.com/office/drawing/2014/main" val="2444542023"/>
                    </a:ext>
                  </a:extLst>
                </a:gridCol>
              </a:tblGrid>
              <a:tr h="33337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acumulado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5981126"/>
                  </a:ext>
                </a:extLst>
              </a:tr>
              <a:tr h="200025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Válido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Nunca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315804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nunca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53,9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0498077"/>
                  </a:ext>
                </a:extLst>
              </a:tr>
              <a:tr h="104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Más o menos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598337"/>
                  </a:ext>
                </a:extLst>
              </a:tr>
              <a:tr h="1708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siempre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793661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Siempre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973729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84345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Perdidos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1539355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6561600"/>
                  </a:ext>
                </a:extLst>
              </a:tr>
            </a:tbl>
          </a:graphicData>
        </a:graphic>
      </p:graphicFrame>
      <p:pic>
        <p:nvPicPr>
          <p:cNvPr id="10" name="Imagen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8" r="11228"/>
          <a:stretch/>
        </p:blipFill>
        <p:spPr bwMode="auto">
          <a:xfrm>
            <a:off x="2510379" y="3660580"/>
            <a:ext cx="3514725" cy="2956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81418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2"/>
          <p:cNvSpPr/>
          <p:nvPr/>
        </p:nvSpPr>
        <p:spPr>
          <a:xfrm>
            <a:off x="0" y="857250"/>
            <a:ext cx="936645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pic>
        <p:nvPicPr>
          <p:cNvPr id="3" name="Picture 4" descr="http://wp.introl.es/wp-content/uploads/2012/11/m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624" y="2384945"/>
            <a:ext cx="5715000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931759" y="1424548"/>
            <a:ext cx="3464731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3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</a:t>
            </a:r>
            <a:r>
              <a:rPr lang="es-ES" sz="33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Bivariado</a:t>
            </a:r>
            <a:endParaRPr lang="es-ES" sz="33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54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2"/>
          <p:cNvSpPr/>
          <p:nvPr/>
        </p:nvSpPr>
        <p:spPr>
          <a:xfrm>
            <a:off x="0" y="857250"/>
            <a:ext cx="936645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3" name="Rectángulo 2"/>
          <p:cNvSpPr/>
          <p:nvPr/>
        </p:nvSpPr>
        <p:spPr>
          <a:xfrm>
            <a:off x="3563888" y="297687"/>
            <a:ext cx="31654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Lugar Supermercados * Cárnico res</a:t>
            </a:r>
            <a:endParaRPr lang="es-E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772175"/>
              </p:ext>
            </p:extLst>
          </p:nvPr>
        </p:nvGraphicFramePr>
        <p:xfrm>
          <a:off x="911493" y="799755"/>
          <a:ext cx="7883829" cy="4032448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875981">
                  <a:extLst>
                    <a:ext uri="{9D8B030D-6E8A-4147-A177-3AD203B41FA5}">
                      <a16:colId xmlns:a16="http://schemas.microsoft.com/office/drawing/2014/main" val="4063951128"/>
                    </a:ext>
                  </a:extLst>
                </a:gridCol>
                <a:gridCol w="875981">
                  <a:extLst>
                    <a:ext uri="{9D8B030D-6E8A-4147-A177-3AD203B41FA5}">
                      <a16:colId xmlns:a16="http://schemas.microsoft.com/office/drawing/2014/main" val="3982881457"/>
                    </a:ext>
                  </a:extLst>
                </a:gridCol>
                <a:gridCol w="875981">
                  <a:extLst>
                    <a:ext uri="{9D8B030D-6E8A-4147-A177-3AD203B41FA5}">
                      <a16:colId xmlns:a16="http://schemas.microsoft.com/office/drawing/2014/main" val="1892161286"/>
                    </a:ext>
                  </a:extLst>
                </a:gridCol>
                <a:gridCol w="875981">
                  <a:extLst>
                    <a:ext uri="{9D8B030D-6E8A-4147-A177-3AD203B41FA5}">
                      <a16:colId xmlns:a16="http://schemas.microsoft.com/office/drawing/2014/main" val="2584812507"/>
                    </a:ext>
                  </a:extLst>
                </a:gridCol>
                <a:gridCol w="875981">
                  <a:extLst>
                    <a:ext uri="{9D8B030D-6E8A-4147-A177-3AD203B41FA5}">
                      <a16:colId xmlns:a16="http://schemas.microsoft.com/office/drawing/2014/main" val="3973321072"/>
                    </a:ext>
                  </a:extLst>
                </a:gridCol>
                <a:gridCol w="875981">
                  <a:extLst>
                    <a:ext uri="{9D8B030D-6E8A-4147-A177-3AD203B41FA5}">
                      <a16:colId xmlns:a16="http://schemas.microsoft.com/office/drawing/2014/main" val="1060029967"/>
                    </a:ext>
                  </a:extLst>
                </a:gridCol>
                <a:gridCol w="875981">
                  <a:extLst>
                    <a:ext uri="{9D8B030D-6E8A-4147-A177-3AD203B41FA5}">
                      <a16:colId xmlns:a16="http://schemas.microsoft.com/office/drawing/2014/main" val="4050121260"/>
                    </a:ext>
                  </a:extLst>
                </a:gridCol>
                <a:gridCol w="875981">
                  <a:extLst>
                    <a:ext uri="{9D8B030D-6E8A-4147-A177-3AD203B41FA5}">
                      <a16:colId xmlns:a16="http://schemas.microsoft.com/office/drawing/2014/main" val="734320418"/>
                    </a:ext>
                  </a:extLst>
                </a:gridCol>
                <a:gridCol w="875981">
                  <a:extLst>
                    <a:ext uri="{9D8B030D-6E8A-4147-A177-3AD203B41FA5}">
                      <a16:colId xmlns:a16="http://schemas.microsoft.com/office/drawing/2014/main" val="3902793425"/>
                    </a:ext>
                  </a:extLst>
                </a:gridCol>
              </a:tblGrid>
              <a:tr h="273069">
                <a:tc rowSpan="2"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Cárnico Res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51599862"/>
                  </a:ext>
                </a:extLst>
              </a:tr>
              <a:tr h="451567"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Nunca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nunca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 o menos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siempre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Siempre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291599"/>
                  </a:ext>
                </a:extLst>
              </a:tr>
              <a:tr h="249686">
                <a:tc row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Lugar Supermercados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Nunca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Recuento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939801465"/>
                  </a:ext>
                </a:extLst>
              </a:tr>
              <a:tr h="3016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del total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070105517"/>
                  </a:ext>
                </a:extLst>
              </a:tr>
              <a:tr h="2496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nunca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Recuento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809949790"/>
                  </a:ext>
                </a:extLst>
              </a:tr>
              <a:tr h="3016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del total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13786405"/>
                  </a:ext>
                </a:extLst>
              </a:tr>
              <a:tr h="2496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 o menos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Recuento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46275572"/>
                  </a:ext>
                </a:extLst>
              </a:tr>
              <a:tr h="3016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del total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02906"/>
                  </a:ext>
                </a:extLst>
              </a:tr>
              <a:tr h="2496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siempre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Recuento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867849960"/>
                  </a:ext>
                </a:extLst>
              </a:tr>
              <a:tr h="3016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del total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60064509"/>
                  </a:ext>
                </a:extLst>
              </a:tr>
              <a:tr h="2496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Siempre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Recuento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9903689"/>
                  </a:ext>
                </a:extLst>
              </a:tr>
              <a:tr h="3016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del total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20,30%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26,70%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12147080"/>
                  </a:ext>
                </a:extLst>
              </a:tr>
              <a:tr h="249686"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Recuento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615184058"/>
                  </a:ext>
                </a:extLst>
              </a:tr>
              <a:tr h="301616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del total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6,00%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21,10%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45739993"/>
                  </a:ext>
                </a:extLst>
              </a:tr>
            </a:tbl>
          </a:graphicData>
        </a:graphic>
      </p:graphicFrame>
      <p:sp>
        <p:nvSpPr>
          <p:cNvPr id="5" name="object 8"/>
          <p:cNvSpPr txBox="1"/>
          <p:nvPr/>
        </p:nvSpPr>
        <p:spPr>
          <a:xfrm>
            <a:off x="3840277" y="5219920"/>
            <a:ext cx="1502324" cy="49131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8"/>
              </a:spcBef>
            </a:pPr>
            <a:endParaRPr sz="563" dirty="0"/>
          </a:p>
          <a:p>
            <a:pPr marL="237267" marR="93326" indent="-112013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Supermercado</a:t>
            </a:r>
          </a:p>
          <a:p>
            <a:pPr marL="237267" marR="93326" indent="-112013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Siempre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6" name="object 9"/>
          <p:cNvSpPr txBox="1"/>
          <p:nvPr/>
        </p:nvSpPr>
        <p:spPr>
          <a:xfrm>
            <a:off x="5760348" y="5486775"/>
            <a:ext cx="899884" cy="5897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>
                <a:latin typeface="Calibri"/>
                <a:cs typeface="Calibri"/>
              </a:rPr>
              <a:t>26,7</a:t>
            </a:r>
            <a:r>
              <a:rPr sz="1500" b="1" spc="3" dirty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40276" y="5962017"/>
            <a:ext cx="1502324" cy="49131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8"/>
              </a:spcBef>
            </a:pPr>
            <a:endParaRPr sz="563" dirty="0"/>
          </a:p>
          <a:p>
            <a:pPr marL="237267" marR="93326" indent="-112013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Cárnico Res</a:t>
            </a:r>
          </a:p>
          <a:p>
            <a:pPr marL="237267" marR="93326" indent="-112013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A veces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7978" y="5486775"/>
            <a:ext cx="1454461" cy="6785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Aceptación del 6%</a:t>
            </a:r>
            <a:endParaRPr sz="1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83391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29025972"/>
              </p:ext>
            </p:extLst>
          </p:nvPr>
        </p:nvGraphicFramePr>
        <p:xfrm>
          <a:off x="2247375" y="1072013"/>
          <a:ext cx="6559850" cy="4928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3203848" y="401259"/>
            <a:ext cx="3753200" cy="5770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Justificación </a:t>
            </a:r>
          </a:p>
        </p:txBody>
      </p:sp>
      <p:pic>
        <p:nvPicPr>
          <p:cNvPr id="2050" name="Picture 2" descr="http://i.eldiario.com.ec/fotos-manabi-ecuador/2013/09/20130928120000_los-mia-rcoles-no-habra-faenamiento_tn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2" y="1339476"/>
            <a:ext cx="1855316" cy="1094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lbuho.pe/wp-content/uploads/2012/12/camal_rio_seco-459x25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25" y="2961280"/>
            <a:ext cx="1590585" cy="873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3.gstatic.com/images?q=tbn:ANd9GcS18--rb-lUReGf5RrniJkDVr74yuLRGFzzDVssoGaitE9ylQB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25" y="4450817"/>
            <a:ext cx="1334970" cy="85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624428" y="6089536"/>
            <a:ext cx="72001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Según Hernández, et al (2010), la justificación indica el porqué y para qué de la investigación.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527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2"/>
          <p:cNvSpPr/>
          <p:nvPr/>
        </p:nvSpPr>
        <p:spPr>
          <a:xfrm>
            <a:off x="0" y="857250"/>
            <a:ext cx="936645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3" name="Rectángulo 2"/>
          <p:cNvSpPr/>
          <p:nvPr/>
        </p:nvSpPr>
        <p:spPr>
          <a:xfrm>
            <a:off x="3203848" y="307700"/>
            <a:ext cx="399660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Aspectos importantes Empaque * Cárnico Res</a:t>
            </a:r>
            <a:endParaRPr lang="es-E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600558"/>
              </p:ext>
            </p:extLst>
          </p:nvPr>
        </p:nvGraphicFramePr>
        <p:xfrm>
          <a:off x="1115616" y="826909"/>
          <a:ext cx="7632846" cy="3944611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848094">
                  <a:extLst>
                    <a:ext uri="{9D8B030D-6E8A-4147-A177-3AD203B41FA5}">
                      <a16:colId xmlns:a16="http://schemas.microsoft.com/office/drawing/2014/main" val="2458762560"/>
                    </a:ext>
                  </a:extLst>
                </a:gridCol>
                <a:gridCol w="848094">
                  <a:extLst>
                    <a:ext uri="{9D8B030D-6E8A-4147-A177-3AD203B41FA5}">
                      <a16:colId xmlns:a16="http://schemas.microsoft.com/office/drawing/2014/main" val="1296722009"/>
                    </a:ext>
                  </a:extLst>
                </a:gridCol>
                <a:gridCol w="848094">
                  <a:extLst>
                    <a:ext uri="{9D8B030D-6E8A-4147-A177-3AD203B41FA5}">
                      <a16:colId xmlns:a16="http://schemas.microsoft.com/office/drawing/2014/main" val="3143853943"/>
                    </a:ext>
                  </a:extLst>
                </a:gridCol>
                <a:gridCol w="848094">
                  <a:extLst>
                    <a:ext uri="{9D8B030D-6E8A-4147-A177-3AD203B41FA5}">
                      <a16:colId xmlns:a16="http://schemas.microsoft.com/office/drawing/2014/main" val="2730620549"/>
                    </a:ext>
                  </a:extLst>
                </a:gridCol>
                <a:gridCol w="848094">
                  <a:extLst>
                    <a:ext uri="{9D8B030D-6E8A-4147-A177-3AD203B41FA5}">
                      <a16:colId xmlns:a16="http://schemas.microsoft.com/office/drawing/2014/main" val="445926582"/>
                    </a:ext>
                  </a:extLst>
                </a:gridCol>
                <a:gridCol w="848094">
                  <a:extLst>
                    <a:ext uri="{9D8B030D-6E8A-4147-A177-3AD203B41FA5}">
                      <a16:colId xmlns:a16="http://schemas.microsoft.com/office/drawing/2014/main" val="951988407"/>
                    </a:ext>
                  </a:extLst>
                </a:gridCol>
                <a:gridCol w="848094">
                  <a:extLst>
                    <a:ext uri="{9D8B030D-6E8A-4147-A177-3AD203B41FA5}">
                      <a16:colId xmlns:a16="http://schemas.microsoft.com/office/drawing/2014/main" val="1409007336"/>
                    </a:ext>
                  </a:extLst>
                </a:gridCol>
                <a:gridCol w="848094">
                  <a:extLst>
                    <a:ext uri="{9D8B030D-6E8A-4147-A177-3AD203B41FA5}">
                      <a16:colId xmlns:a16="http://schemas.microsoft.com/office/drawing/2014/main" val="2123379293"/>
                    </a:ext>
                  </a:extLst>
                </a:gridCol>
                <a:gridCol w="848094">
                  <a:extLst>
                    <a:ext uri="{9D8B030D-6E8A-4147-A177-3AD203B41FA5}">
                      <a16:colId xmlns:a16="http://schemas.microsoft.com/office/drawing/2014/main" val="977756352"/>
                    </a:ext>
                  </a:extLst>
                </a:gridCol>
              </a:tblGrid>
              <a:tr h="225827">
                <a:tc rowSpan="2"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Cárnico Res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94374025"/>
                  </a:ext>
                </a:extLst>
              </a:tr>
              <a:tr h="419529"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Nunca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nunca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Más o menos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siempre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Siempre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815489"/>
                  </a:ext>
                </a:extLst>
              </a:tr>
              <a:tr h="201337">
                <a:tc row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Aspectos importantes Empaque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Nunca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Recuento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43453495"/>
                  </a:ext>
                </a:extLst>
              </a:tr>
              <a:tr h="2940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del 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321219"/>
                  </a:ext>
                </a:extLst>
              </a:tr>
              <a:tr h="2803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nunca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Recuento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96290007"/>
                  </a:ext>
                </a:extLst>
              </a:tr>
              <a:tr h="2803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del 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40472319"/>
                  </a:ext>
                </a:extLst>
              </a:tr>
              <a:tr h="2803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 o menos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Recuento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301823551"/>
                  </a:ext>
                </a:extLst>
              </a:tr>
              <a:tr h="2803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del 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68381007"/>
                  </a:ext>
                </a:extLst>
              </a:tr>
              <a:tr h="2803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Casi siempre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Recuento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30770204"/>
                  </a:ext>
                </a:extLst>
              </a:tr>
              <a:tr h="2803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del 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42356131"/>
                  </a:ext>
                </a:extLst>
              </a:tr>
              <a:tr h="2803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Siempre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Recuento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965439128"/>
                  </a:ext>
                </a:extLst>
              </a:tr>
              <a:tr h="2803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del 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20,30%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23,30%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73,30%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865329375"/>
                  </a:ext>
                </a:extLst>
              </a:tr>
              <a:tr h="280387"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Recuento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78883273"/>
                  </a:ext>
                </a:extLst>
              </a:tr>
              <a:tr h="280387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del total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25,00%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31,00%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21,10%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98160390"/>
                  </a:ext>
                </a:extLst>
              </a:tr>
            </a:tbl>
          </a:graphicData>
        </a:graphic>
      </p:graphicFrame>
      <p:sp>
        <p:nvSpPr>
          <p:cNvPr id="5" name="object 8"/>
          <p:cNvSpPr txBox="1"/>
          <p:nvPr/>
        </p:nvSpPr>
        <p:spPr>
          <a:xfrm>
            <a:off x="3940607" y="5517232"/>
            <a:ext cx="1031474" cy="52267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8"/>
              </a:spcBef>
            </a:pPr>
            <a:endParaRPr sz="563" dirty="0"/>
          </a:p>
          <a:p>
            <a:pPr marL="237267" marR="93326" indent="-112013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Empaque </a:t>
            </a:r>
          </a:p>
          <a:p>
            <a:pPr marL="237267" marR="93326" indent="-112013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A veces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6" name="object 9"/>
          <p:cNvSpPr txBox="1"/>
          <p:nvPr/>
        </p:nvSpPr>
        <p:spPr>
          <a:xfrm>
            <a:off x="5328413" y="5745046"/>
            <a:ext cx="899884" cy="5897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>
                <a:latin typeface="Calibri"/>
                <a:cs typeface="Calibri"/>
              </a:rPr>
              <a:t>23,3</a:t>
            </a:r>
            <a:r>
              <a:rPr sz="1500" b="1" spc="3" dirty="0"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3940606" y="6217354"/>
            <a:ext cx="1031474" cy="4725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563"/>
              </a:lnSpc>
              <a:spcBef>
                <a:spcPts val="28"/>
              </a:spcBef>
            </a:pPr>
            <a:endParaRPr sz="563" dirty="0"/>
          </a:p>
          <a:p>
            <a:pPr marL="237267" marR="93326" indent="-112013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Cárnico res</a:t>
            </a:r>
          </a:p>
          <a:p>
            <a:pPr marL="237267" marR="93326" indent="-112013">
              <a:lnSpc>
                <a:spcPts val="1478"/>
              </a:lnSpc>
              <a:spcBef>
                <a:spcPts val="74"/>
              </a:spcBef>
            </a:pPr>
            <a:r>
              <a:rPr lang="es-ES" sz="1350" dirty="0">
                <a:latin typeface="Calibri"/>
                <a:cs typeface="Calibri"/>
              </a:rPr>
              <a:t>Siempre 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6584631" y="5722847"/>
            <a:ext cx="1492228" cy="63412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71"/>
              </a:spcBef>
            </a:pPr>
            <a:endParaRPr sz="1050" dirty="0"/>
          </a:p>
          <a:p>
            <a:pPr marL="284225">
              <a:lnSpc>
                <a:spcPct val="101725"/>
              </a:lnSpc>
            </a:pPr>
            <a:r>
              <a:rPr lang="es-ES" sz="1500" b="1" spc="3" dirty="0" smtClean="0">
                <a:latin typeface="Calibri"/>
                <a:cs typeface="Calibri"/>
              </a:rPr>
              <a:t>Aceptación del 8,9%</a:t>
            </a:r>
            <a:endParaRPr sz="1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14498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_qKqnKOD5Nu0/TK7Y5qUzWWI/AAAAAAAACqs/c_HEjvLtBZo/s1600/identidad-digital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84" y="0"/>
            <a:ext cx="1944216" cy="176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72312594"/>
              </p:ext>
            </p:extLst>
          </p:nvPr>
        </p:nvGraphicFramePr>
        <p:xfrm>
          <a:off x="1043608" y="1196752"/>
          <a:ext cx="784887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ángulo 3"/>
          <p:cNvSpPr/>
          <p:nvPr/>
        </p:nvSpPr>
        <p:spPr>
          <a:xfrm>
            <a:off x="3167844" y="463956"/>
            <a:ext cx="3168352" cy="5616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172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00518108"/>
              </p:ext>
            </p:extLst>
          </p:nvPr>
        </p:nvGraphicFramePr>
        <p:xfrm>
          <a:off x="1187624" y="248867"/>
          <a:ext cx="7488832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http://www.eldiario.com.co/uploads/userfiles/20100312/image/carne%20copi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59591"/>
            <a:ext cx="2088232" cy="1530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http://www.revistalideres.ec/files/article_main/uploads/2015/03/15/5505ef739441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233998"/>
            <a:ext cx="3890765" cy="1456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1330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67044710"/>
              </p:ext>
            </p:extLst>
          </p:nvPr>
        </p:nvGraphicFramePr>
        <p:xfrm>
          <a:off x="971422" y="1628800"/>
          <a:ext cx="806489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3707904" y="607579"/>
            <a:ext cx="4176464" cy="5616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3.bp.blogspot.com/-u0gN9iLqFJw/VtXFkFP8EmI/AAAAAAAAA3Y/MRPe5xewr3A/s1600/conclusion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91" y="220058"/>
            <a:ext cx="2283862" cy="219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6392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27939042"/>
              </p:ext>
            </p:extLst>
          </p:nvPr>
        </p:nvGraphicFramePr>
        <p:xfrm>
          <a:off x="1043608" y="260648"/>
          <a:ext cx="7579913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://islahnews.net/wp-content/uploads/2013/05/VIANDE_45683341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76506"/>
            <a:ext cx="2376264" cy="1957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 descr="https://encrypted-tbn1.gstatic.com/images?q=tbn:ANd9GcRIga39Jj6dK8QMyHCMK_wOHaz3bmnByMQ1rWKfTAQi9cYVIkq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76505"/>
            <a:ext cx="2755377" cy="1957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476804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2"/>
          <p:cNvSpPr/>
          <p:nvPr/>
        </p:nvSpPr>
        <p:spPr>
          <a:xfrm>
            <a:off x="0" y="857250"/>
            <a:ext cx="936645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31813670"/>
              </p:ext>
            </p:extLst>
          </p:nvPr>
        </p:nvGraphicFramePr>
        <p:xfrm>
          <a:off x="1691680" y="527147"/>
          <a:ext cx="6617803" cy="154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2880320" cy="1620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6426"/>
            <a:ext cx="2955795" cy="1662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437339"/>
            <a:ext cx="3169978" cy="178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Resultado de imagen para ley de economia popular y solidaria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1" b="19355"/>
          <a:stretch/>
        </p:blipFill>
        <p:spPr bwMode="auto">
          <a:xfrm>
            <a:off x="5220072" y="4428386"/>
            <a:ext cx="223224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asociativida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039" y="5261563"/>
            <a:ext cx="2738860" cy="119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7498970" y="4537268"/>
            <a:ext cx="148762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Art. 8:</a:t>
            </a:r>
          </a:p>
          <a:p>
            <a:r>
              <a:rPr lang="es-ES" dirty="0" err="1" smtClean="0"/>
              <a:t>Asociatividad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79034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QyYVFSKSn5eCNdSOspFa3rogro_Sda6K2fEkTzTcnOSBJudkrqP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4" b="33754"/>
          <a:stretch/>
        </p:blipFill>
        <p:spPr bwMode="auto">
          <a:xfrm>
            <a:off x="1259632" y="836712"/>
            <a:ext cx="6966759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h6.ggpht.com/_MABaS65n4Vo/TX5Iftdh5VI/AAAAAAAAHcs/Jp_bbbLdIQY/aplausos%20blogdeimagenes%20%20com%20(11)_thumb.gif?imgmax=8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431" y="3140968"/>
            <a:ext cx="234115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979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objetiv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028" y="115701"/>
            <a:ext cx="1858832" cy="85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491880" y="162771"/>
            <a:ext cx="2662829" cy="500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8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58755096"/>
              </p:ext>
            </p:extLst>
          </p:nvPr>
        </p:nvGraphicFramePr>
        <p:xfrm>
          <a:off x="580402" y="709978"/>
          <a:ext cx="8250782" cy="2059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25286011"/>
              </p:ext>
            </p:extLst>
          </p:nvPr>
        </p:nvGraphicFramePr>
        <p:xfrm>
          <a:off x="2161211" y="3690369"/>
          <a:ext cx="6863417" cy="2042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3076" name="Picture 4" descr="http://www.jait.unsa.edu.ar/images/organiza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2" y="3803096"/>
            <a:ext cx="1580809" cy="118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vicultura.com/wp-content/uploads/2012/11/carne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733256"/>
            <a:ext cx="2146598" cy="9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vanguardia.com/sites/default/files/imagecache/Noticia_600x400/foto_grandes_400x300_noticia/2013/06/27/DATA_ART_263198_BIG_C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663171"/>
            <a:ext cx="1802817" cy="99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979344" y="2849284"/>
            <a:ext cx="72001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Según Hernández, et al (2010), el objetivo de la investigación señala lo que se aspira en la misma y deben expresarse con claridad, pues son la guía de estudio.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7785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2"/>
          <p:cNvSpPr/>
          <p:nvPr/>
        </p:nvSpPr>
        <p:spPr>
          <a:xfrm>
            <a:off x="0" y="857250"/>
            <a:ext cx="936645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29743350"/>
              </p:ext>
            </p:extLst>
          </p:nvPr>
        </p:nvGraphicFramePr>
        <p:xfrm>
          <a:off x="19503" y="1661427"/>
          <a:ext cx="7794510" cy="4575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4"/>
          <p:cNvSpPr/>
          <p:nvPr/>
        </p:nvSpPr>
        <p:spPr>
          <a:xfrm>
            <a:off x="1043608" y="289694"/>
            <a:ext cx="4032448" cy="8079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 del Trabajo de campo</a:t>
            </a:r>
          </a:p>
        </p:txBody>
      </p:sp>
      <p:pic>
        <p:nvPicPr>
          <p:cNvPr id="4098" name="Picture 2" descr="https://lanacion.com.ec/wp-content/uploads/2015/10/carne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92" y="1348487"/>
            <a:ext cx="1615215" cy="1903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.oem.com.mx/d6282a84-2926-422c-a006-463c0fe26b6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92" y="4267756"/>
            <a:ext cx="1550254" cy="1619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9662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vestigacionescolar.files.wordpress.com/2013/03/ide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859" y="2996952"/>
            <a:ext cx="1282178" cy="197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42595473"/>
              </p:ext>
            </p:extLst>
          </p:nvPr>
        </p:nvGraphicFramePr>
        <p:xfrm>
          <a:off x="1187624" y="857250"/>
          <a:ext cx="744593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ángulo 3"/>
          <p:cNvSpPr/>
          <p:nvPr/>
        </p:nvSpPr>
        <p:spPr>
          <a:xfrm>
            <a:off x="3672191" y="432460"/>
            <a:ext cx="2444618" cy="5001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Hipótesis</a:t>
            </a:r>
          </a:p>
        </p:txBody>
      </p:sp>
      <p:pic>
        <p:nvPicPr>
          <p:cNvPr id="1028" name="Picture 4" descr="http://media.alimentacion.enfasis.com/adjuntos/146/imagenes/000/039/000003998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22" y="4187035"/>
            <a:ext cx="2385040" cy="106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3ustg7s7bf7i9.cloudfront.net/mmediafiles/pl/05/05ba1128-8cf8-43ae-9a5a-4c69f36d1465_749_49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23289"/>
            <a:ext cx="1790915" cy="119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716919" y="5941585"/>
            <a:ext cx="681971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Según Hernández, et al (2010), la hipótesis son explicaciones tentativas  del fenómeno investigado que se formulan como proposiciones</a:t>
            </a:r>
          </a:p>
        </p:txBody>
      </p:sp>
    </p:spTree>
    <p:extLst>
      <p:ext uri="{BB962C8B-B14F-4D97-AF65-F5344CB8AC3E}">
        <p14:creationId xmlns:p14="http://schemas.microsoft.com/office/powerpoint/2010/main" val="1326343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22605843"/>
              </p:ext>
            </p:extLst>
          </p:nvPr>
        </p:nvGraphicFramePr>
        <p:xfrm>
          <a:off x="1187624" y="2278364"/>
          <a:ext cx="7488832" cy="154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echa derecha 3"/>
          <p:cNvSpPr/>
          <p:nvPr/>
        </p:nvSpPr>
        <p:spPr>
          <a:xfrm>
            <a:off x="1763688" y="465395"/>
            <a:ext cx="4085823" cy="102435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</a:t>
            </a:r>
            <a:r>
              <a:rPr lang="es-E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METODOLÓGICO</a:t>
            </a:r>
            <a:endParaRPr lang="es-E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4.bp.blogspot.com/-ESBjDsSWvtQ/UHcO_6NfAnI/AAAAAAAABdA/MfAvRSD1a4A/s1600/imag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17" y="4601999"/>
            <a:ext cx="2135199" cy="135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serscontent2.emaze.com/images/96a0c1e2-28cc-4c86-bef3-8f3e36a29e43/d15910a8-5117-4763-a624-ee1922042e2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71" y="4361058"/>
            <a:ext cx="2585576" cy="159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1.bp.blogspot.com/-nHjmX1c-Wb8/Up9x7di2UsI/AAAAAAAAAHk/GgG2it_G-TU/s1600/Sin+t%25C3%25ADtulo+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9809"/>
            <a:ext cx="1472093" cy="122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3381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52848289"/>
              </p:ext>
            </p:extLst>
          </p:nvPr>
        </p:nvGraphicFramePr>
        <p:xfrm>
          <a:off x="2811609" y="257964"/>
          <a:ext cx="6120656" cy="1435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83346656"/>
              </p:ext>
            </p:extLst>
          </p:nvPr>
        </p:nvGraphicFramePr>
        <p:xfrm>
          <a:off x="676671" y="2150641"/>
          <a:ext cx="6644186" cy="1435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146" name="Picture 2" descr="http://www.sucasaenguayaquil.com/imagenes/fotos/p_palmira/adelante-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45" y="430862"/>
            <a:ext cx="1879304" cy="1262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blog.questionpro.com/wp-content/uploads/2015/08/post12Es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150641"/>
            <a:ext cx="1783435" cy="178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4085670" y="4263027"/>
                <a:ext cx="4790045" cy="101335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E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s-E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E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5533∗ </m:t>
                        </m:r>
                        <m:sSup>
                          <m:sSupPr>
                            <m:ctrlPr>
                              <a:rPr lang="es-E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1.96</m:t>
                            </m:r>
                          </m:e>
                          <m:sup>
                            <m:r>
                              <a:rPr lang="es-E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∗0,8∗0,2</m:t>
                        </m:r>
                      </m:num>
                      <m:den>
                        <m:sSup>
                          <m:sSupPr>
                            <m:ctrlPr>
                              <a:rPr lang="es-E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0,05</m:t>
                            </m:r>
                          </m:e>
                          <m:sup>
                            <m:r>
                              <a:rPr lang="es-E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d>
                          <m:dPr>
                            <m:ctrlPr>
                              <a:rPr lang="es-E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5533−1</m:t>
                            </m:r>
                          </m:e>
                        </m:d>
                        <m:r>
                          <a:rPr lang="es-E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E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1.96</m:t>
                            </m:r>
                          </m:e>
                          <m:sup>
                            <m:r>
                              <a:rPr lang="es-E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∗0,8∗0,2 </m:t>
                        </m:r>
                      </m:den>
                    </m:f>
                  </m:oMath>
                </a14:m>
                <a:r>
                  <a:rPr lang="es-ES" sz="20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235</a:t>
                </a:r>
                <a:endParaRPr lang="es-E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670" y="4263027"/>
                <a:ext cx="4790045" cy="10133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9"/>
          <p:cNvSpPr/>
          <p:nvPr/>
        </p:nvSpPr>
        <p:spPr>
          <a:xfrm>
            <a:off x="1715347" y="3930934"/>
            <a:ext cx="22012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Donde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=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5533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0.80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 =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0.20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1.96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= 5%, 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2439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3325</TotalTime>
  <Words>2702</Words>
  <Application>Microsoft Office PowerPoint</Application>
  <PresentationFormat>Presentación en pantalla (4:3)</PresentationFormat>
  <Paragraphs>1526</Paragraphs>
  <Slides>46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3" baseType="lpstr">
      <vt:lpstr>Arial</vt:lpstr>
      <vt:lpstr>Calibri</vt:lpstr>
      <vt:lpstr>Cambria Math</vt:lpstr>
      <vt:lpstr>Constantia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Dianita Lara</cp:lastModifiedBy>
  <cp:revision>209</cp:revision>
  <dcterms:created xsi:type="dcterms:W3CDTF">2015-10-28T19:04:10Z</dcterms:created>
  <dcterms:modified xsi:type="dcterms:W3CDTF">2016-11-15T20:30:50Z</dcterms:modified>
</cp:coreProperties>
</file>