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5">
  <p:sldMasterIdLst>
    <p:sldMasterId id="2147483648" r:id="rId1"/>
  </p:sldMasterIdLst>
  <p:sldIdLst>
    <p:sldId id="256" r:id="rId2"/>
    <p:sldId id="257" r:id="rId3"/>
    <p:sldId id="258" r:id="rId4"/>
    <p:sldId id="259" r:id="rId5"/>
    <p:sldId id="260" r:id="rId6"/>
    <p:sldId id="261" r:id="rId7"/>
    <p:sldId id="271" r:id="rId8"/>
    <p:sldId id="262" r:id="rId9"/>
    <p:sldId id="263" r:id="rId10"/>
    <p:sldId id="264" r:id="rId11"/>
    <p:sldId id="265" r:id="rId12"/>
    <p:sldId id="266" r:id="rId13"/>
    <p:sldId id="268" r:id="rId14"/>
    <p:sldId id="269" r:id="rId15"/>
    <p:sldId id="272" r:id="rId16"/>
    <p:sldId id="270" r:id="rId17"/>
    <p:sldId id="273" r:id="rId18"/>
    <p:sldId id="274" r:id="rId1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9" autoAdjust="0"/>
    <p:restoredTop sz="94660"/>
  </p:normalViewPr>
  <p:slideViewPr>
    <p:cSldViewPr snapToGrid="0">
      <p:cViewPr>
        <p:scale>
          <a:sx n="71" d="100"/>
          <a:sy n="71" d="100"/>
        </p:scale>
        <p:origin x="49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960CBC-732F-495A-803D-34BF898A8111}"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s-ES"/>
        </a:p>
      </dgm:t>
    </dgm:pt>
    <dgm:pt modelId="{55949B81-50CA-4BA7-BDEE-F9925F729DF5}">
      <dgm:prSet phldrT="[Texto]"/>
      <dgm:spPr/>
      <dgm:t>
        <a:bodyPr/>
        <a:lstStyle/>
        <a:p>
          <a:pPr algn="just"/>
          <a:r>
            <a:rPr lang="es-EC" dirty="0" smtClean="0">
              <a:latin typeface="Times New Roman" panose="02020603050405020304" pitchFamily="18" charset="0"/>
              <a:cs typeface="Times New Roman" panose="02020603050405020304" pitchFamily="18" charset="0"/>
            </a:rPr>
            <a:t>La esterilizadora presenta las siguientes falencias:</a:t>
          </a:r>
          <a:endParaRPr lang="es-ES" dirty="0"/>
        </a:p>
      </dgm:t>
    </dgm:pt>
    <dgm:pt modelId="{F9B8FB1C-531C-489A-A09B-7D8A6134D57A}" type="parTrans" cxnId="{4F61776B-CCEE-4A61-9408-3353C171E2A7}">
      <dgm:prSet/>
      <dgm:spPr/>
      <dgm:t>
        <a:bodyPr/>
        <a:lstStyle/>
        <a:p>
          <a:endParaRPr lang="es-ES"/>
        </a:p>
      </dgm:t>
    </dgm:pt>
    <dgm:pt modelId="{B07060A9-05CC-4C64-8A76-BDCAA35A72A5}" type="sibTrans" cxnId="{4F61776B-CCEE-4A61-9408-3353C171E2A7}">
      <dgm:prSet/>
      <dgm:spPr/>
      <dgm:t>
        <a:bodyPr/>
        <a:lstStyle/>
        <a:p>
          <a:endParaRPr lang="es-ES"/>
        </a:p>
      </dgm:t>
    </dgm:pt>
    <dgm:pt modelId="{8506CD26-A8FA-4DB1-864C-F59FBD463093}">
      <dgm:prSet phldrT="[Texto]"/>
      <dgm:spPr/>
      <dgm:t>
        <a:bodyPr/>
        <a:lstStyle/>
        <a:p>
          <a:pPr algn="just"/>
          <a:r>
            <a:rPr lang="es-EC" dirty="0" smtClean="0"/>
            <a:t>Del análisis realizado se obtiene que:</a:t>
          </a:r>
          <a:endParaRPr lang="es-ES" dirty="0"/>
        </a:p>
      </dgm:t>
    </dgm:pt>
    <dgm:pt modelId="{CE62AFD8-26FC-41A6-A01D-F3A762E5F0DB}" type="parTrans" cxnId="{F13948B4-93CD-404F-9C70-3C9728CDDA9A}">
      <dgm:prSet/>
      <dgm:spPr/>
      <dgm:t>
        <a:bodyPr/>
        <a:lstStyle/>
        <a:p>
          <a:endParaRPr lang="es-ES"/>
        </a:p>
      </dgm:t>
    </dgm:pt>
    <dgm:pt modelId="{7B5CB859-9197-4254-9C67-1058427DEB0D}" type="sibTrans" cxnId="{F13948B4-93CD-404F-9C70-3C9728CDDA9A}">
      <dgm:prSet/>
      <dgm:spPr/>
      <dgm:t>
        <a:bodyPr/>
        <a:lstStyle/>
        <a:p>
          <a:endParaRPr lang="es-ES"/>
        </a:p>
      </dgm:t>
    </dgm:pt>
    <dgm:pt modelId="{FC54974C-C01E-4151-A094-A705C1A8222A}">
      <dgm:prSet phldrT="[Texto]"/>
      <dgm:spPr/>
      <dgm:t>
        <a:bodyPr/>
        <a:lstStyle/>
        <a:p>
          <a:pPr algn="just"/>
          <a:r>
            <a:rPr lang="es-419" dirty="0" smtClean="0"/>
            <a:t>Reestructuración</a:t>
          </a:r>
          <a:endParaRPr lang="es-ES" dirty="0"/>
        </a:p>
      </dgm:t>
    </dgm:pt>
    <dgm:pt modelId="{E04598C8-787C-478C-8EEE-CEBFF3AE81A7}" type="parTrans" cxnId="{54538426-A5B7-42A9-9909-01BB330ED3BE}">
      <dgm:prSet/>
      <dgm:spPr/>
      <dgm:t>
        <a:bodyPr/>
        <a:lstStyle/>
        <a:p>
          <a:endParaRPr lang="es-ES"/>
        </a:p>
      </dgm:t>
    </dgm:pt>
    <dgm:pt modelId="{B65D52C8-3FDC-42C4-BC0E-737CC02FA99E}" type="sibTrans" cxnId="{54538426-A5B7-42A9-9909-01BB330ED3BE}">
      <dgm:prSet/>
      <dgm:spPr/>
      <dgm:t>
        <a:bodyPr/>
        <a:lstStyle/>
        <a:p>
          <a:endParaRPr lang="es-ES"/>
        </a:p>
      </dgm:t>
    </dgm:pt>
    <dgm:pt modelId="{73EA051C-AC6E-4DDA-AD01-330AD383FFD3}">
      <dgm:prSet phldrT="[Texto]"/>
      <dgm:spPr/>
      <dgm:t>
        <a:bodyPr/>
        <a:lstStyle/>
        <a:p>
          <a:pPr algn="just"/>
          <a:r>
            <a:rPr lang="es-419" dirty="0" smtClean="0"/>
            <a:t>Previo la implantación </a:t>
          </a:r>
          <a:endParaRPr lang="es-ES" dirty="0"/>
        </a:p>
      </dgm:t>
    </dgm:pt>
    <dgm:pt modelId="{12B20531-3619-430D-ADFA-EC086A575370}" type="parTrans" cxnId="{42B66416-CECB-455C-B70A-7D916DE5E6DE}">
      <dgm:prSet/>
      <dgm:spPr/>
      <dgm:t>
        <a:bodyPr/>
        <a:lstStyle/>
        <a:p>
          <a:endParaRPr lang="es-ES"/>
        </a:p>
      </dgm:t>
    </dgm:pt>
    <dgm:pt modelId="{34F4EB3D-8E1A-4F94-B90D-36CCB3B7730E}" type="sibTrans" cxnId="{42B66416-CECB-455C-B70A-7D916DE5E6DE}">
      <dgm:prSet/>
      <dgm:spPr/>
      <dgm:t>
        <a:bodyPr/>
        <a:lstStyle/>
        <a:p>
          <a:endParaRPr lang="es-ES"/>
        </a:p>
      </dgm:t>
    </dgm:pt>
    <dgm:pt modelId="{8AB723AD-7F7C-46CC-BF7D-75A4E96961A5}">
      <dgm:prSet/>
      <dgm:spPr/>
      <dgm:t>
        <a:bodyPr/>
        <a:lstStyle/>
        <a:p>
          <a:r>
            <a:rPr lang="es-EC" dirty="0" smtClean="0">
              <a:latin typeface="Times New Roman" panose="02020603050405020304" pitchFamily="18" charset="0"/>
              <a:cs typeface="Times New Roman" panose="02020603050405020304" pitchFamily="18" charset="0"/>
            </a:rPr>
            <a:t>. Ciclos y temperatura de esterilización manuales no confiables</a:t>
          </a:r>
          <a:endParaRPr lang="es-EC" dirty="0" smtClean="0">
            <a:latin typeface="Times New Roman" panose="02020603050405020304" pitchFamily="18" charset="0"/>
            <a:cs typeface="Times New Roman" panose="02020603050405020304" pitchFamily="18" charset="0"/>
          </a:endParaRPr>
        </a:p>
      </dgm:t>
    </dgm:pt>
    <dgm:pt modelId="{F5951B48-1156-41F7-9CEC-EE1D378EEA6D}" type="parTrans" cxnId="{B6314B49-4579-4E15-A70A-31E6FAAC6F42}">
      <dgm:prSet/>
      <dgm:spPr/>
      <dgm:t>
        <a:bodyPr/>
        <a:lstStyle/>
        <a:p>
          <a:endParaRPr lang="es-ES"/>
        </a:p>
      </dgm:t>
    </dgm:pt>
    <dgm:pt modelId="{CD734331-E941-490B-8F2D-F43352D192CC}" type="sibTrans" cxnId="{B6314B49-4579-4E15-A70A-31E6FAAC6F42}">
      <dgm:prSet/>
      <dgm:spPr/>
      <dgm:t>
        <a:bodyPr/>
        <a:lstStyle/>
        <a:p>
          <a:endParaRPr lang="es-ES"/>
        </a:p>
      </dgm:t>
    </dgm:pt>
    <dgm:pt modelId="{4104EBEF-2C10-4924-9AA8-A99F45CFC798}">
      <dgm:prSet/>
      <dgm:spPr/>
      <dgm:t>
        <a:bodyPr/>
        <a:lstStyle/>
        <a:p>
          <a:r>
            <a:rPr lang="es-EC" dirty="0" smtClean="0">
              <a:latin typeface="Times New Roman" panose="02020603050405020304" pitchFamily="18" charset="0"/>
              <a:cs typeface="Times New Roman" panose="02020603050405020304" pitchFamily="18" charset="0"/>
            </a:rPr>
            <a:t>. Fuga de calor debido al deterioro del selle en la puerta</a:t>
          </a:r>
          <a:endParaRPr lang="es-EC" dirty="0" smtClean="0">
            <a:latin typeface="Times New Roman" panose="02020603050405020304" pitchFamily="18" charset="0"/>
            <a:cs typeface="Times New Roman" panose="02020603050405020304" pitchFamily="18" charset="0"/>
          </a:endParaRPr>
        </a:p>
      </dgm:t>
    </dgm:pt>
    <dgm:pt modelId="{B82C780C-ECCC-4AEB-AA77-CB085E4706BA}" type="parTrans" cxnId="{0884B8CB-1AD0-48FE-9A14-691B403BFF92}">
      <dgm:prSet/>
      <dgm:spPr/>
      <dgm:t>
        <a:bodyPr/>
        <a:lstStyle/>
        <a:p>
          <a:endParaRPr lang="es-ES"/>
        </a:p>
      </dgm:t>
    </dgm:pt>
    <dgm:pt modelId="{FF40B1B6-5B85-4203-A2E5-61EE49EBF347}" type="sibTrans" cxnId="{0884B8CB-1AD0-48FE-9A14-691B403BFF92}">
      <dgm:prSet/>
      <dgm:spPr/>
      <dgm:t>
        <a:bodyPr/>
        <a:lstStyle/>
        <a:p>
          <a:endParaRPr lang="es-ES"/>
        </a:p>
      </dgm:t>
    </dgm:pt>
    <dgm:pt modelId="{FF88C4B0-818D-48A6-B84C-73C480B377A3}">
      <dgm:prSet/>
      <dgm:spPr/>
      <dgm:t>
        <a:bodyPr/>
        <a:lstStyle/>
        <a:p>
          <a:r>
            <a:rPr lang="es-EC" dirty="0" smtClean="0">
              <a:latin typeface="Times New Roman" panose="02020603050405020304" pitchFamily="18" charset="0"/>
              <a:cs typeface="Times New Roman" panose="02020603050405020304" pitchFamily="18" charset="0"/>
            </a:rPr>
            <a:t>. Daño del material sujeto al proceso de esterilización</a:t>
          </a:r>
          <a:endParaRPr lang="es-EC" dirty="0" smtClean="0">
            <a:latin typeface="Times New Roman" panose="02020603050405020304" pitchFamily="18" charset="0"/>
            <a:cs typeface="Times New Roman" panose="02020603050405020304" pitchFamily="18" charset="0"/>
          </a:endParaRPr>
        </a:p>
      </dgm:t>
    </dgm:pt>
    <dgm:pt modelId="{F2A1280C-A1D6-48A4-BFDA-6B942D5A713E}" type="parTrans" cxnId="{31451D6E-E3C5-4190-8CA2-4D8F3CC30290}">
      <dgm:prSet/>
      <dgm:spPr/>
      <dgm:t>
        <a:bodyPr/>
        <a:lstStyle/>
        <a:p>
          <a:endParaRPr lang="es-ES"/>
        </a:p>
      </dgm:t>
    </dgm:pt>
    <dgm:pt modelId="{7266D28E-F3A3-4101-B064-7BA159CC874B}" type="sibTrans" cxnId="{31451D6E-E3C5-4190-8CA2-4D8F3CC30290}">
      <dgm:prSet/>
      <dgm:spPr/>
      <dgm:t>
        <a:bodyPr/>
        <a:lstStyle/>
        <a:p>
          <a:endParaRPr lang="es-ES"/>
        </a:p>
      </dgm:t>
    </dgm:pt>
    <dgm:pt modelId="{B3B5D8A2-16BF-4C28-A227-66C52E891459}">
      <dgm:prSet/>
      <dgm:spPr/>
      <dgm:t>
        <a:bodyPr/>
        <a:lstStyle/>
        <a:p>
          <a:r>
            <a:rPr lang="es-EC" dirty="0" smtClean="0">
              <a:latin typeface="Times New Roman" panose="02020603050405020304" pitchFamily="18" charset="0"/>
              <a:cs typeface="Times New Roman" panose="02020603050405020304" pitchFamily="18" charset="0"/>
            </a:rPr>
            <a:t>Estos inconvenientes y el tiempo empleado solo en esta actividad, provocan malestar en el usuario</a:t>
          </a:r>
          <a:endParaRPr lang="es-ES" dirty="0"/>
        </a:p>
      </dgm:t>
    </dgm:pt>
    <dgm:pt modelId="{61C66F8F-6E47-4C1F-816F-4810A1852627}" type="parTrans" cxnId="{1E8A1E25-61EC-48E3-8863-62F0A0D2DE2C}">
      <dgm:prSet/>
      <dgm:spPr/>
      <dgm:t>
        <a:bodyPr/>
        <a:lstStyle/>
        <a:p>
          <a:endParaRPr lang="es-ES"/>
        </a:p>
      </dgm:t>
    </dgm:pt>
    <dgm:pt modelId="{ADC20048-B599-48A3-8591-89C879FDD51C}" type="sibTrans" cxnId="{1E8A1E25-61EC-48E3-8863-62F0A0D2DE2C}">
      <dgm:prSet/>
      <dgm:spPr/>
      <dgm:t>
        <a:bodyPr/>
        <a:lstStyle/>
        <a:p>
          <a:endParaRPr lang="es-ES"/>
        </a:p>
      </dgm:t>
    </dgm:pt>
    <dgm:pt modelId="{B5028304-8647-4804-B174-7F3AD5019E4D}">
      <dgm:prSet/>
      <dgm:spPr/>
      <dgm:t>
        <a:bodyPr/>
        <a:lstStyle/>
        <a:p>
          <a:r>
            <a:rPr lang="es-EC" smtClean="0"/>
            <a:t>La tecnología inmersa en el módulo de control era obsoleta</a:t>
          </a:r>
          <a:endParaRPr lang="es-ES" dirty="0" smtClean="0"/>
        </a:p>
      </dgm:t>
    </dgm:pt>
    <dgm:pt modelId="{EDE458B7-1BAB-4E34-AD40-524D5F66135B}" type="parTrans" cxnId="{CD3C5C23-FDAE-464E-9F1F-A61378916288}">
      <dgm:prSet/>
      <dgm:spPr/>
      <dgm:t>
        <a:bodyPr/>
        <a:lstStyle/>
        <a:p>
          <a:endParaRPr lang="es-ES"/>
        </a:p>
      </dgm:t>
    </dgm:pt>
    <dgm:pt modelId="{9C54C50A-B7CC-4904-9482-B072AE5C1AFC}" type="sibTrans" cxnId="{CD3C5C23-FDAE-464E-9F1F-A61378916288}">
      <dgm:prSet/>
      <dgm:spPr/>
      <dgm:t>
        <a:bodyPr/>
        <a:lstStyle/>
        <a:p>
          <a:endParaRPr lang="es-ES"/>
        </a:p>
      </dgm:t>
    </dgm:pt>
    <dgm:pt modelId="{5351D0F8-3F50-4DF6-A7C4-4DA9FF8FE818}">
      <dgm:prSet/>
      <dgm:spPr/>
      <dgm:t>
        <a:bodyPr/>
        <a:lstStyle/>
        <a:p>
          <a:r>
            <a:rPr lang="es-EC" smtClean="0"/>
            <a:t>Un desgaste en los actuadores</a:t>
          </a:r>
          <a:endParaRPr lang="es-ES" dirty="0" smtClean="0"/>
        </a:p>
      </dgm:t>
    </dgm:pt>
    <dgm:pt modelId="{0CF5FDC8-0DE8-4007-A4FA-8F976F986221}" type="parTrans" cxnId="{EB5478B1-7DB4-44C0-A375-F99A71D6F4BD}">
      <dgm:prSet/>
      <dgm:spPr/>
      <dgm:t>
        <a:bodyPr/>
        <a:lstStyle/>
        <a:p>
          <a:endParaRPr lang="es-ES"/>
        </a:p>
      </dgm:t>
    </dgm:pt>
    <dgm:pt modelId="{276EA7B4-A44F-4860-9501-6BA8E4816D39}" type="sibTrans" cxnId="{EB5478B1-7DB4-44C0-A375-F99A71D6F4BD}">
      <dgm:prSet/>
      <dgm:spPr/>
      <dgm:t>
        <a:bodyPr/>
        <a:lstStyle/>
        <a:p>
          <a:endParaRPr lang="es-ES"/>
        </a:p>
      </dgm:t>
    </dgm:pt>
    <dgm:pt modelId="{88A8EC69-738B-47C0-A4CF-592CAFFED8EA}">
      <dgm:prSet/>
      <dgm:spPr/>
      <dgm:t>
        <a:bodyPr/>
        <a:lstStyle/>
        <a:p>
          <a:r>
            <a:rPr lang="es-EC" smtClean="0"/>
            <a:t>Los elementos de calentamiento deteriorados</a:t>
          </a:r>
          <a:endParaRPr lang="es-ES" dirty="0" smtClean="0"/>
        </a:p>
      </dgm:t>
    </dgm:pt>
    <dgm:pt modelId="{13E6AF17-8DC0-4FEA-AA02-93008DA7D3DE}" type="parTrans" cxnId="{14682877-AE3F-41F5-AC06-8D464D1109D6}">
      <dgm:prSet/>
      <dgm:spPr/>
      <dgm:t>
        <a:bodyPr/>
        <a:lstStyle/>
        <a:p>
          <a:endParaRPr lang="es-ES"/>
        </a:p>
      </dgm:t>
    </dgm:pt>
    <dgm:pt modelId="{7576E610-1D09-4E40-86F1-A10C6D8FF219}" type="sibTrans" cxnId="{14682877-AE3F-41F5-AC06-8D464D1109D6}">
      <dgm:prSet/>
      <dgm:spPr/>
      <dgm:t>
        <a:bodyPr/>
        <a:lstStyle/>
        <a:p>
          <a:endParaRPr lang="es-ES"/>
        </a:p>
      </dgm:t>
    </dgm:pt>
    <dgm:pt modelId="{F5D5B429-32FE-4B7F-ADD3-7DC00DA1F747}">
      <dgm:prSet/>
      <dgm:spPr/>
      <dgm:t>
        <a:bodyPr/>
        <a:lstStyle/>
        <a:p>
          <a:r>
            <a:rPr lang="es-EC" smtClean="0"/>
            <a:t>Sistema mecánico de medición de temperatura en desuso</a:t>
          </a:r>
          <a:endParaRPr lang="es-ES" dirty="0"/>
        </a:p>
      </dgm:t>
    </dgm:pt>
    <dgm:pt modelId="{133CEBBA-B3B3-489B-B24C-F0F493DCE52C}" type="parTrans" cxnId="{6256793C-65B5-4605-9C50-7DF547968EAA}">
      <dgm:prSet/>
      <dgm:spPr/>
      <dgm:t>
        <a:bodyPr/>
        <a:lstStyle/>
        <a:p>
          <a:endParaRPr lang="es-ES"/>
        </a:p>
      </dgm:t>
    </dgm:pt>
    <dgm:pt modelId="{635E857E-BB81-44BD-9F2C-5F29ACB71FB2}" type="sibTrans" cxnId="{6256793C-65B5-4605-9C50-7DF547968EAA}">
      <dgm:prSet/>
      <dgm:spPr/>
      <dgm:t>
        <a:bodyPr/>
        <a:lstStyle/>
        <a:p>
          <a:endParaRPr lang="es-ES"/>
        </a:p>
      </dgm:t>
    </dgm:pt>
    <dgm:pt modelId="{237AA527-8291-45AA-89D5-FCD28101C31A}" type="pres">
      <dgm:prSet presAssocID="{D7960CBC-732F-495A-803D-34BF898A8111}" presName="Name0" presStyleCnt="0">
        <dgm:presLayoutVars>
          <dgm:chMax val="5"/>
          <dgm:chPref val="5"/>
          <dgm:dir/>
          <dgm:animLvl val="lvl"/>
        </dgm:presLayoutVars>
      </dgm:prSet>
      <dgm:spPr/>
    </dgm:pt>
    <dgm:pt modelId="{511AE17F-F1D4-49C2-8D9F-AEB92C420E4B}" type="pres">
      <dgm:prSet presAssocID="{73EA051C-AC6E-4DDA-AD01-330AD383FFD3}" presName="parentText1" presStyleLbl="node1" presStyleIdx="0" presStyleCnt="2">
        <dgm:presLayoutVars>
          <dgm:chMax/>
          <dgm:chPref val="3"/>
          <dgm:bulletEnabled val="1"/>
        </dgm:presLayoutVars>
      </dgm:prSet>
      <dgm:spPr/>
    </dgm:pt>
    <dgm:pt modelId="{B23D77F5-E9B0-4245-84AA-94CF5FABD09C}" type="pres">
      <dgm:prSet presAssocID="{73EA051C-AC6E-4DDA-AD01-330AD383FFD3}" presName="childText1" presStyleLbl="solidAlignAcc1" presStyleIdx="0" presStyleCnt="2">
        <dgm:presLayoutVars>
          <dgm:chMax val="0"/>
          <dgm:chPref val="0"/>
          <dgm:bulletEnabled val="1"/>
        </dgm:presLayoutVars>
      </dgm:prSet>
      <dgm:spPr/>
      <dgm:t>
        <a:bodyPr/>
        <a:lstStyle/>
        <a:p>
          <a:endParaRPr lang="es-ES"/>
        </a:p>
      </dgm:t>
    </dgm:pt>
    <dgm:pt modelId="{E5B84457-DDF1-45E2-802F-D47A84DF3EB9}" type="pres">
      <dgm:prSet presAssocID="{FC54974C-C01E-4151-A094-A705C1A8222A}" presName="parentText2" presStyleLbl="node1" presStyleIdx="1" presStyleCnt="2">
        <dgm:presLayoutVars>
          <dgm:chMax/>
          <dgm:chPref val="3"/>
          <dgm:bulletEnabled val="1"/>
        </dgm:presLayoutVars>
      </dgm:prSet>
      <dgm:spPr/>
    </dgm:pt>
    <dgm:pt modelId="{84E9E9C7-0487-4071-AFCE-FCF16F13D41E}" type="pres">
      <dgm:prSet presAssocID="{FC54974C-C01E-4151-A094-A705C1A8222A}" presName="childText2" presStyleLbl="solidAlignAcc1" presStyleIdx="1" presStyleCnt="2">
        <dgm:presLayoutVars>
          <dgm:chMax val="0"/>
          <dgm:chPref val="0"/>
          <dgm:bulletEnabled val="1"/>
        </dgm:presLayoutVars>
      </dgm:prSet>
      <dgm:spPr/>
    </dgm:pt>
  </dgm:ptLst>
  <dgm:cxnLst>
    <dgm:cxn modelId="{B6314B49-4579-4E15-A70A-31E6FAAC6F42}" srcId="{73EA051C-AC6E-4DDA-AD01-330AD383FFD3}" destId="{8AB723AD-7F7C-46CC-BF7D-75A4E96961A5}" srcOrd="1" destOrd="0" parTransId="{F5951B48-1156-41F7-9CEC-EE1D378EEA6D}" sibTransId="{CD734331-E941-490B-8F2D-F43352D192CC}"/>
    <dgm:cxn modelId="{EB5478B1-7DB4-44C0-A375-F99A71D6F4BD}" srcId="{FC54974C-C01E-4151-A094-A705C1A8222A}" destId="{5351D0F8-3F50-4DF6-A7C4-4DA9FF8FE818}" srcOrd="2" destOrd="0" parTransId="{0CF5FDC8-0DE8-4007-A4FA-8F976F986221}" sibTransId="{276EA7B4-A44F-4860-9501-6BA8E4816D39}"/>
    <dgm:cxn modelId="{F13948B4-93CD-404F-9C70-3C9728CDDA9A}" srcId="{FC54974C-C01E-4151-A094-A705C1A8222A}" destId="{8506CD26-A8FA-4DB1-864C-F59FBD463093}" srcOrd="0" destOrd="0" parTransId="{CE62AFD8-26FC-41A6-A01D-F3A762E5F0DB}" sibTransId="{7B5CB859-9197-4254-9C67-1058427DEB0D}"/>
    <dgm:cxn modelId="{717F9996-D8CF-4491-A286-6BD65CF38513}" type="presOf" srcId="{B5028304-8647-4804-B174-7F3AD5019E4D}" destId="{84E9E9C7-0487-4071-AFCE-FCF16F13D41E}" srcOrd="0" destOrd="1" presId="urn:microsoft.com/office/officeart/2009/3/layout/IncreasingArrowsProcess"/>
    <dgm:cxn modelId="{92FFFE0A-4052-4904-BE05-0DF211BF03F9}" type="presOf" srcId="{4104EBEF-2C10-4924-9AA8-A99F45CFC798}" destId="{B23D77F5-E9B0-4245-84AA-94CF5FABD09C}" srcOrd="0" destOrd="2" presId="urn:microsoft.com/office/officeart/2009/3/layout/IncreasingArrowsProcess"/>
    <dgm:cxn modelId="{4F61776B-CCEE-4A61-9408-3353C171E2A7}" srcId="{73EA051C-AC6E-4DDA-AD01-330AD383FFD3}" destId="{55949B81-50CA-4BA7-BDEE-F9925F729DF5}" srcOrd="0" destOrd="0" parTransId="{F9B8FB1C-531C-489A-A09B-7D8A6134D57A}" sibTransId="{B07060A9-05CC-4C64-8A76-BDCAA35A72A5}"/>
    <dgm:cxn modelId="{54538426-A5B7-42A9-9909-01BB330ED3BE}" srcId="{D7960CBC-732F-495A-803D-34BF898A8111}" destId="{FC54974C-C01E-4151-A094-A705C1A8222A}" srcOrd="1" destOrd="0" parTransId="{E04598C8-787C-478C-8EEE-CEBFF3AE81A7}" sibTransId="{B65D52C8-3FDC-42C4-BC0E-737CC02FA99E}"/>
    <dgm:cxn modelId="{6256793C-65B5-4605-9C50-7DF547968EAA}" srcId="{FC54974C-C01E-4151-A094-A705C1A8222A}" destId="{F5D5B429-32FE-4B7F-ADD3-7DC00DA1F747}" srcOrd="4" destOrd="0" parTransId="{133CEBBA-B3B3-489B-B24C-F0F493DCE52C}" sibTransId="{635E857E-BB81-44BD-9F2C-5F29ACB71FB2}"/>
    <dgm:cxn modelId="{1E8A1E25-61EC-48E3-8863-62F0A0D2DE2C}" srcId="{73EA051C-AC6E-4DDA-AD01-330AD383FFD3}" destId="{B3B5D8A2-16BF-4C28-A227-66C52E891459}" srcOrd="4" destOrd="0" parTransId="{61C66F8F-6E47-4C1F-816F-4810A1852627}" sibTransId="{ADC20048-B599-48A3-8591-89C879FDD51C}"/>
    <dgm:cxn modelId="{A9CCEADC-967B-4F9E-AD37-50191D422988}" type="presOf" srcId="{D7960CBC-732F-495A-803D-34BF898A8111}" destId="{237AA527-8291-45AA-89D5-FCD28101C31A}" srcOrd="0" destOrd="0" presId="urn:microsoft.com/office/officeart/2009/3/layout/IncreasingArrowsProcess"/>
    <dgm:cxn modelId="{9E466134-6D68-49C6-8832-E7FEC1FAFFA7}" type="presOf" srcId="{F5D5B429-32FE-4B7F-ADD3-7DC00DA1F747}" destId="{84E9E9C7-0487-4071-AFCE-FCF16F13D41E}" srcOrd="0" destOrd="4" presId="urn:microsoft.com/office/officeart/2009/3/layout/IncreasingArrowsProcess"/>
    <dgm:cxn modelId="{61B6A735-F8B8-45A3-8E5D-2CCE4FFC81A5}" type="presOf" srcId="{73EA051C-AC6E-4DDA-AD01-330AD383FFD3}" destId="{511AE17F-F1D4-49C2-8D9F-AEB92C420E4B}" srcOrd="0" destOrd="0" presId="urn:microsoft.com/office/officeart/2009/3/layout/IncreasingArrowsProcess"/>
    <dgm:cxn modelId="{728486EB-A4E6-48D5-9862-775E46A946F2}" type="presOf" srcId="{FF88C4B0-818D-48A6-B84C-73C480B377A3}" destId="{B23D77F5-E9B0-4245-84AA-94CF5FABD09C}" srcOrd="0" destOrd="3" presId="urn:microsoft.com/office/officeart/2009/3/layout/IncreasingArrowsProcess"/>
    <dgm:cxn modelId="{8E71FBB7-1314-444E-AA69-E15A52639565}" type="presOf" srcId="{8AB723AD-7F7C-46CC-BF7D-75A4E96961A5}" destId="{B23D77F5-E9B0-4245-84AA-94CF5FABD09C}" srcOrd="0" destOrd="1" presId="urn:microsoft.com/office/officeart/2009/3/layout/IncreasingArrowsProcess"/>
    <dgm:cxn modelId="{CD3C5C23-FDAE-464E-9F1F-A61378916288}" srcId="{FC54974C-C01E-4151-A094-A705C1A8222A}" destId="{B5028304-8647-4804-B174-7F3AD5019E4D}" srcOrd="1" destOrd="0" parTransId="{EDE458B7-1BAB-4E34-AD40-524D5F66135B}" sibTransId="{9C54C50A-B7CC-4904-9482-B072AE5C1AFC}"/>
    <dgm:cxn modelId="{42B66416-CECB-455C-B70A-7D916DE5E6DE}" srcId="{D7960CBC-732F-495A-803D-34BF898A8111}" destId="{73EA051C-AC6E-4DDA-AD01-330AD383FFD3}" srcOrd="0" destOrd="0" parTransId="{12B20531-3619-430D-ADFA-EC086A575370}" sibTransId="{34F4EB3D-8E1A-4F94-B90D-36CCB3B7730E}"/>
    <dgm:cxn modelId="{31451D6E-E3C5-4190-8CA2-4D8F3CC30290}" srcId="{73EA051C-AC6E-4DDA-AD01-330AD383FFD3}" destId="{FF88C4B0-818D-48A6-B84C-73C480B377A3}" srcOrd="3" destOrd="0" parTransId="{F2A1280C-A1D6-48A4-BFDA-6B942D5A713E}" sibTransId="{7266D28E-F3A3-4101-B064-7BA159CC874B}"/>
    <dgm:cxn modelId="{E48117CD-AC81-4F90-BB6A-D49208D24AE4}" type="presOf" srcId="{55949B81-50CA-4BA7-BDEE-F9925F729DF5}" destId="{B23D77F5-E9B0-4245-84AA-94CF5FABD09C}" srcOrd="0" destOrd="0" presId="urn:microsoft.com/office/officeart/2009/3/layout/IncreasingArrowsProcess"/>
    <dgm:cxn modelId="{14682877-AE3F-41F5-AC06-8D464D1109D6}" srcId="{FC54974C-C01E-4151-A094-A705C1A8222A}" destId="{88A8EC69-738B-47C0-A4CF-592CAFFED8EA}" srcOrd="3" destOrd="0" parTransId="{13E6AF17-8DC0-4FEA-AA02-93008DA7D3DE}" sibTransId="{7576E610-1D09-4E40-86F1-A10C6D8FF219}"/>
    <dgm:cxn modelId="{BB71B14D-63BF-43EB-AC2E-720DCA828233}" type="presOf" srcId="{B3B5D8A2-16BF-4C28-A227-66C52E891459}" destId="{B23D77F5-E9B0-4245-84AA-94CF5FABD09C}" srcOrd="0" destOrd="4" presId="urn:microsoft.com/office/officeart/2009/3/layout/IncreasingArrowsProcess"/>
    <dgm:cxn modelId="{56403734-DC11-4005-8172-3DD02592B17F}" type="presOf" srcId="{FC54974C-C01E-4151-A094-A705C1A8222A}" destId="{E5B84457-DDF1-45E2-802F-D47A84DF3EB9}" srcOrd="0" destOrd="0" presId="urn:microsoft.com/office/officeart/2009/3/layout/IncreasingArrowsProcess"/>
    <dgm:cxn modelId="{99418C24-28A2-4655-87DD-0B3EF2CED57C}" type="presOf" srcId="{5351D0F8-3F50-4DF6-A7C4-4DA9FF8FE818}" destId="{84E9E9C7-0487-4071-AFCE-FCF16F13D41E}" srcOrd="0" destOrd="2" presId="urn:microsoft.com/office/officeart/2009/3/layout/IncreasingArrowsProcess"/>
    <dgm:cxn modelId="{3D9C06D8-2620-43B5-AF46-F4D1776FAA4D}" type="presOf" srcId="{88A8EC69-738B-47C0-A4CF-592CAFFED8EA}" destId="{84E9E9C7-0487-4071-AFCE-FCF16F13D41E}" srcOrd="0" destOrd="3" presId="urn:microsoft.com/office/officeart/2009/3/layout/IncreasingArrowsProcess"/>
    <dgm:cxn modelId="{83A97C7C-7E05-430C-81A0-1440D8E5991A}" type="presOf" srcId="{8506CD26-A8FA-4DB1-864C-F59FBD463093}" destId="{84E9E9C7-0487-4071-AFCE-FCF16F13D41E}" srcOrd="0" destOrd="0" presId="urn:microsoft.com/office/officeart/2009/3/layout/IncreasingArrowsProcess"/>
    <dgm:cxn modelId="{0884B8CB-1AD0-48FE-9A14-691B403BFF92}" srcId="{73EA051C-AC6E-4DDA-AD01-330AD383FFD3}" destId="{4104EBEF-2C10-4924-9AA8-A99F45CFC798}" srcOrd="2" destOrd="0" parTransId="{B82C780C-ECCC-4AEB-AA77-CB085E4706BA}" sibTransId="{FF40B1B6-5B85-4203-A2E5-61EE49EBF347}"/>
    <dgm:cxn modelId="{6E8E5A22-F958-41C0-86EF-83A06E4159FB}" type="presParOf" srcId="{237AA527-8291-45AA-89D5-FCD28101C31A}" destId="{511AE17F-F1D4-49C2-8D9F-AEB92C420E4B}" srcOrd="0" destOrd="0" presId="urn:microsoft.com/office/officeart/2009/3/layout/IncreasingArrowsProcess"/>
    <dgm:cxn modelId="{6FC15158-BD0B-40F9-A851-78AD9E95DE81}" type="presParOf" srcId="{237AA527-8291-45AA-89D5-FCD28101C31A}" destId="{B23D77F5-E9B0-4245-84AA-94CF5FABD09C}" srcOrd="1" destOrd="0" presId="urn:microsoft.com/office/officeart/2009/3/layout/IncreasingArrowsProcess"/>
    <dgm:cxn modelId="{F8BF1024-2ECB-4036-80BA-600BD4C864BD}" type="presParOf" srcId="{237AA527-8291-45AA-89D5-FCD28101C31A}" destId="{E5B84457-DDF1-45E2-802F-D47A84DF3EB9}" srcOrd="2" destOrd="0" presId="urn:microsoft.com/office/officeart/2009/3/layout/IncreasingArrowsProcess"/>
    <dgm:cxn modelId="{1CF01296-AB6B-4167-99D1-06B99B6F0D50}" type="presParOf" srcId="{237AA527-8291-45AA-89D5-FCD28101C31A}" destId="{84E9E9C7-0487-4071-AFCE-FCF16F13D41E}"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9E8524-6355-4736-BEB8-B74C6A48C94D}" type="doc">
      <dgm:prSet loTypeId="urn:microsoft.com/office/officeart/2005/8/layout/process2" loCatId="process" qsTypeId="urn:microsoft.com/office/officeart/2005/8/quickstyle/simple1" qsCatId="simple" csTypeId="urn:microsoft.com/office/officeart/2005/8/colors/colorful3" csCatId="colorful" phldr="1"/>
      <dgm:spPr/>
      <dgm:t>
        <a:bodyPr/>
        <a:lstStyle/>
        <a:p>
          <a:endParaRPr lang="es-ES"/>
        </a:p>
      </dgm:t>
    </dgm:pt>
    <dgm:pt modelId="{2184ACA1-8835-4AD9-9512-4DC347593599}">
      <dgm:prSet phldrT="[Texto]" custT="1"/>
      <dgm:spPr/>
      <dgm:t>
        <a:bodyPr/>
        <a:lstStyle/>
        <a:p>
          <a:pPr algn="just"/>
          <a:r>
            <a:rPr lang="es-ES" sz="2000" dirty="0" smtClean="0">
              <a:latin typeface="Times New Roman" panose="02020603050405020304" pitchFamily="18" charset="0"/>
              <a:cs typeface="Times New Roman" panose="02020603050405020304" pitchFamily="18" charset="0"/>
            </a:rPr>
            <a:t>ETAPA DE CONTROL</a:t>
          </a:r>
        </a:p>
      </dgm:t>
    </dgm:pt>
    <dgm:pt modelId="{A26BD98C-6E80-40BA-99AA-AA617D7C89D4}" type="parTrans" cxnId="{F5A88590-A238-4612-8E3E-1AEB951A0B6D}">
      <dgm:prSet/>
      <dgm:spPr/>
      <dgm:t>
        <a:bodyPr/>
        <a:lstStyle/>
        <a:p>
          <a:endParaRPr lang="es-ES" sz="2000">
            <a:latin typeface="Times New Roman" panose="02020603050405020304" pitchFamily="18" charset="0"/>
            <a:cs typeface="Times New Roman" panose="02020603050405020304" pitchFamily="18" charset="0"/>
          </a:endParaRPr>
        </a:p>
      </dgm:t>
    </dgm:pt>
    <dgm:pt modelId="{279E5F02-25A8-4322-9D7E-EECFAD5D6172}" type="sibTrans" cxnId="{F5A88590-A238-4612-8E3E-1AEB951A0B6D}">
      <dgm:prSet/>
      <dgm:spPr/>
      <dgm:t>
        <a:bodyPr/>
        <a:lstStyle/>
        <a:p>
          <a:endParaRPr lang="es-ES" sz="2000">
            <a:latin typeface="Times New Roman" panose="02020603050405020304" pitchFamily="18" charset="0"/>
            <a:cs typeface="Times New Roman" panose="02020603050405020304" pitchFamily="18" charset="0"/>
          </a:endParaRPr>
        </a:p>
      </dgm:t>
    </dgm:pt>
    <dgm:pt modelId="{A1C0DAB3-93EE-4D08-A82F-CC569D0773C9}">
      <dgm:prSet phldrT="[Texto]" custT="1"/>
      <dgm:spPr/>
      <dgm:t>
        <a:bodyPr/>
        <a:lstStyle/>
        <a:p>
          <a:pPr algn="just"/>
          <a:r>
            <a:rPr lang="es-ES" sz="2000" dirty="0" smtClean="0">
              <a:latin typeface="Times New Roman" panose="02020603050405020304" pitchFamily="18" charset="0"/>
              <a:cs typeface="Times New Roman" panose="02020603050405020304" pitchFamily="18" charset="0"/>
            </a:rPr>
            <a:t>ETAPA DE POTENCIA</a:t>
          </a:r>
        </a:p>
      </dgm:t>
    </dgm:pt>
    <dgm:pt modelId="{DE6B1A93-199C-4D27-842D-8E893005894D}" type="parTrans" cxnId="{B2521B5F-B564-4049-A271-1C87BA06E1C2}">
      <dgm:prSet/>
      <dgm:spPr/>
      <dgm:t>
        <a:bodyPr/>
        <a:lstStyle/>
        <a:p>
          <a:endParaRPr lang="es-ES" sz="2000">
            <a:latin typeface="Times New Roman" panose="02020603050405020304" pitchFamily="18" charset="0"/>
            <a:cs typeface="Times New Roman" panose="02020603050405020304" pitchFamily="18" charset="0"/>
          </a:endParaRPr>
        </a:p>
      </dgm:t>
    </dgm:pt>
    <dgm:pt modelId="{77990256-94B9-44DC-ABA6-E20B6E319905}" type="sibTrans" cxnId="{B2521B5F-B564-4049-A271-1C87BA06E1C2}">
      <dgm:prSet/>
      <dgm:spPr/>
      <dgm:t>
        <a:bodyPr/>
        <a:lstStyle/>
        <a:p>
          <a:endParaRPr lang="es-ES" sz="2000">
            <a:latin typeface="Times New Roman" panose="02020603050405020304" pitchFamily="18" charset="0"/>
            <a:cs typeface="Times New Roman" panose="02020603050405020304" pitchFamily="18" charset="0"/>
          </a:endParaRPr>
        </a:p>
      </dgm:t>
    </dgm:pt>
    <dgm:pt modelId="{7794D9E8-D5E5-4945-9E2F-2CB0D361DE76}">
      <dgm:prSet phldrT="[Texto]" custT="1"/>
      <dgm:spPr/>
      <dgm:t>
        <a:bodyPr/>
        <a:lstStyle/>
        <a:p>
          <a:pPr algn="just"/>
          <a:r>
            <a:rPr lang="es-ES" sz="2000" dirty="0" smtClean="0">
              <a:latin typeface="Times New Roman" panose="02020603050405020304" pitchFamily="18" charset="0"/>
              <a:cs typeface="Times New Roman" panose="02020603050405020304" pitchFamily="18" charset="0"/>
            </a:rPr>
            <a:t>Se desenvuelve en un microcontrolador Arduino Uno, en el cual se desarrolla los algoritmos para el controlador PI y el control PWM,  proporcional a la señal del controlador, adicionalmente el tratamiento de la señal dada por el sensor.</a:t>
          </a:r>
          <a:endParaRPr lang="es-ES" sz="2000" dirty="0">
            <a:latin typeface="Times New Roman" panose="02020603050405020304" pitchFamily="18" charset="0"/>
            <a:cs typeface="Times New Roman" panose="02020603050405020304" pitchFamily="18" charset="0"/>
          </a:endParaRPr>
        </a:p>
      </dgm:t>
    </dgm:pt>
    <dgm:pt modelId="{182137F1-564E-4579-99EF-4971964F9BEB}" type="parTrans" cxnId="{6498280E-6A27-4106-B7D0-194216C61E6C}">
      <dgm:prSet/>
      <dgm:spPr/>
      <dgm:t>
        <a:bodyPr/>
        <a:lstStyle/>
        <a:p>
          <a:endParaRPr lang="es-ES"/>
        </a:p>
      </dgm:t>
    </dgm:pt>
    <dgm:pt modelId="{A58826B3-B785-4F21-9B6A-1878B12B5519}" type="sibTrans" cxnId="{6498280E-6A27-4106-B7D0-194216C61E6C}">
      <dgm:prSet/>
      <dgm:spPr/>
      <dgm:t>
        <a:bodyPr/>
        <a:lstStyle/>
        <a:p>
          <a:endParaRPr lang="es-ES"/>
        </a:p>
      </dgm:t>
    </dgm:pt>
    <dgm:pt modelId="{5A934DD0-ECA9-497D-A9D9-1008903C9FC4}">
      <dgm:prSet phldrT="[Texto]" custT="1"/>
      <dgm:spPr/>
      <dgm:t>
        <a:bodyPr/>
        <a:lstStyle/>
        <a:p>
          <a:pPr algn="just"/>
          <a:r>
            <a:rPr lang="es-ES" sz="2000" smtClean="0">
              <a:latin typeface="Times New Roman" panose="02020603050405020304" pitchFamily="18" charset="0"/>
              <a:cs typeface="Times New Roman" panose="02020603050405020304" pitchFamily="18" charset="0"/>
            </a:rPr>
            <a:t>Formada </a:t>
          </a:r>
          <a:r>
            <a:rPr lang="es-ES" sz="2000" dirty="0" smtClean="0">
              <a:latin typeface="Times New Roman" panose="02020603050405020304" pitchFamily="18" charset="0"/>
              <a:cs typeface="Times New Roman" panose="02020603050405020304" pitchFamily="18" charset="0"/>
            </a:rPr>
            <a:t>por un módulo actuador y la planta propiamente. Para el accionamiento del actuador, este requiere recibir  la señal PWM desde el controlador, inmediatamente se logra controlar la cantidad de potencia suministrada a la resistencia de cerámica que posee la esterilizadora, lo cual provoca la salida de temperatura que será censada y a la vez realimenta la señal de entrada lo que permite realizar los cálculos de error y corregir en caso de necesitarlo.</a:t>
          </a:r>
          <a:endParaRPr lang="es-ES" sz="2000" dirty="0">
            <a:latin typeface="Times New Roman" panose="02020603050405020304" pitchFamily="18" charset="0"/>
            <a:cs typeface="Times New Roman" panose="02020603050405020304" pitchFamily="18" charset="0"/>
          </a:endParaRPr>
        </a:p>
      </dgm:t>
    </dgm:pt>
    <dgm:pt modelId="{56F1061C-4D07-43F0-975B-20A74094DD06}" type="parTrans" cxnId="{762C7D27-EFE3-4D2B-9A50-B48BB805C44F}">
      <dgm:prSet/>
      <dgm:spPr/>
      <dgm:t>
        <a:bodyPr/>
        <a:lstStyle/>
        <a:p>
          <a:endParaRPr lang="es-ES"/>
        </a:p>
      </dgm:t>
    </dgm:pt>
    <dgm:pt modelId="{33F18E7B-CC97-4E7C-BC08-FE68F048219E}" type="sibTrans" cxnId="{762C7D27-EFE3-4D2B-9A50-B48BB805C44F}">
      <dgm:prSet/>
      <dgm:spPr/>
      <dgm:t>
        <a:bodyPr/>
        <a:lstStyle/>
        <a:p>
          <a:endParaRPr lang="es-ES"/>
        </a:p>
      </dgm:t>
    </dgm:pt>
    <dgm:pt modelId="{A4FD0C36-F2B5-4474-B2FC-C405B85A9B34}" type="pres">
      <dgm:prSet presAssocID="{649E8524-6355-4736-BEB8-B74C6A48C94D}" presName="linearFlow" presStyleCnt="0">
        <dgm:presLayoutVars>
          <dgm:resizeHandles val="exact"/>
        </dgm:presLayoutVars>
      </dgm:prSet>
      <dgm:spPr/>
    </dgm:pt>
    <dgm:pt modelId="{E4FC5229-4D54-48BB-ACDE-CDFE4D90F9C0}" type="pres">
      <dgm:prSet presAssocID="{2184ACA1-8835-4AD9-9512-4DC347593599}" presName="node" presStyleLbl="node1" presStyleIdx="0" presStyleCnt="2" custLinFactNeighborX="-422">
        <dgm:presLayoutVars>
          <dgm:bulletEnabled val="1"/>
        </dgm:presLayoutVars>
      </dgm:prSet>
      <dgm:spPr/>
      <dgm:t>
        <a:bodyPr/>
        <a:lstStyle/>
        <a:p>
          <a:endParaRPr lang="es-ES"/>
        </a:p>
      </dgm:t>
    </dgm:pt>
    <dgm:pt modelId="{DF98C3F2-2678-4736-BF39-02EDCDEC0C8E}" type="pres">
      <dgm:prSet presAssocID="{279E5F02-25A8-4322-9D7E-EECFAD5D6172}" presName="sibTrans" presStyleLbl="sibTrans2D1" presStyleIdx="0" presStyleCnt="1"/>
      <dgm:spPr/>
    </dgm:pt>
    <dgm:pt modelId="{EA6D7080-FD7E-4678-85DC-FCBB9627AA4B}" type="pres">
      <dgm:prSet presAssocID="{279E5F02-25A8-4322-9D7E-EECFAD5D6172}" presName="connectorText" presStyleLbl="sibTrans2D1" presStyleIdx="0" presStyleCnt="1"/>
      <dgm:spPr/>
    </dgm:pt>
    <dgm:pt modelId="{F395E1C7-AE06-49E7-BDF5-2459F4447C54}" type="pres">
      <dgm:prSet presAssocID="{A1C0DAB3-93EE-4D08-A82F-CC569D0773C9}" presName="node" presStyleLbl="node1" presStyleIdx="1" presStyleCnt="2">
        <dgm:presLayoutVars>
          <dgm:bulletEnabled val="1"/>
        </dgm:presLayoutVars>
      </dgm:prSet>
      <dgm:spPr/>
    </dgm:pt>
  </dgm:ptLst>
  <dgm:cxnLst>
    <dgm:cxn modelId="{0EC7A20C-C1DE-4A19-BD7F-2FDE2A576000}" type="presOf" srcId="{5A934DD0-ECA9-497D-A9D9-1008903C9FC4}" destId="{F395E1C7-AE06-49E7-BDF5-2459F4447C54}" srcOrd="0" destOrd="1" presId="urn:microsoft.com/office/officeart/2005/8/layout/process2"/>
    <dgm:cxn modelId="{F72E7C98-E83F-4E4B-B03D-778646EDE168}" type="presOf" srcId="{279E5F02-25A8-4322-9D7E-EECFAD5D6172}" destId="{EA6D7080-FD7E-4678-85DC-FCBB9627AA4B}" srcOrd="1" destOrd="0" presId="urn:microsoft.com/office/officeart/2005/8/layout/process2"/>
    <dgm:cxn modelId="{F8A38EEC-B3E7-4C77-AFCD-3764D9A717EE}" type="presOf" srcId="{A1C0DAB3-93EE-4D08-A82F-CC569D0773C9}" destId="{F395E1C7-AE06-49E7-BDF5-2459F4447C54}" srcOrd="0" destOrd="0" presId="urn:microsoft.com/office/officeart/2005/8/layout/process2"/>
    <dgm:cxn modelId="{D74B1047-0CA6-4D37-ABA9-73E281F20B6D}" type="presOf" srcId="{7794D9E8-D5E5-4945-9E2F-2CB0D361DE76}" destId="{E4FC5229-4D54-48BB-ACDE-CDFE4D90F9C0}" srcOrd="0" destOrd="1" presId="urn:microsoft.com/office/officeart/2005/8/layout/process2"/>
    <dgm:cxn modelId="{9F3807BB-E2A9-40E8-BD71-93A4208A861E}" type="presOf" srcId="{649E8524-6355-4736-BEB8-B74C6A48C94D}" destId="{A4FD0C36-F2B5-4474-B2FC-C405B85A9B34}" srcOrd="0" destOrd="0" presId="urn:microsoft.com/office/officeart/2005/8/layout/process2"/>
    <dgm:cxn modelId="{6498280E-6A27-4106-B7D0-194216C61E6C}" srcId="{2184ACA1-8835-4AD9-9512-4DC347593599}" destId="{7794D9E8-D5E5-4945-9E2F-2CB0D361DE76}" srcOrd="0" destOrd="0" parTransId="{182137F1-564E-4579-99EF-4971964F9BEB}" sibTransId="{A58826B3-B785-4F21-9B6A-1878B12B5519}"/>
    <dgm:cxn modelId="{B3C4B21E-4298-4E55-B7E6-F4D33282AFB8}" type="presOf" srcId="{279E5F02-25A8-4322-9D7E-EECFAD5D6172}" destId="{DF98C3F2-2678-4736-BF39-02EDCDEC0C8E}" srcOrd="0" destOrd="0" presId="urn:microsoft.com/office/officeart/2005/8/layout/process2"/>
    <dgm:cxn modelId="{CFCE0F09-2B37-4CA1-A8EC-0AD85262E60F}" type="presOf" srcId="{2184ACA1-8835-4AD9-9512-4DC347593599}" destId="{E4FC5229-4D54-48BB-ACDE-CDFE4D90F9C0}" srcOrd="0" destOrd="0" presId="urn:microsoft.com/office/officeart/2005/8/layout/process2"/>
    <dgm:cxn modelId="{B2521B5F-B564-4049-A271-1C87BA06E1C2}" srcId="{649E8524-6355-4736-BEB8-B74C6A48C94D}" destId="{A1C0DAB3-93EE-4D08-A82F-CC569D0773C9}" srcOrd="1" destOrd="0" parTransId="{DE6B1A93-199C-4D27-842D-8E893005894D}" sibTransId="{77990256-94B9-44DC-ABA6-E20B6E319905}"/>
    <dgm:cxn modelId="{762C7D27-EFE3-4D2B-9A50-B48BB805C44F}" srcId="{A1C0DAB3-93EE-4D08-A82F-CC569D0773C9}" destId="{5A934DD0-ECA9-497D-A9D9-1008903C9FC4}" srcOrd="0" destOrd="0" parTransId="{56F1061C-4D07-43F0-975B-20A74094DD06}" sibTransId="{33F18E7B-CC97-4E7C-BC08-FE68F048219E}"/>
    <dgm:cxn modelId="{F5A88590-A238-4612-8E3E-1AEB951A0B6D}" srcId="{649E8524-6355-4736-BEB8-B74C6A48C94D}" destId="{2184ACA1-8835-4AD9-9512-4DC347593599}" srcOrd="0" destOrd="0" parTransId="{A26BD98C-6E80-40BA-99AA-AA617D7C89D4}" sibTransId="{279E5F02-25A8-4322-9D7E-EECFAD5D6172}"/>
    <dgm:cxn modelId="{70A3EA6B-101C-46F0-9D83-05CC9867F569}" type="presParOf" srcId="{A4FD0C36-F2B5-4474-B2FC-C405B85A9B34}" destId="{E4FC5229-4D54-48BB-ACDE-CDFE4D90F9C0}" srcOrd="0" destOrd="0" presId="urn:microsoft.com/office/officeart/2005/8/layout/process2"/>
    <dgm:cxn modelId="{1A3F0B39-FDF5-45E9-97AF-A404077EA404}" type="presParOf" srcId="{A4FD0C36-F2B5-4474-B2FC-C405B85A9B34}" destId="{DF98C3F2-2678-4736-BF39-02EDCDEC0C8E}" srcOrd="1" destOrd="0" presId="urn:microsoft.com/office/officeart/2005/8/layout/process2"/>
    <dgm:cxn modelId="{F1676194-32A9-4C1C-9169-7F0A001E69D6}" type="presParOf" srcId="{DF98C3F2-2678-4736-BF39-02EDCDEC0C8E}" destId="{EA6D7080-FD7E-4678-85DC-FCBB9627AA4B}" srcOrd="0" destOrd="0" presId="urn:microsoft.com/office/officeart/2005/8/layout/process2"/>
    <dgm:cxn modelId="{AA47BD24-C4C2-4CFE-AD43-7CEEFBF38D8D}" type="presParOf" srcId="{A4FD0C36-F2B5-4474-B2FC-C405B85A9B34}" destId="{F395E1C7-AE06-49E7-BDF5-2459F4447C54}"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C86A70-83D5-489E-814B-272D17F266A2}"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ES"/>
        </a:p>
      </dgm:t>
    </dgm:pt>
    <dgm:pt modelId="{6575F223-0CF0-458A-B4D8-6982456B017A}">
      <dgm:prSet phldrT="[Texto]" custT="1"/>
      <dgm:spPr/>
      <dgm:t>
        <a:bodyPr/>
        <a:lstStyle/>
        <a:p>
          <a:r>
            <a:rPr lang="es-ES" altLang="es-ES" sz="2000" b="1" dirty="0" smtClean="0">
              <a:latin typeface="Times New Roman" panose="02020603050405020304" pitchFamily="18" charset="0"/>
              <a:ea typeface="Times New Roman" panose="02020603050405020304" pitchFamily="18" charset="0"/>
              <a:cs typeface="Times New Roman" panose="02020603050405020304" pitchFamily="18" charset="0"/>
            </a:rPr>
            <a:t>O</a:t>
          </a:r>
          <a:r>
            <a:rPr lang="es-ES" altLang="es-ES" sz="2000" b="1" dirty="0" smtClean="0" bmk="">
              <a:latin typeface="Times New Roman" panose="02020603050405020304" pitchFamily="18" charset="0"/>
              <a:ea typeface="Times New Roman" panose="02020603050405020304" pitchFamily="18" charset="0"/>
              <a:cs typeface="Times New Roman" panose="02020603050405020304" pitchFamily="18" charset="0"/>
            </a:rPr>
            <a:t>btención del modelo matemático</a:t>
          </a:r>
          <a:endParaRPr lang="es-ES" sz="2000" dirty="0"/>
        </a:p>
      </dgm:t>
    </dgm:pt>
    <dgm:pt modelId="{34631BEF-3F2D-428D-8FD2-E0C358E546CB}" type="parTrans" cxnId="{7540B157-5476-4E3C-A996-E690A0F4C395}">
      <dgm:prSet/>
      <dgm:spPr/>
      <dgm:t>
        <a:bodyPr/>
        <a:lstStyle/>
        <a:p>
          <a:endParaRPr lang="es-ES"/>
        </a:p>
      </dgm:t>
    </dgm:pt>
    <dgm:pt modelId="{553FC239-744D-445B-86C8-949D9DF268E9}" type="sibTrans" cxnId="{7540B157-5476-4E3C-A996-E690A0F4C395}">
      <dgm:prSet/>
      <dgm:spPr/>
      <dgm:t>
        <a:bodyPr/>
        <a:lstStyle/>
        <a:p>
          <a:endParaRPr lang="es-ES"/>
        </a:p>
      </dgm:t>
    </dgm:pt>
    <dgm:pt modelId="{0A3ADC8F-A490-4BFD-BCF0-65D1C2A24314}">
      <dgm:prSet phldrT="[Texto]" custT="1"/>
      <dgm:spPr/>
      <dgm:t>
        <a:bodyPr/>
        <a:lstStyle/>
        <a:p>
          <a:pPr algn="just">
            <a:lnSpc>
              <a:spcPct val="100000"/>
            </a:lnSpc>
            <a:spcAft>
              <a:spcPts val="0"/>
            </a:spcAft>
          </a:pPr>
          <a:r>
            <a:rPr kumimoji="0" lang="es-ES" altLang="es-ES" sz="1400" b="0" i="0"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 optó por un enfoque experimental para la obtención del controlador. Para lo cual acudimos a la aplicación de la reglas de Ziegler y Nichols para sintonizar los controladores PID, con base en las respuestas escalón experimentales. </a:t>
          </a:r>
          <a:endParaRPr lang="es-ES" sz="1400" dirty="0"/>
        </a:p>
      </dgm:t>
    </dgm:pt>
    <dgm:pt modelId="{B71143C3-806D-49A9-9532-23AF587A01B0}" type="parTrans" cxnId="{8056D994-4689-4D6B-8381-EE1D8378E6EE}">
      <dgm:prSet/>
      <dgm:spPr/>
      <dgm:t>
        <a:bodyPr/>
        <a:lstStyle/>
        <a:p>
          <a:endParaRPr lang="es-ES"/>
        </a:p>
      </dgm:t>
    </dgm:pt>
    <dgm:pt modelId="{8147E32E-12CD-4856-B3F7-3E2CE273245A}" type="sibTrans" cxnId="{8056D994-4689-4D6B-8381-EE1D8378E6EE}">
      <dgm:prSet/>
      <dgm:spPr/>
      <dgm:t>
        <a:bodyPr/>
        <a:lstStyle/>
        <a:p>
          <a:endParaRPr lang="es-ES"/>
        </a:p>
      </dgm:t>
    </dgm:pt>
    <dgm:pt modelId="{71667D86-D898-4A0D-BBEB-474DCCA1CC13}">
      <dgm:prSet phldrT="[Texto]" custT="1"/>
      <dgm:spPr/>
      <dgm:t>
        <a:bodyPr/>
        <a:lstStyle/>
        <a:p>
          <a:pPr algn="just">
            <a:spcAft>
              <a:spcPts val="0"/>
            </a:spcAft>
          </a:pPr>
          <a:r>
            <a:rPr kumimoji="0" lang="es-ES" altLang="es-ES"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 lo realizó mediante un modelo simple de primer orden con tiempo de retardo.</a:t>
          </a:r>
          <a:r>
            <a:rPr kumimoji="0" lang="es-ES" altLang="es-ES"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Este sistema térmico, tiene una respuesta monótona creciente, sin oscilaciones, su comportamiento se asemeja a un sistema de primer orden. </a:t>
          </a:r>
          <a:endParaRPr lang="es-ES" sz="1400" dirty="0"/>
        </a:p>
      </dgm:t>
    </dgm:pt>
    <dgm:pt modelId="{21F95211-6493-4D9B-A6F7-22133AAD5A28}" type="parTrans" cxnId="{F240B9DE-D3A3-4550-913D-A7667F48A5E0}">
      <dgm:prSet/>
      <dgm:spPr/>
      <dgm:t>
        <a:bodyPr/>
        <a:lstStyle/>
        <a:p>
          <a:endParaRPr lang="es-ES"/>
        </a:p>
      </dgm:t>
    </dgm:pt>
    <dgm:pt modelId="{343DCC75-B2C0-46E4-98C7-8D02ECD35915}" type="sibTrans" cxnId="{F240B9DE-D3A3-4550-913D-A7667F48A5E0}">
      <dgm:prSet/>
      <dgm:spPr/>
      <dgm:t>
        <a:bodyPr/>
        <a:lstStyle/>
        <a:p>
          <a:endParaRPr lang="es-ES"/>
        </a:p>
      </dgm:t>
    </dgm:pt>
    <dgm:pt modelId="{34AF9542-C0C9-4403-8BC4-D9CBDDD27C2E}">
      <dgm:prSet custT="1"/>
      <dgm:spPr/>
      <dgm:t>
        <a:bodyPr/>
        <a:lstStyle/>
        <a:p>
          <a:r>
            <a:rPr kumimoji="0" lang="es-ES" altLang="es-ES" sz="1400" b="0" i="0"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Siendo este método muy convenientes cuando no se conocen la dinámica y  modelos matemáticos de las plantas. </a:t>
          </a:r>
          <a:endParaRPr kumimoji="0" lang="es-ES" altLang="es-ES" sz="1400" b="0" i="0"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dgm:t>
    </dgm:pt>
    <dgm:pt modelId="{95AA5E07-4669-42A8-A36A-2B21D6D4BDCE}" type="parTrans" cxnId="{D07E51DF-7306-485B-8F6D-F3F009F6F238}">
      <dgm:prSet/>
      <dgm:spPr/>
      <dgm:t>
        <a:bodyPr/>
        <a:lstStyle/>
        <a:p>
          <a:endParaRPr lang="es-ES"/>
        </a:p>
      </dgm:t>
    </dgm:pt>
    <dgm:pt modelId="{9CD68E29-FCAD-457A-8A7B-575EE4CB7F7D}" type="sibTrans" cxnId="{D07E51DF-7306-485B-8F6D-F3F009F6F238}">
      <dgm:prSet/>
      <dgm:spPr/>
      <dgm:t>
        <a:bodyPr/>
        <a:lstStyle/>
        <a:p>
          <a:endParaRPr lang="es-ES"/>
        </a:p>
      </dgm:t>
    </dgm:pt>
    <dgm:pt modelId="{E89DEFB1-52F4-4326-A876-9AA90E7127FD}">
      <dgm:prSet phldrT="[Texto]" custT="1"/>
      <dgm:spPr/>
      <dgm:t>
        <a:bodyPr/>
        <a:lstStyle/>
        <a:p>
          <a:r>
            <a:rPr kumimoji="0" lang="es-ES" altLang="es-ES" sz="2000" b="1" i="0" u="none" strike="noStrike" cap="none" normalizeH="0" baseline="0" dirty="0" smtClean="0"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Caracterización del proceso</a:t>
          </a:r>
          <a:endParaRPr lang="es-ES" sz="2000" dirty="0"/>
        </a:p>
      </dgm:t>
    </dgm:pt>
    <dgm:pt modelId="{B55DBA6E-59EE-426C-8829-FB3335AEFAF1}" type="sibTrans" cxnId="{085161AD-3472-4FB9-BF4C-DED107B63E41}">
      <dgm:prSet/>
      <dgm:spPr/>
      <dgm:t>
        <a:bodyPr/>
        <a:lstStyle/>
        <a:p>
          <a:endParaRPr lang="es-ES"/>
        </a:p>
      </dgm:t>
    </dgm:pt>
    <dgm:pt modelId="{A5598B45-95FA-485A-9AC6-CEAD964AF63B}" type="parTrans" cxnId="{085161AD-3472-4FB9-BF4C-DED107B63E41}">
      <dgm:prSet/>
      <dgm:spPr/>
      <dgm:t>
        <a:bodyPr/>
        <a:lstStyle/>
        <a:p>
          <a:endParaRPr lang="es-ES"/>
        </a:p>
      </dgm:t>
    </dgm:pt>
    <dgm:pt modelId="{E1BF3802-3446-4B1B-A4AA-977202A2A5E4}">
      <dgm:prSet phldrT="[Texto]" phldr="1" custT="1"/>
      <dgm:spPr/>
      <dgm:t>
        <a:bodyPr/>
        <a:lstStyle/>
        <a:p>
          <a:endParaRPr lang="es-ES" sz="1400" dirty="0">
            <a:latin typeface="Times New Roman" panose="02020603050405020304" pitchFamily="18" charset="0"/>
            <a:cs typeface="Times New Roman" panose="02020603050405020304" pitchFamily="18" charset="0"/>
          </a:endParaRPr>
        </a:p>
      </dgm:t>
    </dgm:pt>
    <dgm:pt modelId="{30D8F211-320C-47FF-B810-2E3ED3C3D0D7}" type="sibTrans" cxnId="{D0CA2AC2-2EB6-48FB-BE37-182217963723}">
      <dgm:prSet/>
      <dgm:spPr/>
      <dgm:t>
        <a:bodyPr/>
        <a:lstStyle/>
        <a:p>
          <a:endParaRPr lang="es-ES"/>
        </a:p>
      </dgm:t>
    </dgm:pt>
    <dgm:pt modelId="{F6195168-34FB-4C8C-976C-E1540A289443}" type="parTrans" cxnId="{D0CA2AC2-2EB6-48FB-BE37-182217963723}">
      <dgm:prSet/>
      <dgm:spPr/>
      <dgm:t>
        <a:bodyPr/>
        <a:lstStyle/>
        <a:p>
          <a:endParaRPr lang="es-ES"/>
        </a:p>
      </dgm:t>
    </dgm:pt>
    <dgm:pt modelId="{0262943E-8B53-4542-8B92-FFB35F624D80}" type="pres">
      <dgm:prSet presAssocID="{B4C86A70-83D5-489E-814B-272D17F266A2}" presName="diagram" presStyleCnt="0">
        <dgm:presLayoutVars>
          <dgm:chPref val="1"/>
          <dgm:dir/>
          <dgm:animOne val="branch"/>
          <dgm:animLvl val="lvl"/>
          <dgm:resizeHandles/>
        </dgm:presLayoutVars>
      </dgm:prSet>
      <dgm:spPr/>
    </dgm:pt>
    <dgm:pt modelId="{BE7C1C14-1276-41E6-8EE0-E5D16C3E0E55}" type="pres">
      <dgm:prSet presAssocID="{6575F223-0CF0-458A-B4D8-6982456B017A}" presName="root" presStyleCnt="0"/>
      <dgm:spPr/>
    </dgm:pt>
    <dgm:pt modelId="{99673798-FE76-4BE4-AFE5-EFFDCB103BE8}" type="pres">
      <dgm:prSet presAssocID="{6575F223-0CF0-458A-B4D8-6982456B017A}" presName="rootComposite" presStyleCnt="0"/>
      <dgm:spPr/>
    </dgm:pt>
    <dgm:pt modelId="{E0D07444-F129-4B4F-A5EE-A2BB3F1ECCFB}" type="pres">
      <dgm:prSet presAssocID="{6575F223-0CF0-458A-B4D8-6982456B017A}" presName="rootText" presStyleLbl="node1" presStyleIdx="0" presStyleCnt="2" custScaleX="143127" custScaleY="48472"/>
      <dgm:spPr/>
      <dgm:t>
        <a:bodyPr/>
        <a:lstStyle/>
        <a:p>
          <a:endParaRPr lang="es-ES"/>
        </a:p>
      </dgm:t>
    </dgm:pt>
    <dgm:pt modelId="{AD744A76-D233-41EC-BF8C-5E27E11D024C}" type="pres">
      <dgm:prSet presAssocID="{6575F223-0CF0-458A-B4D8-6982456B017A}" presName="rootConnector" presStyleLbl="node1" presStyleIdx="0" presStyleCnt="2"/>
      <dgm:spPr/>
    </dgm:pt>
    <dgm:pt modelId="{B1752B4F-4BEC-4606-96EE-9200C00989F2}" type="pres">
      <dgm:prSet presAssocID="{6575F223-0CF0-458A-B4D8-6982456B017A}" presName="childShape" presStyleCnt="0"/>
      <dgm:spPr/>
    </dgm:pt>
    <dgm:pt modelId="{5A8A1E12-BCEB-4487-87C7-783F9718ED6D}" type="pres">
      <dgm:prSet presAssocID="{B71143C3-806D-49A9-9532-23AF587A01B0}" presName="Name13" presStyleLbl="parChTrans1D2" presStyleIdx="0" presStyleCnt="4"/>
      <dgm:spPr/>
    </dgm:pt>
    <dgm:pt modelId="{9601E105-5BE7-4487-9450-6CBEA791932F}" type="pres">
      <dgm:prSet presAssocID="{0A3ADC8F-A490-4BFD-BCF0-65D1C2A24314}" presName="childText" presStyleLbl="bgAcc1" presStyleIdx="0" presStyleCnt="4" custScaleX="176166">
        <dgm:presLayoutVars>
          <dgm:bulletEnabled val="1"/>
        </dgm:presLayoutVars>
      </dgm:prSet>
      <dgm:spPr/>
      <dgm:t>
        <a:bodyPr/>
        <a:lstStyle/>
        <a:p>
          <a:endParaRPr lang="es-ES"/>
        </a:p>
      </dgm:t>
    </dgm:pt>
    <dgm:pt modelId="{C6E65B8A-4874-4702-9285-BAF49E347DD7}" type="pres">
      <dgm:prSet presAssocID="{95AA5E07-4669-42A8-A36A-2B21D6D4BDCE}" presName="Name13" presStyleLbl="parChTrans1D2" presStyleIdx="1" presStyleCnt="4"/>
      <dgm:spPr/>
    </dgm:pt>
    <dgm:pt modelId="{06CB966F-9838-43CF-8258-4AB19C8F1720}" type="pres">
      <dgm:prSet presAssocID="{34AF9542-C0C9-4403-8BC4-D9CBDDD27C2E}" presName="childText" presStyleLbl="bgAcc1" presStyleIdx="1" presStyleCnt="4" custScaleX="168563">
        <dgm:presLayoutVars>
          <dgm:bulletEnabled val="1"/>
        </dgm:presLayoutVars>
      </dgm:prSet>
      <dgm:spPr/>
    </dgm:pt>
    <dgm:pt modelId="{D816C39D-3D04-4DF7-864C-96D5FB3785DD}" type="pres">
      <dgm:prSet presAssocID="{E89DEFB1-52F4-4326-A876-9AA90E7127FD}" presName="root" presStyleCnt="0"/>
      <dgm:spPr/>
    </dgm:pt>
    <dgm:pt modelId="{0A6E6207-BE07-4F56-AD7D-88F57C43405B}" type="pres">
      <dgm:prSet presAssocID="{E89DEFB1-52F4-4326-A876-9AA90E7127FD}" presName="rootComposite" presStyleCnt="0"/>
      <dgm:spPr/>
    </dgm:pt>
    <dgm:pt modelId="{FA8B1FAB-CD3A-4909-8E52-ADAD7A8A43F9}" type="pres">
      <dgm:prSet presAssocID="{E89DEFB1-52F4-4326-A876-9AA90E7127FD}" presName="rootText" presStyleLbl="node1" presStyleIdx="1" presStyleCnt="2" custScaleX="130048" custScaleY="48472"/>
      <dgm:spPr/>
      <dgm:t>
        <a:bodyPr/>
        <a:lstStyle/>
        <a:p>
          <a:endParaRPr lang="es-ES"/>
        </a:p>
      </dgm:t>
    </dgm:pt>
    <dgm:pt modelId="{A9DD6176-81A2-4FF4-ABDF-56C3133B9BC2}" type="pres">
      <dgm:prSet presAssocID="{E89DEFB1-52F4-4326-A876-9AA90E7127FD}" presName="rootConnector" presStyleLbl="node1" presStyleIdx="1" presStyleCnt="2"/>
      <dgm:spPr/>
    </dgm:pt>
    <dgm:pt modelId="{B2A7C380-C842-44E5-9174-4E7E059B2523}" type="pres">
      <dgm:prSet presAssocID="{E89DEFB1-52F4-4326-A876-9AA90E7127FD}" presName="childShape" presStyleCnt="0"/>
      <dgm:spPr/>
    </dgm:pt>
    <dgm:pt modelId="{1F3B8BA8-F70C-4C57-A135-BCEA9F77FC08}" type="pres">
      <dgm:prSet presAssocID="{21F95211-6493-4D9B-A6F7-22133AAD5A28}" presName="Name13" presStyleLbl="parChTrans1D2" presStyleIdx="2" presStyleCnt="4"/>
      <dgm:spPr/>
    </dgm:pt>
    <dgm:pt modelId="{4A34211B-D5FE-4C23-99BC-93BD7E1F61F4}" type="pres">
      <dgm:prSet presAssocID="{71667D86-D898-4A0D-BBEB-474DCCA1CC13}" presName="childText" presStyleLbl="bgAcc1" presStyleIdx="2" presStyleCnt="4" custScaleX="176166" custLinFactNeighborX="-2540" custLinFactNeighborY="1355">
        <dgm:presLayoutVars>
          <dgm:bulletEnabled val="1"/>
        </dgm:presLayoutVars>
      </dgm:prSet>
      <dgm:spPr/>
      <dgm:t>
        <a:bodyPr/>
        <a:lstStyle/>
        <a:p>
          <a:endParaRPr lang="es-ES"/>
        </a:p>
      </dgm:t>
    </dgm:pt>
    <dgm:pt modelId="{FAD91564-B44F-43DC-817E-DE1840DF99F4}" type="pres">
      <dgm:prSet presAssocID="{F6195168-34FB-4C8C-976C-E1540A289443}" presName="Name13" presStyleLbl="parChTrans1D2" presStyleIdx="3" presStyleCnt="4"/>
      <dgm:spPr/>
    </dgm:pt>
    <dgm:pt modelId="{21F300B1-0DA8-4065-8699-EBD20D7D36B9}" type="pres">
      <dgm:prSet presAssocID="{E1BF3802-3446-4B1B-A4AA-977202A2A5E4}" presName="childText" presStyleLbl="bgAcc1" presStyleIdx="3" presStyleCnt="4" custScaleX="168563">
        <dgm:presLayoutVars>
          <dgm:bulletEnabled val="1"/>
        </dgm:presLayoutVars>
      </dgm:prSet>
      <dgm:spPr/>
      <dgm:t>
        <a:bodyPr/>
        <a:lstStyle/>
        <a:p>
          <a:endParaRPr lang="es-ES"/>
        </a:p>
      </dgm:t>
    </dgm:pt>
  </dgm:ptLst>
  <dgm:cxnLst>
    <dgm:cxn modelId="{50183F25-881F-4303-BD62-7643DF38BD15}" type="presOf" srcId="{B71143C3-806D-49A9-9532-23AF587A01B0}" destId="{5A8A1E12-BCEB-4487-87C7-783F9718ED6D}" srcOrd="0" destOrd="0" presId="urn:microsoft.com/office/officeart/2005/8/layout/hierarchy3"/>
    <dgm:cxn modelId="{87C45CC7-AF41-4C40-82D3-402709DC3666}" type="presOf" srcId="{B4C86A70-83D5-489E-814B-272D17F266A2}" destId="{0262943E-8B53-4542-8B92-FFB35F624D80}" srcOrd="0" destOrd="0" presId="urn:microsoft.com/office/officeart/2005/8/layout/hierarchy3"/>
    <dgm:cxn modelId="{085161AD-3472-4FB9-BF4C-DED107B63E41}" srcId="{B4C86A70-83D5-489E-814B-272D17F266A2}" destId="{E89DEFB1-52F4-4326-A876-9AA90E7127FD}" srcOrd="1" destOrd="0" parTransId="{A5598B45-95FA-485A-9AC6-CEAD964AF63B}" sibTransId="{B55DBA6E-59EE-426C-8829-FB3335AEFAF1}"/>
    <dgm:cxn modelId="{75D7B471-70D6-4FDA-B25F-A2431EE5B9F2}" type="presOf" srcId="{0A3ADC8F-A490-4BFD-BCF0-65D1C2A24314}" destId="{9601E105-5BE7-4487-9450-6CBEA791932F}" srcOrd="0" destOrd="0" presId="urn:microsoft.com/office/officeart/2005/8/layout/hierarchy3"/>
    <dgm:cxn modelId="{D07E51DF-7306-485B-8F6D-F3F009F6F238}" srcId="{6575F223-0CF0-458A-B4D8-6982456B017A}" destId="{34AF9542-C0C9-4403-8BC4-D9CBDDD27C2E}" srcOrd="1" destOrd="0" parTransId="{95AA5E07-4669-42A8-A36A-2B21D6D4BDCE}" sibTransId="{9CD68E29-FCAD-457A-8A7B-575EE4CB7F7D}"/>
    <dgm:cxn modelId="{485DFC97-FF4A-4D8F-BC8D-5CCECD6CDBFF}" type="presOf" srcId="{95AA5E07-4669-42A8-A36A-2B21D6D4BDCE}" destId="{C6E65B8A-4874-4702-9285-BAF49E347DD7}" srcOrd="0" destOrd="0" presId="urn:microsoft.com/office/officeart/2005/8/layout/hierarchy3"/>
    <dgm:cxn modelId="{FE1921D2-0015-49F2-9246-2F28013A0438}" type="presOf" srcId="{6575F223-0CF0-458A-B4D8-6982456B017A}" destId="{AD744A76-D233-41EC-BF8C-5E27E11D024C}" srcOrd="1" destOrd="0" presId="urn:microsoft.com/office/officeart/2005/8/layout/hierarchy3"/>
    <dgm:cxn modelId="{F240B9DE-D3A3-4550-913D-A7667F48A5E0}" srcId="{E89DEFB1-52F4-4326-A876-9AA90E7127FD}" destId="{71667D86-D898-4A0D-BBEB-474DCCA1CC13}" srcOrd="0" destOrd="0" parTransId="{21F95211-6493-4D9B-A6F7-22133AAD5A28}" sibTransId="{343DCC75-B2C0-46E4-98C7-8D02ECD35915}"/>
    <dgm:cxn modelId="{86C269EC-2CD9-4C59-8650-4514195BBFCC}" type="presOf" srcId="{E1BF3802-3446-4B1B-A4AA-977202A2A5E4}" destId="{21F300B1-0DA8-4065-8699-EBD20D7D36B9}" srcOrd="0" destOrd="0" presId="urn:microsoft.com/office/officeart/2005/8/layout/hierarchy3"/>
    <dgm:cxn modelId="{CA25910D-62CB-47BB-A537-6C7621745F10}" type="presOf" srcId="{34AF9542-C0C9-4403-8BC4-D9CBDDD27C2E}" destId="{06CB966F-9838-43CF-8258-4AB19C8F1720}" srcOrd="0" destOrd="0" presId="urn:microsoft.com/office/officeart/2005/8/layout/hierarchy3"/>
    <dgm:cxn modelId="{D0CA2AC2-2EB6-48FB-BE37-182217963723}" srcId="{E89DEFB1-52F4-4326-A876-9AA90E7127FD}" destId="{E1BF3802-3446-4B1B-A4AA-977202A2A5E4}" srcOrd="1" destOrd="0" parTransId="{F6195168-34FB-4C8C-976C-E1540A289443}" sibTransId="{30D8F211-320C-47FF-B810-2E3ED3C3D0D7}"/>
    <dgm:cxn modelId="{A9729EDC-8CEF-4DF9-89DB-E6996E64B944}" type="presOf" srcId="{E89DEFB1-52F4-4326-A876-9AA90E7127FD}" destId="{A9DD6176-81A2-4FF4-ABDF-56C3133B9BC2}" srcOrd="1" destOrd="0" presId="urn:microsoft.com/office/officeart/2005/8/layout/hierarchy3"/>
    <dgm:cxn modelId="{8791DF9C-43A5-4C7E-8C7E-A6A2E59A9EC1}" type="presOf" srcId="{E89DEFB1-52F4-4326-A876-9AA90E7127FD}" destId="{FA8B1FAB-CD3A-4909-8E52-ADAD7A8A43F9}" srcOrd="0" destOrd="0" presId="urn:microsoft.com/office/officeart/2005/8/layout/hierarchy3"/>
    <dgm:cxn modelId="{8056D994-4689-4D6B-8381-EE1D8378E6EE}" srcId="{6575F223-0CF0-458A-B4D8-6982456B017A}" destId="{0A3ADC8F-A490-4BFD-BCF0-65D1C2A24314}" srcOrd="0" destOrd="0" parTransId="{B71143C3-806D-49A9-9532-23AF587A01B0}" sibTransId="{8147E32E-12CD-4856-B3F7-3E2CE273245A}"/>
    <dgm:cxn modelId="{7540B157-5476-4E3C-A996-E690A0F4C395}" srcId="{B4C86A70-83D5-489E-814B-272D17F266A2}" destId="{6575F223-0CF0-458A-B4D8-6982456B017A}" srcOrd="0" destOrd="0" parTransId="{34631BEF-3F2D-428D-8FD2-E0C358E546CB}" sibTransId="{553FC239-744D-445B-86C8-949D9DF268E9}"/>
    <dgm:cxn modelId="{2E9DBD93-6C3F-4209-986E-E565FA3AB98D}" type="presOf" srcId="{71667D86-D898-4A0D-BBEB-474DCCA1CC13}" destId="{4A34211B-D5FE-4C23-99BC-93BD7E1F61F4}" srcOrd="0" destOrd="0" presId="urn:microsoft.com/office/officeart/2005/8/layout/hierarchy3"/>
    <dgm:cxn modelId="{B85DA915-3C82-45DE-B83D-9DFD002DCBAB}" type="presOf" srcId="{21F95211-6493-4D9B-A6F7-22133AAD5A28}" destId="{1F3B8BA8-F70C-4C57-A135-BCEA9F77FC08}" srcOrd="0" destOrd="0" presId="urn:microsoft.com/office/officeart/2005/8/layout/hierarchy3"/>
    <dgm:cxn modelId="{F9849E11-02A0-457B-B12A-6BB409BD067C}" type="presOf" srcId="{F6195168-34FB-4C8C-976C-E1540A289443}" destId="{FAD91564-B44F-43DC-817E-DE1840DF99F4}" srcOrd="0" destOrd="0" presId="urn:microsoft.com/office/officeart/2005/8/layout/hierarchy3"/>
    <dgm:cxn modelId="{7E58E1D8-1AE6-46DD-8EB7-1E76E3764E38}" type="presOf" srcId="{6575F223-0CF0-458A-B4D8-6982456B017A}" destId="{E0D07444-F129-4B4F-A5EE-A2BB3F1ECCFB}" srcOrd="0" destOrd="0" presId="urn:microsoft.com/office/officeart/2005/8/layout/hierarchy3"/>
    <dgm:cxn modelId="{40A52D78-3EEF-46E2-A42E-E657D6A47616}" type="presParOf" srcId="{0262943E-8B53-4542-8B92-FFB35F624D80}" destId="{BE7C1C14-1276-41E6-8EE0-E5D16C3E0E55}" srcOrd="0" destOrd="0" presId="urn:microsoft.com/office/officeart/2005/8/layout/hierarchy3"/>
    <dgm:cxn modelId="{A4E93143-195F-445F-9DFA-2C3F3037097A}" type="presParOf" srcId="{BE7C1C14-1276-41E6-8EE0-E5D16C3E0E55}" destId="{99673798-FE76-4BE4-AFE5-EFFDCB103BE8}" srcOrd="0" destOrd="0" presId="urn:microsoft.com/office/officeart/2005/8/layout/hierarchy3"/>
    <dgm:cxn modelId="{43CFA59B-DB6F-47BE-BF24-AA8578F8939C}" type="presParOf" srcId="{99673798-FE76-4BE4-AFE5-EFFDCB103BE8}" destId="{E0D07444-F129-4B4F-A5EE-A2BB3F1ECCFB}" srcOrd="0" destOrd="0" presId="urn:microsoft.com/office/officeart/2005/8/layout/hierarchy3"/>
    <dgm:cxn modelId="{E302F448-B7A9-4187-BF79-8CAA151AB5B7}" type="presParOf" srcId="{99673798-FE76-4BE4-AFE5-EFFDCB103BE8}" destId="{AD744A76-D233-41EC-BF8C-5E27E11D024C}" srcOrd="1" destOrd="0" presId="urn:microsoft.com/office/officeart/2005/8/layout/hierarchy3"/>
    <dgm:cxn modelId="{DDF19764-7F1F-4B3C-9E1B-5D52198A7F21}" type="presParOf" srcId="{BE7C1C14-1276-41E6-8EE0-E5D16C3E0E55}" destId="{B1752B4F-4BEC-4606-96EE-9200C00989F2}" srcOrd="1" destOrd="0" presId="urn:microsoft.com/office/officeart/2005/8/layout/hierarchy3"/>
    <dgm:cxn modelId="{BBD0E3E8-12FF-4792-B8F6-18DF8D8D5889}" type="presParOf" srcId="{B1752B4F-4BEC-4606-96EE-9200C00989F2}" destId="{5A8A1E12-BCEB-4487-87C7-783F9718ED6D}" srcOrd="0" destOrd="0" presId="urn:microsoft.com/office/officeart/2005/8/layout/hierarchy3"/>
    <dgm:cxn modelId="{11CE9307-113E-416E-A677-78720AA8A889}" type="presParOf" srcId="{B1752B4F-4BEC-4606-96EE-9200C00989F2}" destId="{9601E105-5BE7-4487-9450-6CBEA791932F}" srcOrd="1" destOrd="0" presId="urn:microsoft.com/office/officeart/2005/8/layout/hierarchy3"/>
    <dgm:cxn modelId="{CCCBC52A-E6E6-4B94-A96F-5E66BEEECB81}" type="presParOf" srcId="{B1752B4F-4BEC-4606-96EE-9200C00989F2}" destId="{C6E65B8A-4874-4702-9285-BAF49E347DD7}" srcOrd="2" destOrd="0" presId="urn:microsoft.com/office/officeart/2005/8/layout/hierarchy3"/>
    <dgm:cxn modelId="{0CD2851C-7C9D-4F68-B094-77556960A5F5}" type="presParOf" srcId="{B1752B4F-4BEC-4606-96EE-9200C00989F2}" destId="{06CB966F-9838-43CF-8258-4AB19C8F1720}" srcOrd="3" destOrd="0" presId="urn:microsoft.com/office/officeart/2005/8/layout/hierarchy3"/>
    <dgm:cxn modelId="{A58446DE-8067-4A1A-928E-A4E22746CCF7}" type="presParOf" srcId="{0262943E-8B53-4542-8B92-FFB35F624D80}" destId="{D816C39D-3D04-4DF7-864C-96D5FB3785DD}" srcOrd="1" destOrd="0" presId="urn:microsoft.com/office/officeart/2005/8/layout/hierarchy3"/>
    <dgm:cxn modelId="{F44CC014-F0C9-4906-9200-DB28D4943B7A}" type="presParOf" srcId="{D816C39D-3D04-4DF7-864C-96D5FB3785DD}" destId="{0A6E6207-BE07-4F56-AD7D-88F57C43405B}" srcOrd="0" destOrd="0" presId="urn:microsoft.com/office/officeart/2005/8/layout/hierarchy3"/>
    <dgm:cxn modelId="{6D326405-8FCA-4D09-ACDD-B8957D43A457}" type="presParOf" srcId="{0A6E6207-BE07-4F56-AD7D-88F57C43405B}" destId="{FA8B1FAB-CD3A-4909-8E52-ADAD7A8A43F9}" srcOrd="0" destOrd="0" presId="urn:microsoft.com/office/officeart/2005/8/layout/hierarchy3"/>
    <dgm:cxn modelId="{6177BA16-46C3-4D65-B0D7-4C6567DEBF73}" type="presParOf" srcId="{0A6E6207-BE07-4F56-AD7D-88F57C43405B}" destId="{A9DD6176-81A2-4FF4-ABDF-56C3133B9BC2}" srcOrd="1" destOrd="0" presId="urn:microsoft.com/office/officeart/2005/8/layout/hierarchy3"/>
    <dgm:cxn modelId="{E06625C2-BD54-43A2-A9AA-A273202D0D39}" type="presParOf" srcId="{D816C39D-3D04-4DF7-864C-96D5FB3785DD}" destId="{B2A7C380-C842-44E5-9174-4E7E059B2523}" srcOrd="1" destOrd="0" presId="urn:microsoft.com/office/officeart/2005/8/layout/hierarchy3"/>
    <dgm:cxn modelId="{D3429471-6133-418E-933D-3AB33246E389}" type="presParOf" srcId="{B2A7C380-C842-44E5-9174-4E7E059B2523}" destId="{1F3B8BA8-F70C-4C57-A135-BCEA9F77FC08}" srcOrd="0" destOrd="0" presId="urn:microsoft.com/office/officeart/2005/8/layout/hierarchy3"/>
    <dgm:cxn modelId="{160F108B-489A-4E97-89B9-6A0995DED030}" type="presParOf" srcId="{B2A7C380-C842-44E5-9174-4E7E059B2523}" destId="{4A34211B-D5FE-4C23-99BC-93BD7E1F61F4}" srcOrd="1" destOrd="0" presId="urn:microsoft.com/office/officeart/2005/8/layout/hierarchy3"/>
    <dgm:cxn modelId="{2736B224-921D-44D7-9DAE-948E30386DFD}" type="presParOf" srcId="{B2A7C380-C842-44E5-9174-4E7E059B2523}" destId="{FAD91564-B44F-43DC-817E-DE1840DF99F4}" srcOrd="2" destOrd="0" presId="urn:microsoft.com/office/officeart/2005/8/layout/hierarchy3"/>
    <dgm:cxn modelId="{44529887-1C5F-4138-AB3C-ACF996E463E1}" type="presParOf" srcId="{B2A7C380-C842-44E5-9174-4E7E059B2523}" destId="{21F300B1-0DA8-4065-8699-EBD20D7D36B9}"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AE17F-F1D4-49C2-8D9F-AEB92C420E4B}">
      <dsp:nvSpPr>
        <dsp:cNvPr id="0" name=""/>
        <dsp:cNvSpPr/>
      </dsp:nvSpPr>
      <dsp:spPr>
        <a:xfrm>
          <a:off x="0" y="636772"/>
          <a:ext cx="10238261" cy="1491202"/>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36728" numCol="1" spcCol="1270" anchor="ctr" anchorCtr="0">
          <a:noAutofit/>
        </a:bodyPr>
        <a:lstStyle/>
        <a:p>
          <a:pPr lvl="0" algn="just" defTabSz="1244600">
            <a:lnSpc>
              <a:spcPct val="90000"/>
            </a:lnSpc>
            <a:spcBef>
              <a:spcPct val="0"/>
            </a:spcBef>
            <a:spcAft>
              <a:spcPct val="35000"/>
            </a:spcAft>
          </a:pPr>
          <a:r>
            <a:rPr lang="es-419" sz="2800" kern="1200" dirty="0" smtClean="0"/>
            <a:t>Previo la implantación </a:t>
          </a:r>
          <a:endParaRPr lang="es-ES" sz="2800" kern="1200" dirty="0"/>
        </a:p>
      </dsp:txBody>
      <dsp:txXfrm>
        <a:off x="0" y="1009573"/>
        <a:ext cx="9865461" cy="745601"/>
      </dsp:txXfrm>
    </dsp:sp>
    <dsp:sp modelId="{B23D77F5-E9B0-4245-84AA-94CF5FABD09C}">
      <dsp:nvSpPr>
        <dsp:cNvPr id="0" name=""/>
        <dsp:cNvSpPr/>
      </dsp:nvSpPr>
      <dsp:spPr>
        <a:xfrm>
          <a:off x="0" y="1790400"/>
          <a:ext cx="4730076" cy="332844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just" defTabSz="844550">
            <a:lnSpc>
              <a:spcPct val="90000"/>
            </a:lnSpc>
            <a:spcBef>
              <a:spcPct val="0"/>
            </a:spcBef>
            <a:spcAft>
              <a:spcPct val="35000"/>
            </a:spcAft>
          </a:pPr>
          <a:r>
            <a:rPr lang="es-EC" sz="1900" kern="1200" dirty="0" smtClean="0">
              <a:latin typeface="Times New Roman" panose="02020603050405020304" pitchFamily="18" charset="0"/>
              <a:cs typeface="Times New Roman" panose="02020603050405020304" pitchFamily="18" charset="0"/>
            </a:rPr>
            <a:t>La esterilizadora presenta las siguientes falencias:</a:t>
          </a:r>
          <a:endParaRPr lang="es-ES" sz="1900" kern="1200" dirty="0"/>
        </a:p>
        <a:p>
          <a:pPr lvl="0" algn="l" defTabSz="844550">
            <a:lnSpc>
              <a:spcPct val="90000"/>
            </a:lnSpc>
            <a:spcBef>
              <a:spcPct val="0"/>
            </a:spcBef>
            <a:spcAft>
              <a:spcPct val="35000"/>
            </a:spcAft>
          </a:pPr>
          <a:r>
            <a:rPr lang="es-EC" sz="1900" kern="1200" dirty="0" smtClean="0">
              <a:latin typeface="Times New Roman" panose="02020603050405020304" pitchFamily="18" charset="0"/>
              <a:cs typeface="Times New Roman" panose="02020603050405020304" pitchFamily="18" charset="0"/>
            </a:rPr>
            <a:t>. Ciclos y temperatura de esterilización manuales no confiables</a:t>
          </a:r>
          <a:endParaRPr lang="es-EC" sz="1900" kern="1200" dirty="0" smtClean="0">
            <a:latin typeface="Times New Roman" panose="02020603050405020304" pitchFamily="18" charset="0"/>
            <a:cs typeface="Times New Roman" panose="02020603050405020304" pitchFamily="18" charset="0"/>
          </a:endParaRPr>
        </a:p>
        <a:p>
          <a:pPr lvl="0" algn="l" defTabSz="844550">
            <a:lnSpc>
              <a:spcPct val="90000"/>
            </a:lnSpc>
            <a:spcBef>
              <a:spcPct val="0"/>
            </a:spcBef>
            <a:spcAft>
              <a:spcPct val="35000"/>
            </a:spcAft>
          </a:pPr>
          <a:r>
            <a:rPr lang="es-EC" sz="1900" kern="1200" dirty="0" smtClean="0">
              <a:latin typeface="Times New Roman" panose="02020603050405020304" pitchFamily="18" charset="0"/>
              <a:cs typeface="Times New Roman" panose="02020603050405020304" pitchFamily="18" charset="0"/>
            </a:rPr>
            <a:t>. Fuga de calor debido al deterioro del selle en la puerta</a:t>
          </a:r>
          <a:endParaRPr lang="es-EC" sz="1900" kern="1200" dirty="0" smtClean="0">
            <a:latin typeface="Times New Roman" panose="02020603050405020304" pitchFamily="18" charset="0"/>
            <a:cs typeface="Times New Roman" panose="02020603050405020304" pitchFamily="18" charset="0"/>
          </a:endParaRPr>
        </a:p>
        <a:p>
          <a:pPr lvl="0" algn="l" defTabSz="844550">
            <a:lnSpc>
              <a:spcPct val="90000"/>
            </a:lnSpc>
            <a:spcBef>
              <a:spcPct val="0"/>
            </a:spcBef>
            <a:spcAft>
              <a:spcPct val="35000"/>
            </a:spcAft>
          </a:pPr>
          <a:r>
            <a:rPr lang="es-EC" sz="1900" kern="1200" dirty="0" smtClean="0">
              <a:latin typeface="Times New Roman" panose="02020603050405020304" pitchFamily="18" charset="0"/>
              <a:cs typeface="Times New Roman" panose="02020603050405020304" pitchFamily="18" charset="0"/>
            </a:rPr>
            <a:t>. Daño del material sujeto al proceso de esterilización</a:t>
          </a:r>
          <a:endParaRPr lang="es-EC" sz="1900" kern="1200" dirty="0" smtClean="0">
            <a:latin typeface="Times New Roman" panose="02020603050405020304" pitchFamily="18" charset="0"/>
            <a:cs typeface="Times New Roman" panose="02020603050405020304" pitchFamily="18" charset="0"/>
          </a:endParaRPr>
        </a:p>
        <a:p>
          <a:pPr lvl="0" algn="l" defTabSz="844550">
            <a:lnSpc>
              <a:spcPct val="90000"/>
            </a:lnSpc>
            <a:spcBef>
              <a:spcPct val="0"/>
            </a:spcBef>
            <a:spcAft>
              <a:spcPct val="35000"/>
            </a:spcAft>
          </a:pPr>
          <a:r>
            <a:rPr lang="es-EC" sz="1900" kern="1200" dirty="0" smtClean="0">
              <a:latin typeface="Times New Roman" panose="02020603050405020304" pitchFamily="18" charset="0"/>
              <a:cs typeface="Times New Roman" panose="02020603050405020304" pitchFamily="18" charset="0"/>
            </a:rPr>
            <a:t>Estos inconvenientes y el tiempo empleado solo en esta actividad, provocan malestar en el usuario</a:t>
          </a:r>
          <a:endParaRPr lang="es-ES" sz="1900" kern="1200" dirty="0"/>
        </a:p>
      </dsp:txBody>
      <dsp:txXfrm>
        <a:off x="0" y="1790400"/>
        <a:ext cx="4730076" cy="3328443"/>
      </dsp:txXfrm>
    </dsp:sp>
    <dsp:sp modelId="{E5B84457-DDF1-45E2-802F-D47A84DF3EB9}">
      <dsp:nvSpPr>
        <dsp:cNvPr id="0" name=""/>
        <dsp:cNvSpPr/>
      </dsp:nvSpPr>
      <dsp:spPr>
        <a:xfrm>
          <a:off x="4730076" y="1133673"/>
          <a:ext cx="5508184" cy="1491202"/>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36728" numCol="1" spcCol="1270" anchor="ctr" anchorCtr="0">
          <a:noAutofit/>
        </a:bodyPr>
        <a:lstStyle/>
        <a:p>
          <a:pPr lvl="0" algn="just" defTabSz="1244600">
            <a:lnSpc>
              <a:spcPct val="90000"/>
            </a:lnSpc>
            <a:spcBef>
              <a:spcPct val="0"/>
            </a:spcBef>
            <a:spcAft>
              <a:spcPct val="35000"/>
            </a:spcAft>
          </a:pPr>
          <a:r>
            <a:rPr lang="es-419" sz="2800" kern="1200" dirty="0" smtClean="0"/>
            <a:t>Reestructuración</a:t>
          </a:r>
          <a:endParaRPr lang="es-ES" sz="2800" kern="1200" dirty="0"/>
        </a:p>
      </dsp:txBody>
      <dsp:txXfrm>
        <a:off x="4730076" y="1506474"/>
        <a:ext cx="5135384" cy="745601"/>
      </dsp:txXfrm>
    </dsp:sp>
    <dsp:sp modelId="{84E9E9C7-0487-4071-AFCE-FCF16F13D41E}">
      <dsp:nvSpPr>
        <dsp:cNvPr id="0" name=""/>
        <dsp:cNvSpPr/>
      </dsp:nvSpPr>
      <dsp:spPr>
        <a:xfrm>
          <a:off x="4730076" y="2287301"/>
          <a:ext cx="4730076" cy="332844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just" defTabSz="844550">
            <a:lnSpc>
              <a:spcPct val="90000"/>
            </a:lnSpc>
            <a:spcBef>
              <a:spcPct val="0"/>
            </a:spcBef>
            <a:spcAft>
              <a:spcPct val="35000"/>
            </a:spcAft>
          </a:pPr>
          <a:r>
            <a:rPr lang="es-EC" sz="1900" kern="1200" dirty="0" smtClean="0"/>
            <a:t>Del análisis realizado se obtiene que:</a:t>
          </a:r>
          <a:endParaRPr lang="es-ES" sz="1900" kern="1200" dirty="0"/>
        </a:p>
        <a:p>
          <a:pPr lvl="0" algn="l" defTabSz="844550">
            <a:lnSpc>
              <a:spcPct val="90000"/>
            </a:lnSpc>
            <a:spcBef>
              <a:spcPct val="0"/>
            </a:spcBef>
            <a:spcAft>
              <a:spcPct val="35000"/>
            </a:spcAft>
          </a:pPr>
          <a:r>
            <a:rPr lang="es-EC" sz="1900" kern="1200" smtClean="0"/>
            <a:t>La tecnología inmersa en el módulo de control era obsoleta</a:t>
          </a:r>
          <a:endParaRPr lang="es-ES" sz="1900" kern="1200" dirty="0" smtClean="0"/>
        </a:p>
        <a:p>
          <a:pPr lvl="0" algn="l" defTabSz="844550">
            <a:lnSpc>
              <a:spcPct val="90000"/>
            </a:lnSpc>
            <a:spcBef>
              <a:spcPct val="0"/>
            </a:spcBef>
            <a:spcAft>
              <a:spcPct val="35000"/>
            </a:spcAft>
          </a:pPr>
          <a:r>
            <a:rPr lang="es-EC" sz="1900" kern="1200" smtClean="0"/>
            <a:t>Un desgaste en los actuadores</a:t>
          </a:r>
          <a:endParaRPr lang="es-ES" sz="1900" kern="1200" dirty="0" smtClean="0"/>
        </a:p>
        <a:p>
          <a:pPr lvl="0" algn="l" defTabSz="844550">
            <a:lnSpc>
              <a:spcPct val="90000"/>
            </a:lnSpc>
            <a:spcBef>
              <a:spcPct val="0"/>
            </a:spcBef>
            <a:spcAft>
              <a:spcPct val="35000"/>
            </a:spcAft>
          </a:pPr>
          <a:r>
            <a:rPr lang="es-EC" sz="1900" kern="1200" smtClean="0"/>
            <a:t>Los elementos de calentamiento deteriorados</a:t>
          </a:r>
          <a:endParaRPr lang="es-ES" sz="1900" kern="1200" dirty="0" smtClean="0"/>
        </a:p>
        <a:p>
          <a:pPr lvl="0" algn="l" defTabSz="844550">
            <a:lnSpc>
              <a:spcPct val="90000"/>
            </a:lnSpc>
            <a:spcBef>
              <a:spcPct val="0"/>
            </a:spcBef>
            <a:spcAft>
              <a:spcPct val="35000"/>
            </a:spcAft>
          </a:pPr>
          <a:r>
            <a:rPr lang="es-EC" sz="1900" kern="1200" smtClean="0"/>
            <a:t>Sistema mecánico de medición de temperatura en desuso</a:t>
          </a:r>
          <a:endParaRPr lang="es-ES" sz="1900" kern="1200" dirty="0"/>
        </a:p>
      </dsp:txBody>
      <dsp:txXfrm>
        <a:off x="4730076" y="2287301"/>
        <a:ext cx="4730076" cy="3328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C5229-4D54-48BB-ACDE-CDFE4D90F9C0}">
      <dsp:nvSpPr>
        <dsp:cNvPr id="0" name=""/>
        <dsp:cNvSpPr/>
      </dsp:nvSpPr>
      <dsp:spPr>
        <a:xfrm>
          <a:off x="802875" y="713"/>
          <a:ext cx="8783751" cy="23364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ETAPA DE CONTROL</a:t>
          </a:r>
        </a:p>
        <a:p>
          <a:pPr marL="228600" lvl="1" indent="-228600" algn="just" defTabSz="889000">
            <a:lnSpc>
              <a:spcPct val="90000"/>
            </a:lnSpc>
            <a:spcBef>
              <a:spcPct val="0"/>
            </a:spcBef>
            <a:spcAft>
              <a:spcPct val="15000"/>
            </a:spcAft>
            <a:buChar char="••"/>
          </a:pPr>
          <a:r>
            <a:rPr lang="es-ES" sz="2000" kern="1200" dirty="0" smtClean="0">
              <a:latin typeface="Times New Roman" panose="02020603050405020304" pitchFamily="18" charset="0"/>
              <a:cs typeface="Times New Roman" panose="02020603050405020304" pitchFamily="18" charset="0"/>
            </a:rPr>
            <a:t>Se desenvuelve en un microcontrolador Arduino Uno, en el cual se desarrolla los algoritmos para el controlador PI y el control PWM,  proporcional a la señal del controlador, adicionalmente el tratamiento de la señal dada por el sensor.</a:t>
          </a:r>
          <a:endParaRPr lang="es-ES" sz="2000" kern="1200" dirty="0">
            <a:latin typeface="Times New Roman" panose="02020603050405020304" pitchFamily="18" charset="0"/>
            <a:cs typeface="Times New Roman" panose="02020603050405020304" pitchFamily="18" charset="0"/>
          </a:endParaRPr>
        </a:p>
      </dsp:txBody>
      <dsp:txXfrm>
        <a:off x="871309" y="69147"/>
        <a:ext cx="8646883" cy="2199624"/>
      </dsp:txXfrm>
    </dsp:sp>
    <dsp:sp modelId="{DF98C3F2-2678-4736-BF39-02EDCDEC0C8E}">
      <dsp:nvSpPr>
        <dsp:cNvPr id="0" name=""/>
        <dsp:cNvSpPr/>
      </dsp:nvSpPr>
      <dsp:spPr>
        <a:xfrm rot="5363642">
          <a:off x="4775168" y="2395618"/>
          <a:ext cx="876233" cy="105142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044700">
            <a:lnSpc>
              <a:spcPct val="90000"/>
            </a:lnSpc>
            <a:spcBef>
              <a:spcPct val="0"/>
            </a:spcBef>
            <a:spcAft>
              <a:spcPct val="35000"/>
            </a:spcAft>
          </a:pPr>
          <a:endParaRPr lang="es-ES" sz="4600" kern="1200">
            <a:latin typeface="Times New Roman" panose="02020603050405020304" pitchFamily="18" charset="0"/>
            <a:cs typeface="Times New Roman" panose="02020603050405020304" pitchFamily="18" charset="0"/>
          </a:endParaRPr>
        </a:p>
      </dsp:txBody>
      <dsp:txXfrm rot="-5400000">
        <a:off x="4896468" y="2483219"/>
        <a:ext cx="630853" cy="613363"/>
      </dsp:txXfrm>
    </dsp:sp>
    <dsp:sp modelId="{F395E1C7-AE06-49E7-BDF5-2459F4447C54}">
      <dsp:nvSpPr>
        <dsp:cNvPr id="0" name=""/>
        <dsp:cNvSpPr/>
      </dsp:nvSpPr>
      <dsp:spPr>
        <a:xfrm>
          <a:off x="839943" y="3505452"/>
          <a:ext cx="8783751" cy="2336492"/>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ETAPA DE POTENCIA</a:t>
          </a:r>
        </a:p>
        <a:p>
          <a:pPr marL="228600" lvl="1" indent="-228600" algn="just" defTabSz="889000">
            <a:lnSpc>
              <a:spcPct val="90000"/>
            </a:lnSpc>
            <a:spcBef>
              <a:spcPct val="0"/>
            </a:spcBef>
            <a:spcAft>
              <a:spcPct val="15000"/>
            </a:spcAft>
            <a:buChar char="••"/>
          </a:pPr>
          <a:r>
            <a:rPr lang="es-ES" sz="2000" kern="1200" smtClean="0">
              <a:latin typeface="Times New Roman" panose="02020603050405020304" pitchFamily="18" charset="0"/>
              <a:cs typeface="Times New Roman" panose="02020603050405020304" pitchFamily="18" charset="0"/>
            </a:rPr>
            <a:t>Formada </a:t>
          </a:r>
          <a:r>
            <a:rPr lang="es-ES" sz="2000" kern="1200" dirty="0" smtClean="0">
              <a:latin typeface="Times New Roman" panose="02020603050405020304" pitchFamily="18" charset="0"/>
              <a:cs typeface="Times New Roman" panose="02020603050405020304" pitchFamily="18" charset="0"/>
            </a:rPr>
            <a:t>por un módulo actuador y la planta propiamente. Para el accionamiento del actuador, este requiere recibir  la señal PWM desde el controlador, inmediatamente se logra controlar la cantidad de potencia suministrada a la resistencia de cerámica que posee la esterilizadora, lo cual provoca la salida de temperatura que será censada y a la vez realimenta la señal de entrada lo que permite realizar los cálculos de error y corregir en caso de necesitarlo.</a:t>
          </a:r>
          <a:endParaRPr lang="es-ES" sz="2000" kern="1200" dirty="0">
            <a:latin typeface="Times New Roman" panose="02020603050405020304" pitchFamily="18" charset="0"/>
            <a:cs typeface="Times New Roman" panose="02020603050405020304" pitchFamily="18" charset="0"/>
          </a:endParaRPr>
        </a:p>
      </dsp:txBody>
      <dsp:txXfrm>
        <a:off x="908377" y="3573886"/>
        <a:ext cx="8646883" cy="21996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07444-F129-4B4F-A5EE-A2BB3F1ECCFB}">
      <dsp:nvSpPr>
        <dsp:cNvPr id="0" name=""/>
        <dsp:cNvSpPr/>
      </dsp:nvSpPr>
      <dsp:spPr>
        <a:xfrm>
          <a:off x="3929" y="631769"/>
          <a:ext cx="4559586" cy="772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altLang="es-ES" sz="2000" b="1" kern="1200" dirty="0" smtClean="0">
              <a:latin typeface="Times New Roman" panose="02020603050405020304" pitchFamily="18" charset="0"/>
              <a:ea typeface="Times New Roman" panose="02020603050405020304" pitchFamily="18" charset="0"/>
              <a:cs typeface="Times New Roman" panose="02020603050405020304" pitchFamily="18" charset="0"/>
            </a:rPr>
            <a:t>O</a:t>
          </a:r>
          <a:r>
            <a:rPr lang="es-ES" altLang="es-ES" sz="2000" b="1" kern="1200" dirty="0" smtClean="0" bmk="">
              <a:latin typeface="Times New Roman" panose="02020603050405020304" pitchFamily="18" charset="0"/>
              <a:ea typeface="Times New Roman" panose="02020603050405020304" pitchFamily="18" charset="0"/>
              <a:cs typeface="Times New Roman" panose="02020603050405020304" pitchFamily="18" charset="0"/>
            </a:rPr>
            <a:t>btención del modelo matemático</a:t>
          </a:r>
          <a:endParaRPr lang="es-ES" sz="2000" kern="1200" dirty="0"/>
        </a:p>
      </dsp:txBody>
      <dsp:txXfrm>
        <a:off x="26543" y="654383"/>
        <a:ext cx="4514358" cy="726856"/>
      </dsp:txXfrm>
    </dsp:sp>
    <dsp:sp modelId="{5A8A1E12-BCEB-4487-87C7-783F9718ED6D}">
      <dsp:nvSpPr>
        <dsp:cNvPr id="0" name=""/>
        <dsp:cNvSpPr/>
      </dsp:nvSpPr>
      <dsp:spPr>
        <a:xfrm>
          <a:off x="459888" y="1403854"/>
          <a:ext cx="455958" cy="1194634"/>
        </a:xfrm>
        <a:custGeom>
          <a:avLst/>
          <a:gdLst/>
          <a:ahLst/>
          <a:cxnLst/>
          <a:rect l="0" t="0" r="0" b="0"/>
          <a:pathLst>
            <a:path>
              <a:moveTo>
                <a:pt x="0" y="0"/>
              </a:moveTo>
              <a:lnTo>
                <a:pt x="0" y="1194634"/>
              </a:lnTo>
              <a:lnTo>
                <a:pt x="455958" y="11946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01E105-5BE7-4487-9450-6CBEA791932F}">
      <dsp:nvSpPr>
        <dsp:cNvPr id="0" name=""/>
        <dsp:cNvSpPr/>
      </dsp:nvSpPr>
      <dsp:spPr>
        <a:xfrm>
          <a:off x="915846" y="1802065"/>
          <a:ext cx="4489685" cy="15928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just" defTabSz="622300">
            <a:lnSpc>
              <a:spcPct val="100000"/>
            </a:lnSpc>
            <a:spcBef>
              <a:spcPct val="0"/>
            </a:spcBef>
            <a:spcAft>
              <a:spcPts val="0"/>
            </a:spcAft>
          </a:pPr>
          <a:r>
            <a:rPr kumimoji="0" lang="es-ES" altLang="es-ES" sz="1400" b="0" i="0" u="none" strike="noStrike" kern="1200"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 optó por un enfoque experimental para la obtención del controlador. Para lo cual acudimos a la aplicación de la reglas de Ziegler y Nichols para sintonizar los controladores PID, con base en las respuestas escalón experimentales. </a:t>
          </a:r>
          <a:endParaRPr lang="es-ES" sz="1400" kern="1200" dirty="0"/>
        </a:p>
      </dsp:txBody>
      <dsp:txXfrm>
        <a:off x="962499" y="1848718"/>
        <a:ext cx="4396379" cy="1499540"/>
      </dsp:txXfrm>
    </dsp:sp>
    <dsp:sp modelId="{C6E65B8A-4874-4702-9285-BAF49E347DD7}">
      <dsp:nvSpPr>
        <dsp:cNvPr id="0" name=""/>
        <dsp:cNvSpPr/>
      </dsp:nvSpPr>
      <dsp:spPr>
        <a:xfrm>
          <a:off x="459888" y="1403854"/>
          <a:ext cx="455958" cy="3185692"/>
        </a:xfrm>
        <a:custGeom>
          <a:avLst/>
          <a:gdLst/>
          <a:ahLst/>
          <a:cxnLst/>
          <a:rect l="0" t="0" r="0" b="0"/>
          <a:pathLst>
            <a:path>
              <a:moveTo>
                <a:pt x="0" y="0"/>
              </a:moveTo>
              <a:lnTo>
                <a:pt x="0" y="3185692"/>
              </a:lnTo>
              <a:lnTo>
                <a:pt x="455958" y="31856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CB966F-9838-43CF-8258-4AB19C8F1720}">
      <dsp:nvSpPr>
        <dsp:cNvPr id="0" name=""/>
        <dsp:cNvSpPr/>
      </dsp:nvSpPr>
      <dsp:spPr>
        <a:xfrm>
          <a:off x="915846" y="3793123"/>
          <a:ext cx="4295919" cy="15928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kumimoji="0" lang="es-ES" altLang="es-ES" sz="1400" b="0" i="0" u="none" strike="noStrike" kern="1200"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Siendo este método muy convenientes cuando no se conocen la dinámica y  modelos matemáticos de las plantas. </a:t>
          </a:r>
          <a:endParaRPr kumimoji="0" lang="es-ES" altLang="es-ES" sz="1400" b="0" i="0" u="none" strike="noStrike" kern="1200"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dsp:txBody>
      <dsp:txXfrm>
        <a:off x="962499" y="3839776"/>
        <a:ext cx="4202613" cy="1499540"/>
      </dsp:txXfrm>
    </dsp:sp>
    <dsp:sp modelId="{FA8B1FAB-CD3A-4909-8E52-ADAD7A8A43F9}">
      <dsp:nvSpPr>
        <dsp:cNvPr id="0" name=""/>
        <dsp:cNvSpPr/>
      </dsp:nvSpPr>
      <dsp:spPr>
        <a:xfrm>
          <a:off x="5373369" y="631769"/>
          <a:ext cx="4142929" cy="772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kumimoji="0" lang="es-ES" altLang="es-ES" sz="2000" b="1" i="0" u="none" strike="noStrike" kern="1200" cap="none" normalizeH="0" baseline="0" dirty="0" smtClean="0"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Caracterización del proceso</a:t>
          </a:r>
          <a:endParaRPr lang="es-ES" sz="2000" kern="1200" dirty="0"/>
        </a:p>
      </dsp:txBody>
      <dsp:txXfrm>
        <a:off x="5395983" y="654383"/>
        <a:ext cx="4097701" cy="726856"/>
      </dsp:txXfrm>
    </dsp:sp>
    <dsp:sp modelId="{1F3B8BA8-F70C-4C57-A135-BCEA9F77FC08}">
      <dsp:nvSpPr>
        <dsp:cNvPr id="0" name=""/>
        <dsp:cNvSpPr/>
      </dsp:nvSpPr>
      <dsp:spPr>
        <a:xfrm>
          <a:off x="5787662" y="1403854"/>
          <a:ext cx="349559" cy="1216217"/>
        </a:xfrm>
        <a:custGeom>
          <a:avLst/>
          <a:gdLst/>
          <a:ahLst/>
          <a:cxnLst/>
          <a:rect l="0" t="0" r="0" b="0"/>
          <a:pathLst>
            <a:path>
              <a:moveTo>
                <a:pt x="0" y="0"/>
              </a:moveTo>
              <a:lnTo>
                <a:pt x="0" y="1216217"/>
              </a:lnTo>
              <a:lnTo>
                <a:pt x="349559" y="12162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34211B-D5FE-4C23-99BC-93BD7E1F61F4}">
      <dsp:nvSpPr>
        <dsp:cNvPr id="0" name=""/>
        <dsp:cNvSpPr/>
      </dsp:nvSpPr>
      <dsp:spPr>
        <a:xfrm>
          <a:off x="6137222" y="1823649"/>
          <a:ext cx="4489685" cy="15928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just" defTabSz="622300">
            <a:lnSpc>
              <a:spcPct val="90000"/>
            </a:lnSpc>
            <a:spcBef>
              <a:spcPct val="0"/>
            </a:spcBef>
            <a:spcAft>
              <a:spcPts val="0"/>
            </a:spcAft>
          </a:pPr>
          <a:r>
            <a:rPr kumimoji="0" lang="es-ES" altLang="es-ES" sz="1400" b="0" i="0" u="none" strike="noStrike" kern="1200"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 lo realizó mediante un modelo simple de primer orden con tiempo de retardo.</a:t>
          </a:r>
          <a:r>
            <a:rPr kumimoji="0" lang="es-ES" altLang="es-ES" sz="1400" b="0" i="0" u="none" strike="noStrike" kern="1200"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Este sistema térmico, tiene una respuesta monótona creciente, sin oscilaciones, su comportamiento se asemeja a un sistema de primer orden. </a:t>
          </a:r>
          <a:endParaRPr lang="es-ES" sz="1400" kern="1200" dirty="0"/>
        </a:p>
      </dsp:txBody>
      <dsp:txXfrm>
        <a:off x="6183875" y="1870302"/>
        <a:ext cx="4396379" cy="1499540"/>
      </dsp:txXfrm>
    </dsp:sp>
    <dsp:sp modelId="{FAD91564-B44F-43DC-817E-DE1840DF99F4}">
      <dsp:nvSpPr>
        <dsp:cNvPr id="0" name=""/>
        <dsp:cNvSpPr/>
      </dsp:nvSpPr>
      <dsp:spPr>
        <a:xfrm>
          <a:off x="5787662" y="1403854"/>
          <a:ext cx="414292" cy="3185692"/>
        </a:xfrm>
        <a:custGeom>
          <a:avLst/>
          <a:gdLst/>
          <a:ahLst/>
          <a:cxnLst/>
          <a:rect l="0" t="0" r="0" b="0"/>
          <a:pathLst>
            <a:path>
              <a:moveTo>
                <a:pt x="0" y="0"/>
              </a:moveTo>
              <a:lnTo>
                <a:pt x="0" y="3185692"/>
              </a:lnTo>
              <a:lnTo>
                <a:pt x="414292" y="31856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F300B1-0DA8-4065-8699-EBD20D7D36B9}">
      <dsp:nvSpPr>
        <dsp:cNvPr id="0" name=""/>
        <dsp:cNvSpPr/>
      </dsp:nvSpPr>
      <dsp:spPr>
        <a:xfrm>
          <a:off x="6201955" y="3793123"/>
          <a:ext cx="4295919" cy="15928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endParaRPr lang="es-ES" sz="1400" kern="1200" dirty="0">
            <a:latin typeface="Times New Roman" panose="02020603050405020304" pitchFamily="18" charset="0"/>
            <a:cs typeface="Times New Roman" panose="02020603050405020304" pitchFamily="18" charset="0"/>
          </a:endParaRPr>
        </a:p>
      </dsp:txBody>
      <dsp:txXfrm>
        <a:off x="6248608" y="3839776"/>
        <a:ext cx="4202613" cy="149954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C1AE5FCA-BBE4-422D-B1DD-D0E8ED3358B3}" type="datetimeFigureOut">
              <a:rPr lang="es-ES" smtClean="0"/>
              <a:t>05/10/2016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BFE743C-475D-4178-B3E9-C488DC261986}" type="slidenum">
              <a:rPr lang="es-ES" smtClean="0"/>
              <a:t>‹Nº›</a:t>
            </a:fld>
            <a:endParaRPr lang="es-ES"/>
          </a:p>
        </p:txBody>
      </p:sp>
    </p:spTree>
    <p:extLst>
      <p:ext uri="{BB962C8B-B14F-4D97-AF65-F5344CB8AC3E}">
        <p14:creationId xmlns:p14="http://schemas.microsoft.com/office/powerpoint/2010/main" val="209071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1AE5FCA-BBE4-422D-B1DD-D0E8ED3358B3}" type="datetimeFigureOut">
              <a:rPr lang="es-ES" smtClean="0"/>
              <a:t>05/10/2016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BFE743C-475D-4178-B3E9-C488DC261986}" type="slidenum">
              <a:rPr lang="es-ES" smtClean="0"/>
              <a:t>‹Nº›</a:t>
            </a:fld>
            <a:endParaRPr lang="es-ES"/>
          </a:p>
        </p:txBody>
      </p:sp>
    </p:spTree>
    <p:extLst>
      <p:ext uri="{BB962C8B-B14F-4D97-AF65-F5344CB8AC3E}">
        <p14:creationId xmlns:p14="http://schemas.microsoft.com/office/powerpoint/2010/main" val="367541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1AE5FCA-BBE4-422D-B1DD-D0E8ED3358B3}" type="datetimeFigureOut">
              <a:rPr lang="es-ES" smtClean="0"/>
              <a:t>05/10/2016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BFE743C-475D-4178-B3E9-C488DC261986}" type="slidenum">
              <a:rPr lang="es-ES" smtClean="0"/>
              <a:t>‹Nº›</a:t>
            </a:fld>
            <a:endParaRPr lang="es-ES"/>
          </a:p>
        </p:txBody>
      </p:sp>
    </p:spTree>
    <p:extLst>
      <p:ext uri="{BB962C8B-B14F-4D97-AF65-F5344CB8AC3E}">
        <p14:creationId xmlns:p14="http://schemas.microsoft.com/office/powerpoint/2010/main" val="869880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1AE5FCA-BBE4-422D-B1DD-D0E8ED3358B3}" type="datetimeFigureOut">
              <a:rPr lang="es-ES" smtClean="0"/>
              <a:t>05/10/2016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BFE743C-475D-4178-B3E9-C488DC261986}" type="slidenum">
              <a:rPr lang="es-ES" smtClean="0"/>
              <a:t>‹Nº›</a:t>
            </a:fld>
            <a:endParaRPr lang="es-ES"/>
          </a:p>
        </p:txBody>
      </p:sp>
    </p:spTree>
    <p:extLst>
      <p:ext uri="{BB962C8B-B14F-4D97-AF65-F5344CB8AC3E}">
        <p14:creationId xmlns:p14="http://schemas.microsoft.com/office/powerpoint/2010/main" val="3513651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1AE5FCA-BBE4-422D-B1DD-D0E8ED3358B3}" type="datetimeFigureOut">
              <a:rPr lang="es-ES" smtClean="0"/>
              <a:t>05/10/2016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BFE743C-475D-4178-B3E9-C488DC261986}" type="slidenum">
              <a:rPr lang="es-ES" smtClean="0"/>
              <a:t>‹Nº›</a:t>
            </a:fld>
            <a:endParaRPr lang="es-ES"/>
          </a:p>
        </p:txBody>
      </p:sp>
    </p:spTree>
    <p:extLst>
      <p:ext uri="{BB962C8B-B14F-4D97-AF65-F5344CB8AC3E}">
        <p14:creationId xmlns:p14="http://schemas.microsoft.com/office/powerpoint/2010/main" val="4254986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C1AE5FCA-BBE4-422D-B1DD-D0E8ED3358B3}" type="datetimeFigureOut">
              <a:rPr lang="es-ES" smtClean="0"/>
              <a:t>05/10/2016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BFE743C-475D-4178-B3E9-C488DC261986}" type="slidenum">
              <a:rPr lang="es-ES" smtClean="0"/>
              <a:t>‹Nº›</a:t>
            </a:fld>
            <a:endParaRPr lang="es-ES"/>
          </a:p>
        </p:txBody>
      </p:sp>
    </p:spTree>
    <p:extLst>
      <p:ext uri="{BB962C8B-B14F-4D97-AF65-F5344CB8AC3E}">
        <p14:creationId xmlns:p14="http://schemas.microsoft.com/office/powerpoint/2010/main" val="4105099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C1AE5FCA-BBE4-422D-B1DD-D0E8ED3358B3}" type="datetimeFigureOut">
              <a:rPr lang="es-ES" smtClean="0"/>
              <a:t>05/10/2016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BFE743C-475D-4178-B3E9-C488DC261986}" type="slidenum">
              <a:rPr lang="es-ES" smtClean="0"/>
              <a:t>‹Nº›</a:t>
            </a:fld>
            <a:endParaRPr lang="es-ES"/>
          </a:p>
        </p:txBody>
      </p:sp>
    </p:spTree>
    <p:extLst>
      <p:ext uri="{BB962C8B-B14F-4D97-AF65-F5344CB8AC3E}">
        <p14:creationId xmlns:p14="http://schemas.microsoft.com/office/powerpoint/2010/main" val="1804329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C1AE5FCA-BBE4-422D-B1DD-D0E8ED3358B3}" type="datetimeFigureOut">
              <a:rPr lang="es-ES" smtClean="0"/>
              <a:t>05/10/2016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BFE743C-475D-4178-B3E9-C488DC261986}" type="slidenum">
              <a:rPr lang="es-ES" smtClean="0"/>
              <a:t>‹Nº›</a:t>
            </a:fld>
            <a:endParaRPr lang="es-ES"/>
          </a:p>
        </p:txBody>
      </p:sp>
    </p:spTree>
    <p:extLst>
      <p:ext uri="{BB962C8B-B14F-4D97-AF65-F5344CB8AC3E}">
        <p14:creationId xmlns:p14="http://schemas.microsoft.com/office/powerpoint/2010/main" val="53419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1AE5FCA-BBE4-422D-B1DD-D0E8ED3358B3}" type="datetimeFigureOut">
              <a:rPr lang="es-ES" smtClean="0"/>
              <a:t>05/10/2016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BFE743C-475D-4178-B3E9-C488DC261986}" type="slidenum">
              <a:rPr lang="es-ES" smtClean="0"/>
              <a:t>‹Nº›</a:t>
            </a:fld>
            <a:endParaRPr lang="es-ES"/>
          </a:p>
        </p:txBody>
      </p:sp>
    </p:spTree>
    <p:extLst>
      <p:ext uri="{BB962C8B-B14F-4D97-AF65-F5344CB8AC3E}">
        <p14:creationId xmlns:p14="http://schemas.microsoft.com/office/powerpoint/2010/main" val="693230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1AE5FCA-BBE4-422D-B1DD-D0E8ED3358B3}" type="datetimeFigureOut">
              <a:rPr lang="es-ES" smtClean="0"/>
              <a:t>05/10/2016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BFE743C-475D-4178-B3E9-C488DC261986}" type="slidenum">
              <a:rPr lang="es-ES" smtClean="0"/>
              <a:t>‹Nº›</a:t>
            </a:fld>
            <a:endParaRPr lang="es-ES"/>
          </a:p>
        </p:txBody>
      </p:sp>
    </p:spTree>
    <p:extLst>
      <p:ext uri="{BB962C8B-B14F-4D97-AF65-F5344CB8AC3E}">
        <p14:creationId xmlns:p14="http://schemas.microsoft.com/office/powerpoint/2010/main" val="2231243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1AE5FCA-BBE4-422D-B1DD-D0E8ED3358B3}" type="datetimeFigureOut">
              <a:rPr lang="es-ES" smtClean="0"/>
              <a:t>05/10/2016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BFE743C-475D-4178-B3E9-C488DC261986}" type="slidenum">
              <a:rPr lang="es-ES" smtClean="0"/>
              <a:t>‹Nº›</a:t>
            </a:fld>
            <a:endParaRPr lang="es-ES"/>
          </a:p>
        </p:txBody>
      </p:sp>
    </p:spTree>
    <p:extLst>
      <p:ext uri="{BB962C8B-B14F-4D97-AF65-F5344CB8AC3E}">
        <p14:creationId xmlns:p14="http://schemas.microsoft.com/office/powerpoint/2010/main" val="2514702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AE5FCA-BBE4-422D-B1DD-D0E8ED3358B3}" type="datetimeFigureOut">
              <a:rPr lang="es-ES" smtClean="0"/>
              <a:t>05/10/2016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E743C-475D-4178-B3E9-C488DC261986}" type="slidenum">
              <a:rPr lang="es-ES" smtClean="0"/>
              <a:t>‹Nº›</a:t>
            </a:fld>
            <a:endParaRPr lang="es-ES"/>
          </a:p>
        </p:txBody>
      </p:sp>
    </p:spTree>
    <p:extLst>
      <p:ext uri="{BB962C8B-B14F-4D97-AF65-F5344CB8AC3E}">
        <p14:creationId xmlns:p14="http://schemas.microsoft.com/office/powerpoint/2010/main" val="4161942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6.emf"/><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5.bin"/><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9.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3.png"/><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0.wmf"/><Relationship Id="rId4" Type="http://schemas.openxmlformats.org/officeDocument/2006/relationships/oleObject" Target="../embeddings/oleObject2.bin"/><Relationship Id="rId9"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025" name="Imagen 42" descr="LOGO-PRINCIPAL-ESP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391" y="608049"/>
            <a:ext cx="3575624" cy="9257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774064" y="1684626"/>
            <a:ext cx="8643871" cy="44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smtClean="0">
                <a:ln>
                  <a:noFill/>
                </a:ln>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C</a:t>
            </a:r>
            <a:r>
              <a:rPr kumimoji="0" lang="es-ES" altLang="es-ES" sz="1600" b="0" i="0" u="none" strike="noStrike" cap="none" normalizeH="0" baseline="0" dirty="0" smtClean="0" bmk="">
                <a:ln>
                  <a:noFill/>
                </a:ln>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arátula</a:t>
            </a:r>
            <a:r>
              <a:rPr kumimoji="0" lang="es-ES" altLang="es-ES" sz="1600" b="0" i="0" u="none" strike="noStrike" cap="none" normalizeH="0" baseline="0" dirty="0" smtClean="0">
                <a:ln>
                  <a:noFill/>
                </a:ln>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kumimoji="0" lang="es-ES" altLang="es-ES" sz="16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DEPARTAMENTO </a:t>
            </a:r>
            <a:r>
              <a:rPr kumimoji="0" lang="es-ES" altLang="es-ES" sz="16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 EL</a:t>
            </a:r>
            <a:r>
              <a:rPr kumimoji="0" lang="es-ES" altLang="es-ES"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es-ES" altLang="es-ES" sz="16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CTRICA Y ELECTR</a:t>
            </a:r>
            <a:r>
              <a:rPr kumimoji="0" lang="es-ES" altLang="es-ES"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S" altLang="es-ES" sz="16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NICA</a:t>
            </a:r>
            <a:endParaRPr kumimoji="0" lang="es-ES" altLang="es-ES" sz="11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6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CARRERA DE INGENIER</a:t>
            </a:r>
            <a:r>
              <a:rPr kumimoji="0" lang="es-ES" altLang="es-ES"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s-ES" altLang="es-ES" sz="16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EN ELECTR</a:t>
            </a:r>
            <a:r>
              <a:rPr kumimoji="0" lang="es-ES" altLang="es-ES"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S" altLang="es-ES" sz="16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NICA, AUTOMATIZACI</a:t>
            </a:r>
            <a:r>
              <a:rPr kumimoji="0" lang="es-ES" altLang="es-ES"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S" altLang="es-ES" sz="16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Y CONTROL</a:t>
            </a:r>
          </a:p>
          <a:p>
            <a:pPr marL="0" marR="0" lvl="0" indent="0" algn="ctr" defTabSz="914400" rtl="0" eaLnBrk="0" fontAlgn="base" latinLnBrk="0" hangingPunct="0">
              <a:lnSpc>
                <a:spcPct val="100000"/>
              </a:lnSpc>
              <a:spcBef>
                <a:spcPct val="0"/>
              </a:spcBef>
              <a:spcAft>
                <a:spcPct val="0"/>
              </a:spcAft>
              <a:buClrTx/>
              <a:buSzTx/>
              <a:buFontTx/>
              <a:buNone/>
              <a:tabLst/>
            </a:pPr>
            <a:endParaRPr lang="es-419" altLang="es-ES" sz="16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419" altLang="es-ES" sz="16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sz="11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PROYECTO DE INVESTIGACI</a:t>
            </a:r>
            <a:r>
              <a:rPr kumimoji="0" lang="es-ES" altLang="es-E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S" altLang="es-ES"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PREVIO A LA OBTENCI</a:t>
            </a:r>
            <a:r>
              <a:rPr kumimoji="0" lang="es-ES" altLang="es-E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S" altLang="es-ES"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DEL T</a:t>
            </a:r>
            <a:r>
              <a:rPr kumimoji="0" lang="es-ES" altLang="es-E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s-ES" altLang="es-ES"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TULO DE INGENIERA EN ELECTR</a:t>
            </a:r>
            <a:r>
              <a:rPr kumimoji="0" lang="es-ES" altLang="es-E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S" altLang="es-ES"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NICA, AUTOMATIZACI</a:t>
            </a:r>
            <a:r>
              <a:rPr kumimoji="0" lang="es-ES" altLang="es-E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S" altLang="es-ES"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Y CONTROL</a:t>
            </a:r>
          </a:p>
          <a:p>
            <a:pPr marL="0" marR="0" lvl="0" indent="0" algn="ctr" defTabSz="914400" rtl="0" eaLnBrk="0" fontAlgn="base" latinLnBrk="0" hangingPunct="0">
              <a:lnSpc>
                <a:spcPct val="100000"/>
              </a:lnSpc>
              <a:spcBef>
                <a:spcPct val="0"/>
              </a:spcBef>
              <a:spcAft>
                <a:spcPct val="0"/>
              </a:spcAft>
              <a:buClrTx/>
              <a:buSzTx/>
              <a:buFontTx/>
              <a:buNone/>
              <a:tabLst/>
            </a:pPr>
            <a:endParaRPr lang="es-419" altLang="es-ES" sz="1400" b="1" dirty="0" smtClean="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419" altLang="es-ES" sz="1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sz="11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TEMA: DISE</a:t>
            </a:r>
            <a:r>
              <a:rPr kumimoji="0" lang="es-ES" altLang="es-E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Ñ</a:t>
            </a:r>
            <a:r>
              <a:rPr kumimoji="0" lang="es-ES" altLang="es-ES"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 E IMPLEMENTACI</a:t>
            </a:r>
            <a:r>
              <a:rPr kumimoji="0" lang="es-ES" altLang="es-E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S" altLang="es-ES"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 UN SISTEMA AUTOM</a:t>
            </a:r>
            <a:r>
              <a:rPr kumimoji="0" lang="es-ES" altLang="es-E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s-ES" altLang="es-ES"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TICO DE CONTROL PARA LA ESTERILIZADORA EN SECO MARCA MEMMERT DE LA CL</a:t>
            </a:r>
            <a:r>
              <a:rPr kumimoji="0" lang="es-ES" altLang="es-E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s-ES" altLang="es-ES"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NICA MATERNO-INFANTIL SANTA </a:t>
            </a:r>
            <a:r>
              <a:rPr kumimoji="0" lang="es-ES" altLang="es-ES"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a:t>
            </a:r>
            <a:r>
              <a:rPr kumimoji="0" lang="es-ES" altLang="es-E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s-ES" altLang="es-ES"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RBARA</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419" altLang="es-ES" sz="1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sz="11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AUTORA: </a:t>
            </a:r>
            <a:r>
              <a:rPr kumimoji="0" lang="es-ES" altLang="es-ES"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VER</a:t>
            </a:r>
            <a:r>
              <a:rPr kumimoji="0" lang="es-ES" altLang="es-E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S" altLang="es-ES"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NICA JOHANNA ANDRADE GARC</a:t>
            </a:r>
            <a:r>
              <a:rPr kumimoji="0" lang="es-ES" altLang="es-E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s-ES" altLang="es-ES"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a:t>
            </a:r>
            <a:endParaRPr kumimoji="0" lang="es-ES" altLang="es-ES" sz="11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DIRECTOR</a:t>
            </a:r>
            <a:r>
              <a:rPr kumimoji="0" lang="es-ES" altLang="es-ES"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ING. GORDILLO, RODOLFO</a:t>
            </a:r>
            <a:endParaRPr kumimoji="0" lang="es-ES" altLang="es-ES" sz="11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SANGOLQU</a:t>
            </a:r>
            <a:r>
              <a:rPr kumimoji="0" lang="es-ES" altLang="es-ES"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endParaRPr kumimoji="0" lang="es-ES" altLang="es-ES" sz="11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Agosto 2016</a:t>
            </a: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33651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977682" y="1945805"/>
            <a:ext cx="574509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pic>
        <p:nvPicPr>
          <p:cNvPr id="4097" name="Imagen 71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586" y="1860237"/>
            <a:ext cx="5968743" cy="44707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graphicFrame>
            <p:nvGraphicFramePr>
              <p:cNvPr id="6" name="Tabla 5"/>
              <p:cNvGraphicFramePr>
                <a:graphicFrameLocks noGrp="1"/>
              </p:cNvGraphicFramePr>
              <p:nvPr>
                <p:extLst>
                  <p:ext uri="{D42A27DB-BD31-4B8C-83A1-F6EECF244321}">
                    <p14:modId xmlns:p14="http://schemas.microsoft.com/office/powerpoint/2010/main" val="2361932458"/>
                  </p:ext>
                </p:extLst>
              </p:nvPr>
            </p:nvGraphicFramePr>
            <p:xfrm>
              <a:off x="8229700" y="2298857"/>
              <a:ext cx="1984883" cy="1271206"/>
            </p:xfrm>
            <a:graphic>
              <a:graphicData uri="http://schemas.openxmlformats.org/drawingml/2006/table">
                <a:tbl>
                  <a:tblPr firstRow="1" firstCol="1" bandRow="1">
                    <a:tableStyleId>{5C22544A-7EE6-4342-B048-85BDC9FD1C3A}</a:tableStyleId>
                  </a:tblPr>
                  <a:tblGrid>
                    <a:gridCol w="717528"/>
                    <a:gridCol w="532533"/>
                    <a:gridCol w="443547"/>
                    <a:gridCol w="291275"/>
                  </a:tblGrid>
                  <a:tr h="406848">
                    <a:tc>
                      <a:txBody>
                        <a:bodyPr/>
                        <a:lstStyle/>
                        <a:p>
                          <a:pPr algn="ctr">
                            <a:lnSpc>
                              <a:spcPct val="150000"/>
                            </a:lnSpc>
                            <a:spcAft>
                              <a:spcPts val="0"/>
                            </a:spcAft>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dirty="0">
                              <a:effectLst/>
                            </a:rPr>
                            <a:t>K</a:t>
                          </a:r>
                          <a:r>
                            <a:rPr lang="es-ES" sz="1200" baseline="-25000" dirty="0">
                              <a:effectLst/>
                            </a:rPr>
                            <a:t>P</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dirty="0">
                              <a:effectLst/>
                            </a:rPr>
                            <a:t>T</a:t>
                          </a:r>
                          <a:r>
                            <a:rPr lang="es-ES" sz="1200" baseline="-25000" dirty="0">
                              <a:effectLst/>
                            </a:rPr>
                            <a:t>i</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a:effectLst/>
                            </a:rPr>
                            <a:t>T</a:t>
                          </a:r>
                          <a:r>
                            <a:rPr lang="es-ES" sz="1200" baseline="-25000">
                              <a:effectLst/>
                            </a:rPr>
                            <a:t>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63421">
                    <a:tc>
                      <a:txBody>
                        <a:bodyPr/>
                        <a:lstStyle/>
                        <a:p>
                          <a:pPr algn="ctr">
                            <a:lnSpc>
                              <a:spcPct val="150000"/>
                            </a:lnSpc>
                            <a:spcAft>
                              <a:spcPts val="0"/>
                            </a:spcAft>
                          </a:pPr>
                          <a:r>
                            <a:rPr lang="es-ES" sz="1200">
                              <a:effectLst/>
                            </a:rPr>
                            <a:t>PI</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0.9</m:t>
                                </m:r>
                                <m:f>
                                  <m:fPr>
                                    <m:ctrlPr>
                                      <a:rPr lang="es-ES" sz="1200" i="1">
                                        <a:effectLst/>
                                        <a:latin typeface="Cambria Math" panose="02040503050406030204" pitchFamily="18" charset="0"/>
                                      </a:rPr>
                                    </m:ctrlPr>
                                  </m:fPr>
                                  <m:num>
                                    <m:r>
                                      <a:rPr lang="es-ES" sz="1200">
                                        <a:effectLst/>
                                        <a:latin typeface="Cambria Math" panose="02040503050406030204" pitchFamily="18" charset="0"/>
                                      </a:rPr>
                                      <m:t>𝑇</m:t>
                                    </m:r>
                                  </m:num>
                                  <m:den>
                                    <m:r>
                                      <a:rPr lang="es-ES" sz="1200">
                                        <a:effectLst/>
                                        <a:latin typeface="Cambria Math" panose="02040503050406030204" pitchFamily="18" charset="0"/>
                                      </a:rPr>
                                      <m:t>𝐿</m:t>
                                    </m:r>
                                  </m:den>
                                </m:f>
                              </m:oMath>
                            </m:oMathPara>
                          </a14:m>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f>
                                  <m:fPr>
                                    <m:ctrlPr>
                                      <a:rPr lang="es-ES" sz="1200" i="1">
                                        <a:effectLst/>
                                        <a:latin typeface="Cambria Math" panose="02040503050406030204" pitchFamily="18" charset="0"/>
                                      </a:rPr>
                                    </m:ctrlPr>
                                  </m:fPr>
                                  <m:num>
                                    <m:r>
                                      <a:rPr lang="es-ES" sz="1200">
                                        <a:effectLst/>
                                        <a:latin typeface="Cambria Math" panose="02040503050406030204" pitchFamily="18" charset="0"/>
                                      </a:rPr>
                                      <m:t>𝐿</m:t>
                                    </m:r>
                                  </m:num>
                                  <m:den>
                                    <m:r>
                                      <a:rPr lang="es-ES" sz="1200">
                                        <a:effectLst/>
                                        <a:latin typeface="Cambria Math" panose="02040503050406030204" pitchFamily="18" charset="0"/>
                                      </a:rPr>
                                      <m:t>0.3</m:t>
                                    </m:r>
                                  </m:den>
                                </m:f>
                              </m:oMath>
                            </m:oMathPara>
                          </a14:m>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0937">
                    <a:tc>
                      <a:txBody>
                        <a:bodyPr/>
                        <a:lstStyle/>
                        <a:p>
                          <a:pPr algn="ctr">
                            <a:lnSpc>
                              <a:spcPct val="150000"/>
                            </a:lnSpc>
                            <a:spcAft>
                              <a:spcPts val="0"/>
                            </a:spcAft>
                          </a:pPr>
                          <a:r>
                            <a:rPr lang="es-ES" sz="1200">
                              <a:effectLst/>
                            </a:rPr>
                            <a:t>PI </a:t>
                          </a:r>
                          <a:r>
                            <a:rPr lang="es-ES" sz="1200" baseline="-25000">
                              <a:effectLst/>
                            </a:rPr>
                            <a:t>calculado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a:effectLst/>
                            </a:rPr>
                            <a:t>46.08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a:effectLst/>
                            </a:rPr>
                            <a:t>0.17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dirty="0">
                              <a:effectLst/>
                            </a:rPr>
                            <a:t>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mc:Choice>
        <mc:Fallback>
          <p:graphicFrame>
            <p:nvGraphicFramePr>
              <p:cNvPr id="6" name="Tabla 5"/>
              <p:cNvGraphicFramePr>
                <a:graphicFrameLocks noGrp="1"/>
              </p:cNvGraphicFramePr>
              <p:nvPr>
                <p:extLst>
                  <p:ext uri="{D42A27DB-BD31-4B8C-83A1-F6EECF244321}">
                    <p14:modId xmlns:p14="http://schemas.microsoft.com/office/powerpoint/2010/main" val="2361932458"/>
                  </p:ext>
                </p:extLst>
              </p:nvPr>
            </p:nvGraphicFramePr>
            <p:xfrm>
              <a:off x="8229700" y="2298857"/>
              <a:ext cx="1984883" cy="1271206"/>
            </p:xfrm>
            <a:graphic>
              <a:graphicData uri="http://schemas.openxmlformats.org/drawingml/2006/table">
                <a:tbl>
                  <a:tblPr firstRow="1" firstCol="1" bandRow="1">
                    <a:tableStyleId>{5C22544A-7EE6-4342-B048-85BDC9FD1C3A}</a:tableStyleId>
                  </a:tblPr>
                  <a:tblGrid>
                    <a:gridCol w="717528"/>
                    <a:gridCol w="532533"/>
                    <a:gridCol w="443547"/>
                    <a:gridCol w="291275"/>
                  </a:tblGrid>
                  <a:tr h="406848">
                    <a:tc>
                      <a:txBody>
                        <a:bodyPr/>
                        <a:lstStyle/>
                        <a:p>
                          <a:pPr algn="ctr">
                            <a:lnSpc>
                              <a:spcPct val="150000"/>
                            </a:lnSpc>
                            <a:spcAft>
                              <a:spcPts val="0"/>
                            </a:spcAft>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dirty="0">
                              <a:effectLst/>
                            </a:rPr>
                            <a:t>K</a:t>
                          </a:r>
                          <a:r>
                            <a:rPr lang="es-ES" sz="1200" baseline="-25000" dirty="0">
                              <a:effectLst/>
                            </a:rPr>
                            <a:t>P</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dirty="0">
                              <a:effectLst/>
                            </a:rPr>
                            <a:t>T</a:t>
                          </a:r>
                          <a:r>
                            <a:rPr lang="es-ES" sz="1200" baseline="-25000" dirty="0">
                              <a:effectLst/>
                            </a:rPr>
                            <a:t>i</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a:effectLst/>
                            </a:rPr>
                            <a:t>T</a:t>
                          </a:r>
                          <a:r>
                            <a:rPr lang="es-ES" sz="1200" baseline="-25000">
                              <a:effectLst/>
                            </a:rPr>
                            <a:t>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63421">
                    <a:tc>
                      <a:txBody>
                        <a:bodyPr/>
                        <a:lstStyle/>
                        <a:p>
                          <a:pPr algn="ctr">
                            <a:lnSpc>
                              <a:spcPct val="150000"/>
                            </a:lnSpc>
                            <a:spcAft>
                              <a:spcPts val="0"/>
                            </a:spcAft>
                          </a:pPr>
                          <a:r>
                            <a:rPr lang="es-ES" sz="1200">
                              <a:effectLst/>
                            </a:rPr>
                            <a:t>PI</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a:p>
                      </a:txBody>
                      <a:tcPr marL="68580" marR="68580" marT="0" marB="0" anchor="ctr">
                        <a:blipFill rotWithShape="0">
                          <a:blip r:embed="rId4"/>
                          <a:stretch>
                            <a:fillRect l="-137931" t="-73118" r="-143678" b="-62366"/>
                          </a:stretch>
                        </a:blipFill>
                      </a:tcPr>
                    </a:tc>
                    <a:tc>
                      <a:txBody>
                        <a:bodyPr/>
                        <a:lstStyle/>
                        <a:p>
                          <a:endParaRPr lang="es-ES"/>
                        </a:p>
                      </a:txBody>
                      <a:tcPr marL="68580" marR="68580" marT="0" marB="0" anchor="ctr">
                        <a:blipFill rotWithShape="0">
                          <a:blip r:embed="rId4"/>
                          <a:stretch>
                            <a:fillRect l="-283562" t="-73118" r="-71233" b="-62366"/>
                          </a:stretch>
                        </a:blipFill>
                      </a:tcPr>
                    </a:tc>
                    <a:tc>
                      <a:txBody>
                        <a:bodyPr/>
                        <a:lstStyle/>
                        <a:p>
                          <a:pPr algn="ctr">
                            <a:lnSpc>
                              <a:spcPct val="150000"/>
                            </a:lnSpc>
                            <a:spcAft>
                              <a:spcPts val="0"/>
                            </a:spcAft>
                          </a:pPr>
                          <a:r>
                            <a:rPr lang="es-ES" sz="12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00937">
                    <a:tc>
                      <a:txBody>
                        <a:bodyPr/>
                        <a:lstStyle/>
                        <a:p>
                          <a:pPr algn="ctr">
                            <a:lnSpc>
                              <a:spcPct val="150000"/>
                            </a:lnSpc>
                            <a:spcAft>
                              <a:spcPts val="0"/>
                            </a:spcAft>
                          </a:pPr>
                          <a:r>
                            <a:rPr lang="es-ES" sz="1200">
                              <a:effectLst/>
                            </a:rPr>
                            <a:t>PI </a:t>
                          </a:r>
                          <a:r>
                            <a:rPr lang="es-ES" sz="1200" baseline="-25000">
                              <a:effectLst/>
                            </a:rPr>
                            <a:t>calculado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a:effectLst/>
                            </a:rPr>
                            <a:t>46.08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a:effectLst/>
                            </a:rPr>
                            <a:t>0.17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200" dirty="0">
                              <a:effectLst/>
                            </a:rPr>
                            <a:t>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mc:Fallback>
      </mc:AlternateContent>
      <p:sp>
        <p:nvSpPr>
          <p:cNvPr id="7" name="Rectangle 5"/>
          <p:cNvSpPr>
            <a:spLocks noChangeArrowheads="1"/>
          </p:cNvSpPr>
          <p:nvPr/>
        </p:nvSpPr>
        <p:spPr bwMode="auto">
          <a:xfrm>
            <a:off x="412069" y="1299474"/>
            <a:ext cx="108492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 determinó los </a:t>
            </a:r>
            <a:r>
              <a:rPr kumimoji="0" lang="es-ES" altLang="es-ES"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valores </a:t>
            </a:r>
            <a:r>
              <a:rPr kumimoji="0" lang="es-ES" altLang="es-ES"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 </a:t>
            </a:r>
            <a:r>
              <a:rPr kumimoji="0" lang="es-ES" altLang="es-ES"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Kp,Ti</a:t>
            </a:r>
            <a:r>
              <a:rPr kumimoji="0" lang="es-ES" altLang="es-ES"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con las reglas para diseño de controladores del método </a:t>
            </a:r>
            <a:r>
              <a:rPr kumimoji="0" lang="es-ES" altLang="es-ES"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de Ziegler-Nichols</a:t>
            </a:r>
            <a:endParaRPr kumimoji="0" lang="es-ES" altLang="es-E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endParaRPr kumimoji="0" lang="es-ES" altLang="es-E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8" name="Objeto 7"/>
          <p:cNvGraphicFramePr>
            <a:graphicFrameLocks noChangeAspect="1"/>
          </p:cNvGraphicFramePr>
          <p:nvPr>
            <p:extLst>
              <p:ext uri="{D42A27DB-BD31-4B8C-83A1-F6EECF244321}">
                <p14:modId xmlns:p14="http://schemas.microsoft.com/office/powerpoint/2010/main" val="4115775784"/>
              </p:ext>
            </p:extLst>
          </p:nvPr>
        </p:nvGraphicFramePr>
        <p:xfrm>
          <a:off x="7818013" y="4157662"/>
          <a:ext cx="3443287" cy="1328738"/>
        </p:xfrm>
        <a:graphic>
          <a:graphicData uri="http://schemas.openxmlformats.org/presentationml/2006/ole">
            <mc:AlternateContent xmlns:mc="http://schemas.openxmlformats.org/markup-compatibility/2006">
              <mc:Choice xmlns:v="urn:schemas-microsoft-com:vml" Requires="v">
                <p:oleObj spid="_x0000_s4122" name="Equation" r:id="rId5" imgW="3454200" imgH="1346040" progId="Equation.DSMT4">
                  <p:embed/>
                </p:oleObj>
              </mc:Choice>
              <mc:Fallback>
                <p:oleObj name="Equation" r:id="rId5" imgW="3454200" imgH="1346040" progId="Equation.DSMT4">
                  <p:embed/>
                  <p:pic>
                    <p:nvPicPr>
                      <p:cNvPr id="0" name="Object 4"/>
                      <p:cNvPicPr>
                        <a:picLocks noChangeAspect="1" noChangeArrowheads="1"/>
                      </p:cNvPicPr>
                      <p:nvPr/>
                    </p:nvPicPr>
                    <p:blipFill>
                      <a:blip r:embed="rId6"/>
                      <a:srcRect/>
                      <a:stretch>
                        <a:fillRect/>
                      </a:stretch>
                    </p:blipFill>
                    <p:spPr bwMode="auto">
                      <a:xfrm>
                        <a:off x="7818013" y="4157662"/>
                        <a:ext cx="3443287" cy="1328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ítulo 1"/>
          <p:cNvSpPr txBox="1">
            <a:spLocks/>
          </p:cNvSpPr>
          <p:nvPr/>
        </p:nvSpPr>
        <p:spPr>
          <a:xfrm>
            <a:off x="824784" y="253642"/>
            <a:ext cx="10623997" cy="10773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dirty="0" smtClean="0">
                <a:latin typeface="Times New Roman" panose="02020603050405020304" pitchFamily="18" charset="0"/>
                <a:cs typeface="Times New Roman" panose="02020603050405020304" pitchFamily="18" charset="0"/>
              </a:rPr>
              <a:t>Diseño del Controlador del sistema térmico</a:t>
            </a:r>
            <a:endParaRPr lang="es-ES" sz="2800" dirty="0">
              <a:latin typeface="Times New Roman" panose="02020603050405020304" pitchFamily="18" charset="0"/>
              <a:cs typeface="Times New Roman" panose="02020603050405020304" pitchFamily="18" charset="0"/>
            </a:endParaRPr>
          </a:p>
        </p:txBody>
      </p:sp>
      <p:sp>
        <p:nvSpPr>
          <p:cNvPr id="14" name="Rectangle 15"/>
          <p:cNvSpPr>
            <a:spLocks noChangeArrowheads="1"/>
          </p:cNvSpPr>
          <p:nvPr/>
        </p:nvSpPr>
        <p:spPr bwMode="auto">
          <a:xfrm>
            <a:off x="5805150" y="5334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5" name="Objeto 14"/>
          <p:cNvGraphicFramePr>
            <a:graphicFrameLocks noChangeAspect="1"/>
          </p:cNvGraphicFramePr>
          <p:nvPr>
            <p:extLst>
              <p:ext uri="{D42A27DB-BD31-4B8C-83A1-F6EECF244321}">
                <p14:modId xmlns:p14="http://schemas.microsoft.com/office/powerpoint/2010/main" val="252931800"/>
              </p:ext>
            </p:extLst>
          </p:nvPr>
        </p:nvGraphicFramePr>
        <p:xfrm>
          <a:off x="7239000" y="5486400"/>
          <a:ext cx="114300" cy="179388"/>
        </p:xfrm>
        <a:graphic>
          <a:graphicData uri="http://schemas.openxmlformats.org/presentationml/2006/ole">
            <mc:AlternateContent xmlns:mc="http://schemas.openxmlformats.org/markup-compatibility/2006">
              <mc:Choice xmlns:v="urn:schemas-microsoft-com:vml" Requires="v">
                <p:oleObj spid="_x0000_s4123" name="Equation" r:id="rId7" imgW="114120" imgH="177480" progId="Equation.DSMT4">
                  <p:embed/>
                </p:oleObj>
              </mc:Choice>
              <mc:Fallback>
                <p:oleObj name="Equation" r:id="rId7" imgW="114120" imgH="177480" progId="Equation.DSMT4">
                  <p:embed/>
                  <p:pic>
                    <p:nvPicPr>
                      <p:cNvPr id="0" name="Object 14"/>
                      <p:cNvPicPr>
                        <a:picLocks noChangeAspect="1" noChangeArrowheads="1"/>
                      </p:cNvPicPr>
                      <p:nvPr/>
                    </p:nvPicPr>
                    <p:blipFill>
                      <a:blip r:embed="rId8"/>
                      <a:srcRect/>
                      <a:stretch>
                        <a:fillRect/>
                      </a:stretch>
                    </p:blipFill>
                    <p:spPr bwMode="auto">
                      <a:xfrm>
                        <a:off x="7239000" y="5486400"/>
                        <a:ext cx="1143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03074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6621" y="160616"/>
            <a:ext cx="10515600" cy="739256"/>
          </a:xfrm>
        </p:spPr>
        <p:txBody>
          <a:bodyPr>
            <a:normAutofit/>
          </a:bodyPr>
          <a:lstStyle/>
          <a:p>
            <a:r>
              <a:rPr lang="es-419" sz="2800" b="1" dirty="0" smtClean="0">
                <a:latin typeface="Times New Roman" panose="02020603050405020304" pitchFamily="18" charset="0"/>
                <a:cs typeface="Times New Roman" panose="02020603050405020304" pitchFamily="18" charset="0"/>
              </a:rPr>
              <a:t>Sintonización del controlador</a:t>
            </a:r>
            <a:endParaRPr lang="es-ES" sz="2800" b="1" dirty="0">
              <a:latin typeface="Times New Roman" panose="02020603050405020304" pitchFamily="18" charset="0"/>
              <a:cs typeface="Times New Roman" panose="02020603050405020304" pitchFamily="18" charset="0"/>
            </a:endParaRPr>
          </a:p>
        </p:txBody>
      </p:sp>
      <p:sp>
        <p:nvSpPr>
          <p:cNvPr id="4" name="Rectangle 2"/>
          <p:cNvSpPr>
            <a:spLocks noChangeArrowheads="1"/>
          </p:cNvSpPr>
          <p:nvPr/>
        </p:nvSpPr>
        <p:spPr bwMode="auto">
          <a:xfrm>
            <a:off x="1712891" y="159698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5121" name="Imagen 71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337" y="2467526"/>
            <a:ext cx="4877059" cy="36604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5711687" y="136838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5124" name="Imagen 71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9589" y="2467526"/>
            <a:ext cx="4286250" cy="376237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p:nvPr/>
        </p:nvPicPr>
        <p:blipFill>
          <a:blip r:embed="rId4">
            <a:grayscl/>
          </a:blip>
          <a:stretch>
            <a:fillRect/>
          </a:stretch>
        </p:blipFill>
        <p:spPr>
          <a:xfrm>
            <a:off x="4283055" y="955034"/>
            <a:ext cx="4082469" cy="1099146"/>
          </a:xfrm>
          <a:prstGeom prst="rect">
            <a:avLst/>
          </a:prstGeom>
          <a:ln>
            <a:solidFill>
              <a:schemeClr val="tx1"/>
            </a:solidFill>
          </a:ln>
        </p:spPr>
      </p:pic>
    </p:spTree>
    <p:extLst>
      <p:ext uri="{BB962C8B-B14F-4D97-AF65-F5344CB8AC3E}">
        <p14:creationId xmlns:p14="http://schemas.microsoft.com/office/powerpoint/2010/main" val="1126705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4214" y="344085"/>
            <a:ext cx="10515600" cy="759968"/>
          </a:xfrm>
        </p:spPr>
        <p:txBody>
          <a:bodyPr>
            <a:normAutofit/>
          </a:bodyPr>
          <a:lstStyle/>
          <a:p>
            <a:r>
              <a:rPr lang="es-419" sz="2800" b="1" dirty="0" smtClean="0">
                <a:latin typeface="Times New Roman" panose="02020603050405020304" pitchFamily="18" charset="0"/>
                <a:cs typeface="Times New Roman" panose="02020603050405020304" pitchFamily="18" charset="0"/>
              </a:rPr>
              <a:t>Análisis de la respuesta </a:t>
            </a:r>
            <a:endParaRPr lang="es-ES" sz="2800" b="1" dirty="0">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21500116"/>
              </p:ext>
            </p:extLst>
          </p:nvPr>
        </p:nvGraphicFramePr>
        <p:xfrm>
          <a:off x="6976875" y="5024644"/>
          <a:ext cx="3019477" cy="926844"/>
        </p:xfrm>
        <a:graphic>
          <a:graphicData uri="http://schemas.openxmlformats.org/drawingml/2006/table">
            <a:tbl>
              <a:tblPr firstRow="1" firstCol="1" bandRow="1">
                <a:tableStyleId>{5C22544A-7EE6-4342-B048-85BDC9FD1C3A}</a:tableStyleId>
              </a:tblPr>
              <a:tblGrid>
                <a:gridCol w="718923"/>
                <a:gridCol w="2300554"/>
              </a:tblGrid>
              <a:tr h="286926">
                <a:tc>
                  <a:txBody>
                    <a:bodyPr/>
                    <a:lstStyle/>
                    <a:p>
                      <a:pPr algn="just">
                        <a:lnSpc>
                          <a:spcPct val="150000"/>
                        </a:lnSpc>
                        <a:spcAft>
                          <a:spcPts val="0"/>
                        </a:spcAft>
                      </a:pPr>
                      <a:r>
                        <a:rPr lang="es-ES" sz="1200" dirty="0">
                          <a:effectLst/>
                        </a:rPr>
                        <a:t>K=1</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200" dirty="0">
                          <a:effectLst/>
                        </a:rPr>
                        <a:t>-39.8253,   -0.0584,   -0.0000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9959">
                <a:tc>
                  <a:txBody>
                    <a:bodyPr/>
                    <a:lstStyle/>
                    <a:p>
                      <a:pPr algn="just">
                        <a:lnSpc>
                          <a:spcPct val="150000"/>
                        </a:lnSpc>
                        <a:spcAft>
                          <a:spcPts val="0"/>
                        </a:spcAft>
                      </a:pPr>
                      <a:r>
                        <a:rPr lang="es-ES" sz="1200" dirty="0">
                          <a:effectLst/>
                        </a:rPr>
                        <a:t>K=10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200" dirty="0">
                          <a:effectLst/>
                        </a:rPr>
                        <a:t>-39.8251,   -0.0585,   -0.0000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9959">
                <a:tc>
                  <a:txBody>
                    <a:bodyPr/>
                    <a:lstStyle/>
                    <a:p>
                      <a:pPr algn="just">
                        <a:lnSpc>
                          <a:spcPct val="150000"/>
                        </a:lnSpc>
                        <a:spcAft>
                          <a:spcPts val="0"/>
                        </a:spcAft>
                      </a:pPr>
                      <a:r>
                        <a:rPr lang="es-ES" sz="1200" dirty="0">
                          <a:effectLst/>
                        </a:rPr>
                        <a:t>K=100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200" dirty="0">
                          <a:effectLst/>
                        </a:rPr>
                        <a:t>-39.8233,   -0.0594,    -0.0000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2"/>
          <p:cNvSpPr>
            <a:spLocks noChangeArrowheads="1"/>
          </p:cNvSpPr>
          <p:nvPr/>
        </p:nvSpPr>
        <p:spPr bwMode="auto">
          <a:xfrm>
            <a:off x="1368883" y="1362836"/>
            <a:ext cx="92062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0663" algn="l"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tx1"/>
                </a:solidFill>
                <a:effectLst/>
                <a:latin typeface="Times New Roman" panose="02020603050405020304" pitchFamily="18" charset="0"/>
                <a:ea typeface="TimesNewRomanPSMT"/>
                <a:cs typeface="Times New Roman" panose="02020603050405020304" pitchFamily="18" charset="0"/>
              </a:rPr>
              <a:t>El diagrama </a:t>
            </a:r>
            <a:r>
              <a:rPr kumimoji="0" lang="es-ES" altLang="es-ES" b="0" i="0" u="none" strike="noStrike" cap="none" normalizeH="0" baseline="0" dirty="0" smtClean="0">
                <a:ln>
                  <a:noFill/>
                </a:ln>
                <a:solidFill>
                  <a:schemeClr val="tx1"/>
                </a:solidFill>
                <a:effectLst/>
                <a:latin typeface="Times New Roman" panose="02020603050405020304" pitchFamily="18" charset="0"/>
                <a:ea typeface="TimesNewRomanPSMT"/>
                <a:cs typeface="Times New Roman" panose="02020603050405020304" pitchFamily="18" charset="0"/>
              </a:rPr>
              <a:t>de </a:t>
            </a:r>
            <a:r>
              <a:rPr kumimoji="0" lang="es-ES" altLang="es-ES" b="0" i="0" u="none" strike="noStrike" cap="none" normalizeH="0" baseline="0" dirty="0" err="1" smtClean="0">
                <a:ln>
                  <a:noFill/>
                </a:ln>
                <a:solidFill>
                  <a:schemeClr val="tx1"/>
                </a:solidFill>
                <a:effectLst/>
                <a:latin typeface="Times New Roman" panose="02020603050405020304" pitchFamily="18" charset="0"/>
                <a:ea typeface="TimesNewRomanPSMT"/>
                <a:cs typeface="Times New Roman" panose="02020603050405020304" pitchFamily="18" charset="0"/>
              </a:rPr>
              <a:t>Root</a:t>
            </a:r>
            <a:r>
              <a:rPr kumimoji="0" lang="es-ES" altLang="es-ES" b="0" i="0" u="none" strike="noStrike" cap="none" normalizeH="0" baseline="0" dirty="0" smtClean="0">
                <a:ln>
                  <a:noFill/>
                </a:ln>
                <a:solidFill>
                  <a:schemeClr val="tx1"/>
                </a:solidFill>
                <a:effectLst/>
                <a:latin typeface="Times New Roman" panose="02020603050405020304" pitchFamily="18" charset="0"/>
                <a:ea typeface="TimesNewRomanPSMT"/>
                <a:cs typeface="Times New Roman" panose="02020603050405020304" pitchFamily="18" charset="0"/>
              </a:rPr>
              <a:t> </a:t>
            </a:r>
            <a:r>
              <a:rPr kumimoji="0" lang="es-ES" altLang="es-ES" b="0" i="0" u="none" strike="noStrike" cap="none" normalizeH="0" baseline="0" dirty="0" smtClean="0">
                <a:ln>
                  <a:noFill/>
                </a:ln>
                <a:solidFill>
                  <a:schemeClr val="tx1"/>
                </a:solidFill>
                <a:effectLst/>
                <a:latin typeface="Times New Roman" panose="02020603050405020304" pitchFamily="18" charset="0"/>
                <a:ea typeface="TimesNewRomanPSMT"/>
                <a:cs typeface="Times New Roman" panose="02020603050405020304" pitchFamily="18" charset="0"/>
              </a:rPr>
              <a:t>Locus</a:t>
            </a:r>
            <a:r>
              <a:rPr kumimoji="0" lang="es-ES" altLang="es-ES" b="0" i="0" u="none" strike="noStrike" cap="none" normalizeH="0" dirty="0" smtClean="0">
                <a:ln>
                  <a:noFill/>
                </a:ln>
                <a:solidFill>
                  <a:schemeClr val="tx1"/>
                </a:solidFill>
                <a:effectLst/>
                <a:latin typeface="Times New Roman" panose="02020603050405020304" pitchFamily="18" charset="0"/>
                <a:ea typeface="TimesNewRomanPSMT"/>
                <a:cs typeface="Times New Roman" panose="02020603050405020304" pitchFamily="18" charset="0"/>
              </a:rPr>
              <a:t> permite </a:t>
            </a:r>
            <a:r>
              <a:rPr kumimoji="0" lang="es-ES" altLang="es-ES" b="0" i="0" u="none" strike="noStrike" cap="none" normalizeH="0" baseline="0" dirty="0" smtClean="0">
                <a:ln>
                  <a:noFill/>
                </a:ln>
                <a:solidFill>
                  <a:schemeClr val="tx1"/>
                </a:solidFill>
                <a:effectLst/>
                <a:latin typeface="Times New Roman" panose="02020603050405020304" pitchFamily="18" charset="0"/>
                <a:ea typeface="TimesNewRomanPSMT"/>
                <a:cs typeface="Times New Roman" panose="02020603050405020304" pitchFamily="18" charset="0"/>
              </a:rPr>
              <a:t>observar </a:t>
            </a:r>
            <a:r>
              <a:rPr kumimoji="0" lang="es-ES" altLang="es-ES" b="0" i="0" u="none" strike="noStrike" cap="none" normalizeH="0" baseline="0" dirty="0" smtClean="0">
                <a:ln>
                  <a:noFill/>
                </a:ln>
                <a:solidFill>
                  <a:schemeClr val="tx1"/>
                </a:solidFill>
                <a:effectLst/>
                <a:latin typeface="Times New Roman" panose="02020603050405020304" pitchFamily="18" charset="0"/>
                <a:ea typeface="TimesNewRomanPSMT"/>
                <a:cs typeface="Times New Roman" panose="02020603050405020304" pitchFamily="18" charset="0"/>
              </a:rPr>
              <a:t>la estabilidad  y ganancia de la </a:t>
            </a:r>
            <a:r>
              <a:rPr kumimoji="0" lang="es-ES" altLang="es-ES" b="0" i="0" u="none" strike="noStrike" cap="none" normalizeH="0" baseline="0" dirty="0" smtClean="0">
                <a:ln>
                  <a:noFill/>
                </a:ln>
                <a:solidFill>
                  <a:schemeClr val="tx1"/>
                </a:solidFill>
                <a:effectLst/>
                <a:latin typeface="Times New Roman" panose="02020603050405020304" pitchFamily="18" charset="0"/>
                <a:ea typeface="TimesNewRomanPSMT"/>
                <a:cs typeface="Times New Roman" panose="02020603050405020304" pitchFamily="18" charset="0"/>
              </a:rPr>
              <a:t>planta</a:t>
            </a:r>
            <a:endParaRPr kumimoji="0" lang="es-ES" altLang="es-E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6145" name="Imagen 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161" y="1990951"/>
            <a:ext cx="4202687" cy="38349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5677436" y="1911688"/>
            <a:ext cx="537550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27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27025" algn="just"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Esta </a:t>
            </a:r>
            <a:r>
              <a:rPr kumimoji="0" lang="es-ES" altLang="es-ES" sz="2000" b="0" i="0"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gráfica nos proporciona la trayectoria que seguirán las raíces de la función de transferencia a lazo cerrado, a diferentes valores de las constantes de sintonía PI.</a:t>
            </a:r>
            <a:endParaRPr kumimoji="0" lang="es-ES" altLang="es-ES" sz="2000" b="0" i="0" u="none" strike="noStrike" cap="none" normalizeH="0" baseline="0" dirty="0" smtClean="0" bmk="">
              <a:ln>
                <a:noFill/>
              </a:ln>
              <a:solidFill>
                <a:schemeClr val="tx1"/>
              </a:solidFill>
              <a:effectLst/>
              <a:latin typeface="Times New Roman" panose="02020603050405020304" pitchFamily="18" charset="0"/>
              <a:cs typeface="Times New Roman" panose="02020603050405020304" pitchFamily="18" charset="0"/>
            </a:endParaRPr>
          </a:p>
          <a:p>
            <a:pPr marL="0" marR="0" lvl="0" indent="327025" algn="just" defTabSz="914400" rtl="0" eaLnBrk="0" fontAlgn="base" latinLnBrk="0" hangingPunct="0">
              <a:lnSpc>
                <a:spcPct val="100000"/>
              </a:lnSpc>
              <a:spcBef>
                <a:spcPct val="0"/>
              </a:spcBef>
              <a:spcAft>
                <a:spcPct val="0"/>
              </a:spcAft>
              <a:buClrTx/>
              <a:buSzTx/>
              <a:buFontTx/>
              <a:buNone/>
              <a:tabLst/>
            </a:pPr>
            <a:endParaRPr kumimoji="0" lang="es-ES" altLang="es-ES" sz="2000" b="0" i="0"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327025" algn="just" defTabSz="914400" rtl="0" eaLnBrk="0" fontAlgn="base" latinLnBrk="0" hangingPunct="0">
              <a:lnSpc>
                <a:spcPct val="100000"/>
              </a:lnSpc>
              <a:spcBef>
                <a:spcPct val="0"/>
              </a:spcBef>
              <a:spcAft>
                <a:spcPct val="0"/>
              </a:spcAft>
              <a:buClrTx/>
              <a:buSzTx/>
              <a:buFontTx/>
              <a:buNone/>
              <a:tabLst/>
            </a:pPr>
            <a:r>
              <a:rPr kumimoji="0" lang="es-ES" altLang="es-ES" sz="2000" b="0" i="0"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 </a:t>
            </a:r>
            <a:r>
              <a:rPr kumimoji="0" lang="es-ES" altLang="es-ES" sz="2000" b="0" i="0"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ganancia del sistema es de K&lt;100, en la </a:t>
            </a:r>
            <a:r>
              <a:rPr kumimoji="0" lang="es-ES" altLang="es-ES" sz="2000" b="0" i="0"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tabla observamos </a:t>
            </a:r>
            <a:r>
              <a:rPr kumimoji="0" lang="es-ES" altLang="es-ES" sz="2000" b="0" i="0"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pruebas para diferentes valores de k, con sus respectivos </a:t>
            </a:r>
            <a:r>
              <a:rPr kumimoji="0" lang="es-ES" altLang="es-ES" sz="2000" b="0" i="0"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polos </a:t>
            </a:r>
            <a:r>
              <a:rPr kumimoji="0" lang="es-ES" altLang="es-ES" sz="2000" b="0" i="0"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 lo cual se comprueba que la planta se encuentra estable</a:t>
            </a:r>
            <a:r>
              <a:rPr kumimoji="0" lang="es-ES" altLang="es-ES" sz="2000" b="0" i="0"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s-ES" altLang="es-ES" sz="2000" b="0" i="0" u="none" strike="noStrike" cap="none" normalizeH="0" baseline="0" dirty="0" smtClean="0" bmk="">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9477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2276" y="142703"/>
            <a:ext cx="10515600" cy="648129"/>
          </a:xfrm>
        </p:spPr>
        <p:txBody>
          <a:bodyPr>
            <a:normAutofit/>
          </a:bodyPr>
          <a:lstStyle/>
          <a:p>
            <a:r>
              <a:rPr lang="es-419" sz="2800" b="1" dirty="0" smtClean="0">
                <a:latin typeface="Times New Roman" panose="02020603050405020304" pitchFamily="18" charset="0"/>
                <a:cs typeface="Times New Roman" panose="02020603050405020304" pitchFamily="18" charset="0"/>
              </a:rPr>
              <a:t>Respuesta de la planta </a:t>
            </a:r>
            <a:endParaRPr lang="es-ES" sz="2800" b="1" dirty="0">
              <a:latin typeface="Times New Roman" panose="02020603050405020304" pitchFamily="18" charset="0"/>
              <a:cs typeface="Times New Roman" panose="02020603050405020304" pitchFamily="18" charset="0"/>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962670" y="792490"/>
            <a:ext cx="3820297" cy="3520012"/>
          </a:xfrm>
          <a:prstGeom prst="rect">
            <a:avLst/>
          </a:prstGeom>
          <a:noFill/>
          <a:ln>
            <a:solidFill>
              <a:schemeClr val="tx1"/>
            </a:solidFill>
          </a:ln>
        </p:spPr>
      </p:pic>
      <p:pic>
        <p:nvPicPr>
          <p:cNvPr id="5" name="Marcador de contenido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85033" y="792490"/>
            <a:ext cx="4061914" cy="3520012"/>
          </a:xfrm>
          <a:prstGeom prst="rect">
            <a:avLst/>
          </a:prstGeom>
          <a:noFill/>
          <a:ln>
            <a:solidFill>
              <a:schemeClr val="tx1"/>
            </a:solidFill>
          </a:ln>
        </p:spPr>
      </p:pic>
      <p:graphicFrame>
        <p:nvGraphicFramePr>
          <p:cNvPr id="7" name="Tabla 6"/>
          <p:cNvGraphicFramePr>
            <a:graphicFrameLocks noGrp="1"/>
          </p:cNvGraphicFramePr>
          <p:nvPr>
            <p:extLst>
              <p:ext uri="{D42A27DB-BD31-4B8C-83A1-F6EECF244321}">
                <p14:modId xmlns:p14="http://schemas.microsoft.com/office/powerpoint/2010/main" val="244237557"/>
              </p:ext>
            </p:extLst>
          </p:nvPr>
        </p:nvGraphicFramePr>
        <p:xfrm>
          <a:off x="7232158" y="4411914"/>
          <a:ext cx="3595370" cy="737997"/>
        </p:xfrm>
        <a:graphic>
          <a:graphicData uri="http://schemas.openxmlformats.org/drawingml/2006/table">
            <a:tbl>
              <a:tblPr firstRow="1" firstCol="1" bandRow="1">
                <a:tableStyleId>{5C22544A-7EE6-4342-B048-85BDC9FD1C3A}</a:tableStyleId>
              </a:tblPr>
              <a:tblGrid>
                <a:gridCol w="1797685"/>
                <a:gridCol w="1797685"/>
              </a:tblGrid>
              <a:tr h="0">
                <a:tc>
                  <a:txBody>
                    <a:bodyPr/>
                    <a:lstStyle/>
                    <a:p>
                      <a:pPr algn="ctr">
                        <a:lnSpc>
                          <a:spcPct val="150000"/>
                        </a:lnSpc>
                        <a:spcAft>
                          <a:spcPts val="0"/>
                        </a:spcAft>
                      </a:pPr>
                      <a:r>
                        <a:rPr lang="es-ES" sz="1200" dirty="0">
                          <a:effectLst/>
                        </a:rPr>
                        <a:t>Valores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200" dirty="0">
                          <a:effectLst/>
                        </a:rPr>
                        <a:t>Valores obtenido planta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S" sz="1200" dirty="0" err="1">
                          <a:effectLst/>
                        </a:rPr>
                        <a:t>M</a:t>
                      </a:r>
                      <a:r>
                        <a:rPr lang="es-ES" sz="1200" baseline="-25000" dirty="0" err="1">
                          <a:effectLst/>
                        </a:rPr>
                        <a:t>p</a:t>
                      </a:r>
                      <a:r>
                        <a:rPr lang="es-ES" sz="1200" baseline="-25000" dirty="0">
                          <a:effectLst/>
                        </a:rPr>
                        <a:t> </a:t>
                      </a:r>
                      <a:r>
                        <a:rPr lang="es-ES" sz="1200" dirty="0">
                          <a:effectLst/>
                        </a:rPr>
                        <a:t>=12.8%</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200">
                          <a:effectLst/>
                        </a:rPr>
                        <a:t>M</a:t>
                      </a:r>
                      <a:r>
                        <a:rPr lang="es-ES" sz="1200" baseline="-25000">
                          <a:effectLst/>
                        </a:rPr>
                        <a:t>p </a:t>
                      </a:r>
                      <a:r>
                        <a:rPr lang="es-ES" sz="1200">
                          <a:effectLst/>
                        </a:rPr>
                        <a:t>=14.5%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S" sz="1200" dirty="0" err="1">
                          <a:effectLst/>
                        </a:rPr>
                        <a:t>t</a:t>
                      </a:r>
                      <a:r>
                        <a:rPr lang="es-ES" sz="1200" baseline="-25000" dirty="0" err="1">
                          <a:effectLst/>
                        </a:rPr>
                        <a:t>s</a:t>
                      </a:r>
                      <a:r>
                        <a:rPr lang="es-ES" sz="1200" baseline="-25000" dirty="0">
                          <a:effectLst/>
                        </a:rPr>
                        <a:t>    </a:t>
                      </a:r>
                      <a:r>
                        <a:rPr lang="es-ES" sz="1200" dirty="0">
                          <a:effectLst/>
                        </a:rPr>
                        <a:t>=700s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200" dirty="0" err="1">
                          <a:effectLst/>
                        </a:rPr>
                        <a:t>t</a:t>
                      </a:r>
                      <a:r>
                        <a:rPr lang="es-ES" sz="1200" baseline="-25000" dirty="0" err="1">
                          <a:effectLst/>
                        </a:rPr>
                        <a:t>s</a:t>
                      </a:r>
                      <a:r>
                        <a:rPr lang="es-ES" sz="1200" baseline="-25000" dirty="0">
                          <a:effectLst/>
                        </a:rPr>
                        <a:t>  </a:t>
                      </a:r>
                      <a:r>
                        <a:rPr lang="es-ES" sz="1200" dirty="0">
                          <a:effectLst/>
                        </a:rPr>
                        <a:t>  =1340s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625397568"/>
              </p:ext>
            </p:extLst>
          </p:nvPr>
        </p:nvGraphicFramePr>
        <p:xfrm>
          <a:off x="2131764" y="4411914"/>
          <a:ext cx="3595370" cy="737997"/>
        </p:xfrm>
        <a:graphic>
          <a:graphicData uri="http://schemas.openxmlformats.org/drawingml/2006/table">
            <a:tbl>
              <a:tblPr firstRow="1" firstCol="1" bandRow="1">
                <a:tableStyleId>{5C22544A-7EE6-4342-B048-85BDC9FD1C3A}</a:tableStyleId>
              </a:tblPr>
              <a:tblGrid>
                <a:gridCol w="1797685"/>
                <a:gridCol w="1797685"/>
              </a:tblGrid>
              <a:tr h="191092">
                <a:tc>
                  <a:txBody>
                    <a:bodyPr/>
                    <a:lstStyle/>
                    <a:p>
                      <a:pPr algn="ctr">
                        <a:lnSpc>
                          <a:spcPct val="150000"/>
                        </a:lnSpc>
                        <a:spcAft>
                          <a:spcPts val="0"/>
                        </a:spcAft>
                      </a:pPr>
                      <a:r>
                        <a:rPr lang="es-ES" sz="1200" dirty="0">
                          <a:effectLst/>
                        </a:rPr>
                        <a:t>Valores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200">
                          <a:effectLst/>
                        </a:rPr>
                        <a:t>Valores obtenido planta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S" sz="1200">
                          <a:effectLst/>
                        </a:rPr>
                        <a:t>M</a:t>
                      </a:r>
                      <a:r>
                        <a:rPr lang="es-ES" sz="1200" baseline="-25000">
                          <a:effectLst/>
                        </a:rPr>
                        <a:t>p </a:t>
                      </a:r>
                      <a:r>
                        <a:rPr lang="es-ES" sz="1200">
                          <a:effectLst/>
                        </a:rPr>
                        <a:t>=12.8%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200" dirty="0" err="1">
                          <a:effectLst/>
                        </a:rPr>
                        <a:t>M</a:t>
                      </a:r>
                      <a:r>
                        <a:rPr lang="es-ES" sz="1200" baseline="-25000" dirty="0" err="1">
                          <a:effectLst/>
                        </a:rPr>
                        <a:t>p</a:t>
                      </a:r>
                      <a:r>
                        <a:rPr lang="es-ES" sz="1200" baseline="-25000" dirty="0">
                          <a:effectLst/>
                        </a:rPr>
                        <a:t> </a:t>
                      </a:r>
                      <a:r>
                        <a:rPr lang="es-ES" sz="1200" dirty="0">
                          <a:effectLst/>
                        </a:rPr>
                        <a:t>=14.5%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50000"/>
                        </a:lnSpc>
                        <a:spcAft>
                          <a:spcPts val="0"/>
                        </a:spcAft>
                      </a:pPr>
                      <a:r>
                        <a:rPr lang="es-ES" sz="1200">
                          <a:effectLst/>
                        </a:rPr>
                        <a:t>t</a:t>
                      </a:r>
                      <a:r>
                        <a:rPr lang="es-ES" sz="1200" baseline="-25000">
                          <a:effectLst/>
                        </a:rPr>
                        <a:t>s    </a:t>
                      </a:r>
                      <a:r>
                        <a:rPr lang="es-ES" sz="1200">
                          <a:effectLst/>
                        </a:rPr>
                        <a:t>=700s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200" dirty="0" err="1">
                          <a:effectLst/>
                        </a:rPr>
                        <a:t>t</a:t>
                      </a:r>
                      <a:r>
                        <a:rPr lang="es-ES" sz="1200" baseline="-25000" dirty="0" err="1">
                          <a:effectLst/>
                        </a:rPr>
                        <a:t>s</a:t>
                      </a:r>
                      <a:r>
                        <a:rPr lang="es-ES" sz="1200" baseline="-25000" dirty="0">
                          <a:effectLst/>
                        </a:rPr>
                        <a:t>  </a:t>
                      </a:r>
                      <a:r>
                        <a:rPr lang="es-ES" sz="1200" dirty="0">
                          <a:effectLst/>
                        </a:rPr>
                        <a:t>  =1340s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9" name="Rectángulo 8"/>
          <p:cNvSpPr/>
          <p:nvPr/>
        </p:nvSpPr>
        <p:spPr>
          <a:xfrm>
            <a:off x="1099752" y="5322070"/>
            <a:ext cx="10254048" cy="791499"/>
          </a:xfrm>
          <a:prstGeom prst="rect">
            <a:avLst/>
          </a:prstGeom>
        </p:spPr>
        <p:txBody>
          <a:bodyPr wrap="square">
            <a:spAutoFit/>
          </a:bodyPr>
          <a:lstStyle/>
          <a:p>
            <a:pPr indent="449580" algn="just">
              <a:lnSpc>
                <a:spcPct val="150000"/>
              </a:lnSpc>
              <a:spcAft>
                <a:spcPts val="800"/>
              </a:spcAft>
            </a:pPr>
            <a:r>
              <a:rPr lang="es-ES" sz="1600" dirty="0">
                <a:latin typeface="Times New Roman" panose="02020603050405020304" pitchFamily="18" charset="0"/>
                <a:ea typeface="Calibri" panose="020F0502020204030204" pitchFamily="34" charset="0"/>
                <a:cs typeface="Times New Roman" panose="02020603050405020304" pitchFamily="18" charset="0"/>
              </a:rPr>
              <a:t>Se observa que al exigir rapidez en el tiempo de establecimiento se incrementa la respuesta impulsiva lo que provoca un  pico de saturación, que se presentó en los aproximadamente los 200 segundos en relación al estado estable.</a:t>
            </a:r>
            <a:endParaRPr lang="es-E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4802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22270"/>
          </a:xfrm>
        </p:spPr>
        <p:txBody>
          <a:bodyPr>
            <a:normAutofit/>
          </a:bodyPr>
          <a:lstStyle/>
          <a:p>
            <a:pPr>
              <a:lnSpc>
                <a:spcPct val="107000"/>
              </a:lnSpc>
              <a:spcAft>
                <a:spcPts val="800"/>
              </a:spcAft>
            </a:pPr>
            <a:r>
              <a:rPr lang="es-ES"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Conclusiones</a:t>
            </a:r>
            <a:endParaRPr lang="es-E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Marcador de contenido 2"/>
          <p:cNvSpPr>
            <a:spLocks noGrp="1"/>
          </p:cNvSpPr>
          <p:nvPr>
            <p:ph idx="1"/>
          </p:nvPr>
        </p:nvSpPr>
        <p:spPr>
          <a:xfrm>
            <a:off x="838200" y="1087396"/>
            <a:ext cx="10515600" cy="5089567"/>
          </a:xfrm>
        </p:spPr>
        <p:txBody>
          <a:bodyPr>
            <a:normAutofit fontScale="92500" lnSpcReduction="20000"/>
          </a:bodyPr>
          <a:lstStyle/>
          <a:p>
            <a:pPr marL="342900" lvl="0" indent="-342900" algn="just">
              <a:lnSpc>
                <a:spcPct val="150000"/>
              </a:lnSpc>
              <a:spcAft>
                <a:spcPts val="0"/>
              </a:spcAft>
              <a:buFont typeface="Symbol" panose="05050102010706020507" pitchFamily="18" charset="2"/>
              <a:buChar char=""/>
            </a:pPr>
            <a:r>
              <a:rPr lang="es-E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Para el desarrollo de este proyecto se optó por construir un método de control clásico, como el PI, con el cual el error generado  entre el set point y la variable de proceso pueda ser minimizado a través de la acción de control, si bien es cierto que en la actualidad existen un sinnúmero de métodos de control moderno, este se adaptó perfectamente a la estructura y características de desempeño deseadas para este equipo de área médica.</a:t>
            </a:r>
            <a:endParaRPr lang="es-ES"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 realimentación redujo los efectos de las perturbaciones en el comportamiento del sistema, permitiendo que la variable de proceso mantenga un perfil de desempeño de un 98% de eficacia, con lo que permite verificar que el diseño de control es adecuado</a:t>
            </a:r>
            <a:r>
              <a:rPr lang="es-E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50000"/>
              </a:lnSpc>
              <a:buFont typeface="Symbol" panose="05050102010706020507" pitchFamily="18" charset="2"/>
              <a:buChar char=""/>
            </a:pPr>
            <a:r>
              <a:rPr lang="es-E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Tomando en cuenta los límites y rangos de operación del hardware implementado, el esfuerzo de control se encuentra acotado entre 40°C y 160°C, puesto que la saturación  del actuador puede causar inestabilidad y una respuesta transitoria indeseable, sin embargo es necesario tener en cuenta en qué proporción  puede saturarse el controlador sin afectar las especificaciones del diseño.</a:t>
            </a:r>
            <a:endParaRPr lang="es-E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endParaRPr lang="es-ES" sz="2000" dirty="0">
              <a:latin typeface="Times New Roman" panose="02020603050405020304" pitchFamily="18" charset="0"/>
              <a:ea typeface="Calibri" panose="020F0502020204030204" pitchFamily="34" charset="0"/>
              <a:cs typeface="Times New Roman" panose="02020603050405020304" pitchFamily="18" charset="0"/>
            </a:endParaRPr>
          </a:p>
          <a:p>
            <a:endParaRPr lang="es-E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9274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84053"/>
          </a:xfrm>
        </p:spPr>
        <p:txBody>
          <a:bodyPr>
            <a:normAutofit/>
          </a:bodyPr>
          <a:lstStyle/>
          <a:p>
            <a:r>
              <a:rPr lang="es-E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Conclusiones</a:t>
            </a:r>
            <a:endParaRPr lang="es-ES" sz="2800" dirty="0"/>
          </a:p>
        </p:txBody>
      </p:sp>
      <p:sp>
        <p:nvSpPr>
          <p:cNvPr id="3" name="Marcador de contenido 2"/>
          <p:cNvSpPr>
            <a:spLocks noGrp="1"/>
          </p:cNvSpPr>
          <p:nvPr>
            <p:ph idx="1"/>
          </p:nvPr>
        </p:nvSpPr>
        <p:spPr>
          <a:xfrm>
            <a:off x="838200" y="1087397"/>
            <a:ext cx="10515600" cy="5188422"/>
          </a:xfrm>
        </p:spPr>
        <p:txBody>
          <a:bodyPr>
            <a:normAutofit fontScale="77500" lnSpcReduction="20000"/>
          </a:bodyPr>
          <a:lstStyle/>
          <a:p>
            <a:pPr marL="342900" lvl="0" indent="-342900" algn="just">
              <a:lnSpc>
                <a:spcPct val="150000"/>
              </a:lnSpc>
              <a:spcAft>
                <a:spcPts val="0"/>
              </a:spcAft>
              <a:buFont typeface="Symbol" panose="05050102010706020507" pitchFamily="18" charset="2"/>
              <a:buChar char=""/>
            </a:pPr>
            <a:r>
              <a:rPr lang="es-E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 </a:t>
            </a:r>
            <a:r>
              <a:rPr lang="es-E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los resultados de las gráficas se observó que el controlador se satura, esto se debe a que la acción  proporcional tiene un efecto inmediato sobre el error mientras que la integral no, generando una señal de control  más rápida.</a:t>
            </a:r>
            <a:endParaRPr lang="es-ES"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 sistema alcanzó su tiempo de establecimiento ideal en aproximadamente 45 minutos, puesto que es un sistema térmico de respuesta lenta, ya que para intervalos menores, se encontraba presente oscilaciones  e inestabilidad de la planta.</a:t>
            </a:r>
            <a:endParaRPr lang="es-ES"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s-E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Gracias a la corrección de fallas físicas del equipo, se obtuvo un buen selle térmico de la puerta con lo cual  se eliminó la fuga de calor, con  el nuevo panel de operación, se presentó un entorno amigable para el personal de enfermería que lo manipula.</a:t>
            </a:r>
            <a:endParaRPr lang="es-E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8649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45837"/>
          </a:xfrm>
        </p:spPr>
        <p:txBody>
          <a:bodyPr>
            <a:normAutofit/>
          </a:bodyPr>
          <a:lstStyle/>
          <a:p>
            <a:r>
              <a:rPr lang="es-ES"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Recomendaciones	</a:t>
            </a:r>
            <a:endParaRPr lang="es-ES" sz="2800" dirty="0"/>
          </a:p>
        </p:txBody>
      </p:sp>
      <p:sp>
        <p:nvSpPr>
          <p:cNvPr id="3" name="Marcador de contenido 2"/>
          <p:cNvSpPr>
            <a:spLocks noGrp="1"/>
          </p:cNvSpPr>
          <p:nvPr>
            <p:ph idx="1"/>
          </p:nvPr>
        </p:nvSpPr>
        <p:spPr>
          <a:xfrm>
            <a:off x="838201" y="1210962"/>
            <a:ext cx="9998676" cy="4510216"/>
          </a:xfrm>
        </p:spPr>
        <p:txBody>
          <a:bodyPr>
            <a:noAutofit/>
          </a:bodyPr>
          <a:lstStyle/>
          <a:p>
            <a:pPr marL="685800" indent="-457200" algn="just">
              <a:lnSpc>
                <a:spcPct val="150000"/>
              </a:lnSpc>
              <a:spcAft>
                <a:spcPts val="800"/>
              </a:spcAft>
            </a:pPr>
            <a:r>
              <a:rPr lang="es-ES" sz="2000" dirty="0" smtClean="0">
                <a:latin typeface="Times New Roman" panose="02020603050405020304" pitchFamily="18" charset="0"/>
                <a:ea typeface="Calibri" panose="020F0502020204030204" pitchFamily="34" charset="0"/>
                <a:cs typeface="Times New Roman" panose="02020603050405020304" pitchFamily="18" charset="0"/>
              </a:rPr>
              <a:t>Para </a:t>
            </a:r>
            <a:r>
              <a:rPr lang="es-ES" sz="2000" dirty="0">
                <a:latin typeface="Times New Roman" panose="02020603050405020304" pitchFamily="18" charset="0"/>
                <a:ea typeface="Calibri" panose="020F0502020204030204" pitchFamily="34" charset="0"/>
                <a:cs typeface="Times New Roman" panose="02020603050405020304" pitchFamily="18" charset="0"/>
              </a:rPr>
              <a:t>el área médica en el que se desarrolla este equipo, se observa conveniente la instalación de un segundo sensor de temperatura, para confirmar 	que la medición de temperatura corresponde realmente al flujo de aire que se circula dentro de la cavidad y no sea confundido con la temperatura de la carcasa interna del equipo</a:t>
            </a:r>
            <a:r>
              <a:rPr lang="es-ES" sz="2000" dirty="0" smtClean="0">
                <a:latin typeface="Times New Roman" panose="02020603050405020304" pitchFamily="18" charset="0"/>
                <a:ea typeface="Calibri" panose="020F0502020204030204" pitchFamily="34" charset="0"/>
                <a:cs typeface="Times New Roman" panose="02020603050405020304" pitchFamily="18" charset="0"/>
              </a:rPr>
              <a:t>.</a:t>
            </a:r>
          </a:p>
          <a:p>
            <a:pPr marL="571500" indent="-342900" algn="just">
              <a:lnSpc>
                <a:spcPct val="150000"/>
              </a:lnSpc>
              <a:spcAft>
                <a:spcPts val="800"/>
              </a:spcAft>
            </a:pPr>
            <a:r>
              <a:rPr lang="es-ES" sz="2000" dirty="0">
                <a:latin typeface="Times New Roman" panose="02020603050405020304" pitchFamily="18" charset="0"/>
                <a:ea typeface="Calibri" panose="020F0502020204030204" pitchFamily="34" charset="0"/>
                <a:cs typeface="Times New Roman" panose="02020603050405020304" pitchFamily="18" charset="0"/>
              </a:rPr>
              <a:t>Para prolongar el tiempo de vida útil del equipo y puesto que se encuentra en un área cerrada, debido al trabajo que desempeña, es pertinente cambiar la estructura física del equipo, incorporando un ducto de ventilación para evitar futuros recalentamientos en el mismo. </a:t>
            </a:r>
          </a:p>
        </p:txBody>
      </p:sp>
    </p:spTree>
    <p:extLst>
      <p:ext uri="{BB962C8B-B14F-4D97-AF65-F5344CB8AC3E}">
        <p14:creationId xmlns:p14="http://schemas.microsoft.com/office/powerpoint/2010/main" val="3269985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Recomendaciones</a:t>
            </a:r>
            <a:endParaRPr lang="es-ES" sz="2800" dirty="0"/>
          </a:p>
        </p:txBody>
      </p:sp>
      <p:sp>
        <p:nvSpPr>
          <p:cNvPr id="3" name="Marcador de contenido 2"/>
          <p:cNvSpPr>
            <a:spLocks noGrp="1"/>
          </p:cNvSpPr>
          <p:nvPr>
            <p:ph idx="1"/>
          </p:nvPr>
        </p:nvSpPr>
        <p:spPr>
          <a:xfrm>
            <a:off x="838200" y="1825625"/>
            <a:ext cx="9677400" cy="4351338"/>
          </a:xfrm>
        </p:spPr>
        <p:txBody>
          <a:bodyPr>
            <a:normAutofit/>
          </a:bodyPr>
          <a:lstStyle/>
          <a:p>
            <a:pPr marL="342900" lvl="0" indent="-342900" algn="just">
              <a:lnSpc>
                <a:spcPct val="150000"/>
              </a:lnSpc>
              <a:spcAft>
                <a:spcPts val="800"/>
              </a:spcAft>
              <a:buFont typeface="Symbol" panose="05050102010706020507" pitchFamily="18" charset="2"/>
              <a:buChar char=""/>
            </a:pPr>
            <a:r>
              <a:rPr lang="es-ES" sz="2000" dirty="0" smtClean="0">
                <a:latin typeface="Times New Roman" panose="02020603050405020304" pitchFamily="18" charset="0"/>
                <a:ea typeface="Calibri" panose="020F0502020204030204" pitchFamily="34" charset="0"/>
                <a:cs typeface="Times New Roman" panose="02020603050405020304" pitchFamily="18" charset="0"/>
              </a:rPr>
              <a:t>Para </a:t>
            </a:r>
            <a:r>
              <a:rPr lang="es-ES" sz="2000" dirty="0">
                <a:latin typeface="Times New Roman" panose="02020603050405020304" pitchFamily="18" charset="0"/>
                <a:ea typeface="Calibri" panose="020F0502020204030204" pitchFamily="34" charset="0"/>
                <a:cs typeface="Times New Roman" panose="02020603050405020304" pitchFamily="18" charset="0"/>
              </a:rPr>
              <a:t>futuros trabajos en el equipo se puede considerar una modificación en el diseño del hardware,  seleccionando el uso de un relé de estado sólido, ya que posee mayores prestaciones,  para evitar los  problemas de saturación, por limitaciones que presenta el actual actuador o bien se puede realizar un estudio sobre el efecto integrador </a:t>
            </a:r>
            <a:r>
              <a:rPr lang="es-ES" sz="2000" dirty="0" err="1">
                <a:latin typeface="Times New Roman" panose="02020603050405020304" pitchFamily="18" charset="0"/>
                <a:ea typeface="Calibri" panose="020F0502020204030204" pitchFamily="34" charset="0"/>
                <a:cs typeface="Times New Roman" panose="02020603050405020304" pitchFamily="18" charset="0"/>
              </a:rPr>
              <a:t>wind</a:t>
            </a:r>
            <a:r>
              <a:rPr lang="es-ES" sz="2000" dirty="0">
                <a:latin typeface="Times New Roman" panose="02020603050405020304" pitchFamily="18" charset="0"/>
                <a:ea typeface="Calibri" panose="020F0502020204030204" pitchFamily="34" charset="0"/>
                <a:cs typeface="Times New Roman" panose="02020603050405020304" pitchFamily="18" charset="0"/>
              </a:rPr>
              <a:t>-up y aplicar la respectiva modificación en el diseño del controlador PI.</a:t>
            </a:r>
          </a:p>
          <a:p>
            <a:endParaRPr lang="es-E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3480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18330" y="2463333"/>
            <a:ext cx="5952565" cy="1325563"/>
          </a:xfrm>
        </p:spPr>
        <p:txBody>
          <a:bodyPr/>
          <a:lstStyle/>
          <a:p>
            <a:r>
              <a:rPr lang="es-419" b="1" dirty="0"/>
              <a:t>Gracias por su atención</a:t>
            </a:r>
            <a:r>
              <a:rPr lang="es-ES" dirty="0"/>
              <a:t/>
            </a:r>
            <a:br>
              <a:rPr lang="es-ES" dirty="0"/>
            </a:br>
            <a:endParaRPr lang="es-ES" dirty="0"/>
          </a:p>
        </p:txBody>
      </p:sp>
    </p:spTree>
    <p:extLst>
      <p:ext uri="{BB962C8B-B14F-4D97-AF65-F5344CB8AC3E}">
        <p14:creationId xmlns:p14="http://schemas.microsoft.com/office/powerpoint/2010/main" val="2321082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31342"/>
            <a:ext cx="10515600" cy="5800170"/>
          </a:xfrm>
        </p:spPr>
        <p:txBody>
          <a:bodyPr>
            <a:noAutofit/>
          </a:bodyPr>
          <a:lstStyle/>
          <a:p>
            <a:pPr marL="0" indent="0" algn="just">
              <a:lnSpc>
                <a:spcPct val="150000"/>
              </a:lnSpc>
              <a:buNone/>
            </a:pPr>
            <a:r>
              <a:rPr lang="es-EC" sz="2000" b="1" dirty="0">
                <a:latin typeface="Times New Roman" panose="02020603050405020304" pitchFamily="18" charset="0"/>
                <a:cs typeface="Times New Roman" panose="02020603050405020304" pitchFamily="18" charset="0"/>
              </a:rPr>
              <a:t>Objetivo General </a:t>
            </a:r>
            <a:endParaRPr lang="es-ES" sz="2000" b="1" dirty="0">
              <a:latin typeface="Times New Roman" panose="02020603050405020304" pitchFamily="18" charset="0"/>
              <a:cs typeface="Times New Roman" panose="02020603050405020304" pitchFamily="18" charset="0"/>
            </a:endParaRPr>
          </a:p>
          <a:p>
            <a:pPr algn="just">
              <a:lnSpc>
                <a:spcPct val="150000"/>
              </a:lnSpc>
            </a:pPr>
            <a:r>
              <a:rPr lang="es-EC" sz="2000" dirty="0" smtClean="0">
                <a:latin typeface="Times New Roman" panose="02020603050405020304" pitchFamily="18" charset="0"/>
                <a:cs typeface="Times New Roman" panose="02020603050405020304" pitchFamily="18" charset="0"/>
              </a:rPr>
              <a:t>Diseñar </a:t>
            </a:r>
            <a:r>
              <a:rPr lang="es-EC" sz="2000" dirty="0">
                <a:latin typeface="Times New Roman" panose="02020603050405020304" pitchFamily="18" charset="0"/>
                <a:cs typeface="Times New Roman" panose="02020603050405020304" pitchFamily="18" charset="0"/>
              </a:rPr>
              <a:t>e implementar  un sistema automático de control para la esterilizadora en seco marca Memmert de la Clínica materno-infantil Santa </a:t>
            </a:r>
            <a:r>
              <a:rPr lang="es-EC" sz="2000" dirty="0" smtClean="0">
                <a:latin typeface="Times New Roman" panose="02020603050405020304" pitchFamily="18" charset="0"/>
                <a:cs typeface="Times New Roman" panose="02020603050405020304" pitchFamily="18" charset="0"/>
              </a:rPr>
              <a:t>Bárbara.</a:t>
            </a:r>
            <a:endParaRPr lang="es-ES" sz="2000" dirty="0">
              <a:latin typeface="Times New Roman" panose="02020603050405020304" pitchFamily="18" charset="0"/>
              <a:cs typeface="Times New Roman" panose="02020603050405020304" pitchFamily="18" charset="0"/>
            </a:endParaRPr>
          </a:p>
          <a:p>
            <a:pPr marL="0" indent="0" algn="just">
              <a:lnSpc>
                <a:spcPct val="150000"/>
              </a:lnSpc>
              <a:buNone/>
            </a:pPr>
            <a:r>
              <a:rPr lang="es-EC" sz="2000" b="1" dirty="0" smtClean="0">
                <a:latin typeface="Times New Roman" panose="02020603050405020304" pitchFamily="18" charset="0"/>
                <a:cs typeface="Times New Roman" panose="02020603050405020304" pitchFamily="18" charset="0"/>
              </a:rPr>
              <a:t>Objetivos </a:t>
            </a:r>
            <a:r>
              <a:rPr lang="es-EC" sz="2000" b="1" dirty="0">
                <a:latin typeface="Times New Roman" panose="02020603050405020304" pitchFamily="18" charset="0"/>
                <a:cs typeface="Times New Roman" panose="02020603050405020304" pitchFamily="18" charset="0"/>
              </a:rPr>
              <a:t>Específicos</a:t>
            </a:r>
            <a:endParaRPr lang="es-ES" sz="2000" b="1" dirty="0">
              <a:latin typeface="Times New Roman" panose="02020603050405020304" pitchFamily="18" charset="0"/>
              <a:cs typeface="Times New Roman" panose="02020603050405020304" pitchFamily="18" charset="0"/>
            </a:endParaRPr>
          </a:p>
          <a:p>
            <a:pPr algn="just">
              <a:lnSpc>
                <a:spcPct val="150000"/>
              </a:lnSpc>
            </a:pPr>
            <a:r>
              <a:rPr lang="es-EC" sz="2000" dirty="0">
                <a:latin typeface="Times New Roman" panose="02020603050405020304" pitchFamily="18" charset="0"/>
                <a:cs typeface="Times New Roman" panose="02020603050405020304" pitchFamily="18" charset="0"/>
              </a:rPr>
              <a:t> </a:t>
            </a:r>
            <a:r>
              <a:rPr lang="es-EC" sz="2000" dirty="0" smtClean="0">
                <a:latin typeface="Times New Roman" panose="02020603050405020304" pitchFamily="18" charset="0"/>
                <a:cs typeface="Times New Roman" panose="02020603050405020304" pitchFamily="18" charset="0"/>
              </a:rPr>
              <a:t>Valorar el estado actual de los componentes electrónicos y mecánicos del equipo que permita definir las mejoras del mismo.</a:t>
            </a:r>
          </a:p>
          <a:p>
            <a:pPr lvl="0" algn="just">
              <a:lnSpc>
                <a:spcPct val="150000"/>
              </a:lnSpc>
            </a:pPr>
            <a:r>
              <a:rPr lang="es-EC" sz="2000" dirty="0" smtClean="0">
                <a:latin typeface="Times New Roman" panose="02020603050405020304" pitchFamily="18" charset="0"/>
                <a:cs typeface="Times New Roman" panose="02020603050405020304" pitchFamily="18" charset="0"/>
              </a:rPr>
              <a:t>Determinar </a:t>
            </a:r>
            <a:r>
              <a:rPr lang="es-EC" sz="2000" dirty="0">
                <a:latin typeface="Times New Roman" panose="02020603050405020304" pitchFamily="18" charset="0"/>
                <a:cs typeface="Times New Roman" panose="02020603050405020304" pitchFamily="18" charset="0"/>
              </a:rPr>
              <a:t>la ingeniería del sistema de control para el proceso de esterilización, de modo que permita  establecer las condiciones de trabajo del equipo</a:t>
            </a:r>
            <a:r>
              <a:rPr lang="es-EC" sz="2000" dirty="0" smtClean="0">
                <a:latin typeface="Times New Roman" panose="02020603050405020304" pitchFamily="18" charset="0"/>
                <a:cs typeface="Times New Roman" panose="02020603050405020304" pitchFamily="18" charset="0"/>
              </a:rPr>
              <a:t>.</a:t>
            </a:r>
          </a:p>
          <a:p>
            <a:pPr lvl="0" algn="just">
              <a:lnSpc>
                <a:spcPct val="150000"/>
              </a:lnSpc>
            </a:pPr>
            <a:r>
              <a:rPr lang="es-EC" sz="2000" dirty="0" smtClean="0">
                <a:latin typeface="Times New Roman" panose="02020603050405020304" pitchFamily="18" charset="0"/>
                <a:cs typeface="Times New Roman" panose="02020603050405020304" pitchFamily="18" charset="0"/>
              </a:rPr>
              <a:t>Evaluar </a:t>
            </a:r>
            <a:r>
              <a:rPr lang="es-EC" sz="2000" dirty="0">
                <a:latin typeface="Times New Roman" panose="02020603050405020304" pitchFamily="18" charset="0"/>
                <a:cs typeface="Times New Roman" panose="02020603050405020304" pitchFamily="18" charset="0"/>
              </a:rPr>
              <a:t>y seleccionar soluciones de software que entreguen un soporte informático óptimo al proceso de control automático de la esterilizadora.</a:t>
            </a:r>
            <a:endParaRPr lang="es-ES" sz="2000" dirty="0">
              <a:latin typeface="Times New Roman" panose="02020603050405020304" pitchFamily="18" charset="0"/>
              <a:cs typeface="Times New Roman" panose="02020603050405020304" pitchFamily="18" charset="0"/>
            </a:endParaRPr>
          </a:p>
          <a:p>
            <a:pPr algn="just">
              <a:lnSpc>
                <a:spcPct val="150000"/>
              </a:lnSpc>
            </a:pPr>
            <a:r>
              <a:rPr lang="es-EC" sz="2000" dirty="0">
                <a:latin typeface="Times New Roman" panose="02020603050405020304" pitchFamily="18" charset="0"/>
                <a:cs typeface="Times New Roman" panose="02020603050405020304" pitchFamily="18" charset="0"/>
              </a:rPr>
              <a:t>Valorar el estado funcional del equipo renovado.</a:t>
            </a:r>
            <a:endParaRPr lang="es-E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4638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79113" y="1445989"/>
            <a:ext cx="9464898" cy="4465413"/>
          </a:xfrm>
        </p:spPr>
        <p:txBody>
          <a:bodyPr>
            <a:noAutofit/>
          </a:bodyPr>
          <a:lstStyle/>
          <a:p>
            <a:pPr marL="457200" lvl="1" indent="0" algn="just">
              <a:lnSpc>
                <a:spcPct val="150000"/>
              </a:lnSpc>
              <a:buNone/>
            </a:pPr>
            <a:r>
              <a:rPr lang="es-EC" sz="2000" dirty="0" smtClean="0">
                <a:latin typeface="Times New Roman" panose="02020603050405020304" pitchFamily="18" charset="0"/>
                <a:cs typeface="Times New Roman" panose="02020603050405020304" pitchFamily="18" charset="0"/>
              </a:rPr>
              <a:t>.</a:t>
            </a:r>
            <a:endParaRPr lang="es-ES" sz="2000" dirty="0">
              <a:latin typeface="Times New Roman" panose="02020603050405020304" pitchFamily="18" charset="0"/>
              <a:cs typeface="Times New Roman" panose="02020603050405020304" pitchFamily="18" charset="0"/>
            </a:endParaRPr>
          </a:p>
          <a:p>
            <a:pPr marL="0" indent="0" algn="just">
              <a:buNone/>
            </a:pPr>
            <a:endParaRPr lang="es-ES" sz="2000" dirty="0">
              <a:latin typeface="Times New Roman" panose="02020603050405020304" pitchFamily="18" charset="0"/>
              <a:cs typeface="Times New Roman" panose="02020603050405020304" pitchFamily="18" charset="0"/>
            </a:endParaRPr>
          </a:p>
        </p:txBody>
      </p:sp>
      <p:graphicFrame>
        <p:nvGraphicFramePr>
          <p:cNvPr id="5" name="Diagrama 4"/>
          <p:cNvGraphicFramePr/>
          <p:nvPr>
            <p:extLst>
              <p:ext uri="{D42A27DB-BD31-4B8C-83A1-F6EECF244321}">
                <p14:modId xmlns:p14="http://schemas.microsoft.com/office/powerpoint/2010/main" val="2918413291"/>
              </p:ext>
            </p:extLst>
          </p:nvPr>
        </p:nvGraphicFramePr>
        <p:xfrm>
          <a:off x="992431" y="111211"/>
          <a:ext cx="10238261" cy="6252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2182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75053"/>
            <a:ext cx="10515600" cy="544843"/>
          </a:xfrm>
        </p:spPr>
        <p:txBody>
          <a:bodyPr>
            <a:normAutofit/>
          </a:bodyPr>
          <a:lstStyle/>
          <a:p>
            <a:r>
              <a:rPr lang="es-419" sz="2800" b="1" dirty="0" smtClean="0">
                <a:latin typeface="Times New Roman" panose="02020603050405020304" pitchFamily="18" charset="0"/>
                <a:cs typeface="Times New Roman" panose="02020603050405020304" pitchFamily="18" charset="0"/>
              </a:rPr>
              <a:t>Estado preliminar del sistema térmico</a:t>
            </a:r>
            <a:r>
              <a:rPr lang="es-419" sz="2800" b="1" dirty="0" smtClean="0">
                <a:latin typeface="Times New Roman" panose="02020603050405020304" pitchFamily="18" charset="0"/>
                <a:cs typeface="Times New Roman" panose="02020603050405020304" pitchFamily="18" charset="0"/>
              </a:rPr>
              <a:t> </a:t>
            </a:r>
            <a:endParaRPr lang="es-ES" sz="2800" b="1" dirty="0">
              <a:latin typeface="Times New Roman" panose="02020603050405020304" pitchFamily="18" charset="0"/>
              <a:cs typeface="Times New Roman" panose="02020603050405020304" pitchFamily="18" charset="0"/>
            </a:endParaRPr>
          </a:p>
        </p:txBody>
      </p:sp>
      <p:pic>
        <p:nvPicPr>
          <p:cNvPr id="2053" name="Imagen 126" descr="IMG_20140318_175322"/>
          <p:cNvPicPr>
            <a:picLocks noChangeAspect="1" noChangeArrowheads="1"/>
          </p:cNvPicPr>
          <p:nvPr/>
        </p:nvPicPr>
        <p:blipFill>
          <a:blip r:embed="rId2" cstate="print">
            <a:extLst>
              <a:ext uri="{28A0092B-C50C-407E-A947-70E740481C1C}">
                <a14:useLocalDpi xmlns:a14="http://schemas.microsoft.com/office/drawing/2010/main" val="0"/>
              </a:ext>
            </a:extLst>
          </a:blip>
          <a:srcRect t="17368"/>
          <a:stretch>
            <a:fillRect/>
          </a:stretch>
        </p:blipFill>
        <p:spPr bwMode="auto">
          <a:xfrm>
            <a:off x="5482021" y="1205247"/>
            <a:ext cx="2057848" cy="2271465"/>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pic>
        <p:nvPicPr>
          <p:cNvPr id="2052" name="Imagen 125" descr="IMG_20140318_175317"/>
          <p:cNvPicPr>
            <a:picLocks noChangeAspect="1" noChangeArrowheads="1"/>
          </p:cNvPicPr>
          <p:nvPr/>
        </p:nvPicPr>
        <p:blipFill>
          <a:blip r:embed="rId3" cstate="print">
            <a:extLst>
              <a:ext uri="{28A0092B-C50C-407E-A947-70E740481C1C}">
                <a14:useLocalDpi xmlns:a14="http://schemas.microsoft.com/office/drawing/2010/main" val="0"/>
              </a:ext>
            </a:extLst>
          </a:blip>
          <a:srcRect t="5421"/>
          <a:stretch>
            <a:fillRect/>
          </a:stretch>
        </p:blipFill>
        <p:spPr bwMode="auto">
          <a:xfrm>
            <a:off x="5489173" y="3805319"/>
            <a:ext cx="2050696" cy="257755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2051" name="Imagen 109" descr="IMG_20140318_1752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1608" y="2066542"/>
            <a:ext cx="2629524" cy="350286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2050" name="Imagen 87" descr="IMG_20140318_1752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173200"/>
            <a:ext cx="26289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86" descr="IMG_20140318_1752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8135600"/>
            <a:ext cx="3981450" cy="53054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8"/>
          <p:cNvSpPr>
            <a:spLocks noChangeArrowheads="1"/>
          </p:cNvSpPr>
          <p:nvPr/>
        </p:nvSpPr>
        <p:spPr bwMode="auto">
          <a:xfrm rot="10800000" flipV="1">
            <a:off x="1459751" y="5393467"/>
            <a:ext cx="36350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smtClean="0" bmk="_Toc46336265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Ciclo </a:t>
            </a:r>
            <a:r>
              <a:rPr kumimoji="0" lang="es-ES" altLang="es-ES" sz="1200" b="1" i="0" u="none" strike="noStrike" cap="none" normalizeH="0" baseline="0" dirty="0" smtClean="0" bmk="_Toc46336265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manual y Autom</a:t>
            </a:r>
            <a:r>
              <a:rPr kumimoji="0" lang="es-ES" altLang="es-ES" sz="1200" b="1" i="0" u="none" strike="noStrike" cap="none" normalizeH="0" baseline="0" dirty="0" smtClean="0" bmk="_Toc46336265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es-ES" altLang="es-ES" sz="1200" b="1" i="0" u="none" strike="noStrike" cap="none" normalizeH="0" baseline="0" dirty="0" smtClean="0" bmk="_Toc46336265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tico </a:t>
            </a:r>
            <a:r>
              <a:rPr kumimoji="0" lang="es-ES" altLang="es-ES" sz="1200" b="1" i="0" u="none" strike="noStrike" cap="none" normalizeH="0" baseline="0" dirty="0" smtClean="0" bmk="_Toc46336265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Obsoleto</a:t>
            </a:r>
            <a:endParaRPr kumimoji="0" lang="es-ES" altLang="es-ES" sz="1100" b="0" i="0" u="none" strike="noStrike" cap="none" normalizeH="0" baseline="0" dirty="0" smtClean="0">
              <a:ln>
                <a:noFill/>
              </a:ln>
              <a:solidFill>
                <a:schemeClr val="tx1"/>
              </a:solidFill>
              <a:effectLst/>
            </a:endParaRPr>
          </a:p>
        </p:txBody>
      </p:sp>
      <p:sp>
        <p:nvSpPr>
          <p:cNvPr id="6" name="Rectangle 9"/>
          <p:cNvSpPr>
            <a:spLocks noChangeArrowheads="1"/>
          </p:cNvSpPr>
          <p:nvPr/>
        </p:nvSpPr>
        <p:spPr bwMode="auto">
          <a:xfrm>
            <a:off x="228600" y="10658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58900" algn="l"/>
              </a:tabLst>
              <a:defRPr>
                <a:solidFill>
                  <a:schemeClr val="tx1"/>
                </a:solidFill>
                <a:latin typeface="Arial" panose="020B0604020202020204" pitchFamily="34" charset="0"/>
              </a:defRPr>
            </a:lvl1pPr>
            <a:lvl2pPr eaLnBrk="0" fontAlgn="base" hangingPunct="0">
              <a:spcBef>
                <a:spcPct val="0"/>
              </a:spcBef>
              <a:spcAft>
                <a:spcPct val="0"/>
              </a:spcAft>
              <a:tabLst>
                <a:tab pos="1358900" algn="l"/>
              </a:tabLst>
              <a:defRPr>
                <a:solidFill>
                  <a:schemeClr val="tx1"/>
                </a:solidFill>
                <a:latin typeface="Arial" panose="020B0604020202020204" pitchFamily="34" charset="0"/>
              </a:defRPr>
            </a:lvl2pPr>
            <a:lvl3pPr eaLnBrk="0" fontAlgn="base" hangingPunct="0">
              <a:spcBef>
                <a:spcPct val="0"/>
              </a:spcBef>
              <a:spcAft>
                <a:spcPct val="0"/>
              </a:spcAft>
              <a:tabLst>
                <a:tab pos="1358900" algn="l"/>
              </a:tabLst>
              <a:defRPr>
                <a:solidFill>
                  <a:schemeClr val="tx1"/>
                </a:solidFill>
                <a:latin typeface="Arial" panose="020B0604020202020204" pitchFamily="34" charset="0"/>
              </a:defRPr>
            </a:lvl3pPr>
            <a:lvl4pPr eaLnBrk="0" fontAlgn="base" hangingPunct="0">
              <a:spcBef>
                <a:spcPct val="0"/>
              </a:spcBef>
              <a:spcAft>
                <a:spcPct val="0"/>
              </a:spcAft>
              <a:tabLst>
                <a:tab pos="1358900" algn="l"/>
              </a:tabLst>
              <a:defRPr>
                <a:solidFill>
                  <a:schemeClr val="tx1"/>
                </a:solidFill>
                <a:latin typeface="Arial" panose="020B0604020202020204" pitchFamily="34" charset="0"/>
              </a:defRPr>
            </a:lvl4pPr>
            <a:lvl5pPr eaLnBrk="0" fontAlgn="base" hangingPunct="0">
              <a:spcBef>
                <a:spcPct val="0"/>
              </a:spcBef>
              <a:spcAft>
                <a:spcPct val="0"/>
              </a:spcAft>
              <a:tabLst>
                <a:tab pos="1358900" algn="l"/>
              </a:tabLst>
              <a:defRPr>
                <a:solidFill>
                  <a:schemeClr val="tx1"/>
                </a:solidFill>
                <a:latin typeface="Arial" panose="020B0604020202020204" pitchFamily="34" charset="0"/>
              </a:defRPr>
            </a:lvl5pPr>
            <a:lvl6pPr eaLnBrk="0" fontAlgn="base" hangingPunct="0">
              <a:spcBef>
                <a:spcPct val="0"/>
              </a:spcBef>
              <a:spcAft>
                <a:spcPct val="0"/>
              </a:spcAft>
              <a:tabLst>
                <a:tab pos="1358900" algn="l"/>
              </a:tabLst>
              <a:defRPr>
                <a:solidFill>
                  <a:schemeClr val="tx1"/>
                </a:solidFill>
                <a:latin typeface="Arial" panose="020B0604020202020204" pitchFamily="34" charset="0"/>
              </a:defRPr>
            </a:lvl6pPr>
            <a:lvl7pPr eaLnBrk="0" fontAlgn="base" hangingPunct="0">
              <a:spcBef>
                <a:spcPct val="0"/>
              </a:spcBef>
              <a:spcAft>
                <a:spcPct val="0"/>
              </a:spcAft>
              <a:tabLst>
                <a:tab pos="1358900" algn="l"/>
              </a:tabLst>
              <a:defRPr>
                <a:solidFill>
                  <a:schemeClr val="tx1"/>
                </a:solidFill>
                <a:latin typeface="Arial" panose="020B0604020202020204" pitchFamily="34" charset="0"/>
              </a:defRPr>
            </a:lvl7pPr>
            <a:lvl8pPr eaLnBrk="0" fontAlgn="base" hangingPunct="0">
              <a:spcBef>
                <a:spcPct val="0"/>
              </a:spcBef>
              <a:spcAft>
                <a:spcPct val="0"/>
              </a:spcAft>
              <a:tabLst>
                <a:tab pos="1358900" algn="l"/>
              </a:tabLst>
              <a:defRPr>
                <a:solidFill>
                  <a:schemeClr val="tx1"/>
                </a:solidFill>
                <a:latin typeface="Arial" panose="020B0604020202020204" pitchFamily="34" charset="0"/>
              </a:defRPr>
            </a:lvl8pPr>
            <a:lvl9pPr eaLnBrk="0" fontAlgn="base" hangingPunct="0">
              <a:spcBef>
                <a:spcPct val="0"/>
              </a:spcBef>
              <a:spcAft>
                <a:spcPct val="0"/>
              </a:spcAft>
              <a:tabLst>
                <a:tab pos="13589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58900" algn="l"/>
              </a:tabLst>
            </a:pPr>
            <a:r>
              <a:rPr kumimoji="0" lang="es-ES" altLang="es-ES" sz="12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a:t>
            </a:r>
            <a:r>
              <a:rPr kumimoji="0" lang="es-ES" altLang="es-ES" sz="1200" b="1" i="0" u="none" strike="noStrike" cap="none" normalizeH="0" baseline="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igura </a:t>
            </a:r>
            <a:r>
              <a:rPr kumimoji="0" lang="es-ES" altLang="es-ES" sz="1200" b="1" i="0" u="none" strike="noStrike" cap="none" normalizeH="0" baseline="0" smtClean="0" bmk="_Toc46336265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 Visualizador y temporizador deteriorado</a:t>
            </a:r>
            <a:endParaRPr kumimoji="0" lang="es-ES" altLang="es-E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358900" algn="l"/>
              </a:tabLst>
            </a:pPr>
            <a:r>
              <a:rPr kumimoji="0" lang="es-ES" altLang="es-E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Fuente: Elaboraci</a:t>
            </a:r>
            <a:r>
              <a:rPr kumimoji="0" lang="es-ES" altLang="es-ES" sz="12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S" altLang="es-E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propia</a:t>
            </a:r>
            <a:endParaRPr kumimoji="0" lang="es-ES" altLang="es-E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358900" algn="l"/>
              </a:tabLst>
            </a:pP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7" name="Rectangle 10"/>
          <p:cNvSpPr>
            <a:spLocks noChangeArrowheads="1"/>
          </p:cNvSpPr>
          <p:nvPr/>
        </p:nvSpPr>
        <p:spPr bwMode="auto">
          <a:xfrm>
            <a:off x="0" y="17678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a:t>
            </a:r>
            <a:r>
              <a:rPr kumimoji="0" lang="es-ES" altLang="es-ES" sz="1200" b="1" i="0" u="none" strike="noStrike" cap="none" normalizeH="0" baseline="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igura </a:t>
            </a:r>
            <a:r>
              <a:rPr kumimoji="0" lang="es-ES" altLang="es-ES" sz="1200" b="1" i="0" u="none" strike="noStrike" cap="none" normalizeH="0" baseline="0" smtClean="0" bmk="_Toc463362652">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21 Fugas por selle de puerta deformado</a:t>
            </a:r>
            <a:endParaRPr kumimoji="0" lang="es-ES" altLang="es-E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Fuente: Elaboraci</a:t>
            </a:r>
            <a:r>
              <a:rPr kumimoji="0" lang="es-ES" altLang="es-ES" sz="12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S" altLang="es-E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propia</a:t>
            </a:r>
            <a:endParaRPr kumimoji="0" lang="es-ES" altLang="es-E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8" name="Rectangle 11"/>
          <p:cNvSpPr>
            <a:spLocks noChangeArrowheads="1"/>
          </p:cNvSpPr>
          <p:nvPr/>
        </p:nvSpPr>
        <p:spPr bwMode="auto">
          <a:xfrm>
            <a:off x="0" y="23441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a:t>
            </a:r>
            <a:r>
              <a:rPr kumimoji="0" lang="es-ES" altLang="es-ES" sz="1200" b="1" i="0" u="none" strike="noStrike" cap="none" normalizeH="0" baseline="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igura </a:t>
            </a:r>
            <a:r>
              <a:rPr kumimoji="0" lang="es-ES" altLang="es-ES" sz="1200" b="1" i="0" u="none" strike="noStrike" cap="none" normalizeH="0" baseline="0" smtClean="0" bmk="_Toc463362653">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22 Da</a:t>
            </a:r>
            <a:r>
              <a:rPr kumimoji="0" lang="es-ES" altLang="es-ES" sz="1200" b="1" i="0" u="none" strike="noStrike" cap="none" normalizeH="0" baseline="0" smtClean="0" bmk="_Toc463362653">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ñ</a:t>
            </a:r>
            <a:r>
              <a:rPr kumimoji="0" lang="es-ES" altLang="es-ES" sz="1200" b="1" i="0" u="none" strike="noStrike" cap="none" normalizeH="0" baseline="0" smtClean="0" bmk="_Toc463362653">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 del material en el proceso de esterilizaci</a:t>
            </a:r>
            <a:r>
              <a:rPr kumimoji="0" lang="es-ES" altLang="es-ES" sz="1200" b="1" i="0" u="none" strike="noStrike" cap="none" normalizeH="0" baseline="0" smtClean="0" bmk="_Toc463362653">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S" altLang="es-ES" sz="1200" b="1" i="0" u="none" strike="noStrike" cap="none" normalizeH="0" baseline="0" smtClean="0" bmk="_Toc463362653">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
            </a:r>
            <a:endParaRPr kumimoji="0" lang="es-ES" altLang="es-ES" sz="11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Fuente: Elaboraci</a:t>
            </a:r>
            <a:r>
              <a:rPr kumimoji="0" lang="es-ES" altLang="es-ES" sz="12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S" altLang="es-E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propia</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pic>
        <p:nvPicPr>
          <p:cNvPr id="15" name="Imagen 128" descr="IMG_20140318_175434"/>
          <p:cNvPicPr>
            <a:picLocks noGrp="1" noChangeAspect="1" noChangeArrowheads="1"/>
          </p:cNvPicPr>
          <p:nvPr>
            <p:ph idx="1"/>
          </p:nvPr>
        </p:nvPicPr>
        <p:blipFill>
          <a:blip r:embed="rId7" cstate="print">
            <a:extLst>
              <a:ext uri="{28A0092B-C50C-407E-A947-70E740481C1C}">
                <a14:useLocalDpi xmlns:a14="http://schemas.microsoft.com/office/drawing/2010/main" val="0"/>
              </a:ext>
            </a:extLst>
          </a:blip>
          <a:srcRect/>
          <a:stretch>
            <a:fillRect/>
          </a:stretch>
        </p:blipFill>
        <p:spPr bwMode="auto">
          <a:xfrm>
            <a:off x="838200" y="2319574"/>
            <a:ext cx="4040746" cy="303347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6" name="Rectangle 8"/>
          <p:cNvSpPr>
            <a:spLocks noChangeArrowheads="1"/>
          </p:cNvSpPr>
          <p:nvPr/>
        </p:nvSpPr>
        <p:spPr bwMode="auto">
          <a:xfrm rot="10800000" flipV="1">
            <a:off x="8394793" y="5801767"/>
            <a:ext cx="23333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smtClean="0" bmk="_Toc46336265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Fuga por falla en selle de puerta</a:t>
            </a:r>
            <a:endParaRPr kumimoji="0" lang="es-ES" altLang="es-ES" sz="1100" b="0" i="0" u="none" strike="noStrike" cap="none" normalizeH="0" baseline="0" dirty="0" smtClean="0">
              <a:ln>
                <a:noFill/>
              </a:ln>
              <a:solidFill>
                <a:schemeClr val="tx1"/>
              </a:solidFill>
              <a:effectLst/>
            </a:endParaRPr>
          </a:p>
        </p:txBody>
      </p:sp>
      <p:sp>
        <p:nvSpPr>
          <p:cNvPr id="17" name="Rectangle 8"/>
          <p:cNvSpPr>
            <a:spLocks noChangeArrowheads="1"/>
          </p:cNvSpPr>
          <p:nvPr/>
        </p:nvSpPr>
        <p:spPr bwMode="auto">
          <a:xfrm rot="10800000" flipV="1">
            <a:off x="5250199" y="3528320"/>
            <a:ext cx="273470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419" altLang="es-ES"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Ciclos de esterilización deterioradora</a:t>
            </a:r>
            <a:endParaRPr kumimoji="0" lang="es-ES" altLang="es-ES"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4521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3530164519"/>
              </p:ext>
            </p:extLst>
          </p:nvPr>
        </p:nvGraphicFramePr>
        <p:xfrm>
          <a:off x="947043" y="506628"/>
          <a:ext cx="10463638" cy="5842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3380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a:stretch>
            <a:fillRect/>
          </a:stretch>
        </p:blipFill>
        <p:spPr>
          <a:xfrm>
            <a:off x="1146221" y="1725768"/>
            <a:ext cx="9646275" cy="4576619"/>
          </a:xfrm>
          <a:prstGeom prst="rect">
            <a:avLst/>
          </a:prstGeom>
          <a:ln>
            <a:solidFill>
              <a:schemeClr val="tx1"/>
            </a:solidFill>
          </a:ln>
        </p:spPr>
      </p:pic>
      <p:sp>
        <p:nvSpPr>
          <p:cNvPr id="6" name="Rectángulo 5"/>
          <p:cNvSpPr/>
          <p:nvPr/>
        </p:nvSpPr>
        <p:spPr>
          <a:xfrm>
            <a:off x="1012454" y="539771"/>
            <a:ext cx="6736139" cy="523220"/>
          </a:xfrm>
          <a:prstGeom prst="rect">
            <a:avLst/>
          </a:prstGeom>
        </p:spPr>
        <p:txBody>
          <a:bodyPr wrap="none">
            <a:spAutoFit/>
          </a:bodyPr>
          <a:lstStyle/>
          <a:p>
            <a:pPr lvl="0"/>
            <a:r>
              <a:rPr lang="es-ES" sz="2800" b="1" dirty="0">
                <a:latin typeface="Times New Roman" panose="02020603050405020304" pitchFamily="18" charset="0"/>
                <a:cs typeface="Times New Roman" panose="02020603050405020304" pitchFamily="18" charset="0"/>
              </a:rPr>
              <a:t>Características y componentes de la planta</a:t>
            </a:r>
            <a:endParaRPr lang="es-E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2641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515155" y="3253553"/>
            <a:ext cx="9195515" cy="64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630" tIns="25392" rIns="91440" bIns="0" numCol="1" anchor="ctr" anchorCtr="0" compatLnSpc="1">
            <a:prstTxWarp prst="textNoShape">
              <a:avLst/>
            </a:prstTxWarp>
            <a:spAutoFit/>
          </a:bodyPr>
          <a:lstStyle>
            <a:lvl1pPr indent="2286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endParaRPr kumimoji="0" lang="es-ES" altLang="es-ES" sz="2000" b="0" i="0"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endParaRPr kumimoji="0" lang="es-ES" altLang="es-E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4" name="Diagrama 13"/>
          <p:cNvGraphicFramePr/>
          <p:nvPr>
            <p:extLst>
              <p:ext uri="{D42A27DB-BD31-4B8C-83A1-F6EECF244321}">
                <p14:modId xmlns:p14="http://schemas.microsoft.com/office/powerpoint/2010/main" val="3769600429"/>
              </p:ext>
            </p:extLst>
          </p:nvPr>
        </p:nvGraphicFramePr>
        <p:xfrm>
          <a:off x="722072" y="172995"/>
          <a:ext cx="10695571" cy="6017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Objeto 8"/>
          <p:cNvGraphicFramePr>
            <a:graphicFrameLocks noChangeAspect="1"/>
          </p:cNvGraphicFramePr>
          <p:nvPr>
            <p:extLst>
              <p:ext uri="{D42A27DB-BD31-4B8C-83A1-F6EECF244321}">
                <p14:modId xmlns:p14="http://schemas.microsoft.com/office/powerpoint/2010/main" val="2011445546"/>
              </p:ext>
            </p:extLst>
          </p:nvPr>
        </p:nvGraphicFramePr>
        <p:xfrm>
          <a:off x="7380989" y="4099382"/>
          <a:ext cx="1758892" cy="853831"/>
        </p:xfrm>
        <a:graphic>
          <a:graphicData uri="http://schemas.openxmlformats.org/presentationml/2006/ole">
            <mc:AlternateContent xmlns:mc="http://schemas.openxmlformats.org/markup-compatibility/2006">
              <mc:Choice xmlns:v="urn:schemas-microsoft-com:vml" Requires="v">
                <p:oleObj spid="_x0000_s7189" name="Equation" r:id="rId8" imgW="850531" imgH="418918" progId="Equation.DSMT4">
                  <p:embed/>
                </p:oleObj>
              </mc:Choice>
              <mc:Fallback>
                <p:oleObj name="Equation" r:id="rId8" imgW="850531" imgH="418918"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0989" y="4099382"/>
                        <a:ext cx="1758892" cy="853831"/>
                      </a:xfrm>
                      <a:prstGeom prst="rect">
                        <a:avLst/>
                      </a:prstGeom>
                      <a:noFill/>
                    </p:spPr>
                  </p:pic>
                </p:oleObj>
              </mc:Fallback>
            </mc:AlternateContent>
          </a:graphicData>
        </a:graphic>
      </p:graphicFrame>
    </p:spTree>
    <p:extLst>
      <p:ext uri="{BB962C8B-B14F-4D97-AF65-F5344CB8AC3E}">
        <p14:creationId xmlns:p14="http://schemas.microsoft.com/office/powerpoint/2010/main" val="3549699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5269" y="365126"/>
            <a:ext cx="10623997" cy="697556"/>
          </a:xfrm>
        </p:spPr>
        <p:txBody>
          <a:bodyPr>
            <a:normAutofit/>
          </a:bodyPr>
          <a:lstStyle/>
          <a:p>
            <a:r>
              <a:rPr lang="es-ES" sz="2800" b="1" dirty="0" smtClean="0">
                <a:latin typeface="Times New Roman" panose="02020603050405020304" pitchFamily="18" charset="0"/>
                <a:cs typeface="Times New Roman" panose="02020603050405020304" pitchFamily="18" charset="0"/>
              </a:rPr>
              <a:t>Diseño del controlador</a:t>
            </a:r>
            <a:endParaRPr lang="es-ES" sz="2800"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050700" y="1062682"/>
            <a:ext cx="10198994" cy="5177480"/>
          </a:xfrm>
        </p:spPr>
        <p:txBody>
          <a:bodyPr>
            <a:normAutofit fontScale="92500"/>
          </a:bodyPr>
          <a:lstStyle/>
          <a:p>
            <a:pPr algn="just">
              <a:lnSpc>
                <a:spcPct val="150000"/>
              </a:lnSpc>
            </a:pPr>
            <a:r>
              <a:rPr lang="es-ES" sz="2200" dirty="0" smtClean="0">
                <a:latin typeface="Times New Roman" panose="02020603050405020304" pitchFamily="18" charset="0"/>
                <a:cs typeface="Times New Roman" panose="02020603050405020304" pitchFamily="18" charset="0"/>
              </a:rPr>
              <a:t>La </a:t>
            </a:r>
            <a:r>
              <a:rPr lang="es-ES" sz="2200" dirty="0">
                <a:latin typeface="Times New Roman" panose="02020603050405020304" pitchFamily="18" charset="0"/>
                <a:cs typeface="Times New Roman" panose="02020603050405020304" pitchFamily="18" charset="0"/>
              </a:rPr>
              <a:t>dinámica de la planta generada, mantiene una respuesta lenta lo cual incrementa el tiempo de adquisición de datos</a:t>
            </a:r>
            <a:r>
              <a:rPr lang="es-ES" sz="2200" dirty="0" smtClean="0">
                <a:latin typeface="Times New Roman" panose="02020603050405020304" pitchFamily="18" charset="0"/>
                <a:cs typeface="Times New Roman" panose="02020603050405020304" pitchFamily="18" charset="0"/>
              </a:rPr>
              <a:t>.</a:t>
            </a:r>
          </a:p>
          <a:p>
            <a:pPr algn="just">
              <a:lnSpc>
                <a:spcPct val="150000"/>
              </a:lnSpc>
            </a:pPr>
            <a:endParaRPr lang="es-ES" sz="2200" dirty="0">
              <a:latin typeface="Times New Roman" panose="02020603050405020304" pitchFamily="18" charset="0"/>
              <a:cs typeface="Times New Roman" panose="02020603050405020304" pitchFamily="18" charset="0"/>
            </a:endParaRPr>
          </a:p>
          <a:p>
            <a:pPr algn="just">
              <a:lnSpc>
                <a:spcPct val="150000"/>
              </a:lnSpc>
            </a:pPr>
            <a:r>
              <a:rPr lang="es-ES" sz="2200" dirty="0">
                <a:latin typeface="Times New Roman" panose="02020603050405020304" pitchFamily="18" charset="0"/>
                <a:cs typeface="Times New Roman" panose="02020603050405020304" pitchFamily="18" charset="0"/>
              </a:rPr>
              <a:t>En base a los datos recolectados se obtiene la función de transferencia de la planta, para el dimensionamiento de los parámetros PI. El objetivo del controlador es justamente es mantener la temperatura de salida conforme  al Set Point definido por el usuario, por lo cual se estableció un estudio en régimen permanente</a:t>
            </a:r>
            <a:r>
              <a:rPr lang="es-ES" sz="2200" dirty="0" smtClean="0">
                <a:latin typeface="Times New Roman" panose="02020603050405020304" pitchFamily="18" charset="0"/>
                <a:cs typeface="Times New Roman" panose="02020603050405020304" pitchFamily="18" charset="0"/>
              </a:rPr>
              <a:t>.</a:t>
            </a:r>
          </a:p>
          <a:p>
            <a:pPr algn="just">
              <a:lnSpc>
                <a:spcPct val="150000"/>
              </a:lnSpc>
            </a:pPr>
            <a:endParaRPr lang="es-ES" sz="2200" dirty="0">
              <a:latin typeface="Times New Roman" panose="02020603050405020304" pitchFamily="18" charset="0"/>
              <a:cs typeface="Times New Roman" panose="02020603050405020304" pitchFamily="18" charset="0"/>
            </a:endParaRPr>
          </a:p>
          <a:p>
            <a:pPr algn="just">
              <a:lnSpc>
                <a:spcPct val="150000"/>
              </a:lnSpc>
            </a:pPr>
            <a:r>
              <a:rPr lang="es-ES" sz="2200" dirty="0">
                <a:latin typeface="Times New Roman" panose="02020603050405020304" pitchFamily="18" charset="0"/>
                <a:cs typeface="Times New Roman" panose="02020603050405020304" pitchFamily="18" charset="0"/>
              </a:rPr>
              <a:t>Para la identificación de la planta,  se desarrolló  una  identificación clásica, utilizando el escalón como señal de prueba y las reglas de Ziegler-Nichols</a:t>
            </a:r>
          </a:p>
          <a:p>
            <a:pPr algn="just">
              <a:lnSpc>
                <a:spcPct val="150000"/>
              </a:lnSpc>
            </a:pPr>
            <a:endParaRPr lang="es-E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4349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8519" y="5759133"/>
            <a:ext cx="7103355" cy="551473"/>
          </a:xfrm>
        </p:spPr>
        <p:txBody>
          <a:bodyPr>
            <a:normAutofit/>
          </a:bodyPr>
          <a:lstStyle/>
          <a:p>
            <a:r>
              <a:rPr lang="es-ES" sz="2000" b="1" dirty="0">
                <a:latin typeface="Times New Roman" panose="02020603050405020304" pitchFamily="18" charset="0"/>
                <a:cs typeface="Times New Roman" panose="02020603050405020304" pitchFamily="18" charset="0"/>
              </a:rPr>
              <a:t>Reglas de Ziegler-Nichols para Curva de </a:t>
            </a:r>
            <a:r>
              <a:rPr lang="es-ES" sz="2000" b="1" dirty="0" smtClean="0">
                <a:latin typeface="Times New Roman" panose="02020603050405020304" pitchFamily="18" charset="0"/>
                <a:cs typeface="Times New Roman" panose="02020603050405020304" pitchFamily="18" charset="0"/>
              </a:rPr>
              <a:t>Reacción</a:t>
            </a:r>
            <a:endParaRPr lang="es-ES" sz="2000" dirty="0">
              <a:latin typeface="Times New Roman" panose="02020603050405020304" pitchFamily="18" charset="0"/>
              <a:cs typeface="Times New Roman" panose="02020603050405020304" pitchFamily="18" charset="0"/>
            </a:endParaRPr>
          </a:p>
        </p:txBody>
      </p:sp>
      <p:sp>
        <p:nvSpPr>
          <p:cNvPr id="8" name="Cuadro de texto 7182"/>
          <p:cNvSpPr txBox="1"/>
          <p:nvPr/>
        </p:nvSpPr>
        <p:spPr>
          <a:xfrm>
            <a:off x="5932286" y="4117471"/>
            <a:ext cx="701675" cy="6311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nSpc>
                <a:spcPct val="107000"/>
              </a:lnSpc>
              <a:spcAft>
                <a:spcPts val="800"/>
              </a:spcAft>
            </a:pPr>
            <a:endParaRPr lang="es-ES" sz="1100">
              <a:effectLst/>
              <a:ea typeface="Calibri" panose="020F0502020204030204" pitchFamily="34" charset="0"/>
              <a:cs typeface="Times New Roman" panose="02020603050405020304" pitchFamily="18" charset="0"/>
            </a:endParaRPr>
          </a:p>
        </p:txBody>
      </p:sp>
      <p:sp>
        <p:nvSpPr>
          <p:cNvPr id="9" name="Cuadro de texto 7184"/>
          <p:cNvSpPr txBox="1"/>
          <p:nvPr/>
        </p:nvSpPr>
        <p:spPr>
          <a:xfrm>
            <a:off x="6682108" y="3583053"/>
            <a:ext cx="722630" cy="3930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nSpc>
                <a:spcPct val="107000"/>
              </a:lnSpc>
              <a:spcAft>
                <a:spcPts val="800"/>
              </a:spcAft>
            </a:pPr>
            <a:endParaRPr lang="es-ES" sz="1100">
              <a:effectLst/>
              <a:ea typeface="Calibri" panose="020F0502020204030204" pitchFamily="34" charset="0"/>
              <a:cs typeface="Times New Roman" panose="02020603050405020304" pitchFamily="18" charset="0"/>
            </a:endParaRPr>
          </a:p>
        </p:txBody>
      </p:sp>
      <p:sp>
        <p:nvSpPr>
          <p:cNvPr id="10" name="Cuadro de texto 7185"/>
          <p:cNvSpPr txBox="1"/>
          <p:nvPr/>
        </p:nvSpPr>
        <p:spPr>
          <a:xfrm>
            <a:off x="7612383" y="2625473"/>
            <a:ext cx="560705" cy="640715"/>
          </a:xfrm>
          <a:prstGeom prst="rect">
            <a:avLst/>
          </a:prstGeom>
          <a:noFill/>
          <a:ln w="6350">
            <a:noFill/>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algn="just">
              <a:lnSpc>
                <a:spcPct val="150000"/>
              </a:lnSpc>
              <a:spcAft>
                <a:spcPts val="800"/>
              </a:spcAft>
            </a:pPr>
            <a:endParaRPr lang="es-E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9"/>
          <p:cNvSpPr>
            <a:spLocks noChangeArrowheads="1"/>
          </p:cNvSpPr>
          <p:nvPr/>
        </p:nvSpPr>
        <p:spPr bwMode="auto">
          <a:xfrm>
            <a:off x="7980048" y="86969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S"/>
          </a:p>
        </p:txBody>
      </p:sp>
      <p:sp>
        <p:nvSpPr>
          <p:cNvPr id="12" name="Rectangle 10"/>
          <p:cNvSpPr>
            <a:spLocks noChangeArrowheads="1"/>
          </p:cNvSpPr>
          <p:nvPr/>
        </p:nvSpPr>
        <p:spPr bwMode="auto">
          <a:xfrm>
            <a:off x="7980048" y="110782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S"/>
          </a:p>
        </p:txBody>
      </p:sp>
      <p:sp>
        <p:nvSpPr>
          <p:cNvPr id="13" name="Rectangle 12"/>
          <p:cNvSpPr>
            <a:spLocks noChangeArrowheads="1"/>
          </p:cNvSpPr>
          <p:nvPr/>
        </p:nvSpPr>
        <p:spPr bwMode="auto">
          <a:xfrm>
            <a:off x="7980048" y="146024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s-ES"/>
          </a:p>
        </p:txBody>
      </p:sp>
      <p:sp>
        <p:nvSpPr>
          <p:cNvPr id="14" name="Rectangle 13"/>
          <p:cNvSpPr>
            <a:spLocks noChangeArrowheads="1"/>
          </p:cNvSpPr>
          <p:nvPr/>
        </p:nvSpPr>
        <p:spPr bwMode="auto">
          <a:xfrm>
            <a:off x="1860377" y="166550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6" name="Imagen 15"/>
          <p:cNvPicPr>
            <a:picLocks noChangeAspect="1"/>
          </p:cNvPicPr>
          <p:nvPr/>
        </p:nvPicPr>
        <p:blipFill>
          <a:blip r:embed="rId3"/>
          <a:stretch>
            <a:fillRect/>
          </a:stretch>
        </p:blipFill>
        <p:spPr>
          <a:xfrm>
            <a:off x="2872752" y="1667728"/>
            <a:ext cx="5252529" cy="3660845"/>
          </a:xfrm>
          <a:prstGeom prst="rect">
            <a:avLst/>
          </a:prstGeom>
        </p:spPr>
      </p:pic>
      <p:graphicFrame>
        <p:nvGraphicFramePr>
          <p:cNvPr id="17" name="Objeto 16"/>
          <p:cNvGraphicFramePr>
            <a:graphicFrameLocks noChangeAspect="1"/>
          </p:cNvGraphicFramePr>
          <p:nvPr>
            <p:extLst>
              <p:ext uri="{D42A27DB-BD31-4B8C-83A1-F6EECF244321}">
                <p14:modId xmlns:p14="http://schemas.microsoft.com/office/powerpoint/2010/main" val="1046689207"/>
              </p:ext>
            </p:extLst>
          </p:nvPr>
        </p:nvGraphicFramePr>
        <p:xfrm>
          <a:off x="570589" y="1762331"/>
          <a:ext cx="2201862" cy="1590675"/>
        </p:xfrm>
        <a:graphic>
          <a:graphicData uri="http://schemas.openxmlformats.org/presentationml/2006/ole">
            <mc:AlternateContent xmlns:mc="http://schemas.openxmlformats.org/markup-compatibility/2006">
              <mc:Choice xmlns:v="urn:schemas-microsoft-com:vml" Requires="v">
                <p:oleObj spid="_x0000_s3133" name="Equation" r:id="rId4" imgW="2197080" imgH="1587240" progId="Equation.DSMT4">
                  <p:embed/>
                </p:oleObj>
              </mc:Choice>
              <mc:Fallback>
                <p:oleObj name="Equation" r:id="rId4" imgW="2197080" imgH="1587240" progId="Equation.DSMT4">
                  <p:embed/>
                  <p:pic>
                    <p:nvPicPr>
                      <p:cNvPr id="0" name="Object 17"/>
                      <p:cNvPicPr>
                        <a:picLocks noChangeAspect="1" noChangeArrowheads="1"/>
                      </p:cNvPicPr>
                      <p:nvPr/>
                    </p:nvPicPr>
                    <p:blipFill>
                      <a:blip r:embed="rId5"/>
                      <a:srcRect/>
                      <a:stretch>
                        <a:fillRect/>
                      </a:stretch>
                    </p:blipFill>
                    <p:spPr bwMode="auto">
                      <a:xfrm>
                        <a:off x="570589" y="1762331"/>
                        <a:ext cx="2201862" cy="159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to 17"/>
          <p:cNvGraphicFramePr>
            <a:graphicFrameLocks noChangeAspect="1"/>
          </p:cNvGraphicFramePr>
          <p:nvPr>
            <p:extLst>
              <p:ext uri="{D42A27DB-BD31-4B8C-83A1-F6EECF244321}">
                <p14:modId xmlns:p14="http://schemas.microsoft.com/office/powerpoint/2010/main" val="452093138"/>
              </p:ext>
            </p:extLst>
          </p:nvPr>
        </p:nvGraphicFramePr>
        <p:xfrm>
          <a:off x="7301948" y="3578290"/>
          <a:ext cx="114300" cy="180975"/>
        </p:xfrm>
        <a:graphic>
          <a:graphicData uri="http://schemas.openxmlformats.org/presentationml/2006/ole">
            <mc:AlternateContent xmlns:mc="http://schemas.openxmlformats.org/markup-compatibility/2006">
              <mc:Choice xmlns:v="urn:schemas-microsoft-com:vml" Requires="v">
                <p:oleObj spid="_x0000_s3134" name="Equation" r:id="rId6" imgW="114102" imgH="177492" progId="Equation.DSMT4">
                  <p:embed/>
                </p:oleObj>
              </mc:Choice>
              <mc:Fallback>
                <p:oleObj name="Equation" r:id="rId6" imgW="114102" imgH="177492" progId="Equation.DSMT4">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1948" y="3578290"/>
                        <a:ext cx="114300"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to 18"/>
          <p:cNvGraphicFramePr>
            <a:graphicFrameLocks noChangeAspect="1"/>
          </p:cNvGraphicFramePr>
          <p:nvPr>
            <p:extLst>
              <p:ext uri="{D42A27DB-BD31-4B8C-83A1-F6EECF244321}">
                <p14:modId xmlns:p14="http://schemas.microsoft.com/office/powerpoint/2010/main" val="849584277"/>
              </p:ext>
            </p:extLst>
          </p:nvPr>
        </p:nvGraphicFramePr>
        <p:xfrm>
          <a:off x="8339650" y="1187303"/>
          <a:ext cx="3219450" cy="4722812"/>
        </p:xfrm>
        <a:graphic>
          <a:graphicData uri="http://schemas.openxmlformats.org/presentationml/2006/ole">
            <mc:AlternateContent xmlns:mc="http://schemas.openxmlformats.org/markup-compatibility/2006">
              <mc:Choice xmlns:v="urn:schemas-microsoft-com:vml" Requires="v">
                <p:oleObj spid="_x0000_s3135" name="Equation" r:id="rId8" imgW="3047760" imgH="4572000" progId="Equation.DSMT4">
                  <p:embed/>
                </p:oleObj>
              </mc:Choice>
              <mc:Fallback>
                <p:oleObj name="Equation" r:id="rId8" imgW="3047760" imgH="4572000" progId="Equation.DSMT4">
                  <p:embed/>
                  <p:pic>
                    <p:nvPicPr>
                      <p:cNvPr id="0" name="Object 16"/>
                      <p:cNvPicPr>
                        <a:picLocks noChangeAspect="1" noChangeArrowheads="1"/>
                      </p:cNvPicPr>
                      <p:nvPr/>
                    </p:nvPicPr>
                    <p:blipFill>
                      <a:blip r:embed="rId9"/>
                      <a:srcRect/>
                      <a:stretch>
                        <a:fillRect/>
                      </a:stretch>
                    </p:blipFill>
                    <p:spPr bwMode="auto">
                      <a:xfrm>
                        <a:off x="8339650" y="1187303"/>
                        <a:ext cx="3219450"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8"/>
          <p:cNvSpPr>
            <a:spLocks noChangeArrowheads="1"/>
          </p:cNvSpPr>
          <p:nvPr/>
        </p:nvSpPr>
        <p:spPr bwMode="auto">
          <a:xfrm>
            <a:off x="7301948" y="1302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1" name="Rectangle 19"/>
          <p:cNvSpPr>
            <a:spLocks noChangeArrowheads="1"/>
          </p:cNvSpPr>
          <p:nvPr/>
        </p:nvSpPr>
        <p:spPr bwMode="auto">
          <a:xfrm>
            <a:off x="7301948" y="312109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2" name="Rectangle 20"/>
          <p:cNvSpPr>
            <a:spLocks noChangeArrowheads="1"/>
          </p:cNvSpPr>
          <p:nvPr/>
        </p:nvSpPr>
        <p:spPr bwMode="auto">
          <a:xfrm>
            <a:off x="7301948" y="357829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3" name="Rectangle 21"/>
          <p:cNvSpPr>
            <a:spLocks noChangeArrowheads="1"/>
          </p:cNvSpPr>
          <p:nvPr/>
        </p:nvSpPr>
        <p:spPr bwMode="auto">
          <a:xfrm>
            <a:off x="7301948" y="375926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kumimoji="0" lang="es-ES" altLang="es-ES" sz="1200" b="0" i="0" u="none" strike="noStrike" cap="none" normalizeH="0" baseline="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24" name="Título 1"/>
          <p:cNvSpPr txBox="1">
            <a:spLocks/>
          </p:cNvSpPr>
          <p:nvPr/>
        </p:nvSpPr>
        <p:spPr>
          <a:xfrm>
            <a:off x="838199" y="365126"/>
            <a:ext cx="10623997" cy="717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dirty="0" smtClean="0">
                <a:latin typeface="Times New Roman" panose="02020603050405020304" pitchFamily="18" charset="0"/>
                <a:cs typeface="Times New Roman" panose="02020603050405020304" pitchFamily="18" charset="0"/>
              </a:rPr>
              <a:t>Modelamiento del sistema térmico</a:t>
            </a:r>
            <a:endParaRPr lang="es-E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3726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1252</Words>
  <Application>Microsoft Office PowerPoint</Application>
  <PresentationFormat>Panorámica</PresentationFormat>
  <Paragraphs>119</Paragraphs>
  <Slides>18</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2</vt:i4>
      </vt:variant>
      <vt:variant>
        <vt:lpstr>Títulos de diapositiva</vt:lpstr>
      </vt:variant>
      <vt:variant>
        <vt:i4>18</vt:i4>
      </vt:variant>
    </vt:vector>
  </HeadingPairs>
  <TitlesOfParts>
    <vt:vector size="28" baseType="lpstr">
      <vt:lpstr>Arial</vt:lpstr>
      <vt:lpstr>Calibri</vt:lpstr>
      <vt:lpstr>Calibri Light</vt:lpstr>
      <vt:lpstr>Cambria Math</vt:lpstr>
      <vt:lpstr>Symbol</vt:lpstr>
      <vt:lpstr>Times New Roman</vt:lpstr>
      <vt:lpstr>TimesNewRomanPSMT</vt:lpstr>
      <vt:lpstr>Tema de Office</vt:lpstr>
      <vt:lpstr>MathType 6.0 Equation</vt:lpstr>
      <vt:lpstr>Equation</vt:lpstr>
      <vt:lpstr>Presentación de PowerPoint</vt:lpstr>
      <vt:lpstr>Presentación de PowerPoint</vt:lpstr>
      <vt:lpstr>Presentación de PowerPoint</vt:lpstr>
      <vt:lpstr>Estado preliminar del sistema térmico </vt:lpstr>
      <vt:lpstr>Presentación de PowerPoint</vt:lpstr>
      <vt:lpstr>Presentación de PowerPoint</vt:lpstr>
      <vt:lpstr>Presentación de PowerPoint</vt:lpstr>
      <vt:lpstr>Diseño del controlador</vt:lpstr>
      <vt:lpstr>Reglas de Ziegler-Nichols para Curva de Reacción</vt:lpstr>
      <vt:lpstr>Presentación de PowerPoint</vt:lpstr>
      <vt:lpstr>Sintonización del controlador</vt:lpstr>
      <vt:lpstr>Análisis de la respuesta </vt:lpstr>
      <vt:lpstr>Respuesta de la planta </vt:lpstr>
      <vt:lpstr>Conclusiones</vt:lpstr>
      <vt:lpstr>Conclusiones</vt:lpstr>
      <vt:lpstr>Recomendaciones </vt:lpstr>
      <vt:lpstr>Recomendaciones</vt:lpstr>
      <vt:lpstr>Gracias por su atención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Soluciones de Ingenieria Medica SA cevallos granja</dc:creator>
  <cp:lastModifiedBy>Soluciones de Ingenieria Medica SA cevallos granja</cp:lastModifiedBy>
  <cp:revision>21</cp:revision>
  <dcterms:created xsi:type="dcterms:W3CDTF">2016-10-04T22:09:03Z</dcterms:created>
  <dcterms:modified xsi:type="dcterms:W3CDTF">2016-10-05T10:09:51Z</dcterms:modified>
</cp:coreProperties>
</file>