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893CEE-4F72-4165-8416-73F0FEBA8DB4}" type="doc">
      <dgm:prSet loTypeId="urn:microsoft.com/office/officeart/2005/8/layout/process5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C2FE241F-D3ED-44D5-BFFB-8B069DBC2D45}">
      <dgm:prSet phldrT="[Texto]"/>
      <dgm:spPr/>
      <dgm:t>
        <a:bodyPr/>
        <a:lstStyle/>
        <a:p>
          <a:pPr algn="l"/>
          <a:r>
            <a:rPr lang="es-ES" b="1" dirty="0" smtClean="0"/>
            <a:t>El estudio se fundamentó en la teoría keynesiana (el consumo aumenta a medida que el ingreso crece) y la Friedman (el consumo no se ajusta necesariamente a la variable ingreso)</a:t>
          </a:r>
          <a:endParaRPr lang="es-EC" dirty="0"/>
        </a:p>
      </dgm:t>
    </dgm:pt>
    <dgm:pt modelId="{F24E8EC7-E17A-49F3-8BE8-FE081FED269C}" type="parTrans" cxnId="{0E3C04FD-9E43-403A-922E-601BC067AAB4}">
      <dgm:prSet/>
      <dgm:spPr/>
      <dgm:t>
        <a:bodyPr/>
        <a:lstStyle/>
        <a:p>
          <a:pPr algn="l"/>
          <a:endParaRPr lang="es-EC"/>
        </a:p>
      </dgm:t>
    </dgm:pt>
    <dgm:pt modelId="{45DEF815-5E9E-4738-BF26-DD8BF89D7FF2}" type="sibTrans" cxnId="{0E3C04FD-9E43-403A-922E-601BC067AAB4}">
      <dgm:prSet/>
      <dgm:spPr/>
      <dgm:t>
        <a:bodyPr/>
        <a:lstStyle/>
        <a:p>
          <a:pPr algn="l"/>
          <a:endParaRPr lang="es-EC"/>
        </a:p>
      </dgm:t>
    </dgm:pt>
    <dgm:pt modelId="{902AD14E-CC2A-427A-895F-4CBBC6E94C61}">
      <dgm:prSet phldrT="[Texto]"/>
      <dgm:spPr/>
      <dgm:t>
        <a:bodyPr/>
        <a:lstStyle/>
        <a:p>
          <a:pPr algn="l"/>
          <a:r>
            <a:rPr lang="es-ES" b="1" dirty="0" smtClean="0"/>
            <a:t>se identificó aquellas dimensiones que afectan a la industria de frutas deshidratadas</a:t>
          </a:r>
          <a:endParaRPr lang="es-EC" dirty="0"/>
        </a:p>
      </dgm:t>
    </dgm:pt>
    <dgm:pt modelId="{0D252C85-A293-4909-B9E5-5A3C75A35AC8}" type="parTrans" cxnId="{22F0F522-1D96-425A-82BB-57CE5532F19A}">
      <dgm:prSet/>
      <dgm:spPr/>
      <dgm:t>
        <a:bodyPr/>
        <a:lstStyle/>
        <a:p>
          <a:pPr algn="l"/>
          <a:endParaRPr lang="es-EC"/>
        </a:p>
      </dgm:t>
    </dgm:pt>
    <dgm:pt modelId="{47538CB8-041E-41D1-8911-B4A162810CB0}" type="sibTrans" cxnId="{22F0F522-1D96-425A-82BB-57CE5532F19A}">
      <dgm:prSet/>
      <dgm:spPr/>
      <dgm:t>
        <a:bodyPr/>
        <a:lstStyle/>
        <a:p>
          <a:pPr algn="l"/>
          <a:endParaRPr lang="es-EC"/>
        </a:p>
      </dgm:t>
    </dgm:pt>
    <dgm:pt modelId="{87EC47E4-F86A-4F89-B8F0-0B38A982125E}">
      <dgm:prSet phldrT="[Texto]"/>
      <dgm:spPr/>
      <dgm:t>
        <a:bodyPr/>
        <a:lstStyle/>
        <a:p>
          <a:pPr algn="l"/>
          <a:r>
            <a:rPr lang="es-ES" b="1" dirty="0" smtClean="0"/>
            <a:t>desde las perspectivas de las importaciones y los consumidores finales en los estratos: amas de casa, oficinistas y estudiantes.</a:t>
          </a:r>
          <a:endParaRPr lang="es-EC" dirty="0"/>
        </a:p>
      </dgm:t>
    </dgm:pt>
    <dgm:pt modelId="{E6312F68-34D4-49A7-85B3-D35295642BFB}" type="parTrans" cxnId="{9272D3DB-596E-4823-B729-BAA919A6792B}">
      <dgm:prSet/>
      <dgm:spPr/>
      <dgm:t>
        <a:bodyPr/>
        <a:lstStyle/>
        <a:p>
          <a:pPr algn="l"/>
          <a:endParaRPr lang="es-EC"/>
        </a:p>
      </dgm:t>
    </dgm:pt>
    <dgm:pt modelId="{9488C9A5-3C21-45ED-BA31-23F03960BAEE}" type="sibTrans" cxnId="{9272D3DB-596E-4823-B729-BAA919A6792B}">
      <dgm:prSet/>
      <dgm:spPr/>
      <dgm:t>
        <a:bodyPr/>
        <a:lstStyle/>
        <a:p>
          <a:pPr algn="l"/>
          <a:endParaRPr lang="es-EC"/>
        </a:p>
      </dgm:t>
    </dgm:pt>
    <dgm:pt modelId="{D45A2479-9541-4445-8193-A9B5A485BB9E}">
      <dgm:prSet phldrT="[Texto]"/>
      <dgm:spPr/>
      <dgm:t>
        <a:bodyPr/>
        <a:lstStyle/>
        <a:p>
          <a:pPr algn="l"/>
          <a:r>
            <a:rPr lang="es-ES" b="1" dirty="0" smtClean="0"/>
            <a:t>La balanza comercial del producto se construye alrededor del 18% de exportaciones y el 82% de importaciones.</a:t>
          </a:r>
          <a:endParaRPr lang="es-EC" dirty="0"/>
        </a:p>
      </dgm:t>
    </dgm:pt>
    <dgm:pt modelId="{E83CBECD-F3EA-4F46-896F-A0D65C1CC600}" type="parTrans" cxnId="{D6EF6E38-5A87-4A97-B84B-79A553C25831}">
      <dgm:prSet/>
      <dgm:spPr/>
      <dgm:t>
        <a:bodyPr/>
        <a:lstStyle/>
        <a:p>
          <a:pPr algn="l"/>
          <a:endParaRPr lang="es-EC"/>
        </a:p>
      </dgm:t>
    </dgm:pt>
    <dgm:pt modelId="{BD18F80B-C7C9-45E1-8B57-E9581B199929}" type="sibTrans" cxnId="{D6EF6E38-5A87-4A97-B84B-79A553C25831}">
      <dgm:prSet/>
      <dgm:spPr/>
      <dgm:t>
        <a:bodyPr/>
        <a:lstStyle/>
        <a:p>
          <a:pPr algn="l"/>
          <a:endParaRPr lang="es-EC"/>
        </a:p>
      </dgm:t>
    </dgm:pt>
    <dgm:pt modelId="{F02F010C-0CF1-4793-91CA-F854D59B69BE}" type="pres">
      <dgm:prSet presAssocID="{23893CEE-4F72-4165-8416-73F0FEBA8DB4}" presName="diagram" presStyleCnt="0">
        <dgm:presLayoutVars>
          <dgm:dir/>
          <dgm:resizeHandles val="exact"/>
        </dgm:presLayoutVars>
      </dgm:prSet>
      <dgm:spPr/>
    </dgm:pt>
    <dgm:pt modelId="{1BCEF701-9061-41C3-B495-48537EEEBB47}" type="pres">
      <dgm:prSet presAssocID="{C2FE241F-D3ED-44D5-BFFB-8B069DBC2D4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5A639A-FF60-45EE-95E6-4B77CCA10189}" type="pres">
      <dgm:prSet presAssocID="{45DEF815-5E9E-4738-BF26-DD8BF89D7FF2}" presName="sibTrans" presStyleLbl="sibTrans2D1" presStyleIdx="0" presStyleCnt="3"/>
      <dgm:spPr/>
    </dgm:pt>
    <dgm:pt modelId="{BA0918A6-22E6-4951-96E3-5D3D61FA8143}" type="pres">
      <dgm:prSet presAssocID="{45DEF815-5E9E-4738-BF26-DD8BF89D7FF2}" presName="connectorText" presStyleLbl="sibTrans2D1" presStyleIdx="0" presStyleCnt="3"/>
      <dgm:spPr/>
    </dgm:pt>
    <dgm:pt modelId="{3B44B721-3510-46CB-9BC8-306C601D5193}" type="pres">
      <dgm:prSet presAssocID="{902AD14E-CC2A-427A-895F-4CBBC6E94C6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3CFD59-55D1-442E-A37A-E841D9A1A223}" type="pres">
      <dgm:prSet presAssocID="{47538CB8-041E-41D1-8911-B4A162810CB0}" presName="sibTrans" presStyleLbl="sibTrans2D1" presStyleIdx="1" presStyleCnt="3"/>
      <dgm:spPr/>
    </dgm:pt>
    <dgm:pt modelId="{A02B000A-E5AF-4960-AC34-871215528AF6}" type="pres">
      <dgm:prSet presAssocID="{47538CB8-041E-41D1-8911-B4A162810CB0}" presName="connectorText" presStyleLbl="sibTrans2D1" presStyleIdx="1" presStyleCnt="3"/>
      <dgm:spPr/>
    </dgm:pt>
    <dgm:pt modelId="{ED30F1A9-A463-4559-8FCA-C81D5F51E501}" type="pres">
      <dgm:prSet presAssocID="{87EC47E4-F86A-4F89-B8F0-0B38A982125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109B88-1A4F-4060-8CB0-85FDBE56EFDA}" type="pres">
      <dgm:prSet presAssocID="{9488C9A5-3C21-45ED-BA31-23F03960BAEE}" presName="sibTrans" presStyleLbl="sibTrans2D1" presStyleIdx="2" presStyleCnt="3"/>
      <dgm:spPr/>
    </dgm:pt>
    <dgm:pt modelId="{05483F06-399F-4F0B-BF22-5ABE3FC5DD7C}" type="pres">
      <dgm:prSet presAssocID="{9488C9A5-3C21-45ED-BA31-23F03960BAEE}" presName="connectorText" presStyleLbl="sibTrans2D1" presStyleIdx="2" presStyleCnt="3"/>
      <dgm:spPr/>
    </dgm:pt>
    <dgm:pt modelId="{CEC95957-6B0B-4598-B39D-0E006F1CA71B}" type="pres">
      <dgm:prSet presAssocID="{D45A2479-9541-4445-8193-A9B5A485BB9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E9078A8-39DA-4E83-BEAF-B99CFDEAE3CA}" type="presOf" srcId="{D45A2479-9541-4445-8193-A9B5A485BB9E}" destId="{CEC95957-6B0B-4598-B39D-0E006F1CA71B}" srcOrd="0" destOrd="0" presId="urn:microsoft.com/office/officeart/2005/8/layout/process5"/>
    <dgm:cxn modelId="{F1A3A3E9-DFA0-4932-8794-785E26BB49F0}" type="presOf" srcId="{45DEF815-5E9E-4738-BF26-DD8BF89D7FF2}" destId="{BA0918A6-22E6-4951-96E3-5D3D61FA8143}" srcOrd="1" destOrd="0" presId="urn:microsoft.com/office/officeart/2005/8/layout/process5"/>
    <dgm:cxn modelId="{18272955-A0ED-4AE8-87AA-FDF51314FE2D}" type="presOf" srcId="{9488C9A5-3C21-45ED-BA31-23F03960BAEE}" destId="{05483F06-399F-4F0B-BF22-5ABE3FC5DD7C}" srcOrd="1" destOrd="0" presId="urn:microsoft.com/office/officeart/2005/8/layout/process5"/>
    <dgm:cxn modelId="{4E46F9A7-5FBF-4765-ACA8-98DABD829935}" type="presOf" srcId="{47538CB8-041E-41D1-8911-B4A162810CB0}" destId="{A02B000A-E5AF-4960-AC34-871215528AF6}" srcOrd="1" destOrd="0" presId="urn:microsoft.com/office/officeart/2005/8/layout/process5"/>
    <dgm:cxn modelId="{A5F801AD-6DBC-46D8-AF36-640CD79D7BFA}" type="presOf" srcId="{9488C9A5-3C21-45ED-BA31-23F03960BAEE}" destId="{75109B88-1A4F-4060-8CB0-85FDBE56EFDA}" srcOrd="0" destOrd="0" presId="urn:microsoft.com/office/officeart/2005/8/layout/process5"/>
    <dgm:cxn modelId="{22F0F522-1D96-425A-82BB-57CE5532F19A}" srcId="{23893CEE-4F72-4165-8416-73F0FEBA8DB4}" destId="{902AD14E-CC2A-427A-895F-4CBBC6E94C61}" srcOrd="1" destOrd="0" parTransId="{0D252C85-A293-4909-B9E5-5A3C75A35AC8}" sibTransId="{47538CB8-041E-41D1-8911-B4A162810CB0}"/>
    <dgm:cxn modelId="{B980A315-E939-4954-82B2-29D049308330}" type="presOf" srcId="{902AD14E-CC2A-427A-895F-4CBBC6E94C61}" destId="{3B44B721-3510-46CB-9BC8-306C601D5193}" srcOrd="0" destOrd="0" presId="urn:microsoft.com/office/officeart/2005/8/layout/process5"/>
    <dgm:cxn modelId="{D6EF6E38-5A87-4A97-B84B-79A553C25831}" srcId="{23893CEE-4F72-4165-8416-73F0FEBA8DB4}" destId="{D45A2479-9541-4445-8193-A9B5A485BB9E}" srcOrd="3" destOrd="0" parTransId="{E83CBECD-F3EA-4F46-896F-A0D65C1CC600}" sibTransId="{BD18F80B-C7C9-45E1-8B57-E9581B199929}"/>
    <dgm:cxn modelId="{0E3C04FD-9E43-403A-922E-601BC067AAB4}" srcId="{23893CEE-4F72-4165-8416-73F0FEBA8DB4}" destId="{C2FE241F-D3ED-44D5-BFFB-8B069DBC2D45}" srcOrd="0" destOrd="0" parTransId="{F24E8EC7-E17A-49F3-8BE8-FE081FED269C}" sibTransId="{45DEF815-5E9E-4738-BF26-DD8BF89D7FF2}"/>
    <dgm:cxn modelId="{F9D2BC0A-99C6-417A-BEF8-41D7A994F2C2}" type="presOf" srcId="{47538CB8-041E-41D1-8911-B4A162810CB0}" destId="{593CFD59-55D1-442E-A37A-E841D9A1A223}" srcOrd="0" destOrd="0" presId="urn:microsoft.com/office/officeart/2005/8/layout/process5"/>
    <dgm:cxn modelId="{9272D3DB-596E-4823-B729-BAA919A6792B}" srcId="{23893CEE-4F72-4165-8416-73F0FEBA8DB4}" destId="{87EC47E4-F86A-4F89-B8F0-0B38A982125E}" srcOrd="2" destOrd="0" parTransId="{E6312F68-34D4-49A7-85B3-D35295642BFB}" sibTransId="{9488C9A5-3C21-45ED-BA31-23F03960BAEE}"/>
    <dgm:cxn modelId="{1EDAB136-DF5C-43A8-9F2F-656EB2F4B706}" type="presOf" srcId="{23893CEE-4F72-4165-8416-73F0FEBA8DB4}" destId="{F02F010C-0CF1-4793-91CA-F854D59B69BE}" srcOrd="0" destOrd="0" presId="urn:microsoft.com/office/officeart/2005/8/layout/process5"/>
    <dgm:cxn modelId="{D5334E0C-9D50-4BC7-BF30-CAAC040E8213}" type="presOf" srcId="{45DEF815-5E9E-4738-BF26-DD8BF89D7FF2}" destId="{3F5A639A-FF60-45EE-95E6-4B77CCA10189}" srcOrd="0" destOrd="0" presId="urn:microsoft.com/office/officeart/2005/8/layout/process5"/>
    <dgm:cxn modelId="{DF9D6DCF-24FB-4E1B-8012-20913A8465A8}" type="presOf" srcId="{C2FE241F-D3ED-44D5-BFFB-8B069DBC2D45}" destId="{1BCEF701-9061-41C3-B495-48537EEEBB47}" srcOrd="0" destOrd="0" presId="urn:microsoft.com/office/officeart/2005/8/layout/process5"/>
    <dgm:cxn modelId="{821B45F7-61BB-4D52-BD08-0B7C7898A93E}" type="presOf" srcId="{87EC47E4-F86A-4F89-B8F0-0B38A982125E}" destId="{ED30F1A9-A463-4559-8FCA-C81D5F51E501}" srcOrd="0" destOrd="0" presId="urn:microsoft.com/office/officeart/2005/8/layout/process5"/>
    <dgm:cxn modelId="{B920D150-4E4F-45C7-88B1-2BEC3B9DB185}" type="presParOf" srcId="{F02F010C-0CF1-4793-91CA-F854D59B69BE}" destId="{1BCEF701-9061-41C3-B495-48537EEEBB47}" srcOrd="0" destOrd="0" presId="urn:microsoft.com/office/officeart/2005/8/layout/process5"/>
    <dgm:cxn modelId="{8B0C83EF-337D-4AE1-858E-6C2209180562}" type="presParOf" srcId="{F02F010C-0CF1-4793-91CA-F854D59B69BE}" destId="{3F5A639A-FF60-45EE-95E6-4B77CCA10189}" srcOrd="1" destOrd="0" presId="urn:microsoft.com/office/officeart/2005/8/layout/process5"/>
    <dgm:cxn modelId="{4F0DC1FB-D800-4561-A797-F9A87158AF8C}" type="presParOf" srcId="{3F5A639A-FF60-45EE-95E6-4B77CCA10189}" destId="{BA0918A6-22E6-4951-96E3-5D3D61FA8143}" srcOrd="0" destOrd="0" presId="urn:microsoft.com/office/officeart/2005/8/layout/process5"/>
    <dgm:cxn modelId="{FD88CC3F-7E6F-4F04-AADA-0430E54EFEDE}" type="presParOf" srcId="{F02F010C-0CF1-4793-91CA-F854D59B69BE}" destId="{3B44B721-3510-46CB-9BC8-306C601D5193}" srcOrd="2" destOrd="0" presId="urn:microsoft.com/office/officeart/2005/8/layout/process5"/>
    <dgm:cxn modelId="{45874A86-BEAE-4CB4-9DC3-E666DEC5DCB9}" type="presParOf" srcId="{F02F010C-0CF1-4793-91CA-F854D59B69BE}" destId="{593CFD59-55D1-442E-A37A-E841D9A1A223}" srcOrd="3" destOrd="0" presId="urn:microsoft.com/office/officeart/2005/8/layout/process5"/>
    <dgm:cxn modelId="{41EF0185-D6A0-465E-9E34-A7A76D63C685}" type="presParOf" srcId="{593CFD59-55D1-442E-A37A-E841D9A1A223}" destId="{A02B000A-E5AF-4960-AC34-871215528AF6}" srcOrd="0" destOrd="0" presId="urn:microsoft.com/office/officeart/2005/8/layout/process5"/>
    <dgm:cxn modelId="{0D949C91-C60F-438D-803A-D166176B4E06}" type="presParOf" srcId="{F02F010C-0CF1-4793-91CA-F854D59B69BE}" destId="{ED30F1A9-A463-4559-8FCA-C81D5F51E501}" srcOrd="4" destOrd="0" presId="urn:microsoft.com/office/officeart/2005/8/layout/process5"/>
    <dgm:cxn modelId="{0BE09A66-A6B5-47C1-98F2-78AE7077A240}" type="presParOf" srcId="{F02F010C-0CF1-4793-91CA-F854D59B69BE}" destId="{75109B88-1A4F-4060-8CB0-85FDBE56EFDA}" srcOrd="5" destOrd="0" presId="urn:microsoft.com/office/officeart/2005/8/layout/process5"/>
    <dgm:cxn modelId="{C26BA9C0-0DC9-47C5-B815-BC5584EE3A2B}" type="presParOf" srcId="{75109B88-1A4F-4060-8CB0-85FDBE56EFDA}" destId="{05483F06-399F-4F0B-BF22-5ABE3FC5DD7C}" srcOrd="0" destOrd="0" presId="urn:microsoft.com/office/officeart/2005/8/layout/process5"/>
    <dgm:cxn modelId="{6EA20945-ADBC-4C30-B072-15C43AE8CF0F}" type="presParOf" srcId="{F02F010C-0CF1-4793-91CA-F854D59B69BE}" destId="{CEC95957-6B0B-4598-B39D-0E006F1CA71B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F97020-056B-4FA7-8566-1A3E65808AB9}" type="doc">
      <dgm:prSet loTypeId="urn:microsoft.com/office/officeart/2005/8/layout/cycle1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1D37E629-E9C7-4243-B34F-D95E5E44F1DC}">
      <dgm:prSet phldrT="[Texto]"/>
      <dgm:spPr/>
      <dgm:t>
        <a:bodyPr/>
        <a:lstStyle/>
        <a:p>
          <a:r>
            <a:rPr lang="es-ES" b="1" dirty="0" smtClean="0"/>
            <a:t>fue de tipo descriptivo </a:t>
          </a:r>
          <a:endParaRPr lang="es-EC" dirty="0"/>
        </a:p>
      </dgm:t>
    </dgm:pt>
    <dgm:pt modelId="{2F918E90-DCB8-4634-AFC5-98CC9D6348A7}" type="parTrans" cxnId="{BD780E81-1F6E-4B9E-8613-1C6EBB7C83CB}">
      <dgm:prSet/>
      <dgm:spPr/>
      <dgm:t>
        <a:bodyPr/>
        <a:lstStyle/>
        <a:p>
          <a:endParaRPr lang="es-EC"/>
        </a:p>
      </dgm:t>
    </dgm:pt>
    <dgm:pt modelId="{3ADF14BE-561D-42D3-B657-D3E4290B47C3}" type="sibTrans" cxnId="{BD780E81-1F6E-4B9E-8613-1C6EBB7C83CB}">
      <dgm:prSet/>
      <dgm:spPr/>
      <dgm:t>
        <a:bodyPr/>
        <a:lstStyle/>
        <a:p>
          <a:endParaRPr lang="es-EC"/>
        </a:p>
      </dgm:t>
    </dgm:pt>
    <dgm:pt modelId="{9B4A0D37-E7AF-4566-A2B3-D3739FC525BA}">
      <dgm:prSet phldrT="[Texto]"/>
      <dgm:spPr/>
      <dgm:t>
        <a:bodyPr/>
        <a:lstStyle/>
        <a:p>
          <a:r>
            <a:rPr lang="es-ES" b="1" dirty="0" smtClean="0"/>
            <a:t>y sus instrumentos</a:t>
          </a:r>
          <a:endParaRPr lang="es-EC" dirty="0"/>
        </a:p>
      </dgm:t>
    </dgm:pt>
    <dgm:pt modelId="{FFF90051-283C-4ABB-B7B6-29743A38D9A8}" type="parTrans" cxnId="{62A44298-2E1E-4569-B463-309D9B941666}">
      <dgm:prSet/>
      <dgm:spPr/>
      <dgm:t>
        <a:bodyPr/>
        <a:lstStyle/>
        <a:p>
          <a:endParaRPr lang="es-EC"/>
        </a:p>
      </dgm:t>
    </dgm:pt>
    <dgm:pt modelId="{C30F1865-5F6B-489A-B82C-1241F6290A70}" type="sibTrans" cxnId="{62A44298-2E1E-4569-B463-309D9B941666}">
      <dgm:prSet/>
      <dgm:spPr/>
      <dgm:t>
        <a:bodyPr/>
        <a:lstStyle/>
        <a:p>
          <a:endParaRPr lang="es-EC"/>
        </a:p>
      </dgm:t>
    </dgm:pt>
    <dgm:pt modelId="{7E95F74A-3704-4924-A2E4-516B0EF420E2}">
      <dgm:prSet phldrT="[Texto]"/>
      <dgm:spPr/>
      <dgm:t>
        <a:bodyPr/>
        <a:lstStyle/>
        <a:p>
          <a:r>
            <a:rPr lang="es-ES" b="1" dirty="0" smtClean="0"/>
            <a:t>las bases de datos </a:t>
          </a:r>
          <a:endParaRPr lang="es-EC" dirty="0"/>
        </a:p>
      </dgm:t>
    </dgm:pt>
    <dgm:pt modelId="{3837891F-0E0A-438A-AA56-BCFDA6EE772D}" type="parTrans" cxnId="{CFE10501-581D-44F4-B7F5-FCA44899018D}">
      <dgm:prSet/>
      <dgm:spPr/>
      <dgm:t>
        <a:bodyPr/>
        <a:lstStyle/>
        <a:p>
          <a:endParaRPr lang="es-EC"/>
        </a:p>
      </dgm:t>
    </dgm:pt>
    <dgm:pt modelId="{AEBF7C84-2979-425D-AE96-66D5CAB46A67}" type="sibTrans" cxnId="{CFE10501-581D-44F4-B7F5-FCA44899018D}">
      <dgm:prSet/>
      <dgm:spPr/>
      <dgm:t>
        <a:bodyPr/>
        <a:lstStyle/>
        <a:p>
          <a:endParaRPr lang="es-EC"/>
        </a:p>
      </dgm:t>
    </dgm:pt>
    <dgm:pt modelId="{9B3042D8-25B1-4982-86A9-4BE526FE4440}">
      <dgm:prSet phldrT="[Texto]"/>
      <dgm:spPr/>
      <dgm:t>
        <a:bodyPr/>
        <a:lstStyle/>
        <a:p>
          <a:r>
            <a:rPr lang="es-ES" b="1" dirty="0" smtClean="0"/>
            <a:t>y encuesta en cuyo interior </a:t>
          </a:r>
          <a:endParaRPr lang="es-EC" dirty="0"/>
        </a:p>
      </dgm:t>
    </dgm:pt>
    <dgm:pt modelId="{4C20B8BB-354A-4157-9CB5-7105AA9CCDD8}" type="parTrans" cxnId="{A28140F7-BABF-4C12-A3BA-3D29B44A7D1D}">
      <dgm:prSet/>
      <dgm:spPr/>
      <dgm:t>
        <a:bodyPr/>
        <a:lstStyle/>
        <a:p>
          <a:endParaRPr lang="es-EC"/>
        </a:p>
      </dgm:t>
    </dgm:pt>
    <dgm:pt modelId="{198FB9EA-FCFE-4193-8DED-75DB16ED8E9C}" type="sibTrans" cxnId="{A28140F7-BABF-4C12-A3BA-3D29B44A7D1D}">
      <dgm:prSet/>
      <dgm:spPr/>
      <dgm:t>
        <a:bodyPr/>
        <a:lstStyle/>
        <a:p>
          <a:endParaRPr lang="es-EC"/>
        </a:p>
      </dgm:t>
    </dgm:pt>
    <dgm:pt modelId="{E046F955-F774-48B1-B30A-EA7C7529CA8D}">
      <dgm:prSet phldrT="[Texto]"/>
      <dgm:spPr/>
      <dgm:t>
        <a:bodyPr/>
        <a:lstStyle/>
        <a:p>
          <a:r>
            <a:rPr lang="es-ES" b="1" dirty="0" smtClean="0"/>
            <a:t>La metodología utilizada </a:t>
          </a:r>
          <a:endParaRPr lang="es-EC" dirty="0"/>
        </a:p>
      </dgm:t>
    </dgm:pt>
    <dgm:pt modelId="{F046B9D8-7E4C-4BEA-8BD5-BBCBDB796FA3}" type="parTrans" cxnId="{7BFF0DC7-4DAB-4458-BE86-3B0D639DE743}">
      <dgm:prSet/>
      <dgm:spPr/>
      <dgm:t>
        <a:bodyPr/>
        <a:lstStyle/>
        <a:p>
          <a:endParaRPr lang="es-EC"/>
        </a:p>
      </dgm:t>
    </dgm:pt>
    <dgm:pt modelId="{8EDB733B-0C83-4012-AE22-297926A38C18}" type="sibTrans" cxnId="{7BFF0DC7-4DAB-4458-BE86-3B0D639DE743}">
      <dgm:prSet/>
      <dgm:spPr/>
      <dgm:t>
        <a:bodyPr/>
        <a:lstStyle/>
        <a:p>
          <a:endParaRPr lang="es-EC"/>
        </a:p>
      </dgm:t>
    </dgm:pt>
    <dgm:pt modelId="{A1F1FD26-9A72-4A5F-90D4-1A738EBAAA1F}">
      <dgm:prSet phldrT="[Texto]"/>
      <dgm:spPr/>
      <dgm:t>
        <a:bodyPr/>
        <a:lstStyle/>
        <a:p>
          <a:r>
            <a:rPr lang="es-ES" b="1" dirty="0" smtClean="0"/>
            <a:t>se plasmó un modelo de demanda.</a:t>
          </a:r>
          <a:endParaRPr lang="es-EC" dirty="0"/>
        </a:p>
      </dgm:t>
    </dgm:pt>
    <dgm:pt modelId="{202ACF7A-03C3-440F-BCAB-417803B22FF8}" type="parTrans" cxnId="{CC598551-8739-4CBE-A508-318DC5C711C4}">
      <dgm:prSet/>
      <dgm:spPr/>
      <dgm:t>
        <a:bodyPr/>
        <a:lstStyle/>
        <a:p>
          <a:endParaRPr lang="es-EC"/>
        </a:p>
      </dgm:t>
    </dgm:pt>
    <dgm:pt modelId="{1387C614-CEA6-4F66-8126-03DBA236F75F}" type="sibTrans" cxnId="{CC598551-8739-4CBE-A508-318DC5C711C4}">
      <dgm:prSet/>
      <dgm:spPr/>
      <dgm:t>
        <a:bodyPr/>
        <a:lstStyle/>
        <a:p>
          <a:endParaRPr lang="es-EC"/>
        </a:p>
      </dgm:t>
    </dgm:pt>
    <dgm:pt modelId="{0EF2EC0E-9894-4974-9594-30451B0F7560}" type="pres">
      <dgm:prSet presAssocID="{78F97020-056B-4FA7-8566-1A3E65808AB9}" presName="cycle" presStyleCnt="0">
        <dgm:presLayoutVars>
          <dgm:dir/>
          <dgm:resizeHandles val="exact"/>
        </dgm:presLayoutVars>
      </dgm:prSet>
      <dgm:spPr/>
    </dgm:pt>
    <dgm:pt modelId="{E20D4738-B367-4600-A0D6-521A78808335}" type="pres">
      <dgm:prSet presAssocID="{1D37E629-E9C7-4243-B34F-D95E5E44F1DC}" presName="dummy" presStyleCnt="0"/>
      <dgm:spPr/>
    </dgm:pt>
    <dgm:pt modelId="{11D4B2C0-BE07-4A52-91C2-7105A3DF7A6D}" type="pres">
      <dgm:prSet presAssocID="{1D37E629-E9C7-4243-B34F-D95E5E44F1DC}" presName="node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A8A503-9A18-4DD1-AFDD-86007722FA40}" type="pres">
      <dgm:prSet presAssocID="{3ADF14BE-561D-42D3-B657-D3E4290B47C3}" presName="sibTrans" presStyleLbl="node1" presStyleIdx="0" presStyleCnt="6"/>
      <dgm:spPr/>
    </dgm:pt>
    <dgm:pt modelId="{8BF32359-8BFC-4A9D-8C6D-E9E060771A41}" type="pres">
      <dgm:prSet presAssocID="{9B4A0D37-E7AF-4566-A2B3-D3739FC525BA}" presName="dummy" presStyleCnt="0"/>
      <dgm:spPr/>
    </dgm:pt>
    <dgm:pt modelId="{88822FDC-9195-439F-A272-E70B076301C3}" type="pres">
      <dgm:prSet presAssocID="{9B4A0D37-E7AF-4566-A2B3-D3739FC525BA}" presName="node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997C5B-4B4F-49B1-8030-C7D93D690956}" type="pres">
      <dgm:prSet presAssocID="{C30F1865-5F6B-489A-B82C-1241F6290A70}" presName="sibTrans" presStyleLbl="node1" presStyleIdx="1" presStyleCnt="6"/>
      <dgm:spPr/>
    </dgm:pt>
    <dgm:pt modelId="{D1B5DA1B-D4BE-42B6-83FC-ACE577D7158D}" type="pres">
      <dgm:prSet presAssocID="{7E95F74A-3704-4924-A2E4-516B0EF420E2}" presName="dummy" presStyleCnt="0"/>
      <dgm:spPr/>
    </dgm:pt>
    <dgm:pt modelId="{65868F5B-5CD1-4AA7-8AC4-294D63EE7F74}" type="pres">
      <dgm:prSet presAssocID="{7E95F74A-3704-4924-A2E4-516B0EF420E2}" presName="node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D8A11F-BB97-4C5A-AE93-21A3BDB8D7ED}" type="pres">
      <dgm:prSet presAssocID="{AEBF7C84-2979-425D-AE96-66D5CAB46A67}" presName="sibTrans" presStyleLbl="node1" presStyleIdx="2" presStyleCnt="6"/>
      <dgm:spPr/>
    </dgm:pt>
    <dgm:pt modelId="{3B0029D3-1643-4007-8B9E-86F493568B49}" type="pres">
      <dgm:prSet presAssocID="{9B3042D8-25B1-4982-86A9-4BE526FE4440}" presName="dummy" presStyleCnt="0"/>
      <dgm:spPr/>
    </dgm:pt>
    <dgm:pt modelId="{918DDD01-EB5E-4493-BE87-A9FB717902B2}" type="pres">
      <dgm:prSet presAssocID="{9B3042D8-25B1-4982-86A9-4BE526FE4440}" presName="node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3865D1-3ACE-43A7-8476-0737BF30823A}" type="pres">
      <dgm:prSet presAssocID="{198FB9EA-FCFE-4193-8DED-75DB16ED8E9C}" presName="sibTrans" presStyleLbl="node1" presStyleIdx="3" presStyleCnt="6"/>
      <dgm:spPr/>
    </dgm:pt>
    <dgm:pt modelId="{13C36E2B-093D-4487-B871-D5EC5F58F02D}" type="pres">
      <dgm:prSet presAssocID="{A1F1FD26-9A72-4A5F-90D4-1A738EBAAA1F}" presName="dummy" presStyleCnt="0"/>
      <dgm:spPr/>
    </dgm:pt>
    <dgm:pt modelId="{A595BD48-AA9F-4602-8036-5345FF04CD54}" type="pres">
      <dgm:prSet presAssocID="{A1F1FD26-9A72-4A5F-90D4-1A738EBAAA1F}" presName="node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B234AB-3FF7-4699-B1B6-D23408C45E15}" type="pres">
      <dgm:prSet presAssocID="{1387C614-CEA6-4F66-8126-03DBA236F75F}" presName="sibTrans" presStyleLbl="node1" presStyleIdx="4" presStyleCnt="6"/>
      <dgm:spPr/>
    </dgm:pt>
    <dgm:pt modelId="{E17E31C1-A554-43AA-8C8F-2C4F2F2A8E85}" type="pres">
      <dgm:prSet presAssocID="{E046F955-F774-48B1-B30A-EA7C7529CA8D}" presName="dummy" presStyleCnt="0"/>
      <dgm:spPr/>
    </dgm:pt>
    <dgm:pt modelId="{4EDDC24A-2B7E-4BF0-94CA-4463C2BBEBBB}" type="pres">
      <dgm:prSet presAssocID="{E046F955-F774-48B1-B30A-EA7C7529CA8D}" presName="node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EFD046-759D-4634-821D-5F1979CB9C3A}" type="pres">
      <dgm:prSet presAssocID="{8EDB733B-0C83-4012-AE22-297926A38C18}" presName="sibTrans" presStyleLbl="node1" presStyleIdx="5" presStyleCnt="6"/>
      <dgm:spPr/>
    </dgm:pt>
  </dgm:ptLst>
  <dgm:cxnLst>
    <dgm:cxn modelId="{CC598551-8739-4CBE-A508-318DC5C711C4}" srcId="{78F97020-056B-4FA7-8566-1A3E65808AB9}" destId="{A1F1FD26-9A72-4A5F-90D4-1A738EBAAA1F}" srcOrd="4" destOrd="0" parTransId="{202ACF7A-03C3-440F-BCAB-417803B22FF8}" sibTransId="{1387C614-CEA6-4F66-8126-03DBA236F75F}"/>
    <dgm:cxn modelId="{F5E53890-1C27-4AFB-B543-3BFF0380EF75}" type="presOf" srcId="{7E95F74A-3704-4924-A2E4-516B0EF420E2}" destId="{65868F5B-5CD1-4AA7-8AC4-294D63EE7F74}" srcOrd="0" destOrd="0" presId="urn:microsoft.com/office/officeart/2005/8/layout/cycle1"/>
    <dgm:cxn modelId="{E5F8102D-C282-4026-97A7-4757372476F8}" type="presOf" srcId="{C30F1865-5F6B-489A-B82C-1241F6290A70}" destId="{DA997C5B-4B4F-49B1-8030-C7D93D690956}" srcOrd="0" destOrd="0" presId="urn:microsoft.com/office/officeart/2005/8/layout/cycle1"/>
    <dgm:cxn modelId="{62A44298-2E1E-4569-B463-309D9B941666}" srcId="{78F97020-056B-4FA7-8566-1A3E65808AB9}" destId="{9B4A0D37-E7AF-4566-A2B3-D3739FC525BA}" srcOrd="1" destOrd="0" parTransId="{FFF90051-283C-4ABB-B7B6-29743A38D9A8}" sibTransId="{C30F1865-5F6B-489A-B82C-1241F6290A70}"/>
    <dgm:cxn modelId="{01613C6E-8E62-4B39-BA75-D99E6FF1E5C8}" type="presOf" srcId="{78F97020-056B-4FA7-8566-1A3E65808AB9}" destId="{0EF2EC0E-9894-4974-9594-30451B0F7560}" srcOrd="0" destOrd="0" presId="urn:microsoft.com/office/officeart/2005/8/layout/cycle1"/>
    <dgm:cxn modelId="{7BFF0DC7-4DAB-4458-BE86-3B0D639DE743}" srcId="{78F97020-056B-4FA7-8566-1A3E65808AB9}" destId="{E046F955-F774-48B1-B30A-EA7C7529CA8D}" srcOrd="5" destOrd="0" parTransId="{F046B9D8-7E4C-4BEA-8BD5-BBCBDB796FA3}" sibTransId="{8EDB733B-0C83-4012-AE22-297926A38C18}"/>
    <dgm:cxn modelId="{FBBD10C7-7DFF-4361-A47F-667F1F908CE1}" type="presOf" srcId="{A1F1FD26-9A72-4A5F-90D4-1A738EBAAA1F}" destId="{A595BD48-AA9F-4602-8036-5345FF04CD54}" srcOrd="0" destOrd="0" presId="urn:microsoft.com/office/officeart/2005/8/layout/cycle1"/>
    <dgm:cxn modelId="{CB585206-2E25-421B-8EA6-70414A223EA1}" type="presOf" srcId="{3ADF14BE-561D-42D3-B657-D3E4290B47C3}" destId="{E4A8A503-9A18-4DD1-AFDD-86007722FA40}" srcOrd="0" destOrd="0" presId="urn:microsoft.com/office/officeart/2005/8/layout/cycle1"/>
    <dgm:cxn modelId="{9F860AB7-9CFD-4660-9BE2-34415304CF92}" type="presOf" srcId="{E046F955-F774-48B1-B30A-EA7C7529CA8D}" destId="{4EDDC24A-2B7E-4BF0-94CA-4463C2BBEBBB}" srcOrd="0" destOrd="0" presId="urn:microsoft.com/office/officeart/2005/8/layout/cycle1"/>
    <dgm:cxn modelId="{106A3913-CD86-4601-8631-5CAB58D3F8DE}" type="presOf" srcId="{9B3042D8-25B1-4982-86A9-4BE526FE4440}" destId="{918DDD01-EB5E-4493-BE87-A9FB717902B2}" srcOrd="0" destOrd="0" presId="urn:microsoft.com/office/officeart/2005/8/layout/cycle1"/>
    <dgm:cxn modelId="{A28140F7-BABF-4C12-A3BA-3D29B44A7D1D}" srcId="{78F97020-056B-4FA7-8566-1A3E65808AB9}" destId="{9B3042D8-25B1-4982-86A9-4BE526FE4440}" srcOrd="3" destOrd="0" parTransId="{4C20B8BB-354A-4157-9CB5-7105AA9CCDD8}" sibTransId="{198FB9EA-FCFE-4193-8DED-75DB16ED8E9C}"/>
    <dgm:cxn modelId="{0BFCAC70-F391-4FA8-B776-AD68AC8946B2}" type="presOf" srcId="{8EDB733B-0C83-4012-AE22-297926A38C18}" destId="{92EFD046-759D-4634-821D-5F1979CB9C3A}" srcOrd="0" destOrd="0" presId="urn:microsoft.com/office/officeart/2005/8/layout/cycle1"/>
    <dgm:cxn modelId="{8B0D48A0-17AB-41A3-BC2F-BC37E0490090}" type="presOf" srcId="{9B4A0D37-E7AF-4566-A2B3-D3739FC525BA}" destId="{88822FDC-9195-439F-A272-E70B076301C3}" srcOrd="0" destOrd="0" presId="urn:microsoft.com/office/officeart/2005/8/layout/cycle1"/>
    <dgm:cxn modelId="{25120073-7D17-4672-8619-47BBA90C7ED0}" type="presOf" srcId="{198FB9EA-FCFE-4193-8DED-75DB16ED8E9C}" destId="{C03865D1-3ACE-43A7-8476-0737BF30823A}" srcOrd="0" destOrd="0" presId="urn:microsoft.com/office/officeart/2005/8/layout/cycle1"/>
    <dgm:cxn modelId="{53F7FA14-B03C-4E91-BAEF-C9D3F1D275DD}" type="presOf" srcId="{AEBF7C84-2979-425D-AE96-66D5CAB46A67}" destId="{BCD8A11F-BB97-4C5A-AE93-21A3BDB8D7ED}" srcOrd="0" destOrd="0" presId="urn:microsoft.com/office/officeart/2005/8/layout/cycle1"/>
    <dgm:cxn modelId="{BD780E81-1F6E-4B9E-8613-1C6EBB7C83CB}" srcId="{78F97020-056B-4FA7-8566-1A3E65808AB9}" destId="{1D37E629-E9C7-4243-B34F-D95E5E44F1DC}" srcOrd="0" destOrd="0" parTransId="{2F918E90-DCB8-4634-AFC5-98CC9D6348A7}" sibTransId="{3ADF14BE-561D-42D3-B657-D3E4290B47C3}"/>
    <dgm:cxn modelId="{CFE10501-581D-44F4-B7F5-FCA44899018D}" srcId="{78F97020-056B-4FA7-8566-1A3E65808AB9}" destId="{7E95F74A-3704-4924-A2E4-516B0EF420E2}" srcOrd="2" destOrd="0" parTransId="{3837891F-0E0A-438A-AA56-BCFDA6EE772D}" sibTransId="{AEBF7C84-2979-425D-AE96-66D5CAB46A67}"/>
    <dgm:cxn modelId="{2E241289-3961-4623-A6C6-DE7C2C391714}" type="presOf" srcId="{1D37E629-E9C7-4243-B34F-D95E5E44F1DC}" destId="{11D4B2C0-BE07-4A52-91C2-7105A3DF7A6D}" srcOrd="0" destOrd="0" presId="urn:microsoft.com/office/officeart/2005/8/layout/cycle1"/>
    <dgm:cxn modelId="{9C6A012B-EE01-4E3C-A8B2-F121CDAC037A}" type="presOf" srcId="{1387C614-CEA6-4F66-8126-03DBA236F75F}" destId="{3AB234AB-3FF7-4699-B1B6-D23408C45E15}" srcOrd="0" destOrd="0" presId="urn:microsoft.com/office/officeart/2005/8/layout/cycle1"/>
    <dgm:cxn modelId="{09D6625C-E1D3-4B13-A532-E8F13C87F623}" type="presParOf" srcId="{0EF2EC0E-9894-4974-9594-30451B0F7560}" destId="{E20D4738-B367-4600-A0D6-521A78808335}" srcOrd="0" destOrd="0" presId="urn:microsoft.com/office/officeart/2005/8/layout/cycle1"/>
    <dgm:cxn modelId="{B5B5C545-1173-4E77-A94E-08E6CA3D7DBF}" type="presParOf" srcId="{0EF2EC0E-9894-4974-9594-30451B0F7560}" destId="{11D4B2C0-BE07-4A52-91C2-7105A3DF7A6D}" srcOrd="1" destOrd="0" presId="urn:microsoft.com/office/officeart/2005/8/layout/cycle1"/>
    <dgm:cxn modelId="{1B8E53EE-8ED5-4CD0-9ABE-D94FE6273FD8}" type="presParOf" srcId="{0EF2EC0E-9894-4974-9594-30451B0F7560}" destId="{E4A8A503-9A18-4DD1-AFDD-86007722FA40}" srcOrd="2" destOrd="0" presId="urn:microsoft.com/office/officeart/2005/8/layout/cycle1"/>
    <dgm:cxn modelId="{F71E1D4F-6A78-4165-BEDA-5D3F3E447209}" type="presParOf" srcId="{0EF2EC0E-9894-4974-9594-30451B0F7560}" destId="{8BF32359-8BFC-4A9D-8C6D-E9E060771A41}" srcOrd="3" destOrd="0" presId="urn:microsoft.com/office/officeart/2005/8/layout/cycle1"/>
    <dgm:cxn modelId="{157EB8A4-2432-4E3E-A9F6-CFF1CD39951D}" type="presParOf" srcId="{0EF2EC0E-9894-4974-9594-30451B0F7560}" destId="{88822FDC-9195-439F-A272-E70B076301C3}" srcOrd="4" destOrd="0" presId="urn:microsoft.com/office/officeart/2005/8/layout/cycle1"/>
    <dgm:cxn modelId="{59000E61-7A1E-4838-A7A1-47746BB1F4B0}" type="presParOf" srcId="{0EF2EC0E-9894-4974-9594-30451B0F7560}" destId="{DA997C5B-4B4F-49B1-8030-C7D93D690956}" srcOrd="5" destOrd="0" presId="urn:microsoft.com/office/officeart/2005/8/layout/cycle1"/>
    <dgm:cxn modelId="{A4F1EF17-0C0E-42A6-80A4-2FD9BA6313A5}" type="presParOf" srcId="{0EF2EC0E-9894-4974-9594-30451B0F7560}" destId="{D1B5DA1B-D4BE-42B6-83FC-ACE577D7158D}" srcOrd="6" destOrd="0" presId="urn:microsoft.com/office/officeart/2005/8/layout/cycle1"/>
    <dgm:cxn modelId="{6C781610-A06C-45DD-858F-EA8D40DDE5D1}" type="presParOf" srcId="{0EF2EC0E-9894-4974-9594-30451B0F7560}" destId="{65868F5B-5CD1-4AA7-8AC4-294D63EE7F74}" srcOrd="7" destOrd="0" presId="urn:microsoft.com/office/officeart/2005/8/layout/cycle1"/>
    <dgm:cxn modelId="{16938561-5745-4386-A751-0CD2FA6C60E6}" type="presParOf" srcId="{0EF2EC0E-9894-4974-9594-30451B0F7560}" destId="{BCD8A11F-BB97-4C5A-AE93-21A3BDB8D7ED}" srcOrd="8" destOrd="0" presId="urn:microsoft.com/office/officeart/2005/8/layout/cycle1"/>
    <dgm:cxn modelId="{D23A6DF7-477F-4E8E-85EA-984FE80BD67D}" type="presParOf" srcId="{0EF2EC0E-9894-4974-9594-30451B0F7560}" destId="{3B0029D3-1643-4007-8B9E-86F493568B49}" srcOrd="9" destOrd="0" presId="urn:microsoft.com/office/officeart/2005/8/layout/cycle1"/>
    <dgm:cxn modelId="{BFA6EC69-BE7C-45F9-80BC-627C241A8FC6}" type="presParOf" srcId="{0EF2EC0E-9894-4974-9594-30451B0F7560}" destId="{918DDD01-EB5E-4493-BE87-A9FB717902B2}" srcOrd="10" destOrd="0" presId="urn:microsoft.com/office/officeart/2005/8/layout/cycle1"/>
    <dgm:cxn modelId="{4F1F6F19-D1B5-4203-80DF-35FC568415B8}" type="presParOf" srcId="{0EF2EC0E-9894-4974-9594-30451B0F7560}" destId="{C03865D1-3ACE-43A7-8476-0737BF30823A}" srcOrd="11" destOrd="0" presId="urn:microsoft.com/office/officeart/2005/8/layout/cycle1"/>
    <dgm:cxn modelId="{D98C7F04-84B8-4872-8651-EF067CB67A30}" type="presParOf" srcId="{0EF2EC0E-9894-4974-9594-30451B0F7560}" destId="{13C36E2B-093D-4487-B871-D5EC5F58F02D}" srcOrd="12" destOrd="0" presId="urn:microsoft.com/office/officeart/2005/8/layout/cycle1"/>
    <dgm:cxn modelId="{CA2CE6EE-717D-4A3C-B181-E876CBBA1469}" type="presParOf" srcId="{0EF2EC0E-9894-4974-9594-30451B0F7560}" destId="{A595BD48-AA9F-4602-8036-5345FF04CD54}" srcOrd="13" destOrd="0" presId="urn:microsoft.com/office/officeart/2005/8/layout/cycle1"/>
    <dgm:cxn modelId="{735ED8CC-9090-4DF1-B42F-9E95862F3E84}" type="presParOf" srcId="{0EF2EC0E-9894-4974-9594-30451B0F7560}" destId="{3AB234AB-3FF7-4699-B1B6-D23408C45E15}" srcOrd="14" destOrd="0" presId="urn:microsoft.com/office/officeart/2005/8/layout/cycle1"/>
    <dgm:cxn modelId="{E045BFF6-4191-4A83-B82F-52ACD91EE7D3}" type="presParOf" srcId="{0EF2EC0E-9894-4974-9594-30451B0F7560}" destId="{E17E31C1-A554-43AA-8C8F-2C4F2F2A8E85}" srcOrd="15" destOrd="0" presId="urn:microsoft.com/office/officeart/2005/8/layout/cycle1"/>
    <dgm:cxn modelId="{75BF0FC8-D47E-4C93-BC7D-66A94D4C4366}" type="presParOf" srcId="{0EF2EC0E-9894-4974-9594-30451B0F7560}" destId="{4EDDC24A-2B7E-4BF0-94CA-4463C2BBEBBB}" srcOrd="16" destOrd="0" presId="urn:microsoft.com/office/officeart/2005/8/layout/cycle1"/>
    <dgm:cxn modelId="{15D3F26A-2E66-43EA-A565-40C571B69411}" type="presParOf" srcId="{0EF2EC0E-9894-4974-9594-30451B0F7560}" destId="{92EFD046-759D-4634-821D-5F1979CB9C3A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EF701-9061-41C3-B495-48537EEEBB47}">
      <dsp:nvSpPr>
        <dsp:cNvPr id="0" name=""/>
        <dsp:cNvSpPr/>
      </dsp:nvSpPr>
      <dsp:spPr>
        <a:xfrm>
          <a:off x="1626363" y="1567"/>
          <a:ext cx="2359446" cy="14156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El estudio se fundamentó en la teoría keynesiana (el consumo aumenta a medida que el ingreso crece) y la Friedman (el consumo no se ajusta necesariamente a la variable ingreso)</a:t>
          </a:r>
          <a:endParaRPr lang="es-EC" sz="1200" kern="1200" dirty="0"/>
        </a:p>
      </dsp:txBody>
      <dsp:txXfrm>
        <a:off x="1667827" y="43031"/>
        <a:ext cx="2276518" cy="1332740"/>
      </dsp:txXfrm>
    </dsp:sp>
    <dsp:sp modelId="{3F5A639A-FF60-45EE-95E6-4B77CCA10189}">
      <dsp:nvSpPr>
        <dsp:cNvPr id="0" name=""/>
        <dsp:cNvSpPr/>
      </dsp:nvSpPr>
      <dsp:spPr>
        <a:xfrm>
          <a:off x="4193441" y="416830"/>
          <a:ext cx="500202" cy="5851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>
        <a:off x="4193441" y="533858"/>
        <a:ext cx="350141" cy="351086"/>
      </dsp:txXfrm>
    </dsp:sp>
    <dsp:sp modelId="{3B44B721-3510-46CB-9BC8-306C601D5193}">
      <dsp:nvSpPr>
        <dsp:cNvPr id="0" name=""/>
        <dsp:cNvSpPr/>
      </dsp:nvSpPr>
      <dsp:spPr>
        <a:xfrm>
          <a:off x="4929589" y="1567"/>
          <a:ext cx="2359446" cy="14156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486707"/>
                <a:satOff val="-9055"/>
                <a:lumOff val="-2745"/>
                <a:alphaOff val="0"/>
                <a:tint val="96000"/>
                <a:lumMod val="104000"/>
              </a:schemeClr>
            </a:gs>
            <a:gs pos="100000">
              <a:schemeClr val="accent3">
                <a:hueOff val="486707"/>
                <a:satOff val="-9055"/>
                <a:lumOff val="-2745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se identificó aquellas dimensiones que afectan a la industria de frutas deshidratadas</a:t>
          </a:r>
          <a:endParaRPr lang="es-EC" sz="1200" kern="1200" dirty="0"/>
        </a:p>
      </dsp:txBody>
      <dsp:txXfrm>
        <a:off x="4971053" y="43031"/>
        <a:ext cx="2276518" cy="1332740"/>
      </dsp:txXfrm>
    </dsp:sp>
    <dsp:sp modelId="{593CFD59-55D1-442E-A37A-E841D9A1A223}">
      <dsp:nvSpPr>
        <dsp:cNvPr id="0" name=""/>
        <dsp:cNvSpPr/>
      </dsp:nvSpPr>
      <dsp:spPr>
        <a:xfrm rot="5400000">
          <a:off x="5859211" y="1582396"/>
          <a:ext cx="500202" cy="5851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730060"/>
                <a:satOff val="-13582"/>
                <a:lumOff val="-4118"/>
                <a:alphaOff val="0"/>
                <a:tint val="96000"/>
                <a:lumMod val="104000"/>
              </a:schemeClr>
            </a:gs>
            <a:gs pos="100000">
              <a:schemeClr val="accent3">
                <a:hueOff val="730060"/>
                <a:satOff val="-13582"/>
                <a:lumOff val="-411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 rot="-5400000">
        <a:off x="5933770" y="1624866"/>
        <a:ext cx="351086" cy="350141"/>
      </dsp:txXfrm>
    </dsp:sp>
    <dsp:sp modelId="{ED30F1A9-A463-4559-8FCA-C81D5F51E501}">
      <dsp:nvSpPr>
        <dsp:cNvPr id="0" name=""/>
        <dsp:cNvSpPr/>
      </dsp:nvSpPr>
      <dsp:spPr>
        <a:xfrm>
          <a:off x="4929589" y="2361014"/>
          <a:ext cx="2359446" cy="14156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73413"/>
                <a:satOff val="-18109"/>
                <a:lumOff val="-5490"/>
                <a:alphaOff val="0"/>
                <a:tint val="96000"/>
                <a:lumMod val="104000"/>
              </a:schemeClr>
            </a:gs>
            <a:gs pos="100000">
              <a:schemeClr val="accent3">
                <a:hueOff val="973413"/>
                <a:satOff val="-18109"/>
                <a:lumOff val="-549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desde las perspectivas de las importaciones y los consumidores finales en los estratos: amas de casa, oficinistas y estudiantes.</a:t>
          </a:r>
          <a:endParaRPr lang="es-EC" sz="1200" kern="1200" dirty="0"/>
        </a:p>
      </dsp:txBody>
      <dsp:txXfrm>
        <a:off x="4971053" y="2402478"/>
        <a:ext cx="2276518" cy="1332740"/>
      </dsp:txXfrm>
    </dsp:sp>
    <dsp:sp modelId="{75109B88-1A4F-4060-8CB0-85FDBE56EFDA}">
      <dsp:nvSpPr>
        <dsp:cNvPr id="0" name=""/>
        <dsp:cNvSpPr/>
      </dsp:nvSpPr>
      <dsp:spPr>
        <a:xfrm rot="10800000">
          <a:off x="4221755" y="2776276"/>
          <a:ext cx="500202" cy="5851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460120"/>
                <a:satOff val="-27164"/>
                <a:lumOff val="-8235"/>
                <a:alphaOff val="0"/>
                <a:tint val="96000"/>
                <a:lumMod val="104000"/>
              </a:schemeClr>
            </a:gs>
            <a:gs pos="100000">
              <a:schemeClr val="accent3">
                <a:hueOff val="1460120"/>
                <a:satOff val="-27164"/>
                <a:lumOff val="-8235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 rot="10800000">
        <a:off x="4371816" y="2893304"/>
        <a:ext cx="350141" cy="351086"/>
      </dsp:txXfrm>
    </dsp:sp>
    <dsp:sp modelId="{CEC95957-6B0B-4598-B39D-0E006F1CA71B}">
      <dsp:nvSpPr>
        <dsp:cNvPr id="0" name=""/>
        <dsp:cNvSpPr/>
      </dsp:nvSpPr>
      <dsp:spPr>
        <a:xfrm>
          <a:off x="1626363" y="2361014"/>
          <a:ext cx="2359446" cy="14156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460120"/>
                <a:satOff val="-27164"/>
                <a:lumOff val="-8235"/>
                <a:alphaOff val="0"/>
                <a:tint val="96000"/>
                <a:lumMod val="104000"/>
              </a:schemeClr>
            </a:gs>
            <a:gs pos="100000">
              <a:schemeClr val="accent3">
                <a:hueOff val="1460120"/>
                <a:satOff val="-27164"/>
                <a:lumOff val="-8235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La balanza comercial del producto se construye alrededor del 18% de exportaciones y el 82% de importaciones.</a:t>
          </a:r>
          <a:endParaRPr lang="es-EC" sz="1200" kern="1200" dirty="0"/>
        </a:p>
      </dsp:txBody>
      <dsp:txXfrm>
        <a:off x="1667827" y="2402478"/>
        <a:ext cx="2276518" cy="13327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4B2C0-BE07-4A52-91C2-7105A3DF7A6D}">
      <dsp:nvSpPr>
        <dsp:cNvPr id="0" name=""/>
        <dsp:cNvSpPr/>
      </dsp:nvSpPr>
      <dsp:spPr>
        <a:xfrm>
          <a:off x="4991272" y="11682"/>
          <a:ext cx="867379" cy="867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fue de tipo descriptivo </a:t>
          </a:r>
          <a:endParaRPr lang="es-EC" sz="1000" kern="1200" dirty="0"/>
        </a:p>
      </dsp:txBody>
      <dsp:txXfrm>
        <a:off x="4991272" y="11682"/>
        <a:ext cx="867379" cy="867379"/>
      </dsp:txXfrm>
    </dsp:sp>
    <dsp:sp modelId="{E4A8A503-9A18-4DD1-AFDD-86007722FA40}">
      <dsp:nvSpPr>
        <dsp:cNvPr id="0" name=""/>
        <dsp:cNvSpPr/>
      </dsp:nvSpPr>
      <dsp:spPr>
        <a:xfrm>
          <a:off x="2339940" y="2961"/>
          <a:ext cx="4235518" cy="4235518"/>
        </a:xfrm>
        <a:prstGeom prst="circularArrow">
          <a:avLst>
            <a:gd name="adj1" fmla="val 3993"/>
            <a:gd name="adj2" fmla="val 250529"/>
            <a:gd name="adj3" fmla="val 20572177"/>
            <a:gd name="adj4" fmla="val 18984061"/>
            <a:gd name="adj5" fmla="val 4659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22FDC-9195-439F-A272-E70B076301C3}">
      <dsp:nvSpPr>
        <dsp:cNvPr id="0" name=""/>
        <dsp:cNvSpPr/>
      </dsp:nvSpPr>
      <dsp:spPr>
        <a:xfrm>
          <a:off x="5958535" y="1687031"/>
          <a:ext cx="867379" cy="867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y sus instrumentos</a:t>
          </a:r>
          <a:endParaRPr lang="es-EC" sz="1000" kern="1200" dirty="0"/>
        </a:p>
      </dsp:txBody>
      <dsp:txXfrm>
        <a:off x="5958535" y="1687031"/>
        <a:ext cx="867379" cy="867379"/>
      </dsp:txXfrm>
    </dsp:sp>
    <dsp:sp modelId="{DA997C5B-4B4F-49B1-8030-C7D93D690956}">
      <dsp:nvSpPr>
        <dsp:cNvPr id="0" name=""/>
        <dsp:cNvSpPr/>
      </dsp:nvSpPr>
      <dsp:spPr>
        <a:xfrm>
          <a:off x="2339940" y="2961"/>
          <a:ext cx="4235518" cy="4235518"/>
        </a:xfrm>
        <a:prstGeom prst="circularArrow">
          <a:avLst>
            <a:gd name="adj1" fmla="val 3993"/>
            <a:gd name="adj2" fmla="val 250529"/>
            <a:gd name="adj3" fmla="val 2365410"/>
            <a:gd name="adj4" fmla="val 777294"/>
            <a:gd name="adj5" fmla="val 4659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868F5B-5CD1-4AA7-8AC4-294D63EE7F74}">
      <dsp:nvSpPr>
        <dsp:cNvPr id="0" name=""/>
        <dsp:cNvSpPr/>
      </dsp:nvSpPr>
      <dsp:spPr>
        <a:xfrm>
          <a:off x="4991272" y="3362379"/>
          <a:ext cx="867379" cy="867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las bases de datos </a:t>
          </a:r>
          <a:endParaRPr lang="es-EC" sz="1000" kern="1200" dirty="0"/>
        </a:p>
      </dsp:txBody>
      <dsp:txXfrm>
        <a:off x="4991272" y="3362379"/>
        <a:ext cx="867379" cy="867379"/>
      </dsp:txXfrm>
    </dsp:sp>
    <dsp:sp modelId="{BCD8A11F-BB97-4C5A-AE93-21A3BDB8D7ED}">
      <dsp:nvSpPr>
        <dsp:cNvPr id="0" name=""/>
        <dsp:cNvSpPr/>
      </dsp:nvSpPr>
      <dsp:spPr>
        <a:xfrm>
          <a:off x="2339940" y="2961"/>
          <a:ext cx="4235518" cy="4235518"/>
        </a:xfrm>
        <a:prstGeom prst="circularArrow">
          <a:avLst>
            <a:gd name="adj1" fmla="val 3993"/>
            <a:gd name="adj2" fmla="val 250529"/>
            <a:gd name="adj3" fmla="val 6110110"/>
            <a:gd name="adj4" fmla="val 4439361"/>
            <a:gd name="adj5" fmla="val 4659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DDD01-EB5E-4493-BE87-A9FB717902B2}">
      <dsp:nvSpPr>
        <dsp:cNvPr id="0" name=""/>
        <dsp:cNvSpPr/>
      </dsp:nvSpPr>
      <dsp:spPr>
        <a:xfrm>
          <a:off x="3056747" y="3362379"/>
          <a:ext cx="867379" cy="867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y encuesta en cuyo interior </a:t>
          </a:r>
          <a:endParaRPr lang="es-EC" sz="1000" kern="1200" dirty="0"/>
        </a:p>
      </dsp:txBody>
      <dsp:txXfrm>
        <a:off x="3056747" y="3362379"/>
        <a:ext cx="867379" cy="867379"/>
      </dsp:txXfrm>
    </dsp:sp>
    <dsp:sp modelId="{C03865D1-3ACE-43A7-8476-0737BF30823A}">
      <dsp:nvSpPr>
        <dsp:cNvPr id="0" name=""/>
        <dsp:cNvSpPr/>
      </dsp:nvSpPr>
      <dsp:spPr>
        <a:xfrm>
          <a:off x="2339940" y="2961"/>
          <a:ext cx="4235518" cy="4235518"/>
        </a:xfrm>
        <a:prstGeom prst="circularArrow">
          <a:avLst>
            <a:gd name="adj1" fmla="val 3993"/>
            <a:gd name="adj2" fmla="val 250529"/>
            <a:gd name="adj3" fmla="val 9772177"/>
            <a:gd name="adj4" fmla="val 8184061"/>
            <a:gd name="adj5" fmla="val 4659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5BD48-AA9F-4602-8036-5345FF04CD54}">
      <dsp:nvSpPr>
        <dsp:cNvPr id="0" name=""/>
        <dsp:cNvSpPr/>
      </dsp:nvSpPr>
      <dsp:spPr>
        <a:xfrm>
          <a:off x="2089484" y="1687031"/>
          <a:ext cx="867379" cy="867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se plasmó un modelo de demanda.</a:t>
          </a:r>
          <a:endParaRPr lang="es-EC" sz="1000" kern="1200" dirty="0"/>
        </a:p>
      </dsp:txBody>
      <dsp:txXfrm>
        <a:off x="2089484" y="1687031"/>
        <a:ext cx="867379" cy="867379"/>
      </dsp:txXfrm>
    </dsp:sp>
    <dsp:sp modelId="{3AB234AB-3FF7-4699-B1B6-D23408C45E15}">
      <dsp:nvSpPr>
        <dsp:cNvPr id="0" name=""/>
        <dsp:cNvSpPr/>
      </dsp:nvSpPr>
      <dsp:spPr>
        <a:xfrm>
          <a:off x="2339940" y="2961"/>
          <a:ext cx="4235518" cy="4235518"/>
        </a:xfrm>
        <a:prstGeom prst="circularArrow">
          <a:avLst>
            <a:gd name="adj1" fmla="val 3993"/>
            <a:gd name="adj2" fmla="val 250529"/>
            <a:gd name="adj3" fmla="val 13165410"/>
            <a:gd name="adj4" fmla="val 11577294"/>
            <a:gd name="adj5" fmla="val 4659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DC24A-2B7E-4BF0-94CA-4463C2BBEBBB}">
      <dsp:nvSpPr>
        <dsp:cNvPr id="0" name=""/>
        <dsp:cNvSpPr/>
      </dsp:nvSpPr>
      <dsp:spPr>
        <a:xfrm>
          <a:off x="3056747" y="11682"/>
          <a:ext cx="867379" cy="867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La metodología utilizada </a:t>
          </a:r>
          <a:endParaRPr lang="es-EC" sz="1000" kern="1200" dirty="0"/>
        </a:p>
      </dsp:txBody>
      <dsp:txXfrm>
        <a:off x="3056747" y="11682"/>
        <a:ext cx="867379" cy="867379"/>
      </dsp:txXfrm>
    </dsp:sp>
    <dsp:sp modelId="{92EFD046-759D-4634-821D-5F1979CB9C3A}">
      <dsp:nvSpPr>
        <dsp:cNvPr id="0" name=""/>
        <dsp:cNvSpPr/>
      </dsp:nvSpPr>
      <dsp:spPr>
        <a:xfrm>
          <a:off x="2339940" y="2961"/>
          <a:ext cx="4235518" cy="4235518"/>
        </a:xfrm>
        <a:prstGeom prst="circularArrow">
          <a:avLst>
            <a:gd name="adj1" fmla="val 3993"/>
            <a:gd name="adj2" fmla="val 250529"/>
            <a:gd name="adj3" fmla="val 16910110"/>
            <a:gd name="adj4" fmla="val 15239361"/>
            <a:gd name="adj5" fmla="val 4659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05123" y="3476985"/>
            <a:ext cx="8915399" cy="2262781"/>
          </a:xfrm>
        </p:spPr>
        <p:txBody>
          <a:bodyPr>
            <a:noAutofit/>
          </a:bodyPr>
          <a:lstStyle/>
          <a:p>
            <a:r>
              <a:rPr lang="es-EC" sz="4800" dirty="0" smtClean="0"/>
              <a:t>Estudio del consumo nacional de frutas deshidratadas importadas en el Ecuador</a:t>
            </a:r>
            <a:endParaRPr lang="es-EC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478851" y="5937161"/>
            <a:ext cx="2450763" cy="553791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Fernanda Rosero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" name="Picture 4" descr="http://mecatronica.espe.edu.ec/wp-content/uploads/2013/08/LOGO-PRINCIP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56" y="384173"/>
            <a:ext cx="6427675" cy="166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420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5400" b="1" dirty="0" smtClean="0"/>
              <a:t>R</a:t>
            </a:r>
            <a:r>
              <a:rPr lang="es-EC" sz="4400" b="1" dirty="0" smtClean="0"/>
              <a:t>esumen </a:t>
            </a:r>
            <a:endParaRPr lang="es-EC" sz="4400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940998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1867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5400" b="1" dirty="0" smtClean="0"/>
              <a:t>M</a:t>
            </a:r>
            <a:r>
              <a:rPr lang="es-EC" sz="4400" b="1" dirty="0" smtClean="0"/>
              <a:t>etodología</a:t>
            </a:r>
            <a:endParaRPr lang="es-EC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587121"/>
              </p:ext>
            </p:extLst>
          </p:nvPr>
        </p:nvGraphicFramePr>
        <p:xfrm>
          <a:off x="2589213" y="2133600"/>
          <a:ext cx="8915400" cy="4241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7216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5400" b="1" dirty="0" smtClean="0"/>
              <a:t>P</a:t>
            </a:r>
            <a:r>
              <a:rPr lang="es-EC" sz="4400" b="1" dirty="0" smtClean="0"/>
              <a:t>roceso de deshidratación</a:t>
            </a:r>
            <a:endParaRPr lang="es-EC" sz="4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5617" t="59815" r="52013" b="18529"/>
          <a:stretch/>
        </p:blipFill>
        <p:spPr>
          <a:xfrm>
            <a:off x="2086488" y="2548036"/>
            <a:ext cx="4685399" cy="2550017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7455877" y="3316607"/>
            <a:ext cx="1097280" cy="10128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CuadroTexto 5"/>
          <p:cNvSpPr txBox="1"/>
          <p:nvPr/>
        </p:nvSpPr>
        <p:spPr>
          <a:xfrm>
            <a:off x="9237147" y="3316607"/>
            <a:ext cx="2518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Artesanal</a:t>
            </a:r>
          </a:p>
          <a:p>
            <a:endParaRPr lang="es-EC" dirty="0"/>
          </a:p>
          <a:p>
            <a:r>
              <a:rPr lang="es-EC" dirty="0" smtClean="0"/>
              <a:t>Tecnológico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09660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5400" b="1" dirty="0" smtClean="0"/>
              <a:t>R</a:t>
            </a:r>
            <a:r>
              <a:rPr lang="es-EC" sz="4400" b="1" dirty="0" smtClean="0"/>
              <a:t>esultados</a:t>
            </a:r>
            <a:endParaRPr lang="es-EC" sz="44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59568" t="19674" r="7174" b="48284"/>
          <a:stretch/>
        </p:blipFill>
        <p:spPr>
          <a:xfrm>
            <a:off x="7177310" y="2467704"/>
            <a:ext cx="4327301" cy="234395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756079" y="2762519"/>
            <a:ext cx="23439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Los proveedores más significativos de frutas deshidratadas son Alemania y Estados Unidos</a:t>
            </a:r>
            <a:endParaRPr lang="es-EC" dirty="0"/>
          </a:p>
        </p:txBody>
      </p:sp>
      <p:sp>
        <p:nvSpPr>
          <p:cNvPr id="8" name="Flecha derecha 7"/>
          <p:cNvSpPr/>
          <p:nvPr/>
        </p:nvSpPr>
        <p:spPr>
          <a:xfrm>
            <a:off x="5552683" y="3568847"/>
            <a:ext cx="1171978" cy="57955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34195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9272" t="15977" r="4896" b="22051"/>
          <a:stretch/>
        </p:blipFill>
        <p:spPr>
          <a:xfrm>
            <a:off x="6465194" y="1326524"/>
            <a:ext cx="4662152" cy="4533363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2627290" y="2382591"/>
            <a:ext cx="2859110" cy="1609859"/>
          </a:xfrm>
          <a:prstGeom prst="roundRect">
            <a:avLst/>
          </a:prstGeom>
          <a:effectLst>
            <a:glow rad="127000">
              <a:srgbClr val="FFFF00"/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Ecuador exporta  18%  de frutas deshidratadas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94627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56" t="16281" r="81169" b="33495"/>
          <a:stretch/>
        </p:blipFill>
        <p:spPr>
          <a:xfrm>
            <a:off x="3116685" y="1451764"/>
            <a:ext cx="2949263" cy="5024515"/>
          </a:xfrm>
          <a:prstGeom prst="rect">
            <a:avLst/>
          </a:prstGeom>
        </p:spPr>
      </p:pic>
      <p:sp>
        <p:nvSpPr>
          <p:cNvPr id="5" name="Proceso alternativo 4"/>
          <p:cNvSpPr/>
          <p:nvPr/>
        </p:nvSpPr>
        <p:spPr>
          <a:xfrm>
            <a:off x="7160653" y="2691685"/>
            <a:ext cx="3322750" cy="1622738"/>
          </a:xfrm>
          <a:prstGeom prst="flowChartAlternateProcess">
            <a:avLst/>
          </a:prstGeom>
          <a:effectLst>
            <a:glow rad="127000">
              <a:schemeClr val="accent3"/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Existe mayor demanda de frutas deshidratadas por parte de los oficinistas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66570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4333" t="22668" r="47954" b="29797"/>
          <a:stretch/>
        </p:blipFill>
        <p:spPr>
          <a:xfrm>
            <a:off x="1893196" y="425005"/>
            <a:ext cx="4649271" cy="329476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56797" t="30767" r="3214" b="23987"/>
          <a:stretch/>
        </p:blipFill>
        <p:spPr>
          <a:xfrm>
            <a:off x="6542467" y="3393384"/>
            <a:ext cx="5228822" cy="332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42955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</TotalTime>
  <Words>165</Words>
  <Application>Microsoft Office PowerPoint</Application>
  <PresentationFormat>Panorámica</PresentationFormat>
  <Paragraphs>22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Espiral</vt:lpstr>
      <vt:lpstr>Estudio del consumo nacional de frutas deshidratadas importadas en el Ecuador</vt:lpstr>
      <vt:lpstr>Resumen </vt:lpstr>
      <vt:lpstr>Metodología</vt:lpstr>
      <vt:lpstr>Proceso de deshidratación</vt:lpstr>
      <vt:lpstr>Resultados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 del consumo nacional de frutas deshidratadas importadas en el Ecuador</dc:title>
  <dc:creator>Fernanda</dc:creator>
  <cp:lastModifiedBy>Fernanda</cp:lastModifiedBy>
  <cp:revision>6</cp:revision>
  <dcterms:created xsi:type="dcterms:W3CDTF">2015-07-17T13:32:48Z</dcterms:created>
  <dcterms:modified xsi:type="dcterms:W3CDTF">2015-07-17T14:36:35Z</dcterms:modified>
</cp:coreProperties>
</file>