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6" r:id="rId12"/>
    <p:sldId id="282" r:id="rId13"/>
    <p:sldId id="283" r:id="rId14"/>
    <p:sldId id="267" r:id="rId15"/>
    <p:sldId id="268" r:id="rId16"/>
    <p:sldId id="28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78" r:id="rId37"/>
    <p:sldId id="279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24" autoAdjust="0"/>
  </p:normalViewPr>
  <p:slideViewPr>
    <p:cSldViewPr>
      <p:cViewPr varScale="1">
        <p:scale>
          <a:sx n="87" d="100"/>
          <a:sy n="87" d="100"/>
        </p:scale>
        <p:origin x="17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E2054-7111-4000-B2C7-CBE3C5B09432}" type="doc">
      <dgm:prSet loTypeId="urn:microsoft.com/office/officeart/2005/8/layout/venn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D640334-8BCE-49C6-9E88-E4302DD77A6C}">
      <dgm:prSet custT="1"/>
      <dgm:spPr/>
      <dgm:t>
        <a:bodyPr/>
        <a:lstStyle/>
        <a:p>
          <a:pPr rtl="0"/>
          <a:r>
            <a:rPr lang="es-ES" sz="1400" dirty="0" smtClean="0"/>
            <a:t>Cambio dentro de la matriz productiva Ecuatoriana</a:t>
          </a:r>
          <a:endParaRPr lang="es-ES" sz="1400" dirty="0"/>
        </a:p>
      </dgm:t>
    </dgm:pt>
    <dgm:pt modelId="{133E89E7-1F56-4937-B34F-AED939D84F9E}" type="parTrans" cxnId="{74379332-EF0C-49FA-B624-FF1C8403150C}">
      <dgm:prSet/>
      <dgm:spPr/>
      <dgm:t>
        <a:bodyPr/>
        <a:lstStyle/>
        <a:p>
          <a:endParaRPr lang="es-ES"/>
        </a:p>
      </dgm:t>
    </dgm:pt>
    <dgm:pt modelId="{8C9F2738-C554-457B-80AE-5F1CB8F45F49}" type="sibTrans" cxnId="{74379332-EF0C-49FA-B624-FF1C8403150C}">
      <dgm:prSet/>
      <dgm:spPr/>
      <dgm:t>
        <a:bodyPr/>
        <a:lstStyle/>
        <a:p>
          <a:endParaRPr lang="es-ES"/>
        </a:p>
      </dgm:t>
    </dgm:pt>
    <dgm:pt modelId="{44A0B732-149E-483B-9C87-DC2A70956B32}">
      <dgm:prSet custT="1"/>
      <dgm:spPr/>
      <dgm:t>
        <a:bodyPr/>
        <a:lstStyle/>
        <a:p>
          <a:pPr rtl="0"/>
          <a:r>
            <a:rPr lang="es-ES" sz="1400" dirty="0" smtClean="0"/>
            <a:t>La falta de agregación de valor en sectores estratégicos </a:t>
          </a:r>
          <a:endParaRPr lang="es-ES" sz="1400" dirty="0"/>
        </a:p>
      </dgm:t>
    </dgm:pt>
    <dgm:pt modelId="{7B65AC21-6EE0-4E33-928C-02373482D10A}" type="parTrans" cxnId="{5984B7A9-7D10-420B-A7B2-3431CD7EBBB0}">
      <dgm:prSet/>
      <dgm:spPr/>
      <dgm:t>
        <a:bodyPr/>
        <a:lstStyle/>
        <a:p>
          <a:endParaRPr lang="es-ES"/>
        </a:p>
      </dgm:t>
    </dgm:pt>
    <dgm:pt modelId="{5E74A842-412C-4C76-AD63-65EBACE395B4}" type="sibTrans" cxnId="{5984B7A9-7D10-420B-A7B2-3431CD7EBBB0}">
      <dgm:prSet/>
      <dgm:spPr/>
      <dgm:t>
        <a:bodyPr/>
        <a:lstStyle/>
        <a:p>
          <a:endParaRPr lang="es-ES"/>
        </a:p>
      </dgm:t>
    </dgm:pt>
    <dgm:pt modelId="{92CA9317-1661-4803-890E-C8F8B86A1334}">
      <dgm:prSet custT="1"/>
      <dgm:spPr/>
      <dgm:t>
        <a:bodyPr/>
        <a:lstStyle/>
        <a:p>
          <a:pPr rtl="0"/>
          <a:r>
            <a:rPr lang="es-ES" sz="1400" dirty="0" smtClean="0"/>
            <a:t>La vulnerabilidad del país al depender determinados mercados para la exportación </a:t>
          </a:r>
          <a:endParaRPr lang="es-ES" sz="1400" dirty="0"/>
        </a:p>
      </dgm:t>
    </dgm:pt>
    <dgm:pt modelId="{191758A3-77A8-43C0-B10D-F0A5D368AE26}" type="parTrans" cxnId="{1AC6A1D9-1FC3-4EC7-85FC-8829A8B158FA}">
      <dgm:prSet/>
      <dgm:spPr/>
      <dgm:t>
        <a:bodyPr/>
        <a:lstStyle/>
        <a:p>
          <a:endParaRPr lang="es-ES"/>
        </a:p>
      </dgm:t>
    </dgm:pt>
    <dgm:pt modelId="{EF5BDE14-306B-402E-85C7-721E09BAEAAB}" type="sibTrans" cxnId="{1AC6A1D9-1FC3-4EC7-85FC-8829A8B158FA}">
      <dgm:prSet/>
      <dgm:spPr/>
      <dgm:t>
        <a:bodyPr/>
        <a:lstStyle/>
        <a:p>
          <a:endParaRPr lang="es-ES"/>
        </a:p>
      </dgm:t>
    </dgm:pt>
    <dgm:pt modelId="{50E8C6D1-3A7A-4E21-B06A-A67A911AA4BE}">
      <dgm:prSet custT="1"/>
      <dgm:spPr/>
      <dgm:t>
        <a:bodyPr/>
        <a:lstStyle/>
        <a:p>
          <a:pPr rtl="0"/>
          <a:r>
            <a:rPr lang="es-ES" sz="1400" dirty="0" smtClean="0"/>
            <a:t>Impulso de una pequeña y mediana empresa ASOPRUV</a:t>
          </a:r>
          <a:endParaRPr lang="es-ES" sz="1400" dirty="0"/>
        </a:p>
      </dgm:t>
    </dgm:pt>
    <dgm:pt modelId="{C6DFEF19-E39F-4367-85C1-D539B9FD8213}" type="parTrans" cxnId="{8CCBC055-2F80-41D8-9FA6-DF395D8F5C12}">
      <dgm:prSet/>
      <dgm:spPr/>
      <dgm:t>
        <a:bodyPr/>
        <a:lstStyle/>
        <a:p>
          <a:endParaRPr lang="es-ES"/>
        </a:p>
      </dgm:t>
    </dgm:pt>
    <dgm:pt modelId="{76B16B04-B576-47BE-BF10-EDC142CA16D0}" type="sibTrans" cxnId="{8CCBC055-2F80-41D8-9FA6-DF395D8F5C12}">
      <dgm:prSet/>
      <dgm:spPr/>
      <dgm:t>
        <a:bodyPr/>
        <a:lstStyle/>
        <a:p>
          <a:endParaRPr lang="es-ES"/>
        </a:p>
      </dgm:t>
    </dgm:pt>
    <dgm:pt modelId="{6339B5AD-02C5-4AB2-9DE2-93A167B3C551}">
      <dgm:prSet custT="1"/>
      <dgm:spPr/>
      <dgm:t>
        <a:bodyPr/>
        <a:lstStyle/>
        <a:p>
          <a:pPr rtl="0"/>
          <a:r>
            <a:rPr lang="es-ES" sz="1400" dirty="0" smtClean="0"/>
            <a:t>La necesidad de uvilla deshidrata en Japón</a:t>
          </a:r>
          <a:endParaRPr lang="es-ES" sz="1400" dirty="0"/>
        </a:p>
      </dgm:t>
    </dgm:pt>
    <dgm:pt modelId="{8441184F-8709-478D-9524-198FF7B319D6}" type="parTrans" cxnId="{95955CEB-5D85-468C-AB71-012759E61C18}">
      <dgm:prSet/>
      <dgm:spPr/>
      <dgm:t>
        <a:bodyPr/>
        <a:lstStyle/>
        <a:p>
          <a:endParaRPr lang="es-ES"/>
        </a:p>
      </dgm:t>
    </dgm:pt>
    <dgm:pt modelId="{8EE7696E-5DEF-4173-9404-ABC2E45A09A4}" type="sibTrans" cxnId="{95955CEB-5D85-468C-AB71-012759E61C18}">
      <dgm:prSet/>
      <dgm:spPr/>
      <dgm:t>
        <a:bodyPr/>
        <a:lstStyle/>
        <a:p>
          <a:endParaRPr lang="es-ES"/>
        </a:p>
      </dgm:t>
    </dgm:pt>
    <dgm:pt modelId="{9B478825-B4C9-4915-8049-221C93E59748}">
      <dgm:prSet custT="1"/>
      <dgm:spPr/>
      <dgm:t>
        <a:bodyPr/>
        <a:lstStyle/>
        <a:p>
          <a:pPr rtl="0"/>
          <a:r>
            <a:rPr lang="es-ES" sz="1400" dirty="0" smtClean="0"/>
            <a:t>Contribuir al Buen Vivir de las parroquias de </a:t>
          </a:r>
          <a:r>
            <a:rPr lang="es-ES" sz="1400" dirty="0" err="1" smtClean="0"/>
            <a:t>Poaló</a:t>
          </a:r>
          <a:r>
            <a:rPr lang="es-ES" sz="1400" dirty="0" smtClean="0"/>
            <a:t> y </a:t>
          </a:r>
          <a:r>
            <a:rPr lang="es-ES" sz="1200" dirty="0" err="1" smtClean="0"/>
            <a:t>Pataín</a:t>
          </a:r>
          <a:r>
            <a:rPr lang="es-ES" sz="1200" dirty="0" smtClean="0"/>
            <a:t> </a:t>
          </a:r>
          <a:endParaRPr lang="es-ES" sz="1200" dirty="0"/>
        </a:p>
      </dgm:t>
    </dgm:pt>
    <dgm:pt modelId="{9992A149-8005-4BFE-BBB6-41059E8F8F2F}" type="parTrans" cxnId="{5BA05C92-71C7-44F2-B839-F57E1815D4C1}">
      <dgm:prSet/>
      <dgm:spPr/>
      <dgm:t>
        <a:bodyPr/>
        <a:lstStyle/>
        <a:p>
          <a:endParaRPr lang="es-ES"/>
        </a:p>
      </dgm:t>
    </dgm:pt>
    <dgm:pt modelId="{F17E3007-9852-4D4E-AF2E-425127EF6D32}" type="sibTrans" cxnId="{5BA05C92-71C7-44F2-B839-F57E1815D4C1}">
      <dgm:prSet/>
      <dgm:spPr/>
      <dgm:t>
        <a:bodyPr/>
        <a:lstStyle/>
        <a:p>
          <a:endParaRPr lang="es-ES"/>
        </a:p>
      </dgm:t>
    </dgm:pt>
    <dgm:pt modelId="{407A360B-687B-4387-A855-0418E3864F0D}" type="pres">
      <dgm:prSet presAssocID="{9F0E2054-7111-4000-B2C7-CBE3C5B0943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BD962A-9C82-4908-A420-84B0F5155635}" type="pres">
      <dgm:prSet presAssocID="{9D640334-8BCE-49C6-9E88-E4302DD77A6C}" presName="circ1" presStyleLbl="vennNode1" presStyleIdx="0" presStyleCnt="6"/>
      <dgm:spPr/>
    </dgm:pt>
    <dgm:pt modelId="{6E989FF7-21BB-45FF-9765-F1AB52DAB7C2}" type="pres">
      <dgm:prSet presAssocID="{9D640334-8BCE-49C6-9E88-E4302DD77A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EDFB79-F1F2-4043-BCC5-355CBE8B0C5E}" type="pres">
      <dgm:prSet presAssocID="{44A0B732-149E-483B-9C87-DC2A70956B32}" presName="circ2" presStyleLbl="vennNode1" presStyleIdx="1" presStyleCnt="6"/>
      <dgm:spPr/>
    </dgm:pt>
    <dgm:pt modelId="{9524418A-6AED-4F13-8185-CBDEDE3503EC}" type="pres">
      <dgm:prSet presAssocID="{44A0B732-149E-483B-9C87-DC2A70956B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D2AF48-6644-461C-8E51-645DA339AB37}" type="pres">
      <dgm:prSet presAssocID="{92CA9317-1661-4803-890E-C8F8B86A1334}" presName="circ3" presStyleLbl="vennNode1" presStyleIdx="2" presStyleCnt="6"/>
      <dgm:spPr/>
    </dgm:pt>
    <dgm:pt modelId="{93176F98-D025-421A-BB84-69ED34EA7C90}" type="pres">
      <dgm:prSet presAssocID="{92CA9317-1661-4803-890E-C8F8B86A133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C2C31E-900B-44B0-8792-4C1AAB10718C}" type="pres">
      <dgm:prSet presAssocID="{50E8C6D1-3A7A-4E21-B06A-A67A911AA4BE}" presName="circ4" presStyleLbl="vennNode1" presStyleIdx="3" presStyleCnt="6"/>
      <dgm:spPr/>
    </dgm:pt>
    <dgm:pt modelId="{01494D06-A98C-4C1D-8607-CE5881650B70}" type="pres">
      <dgm:prSet presAssocID="{50E8C6D1-3A7A-4E21-B06A-A67A911AA4B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5A6D25-4441-4A99-9DAA-34B0B988A5E6}" type="pres">
      <dgm:prSet presAssocID="{6339B5AD-02C5-4AB2-9DE2-93A167B3C551}" presName="circ5" presStyleLbl="vennNode1" presStyleIdx="4" presStyleCnt="6"/>
      <dgm:spPr/>
    </dgm:pt>
    <dgm:pt modelId="{D5AFE964-D911-4760-970B-00EE53ED27BD}" type="pres">
      <dgm:prSet presAssocID="{6339B5AD-02C5-4AB2-9DE2-93A167B3C55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FB2E7F-9975-4956-BA40-0B28063E3499}" type="pres">
      <dgm:prSet presAssocID="{9B478825-B4C9-4915-8049-221C93E59748}" presName="circ6" presStyleLbl="vennNode1" presStyleIdx="5" presStyleCnt="6"/>
      <dgm:spPr/>
    </dgm:pt>
    <dgm:pt modelId="{897009A6-6099-4359-B0DA-210ECE77B188}" type="pres">
      <dgm:prSet presAssocID="{9B478825-B4C9-4915-8049-221C93E5974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A05C92-71C7-44F2-B839-F57E1815D4C1}" srcId="{9F0E2054-7111-4000-B2C7-CBE3C5B09432}" destId="{9B478825-B4C9-4915-8049-221C93E59748}" srcOrd="5" destOrd="0" parTransId="{9992A149-8005-4BFE-BBB6-41059E8F8F2F}" sibTransId="{F17E3007-9852-4D4E-AF2E-425127EF6D32}"/>
    <dgm:cxn modelId="{E4A7A094-18EC-4841-ADA6-0EE3F1AC3D82}" type="presOf" srcId="{9D640334-8BCE-49C6-9E88-E4302DD77A6C}" destId="{6E989FF7-21BB-45FF-9765-F1AB52DAB7C2}" srcOrd="0" destOrd="0" presId="urn:microsoft.com/office/officeart/2005/8/layout/venn1"/>
    <dgm:cxn modelId="{1AC6A1D9-1FC3-4EC7-85FC-8829A8B158FA}" srcId="{9F0E2054-7111-4000-B2C7-CBE3C5B09432}" destId="{92CA9317-1661-4803-890E-C8F8B86A1334}" srcOrd="2" destOrd="0" parTransId="{191758A3-77A8-43C0-B10D-F0A5D368AE26}" sibTransId="{EF5BDE14-306B-402E-85C7-721E09BAEAAB}"/>
    <dgm:cxn modelId="{5984B7A9-7D10-420B-A7B2-3431CD7EBBB0}" srcId="{9F0E2054-7111-4000-B2C7-CBE3C5B09432}" destId="{44A0B732-149E-483B-9C87-DC2A70956B32}" srcOrd="1" destOrd="0" parTransId="{7B65AC21-6EE0-4E33-928C-02373482D10A}" sibTransId="{5E74A842-412C-4C76-AD63-65EBACE395B4}"/>
    <dgm:cxn modelId="{95955CEB-5D85-468C-AB71-012759E61C18}" srcId="{9F0E2054-7111-4000-B2C7-CBE3C5B09432}" destId="{6339B5AD-02C5-4AB2-9DE2-93A167B3C551}" srcOrd="4" destOrd="0" parTransId="{8441184F-8709-478D-9524-198FF7B319D6}" sibTransId="{8EE7696E-5DEF-4173-9404-ABC2E45A09A4}"/>
    <dgm:cxn modelId="{C516972D-FDDB-4B43-8BA2-08E84D609E4E}" type="presOf" srcId="{50E8C6D1-3A7A-4E21-B06A-A67A911AA4BE}" destId="{01494D06-A98C-4C1D-8607-CE5881650B70}" srcOrd="0" destOrd="0" presId="urn:microsoft.com/office/officeart/2005/8/layout/venn1"/>
    <dgm:cxn modelId="{83AD1926-2030-4A66-933F-087562F4DC7F}" type="presOf" srcId="{44A0B732-149E-483B-9C87-DC2A70956B32}" destId="{9524418A-6AED-4F13-8185-CBDEDE3503EC}" srcOrd="0" destOrd="0" presId="urn:microsoft.com/office/officeart/2005/8/layout/venn1"/>
    <dgm:cxn modelId="{1229A0EA-D703-4166-89A8-1D2D0F5A0206}" type="presOf" srcId="{9F0E2054-7111-4000-B2C7-CBE3C5B09432}" destId="{407A360B-687B-4387-A855-0418E3864F0D}" srcOrd="0" destOrd="0" presId="urn:microsoft.com/office/officeart/2005/8/layout/venn1"/>
    <dgm:cxn modelId="{DD3DBDA1-7E4A-4CB7-AC9E-CBDFFC017FF2}" type="presOf" srcId="{92CA9317-1661-4803-890E-C8F8B86A1334}" destId="{93176F98-D025-421A-BB84-69ED34EA7C90}" srcOrd="0" destOrd="0" presId="urn:microsoft.com/office/officeart/2005/8/layout/venn1"/>
    <dgm:cxn modelId="{3766F7D8-4894-404C-A5EA-7200CDC34D49}" type="presOf" srcId="{9B478825-B4C9-4915-8049-221C93E59748}" destId="{897009A6-6099-4359-B0DA-210ECE77B188}" srcOrd="0" destOrd="0" presId="urn:microsoft.com/office/officeart/2005/8/layout/venn1"/>
    <dgm:cxn modelId="{74379332-EF0C-49FA-B624-FF1C8403150C}" srcId="{9F0E2054-7111-4000-B2C7-CBE3C5B09432}" destId="{9D640334-8BCE-49C6-9E88-E4302DD77A6C}" srcOrd="0" destOrd="0" parTransId="{133E89E7-1F56-4937-B34F-AED939D84F9E}" sibTransId="{8C9F2738-C554-457B-80AE-5F1CB8F45F49}"/>
    <dgm:cxn modelId="{8CCBC055-2F80-41D8-9FA6-DF395D8F5C12}" srcId="{9F0E2054-7111-4000-B2C7-CBE3C5B09432}" destId="{50E8C6D1-3A7A-4E21-B06A-A67A911AA4BE}" srcOrd="3" destOrd="0" parTransId="{C6DFEF19-E39F-4367-85C1-D539B9FD8213}" sibTransId="{76B16B04-B576-47BE-BF10-EDC142CA16D0}"/>
    <dgm:cxn modelId="{04AAB02B-6966-43FF-B1E3-75B90A46EF82}" type="presOf" srcId="{6339B5AD-02C5-4AB2-9DE2-93A167B3C551}" destId="{D5AFE964-D911-4760-970B-00EE53ED27BD}" srcOrd="0" destOrd="0" presId="urn:microsoft.com/office/officeart/2005/8/layout/venn1"/>
    <dgm:cxn modelId="{A3F7EB49-75B4-43B1-B426-671A55D3A57D}" type="presParOf" srcId="{407A360B-687B-4387-A855-0418E3864F0D}" destId="{21BD962A-9C82-4908-A420-84B0F5155635}" srcOrd="0" destOrd="0" presId="urn:microsoft.com/office/officeart/2005/8/layout/venn1"/>
    <dgm:cxn modelId="{59A7B3EC-E7ED-4F51-B27E-AF7395957D06}" type="presParOf" srcId="{407A360B-687B-4387-A855-0418E3864F0D}" destId="{6E989FF7-21BB-45FF-9765-F1AB52DAB7C2}" srcOrd="1" destOrd="0" presId="urn:microsoft.com/office/officeart/2005/8/layout/venn1"/>
    <dgm:cxn modelId="{F51F4E57-851F-4EF2-9357-926945AD8C2D}" type="presParOf" srcId="{407A360B-687B-4387-A855-0418E3864F0D}" destId="{AAEDFB79-F1F2-4043-BCC5-355CBE8B0C5E}" srcOrd="2" destOrd="0" presId="urn:microsoft.com/office/officeart/2005/8/layout/venn1"/>
    <dgm:cxn modelId="{C7647AF0-03B8-41C1-AC1D-F83F4740AD5C}" type="presParOf" srcId="{407A360B-687B-4387-A855-0418E3864F0D}" destId="{9524418A-6AED-4F13-8185-CBDEDE3503EC}" srcOrd="3" destOrd="0" presId="urn:microsoft.com/office/officeart/2005/8/layout/venn1"/>
    <dgm:cxn modelId="{7D09717E-C0AF-4D80-95FF-BA1F4E1C01E7}" type="presParOf" srcId="{407A360B-687B-4387-A855-0418E3864F0D}" destId="{CBD2AF48-6644-461C-8E51-645DA339AB37}" srcOrd="4" destOrd="0" presId="urn:microsoft.com/office/officeart/2005/8/layout/venn1"/>
    <dgm:cxn modelId="{AB0C9366-E7B9-408D-82C8-DBE155253CF2}" type="presParOf" srcId="{407A360B-687B-4387-A855-0418E3864F0D}" destId="{93176F98-D025-421A-BB84-69ED34EA7C90}" srcOrd="5" destOrd="0" presId="urn:microsoft.com/office/officeart/2005/8/layout/venn1"/>
    <dgm:cxn modelId="{4BF16DB7-0D43-4DAE-8CEE-2241DB65A146}" type="presParOf" srcId="{407A360B-687B-4387-A855-0418E3864F0D}" destId="{F6C2C31E-900B-44B0-8792-4C1AAB10718C}" srcOrd="6" destOrd="0" presId="urn:microsoft.com/office/officeart/2005/8/layout/venn1"/>
    <dgm:cxn modelId="{918B1E3F-0E09-4835-8B24-9EB5D9F7D015}" type="presParOf" srcId="{407A360B-687B-4387-A855-0418E3864F0D}" destId="{01494D06-A98C-4C1D-8607-CE5881650B70}" srcOrd="7" destOrd="0" presId="urn:microsoft.com/office/officeart/2005/8/layout/venn1"/>
    <dgm:cxn modelId="{B48D43E4-B058-4CC8-BF07-A6C1C718F5FB}" type="presParOf" srcId="{407A360B-687B-4387-A855-0418E3864F0D}" destId="{7B5A6D25-4441-4A99-9DAA-34B0B988A5E6}" srcOrd="8" destOrd="0" presId="urn:microsoft.com/office/officeart/2005/8/layout/venn1"/>
    <dgm:cxn modelId="{9A1D01AC-D20D-495D-9A82-1E597824B3A1}" type="presParOf" srcId="{407A360B-687B-4387-A855-0418E3864F0D}" destId="{D5AFE964-D911-4760-970B-00EE53ED27BD}" srcOrd="9" destOrd="0" presId="urn:microsoft.com/office/officeart/2005/8/layout/venn1"/>
    <dgm:cxn modelId="{B9F97F56-D6AC-4AC3-9C27-E5508FA900D1}" type="presParOf" srcId="{407A360B-687B-4387-A855-0418E3864F0D}" destId="{38FB2E7F-9975-4956-BA40-0B28063E3499}" srcOrd="10" destOrd="0" presId="urn:microsoft.com/office/officeart/2005/8/layout/venn1"/>
    <dgm:cxn modelId="{FAFB05F1-50AC-4C47-8804-8F2798FFE007}" type="presParOf" srcId="{407A360B-687B-4387-A855-0418E3864F0D}" destId="{897009A6-6099-4359-B0DA-210ECE77B18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448591-5503-4BC3-ADA5-3ED9E9C27BE3}" type="doc">
      <dgm:prSet loTypeId="urn:microsoft.com/office/officeart/2005/8/layout/hList7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6158D32-2BD0-4991-8FA8-D3D104BB7E59}">
      <dgm:prSet custT="1"/>
      <dgm:spPr/>
      <dgm:t>
        <a:bodyPr/>
        <a:lstStyle/>
        <a:p>
          <a:pPr rtl="0"/>
          <a:r>
            <a:rPr lang="es-ES" sz="1400" dirty="0" smtClean="0"/>
            <a:t>Barreras arancelarias no registra</a:t>
          </a:r>
          <a:endParaRPr lang="es-ES" sz="1400" dirty="0"/>
        </a:p>
      </dgm:t>
    </dgm:pt>
    <dgm:pt modelId="{CF08C943-3632-42EB-9BBD-EF262F229044}" type="parTrans" cxnId="{E40F7ED1-944B-473A-B1ED-630E2757390A}">
      <dgm:prSet/>
      <dgm:spPr/>
      <dgm:t>
        <a:bodyPr/>
        <a:lstStyle/>
        <a:p>
          <a:endParaRPr lang="es-ES"/>
        </a:p>
      </dgm:t>
    </dgm:pt>
    <dgm:pt modelId="{60E0EF2F-6FF7-493E-9138-1DAC716EB006}" type="sibTrans" cxnId="{E40F7ED1-944B-473A-B1ED-630E2757390A}">
      <dgm:prSet/>
      <dgm:spPr/>
      <dgm:t>
        <a:bodyPr/>
        <a:lstStyle/>
        <a:p>
          <a:endParaRPr lang="es-ES"/>
        </a:p>
      </dgm:t>
    </dgm:pt>
    <dgm:pt modelId="{BB481617-25DD-429E-9995-969937575C63}">
      <dgm:prSet custT="1"/>
      <dgm:spPr/>
      <dgm:t>
        <a:bodyPr/>
        <a:lstStyle/>
        <a:p>
          <a:pPr rtl="0"/>
          <a:r>
            <a:rPr lang="es-ES" sz="1400" dirty="0" smtClean="0"/>
            <a:t>Barreras no arancelarias.-licencia de importación y  normalización en el etiquetado</a:t>
          </a:r>
          <a:endParaRPr lang="es-ES" sz="1400" dirty="0"/>
        </a:p>
      </dgm:t>
    </dgm:pt>
    <dgm:pt modelId="{AD51D9BE-5B87-4EDA-A508-A77670BD957B}" type="parTrans" cxnId="{333F860C-8279-4355-8E88-FA9A69504DB5}">
      <dgm:prSet/>
      <dgm:spPr/>
      <dgm:t>
        <a:bodyPr/>
        <a:lstStyle/>
        <a:p>
          <a:endParaRPr lang="es-ES"/>
        </a:p>
      </dgm:t>
    </dgm:pt>
    <dgm:pt modelId="{A5A4384D-5211-42B8-A954-893CC91B3444}" type="sibTrans" cxnId="{333F860C-8279-4355-8E88-FA9A69504DB5}">
      <dgm:prSet/>
      <dgm:spPr/>
      <dgm:t>
        <a:bodyPr/>
        <a:lstStyle/>
        <a:p>
          <a:endParaRPr lang="es-ES"/>
        </a:p>
      </dgm:t>
    </dgm:pt>
    <dgm:pt modelId="{8C0E620C-78DF-40DC-A75C-6D59D98B3304}" type="pres">
      <dgm:prSet presAssocID="{94448591-5503-4BC3-ADA5-3ED9E9C27B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9C7237-BA9E-4A27-8BAC-126935A0F3C8}" type="pres">
      <dgm:prSet presAssocID="{94448591-5503-4BC3-ADA5-3ED9E9C27BE3}" presName="fgShape" presStyleLbl="fgShp" presStyleIdx="0" presStyleCnt="1" custLinFactNeighborX="1428" custLinFactNeighborY="59731"/>
      <dgm:spPr/>
    </dgm:pt>
    <dgm:pt modelId="{23C89D3C-4752-40AF-809B-076F6032A42C}" type="pres">
      <dgm:prSet presAssocID="{94448591-5503-4BC3-ADA5-3ED9E9C27BE3}" presName="linComp" presStyleCnt="0"/>
      <dgm:spPr/>
    </dgm:pt>
    <dgm:pt modelId="{E1A542D9-B16D-4113-A52C-B946C9CE0D49}" type="pres">
      <dgm:prSet presAssocID="{B6158D32-2BD0-4991-8FA8-D3D104BB7E59}" presName="compNode" presStyleCnt="0"/>
      <dgm:spPr/>
    </dgm:pt>
    <dgm:pt modelId="{83A4649C-F6A1-48FD-8733-AFC6F0CC9363}" type="pres">
      <dgm:prSet presAssocID="{B6158D32-2BD0-4991-8FA8-D3D104BB7E59}" presName="bkgdShape" presStyleLbl="node1" presStyleIdx="0" presStyleCnt="2" custScaleX="2000000"/>
      <dgm:spPr/>
      <dgm:t>
        <a:bodyPr/>
        <a:lstStyle/>
        <a:p>
          <a:endParaRPr lang="es-ES"/>
        </a:p>
      </dgm:t>
    </dgm:pt>
    <dgm:pt modelId="{323EE47A-A87C-4902-B7EC-FA7607EAF8E9}" type="pres">
      <dgm:prSet presAssocID="{B6158D32-2BD0-4991-8FA8-D3D104BB7E59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B4B6B6-07F9-48D1-BA74-48439739A5AD}" type="pres">
      <dgm:prSet presAssocID="{B6158D32-2BD0-4991-8FA8-D3D104BB7E59}" presName="invisiNode" presStyleLbl="node1" presStyleIdx="0" presStyleCnt="2"/>
      <dgm:spPr/>
    </dgm:pt>
    <dgm:pt modelId="{993B1F1C-1533-4E8E-A896-E268C66372AA}" type="pres">
      <dgm:prSet presAssocID="{B6158D32-2BD0-4991-8FA8-D3D104BB7E59}" presName="imagNode" presStyleLbl="fgImgPlace1" presStyleIdx="0" presStyleCnt="2" custScaleX="772212" custScaleY="102457"/>
      <dgm:spPr/>
    </dgm:pt>
    <dgm:pt modelId="{3976E3EC-912A-4523-9006-40764667CE3B}" type="pres">
      <dgm:prSet presAssocID="{60E0EF2F-6FF7-493E-9138-1DAC716EB00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C657AC3-D010-4970-8E8B-3782E44A46E5}" type="pres">
      <dgm:prSet presAssocID="{BB481617-25DD-429E-9995-969937575C63}" presName="compNode" presStyleCnt="0"/>
      <dgm:spPr/>
    </dgm:pt>
    <dgm:pt modelId="{2A7B5D1E-DC79-4B2F-B1B6-B2CECA993B9C}" type="pres">
      <dgm:prSet presAssocID="{BB481617-25DD-429E-9995-969937575C63}" presName="bkgdShape" presStyleLbl="node1" presStyleIdx="1" presStyleCnt="2" custScaleX="2000000" custLinFactNeighborX="-3963" custLinFactNeighborY="2771"/>
      <dgm:spPr/>
      <dgm:t>
        <a:bodyPr/>
        <a:lstStyle/>
        <a:p>
          <a:endParaRPr lang="es-ES"/>
        </a:p>
      </dgm:t>
    </dgm:pt>
    <dgm:pt modelId="{D810F093-CCFD-479F-827A-F03A14385091}" type="pres">
      <dgm:prSet presAssocID="{BB481617-25DD-429E-9995-969937575C63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AD0444-340F-43DF-86C7-BD3461C01941}" type="pres">
      <dgm:prSet presAssocID="{BB481617-25DD-429E-9995-969937575C63}" presName="invisiNode" presStyleLbl="node1" presStyleIdx="1" presStyleCnt="2"/>
      <dgm:spPr/>
    </dgm:pt>
    <dgm:pt modelId="{0D46A743-C385-4F04-A392-3EA0C5DAF023}" type="pres">
      <dgm:prSet presAssocID="{BB481617-25DD-429E-9995-969937575C63}" presName="imagNode" presStyleLbl="fgImgPlace1" presStyleIdx="1" presStyleCnt="2" custScaleX="1033406" custScaleY="119392" custLinFactNeighborX="-98558" custLinFactNeighborY="61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9E36904-D4A3-44AB-8F06-AD598002E067}" type="presOf" srcId="{94448591-5503-4BC3-ADA5-3ED9E9C27BE3}" destId="{8C0E620C-78DF-40DC-A75C-6D59D98B3304}" srcOrd="0" destOrd="0" presId="urn:microsoft.com/office/officeart/2005/8/layout/hList7"/>
    <dgm:cxn modelId="{C3FA37A0-542A-47DD-AB44-45A92C29EE8E}" type="presOf" srcId="{BB481617-25DD-429E-9995-969937575C63}" destId="{D810F093-CCFD-479F-827A-F03A14385091}" srcOrd="1" destOrd="0" presId="urn:microsoft.com/office/officeart/2005/8/layout/hList7"/>
    <dgm:cxn modelId="{D8445D67-46FE-4DAB-8ACF-092FFF53700F}" type="presOf" srcId="{B6158D32-2BD0-4991-8FA8-D3D104BB7E59}" destId="{323EE47A-A87C-4902-B7EC-FA7607EAF8E9}" srcOrd="1" destOrd="0" presId="urn:microsoft.com/office/officeart/2005/8/layout/hList7"/>
    <dgm:cxn modelId="{0255862C-4ACA-4677-9023-0F02AE6ADF0F}" type="presOf" srcId="{60E0EF2F-6FF7-493E-9138-1DAC716EB006}" destId="{3976E3EC-912A-4523-9006-40764667CE3B}" srcOrd="0" destOrd="0" presId="urn:microsoft.com/office/officeart/2005/8/layout/hList7"/>
    <dgm:cxn modelId="{333F860C-8279-4355-8E88-FA9A69504DB5}" srcId="{94448591-5503-4BC3-ADA5-3ED9E9C27BE3}" destId="{BB481617-25DD-429E-9995-969937575C63}" srcOrd="1" destOrd="0" parTransId="{AD51D9BE-5B87-4EDA-A508-A77670BD957B}" sibTransId="{A5A4384D-5211-42B8-A954-893CC91B3444}"/>
    <dgm:cxn modelId="{BBDC95AA-686D-46B0-8837-D7A2E666BC52}" type="presOf" srcId="{BB481617-25DD-429E-9995-969937575C63}" destId="{2A7B5D1E-DC79-4B2F-B1B6-B2CECA993B9C}" srcOrd="0" destOrd="0" presId="urn:microsoft.com/office/officeart/2005/8/layout/hList7"/>
    <dgm:cxn modelId="{9DE1B396-4172-4D55-8553-D336F594F03D}" type="presOf" srcId="{B6158D32-2BD0-4991-8FA8-D3D104BB7E59}" destId="{83A4649C-F6A1-48FD-8733-AFC6F0CC9363}" srcOrd="0" destOrd="0" presId="urn:microsoft.com/office/officeart/2005/8/layout/hList7"/>
    <dgm:cxn modelId="{E40F7ED1-944B-473A-B1ED-630E2757390A}" srcId="{94448591-5503-4BC3-ADA5-3ED9E9C27BE3}" destId="{B6158D32-2BD0-4991-8FA8-D3D104BB7E59}" srcOrd="0" destOrd="0" parTransId="{CF08C943-3632-42EB-9BBD-EF262F229044}" sibTransId="{60E0EF2F-6FF7-493E-9138-1DAC716EB006}"/>
    <dgm:cxn modelId="{1D2A95D3-32A5-47EF-A2FF-8B1460957EAA}" type="presParOf" srcId="{8C0E620C-78DF-40DC-A75C-6D59D98B3304}" destId="{039C7237-BA9E-4A27-8BAC-126935A0F3C8}" srcOrd="0" destOrd="0" presId="urn:microsoft.com/office/officeart/2005/8/layout/hList7"/>
    <dgm:cxn modelId="{76D3E1AE-326A-4449-840F-50748FE4486D}" type="presParOf" srcId="{8C0E620C-78DF-40DC-A75C-6D59D98B3304}" destId="{23C89D3C-4752-40AF-809B-076F6032A42C}" srcOrd="1" destOrd="0" presId="urn:microsoft.com/office/officeart/2005/8/layout/hList7"/>
    <dgm:cxn modelId="{A95FB83C-B4A4-462D-AB9D-E09DB3E69D29}" type="presParOf" srcId="{23C89D3C-4752-40AF-809B-076F6032A42C}" destId="{E1A542D9-B16D-4113-A52C-B946C9CE0D49}" srcOrd="0" destOrd="0" presId="urn:microsoft.com/office/officeart/2005/8/layout/hList7"/>
    <dgm:cxn modelId="{3C91173F-3A0C-4E47-AEEF-8616EADDCF18}" type="presParOf" srcId="{E1A542D9-B16D-4113-A52C-B946C9CE0D49}" destId="{83A4649C-F6A1-48FD-8733-AFC6F0CC9363}" srcOrd="0" destOrd="0" presId="urn:microsoft.com/office/officeart/2005/8/layout/hList7"/>
    <dgm:cxn modelId="{D7981879-DC8D-433A-991A-B2E6C689E5D4}" type="presParOf" srcId="{E1A542D9-B16D-4113-A52C-B946C9CE0D49}" destId="{323EE47A-A87C-4902-B7EC-FA7607EAF8E9}" srcOrd="1" destOrd="0" presId="urn:microsoft.com/office/officeart/2005/8/layout/hList7"/>
    <dgm:cxn modelId="{A670A0E2-1BAE-4CFA-B4C4-A1081CDC25D8}" type="presParOf" srcId="{E1A542D9-B16D-4113-A52C-B946C9CE0D49}" destId="{F2B4B6B6-07F9-48D1-BA74-48439739A5AD}" srcOrd="2" destOrd="0" presId="urn:microsoft.com/office/officeart/2005/8/layout/hList7"/>
    <dgm:cxn modelId="{E0BFBF98-D259-4347-B2FD-C5A410FA98CD}" type="presParOf" srcId="{E1A542D9-B16D-4113-A52C-B946C9CE0D49}" destId="{993B1F1C-1533-4E8E-A896-E268C66372AA}" srcOrd="3" destOrd="0" presId="urn:microsoft.com/office/officeart/2005/8/layout/hList7"/>
    <dgm:cxn modelId="{529AFB6E-C688-4420-862D-6BDCBB6E653A}" type="presParOf" srcId="{23C89D3C-4752-40AF-809B-076F6032A42C}" destId="{3976E3EC-912A-4523-9006-40764667CE3B}" srcOrd="1" destOrd="0" presId="urn:microsoft.com/office/officeart/2005/8/layout/hList7"/>
    <dgm:cxn modelId="{19CE4D81-2751-44FF-A749-4F6B2D39BF4E}" type="presParOf" srcId="{23C89D3C-4752-40AF-809B-076F6032A42C}" destId="{6C657AC3-D010-4970-8E8B-3782E44A46E5}" srcOrd="2" destOrd="0" presId="urn:microsoft.com/office/officeart/2005/8/layout/hList7"/>
    <dgm:cxn modelId="{0C40717B-857A-447A-A24E-A80D2223014B}" type="presParOf" srcId="{6C657AC3-D010-4970-8E8B-3782E44A46E5}" destId="{2A7B5D1E-DC79-4B2F-B1B6-B2CECA993B9C}" srcOrd="0" destOrd="0" presId="urn:microsoft.com/office/officeart/2005/8/layout/hList7"/>
    <dgm:cxn modelId="{5E04DA05-7749-4E97-9188-6CA95AE57444}" type="presParOf" srcId="{6C657AC3-D010-4970-8E8B-3782E44A46E5}" destId="{D810F093-CCFD-479F-827A-F03A14385091}" srcOrd="1" destOrd="0" presId="urn:microsoft.com/office/officeart/2005/8/layout/hList7"/>
    <dgm:cxn modelId="{3CDB90E4-620D-428F-95EA-513D35EF27B6}" type="presParOf" srcId="{6C657AC3-D010-4970-8E8B-3782E44A46E5}" destId="{15AD0444-340F-43DF-86C7-BD3461C01941}" srcOrd="2" destOrd="0" presId="urn:microsoft.com/office/officeart/2005/8/layout/hList7"/>
    <dgm:cxn modelId="{ADA643CF-5523-430A-A02B-429F3A7BB821}" type="presParOf" srcId="{6C657AC3-D010-4970-8E8B-3782E44A46E5}" destId="{0D46A743-C385-4F04-A392-3EA0C5DAF0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3AFD8A-3773-4CFC-9F6F-CF1EAFF4A8EC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250955F-266A-45CA-B59E-2598C714D4B3}">
      <dgm:prSet/>
      <dgm:spPr/>
      <dgm:t>
        <a:bodyPr/>
        <a:lstStyle/>
        <a:p>
          <a:pPr rtl="0"/>
          <a:r>
            <a:rPr lang="es-ES" dirty="0" smtClean="0"/>
            <a:t>Debe obtener su firma electrónica  (validez de 2 años)</a:t>
          </a:r>
          <a:endParaRPr lang="es-ES" dirty="0"/>
        </a:p>
      </dgm:t>
    </dgm:pt>
    <dgm:pt modelId="{83D6841C-35F3-4740-8B5F-B539303940FB}" type="parTrans" cxnId="{B88238C9-6DA7-4B73-8BD8-87CE687C1654}">
      <dgm:prSet/>
      <dgm:spPr/>
      <dgm:t>
        <a:bodyPr/>
        <a:lstStyle/>
        <a:p>
          <a:endParaRPr lang="es-ES"/>
        </a:p>
      </dgm:t>
    </dgm:pt>
    <dgm:pt modelId="{9A806C79-EA67-4F8A-BF41-D7981884138F}" type="sibTrans" cxnId="{B88238C9-6DA7-4B73-8BD8-87CE687C1654}">
      <dgm:prSet/>
      <dgm:spPr/>
      <dgm:t>
        <a:bodyPr/>
        <a:lstStyle/>
        <a:p>
          <a:endParaRPr lang="es-ES"/>
        </a:p>
      </dgm:t>
    </dgm:pt>
    <dgm:pt modelId="{11FA6ED5-8349-4CA9-BDD4-3F78DAE4B365}">
      <dgm:prSet/>
      <dgm:spPr/>
      <dgm:t>
        <a:bodyPr/>
        <a:lstStyle/>
        <a:p>
          <a:pPr rtl="0"/>
          <a:r>
            <a:rPr lang="es-ES" dirty="0" smtClean="0"/>
            <a:t>Registro en el portal </a:t>
          </a:r>
          <a:r>
            <a:rPr lang="es-ES" dirty="0" err="1" smtClean="0"/>
            <a:t>Ecuapass</a:t>
          </a:r>
          <a:r>
            <a:rPr lang="es-ES" dirty="0" smtClean="0"/>
            <a:t> (exportador)</a:t>
          </a:r>
          <a:endParaRPr lang="es-ES" dirty="0"/>
        </a:p>
      </dgm:t>
    </dgm:pt>
    <dgm:pt modelId="{6BD4DA72-6634-45C2-8359-5F42FE06E33A}" type="parTrans" cxnId="{80E47B5A-8E6A-477E-865D-3073CDFEBA9A}">
      <dgm:prSet/>
      <dgm:spPr/>
      <dgm:t>
        <a:bodyPr/>
        <a:lstStyle/>
        <a:p>
          <a:endParaRPr lang="es-ES"/>
        </a:p>
      </dgm:t>
    </dgm:pt>
    <dgm:pt modelId="{FEB32B53-583D-4FAE-89FC-4DE02D8A1E46}" type="sibTrans" cxnId="{80E47B5A-8E6A-477E-865D-3073CDFEBA9A}">
      <dgm:prSet/>
      <dgm:spPr/>
      <dgm:t>
        <a:bodyPr/>
        <a:lstStyle/>
        <a:p>
          <a:endParaRPr lang="es-ES"/>
        </a:p>
      </dgm:t>
    </dgm:pt>
    <dgm:pt modelId="{3D9EEF20-D351-4ABD-A1BB-C3D893E6AE4B}" type="pres">
      <dgm:prSet presAssocID="{ED3AFD8A-3773-4CFC-9F6F-CF1EAFF4A8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7C5EF2-4E45-4A16-8FD7-53674115B9A3}" type="pres">
      <dgm:prSet presAssocID="{C250955F-266A-45CA-B59E-2598C714D4B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129FB-E9A9-4CD3-ACF9-A9266C13FC99}" type="pres">
      <dgm:prSet presAssocID="{9A806C79-EA67-4F8A-BF41-D7981884138F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9600C26-6B04-47B1-9BA9-EB12AD79CE9F}" type="pres">
      <dgm:prSet presAssocID="{9A806C79-EA67-4F8A-BF41-D7981884138F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6BF363B3-8EB7-444E-ACE0-BFA2304EFE72}" type="pres">
      <dgm:prSet presAssocID="{11FA6ED5-8349-4CA9-BDD4-3F78DAE4B3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44B73C-C1D0-45F8-8DE2-2FE595A27F0E}" type="pres">
      <dgm:prSet presAssocID="{FEB32B53-583D-4FAE-89FC-4DE02D8A1E46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1660C8E-D6D9-4C20-B607-5EE65F321033}" type="pres">
      <dgm:prSet presAssocID="{FEB32B53-583D-4FAE-89FC-4DE02D8A1E46}" presName="connectorText" presStyleLbl="sibTrans2D1" presStyleIdx="1" presStyleCnt="2"/>
      <dgm:spPr/>
      <dgm:t>
        <a:bodyPr/>
        <a:lstStyle/>
        <a:p>
          <a:endParaRPr lang="es-ES"/>
        </a:p>
      </dgm:t>
    </dgm:pt>
  </dgm:ptLst>
  <dgm:cxnLst>
    <dgm:cxn modelId="{90FFB626-C05F-442C-8FBA-9BE56611FF1B}" type="presOf" srcId="{9A806C79-EA67-4F8A-BF41-D7981884138F}" destId="{69600C26-6B04-47B1-9BA9-EB12AD79CE9F}" srcOrd="1" destOrd="0" presId="urn:microsoft.com/office/officeart/2005/8/layout/cycle2"/>
    <dgm:cxn modelId="{B88238C9-6DA7-4B73-8BD8-87CE687C1654}" srcId="{ED3AFD8A-3773-4CFC-9F6F-CF1EAFF4A8EC}" destId="{C250955F-266A-45CA-B59E-2598C714D4B3}" srcOrd="0" destOrd="0" parTransId="{83D6841C-35F3-4740-8B5F-B539303940FB}" sibTransId="{9A806C79-EA67-4F8A-BF41-D7981884138F}"/>
    <dgm:cxn modelId="{6AF2D118-B633-4D47-9787-60BC5C3B3AD4}" type="presOf" srcId="{ED3AFD8A-3773-4CFC-9F6F-CF1EAFF4A8EC}" destId="{3D9EEF20-D351-4ABD-A1BB-C3D893E6AE4B}" srcOrd="0" destOrd="0" presId="urn:microsoft.com/office/officeart/2005/8/layout/cycle2"/>
    <dgm:cxn modelId="{2CBB33A8-7DA9-4D73-84C1-0525EFB1B20D}" type="presOf" srcId="{C250955F-266A-45CA-B59E-2598C714D4B3}" destId="{E47C5EF2-4E45-4A16-8FD7-53674115B9A3}" srcOrd="0" destOrd="0" presId="urn:microsoft.com/office/officeart/2005/8/layout/cycle2"/>
    <dgm:cxn modelId="{7905E26F-828A-401D-9D93-54FF4A9186F0}" type="presOf" srcId="{9A806C79-EA67-4F8A-BF41-D7981884138F}" destId="{807129FB-E9A9-4CD3-ACF9-A9266C13FC99}" srcOrd="0" destOrd="0" presId="urn:microsoft.com/office/officeart/2005/8/layout/cycle2"/>
    <dgm:cxn modelId="{B601EB34-D21C-40AB-B7AF-ACE4FC003DE9}" type="presOf" srcId="{11FA6ED5-8349-4CA9-BDD4-3F78DAE4B365}" destId="{6BF363B3-8EB7-444E-ACE0-BFA2304EFE72}" srcOrd="0" destOrd="0" presId="urn:microsoft.com/office/officeart/2005/8/layout/cycle2"/>
    <dgm:cxn modelId="{80E47B5A-8E6A-477E-865D-3073CDFEBA9A}" srcId="{ED3AFD8A-3773-4CFC-9F6F-CF1EAFF4A8EC}" destId="{11FA6ED5-8349-4CA9-BDD4-3F78DAE4B365}" srcOrd="1" destOrd="0" parTransId="{6BD4DA72-6634-45C2-8359-5F42FE06E33A}" sibTransId="{FEB32B53-583D-4FAE-89FC-4DE02D8A1E46}"/>
    <dgm:cxn modelId="{4DB0FB7B-946E-41B4-8923-2EDC8D47A61E}" type="presOf" srcId="{FEB32B53-583D-4FAE-89FC-4DE02D8A1E46}" destId="{6644B73C-C1D0-45F8-8DE2-2FE595A27F0E}" srcOrd="0" destOrd="0" presId="urn:microsoft.com/office/officeart/2005/8/layout/cycle2"/>
    <dgm:cxn modelId="{6AB526D1-E0CC-4E1D-91B0-103C996DCCD3}" type="presOf" srcId="{FEB32B53-583D-4FAE-89FC-4DE02D8A1E46}" destId="{B1660C8E-D6D9-4C20-B607-5EE65F321033}" srcOrd="1" destOrd="0" presId="urn:microsoft.com/office/officeart/2005/8/layout/cycle2"/>
    <dgm:cxn modelId="{1D09CC32-76CD-43A0-A3CE-F8BE89E83ED6}" type="presParOf" srcId="{3D9EEF20-D351-4ABD-A1BB-C3D893E6AE4B}" destId="{E47C5EF2-4E45-4A16-8FD7-53674115B9A3}" srcOrd="0" destOrd="0" presId="urn:microsoft.com/office/officeart/2005/8/layout/cycle2"/>
    <dgm:cxn modelId="{5F1F5F16-2B94-4B54-A9D2-615133D48EE6}" type="presParOf" srcId="{3D9EEF20-D351-4ABD-A1BB-C3D893E6AE4B}" destId="{807129FB-E9A9-4CD3-ACF9-A9266C13FC99}" srcOrd="1" destOrd="0" presId="urn:microsoft.com/office/officeart/2005/8/layout/cycle2"/>
    <dgm:cxn modelId="{1F3240D1-17FB-4B64-8D27-19D475CEFBA6}" type="presParOf" srcId="{807129FB-E9A9-4CD3-ACF9-A9266C13FC99}" destId="{69600C26-6B04-47B1-9BA9-EB12AD79CE9F}" srcOrd="0" destOrd="0" presId="urn:microsoft.com/office/officeart/2005/8/layout/cycle2"/>
    <dgm:cxn modelId="{A1879C84-6E56-4254-A0A1-44078E5BB15E}" type="presParOf" srcId="{3D9EEF20-D351-4ABD-A1BB-C3D893E6AE4B}" destId="{6BF363B3-8EB7-444E-ACE0-BFA2304EFE72}" srcOrd="2" destOrd="0" presId="urn:microsoft.com/office/officeart/2005/8/layout/cycle2"/>
    <dgm:cxn modelId="{5FC867DE-BE40-4864-AE12-F3AB5A8E39E9}" type="presParOf" srcId="{3D9EEF20-D351-4ABD-A1BB-C3D893E6AE4B}" destId="{6644B73C-C1D0-45F8-8DE2-2FE595A27F0E}" srcOrd="3" destOrd="0" presId="urn:microsoft.com/office/officeart/2005/8/layout/cycle2"/>
    <dgm:cxn modelId="{399F0DB2-6126-47DE-B142-8B091DAB61E3}" type="presParOf" srcId="{6644B73C-C1D0-45F8-8DE2-2FE595A27F0E}" destId="{B1660C8E-D6D9-4C20-B607-5EE65F32103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A678CD-60B1-4568-BB40-3713DE4A4B55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CBC566-5C7D-4E18-9354-B3F1A12A2907}">
      <dgm:prSet custT="1"/>
      <dgm:spPr/>
      <dgm:t>
        <a:bodyPr/>
        <a:lstStyle/>
        <a:p>
          <a:pPr rtl="0"/>
          <a:r>
            <a:rPr lang="es-ES" sz="1400" dirty="0" smtClean="0"/>
            <a:t>POLITICO.- Fortalecer relaciones bilaterales</a:t>
          </a:r>
          <a:endParaRPr lang="es-ES" sz="1400" dirty="0"/>
        </a:p>
      </dgm:t>
    </dgm:pt>
    <dgm:pt modelId="{BB900013-50B9-49FF-BAF4-D8A14C7789B5}" type="parTrans" cxnId="{91C4BE4E-125B-4E1C-8FE1-10AA3BD6FC71}">
      <dgm:prSet/>
      <dgm:spPr/>
      <dgm:t>
        <a:bodyPr/>
        <a:lstStyle/>
        <a:p>
          <a:endParaRPr lang="es-ES"/>
        </a:p>
      </dgm:t>
    </dgm:pt>
    <dgm:pt modelId="{0D5A63C9-6DE9-4CA8-BBC4-73FAE39BFB2D}" type="sibTrans" cxnId="{91C4BE4E-125B-4E1C-8FE1-10AA3BD6FC71}">
      <dgm:prSet/>
      <dgm:spPr/>
      <dgm:t>
        <a:bodyPr/>
        <a:lstStyle/>
        <a:p>
          <a:endParaRPr lang="es-ES"/>
        </a:p>
      </dgm:t>
    </dgm:pt>
    <dgm:pt modelId="{AA5FA389-DB14-43CB-8838-C95F58DB0CAB}">
      <dgm:prSet custT="1"/>
      <dgm:spPr/>
      <dgm:t>
        <a:bodyPr/>
        <a:lstStyle/>
        <a:p>
          <a:pPr rtl="0"/>
          <a:r>
            <a:rPr lang="es-ES" sz="1400" dirty="0" smtClean="0"/>
            <a:t>ECONOMICO.- IMPULSO MATRIZ PRODUCTIVA   contribución a la balanza comercial </a:t>
          </a:r>
          <a:endParaRPr lang="es-ES" sz="1400" dirty="0"/>
        </a:p>
      </dgm:t>
    </dgm:pt>
    <dgm:pt modelId="{D55D3C3A-756D-4E69-9A83-8E5FE7793F30}" type="parTrans" cxnId="{BBFB119F-4399-4F32-9141-365DB9932D5B}">
      <dgm:prSet/>
      <dgm:spPr/>
      <dgm:t>
        <a:bodyPr/>
        <a:lstStyle/>
        <a:p>
          <a:endParaRPr lang="es-ES"/>
        </a:p>
      </dgm:t>
    </dgm:pt>
    <dgm:pt modelId="{4CFE7BEC-803F-4069-9F26-58D26E18B185}" type="sibTrans" cxnId="{BBFB119F-4399-4F32-9141-365DB9932D5B}">
      <dgm:prSet/>
      <dgm:spPr/>
      <dgm:t>
        <a:bodyPr/>
        <a:lstStyle/>
        <a:p>
          <a:endParaRPr lang="es-ES"/>
        </a:p>
      </dgm:t>
    </dgm:pt>
    <dgm:pt modelId="{F7EB920D-0E2C-4A8E-B891-8C424DFCE60C}">
      <dgm:prSet custT="1"/>
      <dgm:spPr/>
      <dgm:t>
        <a:bodyPr/>
        <a:lstStyle/>
        <a:p>
          <a:pPr rtl="0"/>
          <a:r>
            <a:rPr lang="es-ES" sz="1400" dirty="0" smtClean="0"/>
            <a:t>SOCIAL .- Garantiza el buen vivir entre los actores involucrados, generar fuentes de trabajo promueve y fomenta la inclusión social de la comunidad</a:t>
          </a:r>
          <a:endParaRPr lang="es-ES" sz="1400" dirty="0"/>
        </a:p>
      </dgm:t>
    </dgm:pt>
    <dgm:pt modelId="{43194E1B-3D66-48F5-8515-6F1C8F84E962}" type="parTrans" cxnId="{D7F8F925-E811-4AE0-BD13-84C4BD55ADA5}">
      <dgm:prSet/>
      <dgm:spPr/>
      <dgm:t>
        <a:bodyPr/>
        <a:lstStyle/>
        <a:p>
          <a:endParaRPr lang="es-ES"/>
        </a:p>
      </dgm:t>
    </dgm:pt>
    <dgm:pt modelId="{ADFE63F1-5462-430C-B180-B91C681E602D}" type="sibTrans" cxnId="{D7F8F925-E811-4AE0-BD13-84C4BD55ADA5}">
      <dgm:prSet/>
      <dgm:spPr/>
      <dgm:t>
        <a:bodyPr/>
        <a:lstStyle/>
        <a:p>
          <a:endParaRPr lang="es-ES"/>
        </a:p>
      </dgm:t>
    </dgm:pt>
    <dgm:pt modelId="{26F0E46B-591D-4357-9A14-1281E1ACCF35}">
      <dgm:prSet custT="1"/>
      <dgm:spPr/>
      <dgm:t>
        <a:bodyPr/>
        <a:lstStyle/>
        <a:p>
          <a:pPr rtl="0"/>
          <a:r>
            <a:rPr lang="es-ES" sz="1400" dirty="0" smtClean="0"/>
            <a:t>ESTRATEGICO.-</a:t>
          </a:r>
          <a:r>
            <a:rPr lang="es-EC" sz="1400" dirty="0" smtClean="0"/>
            <a:t>Forma una empresa, con una actividad económica innovadora que </a:t>
          </a:r>
          <a:r>
            <a:rPr lang="es-ES" sz="1400" dirty="0" smtClean="0"/>
            <a:t>alinea la visión y la misión con los valores corporativos</a:t>
          </a:r>
          <a:endParaRPr lang="es-ES" sz="1400" dirty="0"/>
        </a:p>
      </dgm:t>
    </dgm:pt>
    <dgm:pt modelId="{9CA80E32-87B1-40FA-A41A-151AAE580C84}" type="parTrans" cxnId="{4763059E-5941-4290-B584-D82C62061ED9}">
      <dgm:prSet/>
      <dgm:spPr/>
      <dgm:t>
        <a:bodyPr/>
        <a:lstStyle/>
        <a:p>
          <a:endParaRPr lang="es-ES"/>
        </a:p>
      </dgm:t>
    </dgm:pt>
    <dgm:pt modelId="{24F70F02-9BA2-47E6-AAE0-23C71320C26F}" type="sibTrans" cxnId="{4763059E-5941-4290-B584-D82C62061ED9}">
      <dgm:prSet/>
      <dgm:spPr/>
      <dgm:t>
        <a:bodyPr/>
        <a:lstStyle/>
        <a:p>
          <a:endParaRPr lang="es-ES"/>
        </a:p>
      </dgm:t>
    </dgm:pt>
    <dgm:pt modelId="{38FE3CCB-EDA2-4922-A532-60AFA15BF2C5}">
      <dgm:prSet custT="1"/>
      <dgm:spPr/>
      <dgm:t>
        <a:bodyPr/>
        <a:lstStyle/>
        <a:p>
          <a:pPr rtl="0"/>
          <a:r>
            <a:rPr lang="es-ES" sz="1400" dirty="0" smtClean="0"/>
            <a:t>AMBIENTAL.- BPM y utilización correcta de desperdicios en procesos productivos adicionales</a:t>
          </a:r>
          <a:endParaRPr lang="es-ES" sz="1400" dirty="0"/>
        </a:p>
      </dgm:t>
    </dgm:pt>
    <dgm:pt modelId="{B688817C-F921-4644-9D16-296E6CCCFFBD}" type="parTrans" cxnId="{C43031B3-8E71-4B30-8063-3A133AEFC4D3}">
      <dgm:prSet/>
      <dgm:spPr/>
      <dgm:t>
        <a:bodyPr/>
        <a:lstStyle/>
        <a:p>
          <a:endParaRPr lang="es-EC"/>
        </a:p>
      </dgm:t>
    </dgm:pt>
    <dgm:pt modelId="{EDD89C04-E0A1-46BD-A2EE-54BBA9269343}" type="sibTrans" cxnId="{C43031B3-8E71-4B30-8063-3A133AEFC4D3}">
      <dgm:prSet/>
      <dgm:spPr/>
      <dgm:t>
        <a:bodyPr/>
        <a:lstStyle/>
        <a:p>
          <a:endParaRPr lang="es-EC"/>
        </a:p>
      </dgm:t>
    </dgm:pt>
    <dgm:pt modelId="{6570E4CA-DFEA-4AD9-AB6C-C0528BB5FDA3}" type="pres">
      <dgm:prSet presAssocID="{22A678CD-60B1-4568-BB40-3713DE4A4B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179D61-6FA6-4BEB-8171-5DA6109F62A5}" type="pres">
      <dgm:prSet presAssocID="{22A678CD-60B1-4568-BB40-3713DE4A4B55}" presName="dummyMaxCanvas" presStyleCnt="0">
        <dgm:presLayoutVars/>
      </dgm:prSet>
      <dgm:spPr/>
    </dgm:pt>
    <dgm:pt modelId="{E7BE0EFC-AAC7-4D29-947B-935DA8456CC7}" type="pres">
      <dgm:prSet presAssocID="{22A678CD-60B1-4568-BB40-3713DE4A4B5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7124DC-235D-488D-A8BB-60F4DB73810E}" type="pres">
      <dgm:prSet presAssocID="{22A678CD-60B1-4568-BB40-3713DE4A4B5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764D46-3350-44BB-9864-2D1A3D4A5DC2}" type="pres">
      <dgm:prSet presAssocID="{22A678CD-60B1-4568-BB40-3713DE4A4B5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BF51BA-DCC0-4FF5-866C-3EAF4437F1AA}" type="pres">
      <dgm:prSet presAssocID="{22A678CD-60B1-4568-BB40-3713DE4A4B5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E4015F-84C5-4376-99C5-0304BA4A4286}" type="pres">
      <dgm:prSet presAssocID="{22A678CD-60B1-4568-BB40-3713DE4A4B5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471415-1DB2-4769-9985-DB71D10CC110}" type="pres">
      <dgm:prSet presAssocID="{22A678CD-60B1-4568-BB40-3713DE4A4B5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3CE02E-77C0-4678-AFF5-79C199E9BD05}" type="pres">
      <dgm:prSet presAssocID="{22A678CD-60B1-4568-BB40-3713DE4A4B5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8367AE-5CC6-4968-8107-104125693E4F}" type="pres">
      <dgm:prSet presAssocID="{22A678CD-60B1-4568-BB40-3713DE4A4B5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86B001-07D2-43A6-8ABB-9D89072D29FA}" type="pres">
      <dgm:prSet presAssocID="{22A678CD-60B1-4568-BB40-3713DE4A4B5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66E91D-F2C8-427C-A240-1C85688DD319}" type="pres">
      <dgm:prSet presAssocID="{22A678CD-60B1-4568-BB40-3713DE4A4B5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230320-6420-437E-A214-9F5F8BE8DE20}" type="pres">
      <dgm:prSet presAssocID="{22A678CD-60B1-4568-BB40-3713DE4A4B5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76E374-4FF2-4E1F-ADA4-BD7A4A8DD468}" type="pres">
      <dgm:prSet presAssocID="{22A678CD-60B1-4568-BB40-3713DE4A4B5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D722B7-9601-47F7-947F-0993C0C64C37}" type="pres">
      <dgm:prSet presAssocID="{22A678CD-60B1-4568-BB40-3713DE4A4B5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F00AEC-A091-49BC-A7BE-44602BF456E6}" type="pres">
      <dgm:prSet presAssocID="{22A678CD-60B1-4568-BB40-3713DE4A4B5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43031B3-8E71-4B30-8063-3A133AEFC4D3}" srcId="{22A678CD-60B1-4568-BB40-3713DE4A4B55}" destId="{38FE3CCB-EDA2-4922-A532-60AFA15BF2C5}" srcOrd="4" destOrd="0" parTransId="{B688817C-F921-4644-9D16-296E6CCCFFBD}" sibTransId="{EDD89C04-E0A1-46BD-A2EE-54BBA9269343}"/>
    <dgm:cxn modelId="{B75C9C4F-4A3A-494A-B10E-18DA402452CD}" type="presOf" srcId="{AA5FA389-DB14-43CB-8838-C95F58DB0CAB}" destId="{81230320-6420-437E-A214-9F5F8BE8DE20}" srcOrd="1" destOrd="0" presId="urn:microsoft.com/office/officeart/2005/8/layout/vProcess5"/>
    <dgm:cxn modelId="{5D9FD373-7614-4763-A827-259DF48F962A}" type="presOf" srcId="{22A678CD-60B1-4568-BB40-3713DE4A4B55}" destId="{6570E4CA-DFEA-4AD9-AB6C-C0528BB5FDA3}" srcOrd="0" destOrd="0" presId="urn:microsoft.com/office/officeart/2005/8/layout/vProcess5"/>
    <dgm:cxn modelId="{40627891-6194-4D3B-AADE-5605FA3BA8FC}" type="presOf" srcId="{F7EB920D-0E2C-4A8E-B891-8C424DFCE60C}" destId="{0D764D46-3350-44BB-9864-2D1A3D4A5DC2}" srcOrd="0" destOrd="0" presId="urn:microsoft.com/office/officeart/2005/8/layout/vProcess5"/>
    <dgm:cxn modelId="{E12A804C-A243-4DC3-9BBB-90069057BA03}" type="presOf" srcId="{F7EB920D-0E2C-4A8E-B891-8C424DFCE60C}" destId="{1B76E374-4FF2-4E1F-ADA4-BD7A4A8DD468}" srcOrd="1" destOrd="0" presId="urn:microsoft.com/office/officeart/2005/8/layout/vProcess5"/>
    <dgm:cxn modelId="{66B954E0-3B76-4AF9-92ED-D04F7BF079DD}" type="presOf" srcId="{38FE3CCB-EDA2-4922-A532-60AFA15BF2C5}" destId="{A2F00AEC-A091-49BC-A7BE-44602BF456E6}" srcOrd="1" destOrd="0" presId="urn:microsoft.com/office/officeart/2005/8/layout/vProcess5"/>
    <dgm:cxn modelId="{7ED23982-D923-4D5A-8503-1D5A0D210979}" type="presOf" srcId="{ADFE63F1-5462-430C-B180-B91C681E602D}" destId="{F28367AE-5CC6-4968-8107-104125693E4F}" srcOrd="0" destOrd="0" presId="urn:microsoft.com/office/officeart/2005/8/layout/vProcess5"/>
    <dgm:cxn modelId="{B98BE87B-A876-4343-9F8E-A75F6AA1F92E}" type="presOf" srcId="{4CFE7BEC-803F-4069-9F26-58D26E18B185}" destId="{653CE02E-77C0-4678-AFF5-79C199E9BD05}" srcOrd="0" destOrd="0" presId="urn:microsoft.com/office/officeart/2005/8/layout/vProcess5"/>
    <dgm:cxn modelId="{6B93E95D-A4BA-40E6-8C79-B228193D0301}" type="presOf" srcId="{38FE3CCB-EDA2-4922-A532-60AFA15BF2C5}" destId="{B6E4015F-84C5-4376-99C5-0304BA4A4286}" srcOrd="0" destOrd="0" presId="urn:microsoft.com/office/officeart/2005/8/layout/vProcess5"/>
    <dgm:cxn modelId="{D7F8F925-E811-4AE0-BD13-84C4BD55ADA5}" srcId="{22A678CD-60B1-4568-BB40-3713DE4A4B55}" destId="{F7EB920D-0E2C-4A8E-B891-8C424DFCE60C}" srcOrd="2" destOrd="0" parTransId="{43194E1B-3D66-48F5-8515-6F1C8F84E962}" sibTransId="{ADFE63F1-5462-430C-B180-B91C681E602D}"/>
    <dgm:cxn modelId="{75C57D9A-D294-493B-BDF9-54F2BD7A3764}" type="presOf" srcId="{0D5A63C9-6DE9-4CA8-BBC4-73FAE39BFB2D}" destId="{2F471415-1DB2-4769-9985-DB71D10CC110}" srcOrd="0" destOrd="0" presId="urn:microsoft.com/office/officeart/2005/8/layout/vProcess5"/>
    <dgm:cxn modelId="{08A46298-B14E-4E9B-A71E-76026A0B0EE0}" type="presOf" srcId="{EDCBC566-5C7D-4E18-9354-B3F1A12A2907}" destId="{E7BE0EFC-AAC7-4D29-947B-935DA8456CC7}" srcOrd="0" destOrd="0" presId="urn:microsoft.com/office/officeart/2005/8/layout/vProcess5"/>
    <dgm:cxn modelId="{4763059E-5941-4290-B584-D82C62061ED9}" srcId="{22A678CD-60B1-4568-BB40-3713DE4A4B55}" destId="{26F0E46B-591D-4357-9A14-1281E1ACCF35}" srcOrd="3" destOrd="0" parTransId="{9CA80E32-87B1-40FA-A41A-151AAE580C84}" sibTransId="{24F70F02-9BA2-47E6-AAE0-23C71320C26F}"/>
    <dgm:cxn modelId="{2E7AE20B-3568-42BB-8CCE-46E623BD56EA}" type="presOf" srcId="{EDCBC566-5C7D-4E18-9354-B3F1A12A2907}" destId="{6666E91D-F2C8-427C-A240-1C85688DD319}" srcOrd="1" destOrd="0" presId="urn:microsoft.com/office/officeart/2005/8/layout/vProcess5"/>
    <dgm:cxn modelId="{0525846E-964D-43D9-9401-CFC9A5D2DEF4}" type="presOf" srcId="{26F0E46B-591D-4357-9A14-1281E1ACCF35}" destId="{B8D722B7-9601-47F7-947F-0993C0C64C37}" srcOrd="1" destOrd="0" presId="urn:microsoft.com/office/officeart/2005/8/layout/vProcess5"/>
    <dgm:cxn modelId="{BBFB119F-4399-4F32-9141-365DB9932D5B}" srcId="{22A678CD-60B1-4568-BB40-3713DE4A4B55}" destId="{AA5FA389-DB14-43CB-8838-C95F58DB0CAB}" srcOrd="1" destOrd="0" parTransId="{D55D3C3A-756D-4E69-9A83-8E5FE7793F30}" sibTransId="{4CFE7BEC-803F-4069-9F26-58D26E18B185}"/>
    <dgm:cxn modelId="{80B14FD5-1642-413A-B7B2-AB4F95A075FE}" type="presOf" srcId="{26F0E46B-591D-4357-9A14-1281E1ACCF35}" destId="{16BF51BA-DCC0-4FF5-866C-3EAF4437F1AA}" srcOrd="0" destOrd="0" presId="urn:microsoft.com/office/officeart/2005/8/layout/vProcess5"/>
    <dgm:cxn modelId="{BF318649-E27C-41BB-99C7-58324CE9E9C6}" type="presOf" srcId="{AA5FA389-DB14-43CB-8838-C95F58DB0CAB}" destId="{D57124DC-235D-488D-A8BB-60F4DB73810E}" srcOrd="0" destOrd="0" presId="urn:microsoft.com/office/officeart/2005/8/layout/vProcess5"/>
    <dgm:cxn modelId="{91C4BE4E-125B-4E1C-8FE1-10AA3BD6FC71}" srcId="{22A678CD-60B1-4568-BB40-3713DE4A4B55}" destId="{EDCBC566-5C7D-4E18-9354-B3F1A12A2907}" srcOrd="0" destOrd="0" parTransId="{BB900013-50B9-49FF-BAF4-D8A14C7789B5}" sibTransId="{0D5A63C9-6DE9-4CA8-BBC4-73FAE39BFB2D}"/>
    <dgm:cxn modelId="{74EA2B41-C662-494C-A103-2512483DCEB9}" type="presOf" srcId="{24F70F02-9BA2-47E6-AAE0-23C71320C26F}" destId="{6E86B001-07D2-43A6-8ABB-9D89072D29FA}" srcOrd="0" destOrd="0" presId="urn:microsoft.com/office/officeart/2005/8/layout/vProcess5"/>
    <dgm:cxn modelId="{2D949D68-A8C8-4042-B9FA-EC766EF1922D}" type="presParOf" srcId="{6570E4CA-DFEA-4AD9-AB6C-C0528BB5FDA3}" destId="{1C179D61-6FA6-4BEB-8171-5DA6109F62A5}" srcOrd="0" destOrd="0" presId="urn:microsoft.com/office/officeart/2005/8/layout/vProcess5"/>
    <dgm:cxn modelId="{08371574-605B-4D88-92EE-5002E5983293}" type="presParOf" srcId="{6570E4CA-DFEA-4AD9-AB6C-C0528BB5FDA3}" destId="{E7BE0EFC-AAC7-4D29-947B-935DA8456CC7}" srcOrd="1" destOrd="0" presId="urn:microsoft.com/office/officeart/2005/8/layout/vProcess5"/>
    <dgm:cxn modelId="{3C6DEFD5-B218-44F1-A829-90D7CF25B637}" type="presParOf" srcId="{6570E4CA-DFEA-4AD9-AB6C-C0528BB5FDA3}" destId="{D57124DC-235D-488D-A8BB-60F4DB73810E}" srcOrd="2" destOrd="0" presId="urn:microsoft.com/office/officeart/2005/8/layout/vProcess5"/>
    <dgm:cxn modelId="{0E941BAF-6276-4F35-BDA8-A141F683E8C8}" type="presParOf" srcId="{6570E4CA-DFEA-4AD9-AB6C-C0528BB5FDA3}" destId="{0D764D46-3350-44BB-9864-2D1A3D4A5DC2}" srcOrd="3" destOrd="0" presId="urn:microsoft.com/office/officeart/2005/8/layout/vProcess5"/>
    <dgm:cxn modelId="{9B5C20B5-5CEA-4A51-ABCD-A3A5B57C3C29}" type="presParOf" srcId="{6570E4CA-DFEA-4AD9-AB6C-C0528BB5FDA3}" destId="{16BF51BA-DCC0-4FF5-866C-3EAF4437F1AA}" srcOrd="4" destOrd="0" presId="urn:microsoft.com/office/officeart/2005/8/layout/vProcess5"/>
    <dgm:cxn modelId="{7C3E5806-4889-4407-B356-135504014A97}" type="presParOf" srcId="{6570E4CA-DFEA-4AD9-AB6C-C0528BB5FDA3}" destId="{B6E4015F-84C5-4376-99C5-0304BA4A4286}" srcOrd="5" destOrd="0" presId="urn:microsoft.com/office/officeart/2005/8/layout/vProcess5"/>
    <dgm:cxn modelId="{91B89A04-6D49-49B5-9C17-EE95B98D89FA}" type="presParOf" srcId="{6570E4CA-DFEA-4AD9-AB6C-C0528BB5FDA3}" destId="{2F471415-1DB2-4769-9985-DB71D10CC110}" srcOrd="6" destOrd="0" presId="urn:microsoft.com/office/officeart/2005/8/layout/vProcess5"/>
    <dgm:cxn modelId="{6AEEB818-14DC-4D25-A6A9-FB3CFDDEFF10}" type="presParOf" srcId="{6570E4CA-DFEA-4AD9-AB6C-C0528BB5FDA3}" destId="{653CE02E-77C0-4678-AFF5-79C199E9BD05}" srcOrd="7" destOrd="0" presId="urn:microsoft.com/office/officeart/2005/8/layout/vProcess5"/>
    <dgm:cxn modelId="{9B4E263B-6364-4357-976B-95E38830C2B8}" type="presParOf" srcId="{6570E4CA-DFEA-4AD9-AB6C-C0528BB5FDA3}" destId="{F28367AE-5CC6-4968-8107-104125693E4F}" srcOrd="8" destOrd="0" presId="urn:microsoft.com/office/officeart/2005/8/layout/vProcess5"/>
    <dgm:cxn modelId="{01F457E6-87B3-4C24-9AA6-C742E81669D9}" type="presParOf" srcId="{6570E4CA-DFEA-4AD9-AB6C-C0528BB5FDA3}" destId="{6E86B001-07D2-43A6-8ABB-9D89072D29FA}" srcOrd="9" destOrd="0" presId="urn:microsoft.com/office/officeart/2005/8/layout/vProcess5"/>
    <dgm:cxn modelId="{1A771AD1-F7FC-4BFA-94DE-A5D5CD92C041}" type="presParOf" srcId="{6570E4CA-DFEA-4AD9-AB6C-C0528BB5FDA3}" destId="{6666E91D-F2C8-427C-A240-1C85688DD319}" srcOrd="10" destOrd="0" presId="urn:microsoft.com/office/officeart/2005/8/layout/vProcess5"/>
    <dgm:cxn modelId="{974737E6-D20E-4E28-8C2D-1AC9BCAEFE4E}" type="presParOf" srcId="{6570E4CA-DFEA-4AD9-AB6C-C0528BB5FDA3}" destId="{81230320-6420-437E-A214-9F5F8BE8DE20}" srcOrd="11" destOrd="0" presId="urn:microsoft.com/office/officeart/2005/8/layout/vProcess5"/>
    <dgm:cxn modelId="{6A898AD0-A240-454F-8295-4C3ED6024E64}" type="presParOf" srcId="{6570E4CA-DFEA-4AD9-AB6C-C0528BB5FDA3}" destId="{1B76E374-4FF2-4E1F-ADA4-BD7A4A8DD468}" srcOrd="12" destOrd="0" presId="urn:microsoft.com/office/officeart/2005/8/layout/vProcess5"/>
    <dgm:cxn modelId="{29EBAF9C-6105-4E2E-852F-AC0099629F87}" type="presParOf" srcId="{6570E4CA-DFEA-4AD9-AB6C-C0528BB5FDA3}" destId="{B8D722B7-9601-47F7-947F-0993C0C64C37}" srcOrd="13" destOrd="0" presId="urn:microsoft.com/office/officeart/2005/8/layout/vProcess5"/>
    <dgm:cxn modelId="{4E84A48C-53A2-4F9C-9400-77DFDB45B383}" type="presParOf" srcId="{6570E4CA-DFEA-4AD9-AB6C-C0528BB5FDA3}" destId="{A2F00AEC-A091-49BC-A7BE-44602BF456E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0E9FD5-C44A-4871-AFE4-72C0DD0C12F9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330418D-9CE7-4CA3-B113-7312041473BC}">
      <dgm:prSet phldrT="[Texto]"/>
      <dgm:spPr/>
      <dgm:t>
        <a:bodyPr/>
        <a:lstStyle/>
        <a:p>
          <a:r>
            <a:rPr lang="es-EC" dirty="0" smtClean="0"/>
            <a:t>Visión amplia para el desarrollo del mercado japonés</a:t>
          </a:r>
          <a:endParaRPr lang="es-EC" dirty="0"/>
        </a:p>
      </dgm:t>
    </dgm:pt>
    <dgm:pt modelId="{BD63153A-B906-4B3F-B7C8-62300F90A1E2}" type="parTrans" cxnId="{4C343E4E-BA04-4743-A576-9982E28F8398}">
      <dgm:prSet/>
      <dgm:spPr/>
      <dgm:t>
        <a:bodyPr/>
        <a:lstStyle/>
        <a:p>
          <a:endParaRPr lang="es-EC"/>
        </a:p>
      </dgm:t>
    </dgm:pt>
    <dgm:pt modelId="{B0B8528A-4ED7-4F47-8976-401093247D10}" type="sibTrans" cxnId="{4C343E4E-BA04-4743-A576-9982E28F8398}">
      <dgm:prSet/>
      <dgm:spPr/>
      <dgm:t>
        <a:bodyPr/>
        <a:lstStyle/>
        <a:p>
          <a:endParaRPr lang="es-EC"/>
        </a:p>
      </dgm:t>
    </dgm:pt>
    <dgm:pt modelId="{947A3BE2-8AED-439C-83EC-4B010DDF02DA}">
      <dgm:prSet phldrT="[Texto]"/>
      <dgm:spPr/>
      <dgm:t>
        <a:bodyPr/>
        <a:lstStyle/>
        <a:p>
          <a:r>
            <a:rPr lang="es-EC" dirty="0" smtClean="0"/>
            <a:t>Disposición de compra – factibilidad 90%</a:t>
          </a:r>
          <a:endParaRPr lang="es-EC" dirty="0"/>
        </a:p>
      </dgm:t>
    </dgm:pt>
    <dgm:pt modelId="{49BAEBD6-7899-47F7-B54F-AB8A9B27BCA0}" type="parTrans" cxnId="{2F507928-868B-418B-B995-F8E3C5A878EA}">
      <dgm:prSet/>
      <dgm:spPr/>
      <dgm:t>
        <a:bodyPr/>
        <a:lstStyle/>
        <a:p>
          <a:endParaRPr lang="es-EC"/>
        </a:p>
      </dgm:t>
    </dgm:pt>
    <dgm:pt modelId="{6DEA303E-66F5-4ECE-8A02-075986AAB196}" type="sibTrans" cxnId="{2F507928-868B-418B-B995-F8E3C5A878EA}">
      <dgm:prSet/>
      <dgm:spPr/>
      <dgm:t>
        <a:bodyPr/>
        <a:lstStyle/>
        <a:p>
          <a:endParaRPr lang="es-EC"/>
        </a:p>
      </dgm:t>
    </dgm:pt>
    <dgm:pt modelId="{C2A0B3A1-D85F-4F78-8A1F-D415D94F12A0}">
      <dgm:prSet phldrT="[Texto]"/>
      <dgm:spPr/>
      <dgm:t>
        <a:bodyPr/>
        <a:lstStyle/>
        <a:p>
          <a:r>
            <a:rPr lang="es-EC" dirty="0" smtClean="0"/>
            <a:t>Establecer plan logístico para muestras (test)</a:t>
          </a:r>
          <a:endParaRPr lang="es-EC" dirty="0"/>
        </a:p>
      </dgm:t>
    </dgm:pt>
    <dgm:pt modelId="{A9817380-2EBC-4BBE-91D6-6C5B3772C7AF}" type="parTrans" cxnId="{769B69E2-7E05-4737-8B71-AA4A4E2E81EC}">
      <dgm:prSet/>
      <dgm:spPr/>
      <dgm:t>
        <a:bodyPr/>
        <a:lstStyle/>
        <a:p>
          <a:endParaRPr lang="es-EC"/>
        </a:p>
      </dgm:t>
    </dgm:pt>
    <dgm:pt modelId="{7B20D11C-FA62-4AA0-AF3C-CD6492DFCF46}" type="sibTrans" cxnId="{769B69E2-7E05-4737-8B71-AA4A4E2E81EC}">
      <dgm:prSet/>
      <dgm:spPr/>
      <dgm:t>
        <a:bodyPr/>
        <a:lstStyle/>
        <a:p>
          <a:endParaRPr lang="es-EC"/>
        </a:p>
      </dgm:t>
    </dgm:pt>
    <dgm:pt modelId="{AC2570AF-34AF-4D55-AAAE-B898C155AA9C}">
      <dgm:prSet phldrT="[Texto]"/>
      <dgm:spPr/>
      <dgm:t>
        <a:bodyPr/>
        <a:lstStyle/>
        <a:p>
          <a:r>
            <a:rPr lang="es-EC" dirty="0" smtClean="0"/>
            <a:t>Producto no tradicional – </a:t>
          </a:r>
          <a:r>
            <a:rPr lang="es-EC" dirty="0" err="1" smtClean="0"/>
            <a:t>Asociatividad</a:t>
          </a:r>
          <a:r>
            <a:rPr lang="es-EC" dirty="0" smtClean="0"/>
            <a:t> ASOPRUF</a:t>
          </a:r>
          <a:endParaRPr lang="es-EC" dirty="0"/>
        </a:p>
      </dgm:t>
    </dgm:pt>
    <dgm:pt modelId="{EE7313C8-94A4-453F-B5D6-073ADE54364F}" type="parTrans" cxnId="{7A300639-371D-4317-BD38-FEDD5B3629C7}">
      <dgm:prSet/>
      <dgm:spPr/>
      <dgm:t>
        <a:bodyPr/>
        <a:lstStyle/>
        <a:p>
          <a:endParaRPr lang="es-EC"/>
        </a:p>
      </dgm:t>
    </dgm:pt>
    <dgm:pt modelId="{C786533F-5243-4638-AC64-AFFDA2082F78}" type="sibTrans" cxnId="{7A300639-371D-4317-BD38-FEDD5B3629C7}">
      <dgm:prSet/>
      <dgm:spPr/>
      <dgm:t>
        <a:bodyPr/>
        <a:lstStyle/>
        <a:p>
          <a:endParaRPr lang="es-EC"/>
        </a:p>
      </dgm:t>
    </dgm:pt>
    <dgm:pt modelId="{A4789349-EBB4-487B-9C5B-0A9CA13EF6B5}">
      <dgm:prSet phldrT="[Texto]"/>
      <dgm:spPr/>
      <dgm:t>
        <a:bodyPr/>
        <a:lstStyle/>
        <a:p>
          <a:r>
            <a:rPr lang="es-EC" dirty="0" smtClean="0"/>
            <a:t>Mercado japonés exigente  en calidad y beneficios</a:t>
          </a:r>
          <a:endParaRPr lang="es-EC" dirty="0"/>
        </a:p>
      </dgm:t>
    </dgm:pt>
    <dgm:pt modelId="{4EEB9992-026D-4153-A606-32F4EF9026B2}" type="parTrans" cxnId="{50916C81-C62A-4E91-B2C1-7B19CC7569D2}">
      <dgm:prSet/>
      <dgm:spPr/>
      <dgm:t>
        <a:bodyPr/>
        <a:lstStyle/>
        <a:p>
          <a:endParaRPr lang="es-EC"/>
        </a:p>
      </dgm:t>
    </dgm:pt>
    <dgm:pt modelId="{E652C4D7-75E9-4C77-92FF-8DE98D281E8D}" type="sibTrans" cxnId="{50916C81-C62A-4E91-B2C1-7B19CC7569D2}">
      <dgm:prSet/>
      <dgm:spPr/>
      <dgm:t>
        <a:bodyPr/>
        <a:lstStyle/>
        <a:p>
          <a:endParaRPr lang="es-EC"/>
        </a:p>
      </dgm:t>
    </dgm:pt>
    <dgm:pt modelId="{2ED444D5-8944-437D-BE66-6E47FC167FFE}">
      <dgm:prSet phldrT="[Texto]"/>
      <dgm:spPr/>
      <dgm:t>
        <a:bodyPr/>
        <a:lstStyle/>
        <a:p>
          <a:r>
            <a:rPr lang="es-EC" dirty="0" smtClean="0"/>
            <a:t>Evaluación financiera Viabilidad     </a:t>
          </a:r>
        </a:p>
        <a:p>
          <a:r>
            <a:rPr lang="es-EC" dirty="0" smtClean="0"/>
            <a:t>VAN (+) y TIR 75% </a:t>
          </a:r>
          <a:endParaRPr lang="es-EC" dirty="0"/>
        </a:p>
      </dgm:t>
    </dgm:pt>
    <dgm:pt modelId="{A52AB707-0F2F-4852-9282-13487AB5F007}" type="parTrans" cxnId="{3F086D63-E54D-4553-8E6F-76FC764B6BFB}">
      <dgm:prSet/>
      <dgm:spPr/>
      <dgm:t>
        <a:bodyPr/>
        <a:lstStyle/>
        <a:p>
          <a:endParaRPr lang="es-EC"/>
        </a:p>
      </dgm:t>
    </dgm:pt>
    <dgm:pt modelId="{93F019DB-4FC5-4A88-9CBF-D6D353EACD0B}" type="sibTrans" cxnId="{3F086D63-E54D-4553-8E6F-76FC764B6BFB}">
      <dgm:prSet/>
      <dgm:spPr/>
      <dgm:t>
        <a:bodyPr/>
        <a:lstStyle/>
        <a:p>
          <a:endParaRPr lang="es-EC"/>
        </a:p>
      </dgm:t>
    </dgm:pt>
    <dgm:pt modelId="{6F9E5D8C-B52A-4810-843C-CEE407F0278D}" type="pres">
      <dgm:prSet presAssocID="{FE0E9FD5-C44A-4871-AFE4-72C0DD0C12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F4F264-F586-448A-8976-696641A8FDAD}" type="pres">
      <dgm:prSet presAssocID="{9330418D-9CE7-4CA3-B113-7312041473B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5F0866-278F-4B8C-BC5F-E536AA8A5676}" type="pres">
      <dgm:prSet presAssocID="{B0B8528A-4ED7-4F47-8976-401093247D10}" presName="sibTrans" presStyleLbl="sibTrans1D1" presStyleIdx="0" presStyleCnt="5"/>
      <dgm:spPr/>
      <dgm:t>
        <a:bodyPr/>
        <a:lstStyle/>
        <a:p>
          <a:endParaRPr lang="es-EC"/>
        </a:p>
      </dgm:t>
    </dgm:pt>
    <dgm:pt modelId="{43ABAEA0-506A-4D30-A625-E2418118407C}" type="pres">
      <dgm:prSet presAssocID="{B0B8528A-4ED7-4F47-8976-401093247D10}" presName="connectorText" presStyleLbl="sibTrans1D1" presStyleIdx="0" presStyleCnt="5"/>
      <dgm:spPr/>
      <dgm:t>
        <a:bodyPr/>
        <a:lstStyle/>
        <a:p>
          <a:endParaRPr lang="es-EC"/>
        </a:p>
      </dgm:t>
    </dgm:pt>
    <dgm:pt modelId="{5F989A5F-BFF1-45B3-B29F-516396665C48}" type="pres">
      <dgm:prSet presAssocID="{947A3BE2-8AED-439C-83EC-4B010DDF02D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137C43-60E4-4A9F-BF78-FCAA1831DBD6}" type="pres">
      <dgm:prSet presAssocID="{6DEA303E-66F5-4ECE-8A02-075986AAB196}" presName="sibTrans" presStyleLbl="sibTrans1D1" presStyleIdx="1" presStyleCnt="5"/>
      <dgm:spPr/>
      <dgm:t>
        <a:bodyPr/>
        <a:lstStyle/>
        <a:p>
          <a:endParaRPr lang="es-EC"/>
        </a:p>
      </dgm:t>
    </dgm:pt>
    <dgm:pt modelId="{CBC7D515-D402-4634-B15E-F93A4A4C781D}" type="pres">
      <dgm:prSet presAssocID="{6DEA303E-66F5-4ECE-8A02-075986AAB196}" presName="connectorText" presStyleLbl="sibTrans1D1" presStyleIdx="1" presStyleCnt="5"/>
      <dgm:spPr/>
      <dgm:t>
        <a:bodyPr/>
        <a:lstStyle/>
        <a:p>
          <a:endParaRPr lang="es-EC"/>
        </a:p>
      </dgm:t>
    </dgm:pt>
    <dgm:pt modelId="{155C48A5-84F4-47B3-BD37-7D7CB5DAB5A2}" type="pres">
      <dgm:prSet presAssocID="{C2A0B3A1-D85F-4F78-8A1F-D415D94F12A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985836-EE9D-4D57-87FD-FC2E823359A8}" type="pres">
      <dgm:prSet presAssocID="{7B20D11C-FA62-4AA0-AF3C-CD6492DFCF46}" presName="sibTrans" presStyleLbl="sibTrans1D1" presStyleIdx="2" presStyleCnt="5"/>
      <dgm:spPr/>
      <dgm:t>
        <a:bodyPr/>
        <a:lstStyle/>
        <a:p>
          <a:endParaRPr lang="es-EC"/>
        </a:p>
      </dgm:t>
    </dgm:pt>
    <dgm:pt modelId="{0D92DFBC-F973-46A4-9E78-4751FEDE81DE}" type="pres">
      <dgm:prSet presAssocID="{7B20D11C-FA62-4AA0-AF3C-CD6492DFCF46}" presName="connectorText" presStyleLbl="sibTrans1D1" presStyleIdx="2" presStyleCnt="5"/>
      <dgm:spPr/>
      <dgm:t>
        <a:bodyPr/>
        <a:lstStyle/>
        <a:p>
          <a:endParaRPr lang="es-EC"/>
        </a:p>
      </dgm:t>
    </dgm:pt>
    <dgm:pt modelId="{EC27B44A-EC60-42D4-8DE1-1AE065187CD2}" type="pres">
      <dgm:prSet presAssocID="{AC2570AF-34AF-4D55-AAAE-B898C155AA9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046BDC-C306-4739-8C88-CA1E12AE280E}" type="pres">
      <dgm:prSet presAssocID="{C786533F-5243-4638-AC64-AFFDA2082F78}" presName="sibTrans" presStyleLbl="sibTrans1D1" presStyleIdx="3" presStyleCnt="5"/>
      <dgm:spPr/>
      <dgm:t>
        <a:bodyPr/>
        <a:lstStyle/>
        <a:p>
          <a:endParaRPr lang="es-EC"/>
        </a:p>
      </dgm:t>
    </dgm:pt>
    <dgm:pt modelId="{452BD720-07D0-4A47-A5D9-FE078D92591D}" type="pres">
      <dgm:prSet presAssocID="{C786533F-5243-4638-AC64-AFFDA2082F78}" presName="connectorText" presStyleLbl="sibTrans1D1" presStyleIdx="3" presStyleCnt="5"/>
      <dgm:spPr/>
      <dgm:t>
        <a:bodyPr/>
        <a:lstStyle/>
        <a:p>
          <a:endParaRPr lang="es-EC"/>
        </a:p>
      </dgm:t>
    </dgm:pt>
    <dgm:pt modelId="{02D9A04D-60B0-413C-B4EC-B9A8732EF8F0}" type="pres">
      <dgm:prSet presAssocID="{A4789349-EBB4-487B-9C5B-0A9CA13EF6B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7E3497-8EB6-4234-954E-D9E9482EB4EB}" type="pres">
      <dgm:prSet presAssocID="{E652C4D7-75E9-4C77-92FF-8DE98D281E8D}" presName="sibTrans" presStyleLbl="sibTrans1D1" presStyleIdx="4" presStyleCnt="5"/>
      <dgm:spPr/>
      <dgm:t>
        <a:bodyPr/>
        <a:lstStyle/>
        <a:p>
          <a:endParaRPr lang="es-EC"/>
        </a:p>
      </dgm:t>
    </dgm:pt>
    <dgm:pt modelId="{3176EE67-9455-49B6-BB34-7D05300F829B}" type="pres">
      <dgm:prSet presAssocID="{E652C4D7-75E9-4C77-92FF-8DE98D281E8D}" presName="connectorText" presStyleLbl="sibTrans1D1" presStyleIdx="4" presStyleCnt="5"/>
      <dgm:spPr/>
      <dgm:t>
        <a:bodyPr/>
        <a:lstStyle/>
        <a:p>
          <a:endParaRPr lang="es-EC"/>
        </a:p>
      </dgm:t>
    </dgm:pt>
    <dgm:pt modelId="{CD591AD8-569C-4F5F-AFDA-B7FCA20C7447}" type="pres">
      <dgm:prSet presAssocID="{2ED444D5-8944-437D-BE66-6E47FC167F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778389B-A0EB-40EE-9DE6-A2FF3603E264}" type="presOf" srcId="{947A3BE2-8AED-439C-83EC-4B010DDF02DA}" destId="{5F989A5F-BFF1-45B3-B29F-516396665C48}" srcOrd="0" destOrd="0" presId="urn:microsoft.com/office/officeart/2005/8/layout/bProcess3"/>
    <dgm:cxn modelId="{2F507928-868B-418B-B995-F8E3C5A878EA}" srcId="{FE0E9FD5-C44A-4871-AFE4-72C0DD0C12F9}" destId="{947A3BE2-8AED-439C-83EC-4B010DDF02DA}" srcOrd="1" destOrd="0" parTransId="{49BAEBD6-7899-47F7-B54F-AB8A9B27BCA0}" sibTransId="{6DEA303E-66F5-4ECE-8A02-075986AAB196}"/>
    <dgm:cxn modelId="{2269EE9C-B65E-4578-9A03-08124EFD1E9E}" type="presOf" srcId="{FE0E9FD5-C44A-4871-AFE4-72C0DD0C12F9}" destId="{6F9E5D8C-B52A-4810-843C-CEE407F0278D}" srcOrd="0" destOrd="0" presId="urn:microsoft.com/office/officeart/2005/8/layout/bProcess3"/>
    <dgm:cxn modelId="{A381BBAE-8E75-4BF5-8085-3317D124A396}" type="presOf" srcId="{C786533F-5243-4638-AC64-AFFDA2082F78}" destId="{452BD720-07D0-4A47-A5D9-FE078D92591D}" srcOrd="1" destOrd="0" presId="urn:microsoft.com/office/officeart/2005/8/layout/bProcess3"/>
    <dgm:cxn modelId="{62D65DF7-9655-4DB8-B55D-9A92FDA22FFF}" type="presOf" srcId="{B0B8528A-4ED7-4F47-8976-401093247D10}" destId="{43ABAEA0-506A-4D30-A625-E2418118407C}" srcOrd="1" destOrd="0" presId="urn:microsoft.com/office/officeart/2005/8/layout/bProcess3"/>
    <dgm:cxn modelId="{9B8765DF-24F2-483E-8115-84122A06835B}" type="presOf" srcId="{AC2570AF-34AF-4D55-AAAE-B898C155AA9C}" destId="{EC27B44A-EC60-42D4-8DE1-1AE065187CD2}" srcOrd="0" destOrd="0" presId="urn:microsoft.com/office/officeart/2005/8/layout/bProcess3"/>
    <dgm:cxn modelId="{3F086D63-E54D-4553-8E6F-76FC764B6BFB}" srcId="{FE0E9FD5-C44A-4871-AFE4-72C0DD0C12F9}" destId="{2ED444D5-8944-437D-BE66-6E47FC167FFE}" srcOrd="5" destOrd="0" parTransId="{A52AB707-0F2F-4852-9282-13487AB5F007}" sibTransId="{93F019DB-4FC5-4A88-9CBF-D6D353EACD0B}"/>
    <dgm:cxn modelId="{71587D2B-8ECC-481F-AF40-DC92D90497A0}" type="presOf" srcId="{C786533F-5243-4638-AC64-AFFDA2082F78}" destId="{78046BDC-C306-4739-8C88-CA1E12AE280E}" srcOrd="0" destOrd="0" presId="urn:microsoft.com/office/officeart/2005/8/layout/bProcess3"/>
    <dgm:cxn modelId="{AEF57747-0F5B-40D5-92E7-7544B6573F81}" type="presOf" srcId="{6DEA303E-66F5-4ECE-8A02-075986AAB196}" destId="{CBC7D515-D402-4634-B15E-F93A4A4C781D}" srcOrd="1" destOrd="0" presId="urn:microsoft.com/office/officeart/2005/8/layout/bProcess3"/>
    <dgm:cxn modelId="{82376711-1F1C-44DD-AE55-DD45B6CFF2E0}" type="presOf" srcId="{7B20D11C-FA62-4AA0-AF3C-CD6492DFCF46}" destId="{44985836-EE9D-4D57-87FD-FC2E823359A8}" srcOrd="0" destOrd="0" presId="urn:microsoft.com/office/officeart/2005/8/layout/bProcess3"/>
    <dgm:cxn modelId="{50916C81-C62A-4E91-B2C1-7B19CC7569D2}" srcId="{FE0E9FD5-C44A-4871-AFE4-72C0DD0C12F9}" destId="{A4789349-EBB4-487B-9C5B-0A9CA13EF6B5}" srcOrd="4" destOrd="0" parTransId="{4EEB9992-026D-4153-A606-32F4EF9026B2}" sibTransId="{E652C4D7-75E9-4C77-92FF-8DE98D281E8D}"/>
    <dgm:cxn modelId="{4C343E4E-BA04-4743-A576-9982E28F8398}" srcId="{FE0E9FD5-C44A-4871-AFE4-72C0DD0C12F9}" destId="{9330418D-9CE7-4CA3-B113-7312041473BC}" srcOrd="0" destOrd="0" parTransId="{BD63153A-B906-4B3F-B7C8-62300F90A1E2}" sibTransId="{B0B8528A-4ED7-4F47-8976-401093247D10}"/>
    <dgm:cxn modelId="{2CAECDDF-3490-4E34-92EF-38C67E9889AC}" type="presOf" srcId="{E652C4D7-75E9-4C77-92FF-8DE98D281E8D}" destId="{E77E3497-8EB6-4234-954E-D9E9482EB4EB}" srcOrd="0" destOrd="0" presId="urn:microsoft.com/office/officeart/2005/8/layout/bProcess3"/>
    <dgm:cxn modelId="{BC3A99EB-47F2-4A63-96DD-0D07B201FFF4}" type="presOf" srcId="{C2A0B3A1-D85F-4F78-8A1F-D415D94F12A0}" destId="{155C48A5-84F4-47B3-BD37-7D7CB5DAB5A2}" srcOrd="0" destOrd="0" presId="urn:microsoft.com/office/officeart/2005/8/layout/bProcess3"/>
    <dgm:cxn modelId="{DE4F58FB-7E98-45EE-9A74-D1AA7554F431}" type="presOf" srcId="{B0B8528A-4ED7-4F47-8976-401093247D10}" destId="{B55F0866-278F-4B8C-BC5F-E536AA8A5676}" srcOrd="0" destOrd="0" presId="urn:microsoft.com/office/officeart/2005/8/layout/bProcess3"/>
    <dgm:cxn modelId="{7A300639-371D-4317-BD38-FEDD5B3629C7}" srcId="{FE0E9FD5-C44A-4871-AFE4-72C0DD0C12F9}" destId="{AC2570AF-34AF-4D55-AAAE-B898C155AA9C}" srcOrd="3" destOrd="0" parTransId="{EE7313C8-94A4-453F-B5D6-073ADE54364F}" sibTransId="{C786533F-5243-4638-AC64-AFFDA2082F78}"/>
    <dgm:cxn modelId="{769B69E2-7E05-4737-8B71-AA4A4E2E81EC}" srcId="{FE0E9FD5-C44A-4871-AFE4-72C0DD0C12F9}" destId="{C2A0B3A1-D85F-4F78-8A1F-D415D94F12A0}" srcOrd="2" destOrd="0" parTransId="{A9817380-2EBC-4BBE-91D6-6C5B3772C7AF}" sibTransId="{7B20D11C-FA62-4AA0-AF3C-CD6492DFCF46}"/>
    <dgm:cxn modelId="{A9ADCAC7-41C4-455D-9DDF-5AC15D9E776C}" type="presOf" srcId="{A4789349-EBB4-487B-9C5B-0A9CA13EF6B5}" destId="{02D9A04D-60B0-413C-B4EC-B9A8732EF8F0}" srcOrd="0" destOrd="0" presId="urn:microsoft.com/office/officeart/2005/8/layout/bProcess3"/>
    <dgm:cxn modelId="{356DFF6C-75EF-427F-87BD-958635405687}" type="presOf" srcId="{E652C4D7-75E9-4C77-92FF-8DE98D281E8D}" destId="{3176EE67-9455-49B6-BB34-7D05300F829B}" srcOrd="1" destOrd="0" presId="urn:microsoft.com/office/officeart/2005/8/layout/bProcess3"/>
    <dgm:cxn modelId="{D6C3296C-49AF-4471-A8A6-87FFA4309C0E}" type="presOf" srcId="{2ED444D5-8944-437D-BE66-6E47FC167FFE}" destId="{CD591AD8-569C-4F5F-AFDA-B7FCA20C7447}" srcOrd="0" destOrd="0" presId="urn:microsoft.com/office/officeart/2005/8/layout/bProcess3"/>
    <dgm:cxn modelId="{FCFD968D-5578-4EA7-8EE4-6F4AD4420EE9}" type="presOf" srcId="{7B20D11C-FA62-4AA0-AF3C-CD6492DFCF46}" destId="{0D92DFBC-F973-46A4-9E78-4751FEDE81DE}" srcOrd="1" destOrd="0" presId="urn:microsoft.com/office/officeart/2005/8/layout/bProcess3"/>
    <dgm:cxn modelId="{4476E9C0-7585-4CB4-AF6A-1AEEB4598DAE}" type="presOf" srcId="{6DEA303E-66F5-4ECE-8A02-075986AAB196}" destId="{75137C43-60E4-4A9F-BF78-FCAA1831DBD6}" srcOrd="0" destOrd="0" presId="urn:microsoft.com/office/officeart/2005/8/layout/bProcess3"/>
    <dgm:cxn modelId="{D03154D8-7A15-4F99-8139-E0CCB6CF79CD}" type="presOf" srcId="{9330418D-9CE7-4CA3-B113-7312041473BC}" destId="{78F4F264-F586-448A-8976-696641A8FDAD}" srcOrd="0" destOrd="0" presId="urn:microsoft.com/office/officeart/2005/8/layout/bProcess3"/>
    <dgm:cxn modelId="{93E21E06-5514-48C1-9C96-BC24D6D95EFA}" type="presParOf" srcId="{6F9E5D8C-B52A-4810-843C-CEE407F0278D}" destId="{78F4F264-F586-448A-8976-696641A8FDAD}" srcOrd="0" destOrd="0" presId="urn:microsoft.com/office/officeart/2005/8/layout/bProcess3"/>
    <dgm:cxn modelId="{37B35DAA-EEAE-4DC5-83CF-5418F7E22D9D}" type="presParOf" srcId="{6F9E5D8C-B52A-4810-843C-CEE407F0278D}" destId="{B55F0866-278F-4B8C-BC5F-E536AA8A5676}" srcOrd="1" destOrd="0" presId="urn:microsoft.com/office/officeart/2005/8/layout/bProcess3"/>
    <dgm:cxn modelId="{5B9AC3F6-3BE4-476F-8314-D31D0D995CC9}" type="presParOf" srcId="{B55F0866-278F-4B8C-BC5F-E536AA8A5676}" destId="{43ABAEA0-506A-4D30-A625-E2418118407C}" srcOrd="0" destOrd="0" presId="urn:microsoft.com/office/officeart/2005/8/layout/bProcess3"/>
    <dgm:cxn modelId="{9E0F4C88-89E3-4B23-9886-616CD9D66A07}" type="presParOf" srcId="{6F9E5D8C-B52A-4810-843C-CEE407F0278D}" destId="{5F989A5F-BFF1-45B3-B29F-516396665C48}" srcOrd="2" destOrd="0" presId="urn:microsoft.com/office/officeart/2005/8/layout/bProcess3"/>
    <dgm:cxn modelId="{D9C2C610-9CAB-47B9-9CC1-BE7E79231EA2}" type="presParOf" srcId="{6F9E5D8C-B52A-4810-843C-CEE407F0278D}" destId="{75137C43-60E4-4A9F-BF78-FCAA1831DBD6}" srcOrd="3" destOrd="0" presId="urn:microsoft.com/office/officeart/2005/8/layout/bProcess3"/>
    <dgm:cxn modelId="{E610815A-4E34-4117-A4B8-B4789CD1111E}" type="presParOf" srcId="{75137C43-60E4-4A9F-BF78-FCAA1831DBD6}" destId="{CBC7D515-D402-4634-B15E-F93A4A4C781D}" srcOrd="0" destOrd="0" presId="urn:microsoft.com/office/officeart/2005/8/layout/bProcess3"/>
    <dgm:cxn modelId="{F68BD8A2-AB32-4088-8876-FDD25DC45A94}" type="presParOf" srcId="{6F9E5D8C-B52A-4810-843C-CEE407F0278D}" destId="{155C48A5-84F4-47B3-BD37-7D7CB5DAB5A2}" srcOrd="4" destOrd="0" presId="urn:microsoft.com/office/officeart/2005/8/layout/bProcess3"/>
    <dgm:cxn modelId="{CAE7F274-E81E-4EDC-977F-22F5C043515B}" type="presParOf" srcId="{6F9E5D8C-B52A-4810-843C-CEE407F0278D}" destId="{44985836-EE9D-4D57-87FD-FC2E823359A8}" srcOrd="5" destOrd="0" presId="urn:microsoft.com/office/officeart/2005/8/layout/bProcess3"/>
    <dgm:cxn modelId="{1B3667C7-B051-494D-AA04-D04A9D7A8953}" type="presParOf" srcId="{44985836-EE9D-4D57-87FD-FC2E823359A8}" destId="{0D92DFBC-F973-46A4-9E78-4751FEDE81DE}" srcOrd="0" destOrd="0" presId="urn:microsoft.com/office/officeart/2005/8/layout/bProcess3"/>
    <dgm:cxn modelId="{D7DC90D8-6E4A-401B-B350-828FB2556EED}" type="presParOf" srcId="{6F9E5D8C-B52A-4810-843C-CEE407F0278D}" destId="{EC27B44A-EC60-42D4-8DE1-1AE065187CD2}" srcOrd="6" destOrd="0" presId="urn:microsoft.com/office/officeart/2005/8/layout/bProcess3"/>
    <dgm:cxn modelId="{C5B976F4-B95E-457F-A3D3-314BD6FB2376}" type="presParOf" srcId="{6F9E5D8C-B52A-4810-843C-CEE407F0278D}" destId="{78046BDC-C306-4739-8C88-CA1E12AE280E}" srcOrd="7" destOrd="0" presId="urn:microsoft.com/office/officeart/2005/8/layout/bProcess3"/>
    <dgm:cxn modelId="{9786232F-6133-405C-AD1E-4CA7365E13E5}" type="presParOf" srcId="{78046BDC-C306-4739-8C88-CA1E12AE280E}" destId="{452BD720-07D0-4A47-A5D9-FE078D92591D}" srcOrd="0" destOrd="0" presId="urn:microsoft.com/office/officeart/2005/8/layout/bProcess3"/>
    <dgm:cxn modelId="{A97B6531-F0B6-46D7-8C56-D4B264E5166D}" type="presParOf" srcId="{6F9E5D8C-B52A-4810-843C-CEE407F0278D}" destId="{02D9A04D-60B0-413C-B4EC-B9A8732EF8F0}" srcOrd="8" destOrd="0" presId="urn:microsoft.com/office/officeart/2005/8/layout/bProcess3"/>
    <dgm:cxn modelId="{14A43205-CD83-4D80-91AD-286677A1DB0A}" type="presParOf" srcId="{6F9E5D8C-B52A-4810-843C-CEE407F0278D}" destId="{E77E3497-8EB6-4234-954E-D9E9482EB4EB}" srcOrd="9" destOrd="0" presId="urn:microsoft.com/office/officeart/2005/8/layout/bProcess3"/>
    <dgm:cxn modelId="{CBD2AF12-E04F-4AA1-9526-2A5B29604F48}" type="presParOf" srcId="{E77E3497-8EB6-4234-954E-D9E9482EB4EB}" destId="{3176EE67-9455-49B6-BB34-7D05300F829B}" srcOrd="0" destOrd="0" presId="urn:microsoft.com/office/officeart/2005/8/layout/bProcess3"/>
    <dgm:cxn modelId="{53742FB1-ED05-4E14-B306-522EB905946E}" type="presParOf" srcId="{6F9E5D8C-B52A-4810-843C-CEE407F0278D}" destId="{CD591AD8-569C-4F5F-AFDA-B7FCA20C744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5EAED57-E5E2-41FA-8D5C-DAB152484F9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2949631-12EE-45F2-B5B2-070023739804}">
      <dgm:prSet phldrT="[Texto]"/>
      <dgm:spPr/>
      <dgm:t>
        <a:bodyPr/>
        <a:lstStyle/>
        <a:p>
          <a:r>
            <a:rPr lang="es-EC" dirty="0" smtClean="0"/>
            <a:t>Desarrollo marca país</a:t>
          </a:r>
          <a:endParaRPr lang="es-EC" dirty="0"/>
        </a:p>
      </dgm:t>
    </dgm:pt>
    <dgm:pt modelId="{DE7C5BFE-2818-4F60-914F-45C2F863EE7B}" type="parTrans" cxnId="{B7E520C0-B094-40B1-9624-8D2BD1FDB016}">
      <dgm:prSet/>
      <dgm:spPr/>
      <dgm:t>
        <a:bodyPr/>
        <a:lstStyle/>
        <a:p>
          <a:endParaRPr lang="es-EC"/>
        </a:p>
      </dgm:t>
    </dgm:pt>
    <dgm:pt modelId="{A9270102-D562-4C5F-AB76-F7C2C8BF75AF}" type="sibTrans" cxnId="{B7E520C0-B094-40B1-9624-8D2BD1FDB016}">
      <dgm:prSet/>
      <dgm:spPr/>
      <dgm:t>
        <a:bodyPr/>
        <a:lstStyle/>
        <a:p>
          <a:endParaRPr lang="es-EC"/>
        </a:p>
      </dgm:t>
    </dgm:pt>
    <dgm:pt modelId="{2C396FFF-F61D-4245-AB33-F57F7CD90C4B}">
      <dgm:prSet phldrT="[Texto]"/>
      <dgm:spPr/>
      <dgm:t>
        <a:bodyPr/>
        <a:lstStyle/>
        <a:p>
          <a:r>
            <a:rPr lang="es-EC" dirty="0" smtClean="0"/>
            <a:t>Proceso exporta fácil</a:t>
          </a:r>
          <a:endParaRPr lang="es-EC" dirty="0"/>
        </a:p>
      </dgm:t>
    </dgm:pt>
    <dgm:pt modelId="{29D4192B-8F0A-4AE2-81C9-4589A68AF394}" type="parTrans" cxnId="{230F15FB-096B-4563-881A-DC961EF08177}">
      <dgm:prSet/>
      <dgm:spPr/>
      <dgm:t>
        <a:bodyPr/>
        <a:lstStyle/>
        <a:p>
          <a:endParaRPr lang="es-EC"/>
        </a:p>
      </dgm:t>
    </dgm:pt>
    <dgm:pt modelId="{D31F8BD6-962A-44B6-AC85-FDFC856AE84C}" type="sibTrans" cxnId="{230F15FB-096B-4563-881A-DC961EF08177}">
      <dgm:prSet/>
      <dgm:spPr/>
      <dgm:t>
        <a:bodyPr/>
        <a:lstStyle/>
        <a:p>
          <a:endParaRPr lang="es-EC"/>
        </a:p>
      </dgm:t>
    </dgm:pt>
    <dgm:pt modelId="{8E8856AB-9E11-4864-901C-77064C05183C}">
      <dgm:prSet phldrT="[Texto]"/>
      <dgm:spPr/>
      <dgm:t>
        <a:bodyPr/>
        <a:lstStyle/>
        <a:p>
          <a:r>
            <a:rPr lang="es-EC" dirty="0" smtClean="0"/>
            <a:t>Certificaciones internacionales, participación en ferias</a:t>
          </a:r>
          <a:endParaRPr lang="es-EC" dirty="0"/>
        </a:p>
      </dgm:t>
    </dgm:pt>
    <dgm:pt modelId="{0E3AA2AF-318F-4F5C-B057-CEA6DA98124E}" type="parTrans" cxnId="{1447BC45-7542-4D36-B13B-E1450943E00E}">
      <dgm:prSet/>
      <dgm:spPr/>
      <dgm:t>
        <a:bodyPr/>
        <a:lstStyle/>
        <a:p>
          <a:endParaRPr lang="es-EC"/>
        </a:p>
      </dgm:t>
    </dgm:pt>
    <dgm:pt modelId="{9254181E-3505-4A35-A18D-BB67128FDEB2}" type="sibTrans" cxnId="{1447BC45-7542-4D36-B13B-E1450943E00E}">
      <dgm:prSet/>
      <dgm:spPr/>
      <dgm:t>
        <a:bodyPr/>
        <a:lstStyle/>
        <a:p>
          <a:endParaRPr lang="es-EC"/>
        </a:p>
      </dgm:t>
    </dgm:pt>
    <dgm:pt modelId="{A52095CE-3188-4514-A141-BF2716C49523}" type="pres">
      <dgm:prSet presAssocID="{95EAED57-E5E2-41FA-8D5C-DAB152484F91}" presName="Name0" presStyleCnt="0">
        <dgm:presLayoutVars>
          <dgm:dir/>
          <dgm:animLvl val="lvl"/>
          <dgm:resizeHandles val="exact"/>
        </dgm:presLayoutVars>
      </dgm:prSet>
      <dgm:spPr/>
    </dgm:pt>
    <dgm:pt modelId="{D16825B4-671D-4DFC-9BC6-C06F7AAACE36}" type="pres">
      <dgm:prSet presAssocID="{52949631-12EE-45F2-B5B2-07002373980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0F8949-2203-4218-9F42-EE68A05B6D75}" type="pres">
      <dgm:prSet presAssocID="{A9270102-D562-4C5F-AB76-F7C2C8BF75AF}" presName="parTxOnlySpace" presStyleCnt="0"/>
      <dgm:spPr/>
    </dgm:pt>
    <dgm:pt modelId="{2B96DE9F-B3A0-4C8E-8CF2-343F628DF076}" type="pres">
      <dgm:prSet presAssocID="{2C396FFF-F61D-4245-AB33-F57F7CD90C4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B66449-5521-45E3-8D05-E0D106F48B98}" type="pres">
      <dgm:prSet presAssocID="{D31F8BD6-962A-44B6-AC85-FDFC856AE84C}" presName="parTxOnlySpace" presStyleCnt="0"/>
      <dgm:spPr/>
    </dgm:pt>
    <dgm:pt modelId="{32B0195B-7762-45F5-ABAA-0162B0037087}" type="pres">
      <dgm:prSet presAssocID="{8E8856AB-9E11-4864-901C-77064C05183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0F15FB-096B-4563-881A-DC961EF08177}" srcId="{95EAED57-E5E2-41FA-8D5C-DAB152484F91}" destId="{2C396FFF-F61D-4245-AB33-F57F7CD90C4B}" srcOrd="1" destOrd="0" parTransId="{29D4192B-8F0A-4AE2-81C9-4589A68AF394}" sibTransId="{D31F8BD6-962A-44B6-AC85-FDFC856AE84C}"/>
    <dgm:cxn modelId="{918D59AE-E0D3-4155-8234-C708A2DF8E6D}" type="presOf" srcId="{95EAED57-E5E2-41FA-8D5C-DAB152484F91}" destId="{A52095CE-3188-4514-A141-BF2716C49523}" srcOrd="0" destOrd="0" presId="urn:microsoft.com/office/officeart/2005/8/layout/chevron1"/>
    <dgm:cxn modelId="{F50FA85F-C247-4F81-9EA8-886A26EFD317}" type="presOf" srcId="{2C396FFF-F61D-4245-AB33-F57F7CD90C4B}" destId="{2B96DE9F-B3A0-4C8E-8CF2-343F628DF076}" srcOrd="0" destOrd="0" presId="urn:microsoft.com/office/officeart/2005/8/layout/chevron1"/>
    <dgm:cxn modelId="{1D8270E3-234B-4472-B757-917DC0D1EDD7}" type="presOf" srcId="{52949631-12EE-45F2-B5B2-070023739804}" destId="{D16825B4-671D-4DFC-9BC6-C06F7AAACE36}" srcOrd="0" destOrd="0" presId="urn:microsoft.com/office/officeart/2005/8/layout/chevron1"/>
    <dgm:cxn modelId="{63EDF648-9CD6-4D00-9665-C6D56CDB92B7}" type="presOf" srcId="{8E8856AB-9E11-4864-901C-77064C05183C}" destId="{32B0195B-7762-45F5-ABAA-0162B0037087}" srcOrd="0" destOrd="0" presId="urn:microsoft.com/office/officeart/2005/8/layout/chevron1"/>
    <dgm:cxn modelId="{B7E520C0-B094-40B1-9624-8D2BD1FDB016}" srcId="{95EAED57-E5E2-41FA-8D5C-DAB152484F91}" destId="{52949631-12EE-45F2-B5B2-070023739804}" srcOrd="0" destOrd="0" parTransId="{DE7C5BFE-2818-4F60-914F-45C2F863EE7B}" sibTransId="{A9270102-D562-4C5F-AB76-F7C2C8BF75AF}"/>
    <dgm:cxn modelId="{1447BC45-7542-4D36-B13B-E1450943E00E}" srcId="{95EAED57-E5E2-41FA-8D5C-DAB152484F91}" destId="{8E8856AB-9E11-4864-901C-77064C05183C}" srcOrd="2" destOrd="0" parTransId="{0E3AA2AF-318F-4F5C-B057-CEA6DA98124E}" sibTransId="{9254181E-3505-4A35-A18D-BB67128FDEB2}"/>
    <dgm:cxn modelId="{5A02625B-4E06-4A03-81D0-1D48EA47E750}" type="presParOf" srcId="{A52095CE-3188-4514-A141-BF2716C49523}" destId="{D16825B4-671D-4DFC-9BC6-C06F7AAACE36}" srcOrd="0" destOrd="0" presId="urn:microsoft.com/office/officeart/2005/8/layout/chevron1"/>
    <dgm:cxn modelId="{7A4F6979-54A0-4621-B6EC-B396C8D644A6}" type="presParOf" srcId="{A52095CE-3188-4514-A141-BF2716C49523}" destId="{820F8949-2203-4218-9F42-EE68A05B6D75}" srcOrd="1" destOrd="0" presId="urn:microsoft.com/office/officeart/2005/8/layout/chevron1"/>
    <dgm:cxn modelId="{20007600-9081-40F8-99BD-3D8299B56002}" type="presParOf" srcId="{A52095CE-3188-4514-A141-BF2716C49523}" destId="{2B96DE9F-B3A0-4C8E-8CF2-343F628DF076}" srcOrd="2" destOrd="0" presId="urn:microsoft.com/office/officeart/2005/8/layout/chevron1"/>
    <dgm:cxn modelId="{E240EBD6-FAC6-44FF-9F45-B9A4F20CD750}" type="presParOf" srcId="{A52095CE-3188-4514-A141-BF2716C49523}" destId="{04B66449-5521-45E3-8D05-E0D106F48B98}" srcOrd="3" destOrd="0" presId="urn:microsoft.com/office/officeart/2005/8/layout/chevron1"/>
    <dgm:cxn modelId="{AFD9665B-FC09-406F-BF26-C6615F784935}" type="presParOf" srcId="{A52095CE-3188-4514-A141-BF2716C49523}" destId="{32B0195B-7762-45F5-ABAA-0162B003708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E9170D-D951-490E-BBD5-62143ACC8203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AC63B52-CB31-446C-8276-DBBE989F489B}">
      <dgm:prSet/>
      <dgm:spPr/>
      <dgm:t>
        <a:bodyPr/>
        <a:lstStyle/>
        <a:p>
          <a:pPr rtl="0"/>
          <a:r>
            <a:rPr lang="es-EC" dirty="0" smtClean="0"/>
            <a:t>Impulsar la exportación de frutas deshidratadas a la cuidad de Tokio continental, mediante la creación de una procesadora ubicada en la parroquia </a:t>
          </a:r>
          <a:r>
            <a:rPr lang="es-EC" dirty="0" err="1" smtClean="0"/>
            <a:t>Poaló</a:t>
          </a:r>
          <a:r>
            <a:rPr lang="es-EC" dirty="0" smtClean="0"/>
            <a:t> provincia de Cotopaxi, con el fin de apoyar a las Economías Populares y Solidarias de la provincia y a la vez potencializar el mercado </a:t>
          </a:r>
          <a:r>
            <a:rPr lang="es-EC" dirty="0" smtClean="0"/>
            <a:t>japonés </a:t>
          </a:r>
          <a:r>
            <a:rPr lang="es-EC" dirty="0" smtClean="0"/>
            <a:t>como un nuevo destino de negocios para el Ecuador.</a:t>
          </a:r>
          <a:endParaRPr lang="es-ES" dirty="0"/>
        </a:p>
      </dgm:t>
    </dgm:pt>
    <dgm:pt modelId="{16712177-22E0-4B4C-9764-DA40DA65AAB7}" type="parTrans" cxnId="{15AE74F8-8808-46C8-AF62-1215E6E3AFD2}">
      <dgm:prSet/>
      <dgm:spPr/>
      <dgm:t>
        <a:bodyPr/>
        <a:lstStyle/>
        <a:p>
          <a:endParaRPr lang="es-ES"/>
        </a:p>
      </dgm:t>
    </dgm:pt>
    <dgm:pt modelId="{FA337437-CBB7-455E-AA99-E1C49F1A14DA}" type="sibTrans" cxnId="{15AE74F8-8808-46C8-AF62-1215E6E3AFD2}">
      <dgm:prSet/>
      <dgm:spPr/>
      <dgm:t>
        <a:bodyPr/>
        <a:lstStyle/>
        <a:p>
          <a:endParaRPr lang="es-ES"/>
        </a:p>
      </dgm:t>
    </dgm:pt>
    <dgm:pt modelId="{EA5F1597-0A6E-40E2-84A4-DED2ECC7C9A2}" type="pres">
      <dgm:prSet presAssocID="{CCE9170D-D951-490E-BBD5-62143ACC82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2C7989-46FC-4A61-BDF7-1D57184FB79A}" type="pres">
      <dgm:prSet presAssocID="{CCE9170D-D951-490E-BBD5-62143ACC8203}" presName="fgShape" presStyleLbl="fgShp" presStyleIdx="0" presStyleCnt="1"/>
      <dgm:spPr/>
    </dgm:pt>
    <dgm:pt modelId="{A59AADC6-8E71-48E2-8359-969CC38A85C9}" type="pres">
      <dgm:prSet presAssocID="{CCE9170D-D951-490E-BBD5-62143ACC8203}" presName="linComp" presStyleCnt="0"/>
      <dgm:spPr/>
    </dgm:pt>
    <dgm:pt modelId="{305CDD84-6D86-445D-9439-26C635BB4BD1}" type="pres">
      <dgm:prSet presAssocID="{CAC63B52-CB31-446C-8276-DBBE989F489B}" presName="compNode" presStyleCnt="0"/>
      <dgm:spPr/>
    </dgm:pt>
    <dgm:pt modelId="{257E4DA3-F973-4275-8290-3FEA50394F97}" type="pres">
      <dgm:prSet presAssocID="{CAC63B52-CB31-446C-8276-DBBE989F489B}" presName="bkgdShape" presStyleLbl="node1" presStyleIdx="0" presStyleCnt="1"/>
      <dgm:spPr/>
      <dgm:t>
        <a:bodyPr/>
        <a:lstStyle/>
        <a:p>
          <a:endParaRPr lang="es-ES"/>
        </a:p>
      </dgm:t>
    </dgm:pt>
    <dgm:pt modelId="{9DB738FE-71D9-486A-885B-7ECAA38F661C}" type="pres">
      <dgm:prSet presAssocID="{CAC63B52-CB31-446C-8276-DBBE989F489B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8F1A4-78E1-4E95-8461-6B601982BC87}" type="pres">
      <dgm:prSet presAssocID="{CAC63B52-CB31-446C-8276-DBBE989F489B}" presName="invisiNode" presStyleLbl="node1" presStyleIdx="0" presStyleCnt="1"/>
      <dgm:spPr/>
    </dgm:pt>
    <dgm:pt modelId="{35604DEB-138E-4057-A89E-E69640567985}" type="pres">
      <dgm:prSet presAssocID="{CAC63B52-CB31-446C-8276-DBBE989F489B}" presName="imagNode" presStyleLbl="fgImgPlace1" presStyleIdx="0" presStyleCnt="1" custScaleX="152467" custScaleY="1025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F65D4ACC-4EC2-4D90-B173-15D5B4DC27A9}" type="presOf" srcId="{CAC63B52-CB31-446C-8276-DBBE989F489B}" destId="{9DB738FE-71D9-486A-885B-7ECAA38F661C}" srcOrd="1" destOrd="0" presId="urn:microsoft.com/office/officeart/2005/8/layout/hList7"/>
    <dgm:cxn modelId="{9624052E-9F03-4200-A1C4-6BCC17067E10}" type="presOf" srcId="{CAC63B52-CB31-446C-8276-DBBE989F489B}" destId="{257E4DA3-F973-4275-8290-3FEA50394F97}" srcOrd="0" destOrd="0" presId="urn:microsoft.com/office/officeart/2005/8/layout/hList7"/>
    <dgm:cxn modelId="{15AE74F8-8808-46C8-AF62-1215E6E3AFD2}" srcId="{CCE9170D-D951-490E-BBD5-62143ACC8203}" destId="{CAC63B52-CB31-446C-8276-DBBE989F489B}" srcOrd="0" destOrd="0" parTransId="{16712177-22E0-4B4C-9764-DA40DA65AAB7}" sibTransId="{FA337437-CBB7-455E-AA99-E1C49F1A14DA}"/>
    <dgm:cxn modelId="{90346EB8-767D-4ED2-9D71-1AC297581F19}" type="presOf" srcId="{CCE9170D-D951-490E-BBD5-62143ACC8203}" destId="{EA5F1597-0A6E-40E2-84A4-DED2ECC7C9A2}" srcOrd="0" destOrd="0" presId="urn:microsoft.com/office/officeart/2005/8/layout/hList7"/>
    <dgm:cxn modelId="{1C011607-49B6-4886-8783-1EB9B96868CE}" type="presParOf" srcId="{EA5F1597-0A6E-40E2-84A4-DED2ECC7C9A2}" destId="{B82C7989-46FC-4A61-BDF7-1D57184FB79A}" srcOrd="0" destOrd="0" presId="urn:microsoft.com/office/officeart/2005/8/layout/hList7"/>
    <dgm:cxn modelId="{F552D22F-7CFA-47A1-AC67-5CB5156FC840}" type="presParOf" srcId="{EA5F1597-0A6E-40E2-84A4-DED2ECC7C9A2}" destId="{A59AADC6-8E71-48E2-8359-969CC38A85C9}" srcOrd="1" destOrd="0" presId="urn:microsoft.com/office/officeart/2005/8/layout/hList7"/>
    <dgm:cxn modelId="{EE22E21B-73CE-4E28-8274-67057BD68164}" type="presParOf" srcId="{A59AADC6-8E71-48E2-8359-969CC38A85C9}" destId="{305CDD84-6D86-445D-9439-26C635BB4BD1}" srcOrd="0" destOrd="0" presId="urn:microsoft.com/office/officeart/2005/8/layout/hList7"/>
    <dgm:cxn modelId="{A9B7B621-93AE-45B5-A0D7-B5DEB7BE8532}" type="presParOf" srcId="{305CDD84-6D86-445D-9439-26C635BB4BD1}" destId="{257E4DA3-F973-4275-8290-3FEA50394F97}" srcOrd="0" destOrd="0" presId="urn:microsoft.com/office/officeart/2005/8/layout/hList7"/>
    <dgm:cxn modelId="{E92B7C43-8033-4FF4-BD77-09BFD53E9438}" type="presParOf" srcId="{305CDD84-6D86-445D-9439-26C635BB4BD1}" destId="{9DB738FE-71D9-486A-885B-7ECAA38F661C}" srcOrd="1" destOrd="0" presId="urn:microsoft.com/office/officeart/2005/8/layout/hList7"/>
    <dgm:cxn modelId="{543C1695-9D1B-4BE1-A140-B3FCD10163F1}" type="presParOf" srcId="{305CDD84-6D86-445D-9439-26C635BB4BD1}" destId="{E878F1A4-78E1-4E95-8461-6B601982BC87}" srcOrd="2" destOrd="0" presId="urn:microsoft.com/office/officeart/2005/8/layout/hList7"/>
    <dgm:cxn modelId="{3FD54A86-30E1-4DA6-9CE5-835F0DB92655}" type="presParOf" srcId="{305CDD84-6D86-445D-9439-26C635BB4BD1}" destId="{35604DEB-138E-4057-A89E-E6964056798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9BCC4-ED2B-4FF3-9457-B7F12D7FFB1C}" type="doc">
      <dgm:prSet loTypeId="urn:microsoft.com/office/officeart/2005/8/layout/hProcess1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C9DA67-1FDE-49FA-9005-0DA58ADC8BE2}">
      <dgm:prSet/>
      <dgm:spPr/>
      <dgm:t>
        <a:bodyPr/>
        <a:lstStyle/>
        <a:p>
          <a:pPr rtl="0"/>
          <a:r>
            <a:rPr lang="es-ES" dirty="0" smtClean="0"/>
            <a:t>Es  una  fruta exótica de alto contenido en vitaminas A y B, así como su elevado aporte de hierro y  también la gran cantidad de energía que aporta al cuerpo debido al número de calorías</a:t>
          </a:r>
          <a:endParaRPr lang="es-ES" dirty="0"/>
        </a:p>
      </dgm:t>
    </dgm:pt>
    <dgm:pt modelId="{D80B797D-A276-4319-BC74-84FB1110F1CD}" type="parTrans" cxnId="{2CE434F7-0F11-4B3B-B62F-F9A2EB12191A}">
      <dgm:prSet/>
      <dgm:spPr/>
      <dgm:t>
        <a:bodyPr/>
        <a:lstStyle/>
        <a:p>
          <a:endParaRPr lang="es-ES"/>
        </a:p>
      </dgm:t>
    </dgm:pt>
    <dgm:pt modelId="{C2D136ED-8E43-4EB1-8163-063A7BBF313C}" type="sibTrans" cxnId="{2CE434F7-0F11-4B3B-B62F-F9A2EB12191A}">
      <dgm:prSet/>
      <dgm:spPr/>
      <dgm:t>
        <a:bodyPr/>
        <a:lstStyle/>
        <a:p>
          <a:endParaRPr lang="es-ES"/>
        </a:p>
      </dgm:t>
    </dgm:pt>
    <dgm:pt modelId="{69A9235B-FFD7-465B-8DB1-2B4275AA9439}">
      <dgm:prSet/>
      <dgm:spPr/>
      <dgm:t>
        <a:bodyPr/>
        <a:lstStyle/>
        <a:p>
          <a:pPr rtl="0"/>
          <a:r>
            <a:rPr lang="es-ES" b="0" i="0" dirty="0" smtClean="0"/>
            <a:t>LA UVILLA DESHIDRATADA  contiene las mismas características de la fruta fresca, pero  pierde el agua y líquidos que contiene, conservándola por mas tiempo</a:t>
          </a:r>
          <a:endParaRPr lang="es-ES" b="0" i="0" dirty="0"/>
        </a:p>
      </dgm:t>
    </dgm:pt>
    <dgm:pt modelId="{EAEC9DC6-332F-496A-9565-404E7DF830F1}" type="parTrans" cxnId="{FFA4F250-7E0D-4C83-8520-D864312D4C10}">
      <dgm:prSet/>
      <dgm:spPr/>
      <dgm:t>
        <a:bodyPr/>
        <a:lstStyle/>
        <a:p>
          <a:endParaRPr lang="es-ES"/>
        </a:p>
      </dgm:t>
    </dgm:pt>
    <dgm:pt modelId="{09EF2812-FB64-4840-9509-CFAE6CFB9C6B}" type="sibTrans" cxnId="{FFA4F250-7E0D-4C83-8520-D864312D4C10}">
      <dgm:prSet/>
      <dgm:spPr/>
      <dgm:t>
        <a:bodyPr/>
        <a:lstStyle/>
        <a:p>
          <a:endParaRPr lang="es-ES"/>
        </a:p>
      </dgm:t>
    </dgm:pt>
    <dgm:pt modelId="{DB7E84BF-742C-4DA0-80B4-F8DB400B0571}" type="pres">
      <dgm:prSet presAssocID="{9DF9BCC4-ED2B-4FF3-9457-B7F12D7FFB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2698FC-7632-432E-9DF6-05B199EA66D1}" type="pres">
      <dgm:prSet presAssocID="{9DF9BCC4-ED2B-4FF3-9457-B7F12D7FFB1C}" presName="arrow" presStyleLbl="bgShp" presStyleIdx="0" presStyleCnt="1"/>
      <dgm:spPr/>
    </dgm:pt>
    <dgm:pt modelId="{9D7A5735-79DD-43C0-855E-0439D0773F9A}" type="pres">
      <dgm:prSet presAssocID="{9DF9BCC4-ED2B-4FF3-9457-B7F12D7FFB1C}" presName="points" presStyleCnt="0"/>
      <dgm:spPr/>
    </dgm:pt>
    <dgm:pt modelId="{86F8139B-BD93-4414-844E-7C6650761D73}" type="pres">
      <dgm:prSet presAssocID="{F3C9DA67-1FDE-49FA-9005-0DA58ADC8BE2}" presName="compositeA" presStyleCnt="0"/>
      <dgm:spPr/>
    </dgm:pt>
    <dgm:pt modelId="{00762445-49A8-44E7-873F-AC9445E85773}" type="pres">
      <dgm:prSet presAssocID="{F3C9DA67-1FDE-49FA-9005-0DA58ADC8BE2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6718F7-E53C-41BF-BE04-2F05489E501E}" type="pres">
      <dgm:prSet presAssocID="{F3C9DA67-1FDE-49FA-9005-0DA58ADC8BE2}" presName="circleA" presStyleLbl="node1" presStyleIdx="0" presStyleCnt="2"/>
      <dgm:spPr/>
    </dgm:pt>
    <dgm:pt modelId="{237572FA-8EC4-49C3-BD49-92E72F8B12A7}" type="pres">
      <dgm:prSet presAssocID="{F3C9DA67-1FDE-49FA-9005-0DA58ADC8BE2}" presName="spaceA" presStyleCnt="0"/>
      <dgm:spPr/>
    </dgm:pt>
    <dgm:pt modelId="{B4FDD907-3F6C-4542-B3DC-1E52A9E72B03}" type="pres">
      <dgm:prSet presAssocID="{C2D136ED-8E43-4EB1-8163-063A7BBF313C}" presName="space" presStyleCnt="0"/>
      <dgm:spPr/>
    </dgm:pt>
    <dgm:pt modelId="{1BA8F5B4-DFA7-4D48-AD39-F80A40AA93C5}" type="pres">
      <dgm:prSet presAssocID="{69A9235B-FFD7-465B-8DB1-2B4275AA9439}" presName="compositeB" presStyleCnt="0"/>
      <dgm:spPr/>
    </dgm:pt>
    <dgm:pt modelId="{90C519E7-B2CC-445B-9754-6169E42B89C1}" type="pres">
      <dgm:prSet presAssocID="{69A9235B-FFD7-465B-8DB1-2B4275AA9439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4CACFE-C39D-44E1-AD30-605260B8F15A}" type="pres">
      <dgm:prSet presAssocID="{69A9235B-FFD7-465B-8DB1-2B4275AA9439}" presName="circleB" presStyleLbl="node1" presStyleIdx="1" presStyleCnt="2"/>
      <dgm:spPr/>
    </dgm:pt>
    <dgm:pt modelId="{37C5CA61-5E1F-4B30-B26C-07944D86BABA}" type="pres">
      <dgm:prSet presAssocID="{69A9235B-FFD7-465B-8DB1-2B4275AA9439}" presName="spaceB" presStyleCnt="0"/>
      <dgm:spPr/>
    </dgm:pt>
  </dgm:ptLst>
  <dgm:cxnLst>
    <dgm:cxn modelId="{FFA4F250-7E0D-4C83-8520-D864312D4C10}" srcId="{9DF9BCC4-ED2B-4FF3-9457-B7F12D7FFB1C}" destId="{69A9235B-FFD7-465B-8DB1-2B4275AA9439}" srcOrd="1" destOrd="0" parTransId="{EAEC9DC6-332F-496A-9565-404E7DF830F1}" sibTransId="{09EF2812-FB64-4840-9509-CFAE6CFB9C6B}"/>
    <dgm:cxn modelId="{2CE434F7-0F11-4B3B-B62F-F9A2EB12191A}" srcId="{9DF9BCC4-ED2B-4FF3-9457-B7F12D7FFB1C}" destId="{F3C9DA67-1FDE-49FA-9005-0DA58ADC8BE2}" srcOrd="0" destOrd="0" parTransId="{D80B797D-A276-4319-BC74-84FB1110F1CD}" sibTransId="{C2D136ED-8E43-4EB1-8163-063A7BBF313C}"/>
    <dgm:cxn modelId="{EABD6531-7767-4872-A92A-97EE6E941077}" type="presOf" srcId="{9DF9BCC4-ED2B-4FF3-9457-B7F12D7FFB1C}" destId="{DB7E84BF-742C-4DA0-80B4-F8DB400B0571}" srcOrd="0" destOrd="0" presId="urn:microsoft.com/office/officeart/2005/8/layout/hProcess11"/>
    <dgm:cxn modelId="{5EEF193B-8869-4927-B9D9-68B6628A625B}" type="presOf" srcId="{69A9235B-FFD7-465B-8DB1-2B4275AA9439}" destId="{90C519E7-B2CC-445B-9754-6169E42B89C1}" srcOrd="0" destOrd="0" presId="urn:microsoft.com/office/officeart/2005/8/layout/hProcess11"/>
    <dgm:cxn modelId="{A2CDE2D2-936C-4EF1-81AB-C17519ED7774}" type="presOf" srcId="{F3C9DA67-1FDE-49FA-9005-0DA58ADC8BE2}" destId="{00762445-49A8-44E7-873F-AC9445E85773}" srcOrd="0" destOrd="0" presId="urn:microsoft.com/office/officeart/2005/8/layout/hProcess11"/>
    <dgm:cxn modelId="{5235602E-6BF5-4891-AEA3-09235656BB15}" type="presParOf" srcId="{DB7E84BF-742C-4DA0-80B4-F8DB400B0571}" destId="{1E2698FC-7632-432E-9DF6-05B199EA66D1}" srcOrd="0" destOrd="0" presId="urn:microsoft.com/office/officeart/2005/8/layout/hProcess11"/>
    <dgm:cxn modelId="{FBB7BA17-3199-4921-BEF8-2CE701CBBCD1}" type="presParOf" srcId="{DB7E84BF-742C-4DA0-80B4-F8DB400B0571}" destId="{9D7A5735-79DD-43C0-855E-0439D0773F9A}" srcOrd="1" destOrd="0" presId="urn:microsoft.com/office/officeart/2005/8/layout/hProcess11"/>
    <dgm:cxn modelId="{03DFC151-4FB2-432C-A2E4-45808F5E0AAA}" type="presParOf" srcId="{9D7A5735-79DD-43C0-855E-0439D0773F9A}" destId="{86F8139B-BD93-4414-844E-7C6650761D73}" srcOrd="0" destOrd="0" presId="urn:microsoft.com/office/officeart/2005/8/layout/hProcess11"/>
    <dgm:cxn modelId="{C1006509-5517-48F8-8075-9427F6B0D975}" type="presParOf" srcId="{86F8139B-BD93-4414-844E-7C6650761D73}" destId="{00762445-49A8-44E7-873F-AC9445E85773}" srcOrd="0" destOrd="0" presId="urn:microsoft.com/office/officeart/2005/8/layout/hProcess11"/>
    <dgm:cxn modelId="{29BC94A0-D860-422E-BF14-4F0B61CC6194}" type="presParOf" srcId="{86F8139B-BD93-4414-844E-7C6650761D73}" destId="{246718F7-E53C-41BF-BE04-2F05489E501E}" srcOrd="1" destOrd="0" presId="urn:microsoft.com/office/officeart/2005/8/layout/hProcess11"/>
    <dgm:cxn modelId="{C1EF5D1E-6218-471C-91ED-B61CF909014E}" type="presParOf" srcId="{86F8139B-BD93-4414-844E-7C6650761D73}" destId="{237572FA-8EC4-49C3-BD49-92E72F8B12A7}" srcOrd="2" destOrd="0" presId="urn:microsoft.com/office/officeart/2005/8/layout/hProcess11"/>
    <dgm:cxn modelId="{B4D5BB8B-C309-431A-8C44-2806AE52F93A}" type="presParOf" srcId="{9D7A5735-79DD-43C0-855E-0439D0773F9A}" destId="{B4FDD907-3F6C-4542-B3DC-1E52A9E72B03}" srcOrd="1" destOrd="0" presId="urn:microsoft.com/office/officeart/2005/8/layout/hProcess11"/>
    <dgm:cxn modelId="{3A41C987-42B3-4192-A9C1-F0CD157235CD}" type="presParOf" srcId="{9D7A5735-79DD-43C0-855E-0439D0773F9A}" destId="{1BA8F5B4-DFA7-4D48-AD39-F80A40AA93C5}" srcOrd="2" destOrd="0" presId="urn:microsoft.com/office/officeart/2005/8/layout/hProcess11"/>
    <dgm:cxn modelId="{44608EEF-17B5-4B31-8AFA-2F8B39590CC4}" type="presParOf" srcId="{1BA8F5B4-DFA7-4D48-AD39-F80A40AA93C5}" destId="{90C519E7-B2CC-445B-9754-6169E42B89C1}" srcOrd="0" destOrd="0" presId="urn:microsoft.com/office/officeart/2005/8/layout/hProcess11"/>
    <dgm:cxn modelId="{E764F13F-AE30-4A9C-AB87-CAA6AB96C611}" type="presParOf" srcId="{1BA8F5B4-DFA7-4D48-AD39-F80A40AA93C5}" destId="{934CACFE-C39D-44E1-AD30-605260B8F15A}" srcOrd="1" destOrd="0" presId="urn:microsoft.com/office/officeart/2005/8/layout/hProcess11"/>
    <dgm:cxn modelId="{D6944D12-1176-4F97-A44C-E096EE99212C}" type="presParOf" srcId="{1BA8F5B4-DFA7-4D48-AD39-F80A40AA93C5}" destId="{37C5CA61-5E1F-4B30-B26C-07944D86BAB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D5CA73-A834-4BF7-930E-486A3974DAB7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580716F-80AE-4857-9F62-ACE9C4E4ADEE}">
      <dgm:prSet custT="1"/>
      <dgm:spPr/>
      <dgm:t>
        <a:bodyPr/>
        <a:lstStyle/>
        <a:p>
          <a:pPr rtl="0"/>
          <a:r>
            <a:rPr lang="es-EC" sz="1200" dirty="0" smtClean="0"/>
            <a:t>Ecuador cuenta con 4.080 toneladas de uvilla fresca anualmente</a:t>
          </a:r>
          <a:endParaRPr lang="es-ES" sz="1200" dirty="0"/>
        </a:p>
      </dgm:t>
    </dgm:pt>
    <dgm:pt modelId="{1ED0A2F9-29D6-47BE-BD26-556AF3A4676B}" type="parTrans" cxnId="{3AAE7738-FA49-4B9A-9A49-22BF36843A65}">
      <dgm:prSet/>
      <dgm:spPr/>
      <dgm:t>
        <a:bodyPr/>
        <a:lstStyle/>
        <a:p>
          <a:endParaRPr lang="es-ES"/>
        </a:p>
      </dgm:t>
    </dgm:pt>
    <dgm:pt modelId="{D02A7842-8D37-417C-9DE1-BA097A337842}" type="sibTrans" cxnId="{3AAE7738-FA49-4B9A-9A49-22BF36843A65}">
      <dgm:prSet/>
      <dgm:spPr/>
      <dgm:t>
        <a:bodyPr/>
        <a:lstStyle/>
        <a:p>
          <a:endParaRPr lang="es-ES"/>
        </a:p>
      </dgm:t>
    </dgm:pt>
    <dgm:pt modelId="{46333A01-4B1E-4924-B51F-AFDCA5A00528}">
      <dgm:prSet custT="1"/>
      <dgm:spPr/>
      <dgm:t>
        <a:bodyPr/>
        <a:lstStyle/>
        <a:p>
          <a:pPr rtl="0"/>
          <a:r>
            <a:rPr lang="es-EC" sz="1200" dirty="0" smtClean="0"/>
            <a:t> El 70% de esta producción es usado para la agroindustria</a:t>
          </a:r>
          <a:endParaRPr lang="es-ES" sz="1200" dirty="0"/>
        </a:p>
      </dgm:t>
    </dgm:pt>
    <dgm:pt modelId="{1D07EF88-2F6E-4710-85ED-CDB3F98F0B85}" type="parTrans" cxnId="{2BC56F03-9D77-4A65-AA51-85E55298512C}">
      <dgm:prSet/>
      <dgm:spPr/>
      <dgm:t>
        <a:bodyPr/>
        <a:lstStyle/>
        <a:p>
          <a:endParaRPr lang="es-ES"/>
        </a:p>
      </dgm:t>
    </dgm:pt>
    <dgm:pt modelId="{0E514181-16D9-4C8C-868E-5448CC0E53B0}" type="sibTrans" cxnId="{2BC56F03-9D77-4A65-AA51-85E55298512C}">
      <dgm:prSet/>
      <dgm:spPr/>
      <dgm:t>
        <a:bodyPr/>
        <a:lstStyle/>
        <a:p>
          <a:endParaRPr lang="es-ES"/>
        </a:p>
      </dgm:t>
    </dgm:pt>
    <dgm:pt modelId="{29896A0E-9EEF-4CA9-AFB9-83860C372BD2}">
      <dgm:prSet custT="1"/>
      <dgm:spPr/>
      <dgm:t>
        <a:bodyPr/>
        <a:lstStyle/>
        <a:p>
          <a:pPr rtl="0"/>
          <a:r>
            <a:rPr lang="es-EC" sz="1200" dirty="0" smtClean="0"/>
            <a:t>El 30% es consumida a nivel nacional, es decir 1.224 toneladas </a:t>
          </a:r>
          <a:endParaRPr lang="es-ES" sz="1200" dirty="0"/>
        </a:p>
      </dgm:t>
    </dgm:pt>
    <dgm:pt modelId="{D6B1D0A3-5EE1-44E6-9C6C-3BDA296CE76D}" type="parTrans" cxnId="{91C04EE4-70CA-4F30-9AF8-17A2212B2FDC}">
      <dgm:prSet/>
      <dgm:spPr/>
    </dgm:pt>
    <dgm:pt modelId="{5D038F5A-7D1C-44E7-BD9E-36888438F719}" type="sibTrans" cxnId="{91C04EE4-70CA-4F30-9AF8-17A2212B2FDC}">
      <dgm:prSet/>
      <dgm:spPr/>
    </dgm:pt>
    <dgm:pt modelId="{015F0DB1-5EB5-4D22-97F3-F7A823512C4B}" type="pres">
      <dgm:prSet presAssocID="{CFD5CA73-A834-4BF7-930E-486A3974DA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8ECFA2-79C4-4170-9F76-F94EFF949EA6}" type="pres">
      <dgm:prSet presAssocID="{E580716F-80AE-4857-9F62-ACE9C4E4ADEE}" presName="circ1" presStyleLbl="vennNode1" presStyleIdx="0" presStyleCnt="3"/>
      <dgm:spPr/>
      <dgm:t>
        <a:bodyPr/>
        <a:lstStyle/>
        <a:p>
          <a:endParaRPr lang="es-ES"/>
        </a:p>
      </dgm:t>
    </dgm:pt>
    <dgm:pt modelId="{44E03A2E-7C61-42A3-9491-8206D2133869}" type="pres">
      <dgm:prSet presAssocID="{E580716F-80AE-4857-9F62-ACE9C4E4AD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96F57F-C32D-4EF3-BD81-3F28827D18F1}" type="pres">
      <dgm:prSet presAssocID="{46333A01-4B1E-4924-B51F-AFDCA5A00528}" presName="circ2" presStyleLbl="vennNode1" presStyleIdx="1" presStyleCnt="3"/>
      <dgm:spPr/>
      <dgm:t>
        <a:bodyPr/>
        <a:lstStyle/>
        <a:p>
          <a:endParaRPr lang="es-ES"/>
        </a:p>
      </dgm:t>
    </dgm:pt>
    <dgm:pt modelId="{5D24B90C-2018-4397-9A98-2CA2D37A95AA}" type="pres">
      <dgm:prSet presAssocID="{46333A01-4B1E-4924-B51F-AFDCA5A0052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9177E-94A0-49F3-A3F4-A8BCFD7B7EEC}" type="pres">
      <dgm:prSet presAssocID="{29896A0E-9EEF-4CA9-AFB9-83860C372BD2}" presName="circ3" presStyleLbl="vennNode1" presStyleIdx="2" presStyleCnt="3"/>
      <dgm:spPr/>
      <dgm:t>
        <a:bodyPr/>
        <a:lstStyle/>
        <a:p>
          <a:endParaRPr lang="es-ES"/>
        </a:p>
      </dgm:t>
    </dgm:pt>
    <dgm:pt modelId="{BD47791C-B463-4B76-ACEA-86660362A4E1}" type="pres">
      <dgm:prSet presAssocID="{29896A0E-9EEF-4CA9-AFB9-83860C372B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B34843-A523-49A5-AB2E-7738284CA0DD}" type="presOf" srcId="{CFD5CA73-A834-4BF7-930E-486A3974DAB7}" destId="{015F0DB1-5EB5-4D22-97F3-F7A823512C4B}" srcOrd="0" destOrd="0" presId="urn:microsoft.com/office/officeart/2005/8/layout/venn1"/>
    <dgm:cxn modelId="{BCBF61DC-306B-4469-99D3-A7D1484EC885}" type="presOf" srcId="{E580716F-80AE-4857-9F62-ACE9C4E4ADEE}" destId="{8B8ECFA2-79C4-4170-9F76-F94EFF949EA6}" srcOrd="0" destOrd="0" presId="urn:microsoft.com/office/officeart/2005/8/layout/venn1"/>
    <dgm:cxn modelId="{BC82A160-899E-4F76-9984-F2111BAE69E5}" type="presOf" srcId="{29896A0E-9EEF-4CA9-AFB9-83860C372BD2}" destId="{E699177E-94A0-49F3-A3F4-A8BCFD7B7EEC}" srcOrd="0" destOrd="0" presId="urn:microsoft.com/office/officeart/2005/8/layout/venn1"/>
    <dgm:cxn modelId="{30D03E6B-FB83-4075-83D4-24F8F7A9066B}" type="presOf" srcId="{E580716F-80AE-4857-9F62-ACE9C4E4ADEE}" destId="{44E03A2E-7C61-42A3-9491-8206D2133869}" srcOrd="1" destOrd="0" presId="urn:microsoft.com/office/officeart/2005/8/layout/venn1"/>
    <dgm:cxn modelId="{3AAE7738-FA49-4B9A-9A49-22BF36843A65}" srcId="{CFD5CA73-A834-4BF7-930E-486A3974DAB7}" destId="{E580716F-80AE-4857-9F62-ACE9C4E4ADEE}" srcOrd="0" destOrd="0" parTransId="{1ED0A2F9-29D6-47BE-BD26-556AF3A4676B}" sibTransId="{D02A7842-8D37-417C-9DE1-BA097A337842}"/>
    <dgm:cxn modelId="{2BC56F03-9D77-4A65-AA51-85E55298512C}" srcId="{CFD5CA73-A834-4BF7-930E-486A3974DAB7}" destId="{46333A01-4B1E-4924-B51F-AFDCA5A00528}" srcOrd="1" destOrd="0" parTransId="{1D07EF88-2F6E-4710-85ED-CDB3F98F0B85}" sibTransId="{0E514181-16D9-4C8C-868E-5448CC0E53B0}"/>
    <dgm:cxn modelId="{89F34686-2362-486D-8053-511693537D94}" type="presOf" srcId="{46333A01-4B1E-4924-B51F-AFDCA5A00528}" destId="{2796F57F-C32D-4EF3-BD81-3F28827D18F1}" srcOrd="0" destOrd="0" presId="urn:microsoft.com/office/officeart/2005/8/layout/venn1"/>
    <dgm:cxn modelId="{FD63D068-5166-470A-9A53-53FB70BAD829}" type="presOf" srcId="{29896A0E-9EEF-4CA9-AFB9-83860C372BD2}" destId="{BD47791C-B463-4B76-ACEA-86660362A4E1}" srcOrd="1" destOrd="0" presId="urn:microsoft.com/office/officeart/2005/8/layout/venn1"/>
    <dgm:cxn modelId="{3E0ADB5F-6015-4D24-8C8F-93C958B3BB21}" type="presOf" srcId="{46333A01-4B1E-4924-B51F-AFDCA5A00528}" destId="{5D24B90C-2018-4397-9A98-2CA2D37A95AA}" srcOrd="1" destOrd="0" presId="urn:microsoft.com/office/officeart/2005/8/layout/venn1"/>
    <dgm:cxn modelId="{91C04EE4-70CA-4F30-9AF8-17A2212B2FDC}" srcId="{CFD5CA73-A834-4BF7-930E-486A3974DAB7}" destId="{29896A0E-9EEF-4CA9-AFB9-83860C372BD2}" srcOrd="2" destOrd="0" parTransId="{D6B1D0A3-5EE1-44E6-9C6C-3BDA296CE76D}" sibTransId="{5D038F5A-7D1C-44E7-BD9E-36888438F719}"/>
    <dgm:cxn modelId="{25047215-FA6C-4ECC-AFE0-10EB2D898FD9}" type="presParOf" srcId="{015F0DB1-5EB5-4D22-97F3-F7A823512C4B}" destId="{8B8ECFA2-79C4-4170-9F76-F94EFF949EA6}" srcOrd="0" destOrd="0" presId="urn:microsoft.com/office/officeart/2005/8/layout/venn1"/>
    <dgm:cxn modelId="{6FAD1ACD-3115-4733-99B4-2881565B2B89}" type="presParOf" srcId="{015F0DB1-5EB5-4D22-97F3-F7A823512C4B}" destId="{44E03A2E-7C61-42A3-9491-8206D2133869}" srcOrd="1" destOrd="0" presId="urn:microsoft.com/office/officeart/2005/8/layout/venn1"/>
    <dgm:cxn modelId="{2E28703D-818C-48FC-88B1-D8038DAA01F4}" type="presParOf" srcId="{015F0DB1-5EB5-4D22-97F3-F7A823512C4B}" destId="{2796F57F-C32D-4EF3-BD81-3F28827D18F1}" srcOrd="2" destOrd="0" presId="urn:microsoft.com/office/officeart/2005/8/layout/venn1"/>
    <dgm:cxn modelId="{15381EB5-C7C1-4FE0-B626-D6B86DEE62C0}" type="presParOf" srcId="{015F0DB1-5EB5-4D22-97F3-F7A823512C4B}" destId="{5D24B90C-2018-4397-9A98-2CA2D37A95AA}" srcOrd="3" destOrd="0" presId="urn:microsoft.com/office/officeart/2005/8/layout/venn1"/>
    <dgm:cxn modelId="{CC620FFA-4DE8-45F0-8765-839C64D0F8EB}" type="presParOf" srcId="{015F0DB1-5EB5-4D22-97F3-F7A823512C4B}" destId="{E699177E-94A0-49F3-A3F4-A8BCFD7B7EEC}" srcOrd="4" destOrd="0" presId="urn:microsoft.com/office/officeart/2005/8/layout/venn1"/>
    <dgm:cxn modelId="{46B86D2B-C266-4CF7-AB4D-428C1E28A455}" type="presParOf" srcId="{015F0DB1-5EB5-4D22-97F3-F7A823512C4B}" destId="{BD47791C-B463-4B76-ACEA-86660362A4E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D3A2AB-9CE0-4CC0-9421-AE998F92EFF2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DC70043-6206-434A-B4D1-17FC95129FF6}">
      <dgm:prSet custT="1"/>
      <dgm:spPr/>
      <dgm:t>
        <a:bodyPr/>
        <a:lstStyle/>
        <a:p>
          <a:pPr rtl="0"/>
          <a:r>
            <a:rPr lang="es-ES" sz="1600" dirty="0" smtClean="0"/>
            <a:t>Alimentos rápidos, instantáneos y </a:t>
          </a:r>
          <a:r>
            <a:rPr lang="es-ES" sz="1600" dirty="0" err="1" smtClean="0"/>
            <a:t>precocidos</a:t>
          </a:r>
          <a:endParaRPr lang="es-ES" sz="1600" dirty="0"/>
        </a:p>
      </dgm:t>
    </dgm:pt>
    <dgm:pt modelId="{45A25A5D-2B2E-46F5-896D-0C5FF3A641EF}" type="parTrans" cxnId="{DF9D4311-749F-488C-B77B-A28B7E348E97}">
      <dgm:prSet/>
      <dgm:spPr/>
      <dgm:t>
        <a:bodyPr/>
        <a:lstStyle/>
        <a:p>
          <a:endParaRPr lang="es-ES"/>
        </a:p>
      </dgm:t>
    </dgm:pt>
    <dgm:pt modelId="{46CCE765-D6AA-4D7D-A3E2-8E98C5196F4E}" type="sibTrans" cxnId="{DF9D4311-749F-488C-B77B-A28B7E348E97}">
      <dgm:prSet/>
      <dgm:spPr/>
      <dgm:t>
        <a:bodyPr/>
        <a:lstStyle/>
        <a:p>
          <a:endParaRPr lang="es-ES"/>
        </a:p>
      </dgm:t>
    </dgm:pt>
    <dgm:pt modelId="{3A620727-37C3-462C-801B-09D864984D61}">
      <dgm:prSet custT="1"/>
      <dgm:spPr/>
      <dgm:t>
        <a:bodyPr/>
        <a:lstStyle/>
        <a:p>
          <a:pPr rtl="0"/>
          <a:r>
            <a:rPr lang="es-ES" sz="1600" dirty="0" smtClean="0"/>
            <a:t>Contribuyan a llevar un estilo de vida sana y con bienestar en términos de salud</a:t>
          </a:r>
          <a:endParaRPr lang="es-ES" sz="1600" dirty="0"/>
        </a:p>
      </dgm:t>
    </dgm:pt>
    <dgm:pt modelId="{28941A49-9694-43AD-8647-32636A3E3D80}" type="parTrans" cxnId="{8164A4AA-96AD-4966-95F5-1EF6C1154216}">
      <dgm:prSet/>
      <dgm:spPr/>
      <dgm:t>
        <a:bodyPr/>
        <a:lstStyle/>
        <a:p>
          <a:endParaRPr lang="es-ES"/>
        </a:p>
      </dgm:t>
    </dgm:pt>
    <dgm:pt modelId="{8AFB2482-B7A5-40DC-96BA-B6599EF2E48D}" type="sibTrans" cxnId="{8164A4AA-96AD-4966-95F5-1EF6C1154216}">
      <dgm:prSet/>
      <dgm:spPr/>
      <dgm:t>
        <a:bodyPr/>
        <a:lstStyle/>
        <a:p>
          <a:endParaRPr lang="es-ES"/>
        </a:p>
      </dgm:t>
    </dgm:pt>
    <dgm:pt modelId="{E44BCD61-9C9A-4A84-BF5D-783253A56BF4}">
      <dgm:prSet custT="1"/>
      <dgm:spPr/>
      <dgm:t>
        <a:bodyPr/>
        <a:lstStyle/>
        <a:p>
          <a:pPr rtl="0"/>
          <a:r>
            <a:rPr lang="es-ES" sz="1600" dirty="0" smtClean="0"/>
            <a:t>Los consumidores japoneses son los más exigentes del mundo en lo que se refiere a la calidad de las mercancías.</a:t>
          </a:r>
          <a:endParaRPr lang="es-ES" sz="1600" dirty="0"/>
        </a:p>
      </dgm:t>
    </dgm:pt>
    <dgm:pt modelId="{8E262E11-6CC8-440E-8F16-A3BAE9096F91}" type="parTrans" cxnId="{612DB90B-387D-4872-8376-BEB408E7449A}">
      <dgm:prSet/>
      <dgm:spPr/>
      <dgm:t>
        <a:bodyPr/>
        <a:lstStyle/>
        <a:p>
          <a:endParaRPr lang="es-ES"/>
        </a:p>
      </dgm:t>
    </dgm:pt>
    <dgm:pt modelId="{8A86C630-DB54-4842-BCAF-F7A86182794B}" type="sibTrans" cxnId="{612DB90B-387D-4872-8376-BEB408E7449A}">
      <dgm:prSet/>
      <dgm:spPr/>
      <dgm:t>
        <a:bodyPr/>
        <a:lstStyle/>
        <a:p>
          <a:endParaRPr lang="es-ES"/>
        </a:p>
      </dgm:t>
    </dgm:pt>
    <dgm:pt modelId="{4AABEC97-3143-4856-A1F7-E323C686BC32}">
      <dgm:prSet custT="1"/>
      <dgm:spPr/>
      <dgm:t>
        <a:bodyPr/>
        <a:lstStyle/>
        <a:p>
          <a:pPr rtl="0"/>
          <a:r>
            <a:rPr lang="es-ES" sz="1600" dirty="0" smtClean="0"/>
            <a:t>Los productos que pueden mantener una alta calidad a un costo razonable</a:t>
          </a:r>
          <a:endParaRPr lang="es-ES" sz="1600" dirty="0"/>
        </a:p>
      </dgm:t>
    </dgm:pt>
    <dgm:pt modelId="{B9DC3F9A-2F92-4030-B662-9490595BF421}" type="parTrans" cxnId="{1B27A5C8-DB2F-469D-879E-8A7E49E82EC5}">
      <dgm:prSet/>
      <dgm:spPr/>
      <dgm:t>
        <a:bodyPr/>
        <a:lstStyle/>
        <a:p>
          <a:endParaRPr lang="es-ES"/>
        </a:p>
      </dgm:t>
    </dgm:pt>
    <dgm:pt modelId="{1BFF06B8-0424-4F87-8022-A1C493759BB9}" type="sibTrans" cxnId="{1B27A5C8-DB2F-469D-879E-8A7E49E82EC5}">
      <dgm:prSet/>
      <dgm:spPr/>
      <dgm:t>
        <a:bodyPr/>
        <a:lstStyle/>
        <a:p>
          <a:endParaRPr lang="es-ES"/>
        </a:p>
      </dgm:t>
    </dgm:pt>
    <dgm:pt modelId="{FAE005EE-E03D-47D9-A888-6A34D9E2AF63}" type="pres">
      <dgm:prSet presAssocID="{5DD3A2AB-9CE0-4CC0-9421-AE998F92EF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E6F84E1-CF62-4F08-876C-001AFFE4F9E5}" type="pres">
      <dgm:prSet presAssocID="{4AABEC97-3143-4856-A1F7-E323C686BC32}" presName="boxAndChildren" presStyleCnt="0"/>
      <dgm:spPr/>
    </dgm:pt>
    <dgm:pt modelId="{5603029F-40C1-47FC-AEDC-08D921252C39}" type="pres">
      <dgm:prSet presAssocID="{4AABEC97-3143-4856-A1F7-E323C686BC32}" presName="parentTextBox" presStyleLbl="node1" presStyleIdx="0" presStyleCnt="4"/>
      <dgm:spPr/>
      <dgm:t>
        <a:bodyPr/>
        <a:lstStyle/>
        <a:p>
          <a:endParaRPr lang="es-EC"/>
        </a:p>
      </dgm:t>
    </dgm:pt>
    <dgm:pt modelId="{B1F0F581-4000-41F3-AB31-2CFA58D36059}" type="pres">
      <dgm:prSet presAssocID="{8A86C630-DB54-4842-BCAF-F7A86182794B}" presName="sp" presStyleCnt="0"/>
      <dgm:spPr/>
    </dgm:pt>
    <dgm:pt modelId="{848F0848-7E88-43C5-B919-F39B4E2A1A29}" type="pres">
      <dgm:prSet presAssocID="{E44BCD61-9C9A-4A84-BF5D-783253A56BF4}" presName="arrowAndChildren" presStyleCnt="0"/>
      <dgm:spPr/>
    </dgm:pt>
    <dgm:pt modelId="{6C3EC724-C2C6-450D-94AE-1F62ED4993C7}" type="pres">
      <dgm:prSet presAssocID="{E44BCD61-9C9A-4A84-BF5D-783253A56BF4}" presName="parentTextArrow" presStyleLbl="node1" presStyleIdx="1" presStyleCnt="4"/>
      <dgm:spPr/>
      <dgm:t>
        <a:bodyPr/>
        <a:lstStyle/>
        <a:p>
          <a:endParaRPr lang="es-ES"/>
        </a:p>
      </dgm:t>
    </dgm:pt>
    <dgm:pt modelId="{85A6DF6E-BA98-46E4-9EF8-1792381F68FE}" type="pres">
      <dgm:prSet presAssocID="{8AFB2482-B7A5-40DC-96BA-B6599EF2E48D}" presName="sp" presStyleCnt="0"/>
      <dgm:spPr/>
    </dgm:pt>
    <dgm:pt modelId="{83D32A7A-3C8E-4075-AC6A-9A93A1454810}" type="pres">
      <dgm:prSet presAssocID="{3A620727-37C3-462C-801B-09D864984D61}" presName="arrowAndChildren" presStyleCnt="0"/>
      <dgm:spPr/>
    </dgm:pt>
    <dgm:pt modelId="{C31F3C9A-A35C-462E-A08A-9430BDC468EB}" type="pres">
      <dgm:prSet presAssocID="{3A620727-37C3-462C-801B-09D864984D61}" presName="parentTextArrow" presStyleLbl="node1" presStyleIdx="2" presStyleCnt="4"/>
      <dgm:spPr/>
      <dgm:t>
        <a:bodyPr/>
        <a:lstStyle/>
        <a:p>
          <a:endParaRPr lang="es-EC"/>
        </a:p>
      </dgm:t>
    </dgm:pt>
    <dgm:pt modelId="{B590F12B-3372-4B10-8B4D-510EA10DF748}" type="pres">
      <dgm:prSet presAssocID="{46CCE765-D6AA-4D7D-A3E2-8E98C5196F4E}" presName="sp" presStyleCnt="0"/>
      <dgm:spPr/>
    </dgm:pt>
    <dgm:pt modelId="{4BFE58C9-7C72-4269-A829-94F6C6D7D2A5}" type="pres">
      <dgm:prSet presAssocID="{FDC70043-6206-434A-B4D1-17FC95129FF6}" presName="arrowAndChildren" presStyleCnt="0"/>
      <dgm:spPr/>
    </dgm:pt>
    <dgm:pt modelId="{5CDC3037-BC27-4CAF-86AB-C8381EBC29ED}" type="pres">
      <dgm:prSet presAssocID="{FDC70043-6206-434A-B4D1-17FC95129FF6}" presName="parentTextArrow" presStyleLbl="node1" presStyleIdx="3" presStyleCnt="4"/>
      <dgm:spPr/>
      <dgm:t>
        <a:bodyPr/>
        <a:lstStyle/>
        <a:p>
          <a:endParaRPr lang="es-EC"/>
        </a:p>
      </dgm:t>
    </dgm:pt>
  </dgm:ptLst>
  <dgm:cxnLst>
    <dgm:cxn modelId="{47ACEA3C-AAC1-4D78-AF5E-147E686F9EE7}" type="presOf" srcId="{5DD3A2AB-9CE0-4CC0-9421-AE998F92EFF2}" destId="{FAE005EE-E03D-47D9-A888-6A34D9E2AF63}" srcOrd="0" destOrd="0" presId="urn:microsoft.com/office/officeart/2005/8/layout/process4"/>
    <dgm:cxn modelId="{0B9F6AEE-00FE-4E25-904D-18AB2080F307}" type="presOf" srcId="{FDC70043-6206-434A-B4D1-17FC95129FF6}" destId="{5CDC3037-BC27-4CAF-86AB-C8381EBC29ED}" srcOrd="0" destOrd="0" presId="urn:microsoft.com/office/officeart/2005/8/layout/process4"/>
    <dgm:cxn modelId="{DF9D4311-749F-488C-B77B-A28B7E348E97}" srcId="{5DD3A2AB-9CE0-4CC0-9421-AE998F92EFF2}" destId="{FDC70043-6206-434A-B4D1-17FC95129FF6}" srcOrd="0" destOrd="0" parTransId="{45A25A5D-2B2E-46F5-896D-0C5FF3A641EF}" sibTransId="{46CCE765-D6AA-4D7D-A3E2-8E98C5196F4E}"/>
    <dgm:cxn modelId="{1C913F05-A55F-4917-8371-ED5202130533}" type="presOf" srcId="{3A620727-37C3-462C-801B-09D864984D61}" destId="{C31F3C9A-A35C-462E-A08A-9430BDC468EB}" srcOrd="0" destOrd="0" presId="urn:microsoft.com/office/officeart/2005/8/layout/process4"/>
    <dgm:cxn modelId="{1B27A5C8-DB2F-469D-879E-8A7E49E82EC5}" srcId="{5DD3A2AB-9CE0-4CC0-9421-AE998F92EFF2}" destId="{4AABEC97-3143-4856-A1F7-E323C686BC32}" srcOrd="3" destOrd="0" parTransId="{B9DC3F9A-2F92-4030-B662-9490595BF421}" sibTransId="{1BFF06B8-0424-4F87-8022-A1C493759BB9}"/>
    <dgm:cxn modelId="{8164A4AA-96AD-4966-95F5-1EF6C1154216}" srcId="{5DD3A2AB-9CE0-4CC0-9421-AE998F92EFF2}" destId="{3A620727-37C3-462C-801B-09D864984D61}" srcOrd="1" destOrd="0" parTransId="{28941A49-9694-43AD-8647-32636A3E3D80}" sibTransId="{8AFB2482-B7A5-40DC-96BA-B6599EF2E48D}"/>
    <dgm:cxn modelId="{25498DBD-9FC1-4C7F-8F6F-115C74030FF2}" type="presOf" srcId="{E44BCD61-9C9A-4A84-BF5D-783253A56BF4}" destId="{6C3EC724-C2C6-450D-94AE-1F62ED4993C7}" srcOrd="0" destOrd="0" presId="urn:microsoft.com/office/officeart/2005/8/layout/process4"/>
    <dgm:cxn modelId="{612DB90B-387D-4872-8376-BEB408E7449A}" srcId="{5DD3A2AB-9CE0-4CC0-9421-AE998F92EFF2}" destId="{E44BCD61-9C9A-4A84-BF5D-783253A56BF4}" srcOrd="2" destOrd="0" parTransId="{8E262E11-6CC8-440E-8F16-A3BAE9096F91}" sibTransId="{8A86C630-DB54-4842-BCAF-F7A86182794B}"/>
    <dgm:cxn modelId="{C296F210-E187-492E-8BED-A548310A2CEB}" type="presOf" srcId="{4AABEC97-3143-4856-A1F7-E323C686BC32}" destId="{5603029F-40C1-47FC-AEDC-08D921252C39}" srcOrd="0" destOrd="0" presId="urn:microsoft.com/office/officeart/2005/8/layout/process4"/>
    <dgm:cxn modelId="{64DBD006-D83C-488F-99C8-6E4B0BB92B53}" type="presParOf" srcId="{FAE005EE-E03D-47D9-A888-6A34D9E2AF63}" destId="{5E6F84E1-CF62-4F08-876C-001AFFE4F9E5}" srcOrd="0" destOrd="0" presId="urn:microsoft.com/office/officeart/2005/8/layout/process4"/>
    <dgm:cxn modelId="{40981BB9-0C7F-4A28-972B-D320F942A04D}" type="presParOf" srcId="{5E6F84E1-CF62-4F08-876C-001AFFE4F9E5}" destId="{5603029F-40C1-47FC-AEDC-08D921252C39}" srcOrd="0" destOrd="0" presId="urn:microsoft.com/office/officeart/2005/8/layout/process4"/>
    <dgm:cxn modelId="{F8D22C91-9F57-4A34-BFB5-B66A93258C7B}" type="presParOf" srcId="{FAE005EE-E03D-47D9-A888-6A34D9E2AF63}" destId="{B1F0F581-4000-41F3-AB31-2CFA58D36059}" srcOrd="1" destOrd="0" presId="urn:microsoft.com/office/officeart/2005/8/layout/process4"/>
    <dgm:cxn modelId="{129651E5-6CC1-4663-A6B8-C44F7254F9C7}" type="presParOf" srcId="{FAE005EE-E03D-47D9-A888-6A34D9E2AF63}" destId="{848F0848-7E88-43C5-B919-F39B4E2A1A29}" srcOrd="2" destOrd="0" presId="urn:microsoft.com/office/officeart/2005/8/layout/process4"/>
    <dgm:cxn modelId="{416A54CE-916F-4AA6-9FDF-FFF8BF0C67EE}" type="presParOf" srcId="{848F0848-7E88-43C5-B919-F39B4E2A1A29}" destId="{6C3EC724-C2C6-450D-94AE-1F62ED4993C7}" srcOrd="0" destOrd="0" presId="urn:microsoft.com/office/officeart/2005/8/layout/process4"/>
    <dgm:cxn modelId="{4B5D8E3C-358B-4ADA-AEE8-7FBFB26FB33D}" type="presParOf" srcId="{FAE005EE-E03D-47D9-A888-6A34D9E2AF63}" destId="{85A6DF6E-BA98-46E4-9EF8-1792381F68FE}" srcOrd="3" destOrd="0" presId="urn:microsoft.com/office/officeart/2005/8/layout/process4"/>
    <dgm:cxn modelId="{CCA7B1BE-9C74-4425-A600-926B3AC9FBE0}" type="presParOf" srcId="{FAE005EE-E03D-47D9-A888-6A34D9E2AF63}" destId="{83D32A7A-3C8E-4075-AC6A-9A93A1454810}" srcOrd="4" destOrd="0" presId="urn:microsoft.com/office/officeart/2005/8/layout/process4"/>
    <dgm:cxn modelId="{8E9A8BC2-BCE7-4F58-9EEC-E062FE745903}" type="presParOf" srcId="{83D32A7A-3C8E-4075-AC6A-9A93A1454810}" destId="{C31F3C9A-A35C-462E-A08A-9430BDC468EB}" srcOrd="0" destOrd="0" presId="urn:microsoft.com/office/officeart/2005/8/layout/process4"/>
    <dgm:cxn modelId="{8F339781-16E5-4E53-9369-48E3824ED6FB}" type="presParOf" srcId="{FAE005EE-E03D-47D9-A888-6A34D9E2AF63}" destId="{B590F12B-3372-4B10-8B4D-510EA10DF748}" srcOrd="5" destOrd="0" presId="urn:microsoft.com/office/officeart/2005/8/layout/process4"/>
    <dgm:cxn modelId="{641FBA52-FEB1-4B1A-89B7-58DA8A68CCC0}" type="presParOf" srcId="{FAE005EE-E03D-47D9-A888-6A34D9E2AF63}" destId="{4BFE58C9-7C72-4269-A829-94F6C6D7D2A5}" srcOrd="6" destOrd="0" presId="urn:microsoft.com/office/officeart/2005/8/layout/process4"/>
    <dgm:cxn modelId="{E4A66E56-3219-45CF-8D7E-FE2664C36476}" type="presParOf" srcId="{4BFE58C9-7C72-4269-A829-94F6C6D7D2A5}" destId="{5CDC3037-BC27-4CAF-86AB-C8381EBC29E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B7689F-445C-479F-9AF0-050A9CE08771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AAE9785D-B9CC-43A3-A7F1-D119DB62F167}">
      <dgm:prSet custT="1"/>
      <dgm:spPr/>
      <dgm:t>
        <a:bodyPr/>
        <a:lstStyle/>
        <a:p>
          <a:pPr rtl="0"/>
          <a:r>
            <a:rPr lang="es-ES" sz="1600" dirty="0" smtClean="0"/>
            <a:t>Respetar a su tendencia religiosa, la edad o jerarquía</a:t>
          </a:r>
          <a:endParaRPr lang="es-ES" sz="1600" dirty="0"/>
        </a:p>
      </dgm:t>
    </dgm:pt>
    <dgm:pt modelId="{8AD9CE89-05C0-4A4A-83F5-AF05CD87A161}" type="parTrans" cxnId="{7A40054B-F4ED-4431-9FD1-9536D825F17A}">
      <dgm:prSet/>
      <dgm:spPr/>
      <dgm:t>
        <a:bodyPr/>
        <a:lstStyle/>
        <a:p>
          <a:endParaRPr lang="es-ES"/>
        </a:p>
      </dgm:t>
    </dgm:pt>
    <dgm:pt modelId="{18E76E68-FB28-4186-952A-664AB9E3A111}" type="sibTrans" cxnId="{7A40054B-F4ED-4431-9FD1-9536D825F17A}">
      <dgm:prSet/>
      <dgm:spPr/>
      <dgm:t>
        <a:bodyPr/>
        <a:lstStyle/>
        <a:p>
          <a:endParaRPr lang="es-ES"/>
        </a:p>
      </dgm:t>
    </dgm:pt>
    <dgm:pt modelId="{FCB94904-0E0F-4D57-901B-155DE70F7284}">
      <dgm:prSet custT="1"/>
      <dgm:spPr/>
      <dgm:t>
        <a:bodyPr/>
        <a:lstStyle/>
        <a:p>
          <a:pPr rtl="0"/>
          <a:r>
            <a:rPr lang="es-ES" sz="1600" dirty="0" smtClean="0"/>
            <a:t>Exigir y cumplir  lo que  respecta a estándares de calidad</a:t>
          </a:r>
          <a:endParaRPr lang="es-ES" sz="1600" dirty="0"/>
        </a:p>
      </dgm:t>
    </dgm:pt>
    <dgm:pt modelId="{EEB26C10-09F6-4AF4-83EB-521C0F62A9FF}" type="parTrans" cxnId="{109BA596-8E78-4013-9EEB-740D2D340880}">
      <dgm:prSet/>
      <dgm:spPr/>
      <dgm:t>
        <a:bodyPr/>
        <a:lstStyle/>
        <a:p>
          <a:endParaRPr lang="es-ES"/>
        </a:p>
      </dgm:t>
    </dgm:pt>
    <dgm:pt modelId="{E343577C-D8A0-40E7-A288-37A8511E4381}" type="sibTrans" cxnId="{109BA596-8E78-4013-9EEB-740D2D340880}">
      <dgm:prSet/>
      <dgm:spPr/>
      <dgm:t>
        <a:bodyPr/>
        <a:lstStyle/>
        <a:p>
          <a:endParaRPr lang="es-ES"/>
        </a:p>
      </dgm:t>
    </dgm:pt>
    <dgm:pt modelId="{82CFFE90-78B2-4C13-85CA-1FEFBB23B9FE}">
      <dgm:prSet custT="1"/>
      <dgm:spPr/>
      <dgm:t>
        <a:bodyPr/>
        <a:lstStyle/>
        <a:p>
          <a:pPr rtl="0"/>
          <a:r>
            <a:rPr lang="es-ES" sz="1600" dirty="0" smtClean="0"/>
            <a:t>Generalmente se los realiza con hombres. </a:t>
          </a:r>
          <a:endParaRPr lang="es-ES" sz="1600" dirty="0"/>
        </a:p>
      </dgm:t>
    </dgm:pt>
    <dgm:pt modelId="{E3322FC4-5DC0-45F7-B068-EE67A3FDCCC6}" type="parTrans" cxnId="{262CE2E7-281F-4780-AE60-931EF90825BD}">
      <dgm:prSet/>
      <dgm:spPr/>
      <dgm:t>
        <a:bodyPr/>
        <a:lstStyle/>
        <a:p>
          <a:endParaRPr lang="es-ES"/>
        </a:p>
      </dgm:t>
    </dgm:pt>
    <dgm:pt modelId="{102C3294-1D45-4EAE-900F-28158CA9B308}" type="sibTrans" cxnId="{262CE2E7-281F-4780-AE60-931EF90825BD}">
      <dgm:prSet/>
      <dgm:spPr/>
      <dgm:t>
        <a:bodyPr/>
        <a:lstStyle/>
        <a:p>
          <a:endParaRPr lang="es-ES"/>
        </a:p>
      </dgm:t>
    </dgm:pt>
    <dgm:pt modelId="{0F86C0DE-DC29-46F3-8375-C448E7309BA1}">
      <dgm:prSet custT="1"/>
      <dgm:spPr/>
      <dgm:t>
        <a:bodyPr/>
        <a:lstStyle/>
        <a:p>
          <a:pPr rtl="0"/>
          <a:r>
            <a:rPr lang="es-ES" sz="1600" dirty="0" smtClean="0"/>
            <a:t>La negociación se la realiza en idioma japonés</a:t>
          </a:r>
          <a:endParaRPr lang="es-ES" sz="1600" dirty="0"/>
        </a:p>
      </dgm:t>
    </dgm:pt>
    <dgm:pt modelId="{488D04A8-64DB-4847-8D5B-69D2CD52FD1B}" type="parTrans" cxnId="{1BEE5DF9-31DC-4090-B81A-9185BA7E2CB3}">
      <dgm:prSet/>
      <dgm:spPr/>
      <dgm:t>
        <a:bodyPr/>
        <a:lstStyle/>
        <a:p>
          <a:endParaRPr lang="es-ES"/>
        </a:p>
      </dgm:t>
    </dgm:pt>
    <dgm:pt modelId="{86ABCCAC-BA58-444D-AF4D-422D402B894E}" type="sibTrans" cxnId="{1BEE5DF9-31DC-4090-B81A-9185BA7E2CB3}">
      <dgm:prSet/>
      <dgm:spPr/>
      <dgm:t>
        <a:bodyPr/>
        <a:lstStyle/>
        <a:p>
          <a:endParaRPr lang="es-ES"/>
        </a:p>
      </dgm:t>
    </dgm:pt>
    <dgm:pt modelId="{9E1F5ABC-E9A1-4A46-B2E0-2A953A41DED7}">
      <dgm:prSet custT="1"/>
      <dgm:spPr/>
      <dgm:t>
        <a:bodyPr/>
        <a:lstStyle/>
        <a:p>
          <a:pPr rtl="0"/>
          <a:r>
            <a:rPr lang="es-ES" sz="1600" dirty="0" smtClean="0"/>
            <a:t>Son muy conservadores, se fijan en los detalles.</a:t>
          </a:r>
          <a:endParaRPr lang="es-ES" sz="1600" dirty="0"/>
        </a:p>
      </dgm:t>
    </dgm:pt>
    <dgm:pt modelId="{EB28E8EC-BAE9-469C-AA50-78CE573B66FD}" type="parTrans" cxnId="{3B4CEE8F-0CE2-472E-80B3-0EFF5BB2ED97}">
      <dgm:prSet/>
      <dgm:spPr/>
      <dgm:t>
        <a:bodyPr/>
        <a:lstStyle/>
        <a:p>
          <a:endParaRPr lang="es-ES"/>
        </a:p>
      </dgm:t>
    </dgm:pt>
    <dgm:pt modelId="{CC95B7E0-C457-409B-8555-5F49BA532BB7}" type="sibTrans" cxnId="{3B4CEE8F-0CE2-472E-80B3-0EFF5BB2ED97}">
      <dgm:prSet/>
      <dgm:spPr/>
      <dgm:t>
        <a:bodyPr/>
        <a:lstStyle/>
        <a:p>
          <a:endParaRPr lang="es-ES"/>
        </a:p>
      </dgm:t>
    </dgm:pt>
    <dgm:pt modelId="{29BA42DE-10FA-46B2-9DD5-BB59E90DD717}">
      <dgm:prSet custT="1"/>
      <dgm:spPr/>
      <dgm:t>
        <a:bodyPr/>
        <a:lstStyle/>
        <a:p>
          <a:pPr rtl="0"/>
          <a:r>
            <a:rPr lang="es-ES" sz="1600" dirty="0" smtClean="0"/>
            <a:t>Suelen emplear frases poco concisas.</a:t>
          </a:r>
          <a:endParaRPr lang="es-ES" sz="1600" dirty="0"/>
        </a:p>
      </dgm:t>
    </dgm:pt>
    <dgm:pt modelId="{C132F402-F8A5-4770-87D1-BD10473704BD}" type="parTrans" cxnId="{10890B29-7D4D-4C92-A35E-B6ADA8FAEF7E}">
      <dgm:prSet/>
      <dgm:spPr/>
      <dgm:t>
        <a:bodyPr/>
        <a:lstStyle/>
        <a:p>
          <a:endParaRPr lang="es-ES"/>
        </a:p>
      </dgm:t>
    </dgm:pt>
    <dgm:pt modelId="{2DB63B2A-149E-448A-8D7C-B09C1A9600A5}" type="sibTrans" cxnId="{10890B29-7D4D-4C92-A35E-B6ADA8FAEF7E}">
      <dgm:prSet/>
      <dgm:spPr/>
      <dgm:t>
        <a:bodyPr/>
        <a:lstStyle/>
        <a:p>
          <a:endParaRPr lang="es-ES"/>
        </a:p>
      </dgm:t>
    </dgm:pt>
    <dgm:pt modelId="{D707BA5E-EA1E-4CF3-883A-C1906A29AC11}" type="pres">
      <dgm:prSet presAssocID="{CCB7689F-445C-479F-9AF0-050A9CE087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42D19F3-12B6-4977-8FC8-8FA336F3666B}" type="pres">
      <dgm:prSet presAssocID="{29BA42DE-10FA-46B2-9DD5-BB59E90DD717}" presName="boxAndChildren" presStyleCnt="0"/>
      <dgm:spPr/>
    </dgm:pt>
    <dgm:pt modelId="{77449471-F15E-446B-B935-E3D92ACAE7FA}" type="pres">
      <dgm:prSet presAssocID="{29BA42DE-10FA-46B2-9DD5-BB59E90DD717}" presName="parentTextBox" presStyleLbl="node1" presStyleIdx="0" presStyleCnt="6"/>
      <dgm:spPr/>
      <dgm:t>
        <a:bodyPr/>
        <a:lstStyle/>
        <a:p>
          <a:endParaRPr lang="es-EC"/>
        </a:p>
      </dgm:t>
    </dgm:pt>
    <dgm:pt modelId="{EC9FEDA2-43F9-427A-ABA4-8AA6F55A929C}" type="pres">
      <dgm:prSet presAssocID="{CC95B7E0-C457-409B-8555-5F49BA532BB7}" presName="sp" presStyleCnt="0"/>
      <dgm:spPr/>
    </dgm:pt>
    <dgm:pt modelId="{94BF55EF-0F53-4EEF-B1A2-F5CF5E8EE286}" type="pres">
      <dgm:prSet presAssocID="{9E1F5ABC-E9A1-4A46-B2E0-2A953A41DED7}" presName="arrowAndChildren" presStyleCnt="0"/>
      <dgm:spPr/>
    </dgm:pt>
    <dgm:pt modelId="{CD47631D-2BD6-4438-A6C9-6BDEF5195AD1}" type="pres">
      <dgm:prSet presAssocID="{9E1F5ABC-E9A1-4A46-B2E0-2A953A41DED7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137066FE-A324-4C75-9520-A4930D605AC6}" type="pres">
      <dgm:prSet presAssocID="{86ABCCAC-BA58-444D-AF4D-422D402B894E}" presName="sp" presStyleCnt="0"/>
      <dgm:spPr/>
    </dgm:pt>
    <dgm:pt modelId="{99649328-6AF3-47D5-ACED-E720CFFE227C}" type="pres">
      <dgm:prSet presAssocID="{0F86C0DE-DC29-46F3-8375-C448E7309BA1}" presName="arrowAndChildren" presStyleCnt="0"/>
      <dgm:spPr/>
    </dgm:pt>
    <dgm:pt modelId="{FCD6B67E-9045-47A4-98EB-E79AFC21842F}" type="pres">
      <dgm:prSet presAssocID="{0F86C0DE-DC29-46F3-8375-C448E7309BA1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CC89780D-24E8-466D-B753-A7BD916D0E7A}" type="pres">
      <dgm:prSet presAssocID="{102C3294-1D45-4EAE-900F-28158CA9B308}" presName="sp" presStyleCnt="0"/>
      <dgm:spPr/>
    </dgm:pt>
    <dgm:pt modelId="{70884250-179F-4894-A892-FA8CB0B7BD6A}" type="pres">
      <dgm:prSet presAssocID="{82CFFE90-78B2-4C13-85CA-1FEFBB23B9FE}" presName="arrowAndChildren" presStyleCnt="0"/>
      <dgm:spPr/>
    </dgm:pt>
    <dgm:pt modelId="{EE6B8FB6-B394-44C1-910A-8C5CEEA7721F}" type="pres">
      <dgm:prSet presAssocID="{82CFFE90-78B2-4C13-85CA-1FEFBB23B9FE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3B87D20A-EC71-4990-8104-C21534231735}" type="pres">
      <dgm:prSet presAssocID="{E343577C-D8A0-40E7-A288-37A8511E4381}" presName="sp" presStyleCnt="0"/>
      <dgm:spPr/>
    </dgm:pt>
    <dgm:pt modelId="{59DDCB97-BD64-4641-A11D-86F02A646D84}" type="pres">
      <dgm:prSet presAssocID="{FCB94904-0E0F-4D57-901B-155DE70F7284}" presName="arrowAndChildren" presStyleCnt="0"/>
      <dgm:spPr/>
    </dgm:pt>
    <dgm:pt modelId="{631323B8-7737-424F-B460-6F24CFA43B0E}" type="pres">
      <dgm:prSet presAssocID="{FCB94904-0E0F-4D57-901B-155DE70F7284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51137976-4A5D-494E-8817-A384E022A2DF}" type="pres">
      <dgm:prSet presAssocID="{18E76E68-FB28-4186-952A-664AB9E3A111}" presName="sp" presStyleCnt="0"/>
      <dgm:spPr/>
    </dgm:pt>
    <dgm:pt modelId="{3F4CB27E-46BD-412B-8532-F84093E37630}" type="pres">
      <dgm:prSet presAssocID="{AAE9785D-B9CC-43A3-A7F1-D119DB62F167}" presName="arrowAndChildren" presStyleCnt="0"/>
      <dgm:spPr/>
    </dgm:pt>
    <dgm:pt modelId="{9DEB2C49-3BB2-4223-B01C-17FC426EC7E0}" type="pres">
      <dgm:prSet presAssocID="{AAE9785D-B9CC-43A3-A7F1-D119DB62F167}" presName="parentTextArrow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406FD566-1D1D-47CE-B5AD-AD332FA924CD}" type="presOf" srcId="{82CFFE90-78B2-4C13-85CA-1FEFBB23B9FE}" destId="{EE6B8FB6-B394-44C1-910A-8C5CEEA7721F}" srcOrd="0" destOrd="0" presId="urn:microsoft.com/office/officeart/2005/8/layout/process4"/>
    <dgm:cxn modelId="{10890B29-7D4D-4C92-A35E-B6ADA8FAEF7E}" srcId="{CCB7689F-445C-479F-9AF0-050A9CE08771}" destId="{29BA42DE-10FA-46B2-9DD5-BB59E90DD717}" srcOrd="5" destOrd="0" parTransId="{C132F402-F8A5-4770-87D1-BD10473704BD}" sibTransId="{2DB63B2A-149E-448A-8D7C-B09C1A9600A5}"/>
    <dgm:cxn modelId="{1BEE5DF9-31DC-4090-B81A-9185BA7E2CB3}" srcId="{CCB7689F-445C-479F-9AF0-050A9CE08771}" destId="{0F86C0DE-DC29-46F3-8375-C448E7309BA1}" srcOrd="3" destOrd="0" parTransId="{488D04A8-64DB-4847-8D5B-69D2CD52FD1B}" sibTransId="{86ABCCAC-BA58-444D-AF4D-422D402B894E}"/>
    <dgm:cxn modelId="{7A40054B-F4ED-4431-9FD1-9536D825F17A}" srcId="{CCB7689F-445C-479F-9AF0-050A9CE08771}" destId="{AAE9785D-B9CC-43A3-A7F1-D119DB62F167}" srcOrd="0" destOrd="0" parTransId="{8AD9CE89-05C0-4A4A-83F5-AF05CD87A161}" sibTransId="{18E76E68-FB28-4186-952A-664AB9E3A111}"/>
    <dgm:cxn modelId="{FC331BA8-3353-4EA4-A7B9-6ADB65937AC1}" type="presOf" srcId="{AAE9785D-B9CC-43A3-A7F1-D119DB62F167}" destId="{9DEB2C49-3BB2-4223-B01C-17FC426EC7E0}" srcOrd="0" destOrd="0" presId="urn:microsoft.com/office/officeart/2005/8/layout/process4"/>
    <dgm:cxn modelId="{7B4C93A0-66DF-4FFD-9C77-136B73C7DC91}" type="presOf" srcId="{9E1F5ABC-E9A1-4A46-B2E0-2A953A41DED7}" destId="{CD47631D-2BD6-4438-A6C9-6BDEF5195AD1}" srcOrd="0" destOrd="0" presId="urn:microsoft.com/office/officeart/2005/8/layout/process4"/>
    <dgm:cxn modelId="{6DEAB705-63F8-48E4-8715-85BA160E41D6}" type="presOf" srcId="{0F86C0DE-DC29-46F3-8375-C448E7309BA1}" destId="{FCD6B67E-9045-47A4-98EB-E79AFC21842F}" srcOrd="0" destOrd="0" presId="urn:microsoft.com/office/officeart/2005/8/layout/process4"/>
    <dgm:cxn modelId="{B23260F5-B6B5-4DF8-A9AC-028E8FDB33DB}" type="presOf" srcId="{CCB7689F-445C-479F-9AF0-050A9CE08771}" destId="{D707BA5E-EA1E-4CF3-883A-C1906A29AC11}" srcOrd="0" destOrd="0" presId="urn:microsoft.com/office/officeart/2005/8/layout/process4"/>
    <dgm:cxn modelId="{262CE2E7-281F-4780-AE60-931EF90825BD}" srcId="{CCB7689F-445C-479F-9AF0-050A9CE08771}" destId="{82CFFE90-78B2-4C13-85CA-1FEFBB23B9FE}" srcOrd="2" destOrd="0" parTransId="{E3322FC4-5DC0-45F7-B068-EE67A3FDCCC6}" sibTransId="{102C3294-1D45-4EAE-900F-28158CA9B308}"/>
    <dgm:cxn modelId="{109BA596-8E78-4013-9EEB-740D2D340880}" srcId="{CCB7689F-445C-479F-9AF0-050A9CE08771}" destId="{FCB94904-0E0F-4D57-901B-155DE70F7284}" srcOrd="1" destOrd="0" parTransId="{EEB26C10-09F6-4AF4-83EB-521C0F62A9FF}" sibTransId="{E343577C-D8A0-40E7-A288-37A8511E4381}"/>
    <dgm:cxn modelId="{CF19C71A-5B97-484E-B4FD-FA64CD453FCC}" type="presOf" srcId="{29BA42DE-10FA-46B2-9DD5-BB59E90DD717}" destId="{77449471-F15E-446B-B935-E3D92ACAE7FA}" srcOrd="0" destOrd="0" presId="urn:microsoft.com/office/officeart/2005/8/layout/process4"/>
    <dgm:cxn modelId="{3B4CEE8F-0CE2-472E-80B3-0EFF5BB2ED97}" srcId="{CCB7689F-445C-479F-9AF0-050A9CE08771}" destId="{9E1F5ABC-E9A1-4A46-B2E0-2A953A41DED7}" srcOrd="4" destOrd="0" parTransId="{EB28E8EC-BAE9-469C-AA50-78CE573B66FD}" sibTransId="{CC95B7E0-C457-409B-8555-5F49BA532BB7}"/>
    <dgm:cxn modelId="{1AA6BFE6-CD93-48EF-983D-C33C817DE7FA}" type="presOf" srcId="{FCB94904-0E0F-4D57-901B-155DE70F7284}" destId="{631323B8-7737-424F-B460-6F24CFA43B0E}" srcOrd="0" destOrd="0" presId="urn:microsoft.com/office/officeart/2005/8/layout/process4"/>
    <dgm:cxn modelId="{CD342737-4701-4FFC-B48B-355570CB55B3}" type="presParOf" srcId="{D707BA5E-EA1E-4CF3-883A-C1906A29AC11}" destId="{A42D19F3-12B6-4977-8FC8-8FA336F3666B}" srcOrd="0" destOrd="0" presId="urn:microsoft.com/office/officeart/2005/8/layout/process4"/>
    <dgm:cxn modelId="{6B381DD4-FF70-4491-9364-7AC8004CEA3C}" type="presParOf" srcId="{A42D19F3-12B6-4977-8FC8-8FA336F3666B}" destId="{77449471-F15E-446B-B935-E3D92ACAE7FA}" srcOrd="0" destOrd="0" presId="urn:microsoft.com/office/officeart/2005/8/layout/process4"/>
    <dgm:cxn modelId="{3E4FA2B8-7BE4-46DD-9AB2-198B087A6284}" type="presParOf" srcId="{D707BA5E-EA1E-4CF3-883A-C1906A29AC11}" destId="{EC9FEDA2-43F9-427A-ABA4-8AA6F55A929C}" srcOrd="1" destOrd="0" presId="urn:microsoft.com/office/officeart/2005/8/layout/process4"/>
    <dgm:cxn modelId="{5FF8AC67-D684-4A3F-A014-9CB111ACD758}" type="presParOf" srcId="{D707BA5E-EA1E-4CF3-883A-C1906A29AC11}" destId="{94BF55EF-0F53-4EEF-B1A2-F5CF5E8EE286}" srcOrd="2" destOrd="0" presId="urn:microsoft.com/office/officeart/2005/8/layout/process4"/>
    <dgm:cxn modelId="{F15171A8-E40F-4A01-9242-6776BB8A4968}" type="presParOf" srcId="{94BF55EF-0F53-4EEF-B1A2-F5CF5E8EE286}" destId="{CD47631D-2BD6-4438-A6C9-6BDEF5195AD1}" srcOrd="0" destOrd="0" presId="urn:microsoft.com/office/officeart/2005/8/layout/process4"/>
    <dgm:cxn modelId="{654A8C5A-CAD7-40E0-85DB-A848BB9B6716}" type="presParOf" srcId="{D707BA5E-EA1E-4CF3-883A-C1906A29AC11}" destId="{137066FE-A324-4C75-9520-A4930D605AC6}" srcOrd="3" destOrd="0" presId="urn:microsoft.com/office/officeart/2005/8/layout/process4"/>
    <dgm:cxn modelId="{CB935A38-0D87-4B0B-A4EA-887732DDF198}" type="presParOf" srcId="{D707BA5E-EA1E-4CF3-883A-C1906A29AC11}" destId="{99649328-6AF3-47D5-ACED-E720CFFE227C}" srcOrd="4" destOrd="0" presId="urn:microsoft.com/office/officeart/2005/8/layout/process4"/>
    <dgm:cxn modelId="{33DB3300-059E-4CC4-965B-A62987192C75}" type="presParOf" srcId="{99649328-6AF3-47D5-ACED-E720CFFE227C}" destId="{FCD6B67E-9045-47A4-98EB-E79AFC21842F}" srcOrd="0" destOrd="0" presId="urn:microsoft.com/office/officeart/2005/8/layout/process4"/>
    <dgm:cxn modelId="{A068D4BF-B515-4BC4-8B78-F07B26C9C45B}" type="presParOf" srcId="{D707BA5E-EA1E-4CF3-883A-C1906A29AC11}" destId="{CC89780D-24E8-466D-B753-A7BD916D0E7A}" srcOrd="5" destOrd="0" presId="urn:microsoft.com/office/officeart/2005/8/layout/process4"/>
    <dgm:cxn modelId="{0053F39D-7B91-4A98-921F-1AF5BE45ECA4}" type="presParOf" srcId="{D707BA5E-EA1E-4CF3-883A-C1906A29AC11}" destId="{70884250-179F-4894-A892-FA8CB0B7BD6A}" srcOrd="6" destOrd="0" presId="urn:microsoft.com/office/officeart/2005/8/layout/process4"/>
    <dgm:cxn modelId="{3E1B4C28-75E5-4E4C-A370-6504B1D065E5}" type="presParOf" srcId="{70884250-179F-4894-A892-FA8CB0B7BD6A}" destId="{EE6B8FB6-B394-44C1-910A-8C5CEEA7721F}" srcOrd="0" destOrd="0" presId="urn:microsoft.com/office/officeart/2005/8/layout/process4"/>
    <dgm:cxn modelId="{D9CD7EB1-265F-45B4-AEB8-353D6E7F42F5}" type="presParOf" srcId="{D707BA5E-EA1E-4CF3-883A-C1906A29AC11}" destId="{3B87D20A-EC71-4990-8104-C21534231735}" srcOrd="7" destOrd="0" presId="urn:microsoft.com/office/officeart/2005/8/layout/process4"/>
    <dgm:cxn modelId="{761F182B-8DF3-43FF-941B-28D3FD5A3185}" type="presParOf" srcId="{D707BA5E-EA1E-4CF3-883A-C1906A29AC11}" destId="{59DDCB97-BD64-4641-A11D-86F02A646D84}" srcOrd="8" destOrd="0" presId="urn:microsoft.com/office/officeart/2005/8/layout/process4"/>
    <dgm:cxn modelId="{FDF4079D-2B9B-4A9C-A2A4-67B3F5411448}" type="presParOf" srcId="{59DDCB97-BD64-4641-A11D-86F02A646D84}" destId="{631323B8-7737-424F-B460-6F24CFA43B0E}" srcOrd="0" destOrd="0" presId="urn:microsoft.com/office/officeart/2005/8/layout/process4"/>
    <dgm:cxn modelId="{ADBADD53-ADF7-4709-8751-112C6E2BE780}" type="presParOf" srcId="{D707BA5E-EA1E-4CF3-883A-C1906A29AC11}" destId="{51137976-4A5D-494E-8817-A384E022A2DF}" srcOrd="9" destOrd="0" presId="urn:microsoft.com/office/officeart/2005/8/layout/process4"/>
    <dgm:cxn modelId="{E48D482E-61C4-4175-92A2-CB1C4F515DF1}" type="presParOf" srcId="{D707BA5E-EA1E-4CF3-883A-C1906A29AC11}" destId="{3F4CB27E-46BD-412B-8532-F84093E37630}" srcOrd="10" destOrd="0" presId="urn:microsoft.com/office/officeart/2005/8/layout/process4"/>
    <dgm:cxn modelId="{E5CC2BDE-59A1-4F20-806A-520DDC5225DF}" type="presParOf" srcId="{3F4CB27E-46BD-412B-8532-F84093E37630}" destId="{9DEB2C49-3BB2-4223-B01C-17FC426EC7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DF1FC9-8013-4C20-98D7-D964BF3AD798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8C0C14E-52C8-444E-8E13-5AF811A2F921}">
      <dgm:prSet custT="1"/>
      <dgm:spPr/>
      <dgm:t>
        <a:bodyPr/>
        <a:lstStyle/>
        <a:p>
          <a:pPr rtl="0"/>
          <a:r>
            <a:rPr lang="es-EC" sz="1400" dirty="0" smtClean="0"/>
            <a:t>ASOPRUV, </a:t>
          </a:r>
          <a:r>
            <a:rPr lang="es-ES" sz="1400" dirty="0" smtClean="0"/>
            <a:t>es una pequeña empresa que está conformada por 15 socio</a:t>
          </a:r>
          <a:endParaRPr lang="es-ES" sz="1400" dirty="0"/>
        </a:p>
      </dgm:t>
    </dgm:pt>
    <dgm:pt modelId="{7C811573-E2E7-49CF-A670-5517BADE91E4}" type="parTrans" cxnId="{D4E8181F-6376-4DD1-921E-71E1F7658FA9}">
      <dgm:prSet/>
      <dgm:spPr/>
      <dgm:t>
        <a:bodyPr/>
        <a:lstStyle/>
        <a:p>
          <a:endParaRPr lang="es-ES"/>
        </a:p>
      </dgm:t>
    </dgm:pt>
    <dgm:pt modelId="{B36363F2-2CDC-48FA-A426-9F6828E54284}" type="sibTrans" cxnId="{D4E8181F-6376-4DD1-921E-71E1F7658FA9}">
      <dgm:prSet/>
      <dgm:spPr/>
      <dgm:t>
        <a:bodyPr/>
        <a:lstStyle/>
        <a:p>
          <a:endParaRPr lang="es-ES"/>
        </a:p>
      </dgm:t>
    </dgm:pt>
    <dgm:pt modelId="{088A14C1-B10A-45B7-8AE3-35FCFDEE84F0}">
      <dgm:prSet custT="1"/>
      <dgm:spPr/>
      <dgm:t>
        <a:bodyPr/>
        <a:lstStyle/>
        <a:p>
          <a:pPr rtl="0"/>
          <a:r>
            <a:rPr lang="es-ES" sz="1400" dirty="0" smtClean="0"/>
            <a:t>De la parroquia de Panzaleo del barrio </a:t>
          </a:r>
          <a:r>
            <a:rPr lang="es-ES" sz="1400" dirty="0" err="1" smtClean="0"/>
            <a:t>Pataín</a:t>
          </a:r>
          <a:r>
            <a:rPr lang="es-ES" sz="1400" dirty="0" smtClean="0"/>
            <a:t>,</a:t>
          </a:r>
          <a:endParaRPr lang="es-ES" sz="1400" dirty="0"/>
        </a:p>
      </dgm:t>
    </dgm:pt>
    <dgm:pt modelId="{90EB9A52-2205-4CB8-821E-3DD5DF270C7B}" type="parTrans" cxnId="{38D66A8A-4C6E-437F-A077-83EFE124B85F}">
      <dgm:prSet/>
      <dgm:spPr/>
      <dgm:t>
        <a:bodyPr/>
        <a:lstStyle/>
        <a:p>
          <a:endParaRPr lang="es-ES"/>
        </a:p>
      </dgm:t>
    </dgm:pt>
    <dgm:pt modelId="{FAFDE3E9-4AE4-45DB-99D7-B0DB379F7F2A}" type="sibTrans" cxnId="{38D66A8A-4C6E-437F-A077-83EFE124B85F}">
      <dgm:prSet/>
      <dgm:spPr/>
      <dgm:t>
        <a:bodyPr/>
        <a:lstStyle/>
        <a:p>
          <a:endParaRPr lang="es-ES"/>
        </a:p>
      </dgm:t>
    </dgm:pt>
    <dgm:pt modelId="{B219E8E6-2A1A-4052-8AD8-CDAB85890EAD}">
      <dgm:prSet custT="1"/>
      <dgm:spPr/>
      <dgm:t>
        <a:bodyPr/>
        <a:lstStyle/>
        <a:p>
          <a:pPr rtl="0"/>
          <a:r>
            <a:rPr lang="es-ES" sz="1400" dirty="0" smtClean="0"/>
            <a:t>Producción </a:t>
          </a:r>
          <a:r>
            <a:rPr lang="es-ES" sz="1400" dirty="0" smtClean="0"/>
            <a:t>de mora, uvilla, tomate de árbol, fresa, naranjilla, guayaba, piña</a:t>
          </a:r>
          <a:endParaRPr lang="es-ES" sz="1400" dirty="0"/>
        </a:p>
      </dgm:t>
    </dgm:pt>
    <dgm:pt modelId="{216C4CD7-1674-4A94-9E4A-D286202DB598}" type="parTrans" cxnId="{93A12AD9-C7BC-4B9B-AE5A-6AEF23604A65}">
      <dgm:prSet/>
      <dgm:spPr/>
      <dgm:t>
        <a:bodyPr/>
        <a:lstStyle/>
        <a:p>
          <a:endParaRPr lang="es-ES"/>
        </a:p>
      </dgm:t>
    </dgm:pt>
    <dgm:pt modelId="{E368A616-F11C-4D79-A848-DF7BFF5E1BB9}" type="sibTrans" cxnId="{93A12AD9-C7BC-4B9B-AE5A-6AEF23604A65}">
      <dgm:prSet/>
      <dgm:spPr/>
      <dgm:t>
        <a:bodyPr/>
        <a:lstStyle/>
        <a:p>
          <a:endParaRPr lang="es-ES"/>
        </a:p>
      </dgm:t>
    </dgm:pt>
    <dgm:pt modelId="{E3BDCD36-3ABB-4670-A116-384E4D18D8DB}">
      <dgm:prSet custT="1"/>
      <dgm:spPr/>
      <dgm:t>
        <a:bodyPr/>
        <a:lstStyle/>
        <a:p>
          <a:pPr rtl="0"/>
          <a:r>
            <a:rPr lang="es-EC" sz="1400" dirty="0" smtClean="0"/>
            <a:t>Cada martes cosechan cerca de 400 metros de plantas de uvilla que es alrededor de 100 gavetas con 8 kilos cada una a 2.00 USD </a:t>
          </a:r>
          <a:endParaRPr lang="es-ES" sz="1400" dirty="0"/>
        </a:p>
      </dgm:t>
    </dgm:pt>
    <dgm:pt modelId="{88D4AEAD-C755-497B-B5D8-463F18E6F450}" type="parTrans" cxnId="{786622B4-B365-4208-9D5A-DB2C573894D4}">
      <dgm:prSet/>
      <dgm:spPr/>
      <dgm:t>
        <a:bodyPr/>
        <a:lstStyle/>
        <a:p>
          <a:endParaRPr lang="es-ES"/>
        </a:p>
      </dgm:t>
    </dgm:pt>
    <dgm:pt modelId="{DC69CF4B-6656-4287-BB53-73F3D96D33F3}" type="sibTrans" cxnId="{786622B4-B365-4208-9D5A-DB2C573894D4}">
      <dgm:prSet/>
      <dgm:spPr/>
      <dgm:t>
        <a:bodyPr/>
        <a:lstStyle/>
        <a:p>
          <a:endParaRPr lang="es-ES"/>
        </a:p>
      </dgm:t>
    </dgm:pt>
    <dgm:pt modelId="{7A21B5B7-417D-49D4-AD9D-F9767BF79677}" type="pres">
      <dgm:prSet presAssocID="{9CDF1FC9-8013-4C20-98D7-D964BF3AD7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34BF50-D785-4DA7-A002-0C38DDA04E87}" type="pres">
      <dgm:prSet presAssocID="{98C0C14E-52C8-444E-8E13-5AF811A2F921}" presName="node" presStyleLbl="node1" presStyleIdx="0" presStyleCnt="4" custScaleX="122893" custScaleY="1109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4FDC43-983E-4FAF-909C-A91941DBEF8D}" type="pres">
      <dgm:prSet presAssocID="{B36363F2-2CDC-48FA-A426-9F6828E54284}" presName="sibTrans" presStyleLbl="sibTrans2D1" presStyleIdx="0" presStyleCnt="4"/>
      <dgm:spPr/>
      <dgm:t>
        <a:bodyPr/>
        <a:lstStyle/>
        <a:p>
          <a:endParaRPr lang="es-ES"/>
        </a:p>
      </dgm:t>
    </dgm:pt>
    <dgm:pt modelId="{CF56D23B-C4BA-48B0-A89A-A066B9ACD54E}" type="pres">
      <dgm:prSet presAssocID="{B36363F2-2CDC-48FA-A426-9F6828E54284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3B643E12-1B7B-4C6C-92CE-B1ACD140B614}" type="pres">
      <dgm:prSet presAssocID="{088A14C1-B10A-45B7-8AE3-35FCFDEE84F0}" presName="node" presStyleLbl="node1" presStyleIdx="1" presStyleCnt="4" custScaleX="121771" custScaleY="104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381E63-7154-474F-A437-7E25002D6278}" type="pres">
      <dgm:prSet presAssocID="{FAFDE3E9-4AE4-45DB-99D7-B0DB379F7F2A}" presName="sibTrans" presStyleLbl="sibTrans2D1" presStyleIdx="1" presStyleCnt="4"/>
      <dgm:spPr/>
      <dgm:t>
        <a:bodyPr/>
        <a:lstStyle/>
        <a:p>
          <a:endParaRPr lang="es-ES"/>
        </a:p>
      </dgm:t>
    </dgm:pt>
    <dgm:pt modelId="{D9E40C2C-DE95-430F-B5C3-FDFEF48641D6}" type="pres">
      <dgm:prSet presAssocID="{FAFDE3E9-4AE4-45DB-99D7-B0DB379F7F2A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F5D81773-D4BD-480F-9D5C-5FA9CBCF9322}" type="pres">
      <dgm:prSet presAssocID="{B219E8E6-2A1A-4052-8AD8-CDAB85890EAD}" presName="node" presStyleLbl="node1" presStyleIdx="2" presStyleCnt="4" custScaleX="1147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D7B49F-E075-46DF-A965-DCE86AAB616B}" type="pres">
      <dgm:prSet presAssocID="{E368A616-F11C-4D79-A848-DF7BFF5E1BB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617D2525-9B7F-40EB-B9BB-8B93B1364468}" type="pres">
      <dgm:prSet presAssocID="{E368A616-F11C-4D79-A848-DF7BFF5E1BB9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0C87AA27-7D4B-4F4A-AB52-5894A6C5BD1D}" type="pres">
      <dgm:prSet presAssocID="{E3BDCD36-3ABB-4670-A116-384E4D18D8DB}" presName="node" presStyleLbl="node1" presStyleIdx="3" presStyleCnt="4" custScaleX="137322" custScaleY="1098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E2F4B7-D4B0-4289-9687-80DC2971EFF8}" type="pres">
      <dgm:prSet presAssocID="{DC69CF4B-6656-4287-BB53-73F3D96D33F3}" presName="sibTrans" presStyleLbl="sibTrans2D1" presStyleIdx="3" presStyleCnt="4"/>
      <dgm:spPr/>
      <dgm:t>
        <a:bodyPr/>
        <a:lstStyle/>
        <a:p>
          <a:endParaRPr lang="es-ES"/>
        </a:p>
      </dgm:t>
    </dgm:pt>
    <dgm:pt modelId="{1F7A6A81-EB81-45B1-9468-BE6B338587AD}" type="pres">
      <dgm:prSet presAssocID="{DC69CF4B-6656-4287-BB53-73F3D96D33F3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914480F1-4C37-4F54-983D-ED25E71D6E83}" type="presOf" srcId="{FAFDE3E9-4AE4-45DB-99D7-B0DB379F7F2A}" destId="{D9E40C2C-DE95-430F-B5C3-FDFEF48641D6}" srcOrd="1" destOrd="0" presId="urn:microsoft.com/office/officeart/2005/8/layout/cycle2"/>
    <dgm:cxn modelId="{4CBFAC66-5A8E-4BF9-9924-2B21AF89B9BF}" type="presOf" srcId="{088A14C1-B10A-45B7-8AE3-35FCFDEE84F0}" destId="{3B643E12-1B7B-4C6C-92CE-B1ACD140B614}" srcOrd="0" destOrd="0" presId="urn:microsoft.com/office/officeart/2005/8/layout/cycle2"/>
    <dgm:cxn modelId="{5AE06BD4-21BB-41B3-B8DE-42763120B65A}" type="presOf" srcId="{FAFDE3E9-4AE4-45DB-99D7-B0DB379F7F2A}" destId="{10381E63-7154-474F-A437-7E25002D6278}" srcOrd="0" destOrd="0" presId="urn:microsoft.com/office/officeart/2005/8/layout/cycle2"/>
    <dgm:cxn modelId="{19CA6FDA-7C87-43BB-9163-59ACB0B6F32D}" type="presOf" srcId="{DC69CF4B-6656-4287-BB53-73F3D96D33F3}" destId="{1F7A6A81-EB81-45B1-9468-BE6B338587AD}" srcOrd="1" destOrd="0" presId="urn:microsoft.com/office/officeart/2005/8/layout/cycle2"/>
    <dgm:cxn modelId="{3332B462-DDFA-467D-BA99-E82DA0486422}" type="presOf" srcId="{B219E8E6-2A1A-4052-8AD8-CDAB85890EAD}" destId="{F5D81773-D4BD-480F-9D5C-5FA9CBCF9322}" srcOrd="0" destOrd="0" presId="urn:microsoft.com/office/officeart/2005/8/layout/cycle2"/>
    <dgm:cxn modelId="{9919CD4D-5E66-49A3-AC1E-EE9224B4B032}" type="presOf" srcId="{9CDF1FC9-8013-4C20-98D7-D964BF3AD798}" destId="{7A21B5B7-417D-49D4-AD9D-F9767BF79677}" srcOrd="0" destOrd="0" presId="urn:microsoft.com/office/officeart/2005/8/layout/cycle2"/>
    <dgm:cxn modelId="{FD5F50DC-2C2B-45F4-A97F-23DF71D85EEB}" type="presOf" srcId="{B36363F2-2CDC-48FA-A426-9F6828E54284}" destId="{CF56D23B-C4BA-48B0-A89A-A066B9ACD54E}" srcOrd="1" destOrd="0" presId="urn:microsoft.com/office/officeart/2005/8/layout/cycle2"/>
    <dgm:cxn modelId="{690BE065-78CA-4219-A7CE-AE6040EE40A0}" type="presOf" srcId="{DC69CF4B-6656-4287-BB53-73F3D96D33F3}" destId="{C5E2F4B7-D4B0-4289-9687-80DC2971EFF8}" srcOrd="0" destOrd="0" presId="urn:microsoft.com/office/officeart/2005/8/layout/cycle2"/>
    <dgm:cxn modelId="{5239A382-0A59-4C9A-8ACD-06C96DCC16A6}" type="presOf" srcId="{E368A616-F11C-4D79-A848-DF7BFF5E1BB9}" destId="{A9D7B49F-E075-46DF-A965-DCE86AAB616B}" srcOrd="0" destOrd="0" presId="urn:microsoft.com/office/officeart/2005/8/layout/cycle2"/>
    <dgm:cxn modelId="{B1834A75-70BB-4AA2-BAF0-E3BE47FD5D89}" type="presOf" srcId="{98C0C14E-52C8-444E-8E13-5AF811A2F921}" destId="{ED34BF50-D785-4DA7-A002-0C38DDA04E87}" srcOrd="0" destOrd="0" presId="urn:microsoft.com/office/officeart/2005/8/layout/cycle2"/>
    <dgm:cxn modelId="{611C1830-505C-4AAE-B7CD-8F46FC2CAC86}" type="presOf" srcId="{B36363F2-2CDC-48FA-A426-9F6828E54284}" destId="{1A4FDC43-983E-4FAF-909C-A91941DBEF8D}" srcOrd="0" destOrd="0" presId="urn:microsoft.com/office/officeart/2005/8/layout/cycle2"/>
    <dgm:cxn modelId="{3F2464CA-1185-4BDF-AD60-21A27B6AE0BE}" type="presOf" srcId="{E3BDCD36-3ABB-4670-A116-384E4D18D8DB}" destId="{0C87AA27-7D4B-4F4A-AB52-5894A6C5BD1D}" srcOrd="0" destOrd="0" presId="urn:microsoft.com/office/officeart/2005/8/layout/cycle2"/>
    <dgm:cxn modelId="{93A12AD9-C7BC-4B9B-AE5A-6AEF23604A65}" srcId="{9CDF1FC9-8013-4C20-98D7-D964BF3AD798}" destId="{B219E8E6-2A1A-4052-8AD8-CDAB85890EAD}" srcOrd="2" destOrd="0" parTransId="{216C4CD7-1674-4A94-9E4A-D286202DB598}" sibTransId="{E368A616-F11C-4D79-A848-DF7BFF5E1BB9}"/>
    <dgm:cxn modelId="{D4E8181F-6376-4DD1-921E-71E1F7658FA9}" srcId="{9CDF1FC9-8013-4C20-98D7-D964BF3AD798}" destId="{98C0C14E-52C8-444E-8E13-5AF811A2F921}" srcOrd="0" destOrd="0" parTransId="{7C811573-E2E7-49CF-A670-5517BADE91E4}" sibTransId="{B36363F2-2CDC-48FA-A426-9F6828E54284}"/>
    <dgm:cxn modelId="{786622B4-B365-4208-9D5A-DB2C573894D4}" srcId="{9CDF1FC9-8013-4C20-98D7-D964BF3AD798}" destId="{E3BDCD36-3ABB-4670-A116-384E4D18D8DB}" srcOrd="3" destOrd="0" parTransId="{88D4AEAD-C755-497B-B5D8-463F18E6F450}" sibTransId="{DC69CF4B-6656-4287-BB53-73F3D96D33F3}"/>
    <dgm:cxn modelId="{38D66A8A-4C6E-437F-A077-83EFE124B85F}" srcId="{9CDF1FC9-8013-4C20-98D7-D964BF3AD798}" destId="{088A14C1-B10A-45B7-8AE3-35FCFDEE84F0}" srcOrd="1" destOrd="0" parTransId="{90EB9A52-2205-4CB8-821E-3DD5DF270C7B}" sibTransId="{FAFDE3E9-4AE4-45DB-99D7-B0DB379F7F2A}"/>
    <dgm:cxn modelId="{71F764F1-B68F-4BB4-9B6C-2DD0C6BD9047}" type="presOf" srcId="{E368A616-F11C-4D79-A848-DF7BFF5E1BB9}" destId="{617D2525-9B7F-40EB-B9BB-8B93B1364468}" srcOrd="1" destOrd="0" presId="urn:microsoft.com/office/officeart/2005/8/layout/cycle2"/>
    <dgm:cxn modelId="{6E55E9C7-3ECE-4969-842A-D0A808416A95}" type="presParOf" srcId="{7A21B5B7-417D-49D4-AD9D-F9767BF79677}" destId="{ED34BF50-D785-4DA7-A002-0C38DDA04E87}" srcOrd="0" destOrd="0" presId="urn:microsoft.com/office/officeart/2005/8/layout/cycle2"/>
    <dgm:cxn modelId="{802120E2-B88F-44CE-A9A3-B4A25B954348}" type="presParOf" srcId="{7A21B5B7-417D-49D4-AD9D-F9767BF79677}" destId="{1A4FDC43-983E-4FAF-909C-A91941DBEF8D}" srcOrd="1" destOrd="0" presId="urn:microsoft.com/office/officeart/2005/8/layout/cycle2"/>
    <dgm:cxn modelId="{FB489A02-6025-42C8-AEEF-95265BB60BE9}" type="presParOf" srcId="{1A4FDC43-983E-4FAF-909C-A91941DBEF8D}" destId="{CF56D23B-C4BA-48B0-A89A-A066B9ACD54E}" srcOrd="0" destOrd="0" presId="urn:microsoft.com/office/officeart/2005/8/layout/cycle2"/>
    <dgm:cxn modelId="{63BF8196-A4AA-457C-9248-BAE7423EE798}" type="presParOf" srcId="{7A21B5B7-417D-49D4-AD9D-F9767BF79677}" destId="{3B643E12-1B7B-4C6C-92CE-B1ACD140B614}" srcOrd="2" destOrd="0" presId="urn:microsoft.com/office/officeart/2005/8/layout/cycle2"/>
    <dgm:cxn modelId="{438AA10D-DBEC-401A-A303-BBEC87417019}" type="presParOf" srcId="{7A21B5B7-417D-49D4-AD9D-F9767BF79677}" destId="{10381E63-7154-474F-A437-7E25002D6278}" srcOrd="3" destOrd="0" presId="urn:microsoft.com/office/officeart/2005/8/layout/cycle2"/>
    <dgm:cxn modelId="{C672E2C9-2726-450D-A5CC-FB836EF96E52}" type="presParOf" srcId="{10381E63-7154-474F-A437-7E25002D6278}" destId="{D9E40C2C-DE95-430F-B5C3-FDFEF48641D6}" srcOrd="0" destOrd="0" presId="urn:microsoft.com/office/officeart/2005/8/layout/cycle2"/>
    <dgm:cxn modelId="{ECF25321-B0CC-4C78-896F-A0369D957E34}" type="presParOf" srcId="{7A21B5B7-417D-49D4-AD9D-F9767BF79677}" destId="{F5D81773-D4BD-480F-9D5C-5FA9CBCF9322}" srcOrd="4" destOrd="0" presId="urn:microsoft.com/office/officeart/2005/8/layout/cycle2"/>
    <dgm:cxn modelId="{0889B7AE-2255-485A-8712-DA93DBF0ABEC}" type="presParOf" srcId="{7A21B5B7-417D-49D4-AD9D-F9767BF79677}" destId="{A9D7B49F-E075-46DF-A965-DCE86AAB616B}" srcOrd="5" destOrd="0" presId="urn:microsoft.com/office/officeart/2005/8/layout/cycle2"/>
    <dgm:cxn modelId="{3CF6B26E-E6B5-47A9-8F0D-34FE9877CF98}" type="presParOf" srcId="{A9D7B49F-E075-46DF-A965-DCE86AAB616B}" destId="{617D2525-9B7F-40EB-B9BB-8B93B1364468}" srcOrd="0" destOrd="0" presId="urn:microsoft.com/office/officeart/2005/8/layout/cycle2"/>
    <dgm:cxn modelId="{006085ED-3A40-4CF4-BFDE-7ECB2572B401}" type="presParOf" srcId="{7A21B5B7-417D-49D4-AD9D-F9767BF79677}" destId="{0C87AA27-7D4B-4F4A-AB52-5894A6C5BD1D}" srcOrd="6" destOrd="0" presId="urn:microsoft.com/office/officeart/2005/8/layout/cycle2"/>
    <dgm:cxn modelId="{C1D78932-2F0E-4D12-8499-CF7C2806ABEB}" type="presParOf" srcId="{7A21B5B7-417D-49D4-AD9D-F9767BF79677}" destId="{C5E2F4B7-D4B0-4289-9687-80DC2971EFF8}" srcOrd="7" destOrd="0" presId="urn:microsoft.com/office/officeart/2005/8/layout/cycle2"/>
    <dgm:cxn modelId="{EB9AAFF7-C496-4FBB-B6E4-AD03A9FC71A8}" type="presParOf" srcId="{C5E2F4B7-D4B0-4289-9687-80DC2971EFF8}" destId="{1F7A6A81-EB81-45B1-9468-BE6B338587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7A78E9-C6AF-4F87-969D-181AD433A773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99A27E0-FCB8-4D9E-BD5E-1E268F9268B0}">
      <dgm:prSet/>
      <dgm:spPr/>
      <dgm:t>
        <a:bodyPr/>
        <a:lstStyle/>
        <a:p>
          <a:pPr rtl="0"/>
          <a:r>
            <a:rPr lang="es-EC" dirty="0" smtClean="0"/>
            <a:t>Esta empresa que se consolidará como exportadora de uvilla deshidratada estará ubicada en la parroquia de </a:t>
          </a:r>
          <a:r>
            <a:rPr lang="es-EC" dirty="0" err="1" smtClean="0"/>
            <a:t>Poaló</a:t>
          </a:r>
          <a:r>
            <a:rPr lang="es-EC" dirty="0" smtClean="0"/>
            <a:t> del Cantón Latacunga</a:t>
          </a:r>
          <a:endParaRPr lang="es-ES" dirty="0"/>
        </a:p>
      </dgm:t>
    </dgm:pt>
    <dgm:pt modelId="{0C000420-A9AB-49BD-910B-A03D5E92A128}" type="parTrans" cxnId="{97617FE6-2BFE-46AB-9E4A-0016A356FBF0}">
      <dgm:prSet/>
      <dgm:spPr/>
      <dgm:t>
        <a:bodyPr/>
        <a:lstStyle/>
        <a:p>
          <a:endParaRPr lang="es-ES"/>
        </a:p>
      </dgm:t>
    </dgm:pt>
    <dgm:pt modelId="{CED42E56-CDC9-4D9D-863C-82FA4AA0BB4B}" type="sibTrans" cxnId="{97617FE6-2BFE-46AB-9E4A-0016A356FBF0}">
      <dgm:prSet/>
      <dgm:spPr/>
      <dgm:t>
        <a:bodyPr/>
        <a:lstStyle/>
        <a:p>
          <a:endParaRPr lang="es-ES"/>
        </a:p>
      </dgm:t>
    </dgm:pt>
    <dgm:pt modelId="{16706A9D-F205-43C6-94A5-D680BDEBFC8E}">
      <dgm:prSet/>
      <dgm:spPr/>
      <dgm:t>
        <a:bodyPr/>
        <a:lstStyle/>
        <a:p>
          <a:pPr rtl="0"/>
          <a:r>
            <a:rPr lang="es-ES" b="1" smtClean="0"/>
            <a:t>Misión</a:t>
          </a:r>
          <a:endParaRPr lang="es-ES"/>
        </a:p>
      </dgm:t>
    </dgm:pt>
    <dgm:pt modelId="{0F1B06DA-E282-40EA-BEC5-57728E021BF8}" type="parTrans" cxnId="{43B9879A-6555-460E-A894-A31DA393A4E1}">
      <dgm:prSet/>
      <dgm:spPr/>
      <dgm:t>
        <a:bodyPr/>
        <a:lstStyle/>
        <a:p>
          <a:endParaRPr lang="es-ES"/>
        </a:p>
      </dgm:t>
    </dgm:pt>
    <dgm:pt modelId="{D5FF49AB-1636-4AD8-8241-EFF00417125C}" type="sibTrans" cxnId="{43B9879A-6555-460E-A894-A31DA393A4E1}">
      <dgm:prSet/>
      <dgm:spPr/>
      <dgm:t>
        <a:bodyPr/>
        <a:lstStyle/>
        <a:p>
          <a:endParaRPr lang="es-ES"/>
        </a:p>
      </dgm:t>
    </dgm:pt>
    <dgm:pt modelId="{F896736D-5DB2-40EB-91BB-0DEFB9F72F97}">
      <dgm:prSet/>
      <dgm:spPr/>
      <dgm:t>
        <a:bodyPr/>
        <a:lstStyle/>
        <a:p>
          <a:pPr rtl="0"/>
          <a:r>
            <a:rPr lang="es-ES" dirty="0" smtClean="0"/>
            <a:t>Producir frutas deshidratadas de alta calidad, apetecibles en el mercado internacional, siendo responsables con el medio ambiente, buscando satisfacer las necesidades y expectativas de nuestros clientes y empleados.</a:t>
          </a:r>
          <a:endParaRPr lang="es-ES" dirty="0"/>
        </a:p>
      </dgm:t>
    </dgm:pt>
    <dgm:pt modelId="{E19F1362-DAB2-4EC9-8E73-4DCBCFF24E85}" type="parTrans" cxnId="{CA800917-7AA3-422C-B86C-31CB2D8034D3}">
      <dgm:prSet/>
      <dgm:spPr/>
      <dgm:t>
        <a:bodyPr/>
        <a:lstStyle/>
        <a:p>
          <a:endParaRPr lang="es-ES"/>
        </a:p>
      </dgm:t>
    </dgm:pt>
    <dgm:pt modelId="{2B3EB23C-5A4A-452A-9412-6196AD9D642E}" type="sibTrans" cxnId="{CA800917-7AA3-422C-B86C-31CB2D8034D3}">
      <dgm:prSet/>
      <dgm:spPr/>
      <dgm:t>
        <a:bodyPr/>
        <a:lstStyle/>
        <a:p>
          <a:endParaRPr lang="es-ES"/>
        </a:p>
      </dgm:t>
    </dgm:pt>
    <dgm:pt modelId="{B3E10ABA-34D0-404C-B574-85330A4A8EB8}">
      <dgm:prSet/>
      <dgm:spPr/>
      <dgm:t>
        <a:bodyPr/>
        <a:lstStyle/>
        <a:p>
          <a:pPr rtl="0"/>
          <a:r>
            <a:rPr lang="es-ES" b="1" smtClean="0"/>
            <a:t>Visión</a:t>
          </a:r>
          <a:endParaRPr lang="es-ES"/>
        </a:p>
      </dgm:t>
    </dgm:pt>
    <dgm:pt modelId="{27059393-3DAB-4FF9-A582-BC06C8B00D7F}" type="parTrans" cxnId="{DDD0AE28-51C2-4029-A1B9-8F5FA5ED18F6}">
      <dgm:prSet/>
      <dgm:spPr/>
      <dgm:t>
        <a:bodyPr/>
        <a:lstStyle/>
        <a:p>
          <a:endParaRPr lang="es-ES"/>
        </a:p>
      </dgm:t>
    </dgm:pt>
    <dgm:pt modelId="{E1F910E0-1D65-4270-91F8-0E35BFB17595}" type="sibTrans" cxnId="{DDD0AE28-51C2-4029-A1B9-8F5FA5ED18F6}">
      <dgm:prSet/>
      <dgm:spPr/>
      <dgm:t>
        <a:bodyPr/>
        <a:lstStyle/>
        <a:p>
          <a:endParaRPr lang="es-ES"/>
        </a:p>
      </dgm:t>
    </dgm:pt>
    <dgm:pt modelId="{40B56F9B-B359-498C-9D47-3607C560858B}">
      <dgm:prSet/>
      <dgm:spPr/>
      <dgm:t>
        <a:bodyPr/>
        <a:lstStyle/>
        <a:p>
          <a:pPr rtl="0"/>
          <a:r>
            <a:rPr lang="es-ES" dirty="0" smtClean="0"/>
            <a:t>Para el 2020, ser referentes en los procesos de producción y comercialización, innovando y desarrollando nuestros productos, lo cual permita ofrecer a nuestros clientes  mejores alternativas.</a:t>
          </a:r>
          <a:endParaRPr lang="es-ES" dirty="0"/>
        </a:p>
      </dgm:t>
    </dgm:pt>
    <dgm:pt modelId="{002E2D99-2FBC-49AC-9B06-E373A556F041}" type="parTrans" cxnId="{E07B142E-F99B-40A5-AEC6-0B0508C4768A}">
      <dgm:prSet/>
      <dgm:spPr/>
      <dgm:t>
        <a:bodyPr/>
        <a:lstStyle/>
        <a:p>
          <a:endParaRPr lang="es-ES"/>
        </a:p>
      </dgm:t>
    </dgm:pt>
    <dgm:pt modelId="{54DF92D2-9035-4EE7-9C7D-43C146311709}" type="sibTrans" cxnId="{E07B142E-F99B-40A5-AEC6-0B0508C4768A}">
      <dgm:prSet/>
      <dgm:spPr/>
      <dgm:t>
        <a:bodyPr/>
        <a:lstStyle/>
        <a:p>
          <a:endParaRPr lang="es-ES"/>
        </a:p>
      </dgm:t>
    </dgm:pt>
    <dgm:pt modelId="{F567D727-B3DC-4517-A6FB-58EC7CED2BD2}">
      <dgm:prSet/>
      <dgm:spPr/>
      <dgm:t>
        <a:bodyPr/>
        <a:lstStyle/>
        <a:p>
          <a:pPr rtl="0"/>
          <a:endParaRPr lang="es-ES" dirty="0"/>
        </a:p>
      </dgm:t>
    </dgm:pt>
    <dgm:pt modelId="{8C2175DF-8C22-41B0-8742-E65D25511DF4}" type="parTrans" cxnId="{7CAAB31F-C19F-4478-AEC2-8AAD62700245}">
      <dgm:prSet/>
      <dgm:spPr/>
      <dgm:t>
        <a:bodyPr/>
        <a:lstStyle/>
        <a:p>
          <a:endParaRPr lang="es-ES"/>
        </a:p>
      </dgm:t>
    </dgm:pt>
    <dgm:pt modelId="{48974608-113B-4FAE-9DC1-6FD327FC7073}" type="sibTrans" cxnId="{7CAAB31F-C19F-4478-AEC2-8AAD62700245}">
      <dgm:prSet/>
      <dgm:spPr/>
      <dgm:t>
        <a:bodyPr/>
        <a:lstStyle/>
        <a:p>
          <a:endParaRPr lang="es-ES"/>
        </a:p>
      </dgm:t>
    </dgm:pt>
    <dgm:pt modelId="{06121A1A-DA4D-45DE-B97A-3EBBAEC228BC}" type="pres">
      <dgm:prSet presAssocID="{777A78E9-C6AF-4F87-969D-181AD433A7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A04EAA-B4C5-4179-A318-AE40A91EAE56}" type="pres">
      <dgm:prSet presAssocID="{F567D727-B3DC-4517-A6FB-58EC7CED2BD2}" presName="composite" presStyleCnt="0"/>
      <dgm:spPr/>
    </dgm:pt>
    <dgm:pt modelId="{B58BF327-4749-4672-9339-9B3A9C8284C4}" type="pres">
      <dgm:prSet presAssocID="{F567D727-B3DC-4517-A6FB-58EC7CED2BD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80DB0-A730-42D9-B996-CAC4D42266B9}" type="pres">
      <dgm:prSet presAssocID="{F567D727-B3DC-4517-A6FB-58EC7CED2BD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530DF0-9B63-4FCB-B5C2-453AB0954EDB}" type="pres">
      <dgm:prSet presAssocID="{48974608-113B-4FAE-9DC1-6FD327FC7073}" presName="sp" presStyleCnt="0"/>
      <dgm:spPr/>
    </dgm:pt>
    <dgm:pt modelId="{9A3395A2-E8EC-4303-914A-58476EC4D6C7}" type="pres">
      <dgm:prSet presAssocID="{16706A9D-F205-43C6-94A5-D680BDEBFC8E}" presName="composite" presStyleCnt="0"/>
      <dgm:spPr/>
    </dgm:pt>
    <dgm:pt modelId="{98491A03-75A9-4FC7-BD2E-D35A9D8F4FFF}" type="pres">
      <dgm:prSet presAssocID="{16706A9D-F205-43C6-94A5-D680BDEBFC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14E347-DD2C-457B-890F-819E1D904634}" type="pres">
      <dgm:prSet presAssocID="{16706A9D-F205-43C6-94A5-D680BDEBFC8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D84ABA-63E9-45EF-9F31-D77B01B3822C}" type="pres">
      <dgm:prSet presAssocID="{D5FF49AB-1636-4AD8-8241-EFF00417125C}" presName="sp" presStyleCnt="0"/>
      <dgm:spPr/>
    </dgm:pt>
    <dgm:pt modelId="{06D30DD4-2D5F-4B22-AD58-AD72E31D75E2}" type="pres">
      <dgm:prSet presAssocID="{B3E10ABA-34D0-404C-B574-85330A4A8EB8}" presName="composite" presStyleCnt="0"/>
      <dgm:spPr/>
    </dgm:pt>
    <dgm:pt modelId="{9FF4AC58-33E1-4303-A043-5E86E27E99F0}" type="pres">
      <dgm:prSet presAssocID="{B3E10ABA-34D0-404C-B574-85330A4A8E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21B1FB-F7DA-448C-B112-629BBC93E832}" type="pres">
      <dgm:prSet presAssocID="{B3E10ABA-34D0-404C-B574-85330A4A8E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B9879A-6555-460E-A894-A31DA393A4E1}" srcId="{777A78E9-C6AF-4F87-969D-181AD433A773}" destId="{16706A9D-F205-43C6-94A5-D680BDEBFC8E}" srcOrd="1" destOrd="0" parTransId="{0F1B06DA-E282-40EA-BEC5-57728E021BF8}" sibTransId="{D5FF49AB-1636-4AD8-8241-EFF00417125C}"/>
    <dgm:cxn modelId="{DDD0AE28-51C2-4029-A1B9-8F5FA5ED18F6}" srcId="{777A78E9-C6AF-4F87-969D-181AD433A773}" destId="{B3E10ABA-34D0-404C-B574-85330A4A8EB8}" srcOrd="2" destOrd="0" parTransId="{27059393-3DAB-4FF9-A582-BC06C8B00D7F}" sibTransId="{E1F910E0-1D65-4270-91F8-0E35BFB17595}"/>
    <dgm:cxn modelId="{7CAAB31F-C19F-4478-AEC2-8AAD62700245}" srcId="{777A78E9-C6AF-4F87-969D-181AD433A773}" destId="{F567D727-B3DC-4517-A6FB-58EC7CED2BD2}" srcOrd="0" destOrd="0" parTransId="{8C2175DF-8C22-41B0-8742-E65D25511DF4}" sibTransId="{48974608-113B-4FAE-9DC1-6FD327FC7073}"/>
    <dgm:cxn modelId="{387E1FEC-1AC1-4F4F-B88C-2DB611BF6CF7}" type="presOf" srcId="{40B56F9B-B359-498C-9D47-3607C560858B}" destId="{C121B1FB-F7DA-448C-B112-629BBC93E832}" srcOrd="0" destOrd="0" presId="urn:microsoft.com/office/officeart/2005/8/layout/chevron2"/>
    <dgm:cxn modelId="{97617FE6-2BFE-46AB-9E4A-0016A356FBF0}" srcId="{F567D727-B3DC-4517-A6FB-58EC7CED2BD2}" destId="{399A27E0-FCB8-4D9E-BD5E-1E268F9268B0}" srcOrd="0" destOrd="0" parTransId="{0C000420-A9AB-49BD-910B-A03D5E92A128}" sibTransId="{CED42E56-CDC9-4D9D-863C-82FA4AA0BB4B}"/>
    <dgm:cxn modelId="{F5581928-1CC3-45FA-B985-7C6DCC609941}" type="presOf" srcId="{F567D727-B3DC-4517-A6FB-58EC7CED2BD2}" destId="{B58BF327-4749-4672-9339-9B3A9C8284C4}" srcOrd="0" destOrd="0" presId="urn:microsoft.com/office/officeart/2005/8/layout/chevron2"/>
    <dgm:cxn modelId="{7580E2F8-BDFB-4C47-BA94-86492059024D}" type="presOf" srcId="{16706A9D-F205-43C6-94A5-D680BDEBFC8E}" destId="{98491A03-75A9-4FC7-BD2E-D35A9D8F4FFF}" srcOrd="0" destOrd="0" presId="urn:microsoft.com/office/officeart/2005/8/layout/chevron2"/>
    <dgm:cxn modelId="{CA800917-7AA3-422C-B86C-31CB2D8034D3}" srcId="{16706A9D-F205-43C6-94A5-D680BDEBFC8E}" destId="{F896736D-5DB2-40EB-91BB-0DEFB9F72F97}" srcOrd="0" destOrd="0" parTransId="{E19F1362-DAB2-4EC9-8E73-4DCBCFF24E85}" sibTransId="{2B3EB23C-5A4A-452A-9412-6196AD9D642E}"/>
    <dgm:cxn modelId="{F3307D02-0965-454F-B58C-F0A2CD3707D0}" type="presOf" srcId="{B3E10ABA-34D0-404C-B574-85330A4A8EB8}" destId="{9FF4AC58-33E1-4303-A043-5E86E27E99F0}" srcOrd="0" destOrd="0" presId="urn:microsoft.com/office/officeart/2005/8/layout/chevron2"/>
    <dgm:cxn modelId="{6E3397E5-3B09-42C9-BCBC-952D6646738D}" type="presOf" srcId="{777A78E9-C6AF-4F87-969D-181AD433A773}" destId="{06121A1A-DA4D-45DE-B97A-3EBBAEC228BC}" srcOrd="0" destOrd="0" presId="urn:microsoft.com/office/officeart/2005/8/layout/chevron2"/>
    <dgm:cxn modelId="{0D2DC4AF-854E-4A6D-91AE-22580A934D01}" type="presOf" srcId="{F896736D-5DB2-40EB-91BB-0DEFB9F72F97}" destId="{5014E347-DD2C-457B-890F-819E1D904634}" srcOrd="0" destOrd="0" presId="urn:microsoft.com/office/officeart/2005/8/layout/chevron2"/>
    <dgm:cxn modelId="{5BCACF43-32A4-43B5-BBFB-54538D5E639E}" type="presOf" srcId="{399A27E0-FCB8-4D9E-BD5E-1E268F9268B0}" destId="{DE280DB0-A730-42D9-B996-CAC4D42266B9}" srcOrd="0" destOrd="0" presId="urn:microsoft.com/office/officeart/2005/8/layout/chevron2"/>
    <dgm:cxn modelId="{E07B142E-F99B-40A5-AEC6-0B0508C4768A}" srcId="{B3E10ABA-34D0-404C-B574-85330A4A8EB8}" destId="{40B56F9B-B359-498C-9D47-3607C560858B}" srcOrd="0" destOrd="0" parTransId="{002E2D99-2FBC-49AC-9B06-E373A556F041}" sibTransId="{54DF92D2-9035-4EE7-9C7D-43C146311709}"/>
    <dgm:cxn modelId="{5BD891CC-C288-4451-9CF1-AB47E49AA82C}" type="presParOf" srcId="{06121A1A-DA4D-45DE-B97A-3EBBAEC228BC}" destId="{7EA04EAA-B4C5-4179-A318-AE40A91EAE56}" srcOrd="0" destOrd="0" presId="urn:microsoft.com/office/officeart/2005/8/layout/chevron2"/>
    <dgm:cxn modelId="{90B4D28A-3CB2-4E99-8352-7AE8EB365943}" type="presParOf" srcId="{7EA04EAA-B4C5-4179-A318-AE40A91EAE56}" destId="{B58BF327-4749-4672-9339-9B3A9C8284C4}" srcOrd="0" destOrd="0" presId="urn:microsoft.com/office/officeart/2005/8/layout/chevron2"/>
    <dgm:cxn modelId="{3DCDB035-FE4C-4445-9FCC-A15502F7AE62}" type="presParOf" srcId="{7EA04EAA-B4C5-4179-A318-AE40A91EAE56}" destId="{DE280DB0-A730-42D9-B996-CAC4D42266B9}" srcOrd="1" destOrd="0" presId="urn:microsoft.com/office/officeart/2005/8/layout/chevron2"/>
    <dgm:cxn modelId="{A215E3C3-F4C7-4736-AAAF-47CFA3E46539}" type="presParOf" srcId="{06121A1A-DA4D-45DE-B97A-3EBBAEC228BC}" destId="{E2530DF0-9B63-4FCB-B5C2-453AB0954EDB}" srcOrd="1" destOrd="0" presId="urn:microsoft.com/office/officeart/2005/8/layout/chevron2"/>
    <dgm:cxn modelId="{61425865-9B51-47D9-B5C6-7A88B3FAC303}" type="presParOf" srcId="{06121A1A-DA4D-45DE-B97A-3EBBAEC228BC}" destId="{9A3395A2-E8EC-4303-914A-58476EC4D6C7}" srcOrd="2" destOrd="0" presId="urn:microsoft.com/office/officeart/2005/8/layout/chevron2"/>
    <dgm:cxn modelId="{224F97CF-58EA-48A3-B5EC-E7435E3CE1DD}" type="presParOf" srcId="{9A3395A2-E8EC-4303-914A-58476EC4D6C7}" destId="{98491A03-75A9-4FC7-BD2E-D35A9D8F4FFF}" srcOrd="0" destOrd="0" presId="urn:microsoft.com/office/officeart/2005/8/layout/chevron2"/>
    <dgm:cxn modelId="{4816381F-0B7E-4C55-B8B7-EC7878A62727}" type="presParOf" srcId="{9A3395A2-E8EC-4303-914A-58476EC4D6C7}" destId="{5014E347-DD2C-457B-890F-819E1D904634}" srcOrd="1" destOrd="0" presId="urn:microsoft.com/office/officeart/2005/8/layout/chevron2"/>
    <dgm:cxn modelId="{7CD86D7B-C291-47E8-A78D-4B7C80AAD269}" type="presParOf" srcId="{06121A1A-DA4D-45DE-B97A-3EBBAEC228BC}" destId="{E4D84ABA-63E9-45EF-9F31-D77B01B3822C}" srcOrd="3" destOrd="0" presId="urn:microsoft.com/office/officeart/2005/8/layout/chevron2"/>
    <dgm:cxn modelId="{730B0B9A-0161-4B9D-8D35-D3CAE238BDC4}" type="presParOf" srcId="{06121A1A-DA4D-45DE-B97A-3EBBAEC228BC}" destId="{06D30DD4-2D5F-4B22-AD58-AD72E31D75E2}" srcOrd="4" destOrd="0" presId="urn:microsoft.com/office/officeart/2005/8/layout/chevron2"/>
    <dgm:cxn modelId="{B70CB89C-A639-467F-BD61-70F403D16268}" type="presParOf" srcId="{06D30DD4-2D5F-4B22-AD58-AD72E31D75E2}" destId="{9FF4AC58-33E1-4303-A043-5E86E27E99F0}" srcOrd="0" destOrd="0" presId="urn:microsoft.com/office/officeart/2005/8/layout/chevron2"/>
    <dgm:cxn modelId="{654C318C-6D3C-462F-9473-41F93D342227}" type="presParOf" srcId="{06D30DD4-2D5F-4B22-AD58-AD72E31D75E2}" destId="{C121B1FB-F7DA-448C-B112-629BBC93E8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5486A1-4FE7-48A1-A6D6-8483E347BE5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11E15A-4D34-4F17-A9D1-B71ACBC3BF58}">
      <dgm:prSet/>
      <dgm:spPr/>
      <dgm:t>
        <a:bodyPr/>
        <a:lstStyle/>
        <a:p>
          <a:pPr rtl="0"/>
          <a:r>
            <a:rPr lang="es-ES" dirty="0" smtClean="0"/>
            <a:t>Producto : 200gr marca PAIS </a:t>
          </a:r>
          <a:endParaRPr lang="es-ES" dirty="0"/>
        </a:p>
      </dgm:t>
    </dgm:pt>
    <dgm:pt modelId="{EC1F19A9-CD4E-44E8-BD1B-909FA5AF0B99}" type="parTrans" cxnId="{109F5D64-E147-4700-AC3B-E6E1B56AC378}">
      <dgm:prSet/>
      <dgm:spPr/>
      <dgm:t>
        <a:bodyPr/>
        <a:lstStyle/>
        <a:p>
          <a:endParaRPr lang="es-ES"/>
        </a:p>
      </dgm:t>
    </dgm:pt>
    <dgm:pt modelId="{9329E16E-0AF3-49D1-97E3-864A94AF2951}" type="sibTrans" cxnId="{109F5D64-E147-4700-AC3B-E6E1B56AC378}">
      <dgm:prSet/>
      <dgm:spPr/>
      <dgm:t>
        <a:bodyPr/>
        <a:lstStyle/>
        <a:p>
          <a:endParaRPr lang="es-ES"/>
        </a:p>
      </dgm:t>
    </dgm:pt>
    <dgm:pt modelId="{74F895B3-E514-4F24-A577-9B894AC53D48}">
      <dgm:prSet/>
      <dgm:spPr/>
      <dgm:t>
        <a:bodyPr/>
        <a:lstStyle/>
        <a:p>
          <a:pPr rtl="0"/>
          <a:r>
            <a:rPr lang="es-ES" smtClean="0"/>
            <a:t>Plaza </a:t>
          </a:r>
          <a:endParaRPr lang="es-ES"/>
        </a:p>
      </dgm:t>
    </dgm:pt>
    <dgm:pt modelId="{77A1642A-944C-41E0-9F4C-1D50B72E57C2}" type="parTrans" cxnId="{F18624CF-7107-4778-BE5B-DA814DCBB96D}">
      <dgm:prSet/>
      <dgm:spPr/>
      <dgm:t>
        <a:bodyPr/>
        <a:lstStyle/>
        <a:p>
          <a:endParaRPr lang="es-ES"/>
        </a:p>
      </dgm:t>
    </dgm:pt>
    <dgm:pt modelId="{F46DFC29-DE61-44C1-A4A3-A0F8E983F2D5}" type="sibTrans" cxnId="{F18624CF-7107-4778-BE5B-DA814DCBB96D}">
      <dgm:prSet/>
      <dgm:spPr/>
      <dgm:t>
        <a:bodyPr/>
        <a:lstStyle/>
        <a:p>
          <a:endParaRPr lang="es-ES"/>
        </a:p>
      </dgm:t>
    </dgm:pt>
    <dgm:pt modelId="{0A54EF5C-704F-4F82-9E7E-B01678B6B558}">
      <dgm:prSet/>
      <dgm:spPr/>
      <dgm:t>
        <a:bodyPr/>
        <a:lstStyle/>
        <a:p>
          <a:pPr rtl="0"/>
          <a:r>
            <a:rPr lang="es-ES" dirty="0" smtClean="0"/>
            <a:t>Promoción</a:t>
          </a:r>
          <a:endParaRPr lang="es-ES" dirty="0"/>
        </a:p>
      </dgm:t>
    </dgm:pt>
    <dgm:pt modelId="{E8CF4ED8-F30B-4785-A1F6-1877CA81905B}" type="parTrans" cxnId="{E539C40D-399D-47F7-A0B4-63FF7A2C3987}">
      <dgm:prSet/>
      <dgm:spPr/>
      <dgm:t>
        <a:bodyPr/>
        <a:lstStyle/>
        <a:p>
          <a:endParaRPr lang="es-ES"/>
        </a:p>
      </dgm:t>
    </dgm:pt>
    <dgm:pt modelId="{7B9786CC-B0E7-42D5-A5D6-9BA4C86B7843}" type="sibTrans" cxnId="{E539C40D-399D-47F7-A0B4-63FF7A2C3987}">
      <dgm:prSet/>
      <dgm:spPr/>
      <dgm:t>
        <a:bodyPr/>
        <a:lstStyle/>
        <a:p>
          <a:endParaRPr lang="es-ES"/>
        </a:p>
      </dgm:t>
    </dgm:pt>
    <dgm:pt modelId="{A0F3B5A7-3D4A-47F1-967C-043D11470916}">
      <dgm:prSet/>
      <dgm:spPr/>
      <dgm:t>
        <a:bodyPr/>
        <a:lstStyle/>
        <a:p>
          <a:pPr rtl="0"/>
          <a:r>
            <a:rPr lang="es-ES" dirty="0" smtClean="0"/>
            <a:t>Precio</a:t>
          </a:r>
          <a:r>
            <a:rPr lang="es-ES" smtClean="0"/>
            <a:t>: 5.10 </a:t>
          </a:r>
          <a:endParaRPr lang="es-ES" dirty="0"/>
        </a:p>
      </dgm:t>
    </dgm:pt>
    <dgm:pt modelId="{DBD73D59-FC14-4D25-8DAA-0C799A72E081}" type="sibTrans" cxnId="{0E013D32-529F-4405-89CA-18EED03225B6}">
      <dgm:prSet/>
      <dgm:spPr/>
      <dgm:t>
        <a:bodyPr/>
        <a:lstStyle/>
        <a:p>
          <a:endParaRPr lang="es-ES"/>
        </a:p>
      </dgm:t>
    </dgm:pt>
    <dgm:pt modelId="{75F0B3AA-0E28-48A1-8FFB-D493FFD375BC}" type="parTrans" cxnId="{0E013D32-529F-4405-89CA-18EED03225B6}">
      <dgm:prSet/>
      <dgm:spPr/>
      <dgm:t>
        <a:bodyPr/>
        <a:lstStyle/>
        <a:p>
          <a:endParaRPr lang="es-ES"/>
        </a:p>
      </dgm:t>
    </dgm:pt>
    <dgm:pt modelId="{59139661-DC51-46F5-9BCE-4DDA936447C0}" type="pres">
      <dgm:prSet presAssocID="{B05486A1-4FE7-48A1-A6D6-8483E347BE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E249D824-0BFA-4435-83CB-DD341803EBF3}" type="pres">
      <dgm:prSet presAssocID="{B05486A1-4FE7-48A1-A6D6-8483E347BE51}" presName="pyramid" presStyleLbl="node1" presStyleIdx="0" presStyleCnt="1"/>
      <dgm:spPr/>
    </dgm:pt>
    <dgm:pt modelId="{E034D2E5-64D4-4D15-995E-5D0DEEF8CD37}" type="pres">
      <dgm:prSet presAssocID="{B05486A1-4FE7-48A1-A6D6-8483E347BE51}" presName="theList" presStyleCnt="0"/>
      <dgm:spPr/>
    </dgm:pt>
    <dgm:pt modelId="{4562A4C6-3CC4-409D-BCDA-EB136E56C4EA}" type="pres">
      <dgm:prSet presAssocID="{F911E15A-4D34-4F17-A9D1-B71ACBC3BF5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0747EC-B133-46FD-9B5D-A8A5F3A06C68}" type="pres">
      <dgm:prSet presAssocID="{F911E15A-4D34-4F17-A9D1-B71ACBC3BF58}" presName="aSpace" presStyleCnt="0"/>
      <dgm:spPr/>
    </dgm:pt>
    <dgm:pt modelId="{919C6373-4BFE-47CB-8E27-6AC2E70607D6}" type="pres">
      <dgm:prSet presAssocID="{74F895B3-E514-4F24-A577-9B894AC53D4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BF31A6-A600-4F5C-B112-09AE904A4329}" type="pres">
      <dgm:prSet presAssocID="{74F895B3-E514-4F24-A577-9B894AC53D48}" presName="aSpace" presStyleCnt="0"/>
      <dgm:spPr/>
    </dgm:pt>
    <dgm:pt modelId="{C6BE09CC-D8A7-4C69-8832-38677E636C17}" type="pres">
      <dgm:prSet presAssocID="{A0F3B5A7-3D4A-47F1-967C-043D11470916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DA818-3B98-4550-B3BC-7F8D3E37C71C}" type="pres">
      <dgm:prSet presAssocID="{A0F3B5A7-3D4A-47F1-967C-043D11470916}" presName="aSpace" presStyleCnt="0"/>
      <dgm:spPr/>
    </dgm:pt>
    <dgm:pt modelId="{B6E7C197-D892-4783-951D-D611692A5120}" type="pres">
      <dgm:prSet presAssocID="{0A54EF5C-704F-4F82-9E7E-B01678B6B55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B36369-BD3D-495A-96E4-112625F77FA5}" type="pres">
      <dgm:prSet presAssocID="{0A54EF5C-704F-4F82-9E7E-B01678B6B558}" presName="aSpace" presStyleCnt="0"/>
      <dgm:spPr/>
    </dgm:pt>
  </dgm:ptLst>
  <dgm:cxnLst>
    <dgm:cxn modelId="{10EE473B-F681-4447-A18D-F701AF3131C4}" type="presOf" srcId="{74F895B3-E514-4F24-A577-9B894AC53D48}" destId="{919C6373-4BFE-47CB-8E27-6AC2E70607D6}" srcOrd="0" destOrd="0" presId="urn:microsoft.com/office/officeart/2005/8/layout/pyramid2"/>
    <dgm:cxn modelId="{D360636E-20BC-442E-BF3A-9E731E5A4CCE}" type="presOf" srcId="{0A54EF5C-704F-4F82-9E7E-B01678B6B558}" destId="{B6E7C197-D892-4783-951D-D611692A5120}" srcOrd="0" destOrd="0" presId="urn:microsoft.com/office/officeart/2005/8/layout/pyramid2"/>
    <dgm:cxn modelId="{109F5D64-E147-4700-AC3B-E6E1B56AC378}" srcId="{B05486A1-4FE7-48A1-A6D6-8483E347BE51}" destId="{F911E15A-4D34-4F17-A9D1-B71ACBC3BF58}" srcOrd="0" destOrd="0" parTransId="{EC1F19A9-CD4E-44E8-BD1B-909FA5AF0B99}" sibTransId="{9329E16E-0AF3-49D1-97E3-864A94AF2951}"/>
    <dgm:cxn modelId="{350E7040-72FC-436C-B655-57E7ADE4D3A7}" type="presOf" srcId="{A0F3B5A7-3D4A-47F1-967C-043D11470916}" destId="{C6BE09CC-D8A7-4C69-8832-38677E636C17}" srcOrd="0" destOrd="0" presId="urn:microsoft.com/office/officeart/2005/8/layout/pyramid2"/>
    <dgm:cxn modelId="{768B63F5-2190-4E46-A7B2-A4BAAC426CE3}" type="presOf" srcId="{B05486A1-4FE7-48A1-A6D6-8483E347BE51}" destId="{59139661-DC51-46F5-9BCE-4DDA936447C0}" srcOrd="0" destOrd="0" presId="urn:microsoft.com/office/officeart/2005/8/layout/pyramid2"/>
    <dgm:cxn modelId="{F18624CF-7107-4778-BE5B-DA814DCBB96D}" srcId="{B05486A1-4FE7-48A1-A6D6-8483E347BE51}" destId="{74F895B3-E514-4F24-A577-9B894AC53D48}" srcOrd="1" destOrd="0" parTransId="{77A1642A-944C-41E0-9F4C-1D50B72E57C2}" sibTransId="{F46DFC29-DE61-44C1-A4A3-A0F8E983F2D5}"/>
    <dgm:cxn modelId="{0E013D32-529F-4405-89CA-18EED03225B6}" srcId="{B05486A1-4FE7-48A1-A6D6-8483E347BE51}" destId="{A0F3B5A7-3D4A-47F1-967C-043D11470916}" srcOrd="2" destOrd="0" parTransId="{75F0B3AA-0E28-48A1-8FFB-D493FFD375BC}" sibTransId="{DBD73D59-FC14-4D25-8DAA-0C799A72E081}"/>
    <dgm:cxn modelId="{E539C40D-399D-47F7-A0B4-63FF7A2C3987}" srcId="{B05486A1-4FE7-48A1-A6D6-8483E347BE51}" destId="{0A54EF5C-704F-4F82-9E7E-B01678B6B558}" srcOrd="3" destOrd="0" parTransId="{E8CF4ED8-F30B-4785-A1F6-1877CA81905B}" sibTransId="{7B9786CC-B0E7-42D5-A5D6-9BA4C86B7843}"/>
    <dgm:cxn modelId="{24C47D4C-1254-4911-AB37-33A1EAF1460E}" type="presOf" srcId="{F911E15A-4D34-4F17-A9D1-B71ACBC3BF58}" destId="{4562A4C6-3CC4-409D-BCDA-EB136E56C4EA}" srcOrd="0" destOrd="0" presId="urn:microsoft.com/office/officeart/2005/8/layout/pyramid2"/>
    <dgm:cxn modelId="{B5BE6DDA-E211-451A-A1D8-16810F0885C0}" type="presParOf" srcId="{59139661-DC51-46F5-9BCE-4DDA936447C0}" destId="{E249D824-0BFA-4435-83CB-DD341803EBF3}" srcOrd="0" destOrd="0" presId="urn:microsoft.com/office/officeart/2005/8/layout/pyramid2"/>
    <dgm:cxn modelId="{0946BADC-8192-46F1-9D34-A3FA7720B0C5}" type="presParOf" srcId="{59139661-DC51-46F5-9BCE-4DDA936447C0}" destId="{E034D2E5-64D4-4D15-995E-5D0DEEF8CD37}" srcOrd="1" destOrd="0" presId="urn:microsoft.com/office/officeart/2005/8/layout/pyramid2"/>
    <dgm:cxn modelId="{ABF81310-B5DF-45DE-A37D-64B06E6BB08E}" type="presParOf" srcId="{E034D2E5-64D4-4D15-995E-5D0DEEF8CD37}" destId="{4562A4C6-3CC4-409D-BCDA-EB136E56C4EA}" srcOrd="0" destOrd="0" presId="urn:microsoft.com/office/officeart/2005/8/layout/pyramid2"/>
    <dgm:cxn modelId="{AD7BC589-3F9E-4507-9AD6-C908B76C73AD}" type="presParOf" srcId="{E034D2E5-64D4-4D15-995E-5D0DEEF8CD37}" destId="{670747EC-B133-46FD-9B5D-A8A5F3A06C68}" srcOrd="1" destOrd="0" presId="urn:microsoft.com/office/officeart/2005/8/layout/pyramid2"/>
    <dgm:cxn modelId="{C753D56E-11AF-40A1-A34F-FEA8CEC372F4}" type="presParOf" srcId="{E034D2E5-64D4-4D15-995E-5D0DEEF8CD37}" destId="{919C6373-4BFE-47CB-8E27-6AC2E70607D6}" srcOrd="2" destOrd="0" presId="urn:microsoft.com/office/officeart/2005/8/layout/pyramid2"/>
    <dgm:cxn modelId="{1410AE6B-C4A8-45D2-9EE4-9C5E4D019175}" type="presParOf" srcId="{E034D2E5-64D4-4D15-995E-5D0DEEF8CD37}" destId="{24BF31A6-A600-4F5C-B112-09AE904A4329}" srcOrd="3" destOrd="0" presId="urn:microsoft.com/office/officeart/2005/8/layout/pyramid2"/>
    <dgm:cxn modelId="{73A5B301-ADCB-465D-A9B9-C28B6D78C223}" type="presParOf" srcId="{E034D2E5-64D4-4D15-995E-5D0DEEF8CD37}" destId="{C6BE09CC-D8A7-4C69-8832-38677E636C17}" srcOrd="4" destOrd="0" presId="urn:microsoft.com/office/officeart/2005/8/layout/pyramid2"/>
    <dgm:cxn modelId="{DFD79E3E-821F-4545-8EF8-7F35FA7723F7}" type="presParOf" srcId="{E034D2E5-64D4-4D15-995E-5D0DEEF8CD37}" destId="{605DA818-3B98-4550-B3BC-7F8D3E37C71C}" srcOrd="5" destOrd="0" presId="urn:microsoft.com/office/officeart/2005/8/layout/pyramid2"/>
    <dgm:cxn modelId="{A421EABA-6DA7-40F5-B11A-B98BC36186A2}" type="presParOf" srcId="{E034D2E5-64D4-4D15-995E-5D0DEEF8CD37}" destId="{B6E7C197-D892-4783-951D-D611692A5120}" srcOrd="6" destOrd="0" presId="urn:microsoft.com/office/officeart/2005/8/layout/pyramid2"/>
    <dgm:cxn modelId="{49E33461-90FF-4A75-9DBA-3B7A7E5CF93A}" type="presParOf" srcId="{E034D2E5-64D4-4D15-995E-5D0DEEF8CD37}" destId="{98B36369-BD3D-495A-96E4-112625F77FA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D962A-9C82-4908-A420-84B0F5155635}">
      <dsp:nvSpPr>
        <dsp:cNvPr id="0" name=""/>
        <dsp:cNvSpPr/>
      </dsp:nvSpPr>
      <dsp:spPr>
        <a:xfrm>
          <a:off x="3474241" y="994574"/>
          <a:ext cx="1332436" cy="133243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alpha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6E989FF7-21BB-45FF-9765-F1AB52DAB7C2}">
      <dsp:nvSpPr>
        <dsp:cNvPr id="0" name=""/>
        <dsp:cNvSpPr/>
      </dsp:nvSpPr>
      <dsp:spPr>
        <a:xfrm>
          <a:off x="3307687" y="0"/>
          <a:ext cx="1665545" cy="9073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Cambio dentro de la matriz productiva Ecuatoriana</a:t>
          </a:r>
          <a:endParaRPr lang="es-ES" sz="1400" kern="1200" dirty="0"/>
        </a:p>
      </dsp:txBody>
      <dsp:txXfrm>
        <a:off x="3307687" y="0"/>
        <a:ext cx="1665545" cy="907300"/>
      </dsp:txXfrm>
    </dsp:sp>
    <dsp:sp modelId="{AAEDFB79-F1F2-4043-BCC5-355CBE8B0C5E}">
      <dsp:nvSpPr>
        <dsp:cNvPr id="0" name=""/>
        <dsp:cNvSpPr/>
      </dsp:nvSpPr>
      <dsp:spPr>
        <a:xfrm>
          <a:off x="3906728" y="1244298"/>
          <a:ext cx="1332436" cy="133243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90479"/>
                <a:satOff val="-16225"/>
                <a:lumOff val="-235"/>
                <a:alphaOff val="0"/>
              </a:schemeClr>
            </a:gs>
            <a:gs pos="100000">
              <a:schemeClr val="accent3">
                <a:alpha val="50000"/>
                <a:hueOff val="490479"/>
                <a:satOff val="-16225"/>
                <a:lumOff val="-23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alpha val="50000"/>
              <a:hueOff val="490479"/>
              <a:satOff val="-16225"/>
              <a:lumOff val="-235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9524418A-6AED-4F13-8185-CBDEDE3503EC}">
      <dsp:nvSpPr>
        <dsp:cNvPr id="0" name=""/>
        <dsp:cNvSpPr/>
      </dsp:nvSpPr>
      <dsp:spPr>
        <a:xfrm>
          <a:off x="5337986" y="864096"/>
          <a:ext cx="1578381" cy="9937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falta de agregación de valor en sectores estratégicos </a:t>
          </a:r>
          <a:endParaRPr lang="es-ES" sz="1400" kern="1200" dirty="0"/>
        </a:p>
      </dsp:txBody>
      <dsp:txXfrm>
        <a:off x="5337986" y="864096"/>
        <a:ext cx="1578381" cy="993710"/>
      </dsp:txXfrm>
    </dsp:sp>
    <dsp:sp modelId="{CBD2AF48-6644-461C-8E51-645DA339AB37}">
      <dsp:nvSpPr>
        <dsp:cNvPr id="0" name=""/>
        <dsp:cNvSpPr/>
      </dsp:nvSpPr>
      <dsp:spPr>
        <a:xfrm>
          <a:off x="3906728" y="1743745"/>
          <a:ext cx="1332436" cy="133243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80958"/>
                <a:satOff val="-32450"/>
                <a:lumOff val="-470"/>
                <a:alphaOff val="0"/>
              </a:schemeClr>
            </a:gs>
            <a:gs pos="100000">
              <a:schemeClr val="accent3">
                <a:alpha val="50000"/>
                <a:hueOff val="980958"/>
                <a:satOff val="-32450"/>
                <a:lumOff val="-47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alpha val="50000"/>
              <a:hueOff val="980958"/>
              <a:satOff val="-32450"/>
              <a:lumOff val="-47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93176F98-D025-421A-BB84-69ED34EA7C90}">
      <dsp:nvSpPr>
        <dsp:cNvPr id="0" name=""/>
        <dsp:cNvSpPr/>
      </dsp:nvSpPr>
      <dsp:spPr>
        <a:xfrm>
          <a:off x="5337986" y="2346020"/>
          <a:ext cx="1578381" cy="11103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vulnerabilidad del país al depender determinados mercados para la exportación </a:t>
          </a:r>
          <a:endParaRPr lang="es-ES" sz="1400" kern="1200" dirty="0"/>
        </a:p>
      </dsp:txBody>
      <dsp:txXfrm>
        <a:off x="5337986" y="2346020"/>
        <a:ext cx="1578381" cy="1110363"/>
      </dsp:txXfrm>
    </dsp:sp>
    <dsp:sp modelId="{F6C2C31E-900B-44B0-8792-4C1AAB10718C}">
      <dsp:nvSpPr>
        <dsp:cNvPr id="0" name=""/>
        <dsp:cNvSpPr/>
      </dsp:nvSpPr>
      <dsp:spPr>
        <a:xfrm>
          <a:off x="3474241" y="1993901"/>
          <a:ext cx="1332436" cy="133243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471437"/>
                <a:satOff val="-48675"/>
                <a:lumOff val="-706"/>
                <a:alphaOff val="0"/>
              </a:schemeClr>
            </a:gs>
            <a:gs pos="100000">
              <a:schemeClr val="accent3">
                <a:alpha val="50000"/>
                <a:hueOff val="1471437"/>
                <a:satOff val="-48675"/>
                <a:lumOff val="-70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alpha val="50000"/>
              <a:hueOff val="1471437"/>
              <a:satOff val="-48675"/>
              <a:lumOff val="-70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01494D06-A98C-4C1D-8607-CE5881650B70}">
      <dsp:nvSpPr>
        <dsp:cNvPr id="0" name=""/>
        <dsp:cNvSpPr/>
      </dsp:nvSpPr>
      <dsp:spPr>
        <a:xfrm>
          <a:off x="3307687" y="3413179"/>
          <a:ext cx="1665545" cy="9073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Impulso de una pequeña y mediana empresa ASOPRUV</a:t>
          </a:r>
          <a:endParaRPr lang="es-ES" sz="1400" kern="1200" dirty="0"/>
        </a:p>
      </dsp:txBody>
      <dsp:txXfrm>
        <a:off x="3307687" y="3413179"/>
        <a:ext cx="1665545" cy="907300"/>
      </dsp:txXfrm>
    </dsp:sp>
    <dsp:sp modelId="{7B5A6D25-4441-4A99-9DAA-34B0B988A5E6}">
      <dsp:nvSpPr>
        <dsp:cNvPr id="0" name=""/>
        <dsp:cNvSpPr/>
      </dsp:nvSpPr>
      <dsp:spPr>
        <a:xfrm>
          <a:off x="3041755" y="1743745"/>
          <a:ext cx="1332436" cy="133243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961916"/>
                <a:satOff val="-64900"/>
                <a:lumOff val="-941"/>
                <a:alphaOff val="0"/>
              </a:schemeClr>
            </a:gs>
            <a:gs pos="100000">
              <a:schemeClr val="accent3">
                <a:alpha val="50000"/>
                <a:hueOff val="1961916"/>
                <a:satOff val="-64900"/>
                <a:lumOff val="-94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alpha val="50000"/>
              <a:hueOff val="1961916"/>
              <a:satOff val="-64900"/>
              <a:lumOff val="-94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5AFE964-D911-4760-970B-00EE53ED27BD}">
      <dsp:nvSpPr>
        <dsp:cNvPr id="0" name=""/>
        <dsp:cNvSpPr/>
      </dsp:nvSpPr>
      <dsp:spPr>
        <a:xfrm>
          <a:off x="1364551" y="2346020"/>
          <a:ext cx="1578381" cy="11103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necesidad de uvilla deshidrata en Japón</a:t>
          </a:r>
          <a:endParaRPr lang="es-ES" sz="1400" kern="1200" dirty="0"/>
        </a:p>
      </dsp:txBody>
      <dsp:txXfrm>
        <a:off x="1364551" y="2346020"/>
        <a:ext cx="1578381" cy="1110363"/>
      </dsp:txXfrm>
    </dsp:sp>
    <dsp:sp modelId="{38FB2E7F-9975-4956-BA40-0B28063E3499}">
      <dsp:nvSpPr>
        <dsp:cNvPr id="0" name=""/>
        <dsp:cNvSpPr/>
      </dsp:nvSpPr>
      <dsp:spPr>
        <a:xfrm>
          <a:off x="3041755" y="1244298"/>
          <a:ext cx="1332436" cy="133243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452395"/>
                <a:satOff val="-81125"/>
                <a:lumOff val="-1176"/>
                <a:alphaOff val="0"/>
              </a:schemeClr>
            </a:gs>
            <a:gs pos="100000">
              <a:schemeClr val="accent3">
                <a:alpha val="50000"/>
                <a:hueOff val="2452395"/>
                <a:satOff val="-81125"/>
                <a:lumOff val="-117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alpha val="50000"/>
              <a:hueOff val="2452395"/>
              <a:satOff val="-81125"/>
              <a:lumOff val="-117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897009A6-6099-4359-B0DA-210ECE77B188}">
      <dsp:nvSpPr>
        <dsp:cNvPr id="0" name=""/>
        <dsp:cNvSpPr/>
      </dsp:nvSpPr>
      <dsp:spPr>
        <a:xfrm>
          <a:off x="1364551" y="864096"/>
          <a:ext cx="1578381" cy="11103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Contribuir al Buen Vivir de las parroquias de </a:t>
          </a:r>
          <a:r>
            <a:rPr lang="es-ES" sz="1400" kern="1200" dirty="0" err="1" smtClean="0"/>
            <a:t>Poaló</a:t>
          </a:r>
          <a:r>
            <a:rPr lang="es-ES" sz="1400" kern="1200" dirty="0" smtClean="0"/>
            <a:t> y </a:t>
          </a:r>
          <a:r>
            <a:rPr lang="es-ES" sz="1200" kern="1200" dirty="0" err="1" smtClean="0"/>
            <a:t>Pataín</a:t>
          </a: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1364551" y="864096"/>
        <a:ext cx="1578381" cy="11103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4649C-F6A1-48FD-8733-AFC6F0CC9363}">
      <dsp:nvSpPr>
        <dsp:cNvPr id="0" name=""/>
        <dsp:cNvSpPr/>
      </dsp:nvSpPr>
      <dsp:spPr>
        <a:xfrm>
          <a:off x="2426" y="0"/>
          <a:ext cx="3383694" cy="3508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Barreras arancelarias no registra</a:t>
          </a:r>
          <a:endParaRPr lang="es-ES" sz="1400" kern="1200" dirty="0"/>
        </a:p>
      </dsp:txBody>
      <dsp:txXfrm>
        <a:off x="2426" y="1403590"/>
        <a:ext cx="3383694" cy="1403590"/>
      </dsp:txXfrm>
    </dsp:sp>
    <dsp:sp modelId="{993B1F1C-1533-4E8E-A896-E268C66372AA}">
      <dsp:nvSpPr>
        <dsp:cNvPr id="0" name=""/>
        <dsp:cNvSpPr/>
      </dsp:nvSpPr>
      <dsp:spPr>
        <a:xfrm>
          <a:off x="1080234" y="196183"/>
          <a:ext cx="1228076" cy="119719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7B5D1E-DC79-4B2F-B1B6-B2CECA993B9C}">
      <dsp:nvSpPr>
        <dsp:cNvPr id="0" name=""/>
        <dsp:cNvSpPr/>
      </dsp:nvSpPr>
      <dsp:spPr>
        <a:xfrm>
          <a:off x="3384491" y="0"/>
          <a:ext cx="3383694" cy="3508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Barreras no arancelarias.-licencia de importación y  normalización en el etiquetado</a:t>
          </a:r>
          <a:endParaRPr lang="es-ES" sz="1400" kern="1200" dirty="0"/>
        </a:p>
      </dsp:txBody>
      <dsp:txXfrm>
        <a:off x="3384491" y="1403590"/>
        <a:ext cx="3383694" cy="1403590"/>
      </dsp:txXfrm>
    </dsp:sp>
    <dsp:sp modelId="{0D46A743-C385-4F04-A392-3EA0C5DAF023}">
      <dsp:nvSpPr>
        <dsp:cNvPr id="0" name=""/>
        <dsp:cNvSpPr/>
      </dsp:nvSpPr>
      <dsp:spPr>
        <a:xfrm>
          <a:off x="4104571" y="169244"/>
          <a:ext cx="1643463" cy="13950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9C7237-BA9E-4A27-8BAC-126935A0F3C8}">
      <dsp:nvSpPr>
        <dsp:cNvPr id="0" name=""/>
        <dsp:cNvSpPr/>
      </dsp:nvSpPr>
      <dsp:spPr>
        <a:xfrm>
          <a:off x="360130" y="2982630"/>
          <a:ext cx="6235131" cy="526346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C5EF2-4E45-4A16-8FD7-53674115B9A3}">
      <dsp:nvSpPr>
        <dsp:cNvPr id="0" name=""/>
        <dsp:cNvSpPr/>
      </dsp:nvSpPr>
      <dsp:spPr>
        <a:xfrm>
          <a:off x="412" y="399356"/>
          <a:ext cx="2710264" cy="27102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Debe obtener su firma electrónica  (validez de 2 años)</a:t>
          </a:r>
          <a:endParaRPr lang="es-ES" sz="2200" kern="1200" dirty="0"/>
        </a:p>
      </dsp:txBody>
      <dsp:txXfrm>
        <a:off x="397321" y="796265"/>
        <a:ext cx="1916446" cy="1916446"/>
      </dsp:txXfrm>
    </dsp:sp>
    <dsp:sp modelId="{807129FB-E9A9-4CD3-ACF9-A9266C13FC99}">
      <dsp:nvSpPr>
        <dsp:cNvPr id="0" name=""/>
        <dsp:cNvSpPr/>
      </dsp:nvSpPr>
      <dsp:spPr>
        <a:xfrm>
          <a:off x="2498365" y="16559"/>
          <a:ext cx="1685197" cy="914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2498365" y="199502"/>
        <a:ext cx="1410783" cy="548828"/>
      </dsp:txXfrm>
    </dsp:sp>
    <dsp:sp modelId="{6BF363B3-8EB7-444E-ACE0-BFA2304EFE72}">
      <dsp:nvSpPr>
        <dsp:cNvPr id="0" name=""/>
        <dsp:cNvSpPr/>
      </dsp:nvSpPr>
      <dsp:spPr>
        <a:xfrm>
          <a:off x="4066639" y="399356"/>
          <a:ext cx="2710264" cy="2710264"/>
        </a:xfrm>
        <a:prstGeom prst="ellipse">
          <a:avLst/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Registro en el portal </a:t>
          </a:r>
          <a:r>
            <a:rPr lang="es-ES" sz="2200" kern="1200" dirty="0" err="1" smtClean="0"/>
            <a:t>Ecuapass</a:t>
          </a:r>
          <a:r>
            <a:rPr lang="es-ES" sz="2200" kern="1200" dirty="0" smtClean="0"/>
            <a:t> (exportador)</a:t>
          </a:r>
          <a:endParaRPr lang="es-ES" sz="2200" kern="1200" dirty="0"/>
        </a:p>
      </dsp:txBody>
      <dsp:txXfrm>
        <a:off x="4463548" y="796265"/>
        <a:ext cx="1916446" cy="1916446"/>
      </dsp:txXfrm>
    </dsp:sp>
    <dsp:sp modelId="{6644B73C-C1D0-45F8-8DE2-2FE595A27F0E}">
      <dsp:nvSpPr>
        <dsp:cNvPr id="0" name=""/>
        <dsp:cNvSpPr/>
      </dsp:nvSpPr>
      <dsp:spPr>
        <a:xfrm rot="10800000">
          <a:off x="2593754" y="2577703"/>
          <a:ext cx="1685197" cy="914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2868168" y="2760646"/>
        <a:ext cx="1410783" cy="5488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E0EFC-AAC7-4D29-947B-935DA8456CC7}">
      <dsp:nvSpPr>
        <dsp:cNvPr id="0" name=""/>
        <dsp:cNvSpPr/>
      </dsp:nvSpPr>
      <dsp:spPr>
        <a:xfrm>
          <a:off x="0" y="0"/>
          <a:ext cx="6376308" cy="7951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POLITICO.- Fortalecer relaciones bilaterales</a:t>
          </a:r>
          <a:endParaRPr lang="es-ES" sz="1400" kern="1200" dirty="0"/>
        </a:p>
      </dsp:txBody>
      <dsp:txXfrm>
        <a:off x="23290" y="23290"/>
        <a:ext cx="5425201" cy="748608"/>
      </dsp:txXfrm>
    </dsp:sp>
    <dsp:sp modelId="{D57124DC-235D-488D-A8BB-60F4DB73810E}">
      <dsp:nvSpPr>
        <dsp:cNvPr id="0" name=""/>
        <dsp:cNvSpPr/>
      </dsp:nvSpPr>
      <dsp:spPr>
        <a:xfrm>
          <a:off x="476152" y="905631"/>
          <a:ext cx="6376308" cy="795188"/>
        </a:xfrm>
        <a:prstGeom prst="roundRect">
          <a:avLst>
            <a:gd name="adj" fmla="val 10000"/>
          </a:avLst>
        </a:prstGeom>
        <a:solidFill>
          <a:schemeClr val="accent3">
            <a:hueOff val="613099"/>
            <a:satOff val="-20281"/>
            <a:lumOff val="-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ECONOMICO.- IMPULSO MATRIZ PRODUCTIVA   contribución a la balanza comercial </a:t>
          </a:r>
          <a:endParaRPr lang="es-ES" sz="1400" kern="1200" dirty="0"/>
        </a:p>
      </dsp:txBody>
      <dsp:txXfrm>
        <a:off x="499442" y="928921"/>
        <a:ext cx="5336702" cy="748608"/>
      </dsp:txXfrm>
    </dsp:sp>
    <dsp:sp modelId="{0D764D46-3350-44BB-9864-2D1A3D4A5DC2}">
      <dsp:nvSpPr>
        <dsp:cNvPr id="0" name=""/>
        <dsp:cNvSpPr/>
      </dsp:nvSpPr>
      <dsp:spPr>
        <a:xfrm>
          <a:off x="952305" y="1811263"/>
          <a:ext cx="6376308" cy="795188"/>
        </a:xfrm>
        <a:prstGeom prst="roundRect">
          <a:avLst>
            <a:gd name="adj" fmla="val 10000"/>
          </a:avLst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SOCIAL .- Garantiza el buen vivir entre los actores involucrados, generar fuentes de trabajo promueve y fomenta la inclusión social de la comunidad</a:t>
          </a:r>
          <a:endParaRPr lang="es-ES" sz="1400" kern="1200" dirty="0"/>
        </a:p>
      </dsp:txBody>
      <dsp:txXfrm>
        <a:off x="975595" y="1834553"/>
        <a:ext cx="5336702" cy="748608"/>
      </dsp:txXfrm>
    </dsp:sp>
    <dsp:sp modelId="{16BF51BA-DCC0-4FF5-866C-3EAF4437F1AA}">
      <dsp:nvSpPr>
        <dsp:cNvPr id="0" name=""/>
        <dsp:cNvSpPr/>
      </dsp:nvSpPr>
      <dsp:spPr>
        <a:xfrm>
          <a:off x="1428458" y="2716895"/>
          <a:ext cx="6376308" cy="795188"/>
        </a:xfrm>
        <a:prstGeom prst="roundRect">
          <a:avLst>
            <a:gd name="adj" fmla="val 10000"/>
          </a:avLst>
        </a:prstGeom>
        <a:solidFill>
          <a:schemeClr val="accent3">
            <a:hueOff val="1839296"/>
            <a:satOff val="-60844"/>
            <a:lumOff val="-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ESTRATEGICO.-</a:t>
          </a:r>
          <a:r>
            <a:rPr lang="es-EC" sz="1400" kern="1200" dirty="0" smtClean="0"/>
            <a:t>Forma una empresa, con una actividad económica innovadora que </a:t>
          </a:r>
          <a:r>
            <a:rPr lang="es-ES" sz="1400" kern="1200" dirty="0" smtClean="0"/>
            <a:t>alinea la visión y la misión con los valores corporativos</a:t>
          </a:r>
          <a:endParaRPr lang="es-ES" sz="1400" kern="1200" dirty="0"/>
        </a:p>
      </dsp:txBody>
      <dsp:txXfrm>
        <a:off x="1451748" y="2740185"/>
        <a:ext cx="5336702" cy="748608"/>
      </dsp:txXfrm>
    </dsp:sp>
    <dsp:sp modelId="{B6E4015F-84C5-4376-99C5-0304BA4A4286}">
      <dsp:nvSpPr>
        <dsp:cNvPr id="0" name=""/>
        <dsp:cNvSpPr/>
      </dsp:nvSpPr>
      <dsp:spPr>
        <a:xfrm>
          <a:off x="1904611" y="3622527"/>
          <a:ext cx="6376308" cy="795188"/>
        </a:xfrm>
        <a:prstGeom prst="roundRect">
          <a:avLst>
            <a:gd name="adj" fmla="val 10000"/>
          </a:avLst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AMBIENTAL.- BPM y utilización correcta de desperdicios en procesos productivos adicionales</a:t>
          </a:r>
          <a:endParaRPr lang="es-ES" sz="1400" kern="1200" dirty="0"/>
        </a:p>
      </dsp:txBody>
      <dsp:txXfrm>
        <a:off x="1927901" y="3645817"/>
        <a:ext cx="5336702" cy="748608"/>
      </dsp:txXfrm>
    </dsp:sp>
    <dsp:sp modelId="{2F471415-1DB2-4769-9985-DB71D10CC110}">
      <dsp:nvSpPr>
        <dsp:cNvPr id="0" name=""/>
        <dsp:cNvSpPr/>
      </dsp:nvSpPr>
      <dsp:spPr>
        <a:xfrm>
          <a:off x="5859435" y="580929"/>
          <a:ext cx="516872" cy="516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5975731" y="580929"/>
        <a:ext cx="284280" cy="388946"/>
      </dsp:txXfrm>
    </dsp:sp>
    <dsp:sp modelId="{653CE02E-77C0-4678-AFF5-79C199E9BD05}">
      <dsp:nvSpPr>
        <dsp:cNvPr id="0" name=""/>
        <dsp:cNvSpPr/>
      </dsp:nvSpPr>
      <dsp:spPr>
        <a:xfrm>
          <a:off x="6335588" y="1486561"/>
          <a:ext cx="516872" cy="516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135806"/>
            <a:satOff val="-29393"/>
            <a:lumOff val="-1762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1135806"/>
              <a:satOff val="-29393"/>
              <a:lumOff val="-17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6451884" y="1486561"/>
        <a:ext cx="284280" cy="388946"/>
      </dsp:txXfrm>
    </dsp:sp>
    <dsp:sp modelId="{F28367AE-5CC6-4968-8107-104125693E4F}">
      <dsp:nvSpPr>
        <dsp:cNvPr id="0" name=""/>
        <dsp:cNvSpPr/>
      </dsp:nvSpPr>
      <dsp:spPr>
        <a:xfrm>
          <a:off x="6811741" y="2378940"/>
          <a:ext cx="516872" cy="516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271611"/>
            <a:satOff val="-58787"/>
            <a:lumOff val="-3523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2271611"/>
              <a:satOff val="-58787"/>
              <a:lumOff val="-3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6928037" y="2378940"/>
        <a:ext cx="284280" cy="388946"/>
      </dsp:txXfrm>
    </dsp:sp>
    <dsp:sp modelId="{6E86B001-07D2-43A6-8ABB-9D89072D29FA}">
      <dsp:nvSpPr>
        <dsp:cNvPr id="0" name=""/>
        <dsp:cNvSpPr/>
      </dsp:nvSpPr>
      <dsp:spPr>
        <a:xfrm>
          <a:off x="7287894" y="3293407"/>
          <a:ext cx="516872" cy="516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407417"/>
            <a:satOff val="-88180"/>
            <a:lumOff val="-5285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3407417"/>
              <a:satOff val="-88180"/>
              <a:lumOff val="-52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7404190" y="3293407"/>
        <a:ext cx="284280" cy="3889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F0866-278F-4B8C-BC5F-E536AA8A5676}">
      <dsp:nvSpPr>
        <dsp:cNvPr id="0" name=""/>
        <dsp:cNvSpPr/>
      </dsp:nvSpPr>
      <dsp:spPr>
        <a:xfrm>
          <a:off x="1977511" y="935242"/>
          <a:ext cx="423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43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77877" y="978692"/>
        <a:ext cx="22701" cy="4540"/>
      </dsp:txXfrm>
    </dsp:sp>
    <dsp:sp modelId="{78F4F264-F586-448A-8976-696641A8FDAD}">
      <dsp:nvSpPr>
        <dsp:cNvPr id="0" name=""/>
        <dsp:cNvSpPr/>
      </dsp:nvSpPr>
      <dsp:spPr>
        <a:xfrm>
          <a:off x="5244" y="388742"/>
          <a:ext cx="1974066" cy="1184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Visión amplia para el desarrollo del mercado japonés</a:t>
          </a:r>
          <a:endParaRPr lang="es-EC" sz="1500" kern="1200" dirty="0"/>
        </a:p>
      </dsp:txBody>
      <dsp:txXfrm>
        <a:off x="5244" y="388742"/>
        <a:ext cx="1974066" cy="1184440"/>
      </dsp:txXfrm>
    </dsp:sp>
    <dsp:sp modelId="{75137C43-60E4-4A9F-BF78-FCAA1831DBD6}">
      <dsp:nvSpPr>
        <dsp:cNvPr id="0" name=""/>
        <dsp:cNvSpPr/>
      </dsp:nvSpPr>
      <dsp:spPr>
        <a:xfrm>
          <a:off x="4405613" y="935242"/>
          <a:ext cx="423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43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605980" y="978692"/>
        <a:ext cx="22701" cy="4540"/>
      </dsp:txXfrm>
    </dsp:sp>
    <dsp:sp modelId="{5F989A5F-BFF1-45B3-B29F-516396665C48}">
      <dsp:nvSpPr>
        <dsp:cNvPr id="0" name=""/>
        <dsp:cNvSpPr/>
      </dsp:nvSpPr>
      <dsp:spPr>
        <a:xfrm>
          <a:off x="2433346" y="388742"/>
          <a:ext cx="1974066" cy="1184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Disposición de compra – factibilidad 90%</a:t>
          </a:r>
          <a:endParaRPr lang="es-EC" sz="1500" kern="1200" dirty="0"/>
        </a:p>
      </dsp:txBody>
      <dsp:txXfrm>
        <a:off x="2433346" y="388742"/>
        <a:ext cx="1974066" cy="1184440"/>
      </dsp:txXfrm>
    </dsp:sp>
    <dsp:sp modelId="{44985836-EE9D-4D57-87FD-FC2E823359A8}">
      <dsp:nvSpPr>
        <dsp:cNvPr id="0" name=""/>
        <dsp:cNvSpPr/>
      </dsp:nvSpPr>
      <dsp:spPr>
        <a:xfrm>
          <a:off x="992277" y="1571382"/>
          <a:ext cx="4856204" cy="423435"/>
        </a:xfrm>
        <a:custGeom>
          <a:avLst/>
          <a:gdLst/>
          <a:ahLst/>
          <a:cxnLst/>
          <a:rect l="0" t="0" r="0" b="0"/>
          <a:pathLst>
            <a:path>
              <a:moveTo>
                <a:pt x="4856204" y="0"/>
              </a:moveTo>
              <a:lnTo>
                <a:pt x="4856204" y="228817"/>
              </a:lnTo>
              <a:lnTo>
                <a:pt x="0" y="228817"/>
              </a:lnTo>
              <a:lnTo>
                <a:pt x="0" y="42343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298445" y="1780829"/>
        <a:ext cx="243869" cy="4540"/>
      </dsp:txXfrm>
    </dsp:sp>
    <dsp:sp modelId="{155C48A5-84F4-47B3-BD37-7D7CB5DAB5A2}">
      <dsp:nvSpPr>
        <dsp:cNvPr id="0" name=""/>
        <dsp:cNvSpPr/>
      </dsp:nvSpPr>
      <dsp:spPr>
        <a:xfrm>
          <a:off x="4861448" y="388742"/>
          <a:ext cx="1974066" cy="1184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Establecer plan logístico para muestras (test)</a:t>
          </a:r>
          <a:endParaRPr lang="es-EC" sz="1500" kern="1200" dirty="0"/>
        </a:p>
      </dsp:txBody>
      <dsp:txXfrm>
        <a:off x="4861448" y="388742"/>
        <a:ext cx="1974066" cy="1184440"/>
      </dsp:txXfrm>
    </dsp:sp>
    <dsp:sp modelId="{78046BDC-C306-4739-8C88-CA1E12AE280E}">
      <dsp:nvSpPr>
        <dsp:cNvPr id="0" name=""/>
        <dsp:cNvSpPr/>
      </dsp:nvSpPr>
      <dsp:spPr>
        <a:xfrm>
          <a:off x="1977511" y="2573717"/>
          <a:ext cx="423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43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77877" y="2617167"/>
        <a:ext cx="22701" cy="4540"/>
      </dsp:txXfrm>
    </dsp:sp>
    <dsp:sp modelId="{EC27B44A-EC60-42D4-8DE1-1AE065187CD2}">
      <dsp:nvSpPr>
        <dsp:cNvPr id="0" name=""/>
        <dsp:cNvSpPr/>
      </dsp:nvSpPr>
      <dsp:spPr>
        <a:xfrm>
          <a:off x="5244" y="2027217"/>
          <a:ext cx="1974066" cy="1184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Producto no tradicional – </a:t>
          </a:r>
          <a:r>
            <a:rPr lang="es-EC" sz="1500" kern="1200" dirty="0" err="1" smtClean="0"/>
            <a:t>Asociatividad</a:t>
          </a:r>
          <a:r>
            <a:rPr lang="es-EC" sz="1500" kern="1200" dirty="0" smtClean="0"/>
            <a:t> ASOPRUF</a:t>
          </a:r>
          <a:endParaRPr lang="es-EC" sz="1500" kern="1200" dirty="0"/>
        </a:p>
      </dsp:txBody>
      <dsp:txXfrm>
        <a:off x="5244" y="2027217"/>
        <a:ext cx="1974066" cy="1184440"/>
      </dsp:txXfrm>
    </dsp:sp>
    <dsp:sp modelId="{E77E3497-8EB6-4234-954E-D9E9482EB4EB}">
      <dsp:nvSpPr>
        <dsp:cNvPr id="0" name=""/>
        <dsp:cNvSpPr/>
      </dsp:nvSpPr>
      <dsp:spPr>
        <a:xfrm>
          <a:off x="4405613" y="2573717"/>
          <a:ext cx="423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43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605980" y="2617167"/>
        <a:ext cx="22701" cy="4540"/>
      </dsp:txXfrm>
    </dsp:sp>
    <dsp:sp modelId="{02D9A04D-60B0-413C-B4EC-B9A8732EF8F0}">
      <dsp:nvSpPr>
        <dsp:cNvPr id="0" name=""/>
        <dsp:cNvSpPr/>
      </dsp:nvSpPr>
      <dsp:spPr>
        <a:xfrm>
          <a:off x="2433346" y="2027217"/>
          <a:ext cx="1974066" cy="1184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Mercado japonés exigente  en calidad y beneficios</a:t>
          </a:r>
          <a:endParaRPr lang="es-EC" sz="1500" kern="1200" dirty="0"/>
        </a:p>
      </dsp:txBody>
      <dsp:txXfrm>
        <a:off x="2433346" y="2027217"/>
        <a:ext cx="1974066" cy="1184440"/>
      </dsp:txXfrm>
    </dsp:sp>
    <dsp:sp modelId="{CD591AD8-569C-4F5F-AFDA-B7FCA20C7447}">
      <dsp:nvSpPr>
        <dsp:cNvPr id="0" name=""/>
        <dsp:cNvSpPr/>
      </dsp:nvSpPr>
      <dsp:spPr>
        <a:xfrm>
          <a:off x="4861448" y="2027217"/>
          <a:ext cx="1974066" cy="1184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Evaluación financiera Viabilidad  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VAN (+) y TIR 75% </a:t>
          </a:r>
          <a:endParaRPr lang="es-EC" sz="1500" kern="1200" dirty="0"/>
        </a:p>
      </dsp:txBody>
      <dsp:txXfrm>
        <a:off x="4861448" y="2027217"/>
        <a:ext cx="1974066" cy="11844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825B4-671D-4DFC-9BC6-C06F7AAACE36}">
      <dsp:nvSpPr>
        <dsp:cNvPr id="0" name=""/>
        <dsp:cNvSpPr/>
      </dsp:nvSpPr>
      <dsp:spPr>
        <a:xfrm>
          <a:off x="2046" y="423791"/>
          <a:ext cx="2493101" cy="9972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Desarrollo marca país</a:t>
          </a:r>
          <a:endParaRPr lang="es-EC" sz="1400" kern="1200" dirty="0"/>
        </a:p>
      </dsp:txBody>
      <dsp:txXfrm>
        <a:off x="500666" y="423791"/>
        <a:ext cx="1495861" cy="997240"/>
      </dsp:txXfrm>
    </dsp:sp>
    <dsp:sp modelId="{2B96DE9F-B3A0-4C8E-8CF2-343F628DF076}">
      <dsp:nvSpPr>
        <dsp:cNvPr id="0" name=""/>
        <dsp:cNvSpPr/>
      </dsp:nvSpPr>
      <dsp:spPr>
        <a:xfrm>
          <a:off x="2245837" y="423791"/>
          <a:ext cx="2493101" cy="9972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Proceso exporta fácil</a:t>
          </a:r>
          <a:endParaRPr lang="es-EC" sz="1400" kern="1200" dirty="0"/>
        </a:p>
      </dsp:txBody>
      <dsp:txXfrm>
        <a:off x="2744457" y="423791"/>
        <a:ext cx="1495861" cy="997240"/>
      </dsp:txXfrm>
    </dsp:sp>
    <dsp:sp modelId="{32B0195B-7762-45F5-ABAA-0162B0037087}">
      <dsp:nvSpPr>
        <dsp:cNvPr id="0" name=""/>
        <dsp:cNvSpPr/>
      </dsp:nvSpPr>
      <dsp:spPr>
        <a:xfrm>
          <a:off x="4489628" y="423791"/>
          <a:ext cx="2493101" cy="9972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Certificaciones internacionales, participación en ferias</a:t>
          </a:r>
          <a:endParaRPr lang="es-EC" sz="1400" kern="1200" dirty="0"/>
        </a:p>
      </dsp:txBody>
      <dsp:txXfrm>
        <a:off x="4988248" y="423791"/>
        <a:ext cx="1495861" cy="997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E4DA3-F973-4275-8290-3FEA50394F97}">
      <dsp:nvSpPr>
        <dsp:cNvPr id="0" name=""/>
        <dsp:cNvSpPr/>
      </dsp:nvSpPr>
      <dsp:spPr>
        <a:xfrm>
          <a:off x="0" y="0"/>
          <a:ext cx="7353265" cy="39878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Impulsar la exportación de frutas deshidratadas a la cuidad de Tokio continental, mediante la creación de una procesadora ubicada en la parroquia </a:t>
          </a:r>
          <a:r>
            <a:rPr lang="es-EC" sz="1600" kern="1200" dirty="0" err="1" smtClean="0"/>
            <a:t>Poaló</a:t>
          </a:r>
          <a:r>
            <a:rPr lang="es-EC" sz="1600" kern="1200" dirty="0" smtClean="0"/>
            <a:t> provincia de Cotopaxi, con el fin de apoyar a las Economías Populares y Solidarias de la provincia y a la vez potencializar el mercado </a:t>
          </a:r>
          <a:r>
            <a:rPr lang="es-EC" sz="1600" kern="1200" dirty="0" smtClean="0"/>
            <a:t>japonés </a:t>
          </a:r>
          <a:r>
            <a:rPr lang="es-EC" sz="1600" kern="1200" dirty="0" smtClean="0"/>
            <a:t>como un nuevo destino de negocios para el Ecuador.</a:t>
          </a:r>
          <a:endParaRPr lang="es-ES" sz="1600" kern="1200" dirty="0"/>
        </a:p>
      </dsp:txBody>
      <dsp:txXfrm>
        <a:off x="0" y="1595122"/>
        <a:ext cx="7353265" cy="1595122"/>
      </dsp:txXfrm>
    </dsp:sp>
    <dsp:sp modelId="{35604DEB-138E-4057-A89E-E69640567985}">
      <dsp:nvSpPr>
        <dsp:cNvPr id="0" name=""/>
        <dsp:cNvSpPr/>
      </dsp:nvSpPr>
      <dsp:spPr>
        <a:xfrm>
          <a:off x="2664298" y="222297"/>
          <a:ext cx="2024668" cy="13618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C7989-46FC-4A61-BDF7-1D57184FB79A}">
      <dsp:nvSpPr>
        <dsp:cNvPr id="0" name=""/>
        <dsp:cNvSpPr/>
      </dsp:nvSpPr>
      <dsp:spPr>
        <a:xfrm>
          <a:off x="294130" y="3190244"/>
          <a:ext cx="6765003" cy="59817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698FC-7632-432E-9DF6-05B199EA66D1}">
      <dsp:nvSpPr>
        <dsp:cNvPr id="0" name=""/>
        <dsp:cNvSpPr/>
      </dsp:nvSpPr>
      <dsp:spPr>
        <a:xfrm>
          <a:off x="0" y="1238905"/>
          <a:ext cx="7678813" cy="1651873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762445-49A8-44E7-873F-AC9445E85773}">
      <dsp:nvSpPr>
        <dsp:cNvPr id="0" name=""/>
        <dsp:cNvSpPr/>
      </dsp:nvSpPr>
      <dsp:spPr>
        <a:xfrm>
          <a:off x="84" y="0"/>
          <a:ext cx="3371103" cy="1651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  una  fruta exótica de alto contenido en vitaminas A y B, así como su elevado aporte de hierro y  también la gran cantidad de energía que aporta al cuerpo debido al número de calorías</a:t>
          </a:r>
          <a:endParaRPr lang="es-ES" sz="1400" kern="1200" dirty="0"/>
        </a:p>
      </dsp:txBody>
      <dsp:txXfrm>
        <a:off x="84" y="0"/>
        <a:ext cx="3371103" cy="1651873"/>
      </dsp:txXfrm>
    </dsp:sp>
    <dsp:sp modelId="{246718F7-E53C-41BF-BE04-2F05489E501E}">
      <dsp:nvSpPr>
        <dsp:cNvPr id="0" name=""/>
        <dsp:cNvSpPr/>
      </dsp:nvSpPr>
      <dsp:spPr>
        <a:xfrm>
          <a:off x="1479152" y="1858357"/>
          <a:ext cx="412968" cy="4129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C519E7-B2CC-445B-9754-6169E42B89C1}">
      <dsp:nvSpPr>
        <dsp:cNvPr id="0" name=""/>
        <dsp:cNvSpPr/>
      </dsp:nvSpPr>
      <dsp:spPr>
        <a:xfrm>
          <a:off x="3539743" y="2477810"/>
          <a:ext cx="3371103" cy="1651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/>
            <a:t>LA UVILLA DESHIDRATADA  contiene las mismas características de la fruta fresca, pero  pierde el agua y líquidos que contiene, conservándola por mas tiempo</a:t>
          </a:r>
          <a:endParaRPr lang="es-ES" sz="1400" b="0" i="0" kern="1200" dirty="0"/>
        </a:p>
      </dsp:txBody>
      <dsp:txXfrm>
        <a:off x="3539743" y="2477810"/>
        <a:ext cx="3371103" cy="1651873"/>
      </dsp:txXfrm>
    </dsp:sp>
    <dsp:sp modelId="{934CACFE-C39D-44E1-AD30-605260B8F15A}">
      <dsp:nvSpPr>
        <dsp:cNvPr id="0" name=""/>
        <dsp:cNvSpPr/>
      </dsp:nvSpPr>
      <dsp:spPr>
        <a:xfrm>
          <a:off x="5018811" y="1858357"/>
          <a:ext cx="412968" cy="412968"/>
        </a:xfrm>
        <a:prstGeom prst="ellipse">
          <a:avLst/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2452395"/>
              <a:satOff val="-81125"/>
              <a:lumOff val="-117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ECFA2-79C4-4170-9F76-F94EFF949EA6}">
      <dsp:nvSpPr>
        <dsp:cNvPr id="0" name=""/>
        <dsp:cNvSpPr/>
      </dsp:nvSpPr>
      <dsp:spPr>
        <a:xfrm>
          <a:off x="1390894" y="50797"/>
          <a:ext cx="2438283" cy="24382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Ecuador cuenta con 4.080 toneladas de uvilla fresca anualmente</a:t>
          </a:r>
          <a:endParaRPr lang="es-ES" sz="1200" kern="1200" dirty="0"/>
        </a:p>
      </dsp:txBody>
      <dsp:txXfrm>
        <a:off x="1715998" y="477497"/>
        <a:ext cx="1788074" cy="1097227"/>
      </dsp:txXfrm>
    </dsp:sp>
    <dsp:sp modelId="{2796F57F-C32D-4EF3-BD81-3F28827D18F1}">
      <dsp:nvSpPr>
        <dsp:cNvPr id="0" name=""/>
        <dsp:cNvSpPr/>
      </dsp:nvSpPr>
      <dsp:spPr>
        <a:xfrm>
          <a:off x="2270708" y="1574724"/>
          <a:ext cx="2438283" cy="2438283"/>
        </a:xfrm>
        <a:prstGeom prst="ellipse">
          <a:avLst/>
        </a:prstGeom>
        <a:solidFill>
          <a:schemeClr val="accent3">
            <a:alpha val="50000"/>
            <a:hueOff val="1226198"/>
            <a:satOff val="-40562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 El 70% de esta producción es usado para la agroindustria</a:t>
          </a:r>
          <a:endParaRPr lang="es-ES" sz="1200" kern="1200" dirty="0"/>
        </a:p>
      </dsp:txBody>
      <dsp:txXfrm>
        <a:off x="3016416" y="2204614"/>
        <a:ext cx="1462970" cy="1341055"/>
      </dsp:txXfrm>
    </dsp:sp>
    <dsp:sp modelId="{E699177E-94A0-49F3-A3F4-A8BCFD7B7EEC}">
      <dsp:nvSpPr>
        <dsp:cNvPr id="0" name=""/>
        <dsp:cNvSpPr/>
      </dsp:nvSpPr>
      <dsp:spPr>
        <a:xfrm>
          <a:off x="511080" y="1574724"/>
          <a:ext cx="2438283" cy="2438283"/>
        </a:xfrm>
        <a:prstGeom prst="ellipse">
          <a:avLst/>
        </a:prstGeom>
        <a:solidFill>
          <a:schemeClr val="accent3">
            <a:alpha val="50000"/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 30% es consumida a nivel nacional, es decir 1.224 toneladas </a:t>
          </a:r>
          <a:endParaRPr lang="es-ES" sz="1200" kern="1200" dirty="0"/>
        </a:p>
      </dsp:txBody>
      <dsp:txXfrm>
        <a:off x="740685" y="2204614"/>
        <a:ext cx="1462970" cy="1341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3029F-40C1-47FC-AEDC-08D921252C39}">
      <dsp:nvSpPr>
        <dsp:cNvPr id="0" name=""/>
        <dsp:cNvSpPr/>
      </dsp:nvSpPr>
      <dsp:spPr>
        <a:xfrm>
          <a:off x="0" y="3189356"/>
          <a:ext cx="4355975" cy="6977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Los productos que pueden mantener una alta calidad a un costo razonable</a:t>
          </a:r>
          <a:endParaRPr lang="es-ES" sz="1600" kern="1200" dirty="0"/>
        </a:p>
      </dsp:txBody>
      <dsp:txXfrm>
        <a:off x="0" y="3189356"/>
        <a:ext cx="4355975" cy="697753"/>
      </dsp:txXfrm>
    </dsp:sp>
    <dsp:sp modelId="{6C3EC724-C2C6-450D-94AE-1F62ED4993C7}">
      <dsp:nvSpPr>
        <dsp:cNvPr id="0" name=""/>
        <dsp:cNvSpPr/>
      </dsp:nvSpPr>
      <dsp:spPr>
        <a:xfrm rot="10800000">
          <a:off x="0" y="2126678"/>
          <a:ext cx="4355975" cy="1073144"/>
        </a:xfrm>
        <a:prstGeom prst="upArrowCallout">
          <a:avLst/>
        </a:prstGeom>
        <a:solidFill>
          <a:schemeClr val="accent3">
            <a:hueOff val="817465"/>
            <a:satOff val="-27042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Los consumidores japoneses son los más exigentes del mundo en lo que se refiere a la calidad de las mercancías.</a:t>
          </a:r>
          <a:endParaRPr lang="es-ES" sz="1600" kern="1200" dirty="0"/>
        </a:p>
      </dsp:txBody>
      <dsp:txXfrm rot="10800000">
        <a:off x="0" y="2126678"/>
        <a:ext cx="4355975" cy="697297"/>
      </dsp:txXfrm>
    </dsp:sp>
    <dsp:sp modelId="{C31F3C9A-A35C-462E-A08A-9430BDC468EB}">
      <dsp:nvSpPr>
        <dsp:cNvPr id="0" name=""/>
        <dsp:cNvSpPr/>
      </dsp:nvSpPr>
      <dsp:spPr>
        <a:xfrm rot="10800000">
          <a:off x="0" y="1064000"/>
          <a:ext cx="4355975" cy="1073144"/>
        </a:xfrm>
        <a:prstGeom prst="upArrowCallout">
          <a:avLst/>
        </a:prstGeom>
        <a:solidFill>
          <a:schemeClr val="accent3">
            <a:hueOff val="1634930"/>
            <a:satOff val="-54083"/>
            <a:lumOff val="-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Contribuyan a llevar un estilo de vida sana y con bienestar en términos de salud</a:t>
          </a:r>
          <a:endParaRPr lang="es-ES" sz="1600" kern="1200" dirty="0"/>
        </a:p>
      </dsp:txBody>
      <dsp:txXfrm rot="10800000">
        <a:off x="0" y="1064000"/>
        <a:ext cx="4355975" cy="697297"/>
      </dsp:txXfrm>
    </dsp:sp>
    <dsp:sp modelId="{5CDC3037-BC27-4CAF-86AB-C8381EBC29ED}">
      <dsp:nvSpPr>
        <dsp:cNvPr id="0" name=""/>
        <dsp:cNvSpPr/>
      </dsp:nvSpPr>
      <dsp:spPr>
        <a:xfrm rot="10800000">
          <a:off x="0" y="1321"/>
          <a:ext cx="4355975" cy="1073144"/>
        </a:xfrm>
        <a:prstGeom prst="upArrowCallou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Alimentos rápidos, instantáneos y </a:t>
          </a:r>
          <a:r>
            <a:rPr lang="es-ES" sz="1600" kern="1200" dirty="0" err="1" smtClean="0"/>
            <a:t>precocidos</a:t>
          </a:r>
          <a:endParaRPr lang="es-ES" sz="1600" kern="1200" dirty="0"/>
        </a:p>
      </dsp:txBody>
      <dsp:txXfrm rot="10800000">
        <a:off x="0" y="1321"/>
        <a:ext cx="4355975" cy="6972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49471-F15E-446B-B935-E3D92ACAE7FA}">
      <dsp:nvSpPr>
        <dsp:cNvPr id="0" name=""/>
        <dsp:cNvSpPr/>
      </dsp:nvSpPr>
      <dsp:spPr>
        <a:xfrm>
          <a:off x="0" y="3435663"/>
          <a:ext cx="4345268" cy="4509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Suelen emplear frases poco concisas.</a:t>
          </a:r>
          <a:endParaRPr lang="es-ES" sz="1600" kern="1200" dirty="0"/>
        </a:p>
      </dsp:txBody>
      <dsp:txXfrm>
        <a:off x="0" y="3435663"/>
        <a:ext cx="4345268" cy="450929"/>
      </dsp:txXfrm>
    </dsp:sp>
    <dsp:sp modelId="{CD47631D-2BD6-4438-A6C9-6BDEF5195AD1}">
      <dsp:nvSpPr>
        <dsp:cNvPr id="0" name=""/>
        <dsp:cNvSpPr/>
      </dsp:nvSpPr>
      <dsp:spPr>
        <a:xfrm rot="10800000">
          <a:off x="0" y="2748898"/>
          <a:ext cx="4345268" cy="693528"/>
        </a:xfrm>
        <a:prstGeom prst="upArrowCallout">
          <a:avLst/>
        </a:prstGeom>
        <a:solidFill>
          <a:schemeClr val="accent3">
            <a:hueOff val="490479"/>
            <a:satOff val="-16225"/>
            <a:lumOff val="-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Son muy conservadores, se fijan en los detalles.</a:t>
          </a:r>
          <a:endParaRPr lang="es-ES" sz="1600" kern="1200" dirty="0"/>
        </a:p>
      </dsp:txBody>
      <dsp:txXfrm rot="10800000">
        <a:off x="0" y="2748898"/>
        <a:ext cx="4345268" cy="450634"/>
      </dsp:txXfrm>
    </dsp:sp>
    <dsp:sp modelId="{FCD6B67E-9045-47A4-98EB-E79AFC21842F}">
      <dsp:nvSpPr>
        <dsp:cNvPr id="0" name=""/>
        <dsp:cNvSpPr/>
      </dsp:nvSpPr>
      <dsp:spPr>
        <a:xfrm rot="10800000">
          <a:off x="0" y="2062133"/>
          <a:ext cx="4345268" cy="693528"/>
        </a:xfrm>
        <a:prstGeom prst="upArrowCallout">
          <a:avLst/>
        </a:prstGeom>
        <a:solidFill>
          <a:schemeClr val="accent3">
            <a:hueOff val="980958"/>
            <a:satOff val="-32450"/>
            <a:lumOff val="-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negociación se la realiza en idioma japonés</a:t>
          </a:r>
          <a:endParaRPr lang="es-ES" sz="1600" kern="1200" dirty="0"/>
        </a:p>
      </dsp:txBody>
      <dsp:txXfrm rot="10800000">
        <a:off x="0" y="2062133"/>
        <a:ext cx="4345268" cy="450634"/>
      </dsp:txXfrm>
    </dsp:sp>
    <dsp:sp modelId="{EE6B8FB6-B394-44C1-910A-8C5CEEA7721F}">
      <dsp:nvSpPr>
        <dsp:cNvPr id="0" name=""/>
        <dsp:cNvSpPr/>
      </dsp:nvSpPr>
      <dsp:spPr>
        <a:xfrm rot="10800000">
          <a:off x="0" y="1375369"/>
          <a:ext cx="4345268" cy="693528"/>
        </a:xfrm>
        <a:prstGeom prst="upArrowCallout">
          <a:avLst/>
        </a:prstGeom>
        <a:solidFill>
          <a:schemeClr val="accent3">
            <a:hueOff val="1471437"/>
            <a:satOff val="-48675"/>
            <a:lumOff val="-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Generalmente se los realiza con hombres. </a:t>
          </a:r>
          <a:endParaRPr lang="es-ES" sz="1600" kern="1200" dirty="0"/>
        </a:p>
      </dsp:txBody>
      <dsp:txXfrm rot="10800000">
        <a:off x="0" y="1375369"/>
        <a:ext cx="4345268" cy="450634"/>
      </dsp:txXfrm>
    </dsp:sp>
    <dsp:sp modelId="{631323B8-7737-424F-B460-6F24CFA43B0E}">
      <dsp:nvSpPr>
        <dsp:cNvPr id="0" name=""/>
        <dsp:cNvSpPr/>
      </dsp:nvSpPr>
      <dsp:spPr>
        <a:xfrm rot="10800000">
          <a:off x="0" y="688604"/>
          <a:ext cx="4345268" cy="693528"/>
        </a:xfrm>
        <a:prstGeom prst="upArrowCallout">
          <a:avLst/>
        </a:prstGeom>
        <a:solidFill>
          <a:schemeClr val="accent3">
            <a:hueOff val="1961916"/>
            <a:satOff val="-64900"/>
            <a:lumOff val="-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Exigir y cumplir  lo que  respecta a estándares de calidad</a:t>
          </a:r>
          <a:endParaRPr lang="es-ES" sz="1600" kern="1200" dirty="0"/>
        </a:p>
      </dsp:txBody>
      <dsp:txXfrm rot="10800000">
        <a:off x="0" y="688604"/>
        <a:ext cx="4345268" cy="450634"/>
      </dsp:txXfrm>
    </dsp:sp>
    <dsp:sp modelId="{9DEB2C49-3BB2-4223-B01C-17FC426EC7E0}">
      <dsp:nvSpPr>
        <dsp:cNvPr id="0" name=""/>
        <dsp:cNvSpPr/>
      </dsp:nvSpPr>
      <dsp:spPr>
        <a:xfrm rot="10800000">
          <a:off x="0" y="1839"/>
          <a:ext cx="4345268" cy="693528"/>
        </a:xfrm>
        <a:prstGeom prst="upArrowCallou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Respetar a su tendencia religiosa, la edad o jerarquía</a:t>
          </a:r>
          <a:endParaRPr lang="es-ES" sz="1600" kern="1200" dirty="0"/>
        </a:p>
      </dsp:txBody>
      <dsp:txXfrm rot="10800000">
        <a:off x="0" y="1839"/>
        <a:ext cx="4345268" cy="4506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4BF50-D785-4DA7-A002-0C38DDA04E87}">
      <dsp:nvSpPr>
        <dsp:cNvPr id="0" name=""/>
        <dsp:cNvSpPr/>
      </dsp:nvSpPr>
      <dsp:spPr>
        <a:xfrm>
          <a:off x="3890589" y="-52343"/>
          <a:ext cx="2378416" cy="21474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ASOPRUV, </a:t>
          </a:r>
          <a:r>
            <a:rPr lang="es-ES" sz="1400" kern="1200" dirty="0" smtClean="0"/>
            <a:t>es una pequeña empresa que está conformada por 15 socio</a:t>
          </a:r>
          <a:endParaRPr lang="es-ES" sz="1400" kern="1200" dirty="0"/>
        </a:p>
      </dsp:txBody>
      <dsp:txXfrm>
        <a:off x="4238900" y="262149"/>
        <a:ext cx="1681794" cy="1518505"/>
      </dsp:txXfrm>
    </dsp:sp>
    <dsp:sp modelId="{1A4FDC43-983E-4FAF-909C-A91941DBEF8D}">
      <dsp:nvSpPr>
        <dsp:cNvPr id="0" name=""/>
        <dsp:cNvSpPr/>
      </dsp:nvSpPr>
      <dsp:spPr>
        <a:xfrm rot="2700000">
          <a:off x="5931011" y="1730492"/>
          <a:ext cx="368936" cy="653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>
        <a:off x="5947220" y="1821996"/>
        <a:ext cx="258255" cy="391910"/>
      </dsp:txXfrm>
    </dsp:sp>
    <dsp:sp modelId="{3B643E12-1B7B-4C6C-92CE-B1ACD140B614}">
      <dsp:nvSpPr>
        <dsp:cNvPr id="0" name=""/>
        <dsp:cNvSpPr/>
      </dsp:nvSpPr>
      <dsp:spPr>
        <a:xfrm>
          <a:off x="5957415" y="2067510"/>
          <a:ext cx="2356701" cy="2019717"/>
        </a:xfrm>
        <a:prstGeom prst="ellipse">
          <a:avLst/>
        </a:prstGeom>
        <a:solidFill>
          <a:schemeClr val="accent3">
            <a:hueOff val="817465"/>
            <a:satOff val="-27042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 la parroquia de Panzaleo del barrio </a:t>
          </a:r>
          <a:r>
            <a:rPr lang="es-ES" sz="1400" kern="1200" dirty="0" err="1" smtClean="0"/>
            <a:t>Pataín</a:t>
          </a:r>
          <a:r>
            <a:rPr lang="es-ES" sz="1400" kern="1200" dirty="0" smtClean="0"/>
            <a:t>,</a:t>
          </a:r>
          <a:endParaRPr lang="es-ES" sz="1400" kern="1200" dirty="0"/>
        </a:p>
      </dsp:txBody>
      <dsp:txXfrm>
        <a:off x="6302546" y="2363291"/>
        <a:ext cx="1666439" cy="1428155"/>
      </dsp:txXfrm>
    </dsp:sp>
    <dsp:sp modelId="{10381E63-7154-474F-A437-7E25002D6278}">
      <dsp:nvSpPr>
        <dsp:cNvPr id="0" name=""/>
        <dsp:cNvSpPr/>
      </dsp:nvSpPr>
      <dsp:spPr>
        <a:xfrm rot="8100000">
          <a:off x="5887867" y="3788965"/>
          <a:ext cx="419422" cy="653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17465"/>
            <a:satOff val="-27042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 rot="10800000">
        <a:off x="5995267" y="3875114"/>
        <a:ext cx="293595" cy="391910"/>
      </dsp:txXfrm>
    </dsp:sp>
    <dsp:sp modelId="{F5D81773-D4BD-480F-9D5C-5FA9CBCF9322}">
      <dsp:nvSpPr>
        <dsp:cNvPr id="0" name=""/>
        <dsp:cNvSpPr/>
      </dsp:nvSpPr>
      <dsp:spPr>
        <a:xfrm>
          <a:off x="3969145" y="4165660"/>
          <a:ext cx="2221304" cy="1935355"/>
        </a:xfrm>
        <a:prstGeom prst="ellipse">
          <a:avLst/>
        </a:prstGeom>
        <a:solidFill>
          <a:schemeClr val="accent3">
            <a:hueOff val="1634930"/>
            <a:satOff val="-54083"/>
            <a:lumOff val="-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Producción </a:t>
          </a:r>
          <a:r>
            <a:rPr lang="es-ES" sz="1400" kern="1200" dirty="0" smtClean="0"/>
            <a:t>de mora, uvilla, tomate de árbol, fresa, naranjilla, guayaba, piña</a:t>
          </a:r>
          <a:endParaRPr lang="es-ES" sz="1400" kern="1200" dirty="0"/>
        </a:p>
      </dsp:txBody>
      <dsp:txXfrm>
        <a:off x="4294447" y="4449086"/>
        <a:ext cx="1570700" cy="1368503"/>
      </dsp:txXfrm>
    </dsp:sp>
    <dsp:sp modelId="{A9D7B49F-E075-46DF-A965-DCE86AAB616B}">
      <dsp:nvSpPr>
        <dsp:cNvPr id="0" name=""/>
        <dsp:cNvSpPr/>
      </dsp:nvSpPr>
      <dsp:spPr>
        <a:xfrm rot="13500000">
          <a:off x="3923462" y="3836423"/>
          <a:ext cx="372022" cy="653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34930"/>
            <a:satOff val="-5408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 rot="10800000">
        <a:off x="4018725" y="4006518"/>
        <a:ext cx="260415" cy="391910"/>
      </dsp:txXfrm>
    </dsp:sp>
    <dsp:sp modelId="{0C87AA27-7D4B-4F4A-AB52-5894A6C5BD1D}">
      <dsp:nvSpPr>
        <dsp:cNvPr id="0" name=""/>
        <dsp:cNvSpPr/>
      </dsp:nvSpPr>
      <dsp:spPr>
        <a:xfrm>
          <a:off x="1694994" y="2014482"/>
          <a:ext cx="2657668" cy="2125775"/>
        </a:xfrm>
        <a:prstGeom prst="ellipse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Cada martes cosechan cerca de 400 metros de plantas de uvilla que es alrededor de 100 gavetas con 8 kilos cada una a 2.00 USD </a:t>
          </a:r>
          <a:endParaRPr lang="es-ES" sz="1400" kern="1200" dirty="0"/>
        </a:p>
      </dsp:txBody>
      <dsp:txXfrm>
        <a:off x="2084200" y="2325795"/>
        <a:ext cx="1879256" cy="1503149"/>
      </dsp:txXfrm>
    </dsp:sp>
    <dsp:sp modelId="{C5E2F4B7-D4B0-4289-9687-80DC2971EFF8}">
      <dsp:nvSpPr>
        <dsp:cNvPr id="0" name=""/>
        <dsp:cNvSpPr/>
      </dsp:nvSpPr>
      <dsp:spPr>
        <a:xfrm rot="18900000">
          <a:off x="3901147" y="1712691"/>
          <a:ext cx="321536" cy="653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>
        <a:off x="3915273" y="1877431"/>
        <a:ext cx="225075" cy="3919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BF327-4749-4672-9339-9B3A9C8284C4}">
      <dsp:nvSpPr>
        <dsp:cNvPr id="0" name=""/>
        <dsp:cNvSpPr/>
      </dsp:nvSpPr>
      <dsp:spPr>
        <a:xfrm rot="5400000">
          <a:off x="-220918" y="223608"/>
          <a:ext cx="1472788" cy="103095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 rot="-5400000">
        <a:off x="0" y="518166"/>
        <a:ext cx="1030952" cy="441836"/>
      </dsp:txXfrm>
    </dsp:sp>
    <dsp:sp modelId="{DE280DB0-A730-42D9-B996-CAC4D42266B9}">
      <dsp:nvSpPr>
        <dsp:cNvPr id="0" name=""/>
        <dsp:cNvSpPr/>
      </dsp:nvSpPr>
      <dsp:spPr>
        <a:xfrm rot="5400000">
          <a:off x="4033263" y="-2999621"/>
          <a:ext cx="957312" cy="6961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Esta empresa que se consolidará como exportadora de uvilla deshidratada estará ubicada en la parroquia de </a:t>
          </a:r>
          <a:r>
            <a:rPr lang="es-EC" sz="1500" kern="1200" dirty="0" err="1" smtClean="0"/>
            <a:t>Poaló</a:t>
          </a:r>
          <a:r>
            <a:rPr lang="es-EC" sz="1500" kern="1200" dirty="0" smtClean="0"/>
            <a:t> del Cantón Latacunga</a:t>
          </a:r>
          <a:endParaRPr lang="es-ES" sz="1500" kern="1200" dirty="0"/>
        </a:p>
      </dsp:txBody>
      <dsp:txXfrm rot="-5400000">
        <a:off x="1030952" y="49422"/>
        <a:ext cx="6915203" cy="863848"/>
      </dsp:txXfrm>
    </dsp:sp>
    <dsp:sp modelId="{98491A03-75A9-4FC7-BD2E-D35A9D8F4FFF}">
      <dsp:nvSpPr>
        <dsp:cNvPr id="0" name=""/>
        <dsp:cNvSpPr/>
      </dsp:nvSpPr>
      <dsp:spPr>
        <a:xfrm rot="5400000">
          <a:off x="-220918" y="1500747"/>
          <a:ext cx="1472788" cy="1030952"/>
        </a:xfrm>
        <a:prstGeom prst="chevron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accent2">
              <a:hueOff val="-368613"/>
              <a:satOff val="44335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smtClean="0"/>
            <a:t>Misión</a:t>
          </a:r>
          <a:endParaRPr lang="es-ES" sz="2500" kern="1200"/>
        </a:p>
      </dsp:txBody>
      <dsp:txXfrm rot="-5400000">
        <a:off x="0" y="1795305"/>
        <a:ext cx="1030952" cy="441836"/>
      </dsp:txXfrm>
    </dsp:sp>
    <dsp:sp modelId="{5014E347-DD2C-457B-890F-819E1D904634}">
      <dsp:nvSpPr>
        <dsp:cNvPr id="0" name=""/>
        <dsp:cNvSpPr/>
      </dsp:nvSpPr>
      <dsp:spPr>
        <a:xfrm rot="5400000">
          <a:off x="4033263" y="-1722481"/>
          <a:ext cx="957312" cy="6961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368613"/>
              <a:satOff val="44335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Producir frutas deshidratadas de alta calidad, apetecibles en el mercado internacional, siendo responsables con el medio ambiente, buscando satisfacer las necesidades y expectativas de nuestros clientes y empleados.</a:t>
          </a:r>
          <a:endParaRPr lang="es-ES" sz="1500" kern="1200" dirty="0"/>
        </a:p>
      </dsp:txBody>
      <dsp:txXfrm rot="-5400000">
        <a:off x="1030952" y="1326562"/>
        <a:ext cx="6915203" cy="863848"/>
      </dsp:txXfrm>
    </dsp:sp>
    <dsp:sp modelId="{9FF4AC58-33E1-4303-A043-5E86E27E99F0}">
      <dsp:nvSpPr>
        <dsp:cNvPr id="0" name=""/>
        <dsp:cNvSpPr/>
      </dsp:nvSpPr>
      <dsp:spPr>
        <a:xfrm rot="5400000">
          <a:off x="-220918" y="2777887"/>
          <a:ext cx="1472788" cy="1030952"/>
        </a:xfrm>
        <a:prstGeom prst="chevron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smtClean="0"/>
            <a:t>Visión</a:t>
          </a:r>
          <a:endParaRPr lang="es-ES" sz="2500" kern="1200"/>
        </a:p>
      </dsp:txBody>
      <dsp:txXfrm rot="-5400000">
        <a:off x="0" y="3072445"/>
        <a:ext cx="1030952" cy="441836"/>
      </dsp:txXfrm>
    </dsp:sp>
    <dsp:sp modelId="{C121B1FB-F7DA-448C-B112-629BBC93E832}">
      <dsp:nvSpPr>
        <dsp:cNvPr id="0" name=""/>
        <dsp:cNvSpPr/>
      </dsp:nvSpPr>
      <dsp:spPr>
        <a:xfrm rot="5400000">
          <a:off x="4033263" y="-445342"/>
          <a:ext cx="957312" cy="6961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Para el 2020, ser referentes en los procesos de producción y comercialización, innovando y desarrollando nuestros productos, lo cual permita ofrecer a nuestros clientes  mejores alternativas.</a:t>
          </a:r>
          <a:endParaRPr lang="es-ES" sz="1500" kern="1200" dirty="0"/>
        </a:p>
      </dsp:txBody>
      <dsp:txXfrm rot="-5400000">
        <a:off x="1030952" y="2603701"/>
        <a:ext cx="6915203" cy="8638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9D824-0BFA-4435-83CB-DD341803EBF3}">
      <dsp:nvSpPr>
        <dsp:cNvPr id="0" name=""/>
        <dsp:cNvSpPr/>
      </dsp:nvSpPr>
      <dsp:spPr>
        <a:xfrm>
          <a:off x="935750" y="0"/>
          <a:ext cx="4689484" cy="468948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2A4C6-3CC4-409D-BCDA-EB136E56C4EA}">
      <dsp:nvSpPr>
        <dsp:cNvPr id="0" name=""/>
        <dsp:cNvSpPr/>
      </dsp:nvSpPr>
      <dsp:spPr>
        <a:xfrm>
          <a:off x="3280492" y="469406"/>
          <a:ext cx="3048164" cy="8334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Producto : 200gr marca PAIS </a:t>
          </a:r>
          <a:endParaRPr lang="es-ES" sz="2100" kern="1200" dirty="0"/>
        </a:p>
      </dsp:txBody>
      <dsp:txXfrm>
        <a:off x="3321179" y="510093"/>
        <a:ext cx="2966790" cy="752108"/>
      </dsp:txXfrm>
    </dsp:sp>
    <dsp:sp modelId="{919C6373-4BFE-47CB-8E27-6AC2E70607D6}">
      <dsp:nvSpPr>
        <dsp:cNvPr id="0" name=""/>
        <dsp:cNvSpPr/>
      </dsp:nvSpPr>
      <dsp:spPr>
        <a:xfrm>
          <a:off x="3280492" y="1407074"/>
          <a:ext cx="3048164" cy="8334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Plaza </a:t>
          </a:r>
          <a:endParaRPr lang="es-ES" sz="2100" kern="1200"/>
        </a:p>
      </dsp:txBody>
      <dsp:txXfrm>
        <a:off x="3321179" y="1447761"/>
        <a:ext cx="2966790" cy="752108"/>
      </dsp:txXfrm>
    </dsp:sp>
    <dsp:sp modelId="{C6BE09CC-D8A7-4C69-8832-38677E636C17}">
      <dsp:nvSpPr>
        <dsp:cNvPr id="0" name=""/>
        <dsp:cNvSpPr/>
      </dsp:nvSpPr>
      <dsp:spPr>
        <a:xfrm>
          <a:off x="3280492" y="2344741"/>
          <a:ext cx="3048164" cy="8334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Precio</a:t>
          </a:r>
          <a:r>
            <a:rPr lang="es-ES" sz="2100" kern="1200" smtClean="0"/>
            <a:t>: 5.10 </a:t>
          </a:r>
          <a:endParaRPr lang="es-ES" sz="2100" kern="1200" dirty="0"/>
        </a:p>
      </dsp:txBody>
      <dsp:txXfrm>
        <a:off x="3321179" y="2385428"/>
        <a:ext cx="2966790" cy="752108"/>
      </dsp:txXfrm>
    </dsp:sp>
    <dsp:sp modelId="{B6E7C197-D892-4783-951D-D611692A5120}">
      <dsp:nvSpPr>
        <dsp:cNvPr id="0" name=""/>
        <dsp:cNvSpPr/>
      </dsp:nvSpPr>
      <dsp:spPr>
        <a:xfrm>
          <a:off x="3280492" y="3282409"/>
          <a:ext cx="3048164" cy="8334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Promoción</a:t>
          </a:r>
          <a:endParaRPr lang="es-ES" sz="2100" kern="1200" dirty="0"/>
        </a:p>
      </dsp:txBody>
      <dsp:txXfrm>
        <a:off x="3321179" y="3323096"/>
        <a:ext cx="2966790" cy="752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907E9C6-8AA9-470D-BA38-5DB0B4FB3C8A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81F301-A7B2-49A3-B66C-A15AA85533F7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E9C6-8AA9-470D-BA38-5DB0B4FB3C8A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301-A7B2-49A3-B66C-A15AA85533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E9C6-8AA9-470D-BA38-5DB0B4FB3C8A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301-A7B2-49A3-B66C-A15AA85533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E9C6-8AA9-470D-BA38-5DB0B4FB3C8A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301-A7B2-49A3-B66C-A15AA85533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E9C6-8AA9-470D-BA38-5DB0B4FB3C8A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301-A7B2-49A3-B66C-A15AA85533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E9C6-8AA9-470D-BA38-5DB0B4FB3C8A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301-A7B2-49A3-B66C-A15AA85533F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E9C6-8AA9-470D-BA38-5DB0B4FB3C8A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301-A7B2-49A3-B66C-A15AA85533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E9C6-8AA9-470D-BA38-5DB0B4FB3C8A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301-A7B2-49A3-B66C-A15AA85533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E9C6-8AA9-470D-BA38-5DB0B4FB3C8A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301-A7B2-49A3-B66C-A15AA85533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E9C6-8AA9-470D-BA38-5DB0B4FB3C8A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301-A7B2-49A3-B66C-A15AA85533F7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E9C6-8AA9-470D-BA38-5DB0B4FB3C8A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301-A7B2-49A3-B66C-A15AA85533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907E9C6-8AA9-470D-BA38-5DB0B4FB3C8A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81F301-A7B2-49A3-B66C-A15AA85533F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2.xml"/><Relationship Id="rId7" Type="http://schemas.openxmlformats.org/officeDocument/2006/relationships/image" Target="../media/image4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539552" y="620688"/>
            <a:ext cx="7992888" cy="590465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EC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 “HEROES DEL CENEPA”</a:t>
            </a:r>
          </a:p>
          <a:p>
            <a:pPr algn="ctr"/>
            <a:r>
              <a:rPr lang="es-EC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 COMERCIO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UNA PROCESADORA EN LA PARROQUIA POALO DE LA PROVINCIA DE COTOPAXI PARA IMPULSAR LA ECONOMÍA POPULAR Y SOLIDARIA Y MIPYMES DEL SECTOR E INCLUIRLAS COMO AGENTES ECONÓMICOS EN LA TRANSFORMACIÓN DE LA MATRIZ PRODUCTIVA ECUATORIANA; CONTRIBUYENDO A LA DIVERSIFICACIÓN Y AGREGACIÓN DE VALOR MEDIANTE LA EXPORTACIÓN DE FRUTA DESHIDRATADA A LA CIUDAD DE TOKIO CONTINENTAL.</a:t>
            </a:r>
            <a:r>
              <a:rPr lang="es-ES_tradnl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CHANGO FERR</a:t>
            </a:r>
            <a:r>
              <a:rPr lang="es-EC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s-ES_tradnl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LOURDES VALERIA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ERAZO CLAVIJO GABRIELA ALEXANDRA</a:t>
            </a:r>
            <a:br>
              <a:rPr lang="es-ES_tradnl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algn="ctr"/>
            <a:endParaRPr lang="es-ES_tradnl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9 Imagen" descr="Descripción: D:\Documents and Settings\USR\Escritorio\LOGO_PRINCIPAL.png"/>
          <p:cNvPicPr/>
          <p:nvPr/>
        </p:nvPicPr>
        <p:blipFill>
          <a:blip r:embed="rId2" cstate="print"/>
          <a:srcRect r="73595"/>
          <a:stretch>
            <a:fillRect/>
          </a:stretch>
        </p:blipFill>
        <p:spPr bwMode="auto">
          <a:xfrm>
            <a:off x="4033925" y="1556792"/>
            <a:ext cx="111479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918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2622" y="548680"/>
            <a:ext cx="7024744" cy="1143000"/>
          </a:xfrm>
        </p:spPr>
        <p:txBody>
          <a:bodyPr/>
          <a:lstStyle/>
          <a:p>
            <a:pPr algn="ctr"/>
            <a:r>
              <a:rPr lang="es-ES" dirty="0" smtClean="0"/>
              <a:t>CULTURA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71600" y="1628800"/>
            <a:ext cx="3057148" cy="639762"/>
          </a:xfrm>
        </p:spPr>
        <p:txBody>
          <a:bodyPr/>
          <a:lstStyle/>
          <a:p>
            <a:r>
              <a:rPr lang="es-ES" dirty="0" smtClean="0"/>
              <a:t>CONSUMO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0148994"/>
              </p:ext>
            </p:extLst>
          </p:nvPr>
        </p:nvGraphicFramePr>
        <p:xfrm>
          <a:off x="0" y="2420888"/>
          <a:ext cx="4355975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41649" y="1700808"/>
            <a:ext cx="3055717" cy="639762"/>
          </a:xfrm>
        </p:spPr>
        <p:txBody>
          <a:bodyPr/>
          <a:lstStyle/>
          <a:p>
            <a:r>
              <a:rPr lang="es-ES" dirty="0" smtClean="0"/>
              <a:t>NEGOCIACION</a:t>
            </a:r>
            <a:endParaRPr lang="es-E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82255995"/>
              </p:ext>
            </p:extLst>
          </p:nvPr>
        </p:nvGraphicFramePr>
        <p:xfrm>
          <a:off x="4788024" y="2420888"/>
          <a:ext cx="434526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3118">
            <a:off x="6804554" y="111654"/>
            <a:ext cx="2026196" cy="202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32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"/>
          <a:stretch>
            <a:fillRect/>
          </a:stretch>
        </p:blipFill>
        <p:spPr bwMode="auto">
          <a:xfrm>
            <a:off x="4139952" y="620688"/>
            <a:ext cx="4464496" cy="6237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4392488" cy="2592288"/>
          </a:xfrm>
        </p:spPr>
        <p:txBody>
          <a:bodyPr>
            <a:noAutofit/>
          </a:bodyPr>
          <a:lstStyle/>
          <a:p>
            <a:r>
              <a:rPr lang="es-ES" sz="2400" dirty="0" smtClean="0"/>
              <a:t>I. INSTRUCCIONES</a:t>
            </a:r>
            <a:br>
              <a:rPr lang="es-ES" sz="2400" dirty="0" smtClean="0"/>
            </a:br>
            <a:r>
              <a:rPr lang="es-ES" sz="2400" dirty="0" smtClean="0"/>
              <a:t>II. INFORMACIÓN</a:t>
            </a:r>
            <a:br>
              <a:rPr lang="es-ES" sz="2400" dirty="0" smtClean="0"/>
            </a:br>
            <a:r>
              <a:rPr lang="es-ES" sz="2400" dirty="0" smtClean="0"/>
              <a:t>    PERSONAL</a:t>
            </a:r>
            <a:br>
              <a:rPr lang="es-ES" sz="2400" dirty="0" smtClean="0"/>
            </a:br>
            <a:r>
              <a:rPr lang="es-ES" sz="2400" dirty="0" smtClean="0"/>
              <a:t>III. INFORMACIÓN DE</a:t>
            </a:r>
            <a:br>
              <a:rPr lang="es-ES" sz="2400" dirty="0" smtClean="0"/>
            </a:br>
            <a:r>
              <a:rPr lang="es-ES" sz="2400" dirty="0" smtClean="0"/>
              <a:t>    DEMANDA</a:t>
            </a:r>
            <a:br>
              <a:rPr lang="es-ES" sz="2400" dirty="0" smtClean="0"/>
            </a:br>
            <a:endParaRPr lang="es-E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24679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8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85705"/>
            <a:ext cx="4320480" cy="591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4392488" cy="2592288"/>
          </a:xfrm>
        </p:spPr>
        <p:txBody>
          <a:bodyPr>
            <a:noAutofit/>
          </a:bodyPr>
          <a:lstStyle/>
          <a:p>
            <a:r>
              <a:rPr lang="es-ES" sz="2400" dirty="0" smtClean="0"/>
              <a:t>CANTIDAD</a:t>
            </a:r>
            <a:br>
              <a:rPr lang="es-ES" sz="2400" dirty="0" smtClean="0"/>
            </a:br>
            <a:r>
              <a:rPr lang="es-ES" sz="2400" dirty="0" smtClean="0"/>
              <a:t>PRECIO</a:t>
            </a:r>
            <a:br>
              <a:rPr lang="es-ES" sz="2400" dirty="0" smtClean="0"/>
            </a:br>
            <a:r>
              <a:rPr lang="es-ES" sz="2400" dirty="0" smtClean="0"/>
              <a:t>FRECUENCIA</a:t>
            </a:r>
            <a:br>
              <a:rPr lang="es-ES" sz="2400" dirty="0" smtClean="0"/>
            </a:br>
            <a:r>
              <a:rPr lang="es-ES" sz="2400" dirty="0" smtClean="0"/>
              <a:t>PRESENTACIÓN</a:t>
            </a:r>
            <a:br>
              <a:rPr lang="es-ES" sz="2400" dirty="0" smtClean="0"/>
            </a:br>
            <a:r>
              <a:rPr lang="es-ES" sz="2400" dirty="0" smtClean="0"/>
              <a:t>GUSTOS</a:t>
            </a:r>
            <a:br>
              <a:rPr lang="es-ES" sz="2400" dirty="0" smtClean="0"/>
            </a:br>
            <a:r>
              <a:rPr lang="es-ES" sz="2400" dirty="0" smtClean="0"/>
              <a:t>PREFERENCIAS</a:t>
            </a:r>
            <a:endParaRPr lang="es-E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24679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835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024744" cy="1143000"/>
          </a:xfrm>
        </p:spPr>
        <p:txBody>
          <a:bodyPr/>
          <a:lstStyle/>
          <a:p>
            <a:r>
              <a:rPr lang="es-ES" dirty="0" smtClean="0"/>
              <a:t>RESPUESTAS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115912"/>
              </p:ext>
            </p:extLst>
          </p:nvPr>
        </p:nvGraphicFramePr>
        <p:xfrm>
          <a:off x="1907704" y="897408"/>
          <a:ext cx="6480720" cy="56713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40360"/>
                <a:gridCol w="3240360"/>
              </a:tblGrid>
              <a:tr h="26844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Edad</a:t>
                      </a:r>
                      <a:endParaRPr lang="es-ES" sz="11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31 A 40 AÑOS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Género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Femenino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Lugar de residencia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No</a:t>
                      </a:r>
                      <a:r>
                        <a:rPr lang="es-ES" sz="1200" b="0" baseline="0" dirty="0" smtClean="0">
                          <a:latin typeface="+mn-lt"/>
                        </a:rPr>
                        <a:t> responde 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Ingresos Mensuales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$1500</a:t>
                      </a:r>
                      <a:r>
                        <a:rPr lang="es-ES" sz="1200" b="0" baseline="0" dirty="0" smtClean="0">
                          <a:latin typeface="+mn-lt"/>
                        </a:rPr>
                        <a:t> a $2000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Ocupación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 smtClean="0">
                          <a:latin typeface="+mn-lt"/>
                        </a:rPr>
                        <a:t>No</a:t>
                      </a:r>
                      <a:r>
                        <a:rPr lang="es-ES" sz="1200" b="0" baseline="0" dirty="0" smtClean="0">
                          <a:latin typeface="+mn-lt"/>
                        </a:rPr>
                        <a:t> responde </a:t>
                      </a:r>
                      <a:endParaRPr lang="es-ES" sz="1200" b="0" dirty="0" smtClean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Estado civil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34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s-EC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Consume </a:t>
                      </a:r>
                      <a:r>
                        <a:rPr lang="es-EC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ud.</a:t>
                      </a:r>
                      <a:r>
                        <a:rPr lang="es-EC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frutas deshidratadas?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Si</a:t>
                      </a:r>
                      <a:r>
                        <a:rPr lang="es-ES" sz="1200" b="0" baseline="0" dirty="0" smtClean="0">
                          <a:latin typeface="+mn-lt"/>
                        </a:rPr>
                        <a:t> 88%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 de frutas de consumen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Uva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Decisor de Compra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Marca,</a:t>
                      </a:r>
                      <a:r>
                        <a:rPr lang="es-ES" sz="1200" b="0" baseline="0" dirty="0" smtClean="0">
                          <a:latin typeface="+mn-lt"/>
                        </a:rPr>
                        <a:t> nutrientes, calidad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quién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compran?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Su consumo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Cuántas personas conocen la uvilla?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44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 probado o no la uvilla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SI</a:t>
                      </a:r>
                      <a:r>
                        <a:rPr lang="es-ES" sz="1200" b="0" baseline="0" dirty="0" smtClean="0">
                          <a:latin typeface="+mn-lt"/>
                        </a:rPr>
                        <a:t> 39 personas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Consumirían o no uvilla deshidratada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Si</a:t>
                      </a:r>
                      <a:r>
                        <a:rPr lang="es-ES" sz="1200" b="0" baseline="0" dirty="0" smtClean="0">
                          <a:latin typeface="+mn-lt"/>
                        </a:rPr>
                        <a:t>  45 personas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Frecuencia de Consumo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Cada</a:t>
                      </a:r>
                      <a:r>
                        <a:rPr lang="es-ES" sz="1200" b="0" baseline="0" dirty="0" smtClean="0">
                          <a:latin typeface="+mn-lt"/>
                        </a:rPr>
                        <a:t> 15 días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Lugares para adquirir el producto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Supermercados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447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a pagar por 200gr de uvilla deshidratada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Menos de 10 USD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Presentación de los envases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Funda</a:t>
                      </a:r>
                      <a:r>
                        <a:rPr lang="es-ES" sz="1200" b="0" baseline="0" dirty="0" smtClean="0">
                          <a:latin typeface="+mn-lt"/>
                        </a:rPr>
                        <a:t> Hermética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 que les gustaría comprar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200</a:t>
                      </a:r>
                      <a:r>
                        <a:rPr lang="es-ES" sz="1200" b="0" baseline="0" dirty="0" smtClean="0">
                          <a:latin typeface="+mn-lt"/>
                        </a:rPr>
                        <a:t> gr 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76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Medios de Comunicación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Volantes, televisión 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  <a:tr h="268449">
                <a:tc>
                  <a:txBody>
                    <a:bodyPr/>
                    <a:lstStyle/>
                    <a:p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Factores que atraen en la Publicidad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+mn-lt"/>
                        </a:rPr>
                        <a:t>Gráficos, demostraciones,</a:t>
                      </a:r>
                      <a:r>
                        <a:rPr lang="es-ES" sz="1200" b="0" baseline="0" dirty="0" smtClean="0">
                          <a:latin typeface="+mn-lt"/>
                        </a:rPr>
                        <a:t> promociones</a:t>
                      </a:r>
                      <a:endParaRPr lang="es-ES" sz="12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308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SEGMENTACION Y PERFIL DEL CONSUMIDOR </a:t>
            </a:r>
            <a:endParaRPr lang="es-ES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t="7902"/>
          <a:stretch/>
        </p:blipFill>
        <p:spPr bwMode="auto">
          <a:xfrm>
            <a:off x="1115616" y="2324100"/>
            <a:ext cx="7128792" cy="3508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1377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SEGMENTACIÓN Y PERFIL DEL CONSUMIDOR </a:t>
            </a:r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t="7649" b="2267"/>
          <a:stretch/>
        </p:blipFill>
        <p:spPr bwMode="auto">
          <a:xfrm>
            <a:off x="971600" y="2324100"/>
            <a:ext cx="7128791" cy="3697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4119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SEGMENTACIÓN Y PERFIL DEL CONSUMIDOR 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437436"/>
              </p:ext>
            </p:extLst>
          </p:nvPr>
        </p:nvGraphicFramePr>
        <p:xfrm>
          <a:off x="1115616" y="2348881"/>
          <a:ext cx="7056784" cy="35283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713925"/>
                <a:gridCol w="2736461"/>
                <a:gridCol w="2606398"/>
              </a:tblGrid>
              <a:tr h="241313"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>
                          <a:effectLst/>
                        </a:rPr>
                        <a:t>Criterio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>
                          <a:effectLst/>
                        </a:rPr>
                        <a:t>Segmentos</a:t>
                      </a:r>
                      <a:endParaRPr lang="es-EC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>
                          <a:effectLst/>
                        </a:rPr>
                        <a:t>Consumo</a:t>
                      </a:r>
                      <a:endParaRPr lang="es-EC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4374">
                <a:tc>
                  <a:txBody>
                    <a:bodyPr/>
                    <a:lstStyle/>
                    <a:p>
                      <a:pPr algn="just"/>
                      <a:r>
                        <a:rPr lang="es-EC" sz="1200">
                          <a:effectLst/>
                        </a:rPr>
                        <a:t>Geográfico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>
                          <a:effectLst/>
                        </a:rPr>
                        <a:t>País: Japón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Región: Tokio Continental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Ciudad: Tokio</a:t>
                      </a:r>
                      <a:endParaRPr lang="es-EC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>
                          <a:effectLst/>
                        </a:rPr>
                        <a:t>37.883.000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12.527.115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  8.336.611</a:t>
                      </a:r>
                      <a:endParaRPr lang="es-EC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08747">
                <a:tc>
                  <a:txBody>
                    <a:bodyPr/>
                    <a:lstStyle/>
                    <a:p>
                      <a:pPr algn="just"/>
                      <a:r>
                        <a:rPr lang="es-EC" sz="1200">
                          <a:effectLst/>
                        </a:rPr>
                        <a:t>Demográfico</a:t>
                      </a:r>
                      <a:endParaRPr lang="es-EC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>
                          <a:effectLst/>
                        </a:rPr>
                        <a:t>Género: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Edad (15 – 65 años) 69,3%: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Nivel de Instrucción: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Ocupación: Empleados 56,9%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Estado civil: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Religión:</a:t>
                      </a:r>
                      <a:endParaRPr lang="es-EC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>
                          <a:effectLst/>
                        </a:rPr>
                        <a:t>Sin restricción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5.777.271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Sin restricción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3.287.267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Sin restricción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Sin restricción</a:t>
                      </a:r>
                      <a:endParaRPr lang="es-EC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73957">
                <a:tc>
                  <a:txBody>
                    <a:bodyPr/>
                    <a:lstStyle/>
                    <a:p>
                      <a:pPr algn="just"/>
                      <a:r>
                        <a:rPr lang="es-EC" sz="1200">
                          <a:effectLst/>
                        </a:rPr>
                        <a:t>Psicográfico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(Comportamiento)</a:t>
                      </a:r>
                      <a:endParaRPr lang="es-EC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>
                          <a:effectLst/>
                        </a:rPr>
                        <a:t>Disposición de consumo: 90%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Edad: (20 – 60 años )76 %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Ingresos:($1.500-$2.000) 42%</a:t>
                      </a:r>
                      <a:endParaRPr lang="es-EC" sz="1000">
                        <a:effectLst/>
                      </a:endParaRPr>
                    </a:p>
                    <a:p>
                      <a:pPr algn="just"/>
                      <a:r>
                        <a:rPr lang="es-EC" sz="1200">
                          <a:effectLst/>
                        </a:rPr>
                        <a:t>¿Por qué compra?</a:t>
                      </a:r>
                      <a:endParaRPr lang="es-EC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>
                          <a:effectLst/>
                        </a:rPr>
                        <a:t>7.502.949</a:t>
                      </a:r>
                      <a:endParaRPr lang="es-EC" sz="1000" dirty="0">
                        <a:effectLst/>
                      </a:endParaRPr>
                    </a:p>
                    <a:p>
                      <a:pPr algn="just"/>
                      <a:r>
                        <a:rPr lang="es-EC" sz="1200" dirty="0">
                          <a:effectLst/>
                        </a:rPr>
                        <a:t>2.390.725</a:t>
                      </a:r>
                      <a:endParaRPr lang="es-EC" sz="1000" dirty="0">
                        <a:effectLst/>
                      </a:endParaRPr>
                    </a:p>
                    <a:p>
                      <a:pPr algn="just"/>
                      <a:r>
                        <a:rPr lang="es-EC" sz="1200" dirty="0">
                          <a:effectLst/>
                        </a:rPr>
                        <a:t>1.380.652</a:t>
                      </a:r>
                      <a:endParaRPr lang="es-EC" sz="1000" dirty="0">
                        <a:effectLst/>
                      </a:endParaRPr>
                    </a:p>
                    <a:p>
                      <a:pPr algn="just"/>
                      <a:r>
                        <a:rPr lang="es-EC" sz="1200" dirty="0">
                          <a:effectLst/>
                        </a:rPr>
                        <a:t>Calidad, beneficios, higiene, presentación.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2771800" y="5805264"/>
            <a:ext cx="537839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s-ES" dirty="0" smtClean="0"/>
              <a:t>Captar el 0,1% de la potencial demanda</a:t>
            </a:r>
          </a:p>
          <a:p>
            <a:pPr lvl="0" algn="ctr"/>
            <a:r>
              <a:rPr lang="es-ES" dirty="0" smtClean="0"/>
              <a:t>Estrategia de penetración </a:t>
            </a:r>
            <a:r>
              <a:rPr lang="es-EC" dirty="0" smtClean="0"/>
              <a:t>1.380 consumidores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1794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PROCESO DE PRODUCCION </a:t>
            </a:r>
            <a:br>
              <a:rPr lang="es-ES" dirty="0" smtClean="0"/>
            </a:br>
            <a:r>
              <a:rPr lang="es-ES" dirty="0" smtClean="0"/>
              <a:t>+ASOPRUV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745805"/>
              </p:ext>
            </p:extLst>
          </p:nvPr>
        </p:nvGraphicFramePr>
        <p:xfrm>
          <a:off x="-324544" y="1052736"/>
          <a:ext cx="10009111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12954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61" y="3501008"/>
            <a:ext cx="2074908" cy="129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79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+PROCEFRUT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56795"/>
              </p:ext>
            </p:extLst>
          </p:nvPr>
        </p:nvGraphicFramePr>
        <p:xfrm>
          <a:off x="755576" y="2348880"/>
          <a:ext cx="79928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15605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20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PROCESO DE PRODUCCION </a:t>
            </a:r>
            <a:endParaRPr lang="es-ES" dirty="0"/>
          </a:p>
        </p:txBody>
      </p:sp>
      <p:pic>
        <p:nvPicPr>
          <p:cNvPr id="1024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1383"/>
            <a:ext cx="7200378" cy="442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6516216" y="1026521"/>
            <a:ext cx="3240360" cy="293539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temperaturas de secado debe ser mediante calor y deben ir  entre los 38 a 71° Una temperatura de 43° C es lo se que recomiendan</a:t>
            </a:r>
          </a:p>
          <a:p>
            <a:pPr algn="ctr"/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1" t="64062" r="53831" b="17969"/>
          <a:stretch/>
        </p:blipFill>
        <p:spPr bwMode="auto">
          <a:xfrm>
            <a:off x="467544" y="4797152"/>
            <a:ext cx="266429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4816999"/>
            <a:ext cx="24482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ALMACENAMIENTO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27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53531"/>
            <a:ext cx="7024744" cy="1143000"/>
          </a:xfrm>
        </p:spPr>
        <p:txBody>
          <a:bodyPr/>
          <a:lstStyle/>
          <a:p>
            <a:r>
              <a:rPr lang="es-ES" dirty="0" smtClean="0"/>
              <a:t>JUSTIFICACION 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387622"/>
              </p:ext>
            </p:extLst>
          </p:nvPr>
        </p:nvGraphicFramePr>
        <p:xfrm>
          <a:off x="395536" y="2204864"/>
          <a:ext cx="82809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364088" y="9807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CAPITULO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0135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30745"/>
            <a:ext cx="7024744" cy="1143000"/>
          </a:xfrm>
        </p:spPr>
        <p:txBody>
          <a:bodyPr/>
          <a:lstStyle/>
          <a:p>
            <a:r>
              <a:rPr lang="es-ES" dirty="0" smtClean="0"/>
              <a:t>MARKETING MIX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504119"/>
              </p:ext>
            </p:extLst>
          </p:nvPr>
        </p:nvGraphicFramePr>
        <p:xfrm>
          <a:off x="-612576" y="1844824"/>
          <a:ext cx="7264407" cy="468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916653" y="836712"/>
            <a:ext cx="2648511" cy="172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70" y="2571535"/>
            <a:ext cx="3845205" cy="225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6083651" y="4842229"/>
            <a:ext cx="2902038" cy="201577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200" dirty="0" smtClean="0"/>
              <a:t>Enviar muestras de uvilla deshidratada.</a:t>
            </a:r>
          </a:p>
          <a:p>
            <a:pPr lvl="0" algn="ctr"/>
            <a:r>
              <a:rPr lang="es-ES" sz="1200" dirty="0" smtClean="0"/>
              <a:t>Brindar un servicio post venta</a:t>
            </a:r>
            <a:endParaRPr lang="es-ES" sz="1200" dirty="0"/>
          </a:p>
          <a:p>
            <a:pPr lvl="0" algn="ctr"/>
            <a:r>
              <a:rPr lang="es-ES" sz="1200" dirty="0" smtClean="0"/>
              <a:t>Calificarse en la feria internacional de alimentos en Marzo de cada año 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5724128" y="1697478"/>
            <a:ext cx="360040" cy="1011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5680451" y="3690059"/>
            <a:ext cx="979781" cy="11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724128" y="5445224"/>
            <a:ext cx="360040" cy="566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44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LOGISTICA INTERNACIONAL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226921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4693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943897"/>
              </p:ext>
            </p:extLst>
          </p:nvPr>
        </p:nvGraphicFramePr>
        <p:xfrm>
          <a:off x="2483768" y="2348880"/>
          <a:ext cx="4699000" cy="235219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908905"/>
                <a:gridCol w="1790095"/>
              </a:tblGrid>
              <a:tr h="5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Nombre de la empresa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CUIDAD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5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err="1">
                          <a:effectLst/>
                        </a:rPr>
                        <a:t>Akebono</a:t>
                      </a:r>
                      <a:r>
                        <a:rPr lang="es-ES" sz="1200" b="0" dirty="0">
                          <a:effectLst/>
                        </a:rPr>
                        <a:t> </a:t>
                      </a:r>
                      <a:r>
                        <a:rPr lang="es-ES" sz="1200" b="0" dirty="0" err="1">
                          <a:effectLst/>
                        </a:rPr>
                        <a:t>Boeki</a:t>
                      </a:r>
                      <a:r>
                        <a:rPr lang="es-ES" sz="1200" b="0" dirty="0">
                          <a:effectLst/>
                        </a:rPr>
                        <a:t> Co., Ltd.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TOKIO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89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err="1">
                          <a:effectLst/>
                        </a:rPr>
                        <a:t>Kanematsu</a:t>
                      </a:r>
                      <a:r>
                        <a:rPr lang="es-ES" sz="1200" b="0" dirty="0">
                          <a:effectLst/>
                        </a:rPr>
                        <a:t> </a:t>
                      </a:r>
                      <a:r>
                        <a:rPr lang="es-ES" sz="1200" b="0" dirty="0" err="1">
                          <a:effectLst/>
                        </a:rPr>
                        <a:t>Corporation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TOKIO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9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P.K. Siam Co., Ltd.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TOKIO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9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err="1">
                          <a:effectLst/>
                        </a:rPr>
                        <a:t>Robson</a:t>
                      </a:r>
                      <a:r>
                        <a:rPr lang="es-ES" sz="1200" b="0" dirty="0">
                          <a:effectLst/>
                        </a:rPr>
                        <a:t> </a:t>
                      </a:r>
                      <a:r>
                        <a:rPr lang="es-ES" sz="1200" b="0" dirty="0" err="1">
                          <a:effectLst/>
                        </a:rPr>
                        <a:t>Corporation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TOKIO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9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err="1">
                          <a:effectLst/>
                        </a:rPr>
                        <a:t>Unifoods</a:t>
                      </a:r>
                      <a:r>
                        <a:rPr lang="es-ES" sz="1200" b="0" dirty="0">
                          <a:effectLst/>
                        </a:rPr>
                        <a:t> Corp.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TOKIO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5731201" y="1575864"/>
            <a:ext cx="348204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Termino de negociación CPT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50865" y="1575864"/>
            <a:ext cx="40302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 smtClean="0"/>
              <a:t>Forma de pago: Carta </a:t>
            </a:r>
            <a:r>
              <a:rPr lang="es-EC" dirty="0"/>
              <a:t>de crédito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051720" y="5229200"/>
            <a:ext cx="626325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s-ES" dirty="0" smtClean="0"/>
              <a:t>Exportación Vía Aérea hacia </a:t>
            </a:r>
            <a:r>
              <a:rPr lang="es-EC" dirty="0" smtClean="0"/>
              <a:t>Tokio </a:t>
            </a:r>
          </a:p>
          <a:p>
            <a:pPr lvl="0" algn="ctr"/>
            <a:r>
              <a:rPr lang="es-EC" dirty="0" smtClean="0"/>
              <a:t>Aeropuerto </a:t>
            </a:r>
            <a:r>
              <a:rPr lang="es-EC" dirty="0"/>
              <a:t>internacional de </a:t>
            </a:r>
            <a:r>
              <a:rPr lang="es-EC" dirty="0" err="1"/>
              <a:t>Narita</a:t>
            </a:r>
            <a:r>
              <a:rPr lang="es-EC" dirty="0"/>
              <a:t> (NRT) </a:t>
            </a:r>
            <a:r>
              <a:rPr lang="es-EC" dirty="0" smtClean="0"/>
              <a:t>y</a:t>
            </a:r>
          </a:p>
          <a:p>
            <a:pPr lvl="0" algn="ctr"/>
            <a:r>
              <a:rPr lang="es-EC" dirty="0" smtClean="0"/>
              <a:t> </a:t>
            </a:r>
            <a:r>
              <a:rPr lang="es-EC" dirty="0"/>
              <a:t>Aeropuerto Internacional de Tokio- 55 </a:t>
            </a:r>
            <a:r>
              <a:rPr lang="es-EC" dirty="0" err="1"/>
              <a:t>Haneda</a:t>
            </a:r>
            <a:r>
              <a:rPr lang="es-EC" dirty="0"/>
              <a:t> (HND),</a:t>
            </a:r>
            <a:endParaRPr lang="es-ES" dirty="0"/>
          </a:p>
          <a:p>
            <a:r>
              <a:rPr lang="es-ES" dirty="0" smtClean="0"/>
              <a:t> , 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3419872" y="1945196"/>
            <a:ext cx="216024" cy="259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6715337" y="1945196"/>
            <a:ext cx="144016" cy="27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076056" y="47251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94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Registro como Operador Económico Autorizado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187425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566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PROCESO DE EXPORTACION 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4" t="11601" r="18640" b="9990"/>
          <a:stretch>
            <a:fillRect/>
          </a:stretch>
        </p:blipFill>
        <p:spPr bwMode="auto">
          <a:xfrm>
            <a:off x="467544" y="1628800"/>
            <a:ext cx="820891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672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7768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ANÁLISIS FINANCIERO </a:t>
            </a:r>
            <a:endParaRPr lang="es-ES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3" y="1988840"/>
            <a:ext cx="6777037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08" y="3717032"/>
            <a:ext cx="6768752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899592" y="1340768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MATERIA PRIMA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73310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7768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ANÁLISIS FINANCIERO </a:t>
            </a:r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9592" y="1340768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VENTAS – </a:t>
            </a:r>
            <a:r>
              <a:rPr lang="es-EC" dirty="0" smtClean="0"/>
              <a:t>PRODUCTO </a:t>
            </a:r>
            <a:r>
              <a:rPr lang="es-EC" dirty="0" smtClean="0"/>
              <a:t>TERMINADO</a:t>
            </a:r>
            <a:endParaRPr lang="es-EC" dirty="0"/>
          </a:p>
        </p:txBody>
      </p:sp>
      <p:pic>
        <p:nvPicPr>
          <p:cNvPr id="13" name="12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91" y="1916832"/>
            <a:ext cx="6777037" cy="117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33415"/>
            <a:ext cx="6768752" cy="1711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134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7768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ANÁLISIS FINANCIERO </a:t>
            </a:r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9592" y="1340768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MANO DE OBRA</a:t>
            </a:r>
            <a:endParaRPr lang="es-EC" dirty="0"/>
          </a:p>
        </p:txBody>
      </p:sp>
      <p:pic>
        <p:nvPicPr>
          <p:cNvPr id="9" name="8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85" y="1887347"/>
            <a:ext cx="6891207" cy="204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062980"/>
            <a:ext cx="6984776" cy="2030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134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7768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ANÁLISIS FINANCIERO </a:t>
            </a:r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9592" y="1340768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GASTOS SUELDOS ADMINISTRATTVOS</a:t>
            </a:r>
            <a:endParaRPr lang="es-EC" dirty="0"/>
          </a:p>
        </p:txBody>
      </p:sp>
      <p:pic>
        <p:nvPicPr>
          <p:cNvPr id="8" name="7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99112"/>
            <a:ext cx="6912988" cy="278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653136"/>
            <a:ext cx="6912768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134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7768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ANÁLISIS FINANCIERO </a:t>
            </a:r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9592" y="1340768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INVERSIONES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pPr marL="68580" indent="0">
              <a:buNone/>
            </a:pPr>
            <a:endParaRPr lang="es-EC" dirty="0" smtClean="0"/>
          </a:p>
          <a:p>
            <a:pPr lvl="1"/>
            <a:r>
              <a:rPr lang="es-EC" dirty="0" smtClean="0"/>
              <a:t>Maquinaria </a:t>
            </a:r>
            <a:endParaRPr lang="es-EC" dirty="0"/>
          </a:p>
        </p:txBody>
      </p:sp>
      <p:pic>
        <p:nvPicPr>
          <p:cNvPr id="8" name="7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7"/>
            <a:ext cx="4500720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://www.hornosindustrialeschile.cl/hornos-industriales/images/catalog/ind_108_109g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403648" y="4403732"/>
            <a:ext cx="2046922" cy="211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Balanzas Electronicas De 30 Kilos/66libras Nuevas De Paque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2160240" cy="124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1" r="6056" b="4266"/>
          <a:stretch>
            <a:fillRect/>
          </a:stretch>
        </p:blipFill>
        <p:spPr bwMode="auto">
          <a:xfrm>
            <a:off x="3707904" y="5614476"/>
            <a:ext cx="2160240" cy="91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5" t="41209" r="55399" b="41000"/>
          <a:stretch>
            <a:fillRect/>
          </a:stretch>
        </p:blipFill>
        <p:spPr bwMode="auto">
          <a:xfrm>
            <a:off x="6156176" y="4365104"/>
            <a:ext cx="2088232" cy="2152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828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OBJETIVO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96694"/>
              </p:ext>
            </p:extLst>
          </p:nvPr>
        </p:nvGraphicFramePr>
        <p:xfrm>
          <a:off x="971600" y="2060848"/>
          <a:ext cx="7353265" cy="3987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495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7768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ANÁLISIS FINANCIERO </a:t>
            </a:r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9592" y="1340768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DEPRECIACIONES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r>
              <a:rPr lang="es-ES" dirty="0" smtClean="0"/>
              <a:t>COSTOS DE OPERACIÓN</a:t>
            </a:r>
          </a:p>
        </p:txBody>
      </p:sp>
      <p:pic>
        <p:nvPicPr>
          <p:cNvPr id="9" name="8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777037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4176464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828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7768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ANÁLISIS FINANCIERO </a:t>
            </a:r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9592" y="1340768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FINANCIAMIENTO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pPr lvl="1"/>
            <a:r>
              <a:rPr lang="es-EC" dirty="0" smtClean="0"/>
              <a:t>Condiciones</a:t>
            </a:r>
          </a:p>
          <a:p>
            <a:pPr lvl="1"/>
            <a:endParaRPr lang="es-EC" dirty="0"/>
          </a:p>
          <a:p>
            <a:pPr lvl="1"/>
            <a:endParaRPr lang="es-EC" dirty="0" smtClean="0"/>
          </a:p>
          <a:p>
            <a:pPr lvl="1"/>
            <a:r>
              <a:rPr lang="es-EC" dirty="0" smtClean="0"/>
              <a:t>Cuota</a:t>
            </a:r>
            <a:endParaRPr lang="es-EC" dirty="0"/>
          </a:p>
        </p:txBody>
      </p:sp>
      <p:pic>
        <p:nvPicPr>
          <p:cNvPr id="8" name="7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39" y="1804247"/>
            <a:ext cx="6993061" cy="97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5903"/>
            <a:ext cx="3384376" cy="122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08" y="4437112"/>
            <a:ext cx="3293672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140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7768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ANÁLISIS FINANCIERO </a:t>
            </a:r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9592" y="1340768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C" dirty="0" smtClean="0"/>
              <a:t>Amortización</a:t>
            </a:r>
            <a:endParaRPr lang="es-EC" dirty="0"/>
          </a:p>
        </p:txBody>
      </p:sp>
      <p:pic>
        <p:nvPicPr>
          <p:cNvPr id="8" name="7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24054" r="2135" b="17856"/>
          <a:stretch>
            <a:fillRect/>
          </a:stretch>
        </p:blipFill>
        <p:spPr bwMode="auto">
          <a:xfrm>
            <a:off x="1042988" y="1916832"/>
            <a:ext cx="712941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140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7768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ANÁLISIS FINANCIERO </a:t>
            </a:r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9592" y="1340768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ESTADO DE RESULTADOS</a:t>
            </a:r>
          </a:p>
        </p:txBody>
      </p:sp>
      <p:pic>
        <p:nvPicPr>
          <p:cNvPr id="11" name="10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832"/>
            <a:ext cx="698539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561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7768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ANÁLISIS FINANCIERO </a:t>
            </a:r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9592" y="1340768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FUJO DE CAJA</a:t>
            </a:r>
          </a:p>
        </p:txBody>
      </p:sp>
      <p:pic>
        <p:nvPicPr>
          <p:cNvPr id="9" name="8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832"/>
            <a:ext cx="7057404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566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7768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ANÁLISIS FINANCIERO </a:t>
            </a:r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9592" y="1340768"/>
            <a:ext cx="6777317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EVALUACIÓN FINANCIERA</a:t>
            </a:r>
          </a:p>
          <a:p>
            <a:endParaRPr lang="es-EC" dirty="0"/>
          </a:p>
          <a:p>
            <a:endParaRPr lang="es-EC" dirty="0" smtClean="0"/>
          </a:p>
          <a:p>
            <a:pPr lvl="1"/>
            <a:r>
              <a:rPr lang="es-EC" dirty="0" smtClean="0"/>
              <a:t>VAN</a:t>
            </a:r>
          </a:p>
          <a:p>
            <a:pPr marL="365760" lvl="1" indent="0">
              <a:buNone/>
            </a:pPr>
            <a:endParaRPr lang="es-EC" dirty="0"/>
          </a:p>
          <a:p>
            <a:pPr marL="365760" lvl="1" indent="0">
              <a:buNone/>
            </a:pPr>
            <a:endParaRPr lang="es-EC" dirty="0" smtClean="0"/>
          </a:p>
          <a:p>
            <a:pPr marL="365760" lvl="1" indent="0">
              <a:buNone/>
            </a:pPr>
            <a:endParaRPr lang="es-EC" dirty="0" smtClean="0"/>
          </a:p>
          <a:p>
            <a:pPr lvl="1"/>
            <a:endParaRPr lang="es-EC" dirty="0" smtClean="0"/>
          </a:p>
          <a:p>
            <a:pPr lvl="1"/>
            <a:r>
              <a:rPr lang="es-EC" dirty="0" smtClean="0"/>
              <a:t>TIR</a:t>
            </a:r>
            <a:endParaRPr lang="es-EC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91276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48980"/>
            <a:ext cx="6912768" cy="126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88024"/>
            <a:ext cx="6912768" cy="669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267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IMPACTOS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688899"/>
              </p:ext>
            </p:extLst>
          </p:nvPr>
        </p:nvGraphicFramePr>
        <p:xfrm>
          <a:off x="395536" y="2323652"/>
          <a:ext cx="8280920" cy="441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84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CONCLUSIONES Y RECOMENDACIONES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557906"/>
              </p:ext>
            </p:extLst>
          </p:nvPr>
        </p:nvGraphicFramePr>
        <p:xfrm>
          <a:off x="1259632" y="1700808"/>
          <a:ext cx="684076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69179715"/>
              </p:ext>
            </p:extLst>
          </p:nvPr>
        </p:nvGraphicFramePr>
        <p:xfrm>
          <a:off x="1331640" y="4869160"/>
          <a:ext cx="6984776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92124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uvilla 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107440"/>
              </p:ext>
            </p:extLst>
          </p:nvPr>
        </p:nvGraphicFramePr>
        <p:xfrm>
          <a:off x="971600" y="2323652"/>
          <a:ext cx="7678813" cy="412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338045" y="6113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CAPITULO 2</a:t>
            </a: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407389" cy="161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885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47625" y="18864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/>
              <a:t>PRODUCCION Y OFERTA NACIONAL </a:t>
            </a:r>
            <a:endParaRPr lang="es-ES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528910"/>
              </p:ext>
            </p:extLst>
          </p:nvPr>
        </p:nvGraphicFramePr>
        <p:xfrm>
          <a:off x="539552" y="2255705"/>
          <a:ext cx="4824536" cy="254784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43939"/>
                <a:gridCol w="2129335"/>
                <a:gridCol w="2051262"/>
              </a:tblGrid>
              <a:tr h="2944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No.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PROVINCIA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SUPERFICIE CULTIVADA (HA)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Imbabura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Carchi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20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Cotopaxi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15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Pichincha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12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Tungurahua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4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200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66552528"/>
              </p:ext>
            </p:extLst>
          </p:nvPr>
        </p:nvGraphicFramePr>
        <p:xfrm>
          <a:off x="4355976" y="2276872"/>
          <a:ext cx="5220072" cy="406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971600" y="173524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Provincias</a:t>
            </a:r>
            <a:r>
              <a:rPr lang="es-ES" dirty="0" smtClean="0"/>
              <a:t> </a:t>
            </a:r>
            <a:r>
              <a:rPr lang="es-ES" dirty="0" smtClean="0"/>
              <a:t>productoras de uvilla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491213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Tomado de Diario la Hora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66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>
            <a:normAutofit/>
          </a:bodyPr>
          <a:lstStyle/>
          <a:p>
            <a:pPr lvl="0" algn="ctr"/>
            <a:r>
              <a:rPr lang="es-ES" sz="2800" dirty="0" smtClean="0"/>
              <a:t>EXPORTACIONES </a:t>
            </a:r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ECUATORIANAS</a:t>
            </a:r>
            <a:r>
              <a:rPr lang="es-ES" sz="2800" dirty="0" smtClean="0"/>
              <a:t> DE LA SUBPARTIDA </a:t>
            </a:r>
            <a:r>
              <a:rPr lang="es-ES" altLang="es-ES" sz="2800" b="1" dirty="0" smtClean="0" bmk="_Toc419294996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0813.40.00.00</a:t>
            </a:r>
            <a:endParaRPr lang="es-E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9632" y="2053680"/>
            <a:ext cx="448231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 bmk="_Toc41929499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Exportaciones mundiales de la </a:t>
            </a:r>
            <a:r>
              <a:rPr kumimoji="0" lang="es-ES" altLang="es-ES" sz="1400" b="1" i="0" u="none" strike="noStrike" cap="none" normalizeH="0" baseline="0" dirty="0" err="1" smtClean="0" bmk="_Toc41929499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subpartida</a:t>
            </a:r>
            <a:r>
              <a:rPr kumimoji="0" lang="es-ES" altLang="es-ES" sz="1400" b="1" i="0" u="none" strike="noStrike" cap="none" normalizeH="0" baseline="0" dirty="0" smtClean="0" bmk="_Toc41929499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0813.40.00.00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556440"/>
              </p:ext>
            </p:extLst>
          </p:nvPr>
        </p:nvGraphicFramePr>
        <p:xfrm>
          <a:off x="611560" y="2669233"/>
          <a:ext cx="7992887" cy="356807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466779"/>
                <a:gridCol w="827670"/>
                <a:gridCol w="854262"/>
                <a:gridCol w="855270"/>
                <a:gridCol w="855270"/>
                <a:gridCol w="1029136"/>
                <a:gridCol w="1052250"/>
                <a:gridCol w="1052250"/>
              </a:tblGrid>
              <a:tr h="1934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Importadores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INDICADORES COMERCIALES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872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Valor exportado en 2013 (miles de USD)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Participación de las exportaciones para Ecuador (%)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Cantidad exportado en 2013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Unidad de medida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Tasa de crecimiento de las cantidades exportadas entre 2009-2013 (%, p.a.)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Posición relativa del país socio en las importaciones mundiales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Participación de los países socios en las importaciones mundiales (%)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ctr"/>
                </a:tc>
              </a:tr>
              <a:tr h="30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Mundo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1008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100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143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Toneladas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32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100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</a:tr>
              <a:tr h="46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Estados Unidos de América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337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33,4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35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Toneladas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141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12,9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</a:tr>
              <a:tr h="30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Reino Unido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166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16,5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Toneladas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57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7,2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</a:tr>
              <a:tr h="30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Alemania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134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13,3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Toneladas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7,8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</a:tr>
              <a:tr h="30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España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126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12,5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Toneladas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79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20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1,2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32" marR="36732" marT="0" marB="0" anchor="b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55576" y="623731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Tomado de </a:t>
            </a:r>
            <a:r>
              <a:rPr lang="es-ES" sz="1600" dirty="0" err="1" smtClean="0"/>
              <a:t>Trade</a:t>
            </a:r>
            <a:r>
              <a:rPr lang="es-ES" sz="1600" dirty="0" smtClean="0"/>
              <a:t> </a:t>
            </a:r>
            <a:r>
              <a:rPr lang="es-ES" sz="1600" dirty="0" err="1" smtClean="0"/>
              <a:t>Map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5355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IMPORTACIONES DE JAPON DE LA SUBPARTIDA 0813.40.00.00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434283"/>
              </p:ext>
            </p:extLst>
          </p:nvPr>
        </p:nvGraphicFramePr>
        <p:xfrm>
          <a:off x="755578" y="2348880"/>
          <a:ext cx="7560839" cy="360946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507156"/>
                <a:gridCol w="1004104"/>
                <a:gridCol w="1005105"/>
                <a:gridCol w="1004104"/>
                <a:gridCol w="859802"/>
                <a:gridCol w="1004104"/>
                <a:gridCol w="1176464"/>
              </a:tblGrid>
              <a:tr h="1837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Exportadores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INDICADORES COMERCIALES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30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Valor importada en 2013 (miles de USD)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Participación de las importaciones para Japón (%)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Cantidad importada en 2013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Unidad de medida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Tasa de crecimiento de las cantidades importadas entre 2009-2013 (%, p.a.)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Participación de los países socios en las exportaciones mundiales (%)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</a:tr>
              <a:tr h="396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Mundo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13.439,00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100,00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2.596,00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Toneladas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        1,00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100,00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</a:tr>
              <a:tr h="396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China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9.494,00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70,60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2.405,00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Toneladas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11,70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</a:tr>
              <a:tr h="396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Alemania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2.635,00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19,60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40,00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Toneladas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2,00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8,30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</a:tr>
              <a:tr h="396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Chile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441,00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3,30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72,00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Toneladas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-       10,00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0,80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03" marR="36103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55576" y="623731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Tomado de </a:t>
            </a:r>
            <a:r>
              <a:rPr lang="es-ES" sz="1600" dirty="0" err="1" smtClean="0"/>
              <a:t>Trade</a:t>
            </a:r>
            <a:r>
              <a:rPr lang="es-ES" sz="1600" dirty="0" smtClean="0"/>
              <a:t> </a:t>
            </a:r>
            <a:r>
              <a:rPr lang="es-ES" sz="1600" dirty="0" err="1" smtClean="0"/>
              <a:t>Map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453600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COMERCIO BILATERAL ENTRE JAPON Y ECUADOR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689871"/>
              </p:ext>
            </p:extLst>
          </p:nvPr>
        </p:nvGraphicFramePr>
        <p:xfrm>
          <a:off x="539552" y="2420888"/>
          <a:ext cx="8064897" cy="345638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063111"/>
                <a:gridCol w="1669214"/>
                <a:gridCol w="1063111"/>
                <a:gridCol w="993426"/>
                <a:gridCol w="1033941"/>
                <a:gridCol w="987753"/>
                <a:gridCol w="1254341"/>
              </a:tblGrid>
              <a:tr h="25662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Importadores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INDICADORES COMERCIALES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9810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exportada en 2013 (miles de USD)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Participación de las exportaciones para Ecuador (%)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Tasa de crecimiento de los valores exportadas entre 2009-2013 (%, p.a.)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Posición relativa del país socio en las importaciones mundiales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Tasa de crecimiento de las importaciones totales del país socio entre 2009-2013 (%, p.a.)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ctr"/>
                </a:tc>
              </a:tr>
              <a:tr h="6399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8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Japón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570.418,00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2,30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46,00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5,00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11,00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91" marR="37591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83568" y="6237312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</a:t>
            </a:r>
            <a:r>
              <a:rPr lang="es-ES" sz="1100" dirty="0" err="1" smtClean="0"/>
              <a:t>Trade</a:t>
            </a:r>
            <a:r>
              <a:rPr lang="es-ES" sz="1100" dirty="0" smtClean="0"/>
              <a:t> </a:t>
            </a:r>
            <a:r>
              <a:rPr lang="es-ES" sz="1100" dirty="0" err="1" smtClean="0"/>
              <a:t>Map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868446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992932"/>
            <a:ext cx="7024744" cy="1143000"/>
          </a:xfrm>
        </p:spPr>
        <p:txBody>
          <a:bodyPr/>
          <a:lstStyle/>
          <a:p>
            <a:r>
              <a:rPr lang="es-ES" dirty="0" smtClean="0"/>
              <a:t>JAPON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433453"/>
              </p:ext>
            </p:extLst>
          </p:nvPr>
        </p:nvGraphicFramePr>
        <p:xfrm>
          <a:off x="755576" y="2924944"/>
          <a:ext cx="7632848" cy="320650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53997"/>
                <a:gridCol w="5378851"/>
              </a:tblGrid>
              <a:tr h="299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Nombre oficial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>
                          <a:effectLst/>
                        </a:rPr>
                        <a:t>Nihon o Nippon (Japón)</a:t>
                      </a:r>
                      <a:endParaRPr lang="es-E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</a:tr>
              <a:tr h="299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Superficie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377.915 Km.2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</a:tr>
              <a:tr h="299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Población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127, 103,388 (julio 2014 </a:t>
                      </a:r>
                      <a:r>
                        <a:rPr lang="es-ES" sz="1400" dirty="0" err="1">
                          <a:effectLst/>
                        </a:rPr>
                        <a:t>est</a:t>
                      </a:r>
                      <a:r>
                        <a:rPr lang="es-ES" sz="1400" dirty="0">
                          <a:effectLst/>
                        </a:rPr>
                        <a:t>.)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</a:tr>
              <a:tr h="3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Forma de gobierno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Monarquía constitucional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</a:tr>
              <a:tr h="299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Capital</a:t>
                      </a:r>
                      <a:endParaRPr lang="es-E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Tokio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</a:tr>
              <a:tr h="299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Idioma oficial</a:t>
                      </a:r>
                      <a:endParaRPr lang="es-E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Japonés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</a:tr>
              <a:tr h="3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Unidad monetaria</a:t>
                      </a:r>
                      <a:endParaRPr lang="es-E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yen (¥)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</a:tr>
              <a:tr h="299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PIB</a:t>
                      </a:r>
                      <a:endParaRPr lang="es-E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$ 4807 mil millones (2014 </a:t>
                      </a:r>
                      <a:r>
                        <a:rPr lang="es-ES" sz="1400" dirty="0" err="1">
                          <a:effectLst/>
                        </a:rPr>
                        <a:t>est</a:t>
                      </a:r>
                      <a:r>
                        <a:rPr lang="es-ES" sz="1400" dirty="0">
                          <a:effectLst/>
                        </a:rPr>
                        <a:t>.)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</a:tr>
              <a:tr h="299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PIB per cápita</a:t>
                      </a:r>
                      <a:endParaRPr lang="es-E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$ 37,800 (2014 </a:t>
                      </a:r>
                      <a:r>
                        <a:rPr lang="es-ES" sz="1400" dirty="0" err="1">
                          <a:effectLst/>
                        </a:rPr>
                        <a:t>est</a:t>
                      </a:r>
                      <a:r>
                        <a:rPr lang="es-ES" sz="1400" dirty="0">
                          <a:effectLst/>
                        </a:rPr>
                        <a:t>.)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</a:tr>
              <a:tr h="30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Socios Comerciales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Estados Unidos, la Unión Europea, China, Taipéi, y la República de Corea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933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1133</TotalTime>
  <Words>1499</Words>
  <Application>Microsoft Office PowerPoint</Application>
  <PresentationFormat>Presentación en pantalla (4:3)</PresentationFormat>
  <Paragraphs>380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Wingdings 2</vt:lpstr>
      <vt:lpstr>Austin</vt:lpstr>
      <vt:lpstr>Presentación de PowerPoint</vt:lpstr>
      <vt:lpstr>JUSTIFICACION </vt:lpstr>
      <vt:lpstr>OBJETIVO</vt:lpstr>
      <vt:lpstr>La uvilla </vt:lpstr>
      <vt:lpstr>PRODUCCION Y OFERTA NACIONAL </vt:lpstr>
      <vt:lpstr>EXPORTACIONES ECUATORIANAS DE LA SUBPARTIDA 0813.40.00.00</vt:lpstr>
      <vt:lpstr>IMPORTACIONES DE JAPON DE LA SUBPARTIDA 0813.40.00.00</vt:lpstr>
      <vt:lpstr>COMERCIO BILATERAL ENTRE JAPON Y ECUADOR </vt:lpstr>
      <vt:lpstr>JAPON</vt:lpstr>
      <vt:lpstr>CULTURA</vt:lpstr>
      <vt:lpstr>I. INSTRUCCIONES II. INFORMACIÓN     PERSONAL III. INFORMACIÓN DE     DEMANDA </vt:lpstr>
      <vt:lpstr>CANTIDAD PRECIO FRECUENCIA PRESENTACIÓN GUSTOS PREFERENCIAS</vt:lpstr>
      <vt:lpstr>RESPUESTAS </vt:lpstr>
      <vt:lpstr>SEGMENTACION Y PERFIL DEL CONSUMIDOR </vt:lpstr>
      <vt:lpstr>SEGMENTACIÓN Y PERFIL DEL CONSUMIDOR </vt:lpstr>
      <vt:lpstr>SEGMENTACIÓN Y PERFIL DEL CONSUMIDOR </vt:lpstr>
      <vt:lpstr>PROCESO DE PRODUCCION  +ASOPRUV</vt:lpstr>
      <vt:lpstr>+PROCEFRUT</vt:lpstr>
      <vt:lpstr>PROCESO DE PRODUCCION </vt:lpstr>
      <vt:lpstr>MARKETING MIX</vt:lpstr>
      <vt:lpstr>LOGISTICA INTERNACIONAL </vt:lpstr>
      <vt:lpstr>Presentación de PowerPoint</vt:lpstr>
      <vt:lpstr>Registro como Operador Económico Autorizado</vt:lpstr>
      <vt:lpstr>PROCESO DE EXPORTACION </vt:lpstr>
      <vt:lpstr>ANÁLISIS FINANCIERO </vt:lpstr>
      <vt:lpstr>ANÁLISIS FINANCIERO </vt:lpstr>
      <vt:lpstr>ANÁLISIS FINANCIERO </vt:lpstr>
      <vt:lpstr>ANÁLISIS FINANCIERO </vt:lpstr>
      <vt:lpstr>ANÁLISIS FINANCIERO </vt:lpstr>
      <vt:lpstr>ANÁLISIS FINANCIERO </vt:lpstr>
      <vt:lpstr>ANÁLISIS FINANCIERO </vt:lpstr>
      <vt:lpstr>ANÁLISIS FINANCIERO </vt:lpstr>
      <vt:lpstr>ANÁLISIS FINANCIERO </vt:lpstr>
      <vt:lpstr>ANÁLISIS FINANCIERO </vt:lpstr>
      <vt:lpstr>ANÁLISIS FINANCIERO </vt:lpstr>
      <vt:lpstr>IMPACTOS </vt:lpstr>
      <vt:lpstr>CONCLUSIONES Y RECOMENDACIONES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- ESPE  ESCUELA “HEROES DEL CENEPA”     DEPARTAMENTO DE CIENCIAS ECONÓMICAS, ADMINISTRATIVAS Y DEL COMERCIO     “CREACIÓN DE UNA PROCESADORA EN LA PARROQUIA POALO DE LA PROVINCIA DE COTOPAXI PARA IMPULSAR LA ECONOMÍA POPULAR Y SOLIDARIA Y MIPYMES DEL SECTOR E INCLUIRLAS COMO AGENTES ECONÓMICOS EN LA TRANSFORMACIÓN DE LA MATRIZ PRODUCTIVA ECUATORIANA; CONTRIBUYENDO A LA DIVERSIFICACIÓN Y AGREGACIÓN DE VALOR MEDIANTE LA EXPORTACIÓN DE FRUTA DESHIDRATADA A LA CIUDAD DE TOKIO CONTINENTAL.”   CHANGO FERRÍN LOURDES VALERIA ERAZO CLAVIJO GABRIELA ALEXANDRA  2015</dc:title>
  <dc:creator>usuario</dc:creator>
  <cp:lastModifiedBy>Lourdes Chango</cp:lastModifiedBy>
  <cp:revision>56</cp:revision>
  <dcterms:created xsi:type="dcterms:W3CDTF">2015-05-13T21:14:58Z</dcterms:created>
  <dcterms:modified xsi:type="dcterms:W3CDTF">2015-06-11T16:36:53Z</dcterms:modified>
</cp:coreProperties>
</file>