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6" r:id="rId3"/>
    <p:sldId id="277" r:id="rId4"/>
    <p:sldId id="257" r:id="rId5"/>
    <p:sldId id="258" r:id="rId6"/>
    <p:sldId id="259" r:id="rId7"/>
    <p:sldId id="260" r:id="rId8"/>
    <p:sldId id="261" r:id="rId9"/>
    <p:sldId id="262" r:id="rId10"/>
    <p:sldId id="263" r:id="rId11"/>
    <p:sldId id="264" r:id="rId12"/>
    <p:sldId id="265" r:id="rId13"/>
    <p:sldId id="266" r:id="rId14"/>
    <p:sldId id="267" r:id="rId15"/>
    <p:sldId id="273" r:id="rId16"/>
    <p:sldId id="268" r:id="rId17"/>
    <p:sldId id="269" r:id="rId18"/>
    <p:sldId id="270" r:id="rId19"/>
    <p:sldId id="271" r:id="rId20"/>
    <p:sldId id="272" r:id="rId21"/>
    <p:sldId id="274" r:id="rId22"/>
    <p:sldId id="275" r:id="rId2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61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cqueline\Documents\documentosESPE\Estad&#237;sticas%20ESPE%20(Autoguardad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cqueline\Documents\documentosESPE\Estad&#237;sticas%20ESPE%20(Autoguardad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cqueline\Documents\documentosESPE\Estad&#237;sticas%20ESPE%20(Autoguardad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cqueline\Documents\Estad&#237;sticas%20ESPE%20(Autoguardad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acqueline\Documents\documentosESPE\Estad&#237;sticas%20ESPE%20(Autoguardad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acqueline\Documents\documentosESPE\Estad&#237;sticas%20ESPE%20(Autoguardad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acqueline\Documents\documentosESPE\Estad&#237;sticas%20ESPE%20(Autoguarda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Pregunta No. 1</a:t>
            </a:r>
          </a:p>
        </c:rich>
      </c:tx>
      <c:layout/>
      <c:overlay val="0"/>
      <c:spPr>
        <a:noFill/>
        <a:ln>
          <a:noFill/>
        </a:ln>
        <a:effectLst/>
      </c:spPr>
    </c:title>
    <c:autoTitleDeleted val="0"/>
    <c:plotArea>
      <c:layout/>
      <c:barChart>
        <c:barDir val="col"/>
        <c:grouping val="clustered"/>
        <c:varyColors val="0"/>
        <c:ser>
          <c:idx val="0"/>
          <c:order val="0"/>
          <c:tx>
            <c:strRef>
              <c:f>Hoja9!$C$4</c:f>
              <c:strCache>
                <c:ptCount val="1"/>
                <c:pt idx="0">
                  <c:v>SIEMPRE</c:v>
                </c:pt>
              </c:strCache>
            </c:strRef>
          </c:tx>
          <c:spPr>
            <a:solidFill>
              <a:schemeClr val="accent2"/>
            </a:solidFill>
            <a:ln>
              <a:noFill/>
            </a:ln>
            <a:effectLst/>
          </c:spPr>
          <c:invertIfNegative val="0"/>
          <c:cat>
            <c:strRef>
              <c:f>Hoja9!$D$3:$H$3</c:f>
              <c:strCache>
                <c:ptCount val="5"/>
                <c:pt idx="0">
                  <c:v>ALES C.A.</c:v>
                </c:pt>
                <c:pt idx="1">
                  <c:v>BLENASTOR</c:v>
                </c:pt>
                <c:pt idx="2">
                  <c:v>LAMOSAN</c:v>
                </c:pt>
                <c:pt idx="3">
                  <c:v>KUALA C.A</c:v>
                </c:pt>
                <c:pt idx="4">
                  <c:v>PROCOSMETICOS</c:v>
                </c:pt>
              </c:strCache>
            </c:strRef>
          </c:cat>
          <c:val>
            <c:numRef>
              <c:f>Hoja9!$D$4:$H$4</c:f>
              <c:numCache>
                <c:formatCode>General</c:formatCode>
                <c:ptCount val="5"/>
                <c:pt idx="3" formatCode="0">
                  <c:v>4</c:v>
                </c:pt>
                <c:pt idx="4" formatCode="0">
                  <c:v>4</c:v>
                </c:pt>
              </c:numCache>
            </c:numRef>
          </c:val>
        </c:ser>
        <c:ser>
          <c:idx val="1"/>
          <c:order val="1"/>
          <c:tx>
            <c:strRef>
              <c:f>Hoja9!$C$5</c:f>
              <c:strCache>
                <c:ptCount val="1"/>
                <c:pt idx="0">
                  <c:v>FRECUENTEMENTE</c:v>
                </c:pt>
              </c:strCache>
            </c:strRef>
          </c:tx>
          <c:spPr>
            <a:solidFill>
              <a:schemeClr val="accent4"/>
            </a:solidFill>
            <a:ln>
              <a:noFill/>
            </a:ln>
            <a:effectLst/>
          </c:spPr>
          <c:invertIfNegative val="0"/>
          <c:cat>
            <c:strRef>
              <c:f>Hoja9!$D$3:$H$3</c:f>
              <c:strCache>
                <c:ptCount val="5"/>
                <c:pt idx="0">
                  <c:v>ALES C.A.</c:v>
                </c:pt>
                <c:pt idx="1">
                  <c:v>BLENASTOR</c:v>
                </c:pt>
                <c:pt idx="2">
                  <c:v>LAMOSAN</c:v>
                </c:pt>
                <c:pt idx="3">
                  <c:v>KUALA C.A</c:v>
                </c:pt>
                <c:pt idx="4">
                  <c:v>PROCOSMETICOS</c:v>
                </c:pt>
              </c:strCache>
            </c:strRef>
          </c:cat>
          <c:val>
            <c:numRef>
              <c:f>Hoja9!$D$5:$H$5</c:f>
              <c:numCache>
                <c:formatCode>General</c:formatCode>
                <c:ptCount val="5"/>
              </c:numCache>
            </c:numRef>
          </c:val>
        </c:ser>
        <c:ser>
          <c:idx val="2"/>
          <c:order val="2"/>
          <c:tx>
            <c:strRef>
              <c:f>Hoja9!$C$6</c:f>
              <c:strCache>
                <c:ptCount val="1"/>
                <c:pt idx="0">
                  <c:v>AVECES</c:v>
                </c:pt>
              </c:strCache>
            </c:strRef>
          </c:tx>
          <c:spPr>
            <a:solidFill>
              <a:schemeClr val="accent6"/>
            </a:solidFill>
            <a:ln>
              <a:noFill/>
            </a:ln>
            <a:effectLst/>
          </c:spPr>
          <c:invertIfNegative val="0"/>
          <c:cat>
            <c:strRef>
              <c:f>Hoja9!$D$3:$H$3</c:f>
              <c:strCache>
                <c:ptCount val="5"/>
                <c:pt idx="0">
                  <c:v>ALES C.A.</c:v>
                </c:pt>
                <c:pt idx="1">
                  <c:v>BLENASTOR</c:v>
                </c:pt>
                <c:pt idx="2">
                  <c:v>LAMOSAN</c:v>
                </c:pt>
                <c:pt idx="3">
                  <c:v>KUALA C.A</c:v>
                </c:pt>
                <c:pt idx="4">
                  <c:v>PROCOSMETICOS</c:v>
                </c:pt>
              </c:strCache>
            </c:strRef>
          </c:cat>
          <c:val>
            <c:numRef>
              <c:f>Hoja9!$D$6:$H$6</c:f>
              <c:numCache>
                <c:formatCode>0</c:formatCode>
                <c:ptCount val="5"/>
                <c:pt idx="0">
                  <c:v>2</c:v>
                </c:pt>
                <c:pt idx="1">
                  <c:v>2</c:v>
                </c:pt>
                <c:pt idx="2">
                  <c:v>2</c:v>
                </c:pt>
              </c:numCache>
            </c:numRef>
          </c:val>
        </c:ser>
        <c:ser>
          <c:idx val="3"/>
          <c:order val="3"/>
          <c:tx>
            <c:strRef>
              <c:f>Hoja9!$C$7</c:f>
              <c:strCache>
                <c:ptCount val="1"/>
                <c:pt idx="0">
                  <c:v>NUNCA</c:v>
                </c:pt>
              </c:strCache>
            </c:strRef>
          </c:tx>
          <c:spPr>
            <a:solidFill>
              <a:schemeClr val="accent2">
                <a:lumMod val="60000"/>
              </a:schemeClr>
            </a:solidFill>
            <a:ln>
              <a:noFill/>
            </a:ln>
            <a:effectLst/>
          </c:spPr>
          <c:invertIfNegative val="0"/>
          <c:cat>
            <c:strRef>
              <c:f>Hoja9!$D$3:$H$3</c:f>
              <c:strCache>
                <c:ptCount val="5"/>
                <c:pt idx="0">
                  <c:v>ALES C.A.</c:v>
                </c:pt>
                <c:pt idx="1">
                  <c:v>BLENASTOR</c:v>
                </c:pt>
                <c:pt idx="2">
                  <c:v>LAMOSAN</c:v>
                </c:pt>
                <c:pt idx="3">
                  <c:v>KUALA C.A</c:v>
                </c:pt>
                <c:pt idx="4">
                  <c:v>PROCOSMETICOS</c:v>
                </c:pt>
              </c:strCache>
            </c:strRef>
          </c:cat>
          <c:val>
            <c:numRef>
              <c:f>Hoja9!$D$7:$H$7</c:f>
              <c:numCache>
                <c:formatCode>General</c:formatCode>
                <c:ptCount val="5"/>
              </c:numCache>
            </c:numRef>
          </c:val>
        </c:ser>
        <c:dLbls>
          <c:showLegendKey val="0"/>
          <c:showVal val="0"/>
          <c:showCatName val="0"/>
          <c:showSerName val="0"/>
          <c:showPercent val="0"/>
          <c:showBubbleSize val="0"/>
        </c:dLbls>
        <c:gapWidth val="150"/>
        <c:axId val="249161808"/>
        <c:axId val="249161416"/>
      </c:barChart>
      <c:catAx>
        <c:axId val="24916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61416"/>
        <c:crosses val="autoZero"/>
        <c:auto val="1"/>
        <c:lblAlgn val="ctr"/>
        <c:lblOffset val="100"/>
        <c:noMultiLvlLbl val="0"/>
      </c:catAx>
      <c:valAx>
        <c:axId val="249161416"/>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6180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Pregunta No. 2</a:t>
            </a:r>
          </a:p>
        </c:rich>
      </c:tx>
      <c:layout/>
      <c:overlay val="0"/>
      <c:spPr>
        <a:noFill/>
        <a:ln>
          <a:noFill/>
        </a:ln>
        <a:effectLst/>
      </c:spPr>
    </c:title>
    <c:autoTitleDeleted val="0"/>
    <c:plotArea>
      <c:layout/>
      <c:barChart>
        <c:barDir val="col"/>
        <c:grouping val="clustered"/>
        <c:varyColors val="0"/>
        <c:ser>
          <c:idx val="0"/>
          <c:order val="0"/>
          <c:tx>
            <c:strRef>
              <c:f>Hoja9!$C$9</c:f>
              <c:strCache>
                <c:ptCount val="1"/>
                <c:pt idx="0">
                  <c:v>SIEMPRE</c:v>
                </c:pt>
              </c:strCache>
            </c:strRef>
          </c:tx>
          <c:spPr>
            <a:solidFill>
              <a:schemeClr val="accent2"/>
            </a:solidFill>
            <a:ln>
              <a:noFill/>
            </a:ln>
            <a:effectLst/>
          </c:spPr>
          <c:invertIfNegative val="0"/>
          <c:cat>
            <c:strRef>
              <c:f>Hoja9!$D$8:$H$8</c:f>
              <c:strCache>
                <c:ptCount val="5"/>
                <c:pt idx="0">
                  <c:v>ALES C.A.</c:v>
                </c:pt>
                <c:pt idx="1">
                  <c:v>BLENASTOR</c:v>
                </c:pt>
                <c:pt idx="2">
                  <c:v>LAMOSAN</c:v>
                </c:pt>
                <c:pt idx="3">
                  <c:v>KUALA C.A</c:v>
                </c:pt>
                <c:pt idx="4">
                  <c:v>PROCOSMETICOS</c:v>
                </c:pt>
              </c:strCache>
            </c:strRef>
          </c:cat>
          <c:val>
            <c:numRef>
              <c:f>Hoja9!$D$9:$H$9</c:f>
              <c:numCache>
                <c:formatCode>General</c:formatCode>
                <c:ptCount val="5"/>
              </c:numCache>
            </c:numRef>
          </c:val>
        </c:ser>
        <c:ser>
          <c:idx val="1"/>
          <c:order val="1"/>
          <c:tx>
            <c:strRef>
              <c:f>Hoja9!$C$10</c:f>
              <c:strCache>
                <c:ptCount val="1"/>
                <c:pt idx="0">
                  <c:v>FRECUENTEMENTE</c:v>
                </c:pt>
              </c:strCache>
            </c:strRef>
          </c:tx>
          <c:spPr>
            <a:solidFill>
              <a:schemeClr val="accent4"/>
            </a:solidFill>
            <a:ln>
              <a:noFill/>
            </a:ln>
            <a:effectLst/>
          </c:spPr>
          <c:invertIfNegative val="0"/>
          <c:cat>
            <c:strRef>
              <c:f>Hoja9!$D$8:$H$8</c:f>
              <c:strCache>
                <c:ptCount val="5"/>
                <c:pt idx="0">
                  <c:v>ALES C.A.</c:v>
                </c:pt>
                <c:pt idx="1">
                  <c:v>BLENASTOR</c:v>
                </c:pt>
                <c:pt idx="2">
                  <c:v>LAMOSAN</c:v>
                </c:pt>
                <c:pt idx="3">
                  <c:v>KUALA C.A</c:v>
                </c:pt>
                <c:pt idx="4">
                  <c:v>PROCOSMETICOS</c:v>
                </c:pt>
              </c:strCache>
            </c:strRef>
          </c:cat>
          <c:val>
            <c:numRef>
              <c:f>Hoja9!$D$10:$H$10</c:f>
              <c:numCache>
                <c:formatCode>General</c:formatCode>
                <c:ptCount val="5"/>
                <c:pt idx="4" formatCode="0">
                  <c:v>3</c:v>
                </c:pt>
              </c:numCache>
            </c:numRef>
          </c:val>
        </c:ser>
        <c:ser>
          <c:idx val="2"/>
          <c:order val="2"/>
          <c:tx>
            <c:strRef>
              <c:f>Hoja9!$C$11</c:f>
              <c:strCache>
                <c:ptCount val="1"/>
                <c:pt idx="0">
                  <c:v>AVECES</c:v>
                </c:pt>
              </c:strCache>
            </c:strRef>
          </c:tx>
          <c:spPr>
            <a:solidFill>
              <a:schemeClr val="accent6"/>
            </a:solidFill>
            <a:ln>
              <a:noFill/>
            </a:ln>
            <a:effectLst/>
          </c:spPr>
          <c:invertIfNegative val="0"/>
          <c:cat>
            <c:strRef>
              <c:f>Hoja9!$D$8:$H$8</c:f>
              <c:strCache>
                <c:ptCount val="5"/>
                <c:pt idx="0">
                  <c:v>ALES C.A.</c:v>
                </c:pt>
                <c:pt idx="1">
                  <c:v>BLENASTOR</c:v>
                </c:pt>
                <c:pt idx="2">
                  <c:v>LAMOSAN</c:v>
                </c:pt>
                <c:pt idx="3">
                  <c:v>KUALA C.A</c:v>
                </c:pt>
                <c:pt idx="4">
                  <c:v>PROCOSMETICOS</c:v>
                </c:pt>
              </c:strCache>
            </c:strRef>
          </c:cat>
          <c:val>
            <c:numRef>
              <c:f>Hoja9!$D$11:$H$11</c:f>
              <c:numCache>
                <c:formatCode>0</c:formatCode>
                <c:ptCount val="5"/>
                <c:pt idx="1">
                  <c:v>2</c:v>
                </c:pt>
              </c:numCache>
            </c:numRef>
          </c:val>
        </c:ser>
        <c:ser>
          <c:idx val="3"/>
          <c:order val="3"/>
          <c:tx>
            <c:strRef>
              <c:f>Hoja9!$C$12</c:f>
              <c:strCache>
                <c:ptCount val="1"/>
                <c:pt idx="0">
                  <c:v>NUNCA</c:v>
                </c:pt>
              </c:strCache>
            </c:strRef>
          </c:tx>
          <c:spPr>
            <a:solidFill>
              <a:schemeClr val="accent2">
                <a:lumMod val="60000"/>
              </a:schemeClr>
            </a:solidFill>
            <a:ln>
              <a:noFill/>
            </a:ln>
            <a:effectLst/>
          </c:spPr>
          <c:invertIfNegative val="0"/>
          <c:cat>
            <c:strRef>
              <c:f>Hoja9!$D$8:$H$8</c:f>
              <c:strCache>
                <c:ptCount val="5"/>
                <c:pt idx="0">
                  <c:v>ALES C.A.</c:v>
                </c:pt>
                <c:pt idx="1">
                  <c:v>BLENASTOR</c:v>
                </c:pt>
                <c:pt idx="2">
                  <c:v>LAMOSAN</c:v>
                </c:pt>
                <c:pt idx="3">
                  <c:v>KUALA C.A</c:v>
                </c:pt>
                <c:pt idx="4">
                  <c:v>PROCOSMETICOS</c:v>
                </c:pt>
              </c:strCache>
            </c:strRef>
          </c:cat>
          <c:val>
            <c:numRef>
              <c:f>Hoja9!$D$12:$H$12</c:f>
              <c:numCache>
                <c:formatCode>General</c:formatCode>
                <c:ptCount val="5"/>
                <c:pt idx="0" formatCode="0">
                  <c:v>1</c:v>
                </c:pt>
                <c:pt idx="2" formatCode="0">
                  <c:v>1</c:v>
                </c:pt>
                <c:pt idx="3" formatCode="0">
                  <c:v>1</c:v>
                </c:pt>
              </c:numCache>
            </c:numRef>
          </c:val>
        </c:ser>
        <c:dLbls>
          <c:showLegendKey val="0"/>
          <c:showVal val="0"/>
          <c:showCatName val="0"/>
          <c:showSerName val="0"/>
          <c:showPercent val="0"/>
          <c:showBubbleSize val="0"/>
        </c:dLbls>
        <c:gapWidth val="150"/>
        <c:axId val="249163376"/>
        <c:axId val="249159064"/>
      </c:barChart>
      <c:catAx>
        <c:axId val="24916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59064"/>
        <c:crosses val="autoZero"/>
        <c:auto val="1"/>
        <c:lblAlgn val="ctr"/>
        <c:lblOffset val="100"/>
        <c:noMultiLvlLbl val="0"/>
      </c:catAx>
      <c:valAx>
        <c:axId val="249159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63376"/>
        <c:crosses val="autoZero"/>
        <c:crossBetween val="between"/>
        <c:majorUnit val="1"/>
      </c:valAx>
      <c:spPr>
        <a:noFill/>
        <a:ln>
          <a:noFill/>
        </a:ln>
        <a:effectLst/>
      </c:spPr>
    </c:plotArea>
    <c:legend>
      <c:legendPos val="r"/>
      <c:layout>
        <c:manualLayout>
          <c:xMode val="edge"/>
          <c:yMode val="edge"/>
          <c:x val="0.66675546217677539"/>
          <c:y val="0.22434516924259851"/>
          <c:w val="0.32770477741689885"/>
          <c:h val="0.54359973965271291"/>
        </c:manualLayout>
      </c:layout>
      <c:overlay val="0"/>
      <c:spPr>
        <a:noFill/>
        <a:ln>
          <a:noFill/>
        </a:ln>
        <a:effectLst/>
      </c:spPr>
      <c:txPr>
        <a:bodyPr rot="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Pregunta No. 3</a:t>
            </a:r>
          </a:p>
        </c:rich>
      </c:tx>
      <c:layout/>
      <c:overlay val="0"/>
      <c:spPr>
        <a:noFill/>
        <a:ln>
          <a:noFill/>
        </a:ln>
        <a:effectLst/>
      </c:spPr>
    </c:title>
    <c:autoTitleDeleted val="0"/>
    <c:plotArea>
      <c:layout/>
      <c:barChart>
        <c:barDir val="col"/>
        <c:grouping val="clustered"/>
        <c:varyColors val="0"/>
        <c:ser>
          <c:idx val="0"/>
          <c:order val="0"/>
          <c:tx>
            <c:strRef>
              <c:f>Hoja9!$C$14</c:f>
              <c:strCache>
                <c:ptCount val="1"/>
                <c:pt idx="0">
                  <c:v>SIEMPRE</c:v>
                </c:pt>
              </c:strCache>
            </c:strRef>
          </c:tx>
          <c:spPr>
            <a:solidFill>
              <a:schemeClr val="accent2"/>
            </a:solidFill>
            <a:ln>
              <a:noFill/>
            </a:ln>
            <a:effectLst/>
          </c:spPr>
          <c:invertIfNegative val="0"/>
          <c:cat>
            <c:strRef>
              <c:f>Hoja9!$D$13:$H$13</c:f>
              <c:strCache>
                <c:ptCount val="5"/>
                <c:pt idx="0">
                  <c:v>ALES C.A.</c:v>
                </c:pt>
                <c:pt idx="1">
                  <c:v>BLENASTOR</c:v>
                </c:pt>
                <c:pt idx="2">
                  <c:v>LAMOSAN</c:v>
                </c:pt>
                <c:pt idx="3">
                  <c:v>KUALA C.A</c:v>
                </c:pt>
                <c:pt idx="4">
                  <c:v>PROCOSMETICOS</c:v>
                </c:pt>
              </c:strCache>
            </c:strRef>
          </c:cat>
          <c:val>
            <c:numRef>
              <c:f>Hoja9!$D$14:$H$14</c:f>
              <c:numCache>
                <c:formatCode>General</c:formatCode>
                <c:ptCount val="5"/>
              </c:numCache>
            </c:numRef>
          </c:val>
        </c:ser>
        <c:ser>
          <c:idx val="1"/>
          <c:order val="1"/>
          <c:tx>
            <c:strRef>
              <c:f>Hoja9!$C$15</c:f>
              <c:strCache>
                <c:ptCount val="1"/>
                <c:pt idx="0">
                  <c:v>FRECUENTEMENTE</c:v>
                </c:pt>
              </c:strCache>
            </c:strRef>
          </c:tx>
          <c:spPr>
            <a:solidFill>
              <a:schemeClr val="accent4"/>
            </a:solidFill>
            <a:ln>
              <a:noFill/>
            </a:ln>
            <a:effectLst/>
          </c:spPr>
          <c:invertIfNegative val="0"/>
          <c:cat>
            <c:strRef>
              <c:f>Hoja9!$D$13:$H$13</c:f>
              <c:strCache>
                <c:ptCount val="5"/>
                <c:pt idx="0">
                  <c:v>ALES C.A.</c:v>
                </c:pt>
                <c:pt idx="1">
                  <c:v>BLENASTOR</c:v>
                </c:pt>
                <c:pt idx="2">
                  <c:v>LAMOSAN</c:v>
                </c:pt>
                <c:pt idx="3">
                  <c:v>KUALA C.A</c:v>
                </c:pt>
                <c:pt idx="4">
                  <c:v>PROCOSMETICOS</c:v>
                </c:pt>
              </c:strCache>
            </c:strRef>
          </c:cat>
          <c:val>
            <c:numRef>
              <c:f>Hoja9!$D$15:$H$15</c:f>
              <c:numCache>
                <c:formatCode>General</c:formatCode>
                <c:ptCount val="5"/>
                <c:pt idx="4" formatCode="0">
                  <c:v>3</c:v>
                </c:pt>
              </c:numCache>
            </c:numRef>
          </c:val>
        </c:ser>
        <c:ser>
          <c:idx val="2"/>
          <c:order val="2"/>
          <c:tx>
            <c:strRef>
              <c:f>Hoja9!$C$16</c:f>
              <c:strCache>
                <c:ptCount val="1"/>
                <c:pt idx="0">
                  <c:v>AVECES</c:v>
                </c:pt>
              </c:strCache>
            </c:strRef>
          </c:tx>
          <c:spPr>
            <a:solidFill>
              <a:schemeClr val="accent6"/>
            </a:solidFill>
            <a:ln>
              <a:noFill/>
            </a:ln>
            <a:effectLst/>
          </c:spPr>
          <c:invertIfNegative val="0"/>
          <c:cat>
            <c:strRef>
              <c:f>Hoja9!$D$13:$H$13</c:f>
              <c:strCache>
                <c:ptCount val="5"/>
                <c:pt idx="0">
                  <c:v>ALES C.A.</c:v>
                </c:pt>
                <c:pt idx="1">
                  <c:v>BLENASTOR</c:v>
                </c:pt>
                <c:pt idx="2">
                  <c:v>LAMOSAN</c:v>
                </c:pt>
                <c:pt idx="3">
                  <c:v>KUALA C.A</c:v>
                </c:pt>
                <c:pt idx="4">
                  <c:v>PROCOSMETICOS</c:v>
                </c:pt>
              </c:strCache>
            </c:strRef>
          </c:cat>
          <c:val>
            <c:numRef>
              <c:f>Hoja9!$D$16:$H$16</c:f>
              <c:numCache>
                <c:formatCode>0</c:formatCode>
                <c:ptCount val="5"/>
                <c:pt idx="0">
                  <c:v>2</c:v>
                </c:pt>
                <c:pt idx="1">
                  <c:v>2</c:v>
                </c:pt>
                <c:pt idx="2">
                  <c:v>2</c:v>
                </c:pt>
              </c:numCache>
            </c:numRef>
          </c:val>
        </c:ser>
        <c:ser>
          <c:idx val="3"/>
          <c:order val="3"/>
          <c:tx>
            <c:strRef>
              <c:f>Hoja9!$C$17</c:f>
              <c:strCache>
                <c:ptCount val="1"/>
                <c:pt idx="0">
                  <c:v>NUNCA</c:v>
                </c:pt>
              </c:strCache>
            </c:strRef>
          </c:tx>
          <c:spPr>
            <a:solidFill>
              <a:schemeClr val="accent2">
                <a:lumMod val="60000"/>
              </a:schemeClr>
            </a:solidFill>
            <a:ln>
              <a:noFill/>
            </a:ln>
            <a:effectLst/>
          </c:spPr>
          <c:invertIfNegative val="0"/>
          <c:cat>
            <c:strRef>
              <c:f>Hoja9!$D$13:$H$13</c:f>
              <c:strCache>
                <c:ptCount val="5"/>
                <c:pt idx="0">
                  <c:v>ALES C.A.</c:v>
                </c:pt>
                <c:pt idx="1">
                  <c:v>BLENASTOR</c:v>
                </c:pt>
                <c:pt idx="2">
                  <c:v>LAMOSAN</c:v>
                </c:pt>
                <c:pt idx="3">
                  <c:v>KUALA C.A</c:v>
                </c:pt>
                <c:pt idx="4">
                  <c:v>PROCOSMETICOS</c:v>
                </c:pt>
              </c:strCache>
            </c:strRef>
          </c:cat>
          <c:val>
            <c:numRef>
              <c:f>Hoja9!$D$17:$H$17</c:f>
              <c:numCache>
                <c:formatCode>General</c:formatCode>
                <c:ptCount val="5"/>
                <c:pt idx="3">
                  <c:v>1</c:v>
                </c:pt>
              </c:numCache>
            </c:numRef>
          </c:val>
        </c:ser>
        <c:dLbls>
          <c:showLegendKey val="0"/>
          <c:showVal val="0"/>
          <c:showCatName val="0"/>
          <c:showSerName val="0"/>
          <c:showPercent val="0"/>
          <c:showBubbleSize val="0"/>
        </c:dLbls>
        <c:gapWidth val="150"/>
        <c:axId val="249159848"/>
        <c:axId val="249163768"/>
      </c:barChart>
      <c:catAx>
        <c:axId val="249159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63768"/>
        <c:crosses val="autoZero"/>
        <c:auto val="1"/>
        <c:lblAlgn val="ctr"/>
        <c:lblOffset val="100"/>
        <c:noMultiLvlLbl val="0"/>
      </c:catAx>
      <c:valAx>
        <c:axId val="249163768"/>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59848"/>
        <c:crosses val="autoZero"/>
        <c:crossBetween val="between"/>
        <c:majorUnit val="1"/>
      </c:valAx>
      <c:spPr>
        <a:noFill/>
        <a:ln>
          <a:noFill/>
        </a:ln>
        <a:effectLst/>
      </c:spPr>
    </c:plotArea>
    <c:legend>
      <c:legendPos val="r"/>
      <c:layout>
        <c:manualLayout>
          <c:xMode val="edge"/>
          <c:yMode val="edge"/>
          <c:x val="0.72846973031180162"/>
          <c:y val="0.36114592155981545"/>
          <c:w val="0.2715302696881986"/>
          <c:h val="0.58046543250422045"/>
        </c:manualLayout>
      </c:layout>
      <c:overlay val="0"/>
      <c:spPr>
        <a:noFill/>
        <a:ln>
          <a:noFill/>
        </a:ln>
        <a:effectLst/>
      </c:spPr>
      <c:txPr>
        <a:bodyPr rot="0" spcFirstLastPara="1" vertOverflow="ellipsis" vert="horz" wrap="square" anchor="ctr" anchorCtr="1"/>
        <a:lstStyle/>
        <a:p>
          <a:pPr>
            <a:defRPr lang="es-ES"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Pregunta No. 6</a:t>
            </a:r>
          </a:p>
        </c:rich>
      </c:tx>
      <c:layout/>
      <c:overlay val="0"/>
      <c:spPr>
        <a:noFill/>
        <a:ln>
          <a:noFill/>
        </a:ln>
        <a:effectLst/>
      </c:spPr>
    </c:title>
    <c:autoTitleDeleted val="0"/>
    <c:plotArea>
      <c:layout/>
      <c:barChart>
        <c:barDir val="col"/>
        <c:grouping val="clustered"/>
        <c:varyColors val="0"/>
        <c:ser>
          <c:idx val="0"/>
          <c:order val="0"/>
          <c:tx>
            <c:strRef>
              <c:f>Hoja9!$C$29</c:f>
              <c:strCache>
                <c:ptCount val="1"/>
                <c:pt idx="0">
                  <c:v>SIEMPRE</c:v>
                </c:pt>
              </c:strCache>
            </c:strRef>
          </c:tx>
          <c:spPr>
            <a:solidFill>
              <a:schemeClr val="accent2"/>
            </a:solidFill>
            <a:ln>
              <a:noFill/>
            </a:ln>
            <a:effectLst/>
          </c:spPr>
          <c:invertIfNegative val="0"/>
          <c:cat>
            <c:strRef>
              <c:f>Hoja9!$D$28:$H$28</c:f>
              <c:strCache>
                <c:ptCount val="5"/>
                <c:pt idx="0">
                  <c:v>ALES C.A.</c:v>
                </c:pt>
                <c:pt idx="1">
                  <c:v>BLENASTOR</c:v>
                </c:pt>
                <c:pt idx="2">
                  <c:v>LAMOSAN</c:v>
                </c:pt>
                <c:pt idx="3">
                  <c:v>KUALA C.A</c:v>
                </c:pt>
                <c:pt idx="4">
                  <c:v>PROCOSMETICOS</c:v>
                </c:pt>
              </c:strCache>
            </c:strRef>
          </c:cat>
          <c:val>
            <c:numRef>
              <c:f>Hoja9!$D$29:$H$29</c:f>
              <c:numCache>
                <c:formatCode>0</c:formatCode>
                <c:ptCount val="5"/>
                <c:pt idx="1">
                  <c:v>4</c:v>
                </c:pt>
              </c:numCache>
            </c:numRef>
          </c:val>
        </c:ser>
        <c:ser>
          <c:idx val="1"/>
          <c:order val="1"/>
          <c:tx>
            <c:strRef>
              <c:f>Hoja9!$C$30</c:f>
              <c:strCache>
                <c:ptCount val="1"/>
                <c:pt idx="0">
                  <c:v>FRECUENTEMENTE</c:v>
                </c:pt>
              </c:strCache>
            </c:strRef>
          </c:tx>
          <c:spPr>
            <a:solidFill>
              <a:schemeClr val="accent4"/>
            </a:solidFill>
            <a:ln>
              <a:noFill/>
            </a:ln>
            <a:effectLst/>
          </c:spPr>
          <c:invertIfNegative val="0"/>
          <c:cat>
            <c:strRef>
              <c:f>Hoja9!$D$28:$H$28</c:f>
              <c:strCache>
                <c:ptCount val="5"/>
                <c:pt idx="0">
                  <c:v>ALES C.A.</c:v>
                </c:pt>
                <c:pt idx="1">
                  <c:v>BLENASTOR</c:v>
                </c:pt>
                <c:pt idx="2">
                  <c:v>LAMOSAN</c:v>
                </c:pt>
                <c:pt idx="3">
                  <c:v>KUALA C.A</c:v>
                </c:pt>
                <c:pt idx="4">
                  <c:v>PROCOSMETICOS</c:v>
                </c:pt>
              </c:strCache>
            </c:strRef>
          </c:cat>
          <c:val>
            <c:numRef>
              <c:f>Hoja9!$D$30:$H$30</c:f>
              <c:numCache>
                <c:formatCode>General</c:formatCode>
                <c:ptCount val="5"/>
              </c:numCache>
            </c:numRef>
          </c:val>
        </c:ser>
        <c:ser>
          <c:idx val="2"/>
          <c:order val="2"/>
          <c:tx>
            <c:strRef>
              <c:f>Hoja9!$C$31</c:f>
              <c:strCache>
                <c:ptCount val="1"/>
                <c:pt idx="0">
                  <c:v>AVECES</c:v>
                </c:pt>
              </c:strCache>
            </c:strRef>
          </c:tx>
          <c:spPr>
            <a:solidFill>
              <a:schemeClr val="accent6"/>
            </a:solidFill>
            <a:ln>
              <a:noFill/>
            </a:ln>
            <a:effectLst/>
          </c:spPr>
          <c:invertIfNegative val="0"/>
          <c:cat>
            <c:strRef>
              <c:f>Hoja9!$D$28:$H$28</c:f>
              <c:strCache>
                <c:ptCount val="5"/>
                <c:pt idx="0">
                  <c:v>ALES C.A.</c:v>
                </c:pt>
                <c:pt idx="1">
                  <c:v>BLENASTOR</c:v>
                </c:pt>
                <c:pt idx="2">
                  <c:v>LAMOSAN</c:v>
                </c:pt>
                <c:pt idx="3">
                  <c:v>KUALA C.A</c:v>
                </c:pt>
                <c:pt idx="4">
                  <c:v>PROCOSMETICOS</c:v>
                </c:pt>
              </c:strCache>
            </c:strRef>
          </c:cat>
          <c:val>
            <c:numRef>
              <c:f>Hoja9!$D$31:$H$31</c:f>
              <c:numCache>
                <c:formatCode>General</c:formatCode>
                <c:ptCount val="5"/>
                <c:pt idx="4">
                  <c:v>2</c:v>
                </c:pt>
              </c:numCache>
            </c:numRef>
          </c:val>
        </c:ser>
        <c:ser>
          <c:idx val="3"/>
          <c:order val="3"/>
          <c:tx>
            <c:strRef>
              <c:f>Hoja9!$C$32</c:f>
              <c:strCache>
                <c:ptCount val="1"/>
                <c:pt idx="0">
                  <c:v>NUNCA</c:v>
                </c:pt>
              </c:strCache>
            </c:strRef>
          </c:tx>
          <c:spPr>
            <a:solidFill>
              <a:schemeClr val="accent2">
                <a:lumMod val="60000"/>
              </a:schemeClr>
            </a:solidFill>
            <a:ln>
              <a:noFill/>
            </a:ln>
            <a:effectLst/>
          </c:spPr>
          <c:invertIfNegative val="0"/>
          <c:cat>
            <c:strRef>
              <c:f>Hoja9!$D$28:$H$28</c:f>
              <c:strCache>
                <c:ptCount val="5"/>
                <c:pt idx="0">
                  <c:v>ALES C.A.</c:v>
                </c:pt>
                <c:pt idx="1">
                  <c:v>BLENASTOR</c:v>
                </c:pt>
                <c:pt idx="2">
                  <c:v>LAMOSAN</c:v>
                </c:pt>
                <c:pt idx="3">
                  <c:v>KUALA C.A</c:v>
                </c:pt>
                <c:pt idx="4">
                  <c:v>PROCOSMETICOS</c:v>
                </c:pt>
              </c:strCache>
            </c:strRef>
          </c:cat>
          <c:val>
            <c:numRef>
              <c:f>Hoja9!$D$32:$H$32</c:f>
              <c:numCache>
                <c:formatCode>General</c:formatCode>
                <c:ptCount val="5"/>
                <c:pt idx="0">
                  <c:v>1</c:v>
                </c:pt>
                <c:pt idx="2">
                  <c:v>1</c:v>
                </c:pt>
                <c:pt idx="3">
                  <c:v>1</c:v>
                </c:pt>
              </c:numCache>
            </c:numRef>
          </c:val>
        </c:ser>
        <c:dLbls>
          <c:showLegendKey val="0"/>
          <c:showVal val="0"/>
          <c:showCatName val="0"/>
          <c:showSerName val="0"/>
          <c:showPercent val="0"/>
          <c:showBubbleSize val="0"/>
        </c:dLbls>
        <c:gapWidth val="150"/>
        <c:axId val="249159456"/>
        <c:axId val="249164160"/>
      </c:barChart>
      <c:catAx>
        <c:axId val="24915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64160"/>
        <c:crosses val="autoZero"/>
        <c:auto val="1"/>
        <c:lblAlgn val="ctr"/>
        <c:lblOffset val="100"/>
        <c:noMultiLvlLbl val="0"/>
      </c:catAx>
      <c:valAx>
        <c:axId val="249164160"/>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59456"/>
        <c:crosses val="autoZero"/>
        <c:crossBetween val="between"/>
        <c:majorUnit val="1"/>
      </c:valAx>
      <c:spPr>
        <a:noFill/>
        <a:ln>
          <a:noFill/>
        </a:ln>
        <a:effectLst/>
      </c:spPr>
    </c:plotArea>
    <c:legend>
      <c:legendPos val="r"/>
      <c:layout>
        <c:manualLayout>
          <c:xMode val="edge"/>
          <c:yMode val="edge"/>
          <c:x val="0.67421367830666912"/>
          <c:y val="0.16300796240507356"/>
          <c:w val="0.31359565974038689"/>
          <c:h val="0.57142716842340457"/>
        </c:manualLayout>
      </c:layout>
      <c:overlay val="0"/>
      <c:spPr>
        <a:noFill/>
        <a:ln>
          <a:noFill/>
        </a:ln>
        <a:effectLst/>
      </c:spPr>
      <c:txPr>
        <a:bodyPr rot="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40" b="0" i="0" u="none" strike="noStrike" kern="1200" spc="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r>
              <a:rPr lang="es-EC"/>
              <a:t>Pregunta  No. 7 </a:t>
            </a:r>
          </a:p>
        </c:rich>
      </c:tx>
      <c:layout>
        <c:manualLayout>
          <c:xMode val="edge"/>
          <c:yMode val="edge"/>
          <c:x val="0.40618744531933515"/>
          <c:y val="6.6889632107023422E-2"/>
        </c:manualLayout>
      </c:layout>
      <c:overlay val="0"/>
      <c:spPr>
        <a:noFill/>
        <a:ln>
          <a:noFill/>
        </a:ln>
        <a:effectLst/>
      </c:spPr>
    </c:title>
    <c:autoTitleDeleted val="0"/>
    <c:plotArea>
      <c:layout/>
      <c:barChart>
        <c:barDir val="col"/>
        <c:grouping val="clustered"/>
        <c:varyColors val="0"/>
        <c:ser>
          <c:idx val="0"/>
          <c:order val="0"/>
          <c:tx>
            <c:strRef>
              <c:f>Hoja9!$C$34</c:f>
              <c:strCache>
                <c:ptCount val="1"/>
                <c:pt idx="0">
                  <c:v>SIEMPRE</c:v>
                </c:pt>
              </c:strCache>
            </c:strRef>
          </c:tx>
          <c:spPr>
            <a:solidFill>
              <a:schemeClr val="accent2"/>
            </a:solidFill>
            <a:ln>
              <a:noFill/>
            </a:ln>
            <a:effectLst/>
          </c:spPr>
          <c:invertIfNegative val="0"/>
          <c:cat>
            <c:strRef>
              <c:f>Hoja9!$D$33:$H$33</c:f>
              <c:strCache>
                <c:ptCount val="5"/>
                <c:pt idx="0">
                  <c:v>ALES C.A.</c:v>
                </c:pt>
                <c:pt idx="1">
                  <c:v>BLENASTOR</c:v>
                </c:pt>
                <c:pt idx="2">
                  <c:v>LAMOSAN</c:v>
                </c:pt>
                <c:pt idx="3">
                  <c:v>KUALA C.A</c:v>
                </c:pt>
                <c:pt idx="4">
                  <c:v>PROCOSMETICOS</c:v>
                </c:pt>
              </c:strCache>
            </c:strRef>
          </c:cat>
          <c:val>
            <c:numRef>
              <c:f>Hoja9!$D$34:$H$34</c:f>
              <c:numCache>
                <c:formatCode>General</c:formatCode>
                <c:ptCount val="5"/>
                <c:pt idx="3" formatCode="0">
                  <c:v>4</c:v>
                </c:pt>
              </c:numCache>
            </c:numRef>
          </c:val>
        </c:ser>
        <c:ser>
          <c:idx val="1"/>
          <c:order val="1"/>
          <c:tx>
            <c:strRef>
              <c:f>Hoja9!$C$35</c:f>
              <c:strCache>
                <c:ptCount val="1"/>
                <c:pt idx="0">
                  <c:v>FRECUENTEMENTE</c:v>
                </c:pt>
              </c:strCache>
            </c:strRef>
          </c:tx>
          <c:spPr>
            <a:solidFill>
              <a:schemeClr val="accent4"/>
            </a:solidFill>
            <a:ln>
              <a:noFill/>
            </a:ln>
            <a:effectLst/>
          </c:spPr>
          <c:invertIfNegative val="0"/>
          <c:cat>
            <c:strRef>
              <c:f>Hoja9!$D$33:$H$33</c:f>
              <c:strCache>
                <c:ptCount val="5"/>
                <c:pt idx="0">
                  <c:v>ALES C.A.</c:v>
                </c:pt>
                <c:pt idx="1">
                  <c:v>BLENASTOR</c:v>
                </c:pt>
                <c:pt idx="2">
                  <c:v>LAMOSAN</c:v>
                </c:pt>
                <c:pt idx="3">
                  <c:v>KUALA C.A</c:v>
                </c:pt>
                <c:pt idx="4">
                  <c:v>PROCOSMETICOS</c:v>
                </c:pt>
              </c:strCache>
            </c:strRef>
          </c:cat>
          <c:val>
            <c:numRef>
              <c:f>Hoja9!$D$35:$H$35</c:f>
              <c:numCache>
                <c:formatCode>0</c:formatCode>
                <c:ptCount val="5"/>
                <c:pt idx="0">
                  <c:v>3</c:v>
                </c:pt>
                <c:pt idx="1">
                  <c:v>3</c:v>
                </c:pt>
                <c:pt idx="2">
                  <c:v>3</c:v>
                </c:pt>
              </c:numCache>
            </c:numRef>
          </c:val>
        </c:ser>
        <c:ser>
          <c:idx val="2"/>
          <c:order val="2"/>
          <c:tx>
            <c:strRef>
              <c:f>Hoja9!$C$36</c:f>
              <c:strCache>
                <c:ptCount val="1"/>
                <c:pt idx="0">
                  <c:v>AVECES</c:v>
                </c:pt>
              </c:strCache>
            </c:strRef>
          </c:tx>
          <c:spPr>
            <a:solidFill>
              <a:schemeClr val="accent6"/>
            </a:solidFill>
            <a:ln>
              <a:noFill/>
            </a:ln>
            <a:effectLst/>
          </c:spPr>
          <c:invertIfNegative val="0"/>
          <c:cat>
            <c:strRef>
              <c:f>Hoja9!$D$33:$H$33</c:f>
              <c:strCache>
                <c:ptCount val="5"/>
                <c:pt idx="0">
                  <c:v>ALES C.A.</c:v>
                </c:pt>
                <c:pt idx="1">
                  <c:v>BLENASTOR</c:v>
                </c:pt>
                <c:pt idx="2">
                  <c:v>LAMOSAN</c:v>
                </c:pt>
                <c:pt idx="3">
                  <c:v>KUALA C.A</c:v>
                </c:pt>
                <c:pt idx="4">
                  <c:v>PROCOSMETICOS</c:v>
                </c:pt>
              </c:strCache>
            </c:strRef>
          </c:cat>
          <c:val>
            <c:numRef>
              <c:f>Hoja9!$D$36:$H$36</c:f>
              <c:numCache>
                <c:formatCode>General</c:formatCode>
                <c:ptCount val="5"/>
                <c:pt idx="4">
                  <c:v>2</c:v>
                </c:pt>
              </c:numCache>
            </c:numRef>
          </c:val>
        </c:ser>
        <c:ser>
          <c:idx val="3"/>
          <c:order val="3"/>
          <c:tx>
            <c:strRef>
              <c:f>Hoja9!$C$37</c:f>
              <c:strCache>
                <c:ptCount val="1"/>
                <c:pt idx="0">
                  <c:v>NUNCA</c:v>
                </c:pt>
              </c:strCache>
            </c:strRef>
          </c:tx>
          <c:spPr>
            <a:solidFill>
              <a:schemeClr val="accent2">
                <a:lumMod val="60000"/>
              </a:schemeClr>
            </a:solidFill>
            <a:ln>
              <a:noFill/>
            </a:ln>
            <a:effectLst/>
          </c:spPr>
          <c:invertIfNegative val="0"/>
          <c:cat>
            <c:strRef>
              <c:f>Hoja9!$D$33:$H$33</c:f>
              <c:strCache>
                <c:ptCount val="5"/>
                <c:pt idx="0">
                  <c:v>ALES C.A.</c:v>
                </c:pt>
                <c:pt idx="1">
                  <c:v>BLENASTOR</c:v>
                </c:pt>
                <c:pt idx="2">
                  <c:v>LAMOSAN</c:v>
                </c:pt>
                <c:pt idx="3">
                  <c:v>KUALA C.A</c:v>
                </c:pt>
                <c:pt idx="4">
                  <c:v>PROCOSMETICOS</c:v>
                </c:pt>
              </c:strCache>
            </c:strRef>
          </c:cat>
          <c:val>
            <c:numRef>
              <c:f>Hoja9!$D$37:$H$37</c:f>
              <c:numCache>
                <c:formatCode>General</c:formatCode>
                <c:ptCount val="5"/>
              </c:numCache>
            </c:numRef>
          </c:val>
        </c:ser>
        <c:dLbls>
          <c:showLegendKey val="0"/>
          <c:showVal val="0"/>
          <c:showCatName val="0"/>
          <c:showSerName val="0"/>
          <c:showPercent val="0"/>
          <c:showBubbleSize val="0"/>
        </c:dLbls>
        <c:gapWidth val="150"/>
        <c:axId val="249164944"/>
        <c:axId val="249157496"/>
      </c:barChart>
      <c:catAx>
        <c:axId val="24916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s-EC"/>
          </a:p>
        </c:txPr>
        <c:crossAx val="249157496"/>
        <c:crosses val="autoZero"/>
        <c:auto val="1"/>
        <c:lblAlgn val="ctr"/>
        <c:lblOffset val="100"/>
        <c:noMultiLvlLbl val="0"/>
      </c:catAx>
      <c:valAx>
        <c:axId val="249157496"/>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s-EC"/>
          </a:p>
        </c:txPr>
        <c:crossAx val="249164944"/>
        <c:crosses val="autoZero"/>
        <c:crossBetween val="between"/>
        <c:majorUnit val="1"/>
      </c:valAx>
      <c:spPr>
        <a:noFill/>
        <a:ln>
          <a:noFill/>
        </a:ln>
        <a:effectLst/>
      </c:spPr>
    </c:plotArea>
    <c:legend>
      <c:legendPos val="r"/>
      <c:layout>
        <c:manualLayout>
          <c:xMode val="edge"/>
          <c:yMode val="edge"/>
          <c:x val="0.66690273452302462"/>
          <c:y val="0.20671822975093351"/>
          <c:w val="0.31825129244715994"/>
          <c:h val="0.52546396935556861"/>
        </c:manualLayout>
      </c:layout>
      <c:overlay val="0"/>
      <c:spPr>
        <a:noFill/>
        <a:ln>
          <a:noFill/>
        </a:ln>
        <a:effectLst/>
      </c:spPr>
      <c:txPr>
        <a:bodyPr rot="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Tahoma" panose="020B0604030504040204" pitchFamily="34" charset="0"/>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imes New Roman" panose="02020603050405020304" pitchFamily="18" charset="0"/>
          <a:ea typeface="Tahoma" panose="020B0604030504040204" pitchFamily="34" charset="0"/>
          <a:cs typeface="Times New Roman" panose="02020603050405020304"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Pregunta No. 8</a:t>
            </a:r>
          </a:p>
        </c:rich>
      </c:tx>
      <c:layout/>
      <c:overlay val="0"/>
      <c:spPr>
        <a:noFill/>
        <a:ln>
          <a:noFill/>
        </a:ln>
        <a:effectLst/>
      </c:spPr>
    </c:title>
    <c:autoTitleDeleted val="0"/>
    <c:plotArea>
      <c:layout>
        <c:manualLayout>
          <c:layoutTarget val="inner"/>
          <c:xMode val="edge"/>
          <c:yMode val="edge"/>
          <c:x val="5.9246376938091296E-2"/>
          <c:y val="0.22094894298671125"/>
          <c:w val="0.629661091286146"/>
          <c:h val="0.30165095928384311"/>
        </c:manualLayout>
      </c:layout>
      <c:barChart>
        <c:barDir val="col"/>
        <c:grouping val="clustered"/>
        <c:varyColors val="0"/>
        <c:ser>
          <c:idx val="0"/>
          <c:order val="0"/>
          <c:tx>
            <c:strRef>
              <c:f>Hoja9!$C$39</c:f>
              <c:strCache>
                <c:ptCount val="1"/>
                <c:pt idx="0">
                  <c:v>SIEMPRE</c:v>
                </c:pt>
              </c:strCache>
            </c:strRef>
          </c:tx>
          <c:spPr>
            <a:solidFill>
              <a:schemeClr val="accent2"/>
            </a:solidFill>
            <a:ln>
              <a:noFill/>
            </a:ln>
            <a:effectLst/>
          </c:spPr>
          <c:invertIfNegative val="0"/>
          <c:cat>
            <c:strRef>
              <c:f>Hoja9!$D$38:$H$38</c:f>
              <c:strCache>
                <c:ptCount val="5"/>
                <c:pt idx="0">
                  <c:v>ALES C.A.</c:v>
                </c:pt>
                <c:pt idx="1">
                  <c:v>BLENASTOR</c:v>
                </c:pt>
                <c:pt idx="2">
                  <c:v>LAMOSAN</c:v>
                </c:pt>
                <c:pt idx="3">
                  <c:v>KUALA C.A</c:v>
                </c:pt>
                <c:pt idx="4">
                  <c:v>PROCOSMETICOS</c:v>
                </c:pt>
              </c:strCache>
            </c:strRef>
          </c:cat>
          <c:val>
            <c:numRef>
              <c:f>Hoja9!$D$39:$H$39</c:f>
              <c:numCache>
                <c:formatCode>0</c:formatCode>
                <c:ptCount val="5"/>
                <c:pt idx="0">
                  <c:v>4</c:v>
                </c:pt>
                <c:pt idx="1">
                  <c:v>4</c:v>
                </c:pt>
                <c:pt idx="2">
                  <c:v>4</c:v>
                </c:pt>
              </c:numCache>
            </c:numRef>
          </c:val>
        </c:ser>
        <c:ser>
          <c:idx val="1"/>
          <c:order val="1"/>
          <c:tx>
            <c:strRef>
              <c:f>Hoja9!$C$40</c:f>
              <c:strCache>
                <c:ptCount val="1"/>
                <c:pt idx="0">
                  <c:v>FRECUENTEMENTE</c:v>
                </c:pt>
              </c:strCache>
            </c:strRef>
          </c:tx>
          <c:spPr>
            <a:solidFill>
              <a:schemeClr val="accent4"/>
            </a:solidFill>
            <a:ln>
              <a:noFill/>
            </a:ln>
            <a:effectLst/>
          </c:spPr>
          <c:invertIfNegative val="0"/>
          <c:cat>
            <c:strRef>
              <c:f>Hoja9!$D$38:$H$38</c:f>
              <c:strCache>
                <c:ptCount val="5"/>
                <c:pt idx="0">
                  <c:v>ALES C.A.</c:v>
                </c:pt>
                <c:pt idx="1">
                  <c:v>BLENASTOR</c:v>
                </c:pt>
                <c:pt idx="2">
                  <c:v>LAMOSAN</c:v>
                </c:pt>
                <c:pt idx="3">
                  <c:v>KUALA C.A</c:v>
                </c:pt>
                <c:pt idx="4">
                  <c:v>PROCOSMETICOS</c:v>
                </c:pt>
              </c:strCache>
            </c:strRef>
          </c:cat>
          <c:val>
            <c:numRef>
              <c:f>Hoja9!$D$40:$H$40</c:f>
              <c:numCache>
                <c:formatCode>General</c:formatCode>
                <c:ptCount val="5"/>
                <c:pt idx="4">
                  <c:v>3</c:v>
                </c:pt>
              </c:numCache>
            </c:numRef>
          </c:val>
        </c:ser>
        <c:ser>
          <c:idx val="2"/>
          <c:order val="2"/>
          <c:tx>
            <c:strRef>
              <c:f>Hoja9!$C$41</c:f>
              <c:strCache>
                <c:ptCount val="1"/>
                <c:pt idx="0">
                  <c:v>AVECES</c:v>
                </c:pt>
              </c:strCache>
            </c:strRef>
          </c:tx>
          <c:spPr>
            <a:solidFill>
              <a:schemeClr val="accent6"/>
            </a:solidFill>
            <a:ln>
              <a:noFill/>
            </a:ln>
            <a:effectLst/>
          </c:spPr>
          <c:invertIfNegative val="0"/>
          <c:cat>
            <c:strRef>
              <c:f>Hoja9!$D$38:$H$38</c:f>
              <c:strCache>
                <c:ptCount val="5"/>
                <c:pt idx="0">
                  <c:v>ALES C.A.</c:v>
                </c:pt>
                <c:pt idx="1">
                  <c:v>BLENASTOR</c:v>
                </c:pt>
                <c:pt idx="2">
                  <c:v>LAMOSAN</c:v>
                </c:pt>
                <c:pt idx="3">
                  <c:v>KUALA C.A</c:v>
                </c:pt>
                <c:pt idx="4">
                  <c:v>PROCOSMETICOS</c:v>
                </c:pt>
              </c:strCache>
            </c:strRef>
          </c:cat>
          <c:val>
            <c:numRef>
              <c:f>Hoja9!$D$41:$H$41</c:f>
              <c:numCache>
                <c:formatCode>General</c:formatCode>
                <c:ptCount val="5"/>
                <c:pt idx="3">
                  <c:v>2</c:v>
                </c:pt>
              </c:numCache>
            </c:numRef>
          </c:val>
        </c:ser>
        <c:ser>
          <c:idx val="3"/>
          <c:order val="3"/>
          <c:tx>
            <c:strRef>
              <c:f>Hoja9!$C$42</c:f>
              <c:strCache>
                <c:ptCount val="1"/>
                <c:pt idx="0">
                  <c:v>NUNCA</c:v>
                </c:pt>
              </c:strCache>
            </c:strRef>
          </c:tx>
          <c:spPr>
            <a:solidFill>
              <a:schemeClr val="accent2">
                <a:lumMod val="60000"/>
              </a:schemeClr>
            </a:solidFill>
            <a:ln>
              <a:noFill/>
            </a:ln>
            <a:effectLst/>
          </c:spPr>
          <c:invertIfNegative val="0"/>
          <c:cat>
            <c:strRef>
              <c:f>Hoja9!$D$38:$H$38</c:f>
              <c:strCache>
                <c:ptCount val="5"/>
                <c:pt idx="0">
                  <c:v>ALES C.A.</c:v>
                </c:pt>
                <c:pt idx="1">
                  <c:v>BLENASTOR</c:v>
                </c:pt>
                <c:pt idx="2">
                  <c:v>LAMOSAN</c:v>
                </c:pt>
                <c:pt idx="3">
                  <c:v>KUALA C.A</c:v>
                </c:pt>
                <c:pt idx="4">
                  <c:v>PROCOSMETICOS</c:v>
                </c:pt>
              </c:strCache>
            </c:strRef>
          </c:cat>
          <c:val>
            <c:numRef>
              <c:f>Hoja9!$D$42:$H$42</c:f>
              <c:numCache>
                <c:formatCode>General</c:formatCode>
                <c:ptCount val="5"/>
              </c:numCache>
            </c:numRef>
          </c:val>
        </c:ser>
        <c:dLbls>
          <c:showLegendKey val="0"/>
          <c:showVal val="0"/>
          <c:showCatName val="0"/>
          <c:showSerName val="0"/>
          <c:showPercent val="0"/>
          <c:showBubbleSize val="0"/>
        </c:dLbls>
        <c:gapWidth val="150"/>
        <c:axId val="249158280"/>
        <c:axId val="249161024"/>
      </c:barChart>
      <c:catAx>
        <c:axId val="24915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61024"/>
        <c:crosses val="autoZero"/>
        <c:auto val="1"/>
        <c:lblAlgn val="ctr"/>
        <c:lblOffset val="100"/>
        <c:noMultiLvlLbl val="0"/>
      </c:catAx>
      <c:valAx>
        <c:axId val="249161024"/>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158280"/>
        <c:crosses val="autoZero"/>
        <c:crossBetween val="between"/>
        <c:majorUnit val="1"/>
      </c:valAx>
      <c:spPr>
        <a:noFill/>
        <a:ln>
          <a:noFill/>
        </a:ln>
        <a:effectLst/>
      </c:spPr>
    </c:plotArea>
    <c:legend>
      <c:legendPos val="r"/>
      <c:layout>
        <c:manualLayout>
          <c:xMode val="edge"/>
          <c:yMode val="edge"/>
          <c:x val="0.66387346586526341"/>
          <c:y val="0.19139904789838236"/>
          <c:w val="0.33612653413473664"/>
          <c:h val="0.74072603388759795"/>
        </c:manualLayout>
      </c:layout>
      <c:overlay val="0"/>
      <c:spPr>
        <a:noFill/>
        <a:ln>
          <a:noFill/>
        </a:ln>
        <a:effectLst/>
      </c:spPr>
      <c:txPr>
        <a:bodyPr rot="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a:t>Pregunta No. 11</a:t>
            </a:r>
          </a:p>
        </c:rich>
      </c:tx>
      <c:layout/>
      <c:overlay val="0"/>
      <c:spPr>
        <a:noFill/>
        <a:ln>
          <a:noFill/>
        </a:ln>
        <a:effectLst/>
      </c:spPr>
    </c:title>
    <c:autoTitleDeleted val="0"/>
    <c:plotArea>
      <c:layout/>
      <c:barChart>
        <c:barDir val="col"/>
        <c:grouping val="clustered"/>
        <c:varyColors val="0"/>
        <c:ser>
          <c:idx val="0"/>
          <c:order val="0"/>
          <c:tx>
            <c:strRef>
              <c:f>Hoja9!$C$54</c:f>
              <c:strCache>
                <c:ptCount val="1"/>
                <c:pt idx="0">
                  <c:v>SIEMPRE</c:v>
                </c:pt>
              </c:strCache>
            </c:strRef>
          </c:tx>
          <c:spPr>
            <a:solidFill>
              <a:schemeClr val="accent2"/>
            </a:solidFill>
            <a:ln>
              <a:noFill/>
            </a:ln>
            <a:effectLst/>
          </c:spPr>
          <c:invertIfNegative val="0"/>
          <c:cat>
            <c:strRef>
              <c:f>Hoja9!$D$53:$H$53</c:f>
              <c:strCache>
                <c:ptCount val="5"/>
                <c:pt idx="0">
                  <c:v>ALEC S.A.</c:v>
                </c:pt>
                <c:pt idx="1">
                  <c:v>BLENASTOR</c:v>
                </c:pt>
                <c:pt idx="2">
                  <c:v>LAMOSAN</c:v>
                </c:pt>
                <c:pt idx="3">
                  <c:v>KUALA C.A</c:v>
                </c:pt>
                <c:pt idx="4">
                  <c:v>PROCOSMETICOS</c:v>
                </c:pt>
              </c:strCache>
            </c:strRef>
          </c:cat>
          <c:val>
            <c:numRef>
              <c:f>Hoja9!$D$54:$H$54</c:f>
              <c:numCache>
                <c:formatCode>General</c:formatCode>
                <c:ptCount val="5"/>
              </c:numCache>
            </c:numRef>
          </c:val>
        </c:ser>
        <c:ser>
          <c:idx val="1"/>
          <c:order val="1"/>
          <c:tx>
            <c:strRef>
              <c:f>Hoja9!$C$55</c:f>
              <c:strCache>
                <c:ptCount val="1"/>
                <c:pt idx="0">
                  <c:v>FRECUENTEMENTE</c:v>
                </c:pt>
              </c:strCache>
            </c:strRef>
          </c:tx>
          <c:spPr>
            <a:solidFill>
              <a:schemeClr val="accent4"/>
            </a:solidFill>
            <a:ln>
              <a:noFill/>
            </a:ln>
            <a:effectLst/>
          </c:spPr>
          <c:invertIfNegative val="0"/>
          <c:cat>
            <c:strRef>
              <c:f>Hoja9!$D$53:$H$53</c:f>
              <c:strCache>
                <c:ptCount val="5"/>
                <c:pt idx="0">
                  <c:v>ALEC S.A.</c:v>
                </c:pt>
                <c:pt idx="1">
                  <c:v>BLENASTOR</c:v>
                </c:pt>
                <c:pt idx="2">
                  <c:v>LAMOSAN</c:v>
                </c:pt>
                <c:pt idx="3">
                  <c:v>KUALA C.A</c:v>
                </c:pt>
                <c:pt idx="4">
                  <c:v>PROCOSMETICOS</c:v>
                </c:pt>
              </c:strCache>
            </c:strRef>
          </c:cat>
          <c:val>
            <c:numRef>
              <c:f>Hoja9!$D$55:$H$55</c:f>
              <c:numCache>
                <c:formatCode>General</c:formatCode>
                <c:ptCount val="5"/>
              </c:numCache>
            </c:numRef>
          </c:val>
        </c:ser>
        <c:ser>
          <c:idx val="2"/>
          <c:order val="2"/>
          <c:tx>
            <c:strRef>
              <c:f>Hoja9!$C$56</c:f>
              <c:strCache>
                <c:ptCount val="1"/>
                <c:pt idx="0">
                  <c:v>AVECES</c:v>
                </c:pt>
              </c:strCache>
            </c:strRef>
          </c:tx>
          <c:spPr>
            <a:solidFill>
              <a:schemeClr val="accent6"/>
            </a:solidFill>
            <a:ln>
              <a:noFill/>
            </a:ln>
            <a:effectLst/>
          </c:spPr>
          <c:invertIfNegative val="0"/>
          <c:cat>
            <c:strRef>
              <c:f>Hoja9!$D$53:$H$53</c:f>
              <c:strCache>
                <c:ptCount val="5"/>
                <c:pt idx="0">
                  <c:v>ALEC S.A.</c:v>
                </c:pt>
                <c:pt idx="1">
                  <c:v>BLENASTOR</c:v>
                </c:pt>
                <c:pt idx="2">
                  <c:v>LAMOSAN</c:v>
                </c:pt>
                <c:pt idx="3">
                  <c:v>KUALA C.A</c:v>
                </c:pt>
                <c:pt idx="4">
                  <c:v>PROCOSMETICOS</c:v>
                </c:pt>
              </c:strCache>
            </c:strRef>
          </c:cat>
          <c:val>
            <c:numRef>
              <c:f>Hoja9!$D$56:$H$56</c:f>
              <c:numCache>
                <c:formatCode>General</c:formatCode>
                <c:ptCount val="5"/>
                <c:pt idx="0">
                  <c:v>2</c:v>
                </c:pt>
              </c:numCache>
            </c:numRef>
          </c:val>
        </c:ser>
        <c:ser>
          <c:idx val="3"/>
          <c:order val="3"/>
          <c:tx>
            <c:strRef>
              <c:f>Hoja9!$C$57</c:f>
              <c:strCache>
                <c:ptCount val="1"/>
                <c:pt idx="0">
                  <c:v>NUNCA</c:v>
                </c:pt>
              </c:strCache>
            </c:strRef>
          </c:tx>
          <c:spPr>
            <a:solidFill>
              <a:schemeClr val="accent2">
                <a:lumMod val="60000"/>
              </a:schemeClr>
            </a:solidFill>
            <a:ln>
              <a:noFill/>
            </a:ln>
            <a:effectLst/>
          </c:spPr>
          <c:invertIfNegative val="0"/>
          <c:cat>
            <c:strRef>
              <c:f>Hoja9!$D$53:$H$53</c:f>
              <c:strCache>
                <c:ptCount val="5"/>
                <c:pt idx="0">
                  <c:v>ALEC S.A.</c:v>
                </c:pt>
                <c:pt idx="1">
                  <c:v>BLENASTOR</c:v>
                </c:pt>
                <c:pt idx="2">
                  <c:v>LAMOSAN</c:v>
                </c:pt>
                <c:pt idx="3">
                  <c:v>KUALA C.A</c:v>
                </c:pt>
                <c:pt idx="4">
                  <c:v>PROCOSMETICOS</c:v>
                </c:pt>
              </c:strCache>
            </c:strRef>
          </c:cat>
          <c:val>
            <c:numRef>
              <c:f>Hoja9!$D$57:$H$57</c:f>
              <c:numCache>
                <c:formatCode>General</c:formatCode>
                <c:ptCount val="5"/>
                <c:pt idx="1">
                  <c:v>1</c:v>
                </c:pt>
                <c:pt idx="2">
                  <c:v>1</c:v>
                </c:pt>
                <c:pt idx="3">
                  <c:v>1</c:v>
                </c:pt>
                <c:pt idx="4">
                  <c:v>1</c:v>
                </c:pt>
              </c:numCache>
            </c:numRef>
          </c:val>
        </c:ser>
        <c:dLbls>
          <c:showLegendKey val="0"/>
          <c:showVal val="0"/>
          <c:showCatName val="0"/>
          <c:showSerName val="0"/>
          <c:showPercent val="0"/>
          <c:showBubbleSize val="0"/>
        </c:dLbls>
        <c:gapWidth val="150"/>
        <c:axId val="249792168"/>
        <c:axId val="249787464"/>
      </c:barChart>
      <c:catAx>
        <c:axId val="249792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787464"/>
        <c:crosses val="autoZero"/>
        <c:auto val="1"/>
        <c:lblAlgn val="ctr"/>
        <c:lblOffset val="100"/>
        <c:noMultiLvlLbl val="0"/>
      </c:catAx>
      <c:valAx>
        <c:axId val="249787464"/>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crossAx val="249792168"/>
        <c:crosses val="autoZero"/>
        <c:crossBetween val="between"/>
        <c:majorUnit val="1"/>
      </c:valAx>
      <c:spPr>
        <a:noFill/>
        <a:ln>
          <a:noFill/>
        </a:ln>
        <a:effectLst/>
      </c:spPr>
    </c:plotArea>
    <c:legend>
      <c:legendPos val="r"/>
      <c:layout>
        <c:manualLayout>
          <c:xMode val="edge"/>
          <c:yMode val="edge"/>
          <c:x val="0.6692352338021631"/>
          <c:y val="0.17518155017352688"/>
          <c:w val="0.31602275145582237"/>
          <c:h val="0.56695898794641186"/>
        </c:manualLayout>
      </c:layout>
      <c:overlay val="0"/>
      <c:spPr>
        <a:noFill/>
        <a:ln>
          <a:noFill/>
        </a:ln>
        <a:effectLst/>
      </c:spPr>
      <c:txPr>
        <a:bodyPr rot="0" spcFirstLastPara="1" vertOverflow="ellipsis" vert="horz" wrap="square" anchor="ctr" anchorCtr="1"/>
        <a:lstStyle/>
        <a:p>
          <a:pPr>
            <a:defRPr lang="es-ES"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s-EC"/>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g"/><Relationship Id="rId4" Type="http://schemas.openxmlformats.org/officeDocument/2006/relationships/image" Target="../media/image10.jpg"/></Relationships>
</file>

<file path=ppt/diagrams/_rels/data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jpg"/><Relationship Id="rId4" Type="http://schemas.openxmlformats.org/officeDocument/2006/relationships/image" Target="../media/image10.jpg"/></Relationships>
</file>

<file path=ppt/diagrams/_rels/drawing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1703F-C118-483F-8230-9607D3B8BBA1}"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C"/>
        </a:p>
      </dgm:t>
    </dgm:pt>
    <dgm:pt modelId="{2F49C36C-CD76-43C7-BF50-4F8F073FC3AE}">
      <dgm:prSet phldrT="[Texto]"/>
      <dgm:spPr/>
      <dgm:t>
        <a:bodyPr/>
        <a:lstStyle/>
        <a:p>
          <a:r>
            <a:rPr lang="es-EC" dirty="0" smtClean="0"/>
            <a:t>CAPITALISMO</a:t>
          </a:r>
          <a:endParaRPr lang="es-EC" dirty="0"/>
        </a:p>
      </dgm:t>
    </dgm:pt>
    <dgm:pt modelId="{F9788254-CCA3-43C2-AFB3-3730A4AD8ADC}" type="parTrans" cxnId="{57BEA8F7-2710-4816-9759-020C59CAECED}">
      <dgm:prSet/>
      <dgm:spPr/>
      <dgm:t>
        <a:bodyPr/>
        <a:lstStyle/>
        <a:p>
          <a:endParaRPr lang="es-EC"/>
        </a:p>
      </dgm:t>
    </dgm:pt>
    <dgm:pt modelId="{C94B5C5E-9604-4208-9E81-281C02B99BC8}" type="sibTrans" cxnId="{57BEA8F7-2710-4816-9759-020C59CAECED}">
      <dgm:prSet/>
      <dgm:spPr/>
      <dgm:t>
        <a:bodyPr/>
        <a:lstStyle/>
        <a:p>
          <a:endParaRPr lang="es-EC"/>
        </a:p>
      </dgm:t>
    </dgm:pt>
    <dgm:pt modelId="{8F78B20A-B4F9-44E0-9FD5-6C7A95863C86}">
      <dgm:prSet phldrT="[Texto]" custT="1"/>
      <dgm:spPr/>
      <dgm:t>
        <a:bodyPr/>
        <a:lstStyle/>
        <a:p>
          <a:pPr algn="just"/>
          <a:r>
            <a:rPr lang="es-EC" sz="1600" dirty="0" smtClean="0"/>
            <a:t>Es una corriente Económica donde la tierra, las fabricas, los instrumentos de producción y más pertenecen a un pequeño número de terratenientes, mientras que la masa de pueblo no posee ninguna o casi ninguna propiedad y debe, por lo mismo, alquilar su fuerza de trabajo</a:t>
          </a:r>
          <a:endParaRPr lang="es-EC" sz="1600" dirty="0"/>
        </a:p>
      </dgm:t>
    </dgm:pt>
    <dgm:pt modelId="{E5A1A7F1-BAAC-4663-957A-34E945968342}" type="parTrans" cxnId="{E7F5AF6E-DF9C-488B-AC09-7AA2F8632318}">
      <dgm:prSet/>
      <dgm:spPr/>
      <dgm:t>
        <a:bodyPr/>
        <a:lstStyle/>
        <a:p>
          <a:endParaRPr lang="es-EC"/>
        </a:p>
      </dgm:t>
    </dgm:pt>
    <dgm:pt modelId="{8BAD9114-A3DB-4488-BBF4-9BA341A67A0E}" type="sibTrans" cxnId="{E7F5AF6E-DF9C-488B-AC09-7AA2F8632318}">
      <dgm:prSet/>
      <dgm:spPr/>
      <dgm:t>
        <a:bodyPr/>
        <a:lstStyle/>
        <a:p>
          <a:endParaRPr lang="es-EC"/>
        </a:p>
      </dgm:t>
    </dgm:pt>
    <dgm:pt modelId="{8A0BF586-061C-42E0-BA0D-2FB545C3560E}">
      <dgm:prSet phldrT="[Texto]"/>
      <dgm:spPr/>
      <dgm:t>
        <a:bodyPr/>
        <a:lstStyle/>
        <a:p>
          <a:r>
            <a:rPr lang="es-EC" dirty="0" smtClean="0"/>
            <a:t>TEORÍAS DEL COMERCIO INTERNACIONAL</a:t>
          </a:r>
          <a:endParaRPr lang="es-EC" dirty="0"/>
        </a:p>
      </dgm:t>
    </dgm:pt>
    <dgm:pt modelId="{8697F9C0-4699-4085-AC08-598B886AF769}" type="parTrans" cxnId="{306C977D-F41E-4824-8A2D-6092B20607EA}">
      <dgm:prSet/>
      <dgm:spPr/>
      <dgm:t>
        <a:bodyPr/>
        <a:lstStyle/>
        <a:p>
          <a:endParaRPr lang="es-EC"/>
        </a:p>
      </dgm:t>
    </dgm:pt>
    <dgm:pt modelId="{001C60FF-C5E1-4240-AE2E-E73F7BA17D80}" type="sibTrans" cxnId="{306C977D-F41E-4824-8A2D-6092B20607EA}">
      <dgm:prSet/>
      <dgm:spPr/>
      <dgm:t>
        <a:bodyPr/>
        <a:lstStyle/>
        <a:p>
          <a:endParaRPr lang="es-EC"/>
        </a:p>
      </dgm:t>
    </dgm:pt>
    <dgm:pt modelId="{A56B90B2-7DE3-462B-888B-DEB8D6CC9FEA}">
      <dgm:prSet phldrT="[Texto]" custT="1"/>
      <dgm:spPr/>
      <dgm:t>
        <a:bodyPr/>
        <a:lstStyle/>
        <a:p>
          <a:pPr algn="just"/>
          <a:r>
            <a:rPr lang="es-EC" sz="1600" dirty="0" smtClean="0"/>
            <a:t>John Maynard Keynes y su Teoría General del Empleo, el Interés y el Dinero, este nuevo pensamiento económico supera los conceptos de libertad, competitividad, flexibilidad y racionalidad y propone a intervención del Estado en la libre competencia</a:t>
          </a:r>
          <a:r>
            <a:rPr lang="es-EC" sz="1400" dirty="0" smtClean="0"/>
            <a:t>.</a:t>
          </a:r>
          <a:endParaRPr lang="es-EC" sz="1400" dirty="0"/>
        </a:p>
      </dgm:t>
    </dgm:pt>
    <dgm:pt modelId="{E76FC309-3B86-40E8-B7A9-260D762EBBE2}" type="parTrans" cxnId="{D4562EA9-FAB9-49F6-B35A-7FADE477EC17}">
      <dgm:prSet/>
      <dgm:spPr/>
      <dgm:t>
        <a:bodyPr/>
        <a:lstStyle/>
        <a:p>
          <a:endParaRPr lang="es-EC"/>
        </a:p>
      </dgm:t>
    </dgm:pt>
    <dgm:pt modelId="{425D4FA3-7CF6-4AB6-B65B-3761548F7CEE}" type="sibTrans" cxnId="{D4562EA9-FAB9-49F6-B35A-7FADE477EC17}">
      <dgm:prSet/>
      <dgm:spPr/>
      <dgm:t>
        <a:bodyPr/>
        <a:lstStyle/>
        <a:p>
          <a:endParaRPr lang="es-EC"/>
        </a:p>
      </dgm:t>
    </dgm:pt>
    <dgm:pt modelId="{CD67B79E-D543-433B-90D9-D8415FC031FB}">
      <dgm:prSet phldrT="[Texto]"/>
      <dgm:spPr/>
      <dgm:t>
        <a:bodyPr/>
        <a:lstStyle/>
        <a:p>
          <a:r>
            <a:rPr lang="es-EC" dirty="0" smtClean="0"/>
            <a:t>TEORÍA DE LA BELLEZA, ESTÉTICA Y COSMETOLOGÍA</a:t>
          </a:r>
          <a:endParaRPr lang="es-EC" dirty="0"/>
        </a:p>
      </dgm:t>
    </dgm:pt>
    <dgm:pt modelId="{F7C1699C-1ECF-4D7A-A1EE-B6C7246B675D}" type="parTrans" cxnId="{FCD4994B-A217-4EEC-BCFB-02254ADCF48E}">
      <dgm:prSet/>
      <dgm:spPr/>
      <dgm:t>
        <a:bodyPr/>
        <a:lstStyle/>
        <a:p>
          <a:endParaRPr lang="es-EC"/>
        </a:p>
      </dgm:t>
    </dgm:pt>
    <dgm:pt modelId="{2EB214CC-5823-4674-BA68-72EC20E9624C}" type="sibTrans" cxnId="{FCD4994B-A217-4EEC-BCFB-02254ADCF48E}">
      <dgm:prSet/>
      <dgm:spPr/>
      <dgm:t>
        <a:bodyPr/>
        <a:lstStyle/>
        <a:p>
          <a:endParaRPr lang="es-EC"/>
        </a:p>
      </dgm:t>
    </dgm:pt>
    <dgm:pt modelId="{74719852-BD93-4114-B627-9F21BE1F0CB1}">
      <dgm:prSet phldrT="[Texto]"/>
      <dgm:spPr/>
      <dgm:t>
        <a:bodyPr/>
        <a:lstStyle/>
        <a:p>
          <a:pPr algn="just"/>
          <a:r>
            <a:rPr lang="es-ES" dirty="0" smtClean="0"/>
            <a:t>La percepción de belleza tiene más que ver con lo que sostenían los sofistas, cuando aseguraban que lo bello es lo que da placer a la vista y al tacto</a:t>
          </a:r>
          <a:endParaRPr lang="es-EC" dirty="0"/>
        </a:p>
      </dgm:t>
    </dgm:pt>
    <dgm:pt modelId="{4034C178-7FB7-48F9-BEAF-37F9F3730A35}" type="parTrans" cxnId="{18159283-08E6-4598-95F0-915B1F3E83B3}">
      <dgm:prSet/>
      <dgm:spPr/>
      <dgm:t>
        <a:bodyPr/>
        <a:lstStyle/>
        <a:p>
          <a:endParaRPr lang="es-EC"/>
        </a:p>
      </dgm:t>
    </dgm:pt>
    <dgm:pt modelId="{E49649C9-3AE3-4BA5-9239-D30EDFC0F9E4}" type="sibTrans" cxnId="{18159283-08E6-4598-95F0-915B1F3E83B3}">
      <dgm:prSet/>
      <dgm:spPr/>
      <dgm:t>
        <a:bodyPr/>
        <a:lstStyle/>
        <a:p>
          <a:endParaRPr lang="es-EC"/>
        </a:p>
      </dgm:t>
    </dgm:pt>
    <dgm:pt modelId="{A77262DC-904D-4769-A022-7F799F9359A5}" type="pres">
      <dgm:prSet presAssocID="{D431703F-C118-483F-8230-9607D3B8BBA1}" presName="rootnode" presStyleCnt="0">
        <dgm:presLayoutVars>
          <dgm:chMax/>
          <dgm:chPref/>
          <dgm:dir/>
          <dgm:animLvl val="lvl"/>
        </dgm:presLayoutVars>
      </dgm:prSet>
      <dgm:spPr/>
      <dgm:t>
        <a:bodyPr/>
        <a:lstStyle/>
        <a:p>
          <a:endParaRPr lang="es-EC"/>
        </a:p>
      </dgm:t>
    </dgm:pt>
    <dgm:pt modelId="{B32326F2-3282-4D70-B315-378BF0D0E2DC}" type="pres">
      <dgm:prSet presAssocID="{2F49C36C-CD76-43C7-BF50-4F8F073FC3AE}" presName="composite" presStyleCnt="0"/>
      <dgm:spPr/>
    </dgm:pt>
    <dgm:pt modelId="{D8E8F785-E6B4-4BEC-982F-4C0B187F41E5}" type="pres">
      <dgm:prSet presAssocID="{2F49C36C-CD76-43C7-BF50-4F8F073FC3AE}" presName="bentUpArrow1" presStyleLbl="alignImgPlace1" presStyleIdx="0" presStyleCnt="2"/>
      <dgm:spPr/>
    </dgm:pt>
    <dgm:pt modelId="{E225D0D9-D58C-42DC-B95C-18AD4CC1109A}" type="pres">
      <dgm:prSet presAssocID="{2F49C36C-CD76-43C7-BF50-4F8F073FC3AE}" presName="ParentText" presStyleLbl="node1" presStyleIdx="0" presStyleCnt="3">
        <dgm:presLayoutVars>
          <dgm:chMax val="1"/>
          <dgm:chPref val="1"/>
          <dgm:bulletEnabled val="1"/>
        </dgm:presLayoutVars>
      </dgm:prSet>
      <dgm:spPr/>
      <dgm:t>
        <a:bodyPr/>
        <a:lstStyle/>
        <a:p>
          <a:endParaRPr lang="es-EC"/>
        </a:p>
      </dgm:t>
    </dgm:pt>
    <dgm:pt modelId="{0E9446CB-98BC-442A-89E1-B94F5292E510}" type="pres">
      <dgm:prSet presAssocID="{2F49C36C-CD76-43C7-BF50-4F8F073FC3AE}" presName="ChildText" presStyleLbl="revTx" presStyleIdx="0" presStyleCnt="3" custScaleX="296534" custLinFactX="794" custLinFactNeighborX="100000" custLinFactNeighborY="1972">
        <dgm:presLayoutVars>
          <dgm:chMax val="0"/>
          <dgm:chPref val="0"/>
          <dgm:bulletEnabled val="1"/>
        </dgm:presLayoutVars>
      </dgm:prSet>
      <dgm:spPr/>
      <dgm:t>
        <a:bodyPr/>
        <a:lstStyle/>
        <a:p>
          <a:endParaRPr lang="es-EC"/>
        </a:p>
      </dgm:t>
    </dgm:pt>
    <dgm:pt modelId="{DF8B279F-D297-4344-A34F-8BDA848FE1DA}" type="pres">
      <dgm:prSet presAssocID="{C94B5C5E-9604-4208-9E81-281C02B99BC8}" presName="sibTrans" presStyleCnt="0"/>
      <dgm:spPr/>
    </dgm:pt>
    <dgm:pt modelId="{A7FD5564-933F-4FC2-9BCE-F62995D09CAE}" type="pres">
      <dgm:prSet presAssocID="{8A0BF586-061C-42E0-BA0D-2FB545C3560E}" presName="composite" presStyleCnt="0"/>
      <dgm:spPr/>
    </dgm:pt>
    <dgm:pt modelId="{C3D737F8-52BD-4207-A013-9875D8357DCB}" type="pres">
      <dgm:prSet presAssocID="{8A0BF586-061C-42E0-BA0D-2FB545C3560E}" presName="bentUpArrow1" presStyleLbl="alignImgPlace1" presStyleIdx="1" presStyleCnt="2"/>
      <dgm:spPr/>
    </dgm:pt>
    <dgm:pt modelId="{3150D779-BB35-4EA5-82D3-290272602139}" type="pres">
      <dgm:prSet presAssocID="{8A0BF586-061C-42E0-BA0D-2FB545C3560E}" presName="ParentText" presStyleLbl="node1" presStyleIdx="1" presStyleCnt="3" custLinFactNeighborX="-5580">
        <dgm:presLayoutVars>
          <dgm:chMax val="1"/>
          <dgm:chPref val="1"/>
          <dgm:bulletEnabled val="1"/>
        </dgm:presLayoutVars>
      </dgm:prSet>
      <dgm:spPr/>
      <dgm:t>
        <a:bodyPr/>
        <a:lstStyle/>
        <a:p>
          <a:endParaRPr lang="es-EC"/>
        </a:p>
      </dgm:t>
    </dgm:pt>
    <dgm:pt modelId="{C879D046-453B-42E5-9E5F-72C794842A51}" type="pres">
      <dgm:prSet presAssocID="{8A0BF586-061C-42E0-BA0D-2FB545C3560E}" presName="ChildText" presStyleLbl="revTx" presStyleIdx="1" presStyleCnt="3" custScaleX="285476" custLinFactNeighborX="98204" custLinFactNeighborY="2959">
        <dgm:presLayoutVars>
          <dgm:chMax val="0"/>
          <dgm:chPref val="0"/>
          <dgm:bulletEnabled val="1"/>
        </dgm:presLayoutVars>
      </dgm:prSet>
      <dgm:spPr/>
      <dgm:t>
        <a:bodyPr/>
        <a:lstStyle/>
        <a:p>
          <a:endParaRPr lang="es-EC"/>
        </a:p>
      </dgm:t>
    </dgm:pt>
    <dgm:pt modelId="{D95324F1-8306-43DA-B450-078CA9BD1D38}" type="pres">
      <dgm:prSet presAssocID="{001C60FF-C5E1-4240-AE2E-E73F7BA17D80}" presName="sibTrans" presStyleCnt="0"/>
      <dgm:spPr/>
    </dgm:pt>
    <dgm:pt modelId="{4D8B1B17-6DDB-4CCA-968D-2273320812D7}" type="pres">
      <dgm:prSet presAssocID="{CD67B79E-D543-433B-90D9-D8415FC031FB}" presName="composite" presStyleCnt="0"/>
      <dgm:spPr/>
    </dgm:pt>
    <dgm:pt modelId="{A2B2305F-C13E-4FFE-AF33-0AE3571F89E1}" type="pres">
      <dgm:prSet presAssocID="{CD67B79E-D543-433B-90D9-D8415FC031FB}" presName="ParentText" presStyleLbl="node1" presStyleIdx="2" presStyleCnt="3" custLinFactNeighborX="-7812" custLinFactNeighborY="-4496">
        <dgm:presLayoutVars>
          <dgm:chMax val="1"/>
          <dgm:chPref val="1"/>
          <dgm:bulletEnabled val="1"/>
        </dgm:presLayoutVars>
      </dgm:prSet>
      <dgm:spPr/>
      <dgm:t>
        <a:bodyPr/>
        <a:lstStyle/>
        <a:p>
          <a:endParaRPr lang="es-EC"/>
        </a:p>
      </dgm:t>
    </dgm:pt>
    <dgm:pt modelId="{02B9E9ED-371A-4344-8214-2AD88BC0A1DA}" type="pres">
      <dgm:prSet presAssocID="{CD67B79E-D543-433B-90D9-D8415FC031FB}" presName="FinalChildText" presStyleLbl="revTx" presStyleIdx="2" presStyleCnt="3" custScaleX="194150" custScaleY="91339" custLinFactNeighborX="47910" custLinFactNeighborY="-1143">
        <dgm:presLayoutVars>
          <dgm:chMax val="0"/>
          <dgm:chPref val="0"/>
          <dgm:bulletEnabled val="1"/>
        </dgm:presLayoutVars>
      </dgm:prSet>
      <dgm:spPr/>
      <dgm:t>
        <a:bodyPr/>
        <a:lstStyle/>
        <a:p>
          <a:endParaRPr lang="es-EC"/>
        </a:p>
      </dgm:t>
    </dgm:pt>
  </dgm:ptLst>
  <dgm:cxnLst>
    <dgm:cxn modelId="{6C641A70-E27B-46E0-A2E7-FEAE0F9C206A}" type="presOf" srcId="{8A0BF586-061C-42E0-BA0D-2FB545C3560E}" destId="{3150D779-BB35-4EA5-82D3-290272602139}" srcOrd="0" destOrd="0" presId="urn:microsoft.com/office/officeart/2005/8/layout/StepDownProcess"/>
    <dgm:cxn modelId="{CDB0BC63-36EC-4412-9BAD-29D609F84786}" type="presOf" srcId="{D431703F-C118-483F-8230-9607D3B8BBA1}" destId="{A77262DC-904D-4769-A022-7F799F9359A5}" srcOrd="0" destOrd="0" presId="urn:microsoft.com/office/officeart/2005/8/layout/StepDownProcess"/>
    <dgm:cxn modelId="{FCD4994B-A217-4EEC-BCFB-02254ADCF48E}" srcId="{D431703F-C118-483F-8230-9607D3B8BBA1}" destId="{CD67B79E-D543-433B-90D9-D8415FC031FB}" srcOrd="2" destOrd="0" parTransId="{F7C1699C-1ECF-4D7A-A1EE-B6C7246B675D}" sibTransId="{2EB214CC-5823-4674-BA68-72EC20E9624C}"/>
    <dgm:cxn modelId="{A5064BEC-2C66-477C-8C18-F9E007A0B464}" type="presOf" srcId="{CD67B79E-D543-433B-90D9-D8415FC031FB}" destId="{A2B2305F-C13E-4FFE-AF33-0AE3571F89E1}" srcOrd="0" destOrd="0" presId="urn:microsoft.com/office/officeart/2005/8/layout/StepDownProcess"/>
    <dgm:cxn modelId="{E7F5AF6E-DF9C-488B-AC09-7AA2F8632318}" srcId="{2F49C36C-CD76-43C7-BF50-4F8F073FC3AE}" destId="{8F78B20A-B4F9-44E0-9FD5-6C7A95863C86}" srcOrd="0" destOrd="0" parTransId="{E5A1A7F1-BAAC-4663-957A-34E945968342}" sibTransId="{8BAD9114-A3DB-4488-BBF4-9BA341A67A0E}"/>
    <dgm:cxn modelId="{306C977D-F41E-4824-8A2D-6092B20607EA}" srcId="{D431703F-C118-483F-8230-9607D3B8BBA1}" destId="{8A0BF586-061C-42E0-BA0D-2FB545C3560E}" srcOrd="1" destOrd="0" parTransId="{8697F9C0-4699-4085-AC08-598B886AF769}" sibTransId="{001C60FF-C5E1-4240-AE2E-E73F7BA17D80}"/>
    <dgm:cxn modelId="{6FD29C9C-C9D3-49F8-96AF-F2975D4F4022}" type="presOf" srcId="{8F78B20A-B4F9-44E0-9FD5-6C7A95863C86}" destId="{0E9446CB-98BC-442A-89E1-B94F5292E510}" srcOrd="0" destOrd="0" presId="urn:microsoft.com/office/officeart/2005/8/layout/StepDownProcess"/>
    <dgm:cxn modelId="{18159283-08E6-4598-95F0-915B1F3E83B3}" srcId="{CD67B79E-D543-433B-90D9-D8415FC031FB}" destId="{74719852-BD93-4114-B627-9F21BE1F0CB1}" srcOrd="0" destOrd="0" parTransId="{4034C178-7FB7-48F9-BEAF-37F9F3730A35}" sibTransId="{E49649C9-3AE3-4BA5-9239-D30EDFC0F9E4}"/>
    <dgm:cxn modelId="{6C563C32-2EF8-41CF-8EA9-0A2FDC21B999}" type="presOf" srcId="{A56B90B2-7DE3-462B-888B-DEB8D6CC9FEA}" destId="{C879D046-453B-42E5-9E5F-72C794842A51}" srcOrd="0" destOrd="0" presId="urn:microsoft.com/office/officeart/2005/8/layout/StepDownProcess"/>
    <dgm:cxn modelId="{8D9FDA0B-6B87-45F3-8F65-A5461DD90685}" type="presOf" srcId="{2F49C36C-CD76-43C7-BF50-4F8F073FC3AE}" destId="{E225D0D9-D58C-42DC-B95C-18AD4CC1109A}" srcOrd="0" destOrd="0" presId="urn:microsoft.com/office/officeart/2005/8/layout/StepDownProcess"/>
    <dgm:cxn modelId="{D4562EA9-FAB9-49F6-B35A-7FADE477EC17}" srcId="{8A0BF586-061C-42E0-BA0D-2FB545C3560E}" destId="{A56B90B2-7DE3-462B-888B-DEB8D6CC9FEA}" srcOrd="0" destOrd="0" parTransId="{E76FC309-3B86-40E8-B7A9-260D762EBBE2}" sibTransId="{425D4FA3-7CF6-4AB6-B65B-3761548F7CEE}"/>
    <dgm:cxn modelId="{57BEA8F7-2710-4816-9759-020C59CAECED}" srcId="{D431703F-C118-483F-8230-9607D3B8BBA1}" destId="{2F49C36C-CD76-43C7-BF50-4F8F073FC3AE}" srcOrd="0" destOrd="0" parTransId="{F9788254-CCA3-43C2-AFB3-3730A4AD8ADC}" sibTransId="{C94B5C5E-9604-4208-9E81-281C02B99BC8}"/>
    <dgm:cxn modelId="{6A04094A-0D98-40C0-AB56-1A48679D3D8E}" type="presOf" srcId="{74719852-BD93-4114-B627-9F21BE1F0CB1}" destId="{02B9E9ED-371A-4344-8214-2AD88BC0A1DA}" srcOrd="0" destOrd="0" presId="urn:microsoft.com/office/officeart/2005/8/layout/StepDownProcess"/>
    <dgm:cxn modelId="{37DD3133-96D5-41CB-A401-6D7CC8980EB4}" type="presParOf" srcId="{A77262DC-904D-4769-A022-7F799F9359A5}" destId="{B32326F2-3282-4D70-B315-378BF0D0E2DC}" srcOrd="0" destOrd="0" presId="urn:microsoft.com/office/officeart/2005/8/layout/StepDownProcess"/>
    <dgm:cxn modelId="{E941C3D0-D6D2-4827-8B3A-7B2956482388}" type="presParOf" srcId="{B32326F2-3282-4D70-B315-378BF0D0E2DC}" destId="{D8E8F785-E6B4-4BEC-982F-4C0B187F41E5}" srcOrd="0" destOrd="0" presId="urn:microsoft.com/office/officeart/2005/8/layout/StepDownProcess"/>
    <dgm:cxn modelId="{A9A20644-43ED-4075-B13B-788492EBBB99}" type="presParOf" srcId="{B32326F2-3282-4D70-B315-378BF0D0E2DC}" destId="{E225D0D9-D58C-42DC-B95C-18AD4CC1109A}" srcOrd="1" destOrd="0" presId="urn:microsoft.com/office/officeart/2005/8/layout/StepDownProcess"/>
    <dgm:cxn modelId="{227B351E-18A0-4934-9FC1-24232604D477}" type="presParOf" srcId="{B32326F2-3282-4D70-B315-378BF0D0E2DC}" destId="{0E9446CB-98BC-442A-89E1-B94F5292E510}" srcOrd="2" destOrd="0" presId="urn:microsoft.com/office/officeart/2005/8/layout/StepDownProcess"/>
    <dgm:cxn modelId="{7AA2A2C1-45F1-4B63-8F05-F8D1F6A3A897}" type="presParOf" srcId="{A77262DC-904D-4769-A022-7F799F9359A5}" destId="{DF8B279F-D297-4344-A34F-8BDA848FE1DA}" srcOrd="1" destOrd="0" presId="urn:microsoft.com/office/officeart/2005/8/layout/StepDownProcess"/>
    <dgm:cxn modelId="{00D08342-41D4-4FCC-B2D5-456666AB8025}" type="presParOf" srcId="{A77262DC-904D-4769-A022-7F799F9359A5}" destId="{A7FD5564-933F-4FC2-9BCE-F62995D09CAE}" srcOrd="2" destOrd="0" presId="urn:microsoft.com/office/officeart/2005/8/layout/StepDownProcess"/>
    <dgm:cxn modelId="{876B8CBB-5103-4F62-8F9C-7F07EE963FBE}" type="presParOf" srcId="{A7FD5564-933F-4FC2-9BCE-F62995D09CAE}" destId="{C3D737F8-52BD-4207-A013-9875D8357DCB}" srcOrd="0" destOrd="0" presId="urn:microsoft.com/office/officeart/2005/8/layout/StepDownProcess"/>
    <dgm:cxn modelId="{A758ABE0-DBD0-4D33-8A4A-6D4E3E74B6AB}" type="presParOf" srcId="{A7FD5564-933F-4FC2-9BCE-F62995D09CAE}" destId="{3150D779-BB35-4EA5-82D3-290272602139}" srcOrd="1" destOrd="0" presId="urn:microsoft.com/office/officeart/2005/8/layout/StepDownProcess"/>
    <dgm:cxn modelId="{D8031B5F-7566-40D5-8D04-5F2A2FDE9C4F}" type="presParOf" srcId="{A7FD5564-933F-4FC2-9BCE-F62995D09CAE}" destId="{C879D046-453B-42E5-9E5F-72C794842A51}" srcOrd="2" destOrd="0" presId="urn:microsoft.com/office/officeart/2005/8/layout/StepDownProcess"/>
    <dgm:cxn modelId="{F09D1094-D61B-4598-97AE-377488F18F4D}" type="presParOf" srcId="{A77262DC-904D-4769-A022-7F799F9359A5}" destId="{D95324F1-8306-43DA-B450-078CA9BD1D38}" srcOrd="3" destOrd="0" presId="urn:microsoft.com/office/officeart/2005/8/layout/StepDownProcess"/>
    <dgm:cxn modelId="{61635CF8-9ED2-4D5D-A146-64BFD8EB089A}" type="presParOf" srcId="{A77262DC-904D-4769-A022-7F799F9359A5}" destId="{4D8B1B17-6DDB-4CCA-968D-2273320812D7}" srcOrd="4" destOrd="0" presId="urn:microsoft.com/office/officeart/2005/8/layout/StepDownProcess"/>
    <dgm:cxn modelId="{606B1835-FDB5-4281-BF97-4DB32C2B39E4}" type="presParOf" srcId="{4D8B1B17-6DDB-4CCA-968D-2273320812D7}" destId="{A2B2305F-C13E-4FFE-AF33-0AE3571F89E1}" srcOrd="0" destOrd="0" presId="urn:microsoft.com/office/officeart/2005/8/layout/StepDownProcess"/>
    <dgm:cxn modelId="{7FC32522-49FC-4A4E-A665-E395DFD3CF68}" type="presParOf" srcId="{4D8B1B17-6DDB-4CCA-968D-2273320812D7}" destId="{02B9E9ED-371A-4344-8214-2AD88BC0A1D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FB6581-9A37-4954-8293-A323688F7D8D}"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s-EC"/>
        </a:p>
      </dgm:t>
    </dgm:pt>
    <dgm:pt modelId="{CCAC978A-EA15-4E8D-9C5B-ACAB6BDE98C0}">
      <dgm:prSet phldrT="[Texto]"/>
      <dgm:spPr/>
      <dgm:t>
        <a:bodyPr/>
        <a:lstStyle/>
        <a:p>
          <a:r>
            <a:rPr lang="es-EC" dirty="0" smtClean="0"/>
            <a:t>Independientemente de los obstáculos a las importaciones que tome en el país, el dinamismo del mercado es el que determina el consumo de un producto importado indistintamente de su precio.</a:t>
          </a:r>
          <a:endParaRPr lang="es-EC" dirty="0"/>
        </a:p>
      </dgm:t>
    </dgm:pt>
    <dgm:pt modelId="{D8738D1C-0AE3-4734-9999-41C07957643D}" type="parTrans" cxnId="{806FF7DC-9287-4C6B-8538-B1266A92509B}">
      <dgm:prSet/>
      <dgm:spPr/>
      <dgm:t>
        <a:bodyPr/>
        <a:lstStyle/>
        <a:p>
          <a:endParaRPr lang="es-EC"/>
        </a:p>
      </dgm:t>
    </dgm:pt>
    <dgm:pt modelId="{00B12A32-7EFF-46CD-B08D-A918E4958FB3}" type="sibTrans" cxnId="{806FF7DC-9287-4C6B-8538-B1266A92509B}">
      <dgm:prSet/>
      <dgm:spPr/>
      <dgm:t>
        <a:bodyPr/>
        <a:lstStyle/>
        <a:p>
          <a:endParaRPr lang="es-EC"/>
        </a:p>
      </dgm:t>
    </dgm:pt>
    <dgm:pt modelId="{81C42432-BBB9-4F55-B969-B4518AFBC987}">
      <dgm:prSet phldrT="[Texto]"/>
      <dgm:spPr/>
      <dgm:t>
        <a:bodyPr/>
        <a:lstStyle/>
        <a:p>
          <a:r>
            <a:rPr lang="es-EC" dirty="0" smtClean="0"/>
            <a:t>La nación debe mejorar sus dificultades sociales, políticas y económicas con el fin de convertirse en un país más atractivo para la Inversión Extranjera Directa en los lugares donde el empresario local no ha logrado aumentos significativos de productividad y así conseguir una sana combinación de intereses por ambas partes.</a:t>
          </a:r>
          <a:endParaRPr lang="es-EC" dirty="0"/>
        </a:p>
      </dgm:t>
    </dgm:pt>
    <dgm:pt modelId="{506E9968-4C31-4D7C-B489-DF79FD4EFC97}" type="parTrans" cxnId="{4256D973-86AC-494E-97D6-3DDDBDAEFFC9}">
      <dgm:prSet/>
      <dgm:spPr/>
      <dgm:t>
        <a:bodyPr/>
        <a:lstStyle/>
        <a:p>
          <a:endParaRPr lang="es-EC"/>
        </a:p>
      </dgm:t>
    </dgm:pt>
    <dgm:pt modelId="{C35A39D2-6A34-44FE-9831-652AA09CE86C}" type="sibTrans" cxnId="{4256D973-86AC-494E-97D6-3DDDBDAEFFC9}">
      <dgm:prSet/>
      <dgm:spPr/>
      <dgm:t>
        <a:bodyPr/>
        <a:lstStyle/>
        <a:p>
          <a:endParaRPr lang="es-EC"/>
        </a:p>
      </dgm:t>
    </dgm:pt>
    <dgm:pt modelId="{F1052622-BFF1-4437-A0D8-9CB06F8E5EE1}">
      <dgm:prSet phldrT="[Texto]"/>
      <dgm:spPr/>
      <dgm:t>
        <a:bodyPr/>
        <a:lstStyle/>
        <a:p>
          <a:r>
            <a:rPr lang="es-EC" dirty="0" smtClean="0"/>
            <a:t>El país debe vigilar, constatar y regular la igualdad de competencia entre las empresas nacionales y extranjeras de pasta dental y simultáneamente proteger y favorecer al consumidor ecuatoriano.</a:t>
          </a:r>
          <a:endParaRPr lang="es-EC" dirty="0"/>
        </a:p>
      </dgm:t>
    </dgm:pt>
    <dgm:pt modelId="{AB80AB0F-0807-4338-BDAC-49C8A1A9B169}" type="parTrans" cxnId="{C8733A1C-C953-4AF4-9A40-AED578596BAE}">
      <dgm:prSet/>
      <dgm:spPr/>
      <dgm:t>
        <a:bodyPr/>
        <a:lstStyle/>
        <a:p>
          <a:endParaRPr lang="es-EC"/>
        </a:p>
      </dgm:t>
    </dgm:pt>
    <dgm:pt modelId="{6A6A6689-8984-4180-8420-CFF9F403DC2E}" type="sibTrans" cxnId="{C8733A1C-C953-4AF4-9A40-AED578596BAE}">
      <dgm:prSet/>
      <dgm:spPr/>
      <dgm:t>
        <a:bodyPr/>
        <a:lstStyle/>
        <a:p>
          <a:endParaRPr lang="es-EC"/>
        </a:p>
      </dgm:t>
    </dgm:pt>
    <dgm:pt modelId="{E0C3DF1B-A2C4-42CB-81B6-683FA54F2238}" type="pres">
      <dgm:prSet presAssocID="{3FFB6581-9A37-4954-8293-A323688F7D8D}" presName="Name0" presStyleCnt="0">
        <dgm:presLayoutVars>
          <dgm:chMax val="7"/>
          <dgm:dir/>
          <dgm:animLvl val="lvl"/>
          <dgm:resizeHandles val="exact"/>
        </dgm:presLayoutVars>
      </dgm:prSet>
      <dgm:spPr/>
    </dgm:pt>
    <dgm:pt modelId="{4BD39F68-FE08-4BDD-A4F2-A11E2BBE3D28}" type="pres">
      <dgm:prSet presAssocID="{CCAC978A-EA15-4E8D-9C5B-ACAB6BDE98C0}" presName="circle1" presStyleLbl="node1" presStyleIdx="0" presStyleCnt="3"/>
      <dgm:spPr/>
    </dgm:pt>
    <dgm:pt modelId="{0540A35C-2161-4261-AFC6-33DCE8B5305D}" type="pres">
      <dgm:prSet presAssocID="{CCAC978A-EA15-4E8D-9C5B-ACAB6BDE98C0}" presName="space" presStyleCnt="0"/>
      <dgm:spPr/>
    </dgm:pt>
    <dgm:pt modelId="{8816457D-7E4E-4961-8DEC-15B73E561EEE}" type="pres">
      <dgm:prSet presAssocID="{CCAC978A-EA15-4E8D-9C5B-ACAB6BDE98C0}" presName="rect1" presStyleLbl="alignAcc1" presStyleIdx="0" presStyleCnt="3"/>
      <dgm:spPr/>
      <dgm:t>
        <a:bodyPr/>
        <a:lstStyle/>
        <a:p>
          <a:endParaRPr lang="es-EC"/>
        </a:p>
      </dgm:t>
    </dgm:pt>
    <dgm:pt modelId="{077E7B35-0F49-462F-B0BF-7FCFB380049F}" type="pres">
      <dgm:prSet presAssocID="{81C42432-BBB9-4F55-B969-B4518AFBC987}" presName="vertSpace2" presStyleLbl="node1" presStyleIdx="0" presStyleCnt="3"/>
      <dgm:spPr/>
    </dgm:pt>
    <dgm:pt modelId="{E4311F2C-1D59-4ED4-A78B-42908E62162A}" type="pres">
      <dgm:prSet presAssocID="{81C42432-BBB9-4F55-B969-B4518AFBC987}" presName="circle2" presStyleLbl="node1" presStyleIdx="1" presStyleCnt="3"/>
      <dgm:spPr/>
    </dgm:pt>
    <dgm:pt modelId="{8B49DA17-DAB0-428A-AE65-36315B2EA537}" type="pres">
      <dgm:prSet presAssocID="{81C42432-BBB9-4F55-B969-B4518AFBC987}" presName="rect2" presStyleLbl="alignAcc1" presStyleIdx="1" presStyleCnt="3"/>
      <dgm:spPr/>
      <dgm:t>
        <a:bodyPr/>
        <a:lstStyle/>
        <a:p>
          <a:endParaRPr lang="es-EC"/>
        </a:p>
      </dgm:t>
    </dgm:pt>
    <dgm:pt modelId="{ED3C4B9E-7C28-4380-AB78-81F5A4CA5419}" type="pres">
      <dgm:prSet presAssocID="{F1052622-BFF1-4437-A0D8-9CB06F8E5EE1}" presName="vertSpace3" presStyleLbl="node1" presStyleIdx="1" presStyleCnt="3"/>
      <dgm:spPr/>
    </dgm:pt>
    <dgm:pt modelId="{EAE5657F-FEA4-4E57-9DA7-A432EC3CCB33}" type="pres">
      <dgm:prSet presAssocID="{F1052622-BFF1-4437-A0D8-9CB06F8E5EE1}" presName="circle3" presStyleLbl="node1" presStyleIdx="2" presStyleCnt="3"/>
      <dgm:spPr/>
    </dgm:pt>
    <dgm:pt modelId="{73D68187-3BC4-4342-AEC2-DD90115962F4}" type="pres">
      <dgm:prSet presAssocID="{F1052622-BFF1-4437-A0D8-9CB06F8E5EE1}" presName="rect3" presStyleLbl="alignAcc1" presStyleIdx="2" presStyleCnt="3"/>
      <dgm:spPr/>
      <dgm:t>
        <a:bodyPr/>
        <a:lstStyle/>
        <a:p>
          <a:endParaRPr lang="es-EC"/>
        </a:p>
      </dgm:t>
    </dgm:pt>
    <dgm:pt modelId="{C443CD68-9137-4076-A99D-075225E5A742}" type="pres">
      <dgm:prSet presAssocID="{CCAC978A-EA15-4E8D-9C5B-ACAB6BDE98C0}" presName="rect1ParTxNoCh" presStyleLbl="alignAcc1" presStyleIdx="2" presStyleCnt="3">
        <dgm:presLayoutVars>
          <dgm:chMax val="1"/>
          <dgm:bulletEnabled val="1"/>
        </dgm:presLayoutVars>
      </dgm:prSet>
      <dgm:spPr/>
    </dgm:pt>
    <dgm:pt modelId="{AB28FA12-7EB1-4DD2-A4BD-5A9CE2BF124B}" type="pres">
      <dgm:prSet presAssocID="{81C42432-BBB9-4F55-B969-B4518AFBC987}" presName="rect2ParTxNoCh" presStyleLbl="alignAcc1" presStyleIdx="2" presStyleCnt="3">
        <dgm:presLayoutVars>
          <dgm:chMax val="1"/>
          <dgm:bulletEnabled val="1"/>
        </dgm:presLayoutVars>
      </dgm:prSet>
      <dgm:spPr/>
      <dgm:t>
        <a:bodyPr/>
        <a:lstStyle/>
        <a:p>
          <a:endParaRPr lang="es-EC"/>
        </a:p>
      </dgm:t>
    </dgm:pt>
    <dgm:pt modelId="{C61AFD73-C090-4619-95EB-4864AAED215F}" type="pres">
      <dgm:prSet presAssocID="{F1052622-BFF1-4437-A0D8-9CB06F8E5EE1}" presName="rect3ParTxNoCh" presStyleLbl="alignAcc1" presStyleIdx="2" presStyleCnt="3">
        <dgm:presLayoutVars>
          <dgm:chMax val="1"/>
          <dgm:bulletEnabled val="1"/>
        </dgm:presLayoutVars>
      </dgm:prSet>
      <dgm:spPr/>
      <dgm:t>
        <a:bodyPr/>
        <a:lstStyle/>
        <a:p>
          <a:endParaRPr lang="es-EC"/>
        </a:p>
      </dgm:t>
    </dgm:pt>
  </dgm:ptLst>
  <dgm:cxnLst>
    <dgm:cxn modelId="{FCB53ACF-DE47-4211-AEBF-70D5DAD25E54}" type="presOf" srcId="{81C42432-BBB9-4F55-B969-B4518AFBC987}" destId="{8B49DA17-DAB0-428A-AE65-36315B2EA537}" srcOrd="0" destOrd="0" presId="urn:microsoft.com/office/officeart/2005/8/layout/target3"/>
    <dgm:cxn modelId="{EEC892EF-C402-4347-933A-AE233DEDC6C7}" type="presOf" srcId="{F1052622-BFF1-4437-A0D8-9CB06F8E5EE1}" destId="{C61AFD73-C090-4619-95EB-4864AAED215F}" srcOrd="1" destOrd="0" presId="urn:microsoft.com/office/officeart/2005/8/layout/target3"/>
    <dgm:cxn modelId="{806FF7DC-9287-4C6B-8538-B1266A92509B}" srcId="{3FFB6581-9A37-4954-8293-A323688F7D8D}" destId="{CCAC978A-EA15-4E8D-9C5B-ACAB6BDE98C0}" srcOrd="0" destOrd="0" parTransId="{D8738D1C-0AE3-4734-9999-41C07957643D}" sibTransId="{00B12A32-7EFF-46CD-B08D-A918E4958FB3}"/>
    <dgm:cxn modelId="{01A6FFFA-9402-48FA-9230-A2E6664805D4}" type="presOf" srcId="{F1052622-BFF1-4437-A0D8-9CB06F8E5EE1}" destId="{73D68187-3BC4-4342-AEC2-DD90115962F4}" srcOrd="0" destOrd="0" presId="urn:microsoft.com/office/officeart/2005/8/layout/target3"/>
    <dgm:cxn modelId="{4256D973-86AC-494E-97D6-3DDDBDAEFFC9}" srcId="{3FFB6581-9A37-4954-8293-A323688F7D8D}" destId="{81C42432-BBB9-4F55-B969-B4518AFBC987}" srcOrd="1" destOrd="0" parTransId="{506E9968-4C31-4D7C-B489-DF79FD4EFC97}" sibTransId="{C35A39D2-6A34-44FE-9831-652AA09CE86C}"/>
    <dgm:cxn modelId="{2586C077-D174-4796-AEA7-A6FFEF858D14}" type="presOf" srcId="{CCAC978A-EA15-4E8D-9C5B-ACAB6BDE98C0}" destId="{C443CD68-9137-4076-A99D-075225E5A742}" srcOrd="1" destOrd="0" presId="urn:microsoft.com/office/officeart/2005/8/layout/target3"/>
    <dgm:cxn modelId="{C8733A1C-C953-4AF4-9A40-AED578596BAE}" srcId="{3FFB6581-9A37-4954-8293-A323688F7D8D}" destId="{F1052622-BFF1-4437-A0D8-9CB06F8E5EE1}" srcOrd="2" destOrd="0" parTransId="{AB80AB0F-0807-4338-BDAC-49C8A1A9B169}" sibTransId="{6A6A6689-8984-4180-8420-CFF9F403DC2E}"/>
    <dgm:cxn modelId="{83AAC811-3FB9-401F-A709-FC292F572EEE}" type="presOf" srcId="{3FFB6581-9A37-4954-8293-A323688F7D8D}" destId="{E0C3DF1B-A2C4-42CB-81B6-683FA54F2238}" srcOrd="0" destOrd="0" presId="urn:microsoft.com/office/officeart/2005/8/layout/target3"/>
    <dgm:cxn modelId="{EA78A0EF-7F82-4D87-8675-E728C9757824}" type="presOf" srcId="{CCAC978A-EA15-4E8D-9C5B-ACAB6BDE98C0}" destId="{8816457D-7E4E-4961-8DEC-15B73E561EEE}" srcOrd="0" destOrd="0" presId="urn:microsoft.com/office/officeart/2005/8/layout/target3"/>
    <dgm:cxn modelId="{9995C677-B468-4A35-882C-F28646C551EC}" type="presOf" srcId="{81C42432-BBB9-4F55-B969-B4518AFBC987}" destId="{AB28FA12-7EB1-4DD2-A4BD-5A9CE2BF124B}" srcOrd="1" destOrd="0" presId="urn:microsoft.com/office/officeart/2005/8/layout/target3"/>
    <dgm:cxn modelId="{E6AF64F1-D442-4FBE-8C8A-721A1EEB9DC0}" type="presParOf" srcId="{E0C3DF1B-A2C4-42CB-81B6-683FA54F2238}" destId="{4BD39F68-FE08-4BDD-A4F2-A11E2BBE3D28}" srcOrd="0" destOrd="0" presId="urn:microsoft.com/office/officeart/2005/8/layout/target3"/>
    <dgm:cxn modelId="{2E795611-429B-44F8-AD92-044DAB6E653C}" type="presParOf" srcId="{E0C3DF1B-A2C4-42CB-81B6-683FA54F2238}" destId="{0540A35C-2161-4261-AFC6-33DCE8B5305D}" srcOrd="1" destOrd="0" presId="urn:microsoft.com/office/officeart/2005/8/layout/target3"/>
    <dgm:cxn modelId="{C6D6ECF7-69AE-46A1-827F-E219B549D569}" type="presParOf" srcId="{E0C3DF1B-A2C4-42CB-81B6-683FA54F2238}" destId="{8816457D-7E4E-4961-8DEC-15B73E561EEE}" srcOrd="2" destOrd="0" presId="urn:microsoft.com/office/officeart/2005/8/layout/target3"/>
    <dgm:cxn modelId="{B96D13BA-76D6-457D-818D-19C83CAA4E4C}" type="presParOf" srcId="{E0C3DF1B-A2C4-42CB-81B6-683FA54F2238}" destId="{077E7B35-0F49-462F-B0BF-7FCFB380049F}" srcOrd="3" destOrd="0" presId="urn:microsoft.com/office/officeart/2005/8/layout/target3"/>
    <dgm:cxn modelId="{43676EEC-406C-4817-8DB7-DCCE022F9BDB}" type="presParOf" srcId="{E0C3DF1B-A2C4-42CB-81B6-683FA54F2238}" destId="{E4311F2C-1D59-4ED4-A78B-42908E62162A}" srcOrd="4" destOrd="0" presId="urn:microsoft.com/office/officeart/2005/8/layout/target3"/>
    <dgm:cxn modelId="{26895345-C9E7-459E-B73F-4355C288B65E}" type="presParOf" srcId="{E0C3DF1B-A2C4-42CB-81B6-683FA54F2238}" destId="{8B49DA17-DAB0-428A-AE65-36315B2EA537}" srcOrd="5" destOrd="0" presId="urn:microsoft.com/office/officeart/2005/8/layout/target3"/>
    <dgm:cxn modelId="{140676C1-2448-46B4-B143-E3404B32D722}" type="presParOf" srcId="{E0C3DF1B-A2C4-42CB-81B6-683FA54F2238}" destId="{ED3C4B9E-7C28-4380-AB78-81F5A4CA5419}" srcOrd="6" destOrd="0" presId="urn:microsoft.com/office/officeart/2005/8/layout/target3"/>
    <dgm:cxn modelId="{E770F741-A672-41CE-8D38-F81724A1BD96}" type="presParOf" srcId="{E0C3DF1B-A2C4-42CB-81B6-683FA54F2238}" destId="{EAE5657F-FEA4-4E57-9DA7-A432EC3CCB33}" srcOrd="7" destOrd="0" presId="urn:microsoft.com/office/officeart/2005/8/layout/target3"/>
    <dgm:cxn modelId="{966DE126-1B79-4766-9686-0D78F5C83099}" type="presParOf" srcId="{E0C3DF1B-A2C4-42CB-81B6-683FA54F2238}" destId="{73D68187-3BC4-4342-AEC2-DD90115962F4}" srcOrd="8" destOrd="0" presId="urn:microsoft.com/office/officeart/2005/8/layout/target3"/>
    <dgm:cxn modelId="{E89E117C-81B3-407D-A278-EB762B33FF04}" type="presParOf" srcId="{E0C3DF1B-A2C4-42CB-81B6-683FA54F2238}" destId="{C443CD68-9137-4076-A99D-075225E5A742}" srcOrd="9" destOrd="0" presId="urn:microsoft.com/office/officeart/2005/8/layout/target3"/>
    <dgm:cxn modelId="{84346189-5B67-4CDB-A560-B82182CE4FD1}" type="presParOf" srcId="{E0C3DF1B-A2C4-42CB-81B6-683FA54F2238}" destId="{AB28FA12-7EB1-4DD2-A4BD-5A9CE2BF124B}" srcOrd="10" destOrd="0" presId="urn:microsoft.com/office/officeart/2005/8/layout/target3"/>
    <dgm:cxn modelId="{F79FF88C-9A48-4DCE-B23B-2113213258D9}" type="presParOf" srcId="{E0C3DF1B-A2C4-42CB-81B6-683FA54F2238}" destId="{C61AFD73-C090-4619-95EB-4864AAED215F}"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482FC-CA33-4160-B34A-F2D41EB70234}"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EC"/>
        </a:p>
      </dgm:t>
    </dgm:pt>
    <dgm:pt modelId="{A94AFA6B-40FE-406F-949F-B2184A339ED3}">
      <dgm:prSet phldrT="[Texto]" custT="1"/>
      <dgm:spPr/>
      <dgm:t>
        <a:bodyPr/>
        <a:lstStyle/>
        <a:p>
          <a:r>
            <a:rPr lang="es-ES" sz="2000" b="1" dirty="0" smtClean="0"/>
            <a:t>Objetivos de la Investigación </a:t>
          </a:r>
          <a:endParaRPr lang="es-EC" sz="2000" dirty="0"/>
        </a:p>
      </dgm:t>
    </dgm:pt>
    <dgm:pt modelId="{A03D774C-9AEE-419E-BF32-2AB3A5EC617D}" type="parTrans" cxnId="{4BCC330B-95E8-4A05-BC7E-1686F71902D1}">
      <dgm:prSet/>
      <dgm:spPr/>
      <dgm:t>
        <a:bodyPr/>
        <a:lstStyle/>
        <a:p>
          <a:endParaRPr lang="es-EC"/>
        </a:p>
      </dgm:t>
    </dgm:pt>
    <dgm:pt modelId="{B5A022AA-FED0-4CF7-A304-57AD0DAE10C8}" type="sibTrans" cxnId="{4BCC330B-95E8-4A05-BC7E-1686F71902D1}">
      <dgm:prSet/>
      <dgm:spPr/>
      <dgm:t>
        <a:bodyPr/>
        <a:lstStyle/>
        <a:p>
          <a:endParaRPr lang="es-EC"/>
        </a:p>
      </dgm:t>
    </dgm:pt>
    <dgm:pt modelId="{F5B722B0-33A3-46F3-AFDC-20D2BC45BA46}">
      <dgm:prSet phldrT="[Texto]"/>
      <dgm:spPr/>
      <dgm:t>
        <a:bodyPr/>
        <a:lstStyle/>
        <a:p>
          <a:r>
            <a:rPr lang="es-ES" b="1" dirty="0" smtClean="0"/>
            <a:t>Objetivo General:</a:t>
          </a:r>
          <a:endParaRPr lang="es-EC" dirty="0"/>
        </a:p>
      </dgm:t>
    </dgm:pt>
    <dgm:pt modelId="{0E14E629-37F1-4BC5-B145-7133E67F32EC}" type="parTrans" cxnId="{0CDC0169-8893-4261-8CD7-37B22048304E}">
      <dgm:prSet/>
      <dgm:spPr/>
      <dgm:t>
        <a:bodyPr/>
        <a:lstStyle/>
        <a:p>
          <a:endParaRPr lang="es-EC"/>
        </a:p>
      </dgm:t>
    </dgm:pt>
    <dgm:pt modelId="{67F897A9-E8D5-4BD0-B0F7-BC91B2257691}" type="sibTrans" cxnId="{0CDC0169-8893-4261-8CD7-37B22048304E}">
      <dgm:prSet/>
      <dgm:spPr/>
      <dgm:t>
        <a:bodyPr/>
        <a:lstStyle/>
        <a:p>
          <a:endParaRPr lang="es-EC"/>
        </a:p>
      </dgm:t>
    </dgm:pt>
    <dgm:pt modelId="{11BC3EF7-6729-4A9C-8F0D-69332CC05B4C}">
      <dgm:prSet phldrT="[Texto]"/>
      <dgm:spPr/>
      <dgm:t>
        <a:bodyPr/>
        <a:lstStyle/>
        <a:p>
          <a:r>
            <a:rPr lang="es-ES" b="1" dirty="0" smtClean="0"/>
            <a:t>Objetivos específicos:</a:t>
          </a:r>
          <a:endParaRPr lang="es-EC" dirty="0"/>
        </a:p>
      </dgm:t>
    </dgm:pt>
    <dgm:pt modelId="{EADED7BF-CC51-4AF3-BD35-92A4C969C606}" type="parTrans" cxnId="{619DA38E-0272-4E3E-A057-6E5F6F1FCC5F}">
      <dgm:prSet/>
      <dgm:spPr/>
      <dgm:t>
        <a:bodyPr/>
        <a:lstStyle/>
        <a:p>
          <a:endParaRPr lang="es-EC"/>
        </a:p>
      </dgm:t>
    </dgm:pt>
    <dgm:pt modelId="{B78C886C-05F8-4D12-BEF4-C05BDF59A3D5}" type="sibTrans" cxnId="{619DA38E-0272-4E3E-A057-6E5F6F1FCC5F}">
      <dgm:prSet/>
      <dgm:spPr/>
      <dgm:t>
        <a:bodyPr/>
        <a:lstStyle/>
        <a:p>
          <a:endParaRPr lang="es-EC"/>
        </a:p>
      </dgm:t>
    </dgm:pt>
    <dgm:pt modelId="{D480EA72-939A-47CC-9054-2CD73408DFA1}">
      <dgm:prSet phldrT="[Texto]" custT="1"/>
      <dgm:spPr/>
      <dgm:t>
        <a:bodyPr/>
        <a:lstStyle/>
        <a:p>
          <a:r>
            <a:rPr lang="es-ES" sz="2000" b="0" dirty="0" smtClean="0"/>
            <a:t>Interrogantes de la Investigación</a:t>
          </a:r>
          <a:endParaRPr lang="es-EC" sz="2000" b="0" dirty="0"/>
        </a:p>
      </dgm:t>
    </dgm:pt>
    <dgm:pt modelId="{9616F751-0A4F-4DC6-9489-F622E4DA7669}" type="parTrans" cxnId="{F8E96A5E-27D1-462F-999E-F0C5FDE08E7F}">
      <dgm:prSet/>
      <dgm:spPr/>
      <dgm:t>
        <a:bodyPr/>
        <a:lstStyle/>
        <a:p>
          <a:endParaRPr lang="es-EC"/>
        </a:p>
      </dgm:t>
    </dgm:pt>
    <dgm:pt modelId="{65388FB6-8BB9-4D9A-9D3C-E8912EA65761}" type="sibTrans" cxnId="{F8E96A5E-27D1-462F-999E-F0C5FDE08E7F}">
      <dgm:prSet/>
      <dgm:spPr/>
      <dgm:t>
        <a:bodyPr/>
        <a:lstStyle/>
        <a:p>
          <a:endParaRPr lang="es-EC"/>
        </a:p>
      </dgm:t>
    </dgm:pt>
    <dgm:pt modelId="{E55488AA-81B2-4A63-AE59-38BEBC1A4220}">
      <dgm:prSet phldrT="[Texto]"/>
      <dgm:spPr/>
      <dgm:t>
        <a:bodyPr/>
        <a:lstStyle/>
        <a:p>
          <a:r>
            <a:rPr lang="es-ES" dirty="0" smtClean="0"/>
            <a:t>¿Cuál es el impacto del Pensamiento Capitalista Ecuatoriano en el Comercio Ecuatoriano de Productos Cosméticos?</a:t>
          </a:r>
          <a:endParaRPr lang="es-EC" dirty="0"/>
        </a:p>
      </dgm:t>
    </dgm:pt>
    <dgm:pt modelId="{F5A63239-CBBD-4C3B-8232-079F91D9E197}" type="parTrans" cxnId="{B21F1C0C-E9CE-4D8A-8522-FC525ACDA295}">
      <dgm:prSet/>
      <dgm:spPr/>
      <dgm:t>
        <a:bodyPr/>
        <a:lstStyle/>
        <a:p>
          <a:endParaRPr lang="es-EC"/>
        </a:p>
      </dgm:t>
    </dgm:pt>
    <dgm:pt modelId="{F7FDE424-DED5-4BE5-92E4-413767BA909A}" type="sibTrans" cxnId="{B21F1C0C-E9CE-4D8A-8522-FC525ACDA295}">
      <dgm:prSet/>
      <dgm:spPr/>
      <dgm:t>
        <a:bodyPr/>
        <a:lstStyle/>
        <a:p>
          <a:endParaRPr lang="es-EC"/>
        </a:p>
      </dgm:t>
    </dgm:pt>
    <dgm:pt modelId="{CCD59A02-C754-4717-96D0-88D3AE068964}">
      <dgm:prSet phldrT="[Texto]"/>
      <dgm:spPr/>
      <dgm:t>
        <a:bodyPr/>
        <a:lstStyle/>
        <a:p>
          <a:r>
            <a:rPr lang="es-ES" b="1" dirty="0" smtClean="0"/>
            <a:t>Justificación de la Investigación</a:t>
          </a:r>
          <a:endParaRPr lang="es-EC" dirty="0"/>
        </a:p>
      </dgm:t>
    </dgm:pt>
    <dgm:pt modelId="{F9485435-09B3-4B22-90F6-6F863EEE4626}" type="parTrans" cxnId="{897A42E6-0358-46A2-9F48-A30FC8665005}">
      <dgm:prSet/>
      <dgm:spPr/>
      <dgm:t>
        <a:bodyPr/>
        <a:lstStyle/>
        <a:p>
          <a:endParaRPr lang="es-EC"/>
        </a:p>
      </dgm:t>
    </dgm:pt>
    <dgm:pt modelId="{6E7C72C8-A96F-4A4C-AC07-11DDA2D4A0E1}" type="sibTrans" cxnId="{897A42E6-0358-46A2-9F48-A30FC8665005}">
      <dgm:prSet/>
      <dgm:spPr/>
      <dgm:t>
        <a:bodyPr/>
        <a:lstStyle/>
        <a:p>
          <a:endParaRPr lang="es-EC"/>
        </a:p>
      </dgm:t>
    </dgm:pt>
    <dgm:pt modelId="{C94979CC-1DAA-487A-AB8A-81CFB4597822}">
      <dgm:prSet phldrT="[Texto]"/>
      <dgm:spPr/>
      <dgm:t>
        <a:bodyPr/>
        <a:lstStyle/>
        <a:p>
          <a:r>
            <a:rPr lang="es-ES" b="1" dirty="0" smtClean="0"/>
            <a:t>Justificación Teórica</a:t>
          </a:r>
          <a:endParaRPr lang="es-EC" dirty="0"/>
        </a:p>
      </dgm:t>
    </dgm:pt>
    <dgm:pt modelId="{36CFD732-D3AB-438E-8E08-F13B498FB14A}" type="parTrans" cxnId="{CDB75471-87F3-48B3-999B-B86FA57FCD6C}">
      <dgm:prSet/>
      <dgm:spPr/>
      <dgm:t>
        <a:bodyPr/>
        <a:lstStyle/>
        <a:p>
          <a:endParaRPr lang="es-EC"/>
        </a:p>
      </dgm:t>
    </dgm:pt>
    <dgm:pt modelId="{2338ECCC-1ACF-4D6E-9110-B57AFE4B72AC}" type="sibTrans" cxnId="{CDB75471-87F3-48B3-999B-B86FA57FCD6C}">
      <dgm:prSet/>
      <dgm:spPr/>
      <dgm:t>
        <a:bodyPr/>
        <a:lstStyle/>
        <a:p>
          <a:endParaRPr lang="es-EC"/>
        </a:p>
      </dgm:t>
    </dgm:pt>
    <dgm:pt modelId="{5FA0D97B-E669-4E3F-8433-41868155C603}">
      <dgm:prSet phldrT="[Texto]"/>
      <dgm:spPr/>
      <dgm:t>
        <a:bodyPr/>
        <a:lstStyle/>
        <a:p>
          <a:r>
            <a:rPr lang="es-ES" b="1" dirty="0" smtClean="0"/>
            <a:t>Justificación Metodológica</a:t>
          </a:r>
          <a:endParaRPr lang="es-EC" dirty="0"/>
        </a:p>
      </dgm:t>
    </dgm:pt>
    <dgm:pt modelId="{2B5CF043-FB35-4EEA-AD66-161EF4D86F68}" type="parTrans" cxnId="{943792F5-952D-42AB-9267-F32A752C2361}">
      <dgm:prSet/>
      <dgm:spPr/>
      <dgm:t>
        <a:bodyPr/>
        <a:lstStyle/>
        <a:p>
          <a:endParaRPr lang="es-EC"/>
        </a:p>
      </dgm:t>
    </dgm:pt>
    <dgm:pt modelId="{84E4D727-20C0-48C0-A2EA-45E72A6C71EE}" type="sibTrans" cxnId="{943792F5-952D-42AB-9267-F32A752C2361}">
      <dgm:prSet/>
      <dgm:spPr/>
      <dgm:t>
        <a:bodyPr/>
        <a:lstStyle/>
        <a:p>
          <a:endParaRPr lang="es-EC"/>
        </a:p>
      </dgm:t>
    </dgm:pt>
    <dgm:pt modelId="{A58ACC10-D581-4CA9-91ED-43F5602BEF0E}">
      <dgm:prSet/>
      <dgm:spPr/>
      <dgm:t>
        <a:bodyPr/>
        <a:lstStyle/>
        <a:p>
          <a:endParaRPr lang="es-EC" dirty="0"/>
        </a:p>
      </dgm:t>
    </dgm:pt>
    <dgm:pt modelId="{225F2181-1BDE-48D1-9D47-A0B4CBF00213}" type="parTrans" cxnId="{EEBDFF9B-BB9B-40CD-8941-18D343DF6AB1}">
      <dgm:prSet/>
      <dgm:spPr/>
      <dgm:t>
        <a:bodyPr/>
        <a:lstStyle/>
        <a:p>
          <a:endParaRPr lang="es-EC"/>
        </a:p>
      </dgm:t>
    </dgm:pt>
    <dgm:pt modelId="{6B3F0493-5967-4C6B-977F-F994C444C3A8}" type="sibTrans" cxnId="{EEBDFF9B-BB9B-40CD-8941-18D343DF6AB1}">
      <dgm:prSet/>
      <dgm:spPr/>
      <dgm:t>
        <a:bodyPr/>
        <a:lstStyle/>
        <a:p>
          <a:endParaRPr lang="es-EC"/>
        </a:p>
      </dgm:t>
    </dgm:pt>
    <dgm:pt modelId="{D0904059-4A55-4E33-8DC8-6EAAE3940CDD}">
      <dgm:prSet/>
      <dgm:spPr/>
      <dgm:t>
        <a:bodyPr/>
        <a:lstStyle/>
        <a:p>
          <a:r>
            <a:rPr lang="es-ES" dirty="0" smtClean="0"/>
            <a:t>Discutir sobre el Pensamiento Capitalista Ecuatoriano.</a:t>
          </a:r>
          <a:endParaRPr lang="es-EC" dirty="0"/>
        </a:p>
      </dgm:t>
    </dgm:pt>
    <dgm:pt modelId="{67AD1020-A273-4C0A-83E5-B3F6776E4831}" type="parTrans" cxnId="{7F2A7E3C-05EB-4289-879B-253345185ADD}">
      <dgm:prSet/>
      <dgm:spPr/>
      <dgm:t>
        <a:bodyPr/>
        <a:lstStyle/>
        <a:p>
          <a:endParaRPr lang="es-EC"/>
        </a:p>
      </dgm:t>
    </dgm:pt>
    <dgm:pt modelId="{9D9B87D2-693B-4F4E-8ECC-22EE809BF29A}" type="sibTrans" cxnId="{7F2A7E3C-05EB-4289-879B-253345185ADD}">
      <dgm:prSet/>
      <dgm:spPr/>
      <dgm:t>
        <a:bodyPr/>
        <a:lstStyle/>
        <a:p>
          <a:endParaRPr lang="es-EC"/>
        </a:p>
      </dgm:t>
    </dgm:pt>
    <dgm:pt modelId="{05AE264F-B2F4-4BB4-835C-93577939E755}">
      <dgm:prSet/>
      <dgm:spPr/>
      <dgm:t>
        <a:bodyPr/>
        <a:lstStyle/>
        <a:p>
          <a:r>
            <a:rPr lang="es-ES" dirty="0" smtClean="0"/>
            <a:t>Diagnosticar Comercio Ecuatoriano del Producto Cosmético pasta dental.</a:t>
          </a:r>
          <a:endParaRPr lang="es-EC" dirty="0"/>
        </a:p>
      </dgm:t>
    </dgm:pt>
    <dgm:pt modelId="{6BE419C6-7618-4E5E-AD9C-A715310D426E}" type="parTrans" cxnId="{CCC8E067-675D-4F6C-BD19-73EC51EC495B}">
      <dgm:prSet/>
      <dgm:spPr/>
      <dgm:t>
        <a:bodyPr/>
        <a:lstStyle/>
        <a:p>
          <a:endParaRPr lang="es-EC"/>
        </a:p>
      </dgm:t>
    </dgm:pt>
    <dgm:pt modelId="{6653DCA4-9450-45C9-BFF8-458103703E66}" type="sibTrans" cxnId="{CCC8E067-675D-4F6C-BD19-73EC51EC495B}">
      <dgm:prSet/>
      <dgm:spPr/>
      <dgm:t>
        <a:bodyPr/>
        <a:lstStyle/>
        <a:p>
          <a:endParaRPr lang="es-EC"/>
        </a:p>
      </dgm:t>
    </dgm:pt>
    <dgm:pt modelId="{5227A2CB-5835-4EE2-A1AC-7661E06B960B}">
      <dgm:prSet/>
      <dgm:spPr/>
      <dgm:t>
        <a:bodyPr/>
        <a:lstStyle/>
        <a:p>
          <a:endParaRPr lang="es-EC" dirty="0"/>
        </a:p>
      </dgm:t>
    </dgm:pt>
    <dgm:pt modelId="{35BF9218-AF31-4A68-B9B5-864350F8CDF8}" type="parTrans" cxnId="{30D5D6FF-6862-4CBE-9D3E-5736E49DB3AB}">
      <dgm:prSet/>
      <dgm:spPr/>
      <dgm:t>
        <a:bodyPr/>
        <a:lstStyle/>
        <a:p>
          <a:endParaRPr lang="es-EC"/>
        </a:p>
      </dgm:t>
    </dgm:pt>
    <dgm:pt modelId="{AEB54B78-01C9-4A90-BE90-EF68BB801DE0}" type="sibTrans" cxnId="{30D5D6FF-6862-4CBE-9D3E-5736E49DB3AB}">
      <dgm:prSet/>
      <dgm:spPr/>
      <dgm:t>
        <a:bodyPr/>
        <a:lstStyle/>
        <a:p>
          <a:endParaRPr lang="es-EC"/>
        </a:p>
      </dgm:t>
    </dgm:pt>
    <dgm:pt modelId="{A9BF61A3-E7A5-4F72-B325-899194F8AD73}">
      <dgm:prSet/>
      <dgm:spPr/>
      <dgm:t>
        <a:bodyPr/>
        <a:lstStyle/>
        <a:p>
          <a:r>
            <a:rPr lang="es-ES" dirty="0" smtClean="0"/>
            <a:t>¿Qué es el Pensamiento Capitalista Ecuatoriano?</a:t>
          </a:r>
          <a:endParaRPr lang="es-EC" dirty="0"/>
        </a:p>
      </dgm:t>
    </dgm:pt>
    <dgm:pt modelId="{6FF0C20D-EB7E-4913-8AE9-0C9C90BFB101}" type="parTrans" cxnId="{4492F860-9B64-42D0-AB4F-2AEFD4F1B590}">
      <dgm:prSet/>
      <dgm:spPr/>
      <dgm:t>
        <a:bodyPr/>
        <a:lstStyle/>
        <a:p>
          <a:endParaRPr lang="es-EC"/>
        </a:p>
      </dgm:t>
    </dgm:pt>
    <dgm:pt modelId="{91C63A3E-8D65-43AA-8D46-CDB4335AA8AF}" type="sibTrans" cxnId="{4492F860-9B64-42D0-AB4F-2AEFD4F1B590}">
      <dgm:prSet/>
      <dgm:spPr/>
      <dgm:t>
        <a:bodyPr/>
        <a:lstStyle/>
        <a:p>
          <a:endParaRPr lang="es-EC"/>
        </a:p>
      </dgm:t>
    </dgm:pt>
    <dgm:pt modelId="{AF318B82-2E34-45ED-87FB-0B25A0C67B92}">
      <dgm:prSet/>
      <dgm:spPr/>
      <dgm:t>
        <a:bodyPr/>
        <a:lstStyle/>
        <a:p>
          <a:r>
            <a:rPr lang="es-ES" dirty="0" smtClean="0"/>
            <a:t>¿Cómo es el Comercio Ecuatoriano de Productos Cosméticos de pasta dental?</a:t>
          </a:r>
          <a:endParaRPr lang="es-EC" dirty="0"/>
        </a:p>
      </dgm:t>
    </dgm:pt>
    <dgm:pt modelId="{068683E6-76D2-484F-997D-71EA61F442BB}" type="parTrans" cxnId="{1DE8D81B-5F6A-4628-B364-BCD1D6BA2B3A}">
      <dgm:prSet/>
      <dgm:spPr/>
      <dgm:t>
        <a:bodyPr/>
        <a:lstStyle/>
        <a:p>
          <a:endParaRPr lang="es-EC"/>
        </a:p>
      </dgm:t>
    </dgm:pt>
    <dgm:pt modelId="{3B3837E8-A369-406B-B50F-CB0802A7E733}" type="sibTrans" cxnId="{1DE8D81B-5F6A-4628-B364-BCD1D6BA2B3A}">
      <dgm:prSet/>
      <dgm:spPr/>
      <dgm:t>
        <a:bodyPr/>
        <a:lstStyle/>
        <a:p>
          <a:endParaRPr lang="es-EC"/>
        </a:p>
      </dgm:t>
    </dgm:pt>
    <dgm:pt modelId="{32DEEAF7-50FF-4AAE-B16B-B9F7BD19B00E}">
      <dgm:prSet phldrT="[Texto]"/>
      <dgm:spPr/>
      <dgm:t>
        <a:bodyPr/>
        <a:lstStyle/>
        <a:p>
          <a:r>
            <a:rPr lang="es-ES" b="1" dirty="0" smtClean="0"/>
            <a:t>Justificación Académica</a:t>
          </a:r>
          <a:endParaRPr lang="es-EC" dirty="0"/>
        </a:p>
      </dgm:t>
    </dgm:pt>
    <dgm:pt modelId="{680FAFB9-4279-43FA-A5AA-51E252C36F02}" type="parTrans" cxnId="{985298C5-663E-4E8D-B662-A1867C95A93B}">
      <dgm:prSet/>
      <dgm:spPr/>
      <dgm:t>
        <a:bodyPr/>
        <a:lstStyle/>
        <a:p>
          <a:endParaRPr lang="es-EC"/>
        </a:p>
      </dgm:t>
    </dgm:pt>
    <dgm:pt modelId="{1D54BC06-581D-4BBA-A861-FC19A29084A0}" type="sibTrans" cxnId="{985298C5-663E-4E8D-B662-A1867C95A93B}">
      <dgm:prSet/>
      <dgm:spPr/>
      <dgm:t>
        <a:bodyPr/>
        <a:lstStyle/>
        <a:p>
          <a:endParaRPr lang="es-EC"/>
        </a:p>
      </dgm:t>
    </dgm:pt>
    <dgm:pt modelId="{78F9DFB6-2D34-483E-8A91-2C53DC57A8D8}">
      <dgm:prSet phldrT="[Texto]"/>
      <dgm:spPr/>
      <dgm:t>
        <a:bodyPr/>
        <a:lstStyle/>
        <a:p>
          <a:r>
            <a:rPr lang="es-ES" b="1" dirty="0" smtClean="0"/>
            <a:t>Justificación Práctica</a:t>
          </a:r>
          <a:endParaRPr lang="es-EC" dirty="0"/>
        </a:p>
      </dgm:t>
    </dgm:pt>
    <dgm:pt modelId="{583B4E35-B905-4D6A-A2C6-C294A5CB3A83}" type="parTrans" cxnId="{CA86BE62-25EE-4D5E-84FA-AC89400069B3}">
      <dgm:prSet/>
      <dgm:spPr/>
      <dgm:t>
        <a:bodyPr/>
        <a:lstStyle/>
        <a:p>
          <a:endParaRPr lang="es-EC"/>
        </a:p>
      </dgm:t>
    </dgm:pt>
    <dgm:pt modelId="{CE29F806-219C-4D22-952E-0F7D93D33C09}" type="sibTrans" cxnId="{CA86BE62-25EE-4D5E-84FA-AC89400069B3}">
      <dgm:prSet/>
      <dgm:spPr/>
      <dgm:t>
        <a:bodyPr/>
        <a:lstStyle/>
        <a:p>
          <a:endParaRPr lang="es-EC"/>
        </a:p>
      </dgm:t>
    </dgm:pt>
    <dgm:pt modelId="{61965C42-924A-4F3C-8E9C-53325EFDB6DE}">
      <dgm:prSet phldrT="[Texto]"/>
      <dgm:spPr/>
      <dgm:t>
        <a:bodyPr/>
        <a:lstStyle/>
        <a:p>
          <a:r>
            <a:rPr lang="es-ES" b="1" dirty="0" smtClean="0"/>
            <a:t>Justificación Social</a:t>
          </a:r>
          <a:endParaRPr lang="es-EC" dirty="0"/>
        </a:p>
      </dgm:t>
    </dgm:pt>
    <dgm:pt modelId="{F76B3E5E-E926-4B47-9013-C7AA6AC74CD1}" type="parTrans" cxnId="{E8926FBC-A0C8-4BDC-B756-A63EC3D386DB}">
      <dgm:prSet/>
      <dgm:spPr/>
      <dgm:t>
        <a:bodyPr/>
        <a:lstStyle/>
        <a:p>
          <a:endParaRPr lang="es-EC"/>
        </a:p>
      </dgm:t>
    </dgm:pt>
    <dgm:pt modelId="{6FA6BB68-B9F4-4587-AE7F-7D488E51224E}" type="sibTrans" cxnId="{E8926FBC-A0C8-4BDC-B756-A63EC3D386DB}">
      <dgm:prSet/>
      <dgm:spPr/>
      <dgm:t>
        <a:bodyPr/>
        <a:lstStyle/>
        <a:p>
          <a:endParaRPr lang="es-EC"/>
        </a:p>
      </dgm:t>
    </dgm:pt>
    <dgm:pt modelId="{7CE5F499-1ACD-47F8-8ED9-2E26351331F0}">
      <dgm:prSet phldrT="[Texto]"/>
      <dgm:spPr/>
      <dgm:t>
        <a:bodyPr/>
        <a:lstStyle/>
        <a:p>
          <a:r>
            <a:rPr lang="es-ES" dirty="0" smtClean="0"/>
            <a:t>La investigación será fuente de nuevos proyectos investigativos e inducirá a los estudiantes juzgar, conocer, discutir y disciernen el punto de vista de la autora.</a:t>
          </a:r>
          <a:endParaRPr lang="es-EC" dirty="0"/>
        </a:p>
      </dgm:t>
    </dgm:pt>
    <dgm:pt modelId="{7C413933-D1DF-4B2C-8BED-F87321AB891A}" type="parTrans" cxnId="{B20F9C5E-C69E-4434-B197-1CA3505AD839}">
      <dgm:prSet/>
      <dgm:spPr/>
      <dgm:t>
        <a:bodyPr/>
        <a:lstStyle/>
        <a:p>
          <a:endParaRPr lang="es-EC"/>
        </a:p>
      </dgm:t>
    </dgm:pt>
    <dgm:pt modelId="{07E31483-AF76-4028-83AC-235793AE4D4A}" type="sibTrans" cxnId="{B20F9C5E-C69E-4434-B197-1CA3505AD839}">
      <dgm:prSet/>
      <dgm:spPr/>
      <dgm:t>
        <a:bodyPr/>
        <a:lstStyle/>
        <a:p>
          <a:endParaRPr lang="es-EC"/>
        </a:p>
      </dgm:t>
    </dgm:pt>
    <dgm:pt modelId="{BE32F0A5-59CB-4DC0-A642-39DE3BEB9D2C}">
      <dgm:prSet phldrT="[Texto]"/>
      <dgm:spPr/>
      <dgm:t>
        <a:bodyPr/>
        <a:lstStyle/>
        <a:p>
          <a:endParaRPr lang="es-EC" dirty="0"/>
        </a:p>
      </dgm:t>
    </dgm:pt>
    <dgm:pt modelId="{9C8B0A26-4C5F-429D-B2CA-D705BCD5C350}" type="parTrans" cxnId="{B61E270E-F899-4A3B-80AF-AD670C999BA0}">
      <dgm:prSet/>
      <dgm:spPr/>
      <dgm:t>
        <a:bodyPr/>
        <a:lstStyle/>
        <a:p>
          <a:endParaRPr lang="es-EC"/>
        </a:p>
      </dgm:t>
    </dgm:pt>
    <dgm:pt modelId="{ED2F9184-4608-467A-9458-964FC4950BC5}" type="sibTrans" cxnId="{B61E270E-F899-4A3B-80AF-AD670C999BA0}">
      <dgm:prSet/>
      <dgm:spPr/>
      <dgm:t>
        <a:bodyPr/>
        <a:lstStyle/>
        <a:p>
          <a:endParaRPr lang="es-EC"/>
        </a:p>
      </dgm:t>
    </dgm:pt>
    <dgm:pt modelId="{6E8983B1-6AD6-4D36-8B56-B721EC09ECB9}">
      <dgm:prSet phldrT="[Texto]"/>
      <dgm:spPr/>
      <dgm:t>
        <a:bodyPr/>
        <a:lstStyle/>
        <a:p>
          <a:r>
            <a:rPr lang="es-ES" dirty="0" smtClean="0"/>
            <a:t>Determinar el impacto del Pensamiento Capitalista Ecuatoriano en el Comercio Ecuatoriano de Productos Cosméticos.</a:t>
          </a:r>
          <a:endParaRPr lang="es-EC" dirty="0"/>
        </a:p>
      </dgm:t>
    </dgm:pt>
    <dgm:pt modelId="{BE317D09-3808-4862-9B0A-590271648868}" type="parTrans" cxnId="{B16A7AE9-554C-4D8B-98A5-7A65408CCA01}">
      <dgm:prSet/>
      <dgm:spPr/>
      <dgm:t>
        <a:bodyPr/>
        <a:lstStyle/>
        <a:p>
          <a:endParaRPr lang="es-EC"/>
        </a:p>
      </dgm:t>
    </dgm:pt>
    <dgm:pt modelId="{B60CAEBC-7BDE-422F-AD0C-B49C006A2CB3}" type="sibTrans" cxnId="{B16A7AE9-554C-4D8B-98A5-7A65408CCA01}">
      <dgm:prSet/>
      <dgm:spPr/>
      <dgm:t>
        <a:bodyPr/>
        <a:lstStyle/>
        <a:p>
          <a:endParaRPr lang="es-EC"/>
        </a:p>
      </dgm:t>
    </dgm:pt>
    <dgm:pt modelId="{71EA0993-C140-42E2-B6D7-84635B7C9EAF}">
      <dgm:prSet phldrT="[Texto]"/>
      <dgm:spPr/>
      <dgm:t>
        <a:bodyPr/>
        <a:lstStyle/>
        <a:p>
          <a:endParaRPr lang="es-EC" dirty="0"/>
        </a:p>
      </dgm:t>
    </dgm:pt>
    <dgm:pt modelId="{FE8AAB9B-DC78-465E-AA84-F947AAE170AB}" type="parTrans" cxnId="{D3B3A2C8-A77A-4169-9A2C-E22AEB40E06C}">
      <dgm:prSet/>
      <dgm:spPr/>
      <dgm:t>
        <a:bodyPr/>
        <a:lstStyle/>
        <a:p>
          <a:endParaRPr lang="es-EC"/>
        </a:p>
      </dgm:t>
    </dgm:pt>
    <dgm:pt modelId="{206E4825-DB54-4123-B1B3-9D6F8B6F8A9E}" type="sibTrans" cxnId="{D3B3A2C8-A77A-4169-9A2C-E22AEB40E06C}">
      <dgm:prSet/>
      <dgm:spPr/>
      <dgm:t>
        <a:bodyPr/>
        <a:lstStyle/>
        <a:p>
          <a:endParaRPr lang="es-EC"/>
        </a:p>
      </dgm:t>
    </dgm:pt>
    <dgm:pt modelId="{ACAEC44E-C3A5-45A2-9DA4-2EA5F775AD18}" type="pres">
      <dgm:prSet presAssocID="{E79482FC-CA33-4160-B34A-F2D41EB70234}" presName="Name0" presStyleCnt="0">
        <dgm:presLayoutVars>
          <dgm:dir/>
          <dgm:animLvl val="lvl"/>
          <dgm:resizeHandles val="exact"/>
        </dgm:presLayoutVars>
      </dgm:prSet>
      <dgm:spPr/>
      <dgm:t>
        <a:bodyPr/>
        <a:lstStyle/>
        <a:p>
          <a:endParaRPr lang="es-EC"/>
        </a:p>
      </dgm:t>
    </dgm:pt>
    <dgm:pt modelId="{44AE524E-19B9-46F0-85AE-930ED335AA5A}" type="pres">
      <dgm:prSet presAssocID="{A94AFA6B-40FE-406F-949F-B2184A339ED3}" presName="composite" presStyleCnt="0"/>
      <dgm:spPr/>
    </dgm:pt>
    <dgm:pt modelId="{25570633-768D-45DF-9A8C-E8E7422E97AE}" type="pres">
      <dgm:prSet presAssocID="{A94AFA6B-40FE-406F-949F-B2184A339ED3}" presName="parTx" presStyleLbl="alignNode1" presStyleIdx="0" presStyleCnt="3">
        <dgm:presLayoutVars>
          <dgm:chMax val="0"/>
          <dgm:chPref val="0"/>
          <dgm:bulletEnabled val="1"/>
        </dgm:presLayoutVars>
      </dgm:prSet>
      <dgm:spPr/>
      <dgm:t>
        <a:bodyPr/>
        <a:lstStyle/>
        <a:p>
          <a:endParaRPr lang="es-EC"/>
        </a:p>
      </dgm:t>
    </dgm:pt>
    <dgm:pt modelId="{4A1BFDC0-2399-4051-9436-63B31363CE45}" type="pres">
      <dgm:prSet presAssocID="{A94AFA6B-40FE-406F-949F-B2184A339ED3}" presName="desTx" presStyleLbl="alignAccFollowNode1" presStyleIdx="0" presStyleCnt="3">
        <dgm:presLayoutVars>
          <dgm:bulletEnabled val="1"/>
        </dgm:presLayoutVars>
      </dgm:prSet>
      <dgm:spPr/>
      <dgm:t>
        <a:bodyPr/>
        <a:lstStyle/>
        <a:p>
          <a:endParaRPr lang="es-EC"/>
        </a:p>
      </dgm:t>
    </dgm:pt>
    <dgm:pt modelId="{C9D7CC8D-80E6-474F-A0EE-C1E9CD453878}" type="pres">
      <dgm:prSet presAssocID="{B5A022AA-FED0-4CF7-A304-57AD0DAE10C8}" presName="space" presStyleCnt="0"/>
      <dgm:spPr/>
    </dgm:pt>
    <dgm:pt modelId="{3870DC1C-A9E1-45FC-81F1-CEE074422B35}" type="pres">
      <dgm:prSet presAssocID="{D480EA72-939A-47CC-9054-2CD73408DFA1}" presName="composite" presStyleCnt="0"/>
      <dgm:spPr/>
    </dgm:pt>
    <dgm:pt modelId="{D412A83F-D56C-4223-AA2C-83C0C6D59B54}" type="pres">
      <dgm:prSet presAssocID="{D480EA72-939A-47CC-9054-2CD73408DFA1}" presName="parTx" presStyleLbl="alignNode1" presStyleIdx="1" presStyleCnt="3">
        <dgm:presLayoutVars>
          <dgm:chMax val="0"/>
          <dgm:chPref val="0"/>
          <dgm:bulletEnabled val="1"/>
        </dgm:presLayoutVars>
      </dgm:prSet>
      <dgm:spPr/>
      <dgm:t>
        <a:bodyPr/>
        <a:lstStyle/>
        <a:p>
          <a:endParaRPr lang="es-EC"/>
        </a:p>
      </dgm:t>
    </dgm:pt>
    <dgm:pt modelId="{3CFAA815-7B66-458D-AB8D-BB501D1BBB64}" type="pres">
      <dgm:prSet presAssocID="{D480EA72-939A-47CC-9054-2CD73408DFA1}" presName="desTx" presStyleLbl="alignAccFollowNode1" presStyleIdx="1" presStyleCnt="3">
        <dgm:presLayoutVars>
          <dgm:bulletEnabled val="1"/>
        </dgm:presLayoutVars>
      </dgm:prSet>
      <dgm:spPr/>
      <dgm:t>
        <a:bodyPr/>
        <a:lstStyle/>
        <a:p>
          <a:endParaRPr lang="es-EC"/>
        </a:p>
      </dgm:t>
    </dgm:pt>
    <dgm:pt modelId="{29C5EC0D-D3A4-43AF-A18F-080C25426D83}" type="pres">
      <dgm:prSet presAssocID="{65388FB6-8BB9-4D9A-9D3C-E8912EA65761}" presName="space" presStyleCnt="0"/>
      <dgm:spPr/>
    </dgm:pt>
    <dgm:pt modelId="{7674E40F-72C1-43E7-B07B-A3745C452B0C}" type="pres">
      <dgm:prSet presAssocID="{CCD59A02-C754-4717-96D0-88D3AE068964}" presName="composite" presStyleCnt="0"/>
      <dgm:spPr/>
    </dgm:pt>
    <dgm:pt modelId="{C06343D4-4006-4CE3-B100-7BB3CED03E15}" type="pres">
      <dgm:prSet presAssocID="{CCD59A02-C754-4717-96D0-88D3AE068964}" presName="parTx" presStyleLbl="alignNode1" presStyleIdx="2" presStyleCnt="3">
        <dgm:presLayoutVars>
          <dgm:chMax val="0"/>
          <dgm:chPref val="0"/>
          <dgm:bulletEnabled val="1"/>
        </dgm:presLayoutVars>
      </dgm:prSet>
      <dgm:spPr/>
      <dgm:t>
        <a:bodyPr/>
        <a:lstStyle/>
        <a:p>
          <a:endParaRPr lang="es-EC"/>
        </a:p>
      </dgm:t>
    </dgm:pt>
    <dgm:pt modelId="{D326034B-FBDE-4C05-9A48-830F5F64560A}" type="pres">
      <dgm:prSet presAssocID="{CCD59A02-C754-4717-96D0-88D3AE068964}" presName="desTx" presStyleLbl="alignAccFollowNode1" presStyleIdx="2" presStyleCnt="3">
        <dgm:presLayoutVars>
          <dgm:bulletEnabled val="1"/>
        </dgm:presLayoutVars>
      </dgm:prSet>
      <dgm:spPr/>
      <dgm:t>
        <a:bodyPr/>
        <a:lstStyle/>
        <a:p>
          <a:endParaRPr lang="es-EC"/>
        </a:p>
      </dgm:t>
    </dgm:pt>
  </dgm:ptLst>
  <dgm:cxnLst>
    <dgm:cxn modelId="{897A42E6-0358-46A2-9F48-A30FC8665005}" srcId="{E79482FC-CA33-4160-B34A-F2D41EB70234}" destId="{CCD59A02-C754-4717-96D0-88D3AE068964}" srcOrd="2" destOrd="0" parTransId="{F9485435-09B3-4B22-90F6-6F863EEE4626}" sibTransId="{6E7C72C8-A96F-4A4C-AC07-11DDA2D4A0E1}"/>
    <dgm:cxn modelId="{B21F1C0C-E9CE-4D8A-8522-FC525ACDA295}" srcId="{D480EA72-939A-47CC-9054-2CD73408DFA1}" destId="{E55488AA-81B2-4A63-AE59-38BEBC1A4220}" srcOrd="0" destOrd="0" parTransId="{F5A63239-CBBD-4C3B-8232-079F91D9E197}" sibTransId="{F7FDE424-DED5-4BE5-92E4-413767BA909A}"/>
    <dgm:cxn modelId="{D3B3A2C8-A77A-4169-9A2C-E22AEB40E06C}" srcId="{A94AFA6B-40FE-406F-949F-B2184A339ED3}" destId="{71EA0993-C140-42E2-B6D7-84635B7C9EAF}" srcOrd="2" destOrd="0" parTransId="{FE8AAB9B-DC78-465E-AA84-F947AAE170AB}" sibTransId="{206E4825-DB54-4123-B1B3-9D6F8B6F8A9E}"/>
    <dgm:cxn modelId="{2A9C025F-4A8B-48EB-ABB8-BC1F37BDBD96}" type="presOf" srcId="{61965C42-924A-4F3C-8E9C-53325EFDB6DE}" destId="{D326034B-FBDE-4C05-9A48-830F5F64560A}" srcOrd="0" destOrd="4" presId="urn:microsoft.com/office/officeart/2005/8/layout/hList1"/>
    <dgm:cxn modelId="{A51A353E-2585-41B1-AEC7-2F12190BB273}" type="presOf" srcId="{7CE5F499-1ACD-47F8-8ED9-2E26351331F0}" destId="{D326034B-FBDE-4C05-9A48-830F5F64560A}" srcOrd="0" destOrd="6" presId="urn:microsoft.com/office/officeart/2005/8/layout/hList1"/>
    <dgm:cxn modelId="{E8926FBC-A0C8-4BDC-B756-A63EC3D386DB}" srcId="{CCD59A02-C754-4717-96D0-88D3AE068964}" destId="{61965C42-924A-4F3C-8E9C-53325EFDB6DE}" srcOrd="4" destOrd="0" parTransId="{F76B3E5E-E926-4B47-9013-C7AA6AC74CD1}" sibTransId="{6FA6BB68-B9F4-4587-AE7F-7D488E51224E}"/>
    <dgm:cxn modelId="{677253C6-0A69-4B64-8B63-57A6A3DDDC6C}" type="presOf" srcId="{D480EA72-939A-47CC-9054-2CD73408DFA1}" destId="{D412A83F-D56C-4223-AA2C-83C0C6D59B54}" srcOrd="0" destOrd="0" presId="urn:microsoft.com/office/officeart/2005/8/layout/hList1"/>
    <dgm:cxn modelId="{39D797C5-94B6-4701-A0B7-73780640635C}" type="presOf" srcId="{CCD59A02-C754-4717-96D0-88D3AE068964}" destId="{C06343D4-4006-4CE3-B100-7BB3CED03E15}" srcOrd="0" destOrd="0" presId="urn:microsoft.com/office/officeart/2005/8/layout/hList1"/>
    <dgm:cxn modelId="{3617B41F-931E-4EAB-8E33-3764373C7B52}" type="presOf" srcId="{6E8983B1-6AD6-4D36-8B56-B721EC09ECB9}" destId="{4A1BFDC0-2399-4051-9436-63B31363CE45}" srcOrd="0" destOrd="1" presId="urn:microsoft.com/office/officeart/2005/8/layout/hList1"/>
    <dgm:cxn modelId="{619DA38E-0272-4E3E-A057-6E5F6F1FCC5F}" srcId="{A94AFA6B-40FE-406F-949F-B2184A339ED3}" destId="{11BC3EF7-6729-4A9C-8F0D-69332CC05B4C}" srcOrd="3" destOrd="0" parTransId="{EADED7BF-CC51-4AF3-BD35-92A4C969C606}" sibTransId="{B78C886C-05F8-4D12-BEF4-C05BDF59A3D5}"/>
    <dgm:cxn modelId="{B5198107-A400-4B68-B549-19EDBB731423}" type="presOf" srcId="{A58ACC10-D581-4CA9-91ED-43F5602BEF0E}" destId="{4A1BFDC0-2399-4051-9436-63B31363CE45}" srcOrd="0" destOrd="4" presId="urn:microsoft.com/office/officeart/2005/8/layout/hList1"/>
    <dgm:cxn modelId="{1DCDE57D-AF4F-44DE-8857-A650580E693F}" type="presOf" srcId="{78F9DFB6-2D34-483E-8A91-2C53DC57A8D8}" destId="{D326034B-FBDE-4C05-9A48-830F5F64560A}" srcOrd="0" destOrd="3" presId="urn:microsoft.com/office/officeart/2005/8/layout/hList1"/>
    <dgm:cxn modelId="{7E28D9D1-994E-4D26-ADC7-640BD1D4631A}" type="presOf" srcId="{BE32F0A5-59CB-4DC0-A642-39DE3BEB9D2C}" destId="{D326034B-FBDE-4C05-9A48-830F5F64560A}" srcOrd="0" destOrd="5" presId="urn:microsoft.com/office/officeart/2005/8/layout/hList1"/>
    <dgm:cxn modelId="{B16A7AE9-554C-4D8B-98A5-7A65408CCA01}" srcId="{A94AFA6B-40FE-406F-949F-B2184A339ED3}" destId="{6E8983B1-6AD6-4D36-8B56-B721EC09ECB9}" srcOrd="1" destOrd="0" parTransId="{BE317D09-3808-4862-9B0A-590271648868}" sibTransId="{B60CAEBC-7BDE-422F-AD0C-B49C006A2CB3}"/>
    <dgm:cxn modelId="{1DE8D81B-5F6A-4628-B364-BCD1D6BA2B3A}" srcId="{D480EA72-939A-47CC-9054-2CD73408DFA1}" destId="{AF318B82-2E34-45ED-87FB-0B25A0C67B92}" srcOrd="3" destOrd="0" parTransId="{068683E6-76D2-484F-997D-71EA61F442BB}" sibTransId="{3B3837E8-A369-406B-B50F-CB0802A7E733}"/>
    <dgm:cxn modelId="{943792F5-952D-42AB-9267-F32A752C2361}" srcId="{CCD59A02-C754-4717-96D0-88D3AE068964}" destId="{5FA0D97B-E669-4E3F-8433-41868155C603}" srcOrd="1" destOrd="0" parTransId="{2B5CF043-FB35-4EEA-AD66-161EF4D86F68}" sibTransId="{84E4D727-20C0-48C0-A2EA-45E72A6C71EE}"/>
    <dgm:cxn modelId="{4BCC330B-95E8-4A05-BC7E-1686F71902D1}" srcId="{E79482FC-CA33-4160-B34A-F2D41EB70234}" destId="{A94AFA6B-40FE-406F-949F-B2184A339ED3}" srcOrd="0" destOrd="0" parTransId="{A03D774C-9AEE-419E-BF32-2AB3A5EC617D}" sibTransId="{B5A022AA-FED0-4CF7-A304-57AD0DAE10C8}"/>
    <dgm:cxn modelId="{EAF2A968-7AE3-4D47-9039-3A9CF7BDE5D8}" type="presOf" srcId="{D0904059-4A55-4E33-8DC8-6EAAE3940CDD}" destId="{4A1BFDC0-2399-4051-9436-63B31363CE45}" srcOrd="0" destOrd="5" presId="urn:microsoft.com/office/officeart/2005/8/layout/hList1"/>
    <dgm:cxn modelId="{B61E270E-F899-4A3B-80AF-AD670C999BA0}" srcId="{CCD59A02-C754-4717-96D0-88D3AE068964}" destId="{BE32F0A5-59CB-4DC0-A642-39DE3BEB9D2C}" srcOrd="5" destOrd="0" parTransId="{9C8B0A26-4C5F-429D-B2CA-D705BCD5C350}" sibTransId="{ED2F9184-4608-467A-9458-964FC4950BC5}"/>
    <dgm:cxn modelId="{630B9AD1-AEB1-4A1D-A419-8F04B7A46840}" type="presOf" srcId="{F5B722B0-33A3-46F3-AFDC-20D2BC45BA46}" destId="{4A1BFDC0-2399-4051-9436-63B31363CE45}" srcOrd="0" destOrd="0" presId="urn:microsoft.com/office/officeart/2005/8/layout/hList1"/>
    <dgm:cxn modelId="{F8E96A5E-27D1-462F-999E-F0C5FDE08E7F}" srcId="{E79482FC-CA33-4160-B34A-F2D41EB70234}" destId="{D480EA72-939A-47CC-9054-2CD73408DFA1}" srcOrd="1" destOrd="0" parTransId="{9616F751-0A4F-4DC6-9489-F622E4DA7669}" sibTransId="{65388FB6-8BB9-4D9A-9D3C-E8912EA65761}"/>
    <dgm:cxn modelId="{CA86BE62-25EE-4D5E-84FA-AC89400069B3}" srcId="{CCD59A02-C754-4717-96D0-88D3AE068964}" destId="{78F9DFB6-2D34-483E-8A91-2C53DC57A8D8}" srcOrd="3" destOrd="0" parTransId="{583B4E35-B905-4D6A-A2C6-C294A5CB3A83}" sibTransId="{CE29F806-219C-4D22-952E-0F7D93D33C09}"/>
    <dgm:cxn modelId="{7F2A7E3C-05EB-4289-879B-253345185ADD}" srcId="{A58ACC10-D581-4CA9-91ED-43F5602BEF0E}" destId="{D0904059-4A55-4E33-8DC8-6EAAE3940CDD}" srcOrd="0" destOrd="0" parTransId="{67AD1020-A273-4C0A-83E5-B3F6776E4831}" sibTransId="{9D9B87D2-693B-4F4E-8ECC-22EE809BF29A}"/>
    <dgm:cxn modelId="{14BA34CC-3618-492A-BDE2-E620C4DFF0B5}" type="presOf" srcId="{32DEEAF7-50FF-4AAE-B16B-B9F7BD19B00E}" destId="{D326034B-FBDE-4C05-9A48-830F5F64560A}" srcOrd="0" destOrd="2" presId="urn:microsoft.com/office/officeart/2005/8/layout/hList1"/>
    <dgm:cxn modelId="{E36193A8-DE9E-4B52-9951-1F570655117D}" type="presOf" srcId="{5227A2CB-5835-4EE2-A1AC-7661E06B960B}" destId="{3CFAA815-7B66-458D-AB8D-BB501D1BBB64}" srcOrd="0" destOrd="1" presId="urn:microsoft.com/office/officeart/2005/8/layout/hList1"/>
    <dgm:cxn modelId="{30D5D6FF-6862-4CBE-9D3E-5736E49DB3AB}" srcId="{D480EA72-939A-47CC-9054-2CD73408DFA1}" destId="{5227A2CB-5835-4EE2-A1AC-7661E06B960B}" srcOrd="1" destOrd="0" parTransId="{35BF9218-AF31-4A68-B9B5-864350F8CDF8}" sibTransId="{AEB54B78-01C9-4A90-BE90-EF68BB801DE0}"/>
    <dgm:cxn modelId="{3C8389CE-5F4A-46B0-8B46-70E6D7BD8345}" type="presOf" srcId="{11BC3EF7-6729-4A9C-8F0D-69332CC05B4C}" destId="{4A1BFDC0-2399-4051-9436-63B31363CE45}" srcOrd="0" destOrd="3" presId="urn:microsoft.com/office/officeart/2005/8/layout/hList1"/>
    <dgm:cxn modelId="{CDB75471-87F3-48B3-999B-B86FA57FCD6C}" srcId="{CCD59A02-C754-4717-96D0-88D3AE068964}" destId="{C94979CC-1DAA-487A-AB8A-81CFB4597822}" srcOrd="0" destOrd="0" parTransId="{36CFD732-D3AB-438E-8E08-F13B498FB14A}" sibTransId="{2338ECCC-1ACF-4D6E-9110-B57AFE4B72AC}"/>
    <dgm:cxn modelId="{261D75D4-AB85-4C64-BC05-B41E80B43F56}" type="presOf" srcId="{E79482FC-CA33-4160-B34A-F2D41EB70234}" destId="{ACAEC44E-C3A5-45A2-9DA4-2EA5F775AD18}" srcOrd="0" destOrd="0" presId="urn:microsoft.com/office/officeart/2005/8/layout/hList1"/>
    <dgm:cxn modelId="{E78D9080-66AC-4DEA-9575-B3EDC47B574B}" type="presOf" srcId="{5FA0D97B-E669-4E3F-8433-41868155C603}" destId="{D326034B-FBDE-4C05-9A48-830F5F64560A}" srcOrd="0" destOrd="1" presId="urn:microsoft.com/office/officeart/2005/8/layout/hList1"/>
    <dgm:cxn modelId="{B20F9C5E-C69E-4434-B197-1CA3505AD839}" srcId="{CCD59A02-C754-4717-96D0-88D3AE068964}" destId="{7CE5F499-1ACD-47F8-8ED9-2E26351331F0}" srcOrd="6" destOrd="0" parTransId="{7C413933-D1DF-4B2C-8BED-F87321AB891A}" sibTransId="{07E31483-AF76-4028-83AC-235793AE4D4A}"/>
    <dgm:cxn modelId="{D50FB259-78EC-41F4-89D3-80D28E3E4CCD}" type="presOf" srcId="{A9BF61A3-E7A5-4F72-B325-899194F8AD73}" destId="{3CFAA815-7B66-458D-AB8D-BB501D1BBB64}" srcOrd="0" destOrd="2" presId="urn:microsoft.com/office/officeart/2005/8/layout/hList1"/>
    <dgm:cxn modelId="{437534C3-29C5-41E5-9115-97C52C38DACA}" type="presOf" srcId="{C94979CC-1DAA-487A-AB8A-81CFB4597822}" destId="{D326034B-FBDE-4C05-9A48-830F5F64560A}" srcOrd="0" destOrd="0" presId="urn:microsoft.com/office/officeart/2005/8/layout/hList1"/>
    <dgm:cxn modelId="{1AC651A6-6DCB-445B-84C5-2C499960C1E5}" type="presOf" srcId="{71EA0993-C140-42E2-B6D7-84635B7C9EAF}" destId="{4A1BFDC0-2399-4051-9436-63B31363CE45}" srcOrd="0" destOrd="2" presId="urn:microsoft.com/office/officeart/2005/8/layout/hList1"/>
    <dgm:cxn modelId="{0CDC0169-8893-4261-8CD7-37B22048304E}" srcId="{A94AFA6B-40FE-406F-949F-B2184A339ED3}" destId="{F5B722B0-33A3-46F3-AFDC-20D2BC45BA46}" srcOrd="0" destOrd="0" parTransId="{0E14E629-37F1-4BC5-B145-7133E67F32EC}" sibTransId="{67F897A9-E8D5-4BD0-B0F7-BC91B2257691}"/>
    <dgm:cxn modelId="{EEBDFF9B-BB9B-40CD-8941-18D343DF6AB1}" srcId="{A94AFA6B-40FE-406F-949F-B2184A339ED3}" destId="{A58ACC10-D581-4CA9-91ED-43F5602BEF0E}" srcOrd="4" destOrd="0" parTransId="{225F2181-1BDE-48D1-9D47-A0B4CBF00213}" sibTransId="{6B3F0493-5967-4C6B-977F-F994C444C3A8}"/>
    <dgm:cxn modelId="{ADA0802C-42E8-4C19-8D9F-B8EDADE5737A}" type="presOf" srcId="{05AE264F-B2F4-4BB4-835C-93577939E755}" destId="{4A1BFDC0-2399-4051-9436-63B31363CE45}" srcOrd="0" destOrd="6" presId="urn:microsoft.com/office/officeart/2005/8/layout/hList1"/>
    <dgm:cxn modelId="{985298C5-663E-4E8D-B662-A1867C95A93B}" srcId="{CCD59A02-C754-4717-96D0-88D3AE068964}" destId="{32DEEAF7-50FF-4AAE-B16B-B9F7BD19B00E}" srcOrd="2" destOrd="0" parTransId="{680FAFB9-4279-43FA-A5AA-51E252C36F02}" sibTransId="{1D54BC06-581D-4BBA-A861-FC19A29084A0}"/>
    <dgm:cxn modelId="{72F92253-FC88-409E-B6E4-0F87193EA1E2}" type="presOf" srcId="{AF318B82-2E34-45ED-87FB-0B25A0C67B92}" destId="{3CFAA815-7B66-458D-AB8D-BB501D1BBB64}" srcOrd="0" destOrd="3" presId="urn:microsoft.com/office/officeart/2005/8/layout/hList1"/>
    <dgm:cxn modelId="{B747176B-1C77-476E-A83E-F94BF04957D7}" type="presOf" srcId="{A94AFA6B-40FE-406F-949F-B2184A339ED3}" destId="{25570633-768D-45DF-9A8C-E8E7422E97AE}" srcOrd="0" destOrd="0" presId="urn:microsoft.com/office/officeart/2005/8/layout/hList1"/>
    <dgm:cxn modelId="{CCC8E067-675D-4F6C-BD19-73EC51EC495B}" srcId="{A58ACC10-D581-4CA9-91ED-43F5602BEF0E}" destId="{05AE264F-B2F4-4BB4-835C-93577939E755}" srcOrd="1" destOrd="0" parTransId="{6BE419C6-7618-4E5E-AD9C-A715310D426E}" sibTransId="{6653DCA4-9450-45C9-BFF8-458103703E66}"/>
    <dgm:cxn modelId="{085E5797-51FD-4A59-A8B5-B00A882F7AF9}" type="presOf" srcId="{E55488AA-81B2-4A63-AE59-38BEBC1A4220}" destId="{3CFAA815-7B66-458D-AB8D-BB501D1BBB64}" srcOrd="0" destOrd="0" presId="urn:microsoft.com/office/officeart/2005/8/layout/hList1"/>
    <dgm:cxn modelId="{4492F860-9B64-42D0-AB4F-2AEFD4F1B590}" srcId="{D480EA72-939A-47CC-9054-2CD73408DFA1}" destId="{A9BF61A3-E7A5-4F72-B325-899194F8AD73}" srcOrd="2" destOrd="0" parTransId="{6FF0C20D-EB7E-4913-8AE9-0C9C90BFB101}" sibTransId="{91C63A3E-8D65-43AA-8D46-CDB4335AA8AF}"/>
    <dgm:cxn modelId="{56796035-185F-47B7-84F5-AECFEB03390F}" type="presParOf" srcId="{ACAEC44E-C3A5-45A2-9DA4-2EA5F775AD18}" destId="{44AE524E-19B9-46F0-85AE-930ED335AA5A}" srcOrd="0" destOrd="0" presId="urn:microsoft.com/office/officeart/2005/8/layout/hList1"/>
    <dgm:cxn modelId="{B6CD8CC4-2C82-4809-9580-18576F574632}" type="presParOf" srcId="{44AE524E-19B9-46F0-85AE-930ED335AA5A}" destId="{25570633-768D-45DF-9A8C-E8E7422E97AE}" srcOrd="0" destOrd="0" presId="urn:microsoft.com/office/officeart/2005/8/layout/hList1"/>
    <dgm:cxn modelId="{25A049D2-AF49-4673-A270-5C8170A22DE4}" type="presParOf" srcId="{44AE524E-19B9-46F0-85AE-930ED335AA5A}" destId="{4A1BFDC0-2399-4051-9436-63B31363CE45}" srcOrd="1" destOrd="0" presId="urn:microsoft.com/office/officeart/2005/8/layout/hList1"/>
    <dgm:cxn modelId="{B049EC21-3CD0-47A2-8790-10783C6D7AB5}" type="presParOf" srcId="{ACAEC44E-C3A5-45A2-9DA4-2EA5F775AD18}" destId="{C9D7CC8D-80E6-474F-A0EE-C1E9CD453878}" srcOrd="1" destOrd="0" presId="urn:microsoft.com/office/officeart/2005/8/layout/hList1"/>
    <dgm:cxn modelId="{BD6ECF62-7A61-4FF3-8A14-D39FAC563F10}" type="presParOf" srcId="{ACAEC44E-C3A5-45A2-9DA4-2EA5F775AD18}" destId="{3870DC1C-A9E1-45FC-81F1-CEE074422B35}" srcOrd="2" destOrd="0" presId="urn:microsoft.com/office/officeart/2005/8/layout/hList1"/>
    <dgm:cxn modelId="{DD62464F-4452-42C9-A9E1-1C921DF7093B}" type="presParOf" srcId="{3870DC1C-A9E1-45FC-81F1-CEE074422B35}" destId="{D412A83F-D56C-4223-AA2C-83C0C6D59B54}" srcOrd="0" destOrd="0" presId="urn:microsoft.com/office/officeart/2005/8/layout/hList1"/>
    <dgm:cxn modelId="{64191300-7D3C-48F0-AFA7-60F851D3DC16}" type="presParOf" srcId="{3870DC1C-A9E1-45FC-81F1-CEE074422B35}" destId="{3CFAA815-7B66-458D-AB8D-BB501D1BBB64}" srcOrd="1" destOrd="0" presId="urn:microsoft.com/office/officeart/2005/8/layout/hList1"/>
    <dgm:cxn modelId="{7A27BE5A-9ACF-4A29-B6D3-CFA9155B82B4}" type="presParOf" srcId="{ACAEC44E-C3A5-45A2-9DA4-2EA5F775AD18}" destId="{29C5EC0D-D3A4-43AF-A18F-080C25426D83}" srcOrd="3" destOrd="0" presId="urn:microsoft.com/office/officeart/2005/8/layout/hList1"/>
    <dgm:cxn modelId="{D10D15DC-FE96-419B-8641-C50EC620530E}" type="presParOf" srcId="{ACAEC44E-C3A5-45A2-9DA4-2EA5F775AD18}" destId="{7674E40F-72C1-43E7-B07B-A3745C452B0C}" srcOrd="4" destOrd="0" presId="urn:microsoft.com/office/officeart/2005/8/layout/hList1"/>
    <dgm:cxn modelId="{891E9A2A-8F40-47BC-A23F-00A8AD1E5E39}" type="presParOf" srcId="{7674E40F-72C1-43E7-B07B-A3745C452B0C}" destId="{C06343D4-4006-4CE3-B100-7BB3CED03E15}" srcOrd="0" destOrd="0" presId="urn:microsoft.com/office/officeart/2005/8/layout/hList1"/>
    <dgm:cxn modelId="{3825EAC2-555B-433C-B5FD-6F9088F05BF8}" type="presParOf" srcId="{7674E40F-72C1-43E7-B07B-A3745C452B0C}" destId="{D326034B-FBDE-4C05-9A48-830F5F6456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14FAA9-AC5E-4E2B-B798-1275CEDAF847}"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s-EC"/>
        </a:p>
      </dgm:t>
    </dgm:pt>
    <dgm:pt modelId="{40861E02-5197-48B8-8EC7-759929DE28CA}">
      <dgm:prSet phldrT="[Texto]" custT="1"/>
      <dgm:spPr/>
      <dgm:t>
        <a:bodyPr/>
        <a:lstStyle/>
        <a:p>
          <a:r>
            <a:rPr lang="es-ES" sz="2400" b="1" dirty="0" smtClean="0"/>
            <a:t>Tipo de Investigación</a:t>
          </a:r>
          <a:endParaRPr lang="es-EC" sz="2400" dirty="0"/>
        </a:p>
      </dgm:t>
    </dgm:pt>
    <dgm:pt modelId="{A7B3620C-5CAA-4E60-9AD5-824F73685FD1}" type="parTrans" cxnId="{AFCE0CDD-86FF-45F6-9B15-9447EB468D46}">
      <dgm:prSet/>
      <dgm:spPr/>
      <dgm:t>
        <a:bodyPr/>
        <a:lstStyle/>
        <a:p>
          <a:endParaRPr lang="es-EC"/>
        </a:p>
      </dgm:t>
    </dgm:pt>
    <dgm:pt modelId="{AC90D844-9A92-47F6-B180-2694A4A6CF85}" type="sibTrans" cxnId="{AFCE0CDD-86FF-45F6-9B15-9447EB468D46}">
      <dgm:prSet/>
      <dgm:spPr/>
      <dgm:t>
        <a:bodyPr/>
        <a:lstStyle/>
        <a:p>
          <a:endParaRPr lang="es-EC"/>
        </a:p>
      </dgm:t>
    </dgm:pt>
    <dgm:pt modelId="{CE2441B8-94FA-450E-8C76-69C7318CD1CA}">
      <dgm:prSet phldrT="[Texto]" custT="1"/>
      <dgm:spPr/>
      <dgm:t>
        <a:bodyPr/>
        <a:lstStyle/>
        <a:p>
          <a:r>
            <a:rPr lang="es-ES" sz="1800" b="1" dirty="0" smtClean="0"/>
            <a:t>Exploratoria: </a:t>
          </a:r>
          <a:r>
            <a:rPr lang="es-ES" sz="1800" dirty="0" smtClean="0"/>
            <a:t>la investigación posee un lugar definido, con sus unidades de observación y base para futuras investigaciones.</a:t>
          </a:r>
          <a:endParaRPr lang="es-EC" sz="1800" dirty="0"/>
        </a:p>
      </dgm:t>
    </dgm:pt>
    <dgm:pt modelId="{D280DF9E-BC38-4C58-869A-7BAD07B55AC4}" type="parTrans" cxnId="{E10E2DE5-8034-444C-9413-50F42E7CD09E}">
      <dgm:prSet/>
      <dgm:spPr/>
      <dgm:t>
        <a:bodyPr/>
        <a:lstStyle/>
        <a:p>
          <a:endParaRPr lang="es-EC"/>
        </a:p>
      </dgm:t>
    </dgm:pt>
    <dgm:pt modelId="{A882FE3F-DD1F-4A67-BDF6-57E2B7BD02BF}" type="sibTrans" cxnId="{E10E2DE5-8034-444C-9413-50F42E7CD09E}">
      <dgm:prSet/>
      <dgm:spPr/>
      <dgm:t>
        <a:bodyPr/>
        <a:lstStyle/>
        <a:p>
          <a:endParaRPr lang="es-EC"/>
        </a:p>
      </dgm:t>
    </dgm:pt>
    <dgm:pt modelId="{870DBB00-8B2D-431F-A4B2-9AFFE4308F59}">
      <dgm:prSet phldrT="[Texto]" custT="1"/>
      <dgm:spPr/>
      <dgm:t>
        <a:bodyPr/>
        <a:lstStyle/>
        <a:p>
          <a:r>
            <a:rPr lang="es-ES" sz="1700" b="1" dirty="0" smtClean="0"/>
            <a:t>Modalidad Básica de la Investigación</a:t>
          </a:r>
          <a:endParaRPr lang="es-EC" sz="1700" dirty="0"/>
        </a:p>
      </dgm:t>
    </dgm:pt>
    <dgm:pt modelId="{0275E311-A2CB-4C80-A5F9-73BE4EC4A8D7}" type="parTrans" cxnId="{DD1D5221-B2E5-44A7-8C79-401207DAD90A}">
      <dgm:prSet/>
      <dgm:spPr/>
      <dgm:t>
        <a:bodyPr/>
        <a:lstStyle/>
        <a:p>
          <a:endParaRPr lang="es-EC"/>
        </a:p>
      </dgm:t>
    </dgm:pt>
    <dgm:pt modelId="{9794C521-4E65-4B8E-97D2-0E6B40F27F85}" type="sibTrans" cxnId="{DD1D5221-B2E5-44A7-8C79-401207DAD90A}">
      <dgm:prSet/>
      <dgm:spPr/>
      <dgm:t>
        <a:bodyPr/>
        <a:lstStyle/>
        <a:p>
          <a:endParaRPr lang="es-EC"/>
        </a:p>
      </dgm:t>
    </dgm:pt>
    <dgm:pt modelId="{6FB17147-365B-4A3D-87BD-A729395F9E5C}">
      <dgm:prSet phldrT="[Texto]" custT="1"/>
      <dgm:spPr/>
      <dgm:t>
        <a:bodyPr/>
        <a:lstStyle/>
        <a:p>
          <a:r>
            <a:rPr lang="es-ES" sz="1700" b="1" dirty="0" smtClean="0"/>
            <a:t>De Campo: </a:t>
          </a:r>
          <a:r>
            <a:rPr lang="es-ES" sz="1700" dirty="0" smtClean="0"/>
            <a:t>las empresas comercializadoras e importadoras de pasta dental en el país y agremiadas a PROCOSMETICOS</a:t>
          </a:r>
          <a:endParaRPr lang="es-EC" sz="1700" dirty="0"/>
        </a:p>
      </dgm:t>
    </dgm:pt>
    <dgm:pt modelId="{90315319-CCD8-421D-A325-D9C7D0AEA987}" type="parTrans" cxnId="{B9A67A3E-066E-41FC-A6D3-C3382C512A5F}">
      <dgm:prSet/>
      <dgm:spPr/>
      <dgm:t>
        <a:bodyPr/>
        <a:lstStyle/>
        <a:p>
          <a:endParaRPr lang="es-EC"/>
        </a:p>
      </dgm:t>
    </dgm:pt>
    <dgm:pt modelId="{3F539DC8-B62C-4E39-9983-8013DDB7EEC5}" type="sibTrans" cxnId="{B9A67A3E-066E-41FC-A6D3-C3382C512A5F}">
      <dgm:prSet/>
      <dgm:spPr/>
      <dgm:t>
        <a:bodyPr/>
        <a:lstStyle/>
        <a:p>
          <a:endParaRPr lang="es-EC"/>
        </a:p>
      </dgm:t>
    </dgm:pt>
    <dgm:pt modelId="{A8F662AE-704F-436B-AB85-662C8CC34B3A}">
      <dgm:prSet phldrT="[Texto]" custT="1"/>
      <dgm:spPr/>
      <dgm:t>
        <a:bodyPr/>
        <a:lstStyle/>
        <a:p>
          <a:r>
            <a:rPr lang="es-ES" sz="1700" b="1" dirty="0" smtClean="0"/>
            <a:t>Bibliográfico y Documental: </a:t>
          </a:r>
          <a:r>
            <a:rPr lang="es-ES" sz="1700" dirty="0" smtClean="0"/>
            <a:t>Para los resultados se obtuvieron datos de libros, manuales, revistas, e internet, opiniones de las empresas.</a:t>
          </a:r>
          <a:endParaRPr lang="es-EC" sz="1700" dirty="0"/>
        </a:p>
      </dgm:t>
    </dgm:pt>
    <dgm:pt modelId="{EE737DA3-7B37-4B24-A9BE-72F6193B98F1}" type="parTrans" cxnId="{6DE6AF2C-1F05-4B0D-9EC8-62194F712C37}">
      <dgm:prSet/>
      <dgm:spPr/>
      <dgm:t>
        <a:bodyPr/>
        <a:lstStyle/>
        <a:p>
          <a:endParaRPr lang="es-EC"/>
        </a:p>
      </dgm:t>
    </dgm:pt>
    <dgm:pt modelId="{F547F016-5E05-43A4-8532-F31BF3FAC8AF}" type="sibTrans" cxnId="{6DE6AF2C-1F05-4B0D-9EC8-62194F712C37}">
      <dgm:prSet/>
      <dgm:spPr/>
      <dgm:t>
        <a:bodyPr/>
        <a:lstStyle/>
        <a:p>
          <a:endParaRPr lang="es-EC"/>
        </a:p>
      </dgm:t>
    </dgm:pt>
    <dgm:pt modelId="{85BEF47C-3D30-4B2C-9F7B-856FB2DE7E33}">
      <dgm:prSet phldrT="[Texto]" custT="1"/>
      <dgm:spPr/>
      <dgm:t>
        <a:bodyPr/>
        <a:lstStyle/>
        <a:p>
          <a:r>
            <a:rPr lang="es-ES" sz="1600" b="1" dirty="0" smtClean="0"/>
            <a:t>Hipótesis general</a:t>
          </a:r>
          <a:endParaRPr lang="es-EC" sz="1600" b="1" dirty="0"/>
        </a:p>
      </dgm:t>
    </dgm:pt>
    <dgm:pt modelId="{06EC2963-FF5A-4BF4-8BBE-42AAD91A45B9}" type="parTrans" cxnId="{29949BB7-23B4-4536-94B5-4A38B6F5A635}">
      <dgm:prSet/>
      <dgm:spPr/>
      <dgm:t>
        <a:bodyPr/>
        <a:lstStyle/>
        <a:p>
          <a:endParaRPr lang="es-EC"/>
        </a:p>
      </dgm:t>
    </dgm:pt>
    <dgm:pt modelId="{9B1E67E8-D135-4962-826D-14E79D79A46A}" type="sibTrans" cxnId="{29949BB7-23B4-4536-94B5-4A38B6F5A635}">
      <dgm:prSet/>
      <dgm:spPr/>
      <dgm:t>
        <a:bodyPr/>
        <a:lstStyle/>
        <a:p>
          <a:endParaRPr lang="es-EC"/>
        </a:p>
      </dgm:t>
    </dgm:pt>
    <dgm:pt modelId="{B2BCA41E-E309-4869-AD8F-A1654F1092C5}">
      <dgm:prSet phldrT="[Texto]" custT="1"/>
      <dgm:spPr/>
      <dgm:t>
        <a:bodyPr/>
        <a:lstStyle/>
        <a:p>
          <a:r>
            <a:rPr lang="es-ES" sz="1200" dirty="0" smtClean="0"/>
            <a:t>El pensamiento Capitalista Ecuatoriano influye al Comercio Ecuatoriano de Productos Cosméticos</a:t>
          </a:r>
          <a:endParaRPr lang="es-EC" sz="1200" dirty="0"/>
        </a:p>
      </dgm:t>
    </dgm:pt>
    <dgm:pt modelId="{7C43A3C7-392B-4B04-A695-7511591BE9AA}" type="parTrans" cxnId="{46A9C1FB-417F-4FAA-B547-9DFC9400D063}">
      <dgm:prSet/>
      <dgm:spPr/>
      <dgm:t>
        <a:bodyPr/>
        <a:lstStyle/>
        <a:p>
          <a:endParaRPr lang="es-EC"/>
        </a:p>
      </dgm:t>
    </dgm:pt>
    <dgm:pt modelId="{07F3D0AA-C33A-434E-84E4-02DE776BA049}" type="sibTrans" cxnId="{46A9C1FB-417F-4FAA-B547-9DFC9400D063}">
      <dgm:prSet/>
      <dgm:spPr/>
      <dgm:t>
        <a:bodyPr/>
        <a:lstStyle/>
        <a:p>
          <a:endParaRPr lang="es-EC"/>
        </a:p>
      </dgm:t>
    </dgm:pt>
    <dgm:pt modelId="{1F5824F9-F669-4A15-8EB6-6B92FD4B3560}">
      <dgm:prSet phldrT="[Texto]" custT="1"/>
      <dgm:spPr/>
      <dgm:t>
        <a:bodyPr/>
        <a:lstStyle/>
        <a:p>
          <a:r>
            <a:rPr lang="es-ES" sz="1200" b="1" dirty="0" smtClean="0"/>
            <a:t>Hipótesis secundarias</a:t>
          </a:r>
          <a:endParaRPr lang="es-EC" sz="1200" dirty="0"/>
        </a:p>
      </dgm:t>
    </dgm:pt>
    <dgm:pt modelId="{39284AE9-5CCF-444E-B943-150994FCE9A4}" type="parTrans" cxnId="{5C854500-E688-471B-B1EB-6D76FC16C9A9}">
      <dgm:prSet/>
      <dgm:spPr/>
      <dgm:t>
        <a:bodyPr/>
        <a:lstStyle/>
        <a:p>
          <a:endParaRPr lang="es-EC"/>
        </a:p>
      </dgm:t>
    </dgm:pt>
    <dgm:pt modelId="{444FE5CA-5752-40AC-A339-5903BA0246E4}" type="sibTrans" cxnId="{5C854500-E688-471B-B1EB-6D76FC16C9A9}">
      <dgm:prSet/>
      <dgm:spPr/>
      <dgm:t>
        <a:bodyPr/>
        <a:lstStyle/>
        <a:p>
          <a:endParaRPr lang="es-EC"/>
        </a:p>
      </dgm:t>
    </dgm:pt>
    <dgm:pt modelId="{CAB855AB-F35D-4313-8752-9601A14DE213}">
      <dgm:prSet phldrT="[Texto]" custT="1"/>
      <dgm:spPr/>
      <dgm:t>
        <a:bodyPr/>
        <a:lstStyle/>
        <a:p>
          <a:r>
            <a:rPr lang="es-ES" sz="1800" b="1" dirty="0" smtClean="0"/>
            <a:t>Descriptiva: </a:t>
          </a:r>
          <a:r>
            <a:rPr lang="es-ES" sz="1800" dirty="0" smtClean="0"/>
            <a:t>Se utilizó la estadística descriptiva para la recolección, procesamiento y el concerniente análisis de los datos </a:t>
          </a:r>
          <a:endParaRPr lang="es-EC" sz="1800" dirty="0"/>
        </a:p>
      </dgm:t>
    </dgm:pt>
    <dgm:pt modelId="{EF939016-2460-4971-B40A-9DA90F693B27}" type="parTrans" cxnId="{D6617E49-F5E2-4A75-B0E7-A9C0C08D3E3A}">
      <dgm:prSet/>
      <dgm:spPr/>
      <dgm:t>
        <a:bodyPr/>
        <a:lstStyle/>
        <a:p>
          <a:endParaRPr lang="es-EC"/>
        </a:p>
      </dgm:t>
    </dgm:pt>
    <dgm:pt modelId="{9FDEF6AC-8324-43B6-A3C0-EF32FA44A5F6}" type="sibTrans" cxnId="{D6617E49-F5E2-4A75-B0E7-A9C0C08D3E3A}">
      <dgm:prSet/>
      <dgm:spPr/>
      <dgm:t>
        <a:bodyPr/>
        <a:lstStyle/>
        <a:p>
          <a:endParaRPr lang="es-EC"/>
        </a:p>
      </dgm:t>
    </dgm:pt>
    <dgm:pt modelId="{0C55F8B7-A128-45C9-A376-AB5388E8B5C5}">
      <dgm:prSet custT="1"/>
      <dgm:spPr/>
      <dgm:t>
        <a:bodyPr/>
        <a:lstStyle/>
        <a:p>
          <a:endParaRPr lang="es-EC" sz="1200" dirty="0"/>
        </a:p>
      </dgm:t>
    </dgm:pt>
    <dgm:pt modelId="{EF7089BE-7580-42A5-A74F-9CEDEB6B388A}" type="parTrans" cxnId="{CAA45EE5-197C-4E68-B2A2-83FAAA1E9D2F}">
      <dgm:prSet/>
      <dgm:spPr/>
      <dgm:t>
        <a:bodyPr/>
        <a:lstStyle/>
        <a:p>
          <a:endParaRPr lang="es-EC"/>
        </a:p>
      </dgm:t>
    </dgm:pt>
    <dgm:pt modelId="{F60A7C70-6CD7-4339-8300-4EBF855BD492}" type="sibTrans" cxnId="{CAA45EE5-197C-4E68-B2A2-83FAAA1E9D2F}">
      <dgm:prSet/>
      <dgm:spPr/>
      <dgm:t>
        <a:bodyPr/>
        <a:lstStyle/>
        <a:p>
          <a:endParaRPr lang="es-EC"/>
        </a:p>
      </dgm:t>
    </dgm:pt>
    <dgm:pt modelId="{91488153-7453-4F91-88FD-C1FA79D9615A}">
      <dgm:prSet custT="1"/>
      <dgm:spPr/>
      <dgm:t>
        <a:bodyPr/>
        <a:lstStyle/>
        <a:p>
          <a:r>
            <a:rPr lang="es-ES" sz="1200" dirty="0" smtClean="0"/>
            <a:t>Las ventas del producto cosmético pasta dental de las empresas agremiadas a PROCOSMETICOS son debido a la persuasión del Pensamiento Capitalista Ecuatoriano.</a:t>
          </a:r>
          <a:endParaRPr lang="es-EC" sz="1200" dirty="0"/>
        </a:p>
      </dgm:t>
    </dgm:pt>
    <dgm:pt modelId="{97179C40-C6E5-4EBA-A4D7-41466E74BDB9}" type="parTrans" cxnId="{3A351715-DF51-4A9D-92BC-BF3BEBC8D22B}">
      <dgm:prSet/>
      <dgm:spPr/>
      <dgm:t>
        <a:bodyPr/>
        <a:lstStyle/>
        <a:p>
          <a:endParaRPr lang="es-EC"/>
        </a:p>
      </dgm:t>
    </dgm:pt>
    <dgm:pt modelId="{FE4DA0FC-0928-458B-ACFD-2FE82186D451}" type="sibTrans" cxnId="{3A351715-DF51-4A9D-92BC-BF3BEBC8D22B}">
      <dgm:prSet/>
      <dgm:spPr/>
      <dgm:t>
        <a:bodyPr/>
        <a:lstStyle/>
        <a:p>
          <a:endParaRPr lang="es-EC"/>
        </a:p>
      </dgm:t>
    </dgm:pt>
    <dgm:pt modelId="{6607CC81-08F7-4DB6-8FE4-70B08BF115CA}">
      <dgm:prSet custT="1"/>
      <dgm:spPr/>
      <dgm:t>
        <a:bodyPr/>
        <a:lstStyle/>
        <a:p>
          <a:r>
            <a:rPr lang="es-ES" sz="1200" dirty="0" smtClean="0"/>
            <a:t>La comercialización del producto cosmético pasta dental de las empresas agremiadas a Procosméticos es amparado por el gobierno de Ecuador.</a:t>
          </a:r>
          <a:endParaRPr lang="es-EC" sz="1200" dirty="0"/>
        </a:p>
      </dgm:t>
    </dgm:pt>
    <dgm:pt modelId="{8EC37D3F-DF3B-482F-9328-020B7F526E7D}" type="parTrans" cxnId="{50310DE0-A3A4-4ECD-9764-DAEF7839672D}">
      <dgm:prSet/>
      <dgm:spPr/>
      <dgm:t>
        <a:bodyPr/>
        <a:lstStyle/>
        <a:p>
          <a:endParaRPr lang="es-EC"/>
        </a:p>
      </dgm:t>
    </dgm:pt>
    <dgm:pt modelId="{33EDEEB1-24A4-404F-9340-125FF9ECBC5A}" type="sibTrans" cxnId="{50310DE0-A3A4-4ECD-9764-DAEF7839672D}">
      <dgm:prSet/>
      <dgm:spPr/>
      <dgm:t>
        <a:bodyPr/>
        <a:lstStyle/>
        <a:p>
          <a:endParaRPr lang="es-EC"/>
        </a:p>
      </dgm:t>
    </dgm:pt>
    <dgm:pt modelId="{13131018-FE0D-49BD-A132-D92296AF722B}">
      <dgm:prSet custT="1"/>
      <dgm:spPr/>
      <dgm:t>
        <a:bodyPr/>
        <a:lstStyle/>
        <a:p>
          <a:r>
            <a:rPr lang="es-ES" sz="1200" dirty="0" smtClean="0"/>
            <a:t>La importación del producto cosmético de pasta dental de las empresas agremiadas a Procosmeticos es respaldado por el gobierno de Ecuador.</a:t>
          </a:r>
          <a:endParaRPr lang="es-EC" sz="1200" dirty="0"/>
        </a:p>
      </dgm:t>
    </dgm:pt>
    <dgm:pt modelId="{4E55EB1D-3351-44AD-9C4A-2F93BC66E0A0}" type="parTrans" cxnId="{E54A1F91-6D3B-4B35-9445-54B83C9FD2E7}">
      <dgm:prSet/>
      <dgm:spPr/>
      <dgm:t>
        <a:bodyPr/>
        <a:lstStyle/>
        <a:p>
          <a:endParaRPr lang="es-EC"/>
        </a:p>
      </dgm:t>
    </dgm:pt>
    <dgm:pt modelId="{29101B64-9326-427D-98DC-998300336341}" type="sibTrans" cxnId="{E54A1F91-6D3B-4B35-9445-54B83C9FD2E7}">
      <dgm:prSet/>
      <dgm:spPr/>
      <dgm:t>
        <a:bodyPr/>
        <a:lstStyle/>
        <a:p>
          <a:endParaRPr lang="es-EC"/>
        </a:p>
      </dgm:t>
    </dgm:pt>
    <dgm:pt modelId="{93D03312-C40C-4A2F-A651-27927897B77F}">
      <dgm:prSet phldrT="[Texto]" custT="1"/>
      <dgm:spPr/>
      <dgm:t>
        <a:bodyPr/>
        <a:lstStyle/>
        <a:p>
          <a:endParaRPr lang="es-EC" sz="1200" dirty="0"/>
        </a:p>
      </dgm:t>
    </dgm:pt>
    <dgm:pt modelId="{2204B77A-43C1-4206-AC15-D92964C7DB94}" type="parTrans" cxnId="{9A8A3B3C-0C8D-4788-86DD-E2A524BDA638}">
      <dgm:prSet/>
      <dgm:spPr/>
      <dgm:t>
        <a:bodyPr/>
        <a:lstStyle/>
        <a:p>
          <a:endParaRPr lang="es-EC"/>
        </a:p>
      </dgm:t>
    </dgm:pt>
    <dgm:pt modelId="{120A3C1F-F6CE-4349-8EF7-D3D4F6E550A7}" type="sibTrans" cxnId="{9A8A3B3C-0C8D-4788-86DD-E2A524BDA638}">
      <dgm:prSet/>
      <dgm:spPr/>
      <dgm:t>
        <a:bodyPr/>
        <a:lstStyle/>
        <a:p>
          <a:endParaRPr lang="es-EC"/>
        </a:p>
      </dgm:t>
    </dgm:pt>
    <dgm:pt modelId="{B8AE8B31-92AD-4672-A582-40F44915B600}" type="pres">
      <dgm:prSet presAssocID="{E214FAA9-AC5E-4E2B-B798-1275CEDAF847}" presName="Name0" presStyleCnt="0">
        <dgm:presLayoutVars>
          <dgm:dir/>
          <dgm:resizeHandles val="exact"/>
        </dgm:presLayoutVars>
      </dgm:prSet>
      <dgm:spPr/>
      <dgm:t>
        <a:bodyPr/>
        <a:lstStyle/>
        <a:p>
          <a:endParaRPr lang="es-EC"/>
        </a:p>
      </dgm:t>
    </dgm:pt>
    <dgm:pt modelId="{CE7AB566-52A9-4334-80B5-24953FB8C460}" type="pres">
      <dgm:prSet presAssocID="{40861E02-5197-48B8-8EC7-759929DE28CA}" presName="node" presStyleLbl="node1" presStyleIdx="0" presStyleCnt="3">
        <dgm:presLayoutVars>
          <dgm:bulletEnabled val="1"/>
        </dgm:presLayoutVars>
      </dgm:prSet>
      <dgm:spPr/>
      <dgm:t>
        <a:bodyPr/>
        <a:lstStyle/>
        <a:p>
          <a:endParaRPr lang="es-EC"/>
        </a:p>
      </dgm:t>
    </dgm:pt>
    <dgm:pt modelId="{2DAB23BB-EEC7-45BE-9DF3-F2D6F5CA8642}" type="pres">
      <dgm:prSet presAssocID="{AC90D844-9A92-47F6-B180-2694A4A6CF85}" presName="sibTrans" presStyleCnt="0"/>
      <dgm:spPr/>
    </dgm:pt>
    <dgm:pt modelId="{F2DDE956-047C-4681-8791-E4DD4CCBA256}" type="pres">
      <dgm:prSet presAssocID="{870DBB00-8B2D-431F-A4B2-9AFFE4308F59}" presName="node" presStyleLbl="node1" presStyleIdx="1" presStyleCnt="3">
        <dgm:presLayoutVars>
          <dgm:bulletEnabled val="1"/>
        </dgm:presLayoutVars>
      </dgm:prSet>
      <dgm:spPr/>
      <dgm:t>
        <a:bodyPr/>
        <a:lstStyle/>
        <a:p>
          <a:endParaRPr lang="es-EC"/>
        </a:p>
      </dgm:t>
    </dgm:pt>
    <dgm:pt modelId="{B34F0F7E-C2AA-45BA-A4A3-16319CF38961}" type="pres">
      <dgm:prSet presAssocID="{9794C521-4E65-4B8E-97D2-0E6B40F27F85}" presName="sibTrans" presStyleCnt="0"/>
      <dgm:spPr/>
    </dgm:pt>
    <dgm:pt modelId="{B50F4D39-9155-4E72-852E-72625878DCF9}" type="pres">
      <dgm:prSet presAssocID="{85BEF47C-3D30-4B2C-9F7B-856FB2DE7E33}" presName="node" presStyleLbl="node1" presStyleIdx="2" presStyleCnt="3">
        <dgm:presLayoutVars>
          <dgm:bulletEnabled val="1"/>
        </dgm:presLayoutVars>
      </dgm:prSet>
      <dgm:spPr/>
      <dgm:t>
        <a:bodyPr/>
        <a:lstStyle/>
        <a:p>
          <a:endParaRPr lang="es-EC"/>
        </a:p>
      </dgm:t>
    </dgm:pt>
  </dgm:ptLst>
  <dgm:cxnLst>
    <dgm:cxn modelId="{6DE6AF2C-1F05-4B0D-9EC8-62194F712C37}" srcId="{870DBB00-8B2D-431F-A4B2-9AFFE4308F59}" destId="{A8F662AE-704F-436B-AB85-662C8CC34B3A}" srcOrd="1" destOrd="0" parTransId="{EE737DA3-7B37-4B24-A9BE-72F6193B98F1}" sibTransId="{F547F016-5E05-43A4-8532-F31BF3FAC8AF}"/>
    <dgm:cxn modelId="{D6617E49-F5E2-4A75-B0E7-A9C0C08D3E3A}" srcId="{40861E02-5197-48B8-8EC7-759929DE28CA}" destId="{CAB855AB-F35D-4313-8752-9601A14DE213}" srcOrd="1" destOrd="0" parTransId="{EF939016-2460-4971-B40A-9DA90F693B27}" sibTransId="{9FDEF6AC-8324-43B6-A3C0-EF32FA44A5F6}"/>
    <dgm:cxn modelId="{07C653CE-7522-4F48-A812-60BF31B057CF}" type="presOf" srcId="{B2BCA41E-E309-4869-AD8F-A1654F1092C5}" destId="{B50F4D39-9155-4E72-852E-72625878DCF9}" srcOrd="0" destOrd="1" presId="urn:microsoft.com/office/officeart/2005/8/layout/hList6"/>
    <dgm:cxn modelId="{5C854500-E688-471B-B1EB-6D76FC16C9A9}" srcId="{85BEF47C-3D30-4B2C-9F7B-856FB2DE7E33}" destId="{1F5824F9-F669-4A15-8EB6-6B92FD4B3560}" srcOrd="2" destOrd="0" parTransId="{39284AE9-5CCF-444E-B943-150994FCE9A4}" sibTransId="{444FE5CA-5752-40AC-A339-5903BA0246E4}"/>
    <dgm:cxn modelId="{B9316FB1-B279-45B2-AF04-A5BE7A97E6A2}" type="presOf" srcId="{91488153-7453-4F91-88FD-C1FA79D9615A}" destId="{B50F4D39-9155-4E72-852E-72625878DCF9}" srcOrd="0" destOrd="5" presId="urn:microsoft.com/office/officeart/2005/8/layout/hList6"/>
    <dgm:cxn modelId="{713C75AE-A99D-489F-A38A-55490240A923}" type="presOf" srcId="{870DBB00-8B2D-431F-A4B2-9AFFE4308F59}" destId="{F2DDE956-047C-4681-8791-E4DD4CCBA256}" srcOrd="0" destOrd="0" presId="urn:microsoft.com/office/officeart/2005/8/layout/hList6"/>
    <dgm:cxn modelId="{29949BB7-23B4-4536-94B5-4A38B6F5A635}" srcId="{E214FAA9-AC5E-4E2B-B798-1275CEDAF847}" destId="{85BEF47C-3D30-4B2C-9F7B-856FB2DE7E33}" srcOrd="2" destOrd="0" parTransId="{06EC2963-FF5A-4BF4-8BBE-42AAD91A45B9}" sibTransId="{9B1E67E8-D135-4962-826D-14E79D79A46A}"/>
    <dgm:cxn modelId="{AFCE0CDD-86FF-45F6-9B15-9447EB468D46}" srcId="{E214FAA9-AC5E-4E2B-B798-1275CEDAF847}" destId="{40861E02-5197-48B8-8EC7-759929DE28CA}" srcOrd="0" destOrd="0" parTransId="{A7B3620C-5CAA-4E60-9AD5-824F73685FD1}" sibTransId="{AC90D844-9A92-47F6-B180-2694A4A6CF85}"/>
    <dgm:cxn modelId="{E54A1F91-6D3B-4B35-9445-54B83C9FD2E7}" srcId="{0C55F8B7-A128-45C9-A376-AB5388E8B5C5}" destId="{13131018-FE0D-49BD-A132-D92296AF722B}" srcOrd="2" destOrd="0" parTransId="{4E55EB1D-3351-44AD-9C4A-2F93BC66E0A0}" sibTransId="{29101B64-9326-427D-98DC-998300336341}"/>
    <dgm:cxn modelId="{50310DE0-A3A4-4ECD-9764-DAEF7839672D}" srcId="{0C55F8B7-A128-45C9-A376-AB5388E8B5C5}" destId="{6607CC81-08F7-4DB6-8FE4-70B08BF115CA}" srcOrd="1" destOrd="0" parTransId="{8EC37D3F-DF3B-482F-9328-020B7F526E7D}" sibTransId="{33EDEEB1-24A4-404F-9340-125FF9ECBC5A}"/>
    <dgm:cxn modelId="{9B0E4B3C-6C75-46A0-BDBC-2DBB5837C8CA}" type="presOf" srcId="{CE2441B8-94FA-450E-8C76-69C7318CD1CA}" destId="{CE7AB566-52A9-4334-80B5-24953FB8C460}" srcOrd="0" destOrd="1" presId="urn:microsoft.com/office/officeart/2005/8/layout/hList6"/>
    <dgm:cxn modelId="{33EE79E6-D8AB-4AD2-A180-68DA1C23C956}" type="presOf" srcId="{A8F662AE-704F-436B-AB85-662C8CC34B3A}" destId="{F2DDE956-047C-4681-8791-E4DD4CCBA256}" srcOrd="0" destOrd="2" presId="urn:microsoft.com/office/officeart/2005/8/layout/hList6"/>
    <dgm:cxn modelId="{847F2CDF-8674-4C8A-B102-D4FA3C2DB49D}" type="presOf" srcId="{40861E02-5197-48B8-8EC7-759929DE28CA}" destId="{CE7AB566-52A9-4334-80B5-24953FB8C460}" srcOrd="0" destOrd="0" presId="urn:microsoft.com/office/officeart/2005/8/layout/hList6"/>
    <dgm:cxn modelId="{9BAA2F46-4E77-467C-8DC7-77DAF167FC94}" type="presOf" srcId="{13131018-FE0D-49BD-A132-D92296AF722B}" destId="{B50F4D39-9155-4E72-852E-72625878DCF9}" srcOrd="0" destOrd="7" presId="urn:microsoft.com/office/officeart/2005/8/layout/hList6"/>
    <dgm:cxn modelId="{DD1D5221-B2E5-44A7-8C79-401207DAD90A}" srcId="{E214FAA9-AC5E-4E2B-B798-1275CEDAF847}" destId="{870DBB00-8B2D-431F-A4B2-9AFFE4308F59}" srcOrd="1" destOrd="0" parTransId="{0275E311-A2CB-4C80-A5F9-73BE4EC4A8D7}" sibTransId="{9794C521-4E65-4B8E-97D2-0E6B40F27F85}"/>
    <dgm:cxn modelId="{46A9C1FB-417F-4FAA-B547-9DFC9400D063}" srcId="{85BEF47C-3D30-4B2C-9F7B-856FB2DE7E33}" destId="{B2BCA41E-E309-4869-AD8F-A1654F1092C5}" srcOrd="0" destOrd="0" parTransId="{7C43A3C7-392B-4B04-A695-7511591BE9AA}" sibTransId="{07F3D0AA-C33A-434E-84E4-02DE776BA049}"/>
    <dgm:cxn modelId="{3A351715-DF51-4A9D-92BC-BF3BEBC8D22B}" srcId="{0C55F8B7-A128-45C9-A376-AB5388E8B5C5}" destId="{91488153-7453-4F91-88FD-C1FA79D9615A}" srcOrd="0" destOrd="0" parTransId="{97179C40-C6E5-4EBA-A4D7-41466E74BDB9}" sibTransId="{FE4DA0FC-0928-458B-ACFD-2FE82186D451}"/>
    <dgm:cxn modelId="{25DCD0C9-0811-443B-884B-EEB2DA5349E8}" type="presOf" srcId="{85BEF47C-3D30-4B2C-9F7B-856FB2DE7E33}" destId="{B50F4D39-9155-4E72-852E-72625878DCF9}" srcOrd="0" destOrd="0" presId="urn:microsoft.com/office/officeart/2005/8/layout/hList6"/>
    <dgm:cxn modelId="{FB150922-B5A0-48D3-985A-4DF1D60E9F66}" type="presOf" srcId="{1F5824F9-F669-4A15-8EB6-6B92FD4B3560}" destId="{B50F4D39-9155-4E72-852E-72625878DCF9}" srcOrd="0" destOrd="3" presId="urn:microsoft.com/office/officeart/2005/8/layout/hList6"/>
    <dgm:cxn modelId="{CAA45EE5-197C-4E68-B2A2-83FAAA1E9D2F}" srcId="{85BEF47C-3D30-4B2C-9F7B-856FB2DE7E33}" destId="{0C55F8B7-A128-45C9-A376-AB5388E8B5C5}" srcOrd="3" destOrd="0" parTransId="{EF7089BE-7580-42A5-A74F-9CEDEB6B388A}" sibTransId="{F60A7C70-6CD7-4339-8300-4EBF855BD492}"/>
    <dgm:cxn modelId="{E10E2DE5-8034-444C-9413-50F42E7CD09E}" srcId="{40861E02-5197-48B8-8EC7-759929DE28CA}" destId="{CE2441B8-94FA-450E-8C76-69C7318CD1CA}" srcOrd="0" destOrd="0" parTransId="{D280DF9E-BC38-4C58-869A-7BAD07B55AC4}" sibTransId="{A882FE3F-DD1F-4A67-BDF6-57E2B7BD02BF}"/>
    <dgm:cxn modelId="{C9D5AB5F-413E-49D0-81C6-3473D9690A69}" type="presOf" srcId="{93D03312-C40C-4A2F-A651-27927897B77F}" destId="{B50F4D39-9155-4E72-852E-72625878DCF9}" srcOrd="0" destOrd="2" presId="urn:microsoft.com/office/officeart/2005/8/layout/hList6"/>
    <dgm:cxn modelId="{D077204F-CEF0-4B96-A437-7AAD93734C0B}" type="presOf" srcId="{6FB17147-365B-4A3D-87BD-A729395F9E5C}" destId="{F2DDE956-047C-4681-8791-E4DD4CCBA256}" srcOrd="0" destOrd="1" presId="urn:microsoft.com/office/officeart/2005/8/layout/hList6"/>
    <dgm:cxn modelId="{B9A67A3E-066E-41FC-A6D3-C3382C512A5F}" srcId="{870DBB00-8B2D-431F-A4B2-9AFFE4308F59}" destId="{6FB17147-365B-4A3D-87BD-A729395F9E5C}" srcOrd="0" destOrd="0" parTransId="{90315319-CCD8-421D-A325-D9C7D0AEA987}" sibTransId="{3F539DC8-B62C-4E39-9983-8013DDB7EEC5}"/>
    <dgm:cxn modelId="{E92F997C-A5DD-478A-B3D8-B88879C4D006}" type="presOf" srcId="{0C55F8B7-A128-45C9-A376-AB5388E8B5C5}" destId="{B50F4D39-9155-4E72-852E-72625878DCF9}" srcOrd="0" destOrd="4" presId="urn:microsoft.com/office/officeart/2005/8/layout/hList6"/>
    <dgm:cxn modelId="{9A8A3B3C-0C8D-4788-86DD-E2A524BDA638}" srcId="{85BEF47C-3D30-4B2C-9F7B-856FB2DE7E33}" destId="{93D03312-C40C-4A2F-A651-27927897B77F}" srcOrd="1" destOrd="0" parTransId="{2204B77A-43C1-4206-AC15-D92964C7DB94}" sibTransId="{120A3C1F-F6CE-4349-8EF7-D3D4F6E550A7}"/>
    <dgm:cxn modelId="{8579BAAD-903A-4B01-858B-C8885C7A6A58}" type="presOf" srcId="{CAB855AB-F35D-4313-8752-9601A14DE213}" destId="{CE7AB566-52A9-4334-80B5-24953FB8C460}" srcOrd="0" destOrd="2" presId="urn:microsoft.com/office/officeart/2005/8/layout/hList6"/>
    <dgm:cxn modelId="{AC2E06D4-2C0A-4DB1-B3DE-F0B7B3971D59}" type="presOf" srcId="{6607CC81-08F7-4DB6-8FE4-70B08BF115CA}" destId="{B50F4D39-9155-4E72-852E-72625878DCF9}" srcOrd="0" destOrd="6" presId="urn:microsoft.com/office/officeart/2005/8/layout/hList6"/>
    <dgm:cxn modelId="{7D66C7AB-AE5F-4939-8B83-D363FA80488B}" type="presOf" srcId="{E214FAA9-AC5E-4E2B-B798-1275CEDAF847}" destId="{B8AE8B31-92AD-4672-A582-40F44915B600}" srcOrd="0" destOrd="0" presId="urn:microsoft.com/office/officeart/2005/8/layout/hList6"/>
    <dgm:cxn modelId="{8C40DD59-7540-45E6-A527-52F931F9C1F2}" type="presParOf" srcId="{B8AE8B31-92AD-4672-A582-40F44915B600}" destId="{CE7AB566-52A9-4334-80B5-24953FB8C460}" srcOrd="0" destOrd="0" presId="urn:microsoft.com/office/officeart/2005/8/layout/hList6"/>
    <dgm:cxn modelId="{96FB10E5-7C89-443F-9426-9BE6B4D8A8EC}" type="presParOf" srcId="{B8AE8B31-92AD-4672-A582-40F44915B600}" destId="{2DAB23BB-EEC7-45BE-9DF3-F2D6F5CA8642}" srcOrd="1" destOrd="0" presId="urn:microsoft.com/office/officeart/2005/8/layout/hList6"/>
    <dgm:cxn modelId="{E993CC06-53E2-4D8F-AA39-F5B95036045A}" type="presParOf" srcId="{B8AE8B31-92AD-4672-A582-40F44915B600}" destId="{F2DDE956-047C-4681-8791-E4DD4CCBA256}" srcOrd="2" destOrd="0" presId="urn:microsoft.com/office/officeart/2005/8/layout/hList6"/>
    <dgm:cxn modelId="{DBDE8EA1-0F09-4448-B128-067B5EC8BD16}" type="presParOf" srcId="{B8AE8B31-92AD-4672-A582-40F44915B600}" destId="{B34F0F7E-C2AA-45BA-A4A3-16319CF38961}" srcOrd="3" destOrd="0" presId="urn:microsoft.com/office/officeart/2005/8/layout/hList6"/>
    <dgm:cxn modelId="{89E54B41-6E51-45BF-BF56-6211B0ED7096}" type="presParOf" srcId="{B8AE8B31-92AD-4672-A582-40F44915B600}" destId="{B50F4D39-9155-4E72-852E-72625878DCF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F85CC1-DB64-44A6-AD0E-DB4EBF6D7059}" type="doc">
      <dgm:prSet loTypeId="urn:microsoft.com/office/officeart/2008/layout/CaptionedPictures" loCatId="picture" qsTypeId="urn:microsoft.com/office/officeart/2005/8/quickstyle/simple3" qsCatId="simple" csTypeId="urn:microsoft.com/office/officeart/2005/8/colors/colorful1" csCatId="colorful" phldr="1"/>
      <dgm:spPr/>
      <dgm:t>
        <a:bodyPr/>
        <a:lstStyle/>
        <a:p>
          <a:endParaRPr lang="es-EC"/>
        </a:p>
      </dgm:t>
    </dgm:pt>
    <dgm:pt modelId="{4A49F02B-609B-4149-958B-DE6BD67658A7}">
      <dgm:prSet phldrT="[Texto]"/>
      <dgm:spPr/>
      <dgm:t>
        <a:bodyPr/>
        <a:lstStyle/>
        <a:p>
          <a:r>
            <a:rPr lang="es-ES" dirty="0" smtClean="0"/>
            <a:t>INDUSTRIAS ALES C.A.</a:t>
          </a:r>
          <a:endParaRPr lang="es-EC" dirty="0"/>
        </a:p>
      </dgm:t>
    </dgm:pt>
    <dgm:pt modelId="{B6244B75-492D-4387-A40A-BDC9138973DC}" type="parTrans" cxnId="{E9D58630-21A9-4532-9E0E-7DAA78EC180B}">
      <dgm:prSet/>
      <dgm:spPr/>
      <dgm:t>
        <a:bodyPr/>
        <a:lstStyle/>
        <a:p>
          <a:endParaRPr lang="es-EC"/>
        </a:p>
      </dgm:t>
    </dgm:pt>
    <dgm:pt modelId="{0232D013-0535-4FC5-B44D-9E656AA04057}" type="sibTrans" cxnId="{E9D58630-21A9-4532-9E0E-7DAA78EC180B}">
      <dgm:prSet/>
      <dgm:spPr/>
      <dgm:t>
        <a:bodyPr/>
        <a:lstStyle/>
        <a:p>
          <a:endParaRPr lang="es-EC"/>
        </a:p>
      </dgm:t>
    </dgm:pt>
    <dgm:pt modelId="{43D826FA-8C37-4116-861D-14E107BA27DB}">
      <dgm:prSet phldrT="[Texto]"/>
      <dgm:spPr/>
      <dgm:t>
        <a:bodyPr/>
        <a:lstStyle/>
        <a:p>
          <a:r>
            <a:rPr lang="es-ES" dirty="0" smtClean="0"/>
            <a:t>BLENASTOR C.A.</a:t>
          </a:r>
          <a:endParaRPr lang="es-EC" dirty="0"/>
        </a:p>
      </dgm:t>
    </dgm:pt>
    <dgm:pt modelId="{E0B9907B-C08A-46F9-BFCE-0305395A396D}" type="parTrans" cxnId="{9036C33C-8DA5-4ABB-B053-695BF873A2C8}">
      <dgm:prSet/>
      <dgm:spPr/>
      <dgm:t>
        <a:bodyPr/>
        <a:lstStyle/>
        <a:p>
          <a:endParaRPr lang="es-EC"/>
        </a:p>
      </dgm:t>
    </dgm:pt>
    <dgm:pt modelId="{8DF93404-CB12-4E3F-9AB7-27721F725824}" type="sibTrans" cxnId="{9036C33C-8DA5-4ABB-B053-695BF873A2C8}">
      <dgm:prSet/>
      <dgm:spPr/>
      <dgm:t>
        <a:bodyPr/>
        <a:lstStyle/>
        <a:p>
          <a:endParaRPr lang="es-EC"/>
        </a:p>
      </dgm:t>
    </dgm:pt>
    <dgm:pt modelId="{3D5C43C9-C739-4749-BFF1-7CEB44772E6F}">
      <dgm:prSet phldrT="[Texto]"/>
      <dgm:spPr/>
      <dgm:t>
        <a:bodyPr/>
        <a:lstStyle/>
        <a:p>
          <a:r>
            <a:rPr lang="es-ES" dirty="0" smtClean="0"/>
            <a:t>QUALA ECUADOR S.A.</a:t>
          </a:r>
          <a:endParaRPr lang="es-EC" dirty="0"/>
        </a:p>
      </dgm:t>
    </dgm:pt>
    <dgm:pt modelId="{EB7DD52B-01B4-4DC1-A49F-BA6BF19ED9C7}" type="parTrans" cxnId="{DF1309BE-71D7-41D7-9D8E-D0407EE13BEC}">
      <dgm:prSet/>
      <dgm:spPr/>
      <dgm:t>
        <a:bodyPr/>
        <a:lstStyle/>
        <a:p>
          <a:endParaRPr lang="es-EC"/>
        </a:p>
      </dgm:t>
    </dgm:pt>
    <dgm:pt modelId="{A24B5EBC-8B30-42BF-8D86-BE6E7C6ADCFF}" type="sibTrans" cxnId="{DF1309BE-71D7-41D7-9D8E-D0407EE13BEC}">
      <dgm:prSet/>
      <dgm:spPr/>
      <dgm:t>
        <a:bodyPr/>
        <a:lstStyle/>
        <a:p>
          <a:endParaRPr lang="es-EC"/>
        </a:p>
      </dgm:t>
    </dgm:pt>
    <dgm:pt modelId="{5F5A4F38-4E41-46FB-92BA-F413CA505A73}">
      <dgm:prSet phldrT="[Texto]"/>
      <dgm:spPr/>
      <dgm:t>
        <a:bodyPr/>
        <a:lstStyle/>
        <a:p>
          <a:r>
            <a:rPr lang="es-ES" dirty="0" smtClean="0"/>
            <a:t>LAMOSAN</a:t>
          </a:r>
          <a:endParaRPr lang="es-EC" dirty="0"/>
        </a:p>
      </dgm:t>
    </dgm:pt>
    <dgm:pt modelId="{E2D9EA75-9FA0-4824-9864-B11CAD309637}" type="parTrans" cxnId="{CEC01778-8DB5-4643-9125-2585FA9B5981}">
      <dgm:prSet/>
      <dgm:spPr/>
      <dgm:t>
        <a:bodyPr/>
        <a:lstStyle/>
        <a:p>
          <a:endParaRPr lang="es-EC"/>
        </a:p>
      </dgm:t>
    </dgm:pt>
    <dgm:pt modelId="{A52A95CC-B5D2-46F4-A74D-F1AEA6750429}" type="sibTrans" cxnId="{CEC01778-8DB5-4643-9125-2585FA9B5981}">
      <dgm:prSet/>
      <dgm:spPr/>
      <dgm:t>
        <a:bodyPr/>
        <a:lstStyle/>
        <a:p>
          <a:endParaRPr lang="es-EC"/>
        </a:p>
      </dgm:t>
    </dgm:pt>
    <dgm:pt modelId="{ED6C4FE2-9369-4286-877E-39D50807C74B}" type="pres">
      <dgm:prSet presAssocID="{6EF85CC1-DB64-44A6-AD0E-DB4EBF6D7059}" presName="Name0" presStyleCnt="0">
        <dgm:presLayoutVars>
          <dgm:chMax/>
          <dgm:chPref/>
          <dgm:dir/>
        </dgm:presLayoutVars>
      </dgm:prSet>
      <dgm:spPr/>
      <dgm:t>
        <a:bodyPr/>
        <a:lstStyle/>
        <a:p>
          <a:endParaRPr lang="es-EC"/>
        </a:p>
      </dgm:t>
    </dgm:pt>
    <dgm:pt modelId="{6431A3E1-1B1B-47E3-BC5C-E63D23E40AD3}" type="pres">
      <dgm:prSet presAssocID="{4A49F02B-609B-4149-958B-DE6BD67658A7}" presName="composite" presStyleCnt="0">
        <dgm:presLayoutVars>
          <dgm:chMax val="1"/>
          <dgm:chPref val="1"/>
        </dgm:presLayoutVars>
      </dgm:prSet>
      <dgm:spPr/>
    </dgm:pt>
    <dgm:pt modelId="{CF225332-FAEA-4DEE-B838-DEB89D476D0B}" type="pres">
      <dgm:prSet presAssocID="{4A49F02B-609B-4149-958B-DE6BD67658A7}" presName="Accent" presStyleLbl="trAlignAcc1" presStyleIdx="0" presStyleCnt="4">
        <dgm:presLayoutVars>
          <dgm:chMax val="0"/>
          <dgm:chPref val="0"/>
        </dgm:presLayoutVars>
      </dgm:prSet>
      <dgm:spPr/>
    </dgm:pt>
    <dgm:pt modelId="{F0336263-F1E7-4B52-A9AB-42691BD7A537}" type="pres">
      <dgm:prSet presAssocID="{4A49F02B-609B-4149-958B-DE6BD67658A7}" presName="Image" presStyleLbl="alignImgPlace1" presStyleIdx="0" presStyleCnt="4">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t>
        <a:bodyPr/>
        <a:lstStyle/>
        <a:p>
          <a:endParaRPr lang="es-EC"/>
        </a:p>
      </dgm:t>
    </dgm:pt>
    <dgm:pt modelId="{6AFBCA6C-9F85-4791-9C2F-2D8B94187FC8}" type="pres">
      <dgm:prSet presAssocID="{4A49F02B-609B-4149-958B-DE6BD67658A7}" presName="ChildComposite" presStyleCnt="0"/>
      <dgm:spPr/>
    </dgm:pt>
    <dgm:pt modelId="{2A2B845A-6854-4D93-A75B-89A4C4AA49F3}" type="pres">
      <dgm:prSet presAssocID="{4A49F02B-609B-4149-958B-DE6BD67658A7}" presName="Child" presStyleLbl="node1" presStyleIdx="0" presStyleCnt="0">
        <dgm:presLayoutVars>
          <dgm:chMax val="0"/>
          <dgm:chPref val="0"/>
          <dgm:bulletEnabled val="1"/>
        </dgm:presLayoutVars>
      </dgm:prSet>
      <dgm:spPr/>
    </dgm:pt>
    <dgm:pt modelId="{7933071C-6E59-434F-8D59-2C48A0418B69}" type="pres">
      <dgm:prSet presAssocID="{4A49F02B-609B-4149-958B-DE6BD67658A7}" presName="Parent" presStyleLbl="revTx" presStyleIdx="0" presStyleCnt="4">
        <dgm:presLayoutVars>
          <dgm:chMax val="1"/>
          <dgm:chPref val="0"/>
          <dgm:bulletEnabled val="1"/>
        </dgm:presLayoutVars>
      </dgm:prSet>
      <dgm:spPr/>
      <dgm:t>
        <a:bodyPr/>
        <a:lstStyle/>
        <a:p>
          <a:endParaRPr lang="es-EC"/>
        </a:p>
      </dgm:t>
    </dgm:pt>
    <dgm:pt modelId="{11D1F672-9815-48ED-A9B4-3C0957AFD116}" type="pres">
      <dgm:prSet presAssocID="{0232D013-0535-4FC5-B44D-9E656AA04057}" presName="sibTrans" presStyleCnt="0"/>
      <dgm:spPr/>
    </dgm:pt>
    <dgm:pt modelId="{3C0AA771-7B01-4E76-AD45-A77DA050D2F9}" type="pres">
      <dgm:prSet presAssocID="{43D826FA-8C37-4116-861D-14E107BA27DB}" presName="composite" presStyleCnt="0">
        <dgm:presLayoutVars>
          <dgm:chMax val="1"/>
          <dgm:chPref val="1"/>
        </dgm:presLayoutVars>
      </dgm:prSet>
      <dgm:spPr/>
    </dgm:pt>
    <dgm:pt modelId="{12B989CD-8E8C-408D-918E-64AAC1288C19}" type="pres">
      <dgm:prSet presAssocID="{43D826FA-8C37-4116-861D-14E107BA27DB}" presName="Accent" presStyleLbl="trAlignAcc1" presStyleIdx="1" presStyleCnt="4">
        <dgm:presLayoutVars>
          <dgm:chMax val="0"/>
          <dgm:chPref val="0"/>
        </dgm:presLayoutVars>
      </dgm:prSet>
      <dgm:spPr/>
    </dgm:pt>
    <dgm:pt modelId="{860528AD-E402-44B9-9F10-1C9AAE6FA8B5}" type="pres">
      <dgm:prSet presAssocID="{43D826FA-8C37-4116-861D-14E107BA27DB}" presName="Image" presStyleLbl="alignImgPlace1" presStyleIdx="1" presStyleCnt="4">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1B1CC2B7-C44C-4EEC-8C97-5730D7A1F635}" type="pres">
      <dgm:prSet presAssocID="{43D826FA-8C37-4116-861D-14E107BA27DB}" presName="ChildComposite" presStyleCnt="0"/>
      <dgm:spPr/>
    </dgm:pt>
    <dgm:pt modelId="{E95E59A6-FED4-4F47-805D-F9E69D00E1DB}" type="pres">
      <dgm:prSet presAssocID="{43D826FA-8C37-4116-861D-14E107BA27DB}" presName="Child" presStyleLbl="node1" presStyleIdx="0" presStyleCnt="0">
        <dgm:presLayoutVars>
          <dgm:chMax val="0"/>
          <dgm:chPref val="0"/>
          <dgm:bulletEnabled val="1"/>
        </dgm:presLayoutVars>
      </dgm:prSet>
      <dgm:spPr/>
    </dgm:pt>
    <dgm:pt modelId="{CF1B453B-489C-44CF-B208-0FF986AA868D}" type="pres">
      <dgm:prSet presAssocID="{43D826FA-8C37-4116-861D-14E107BA27DB}" presName="Parent" presStyleLbl="revTx" presStyleIdx="1" presStyleCnt="4">
        <dgm:presLayoutVars>
          <dgm:chMax val="1"/>
          <dgm:chPref val="0"/>
          <dgm:bulletEnabled val="1"/>
        </dgm:presLayoutVars>
      </dgm:prSet>
      <dgm:spPr/>
      <dgm:t>
        <a:bodyPr/>
        <a:lstStyle/>
        <a:p>
          <a:endParaRPr lang="es-EC"/>
        </a:p>
      </dgm:t>
    </dgm:pt>
    <dgm:pt modelId="{1A5830E6-5EE7-480C-A61D-3169F91E69E4}" type="pres">
      <dgm:prSet presAssocID="{8DF93404-CB12-4E3F-9AB7-27721F725824}" presName="sibTrans" presStyleCnt="0"/>
      <dgm:spPr/>
    </dgm:pt>
    <dgm:pt modelId="{15333B03-E894-473F-AD79-D5B397CDA942}" type="pres">
      <dgm:prSet presAssocID="{3D5C43C9-C739-4749-BFF1-7CEB44772E6F}" presName="composite" presStyleCnt="0">
        <dgm:presLayoutVars>
          <dgm:chMax val="1"/>
          <dgm:chPref val="1"/>
        </dgm:presLayoutVars>
      </dgm:prSet>
      <dgm:spPr/>
    </dgm:pt>
    <dgm:pt modelId="{66F83621-2910-4EF6-B0B0-EB3493E4176F}" type="pres">
      <dgm:prSet presAssocID="{3D5C43C9-C739-4749-BFF1-7CEB44772E6F}" presName="Accent" presStyleLbl="trAlignAcc1" presStyleIdx="2" presStyleCnt="4">
        <dgm:presLayoutVars>
          <dgm:chMax val="0"/>
          <dgm:chPref val="0"/>
        </dgm:presLayoutVars>
      </dgm:prSet>
      <dgm:spPr/>
    </dgm:pt>
    <dgm:pt modelId="{B1092F55-5367-41A4-BBB8-9A271E7E6B31}" type="pres">
      <dgm:prSet presAssocID="{3D5C43C9-C739-4749-BFF1-7CEB44772E6F}" presName="Image" presStyleLbl="alignImgPlace1" presStyleIdx="2" presStyleCnt="4">
        <dgm:presLayoutVars>
          <dgm:chMax val="0"/>
          <dgm:chPref val="0"/>
        </dgm:presLayoutVars>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pt>
    <dgm:pt modelId="{8D5DE6E0-3151-4971-8DFE-14E88F5ED4B5}" type="pres">
      <dgm:prSet presAssocID="{3D5C43C9-C739-4749-BFF1-7CEB44772E6F}" presName="ChildComposite" presStyleCnt="0"/>
      <dgm:spPr/>
    </dgm:pt>
    <dgm:pt modelId="{C295FEF4-8AB4-4A8F-89FA-8E34AC64DC35}" type="pres">
      <dgm:prSet presAssocID="{3D5C43C9-C739-4749-BFF1-7CEB44772E6F}" presName="Child" presStyleLbl="node1" presStyleIdx="0" presStyleCnt="0">
        <dgm:presLayoutVars>
          <dgm:chMax val="0"/>
          <dgm:chPref val="0"/>
          <dgm:bulletEnabled val="1"/>
        </dgm:presLayoutVars>
      </dgm:prSet>
      <dgm:spPr/>
    </dgm:pt>
    <dgm:pt modelId="{63D784DD-6D96-4BE4-9BD3-D35331B50DF1}" type="pres">
      <dgm:prSet presAssocID="{3D5C43C9-C739-4749-BFF1-7CEB44772E6F}" presName="Parent" presStyleLbl="revTx" presStyleIdx="2" presStyleCnt="4">
        <dgm:presLayoutVars>
          <dgm:chMax val="1"/>
          <dgm:chPref val="0"/>
          <dgm:bulletEnabled val="1"/>
        </dgm:presLayoutVars>
      </dgm:prSet>
      <dgm:spPr/>
      <dgm:t>
        <a:bodyPr/>
        <a:lstStyle/>
        <a:p>
          <a:endParaRPr lang="es-EC"/>
        </a:p>
      </dgm:t>
    </dgm:pt>
    <dgm:pt modelId="{9E99E50E-532F-4AB3-8A1E-254B1119F126}" type="pres">
      <dgm:prSet presAssocID="{A24B5EBC-8B30-42BF-8D86-BE6E7C6ADCFF}" presName="sibTrans" presStyleCnt="0"/>
      <dgm:spPr/>
    </dgm:pt>
    <dgm:pt modelId="{7663A82F-4843-4E32-B5F4-87697073A595}" type="pres">
      <dgm:prSet presAssocID="{5F5A4F38-4E41-46FB-92BA-F413CA505A73}" presName="composite" presStyleCnt="0">
        <dgm:presLayoutVars>
          <dgm:chMax val="1"/>
          <dgm:chPref val="1"/>
        </dgm:presLayoutVars>
      </dgm:prSet>
      <dgm:spPr/>
    </dgm:pt>
    <dgm:pt modelId="{44FA2A3D-AF1E-4A6C-B4E9-923CDC7BC99A}" type="pres">
      <dgm:prSet presAssocID="{5F5A4F38-4E41-46FB-92BA-F413CA505A73}" presName="Accent" presStyleLbl="trAlignAcc1" presStyleIdx="3" presStyleCnt="4">
        <dgm:presLayoutVars>
          <dgm:chMax val="0"/>
          <dgm:chPref val="0"/>
        </dgm:presLayoutVars>
      </dgm:prSet>
      <dgm:spPr/>
    </dgm:pt>
    <dgm:pt modelId="{A85B3633-E509-47FC-8BEE-991926EF0E5C}" type="pres">
      <dgm:prSet presAssocID="{5F5A4F38-4E41-46FB-92BA-F413CA505A73}" presName="Image" presStyleLbl="alignImgPlace1" presStyleIdx="3" presStyleCnt="4">
        <dgm:presLayoutVars>
          <dgm:chMax val="0"/>
          <dgm:chPref val="0"/>
        </dgm:presLayoutVars>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dgm:spPr>
      <dgm:t>
        <a:bodyPr/>
        <a:lstStyle/>
        <a:p>
          <a:endParaRPr lang="es-EC"/>
        </a:p>
      </dgm:t>
    </dgm:pt>
    <dgm:pt modelId="{97C4F087-A852-48A1-8341-C670DB24C14E}" type="pres">
      <dgm:prSet presAssocID="{5F5A4F38-4E41-46FB-92BA-F413CA505A73}" presName="ChildComposite" presStyleCnt="0"/>
      <dgm:spPr/>
    </dgm:pt>
    <dgm:pt modelId="{39DD59F1-2FF5-4A66-903F-90AC7A888C52}" type="pres">
      <dgm:prSet presAssocID="{5F5A4F38-4E41-46FB-92BA-F413CA505A73}" presName="Child" presStyleLbl="node1" presStyleIdx="0" presStyleCnt="0">
        <dgm:presLayoutVars>
          <dgm:chMax val="0"/>
          <dgm:chPref val="0"/>
          <dgm:bulletEnabled val="1"/>
        </dgm:presLayoutVars>
      </dgm:prSet>
      <dgm:spPr/>
    </dgm:pt>
    <dgm:pt modelId="{33DCEBD1-D625-459C-B3E5-8C1319BBEE81}" type="pres">
      <dgm:prSet presAssocID="{5F5A4F38-4E41-46FB-92BA-F413CA505A73}" presName="Parent" presStyleLbl="revTx" presStyleIdx="3" presStyleCnt="4">
        <dgm:presLayoutVars>
          <dgm:chMax val="1"/>
          <dgm:chPref val="0"/>
          <dgm:bulletEnabled val="1"/>
        </dgm:presLayoutVars>
      </dgm:prSet>
      <dgm:spPr/>
      <dgm:t>
        <a:bodyPr/>
        <a:lstStyle/>
        <a:p>
          <a:endParaRPr lang="es-EC"/>
        </a:p>
      </dgm:t>
    </dgm:pt>
  </dgm:ptLst>
  <dgm:cxnLst>
    <dgm:cxn modelId="{B2D95F6D-E92B-4E74-9289-D8C48EE27CD7}" type="presOf" srcId="{3D5C43C9-C739-4749-BFF1-7CEB44772E6F}" destId="{63D784DD-6D96-4BE4-9BD3-D35331B50DF1}" srcOrd="0" destOrd="0" presId="urn:microsoft.com/office/officeart/2008/layout/CaptionedPictures"/>
    <dgm:cxn modelId="{C4D0E681-2955-4887-9BB3-81F027C06FF5}" type="presOf" srcId="{6EF85CC1-DB64-44A6-AD0E-DB4EBF6D7059}" destId="{ED6C4FE2-9369-4286-877E-39D50807C74B}" srcOrd="0" destOrd="0" presId="urn:microsoft.com/office/officeart/2008/layout/CaptionedPictures"/>
    <dgm:cxn modelId="{3E5B5389-3CED-4FD6-99AB-72304B6A9F55}" type="presOf" srcId="{5F5A4F38-4E41-46FB-92BA-F413CA505A73}" destId="{33DCEBD1-D625-459C-B3E5-8C1319BBEE81}" srcOrd="0" destOrd="0" presId="urn:microsoft.com/office/officeart/2008/layout/CaptionedPictures"/>
    <dgm:cxn modelId="{CEC01778-8DB5-4643-9125-2585FA9B5981}" srcId="{6EF85CC1-DB64-44A6-AD0E-DB4EBF6D7059}" destId="{5F5A4F38-4E41-46FB-92BA-F413CA505A73}" srcOrd="3" destOrd="0" parTransId="{E2D9EA75-9FA0-4824-9864-B11CAD309637}" sibTransId="{A52A95CC-B5D2-46F4-A74D-F1AEA6750429}"/>
    <dgm:cxn modelId="{DF1309BE-71D7-41D7-9D8E-D0407EE13BEC}" srcId="{6EF85CC1-DB64-44A6-AD0E-DB4EBF6D7059}" destId="{3D5C43C9-C739-4749-BFF1-7CEB44772E6F}" srcOrd="2" destOrd="0" parTransId="{EB7DD52B-01B4-4DC1-A49F-BA6BF19ED9C7}" sibTransId="{A24B5EBC-8B30-42BF-8D86-BE6E7C6ADCFF}"/>
    <dgm:cxn modelId="{E9D58630-21A9-4532-9E0E-7DAA78EC180B}" srcId="{6EF85CC1-DB64-44A6-AD0E-DB4EBF6D7059}" destId="{4A49F02B-609B-4149-958B-DE6BD67658A7}" srcOrd="0" destOrd="0" parTransId="{B6244B75-492D-4387-A40A-BDC9138973DC}" sibTransId="{0232D013-0535-4FC5-B44D-9E656AA04057}"/>
    <dgm:cxn modelId="{9036C33C-8DA5-4ABB-B053-695BF873A2C8}" srcId="{6EF85CC1-DB64-44A6-AD0E-DB4EBF6D7059}" destId="{43D826FA-8C37-4116-861D-14E107BA27DB}" srcOrd="1" destOrd="0" parTransId="{E0B9907B-C08A-46F9-BFCE-0305395A396D}" sibTransId="{8DF93404-CB12-4E3F-9AB7-27721F725824}"/>
    <dgm:cxn modelId="{8113F0D6-63A6-4E87-B762-D7709B5010CD}" type="presOf" srcId="{4A49F02B-609B-4149-958B-DE6BD67658A7}" destId="{7933071C-6E59-434F-8D59-2C48A0418B69}" srcOrd="0" destOrd="0" presId="urn:microsoft.com/office/officeart/2008/layout/CaptionedPictures"/>
    <dgm:cxn modelId="{090303EA-B2F8-473B-A7A0-39D3CC214CC2}" type="presOf" srcId="{43D826FA-8C37-4116-861D-14E107BA27DB}" destId="{CF1B453B-489C-44CF-B208-0FF986AA868D}" srcOrd="0" destOrd="0" presId="urn:microsoft.com/office/officeart/2008/layout/CaptionedPictures"/>
    <dgm:cxn modelId="{7F50C73C-B956-4FC9-90B2-5D60FBBAA0EC}" type="presParOf" srcId="{ED6C4FE2-9369-4286-877E-39D50807C74B}" destId="{6431A3E1-1B1B-47E3-BC5C-E63D23E40AD3}" srcOrd="0" destOrd="0" presId="urn:microsoft.com/office/officeart/2008/layout/CaptionedPictures"/>
    <dgm:cxn modelId="{44C1FED0-3523-458F-A770-4A3867B87B28}" type="presParOf" srcId="{6431A3E1-1B1B-47E3-BC5C-E63D23E40AD3}" destId="{CF225332-FAEA-4DEE-B838-DEB89D476D0B}" srcOrd="0" destOrd="0" presId="urn:microsoft.com/office/officeart/2008/layout/CaptionedPictures"/>
    <dgm:cxn modelId="{AEDBD399-AC13-4627-9EBC-305A5B61B716}" type="presParOf" srcId="{6431A3E1-1B1B-47E3-BC5C-E63D23E40AD3}" destId="{F0336263-F1E7-4B52-A9AB-42691BD7A537}" srcOrd="1" destOrd="0" presId="urn:microsoft.com/office/officeart/2008/layout/CaptionedPictures"/>
    <dgm:cxn modelId="{16573A6D-21A4-4273-94A9-5F6D48AE968D}" type="presParOf" srcId="{6431A3E1-1B1B-47E3-BC5C-E63D23E40AD3}" destId="{6AFBCA6C-9F85-4791-9C2F-2D8B94187FC8}" srcOrd="2" destOrd="0" presId="urn:microsoft.com/office/officeart/2008/layout/CaptionedPictures"/>
    <dgm:cxn modelId="{884CBDA5-2BFF-4944-8365-BDB091BA96D8}" type="presParOf" srcId="{6AFBCA6C-9F85-4791-9C2F-2D8B94187FC8}" destId="{2A2B845A-6854-4D93-A75B-89A4C4AA49F3}" srcOrd="0" destOrd="0" presId="urn:microsoft.com/office/officeart/2008/layout/CaptionedPictures"/>
    <dgm:cxn modelId="{BD23A6CD-49E5-4158-A375-86F0B3FC29CE}" type="presParOf" srcId="{6AFBCA6C-9F85-4791-9C2F-2D8B94187FC8}" destId="{7933071C-6E59-434F-8D59-2C48A0418B69}" srcOrd="1" destOrd="0" presId="urn:microsoft.com/office/officeart/2008/layout/CaptionedPictures"/>
    <dgm:cxn modelId="{3BF26AA2-5611-4A08-AC68-5C1B3DD59637}" type="presParOf" srcId="{ED6C4FE2-9369-4286-877E-39D50807C74B}" destId="{11D1F672-9815-48ED-A9B4-3C0957AFD116}" srcOrd="1" destOrd="0" presId="urn:microsoft.com/office/officeart/2008/layout/CaptionedPictures"/>
    <dgm:cxn modelId="{A0970F22-3568-4C4E-B4C5-1BB6D55E31FD}" type="presParOf" srcId="{ED6C4FE2-9369-4286-877E-39D50807C74B}" destId="{3C0AA771-7B01-4E76-AD45-A77DA050D2F9}" srcOrd="2" destOrd="0" presId="urn:microsoft.com/office/officeart/2008/layout/CaptionedPictures"/>
    <dgm:cxn modelId="{0ED3D2EB-12C1-4519-A877-45B9CF696F8E}" type="presParOf" srcId="{3C0AA771-7B01-4E76-AD45-A77DA050D2F9}" destId="{12B989CD-8E8C-408D-918E-64AAC1288C19}" srcOrd="0" destOrd="0" presId="urn:microsoft.com/office/officeart/2008/layout/CaptionedPictures"/>
    <dgm:cxn modelId="{5DD34ABB-02F5-4DD7-A827-6BF91E22528D}" type="presParOf" srcId="{3C0AA771-7B01-4E76-AD45-A77DA050D2F9}" destId="{860528AD-E402-44B9-9F10-1C9AAE6FA8B5}" srcOrd="1" destOrd="0" presId="urn:microsoft.com/office/officeart/2008/layout/CaptionedPictures"/>
    <dgm:cxn modelId="{67D419C0-09F1-469B-B798-06624C673372}" type="presParOf" srcId="{3C0AA771-7B01-4E76-AD45-A77DA050D2F9}" destId="{1B1CC2B7-C44C-4EEC-8C97-5730D7A1F635}" srcOrd="2" destOrd="0" presId="urn:microsoft.com/office/officeart/2008/layout/CaptionedPictures"/>
    <dgm:cxn modelId="{464844CB-A5A1-4280-BBA8-1763A11CE078}" type="presParOf" srcId="{1B1CC2B7-C44C-4EEC-8C97-5730D7A1F635}" destId="{E95E59A6-FED4-4F47-805D-F9E69D00E1DB}" srcOrd="0" destOrd="0" presId="urn:microsoft.com/office/officeart/2008/layout/CaptionedPictures"/>
    <dgm:cxn modelId="{EB4D44E6-D4E0-46FB-9114-C56A7E356D0C}" type="presParOf" srcId="{1B1CC2B7-C44C-4EEC-8C97-5730D7A1F635}" destId="{CF1B453B-489C-44CF-B208-0FF986AA868D}" srcOrd="1" destOrd="0" presId="urn:microsoft.com/office/officeart/2008/layout/CaptionedPictures"/>
    <dgm:cxn modelId="{1AEA46CF-4B78-4EA1-94BF-A50DE8EC31B5}" type="presParOf" srcId="{ED6C4FE2-9369-4286-877E-39D50807C74B}" destId="{1A5830E6-5EE7-480C-A61D-3169F91E69E4}" srcOrd="3" destOrd="0" presId="urn:microsoft.com/office/officeart/2008/layout/CaptionedPictures"/>
    <dgm:cxn modelId="{F15A32FE-827D-4381-A686-76A9767B32DE}" type="presParOf" srcId="{ED6C4FE2-9369-4286-877E-39D50807C74B}" destId="{15333B03-E894-473F-AD79-D5B397CDA942}" srcOrd="4" destOrd="0" presId="urn:microsoft.com/office/officeart/2008/layout/CaptionedPictures"/>
    <dgm:cxn modelId="{CADB5604-A1D6-4BAC-A013-31AF2A8EFCE3}" type="presParOf" srcId="{15333B03-E894-473F-AD79-D5B397CDA942}" destId="{66F83621-2910-4EF6-B0B0-EB3493E4176F}" srcOrd="0" destOrd="0" presId="urn:microsoft.com/office/officeart/2008/layout/CaptionedPictures"/>
    <dgm:cxn modelId="{3046BC05-EA77-4987-8E60-914C1EE8F58E}" type="presParOf" srcId="{15333B03-E894-473F-AD79-D5B397CDA942}" destId="{B1092F55-5367-41A4-BBB8-9A271E7E6B31}" srcOrd="1" destOrd="0" presId="urn:microsoft.com/office/officeart/2008/layout/CaptionedPictures"/>
    <dgm:cxn modelId="{7A0EB000-4ED1-4500-BAF4-9B0634CBE9DD}" type="presParOf" srcId="{15333B03-E894-473F-AD79-D5B397CDA942}" destId="{8D5DE6E0-3151-4971-8DFE-14E88F5ED4B5}" srcOrd="2" destOrd="0" presId="urn:microsoft.com/office/officeart/2008/layout/CaptionedPictures"/>
    <dgm:cxn modelId="{29A47B8F-E94C-4171-9EDC-D7CF1818E70C}" type="presParOf" srcId="{8D5DE6E0-3151-4971-8DFE-14E88F5ED4B5}" destId="{C295FEF4-8AB4-4A8F-89FA-8E34AC64DC35}" srcOrd="0" destOrd="0" presId="urn:microsoft.com/office/officeart/2008/layout/CaptionedPictures"/>
    <dgm:cxn modelId="{5BACEFF8-02A6-4EBA-9DA7-B399B21A3C50}" type="presParOf" srcId="{8D5DE6E0-3151-4971-8DFE-14E88F5ED4B5}" destId="{63D784DD-6D96-4BE4-9BD3-D35331B50DF1}" srcOrd="1" destOrd="0" presId="urn:microsoft.com/office/officeart/2008/layout/CaptionedPictures"/>
    <dgm:cxn modelId="{702270D6-4EE5-41E4-BA80-75CED68F12BD}" type="presParOf" srcId="{ED6C4FE2-9369-4286-877E-39D50807C74B}" destId="{9E99E50E-532F-4AB3-8A1E-254B1119F126}" srcOrd="5" destOrd="0" presId="urn:microsoft.com/office/officeart/2008/layout/CaptionedPictures"/>
    <dgm:cxn modelId="{1B19EE8B-4FC7-4092-886E-7D330587AC69}" type="presParOf" srcId="{ED6C4FE2-9369-4286-877E-39D50807C74B}" destId="{7663A82F-4843-4E32-B5F4-87697073A595}" srcOrd="6" destOrd="0" presId="urn:microsoft.com/office/officeart/2008/layout/CaptionedPictures"/>
    <dgm:cxn modelId="{48550E53-ED6D-480F-88EF-CB56ABE5D153}" type="presParOf" srcId="{7663A82F-4843-4E32-B5F4-87697073A595}" destId="{44FA2A3D-AF1E-4A6C-B4E9-923CDC7BC99A}" srcOrd="0" destOrd="0" presId="urn:microsoft.com/office/officeart/2008/layout/CaptionedPictures"/>
    <dgm:cxn modelId="{EFF23608-3A95-45EE-9975-61F934D080EE}" type="presParOf" srcId="{7663A82F-4843-4E32-B5F4-87697073A595}" destId="{A85B3633-E509-47FC-8BEE-991926EF0E5C}" srcOrd="1" destOrd="0" presId="urn:microsoft.com/office/officeart/2008/layout/CaptionedPictures"/>
    <dgm:cxn modelId="{571CFEA9-B3A0-4B13-9312-259444765F6C}" type="presParOf" srcId="{7663A82F-4843-4E32-B5F4-87697073A595}" destId="{97C4F087-A852-48A1-8341-C670DB24C14E}" srcOrd="2" destOrd="0" presId="urn:microsoft.com/office/officeart/2008/layout/CaptionedPictures"/>
    <dgm:cxn modelId="{8DD0C0A2-6747-4982-BB41-72C7A5DA0664}" type="presParOf" srcId="{97C4F087-A852-48A1-8341-C670DB24C14E}" destId="{39DD59F1-2FF5-4A66-903F-90AC7A888C52}" srcOrd="0" destOrd="0" presId="urn:microsoft.com/office/officeart/2008/layout/CaptionedPictures"/>
    <dgm:cxn modelId="{2079946A-019B-46A5-A6AC-77678CB50DF6}" type="presParOf" srcId="{97C4F087-A852-48A1-8341-C670DB24C14E}" destId="{33DCEBD1-D625-459C-B3E5-8C1319BBEE81}"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35B9CD-0FC9-483D-9C04-B4303A4ED52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C"/>
        </a:p>
      </dgm:t>
    </dgm:pt>
    <dgm:pt modelId="{01DCDE2D-9669-4FA1-9171-126CF6C5C3D6}">
      <dgm:prSet phldrT="[Texto]">
        <dgm:style>
          <a:lnRef idx="3">
            <a:schemeClr val="lt1"/>
          </a:lnRef>
          <a:fillRef idx="1">
            <a:schemeClr val="accent6"/>
          </a:fillRef>
          <a:effectRef idx="1">
            <a:schemeClr val="accent6"/>
          </a:effectRef>
          <a:fontRef idx="minor">
            <a:schemeClr val="lt1"/>
          </a:fontRef>
        </dgm:style>
      </dgm:prSet>
      <dgm:spPr/>
      <dgm:t>
        <a:bodyPr/>
        <a:lstStyle/>
        <a:p>
          <a:r>
            <a:rPr lang="es-EC" dirty="0" smtClean="0"/>
            <a:t>¿Cuál es el impacto del Pensamiento Capitalista Ecuatoriano en el Comercio Ecuatoriano de Productos Cosméticos?</a:t>
          </a:r>
          <a:endParaRPr lang="es-EC" dirty="0"/>
        </a:p>
      </dgm:t>
    </dgm:pt>
    <dgm:pt modelId="{7FD5F002-8972-4368-9A82-05ACE29E0B67}" type="parTrans" cxnId="{FF4D84B6-9E5C-41B9-B9E1-1F7B9CFEC985}">
      <dgm:prSet/>
      <dgm:spPr/>
      <dgm:t>
        <a:bodyPr/>
        <a:lstStyle/>
        <a:p>
          <a:endParaRPr lang="es-EC"/>
        </a:p>
      </dgm:t>
    </dgm:pt>
    <dgm:pt modelId="{CC05F1EA-8F4C-415B-8FFE-0C7B18366ADE}" type="sibTrans" cxnId="{FF4D84B6-9E5C-41B9-B9E1-1F7B9CFEC985}">
      <dgm:prSet/>
      <dgm:spPr/>
      <dgm:t>
        <a:bodyPr/>
        <a:lstStyle/>
        <a:p>
          <a:endParaRPr lang="es-EC"/>
        </a:p>
      </dgm:t>
    </dgm:pt>
    <dgm:pt modelId="{158A097E-7C1A-4D99-B9A6-C81FCECDF847}">
      <dgm:prSet phldrT="[Texto]"/>
      <dgm:spPr/>
      <dgm:t>
        <a:bodyPr/>
        <a:lstStyle/>
        <a:p>
          <a:r>
            <a:rPr lang="es-EC" dirty="0" smtClean="0"/>
            <a:t>El pensamiento capitalista ecuatoriano no es consumista en el producto de </a:t>
          </a:r>
          <a:r>
            <a:rPr lang="es-EC" dirty="0" smtClean="0">
              <a:solidFill>
                <a:srgbClr val="00B050"/>
              </a:solidFill>
            </a:rPr>
            <a:t>pasta dental </a:t>
          </a:r>
          <a:r>
            <a:rPr lang="es-EC" dirty="0" smtClean="0"/>
            <a:t>a pesar que esta es la consecuencia lógica del capitalismo.</a:t>
          </a:r>
        </a:p>
        <a:p>
          <a:r>
            <a:rPr lang="es-EC" dirty="0" smtClean="0"/>
            <a:t>El Ecuador no es una país atractivo para las inversiones extranjeras directas.</a:t>
          </a:r>
          <a:endParaRPr lang="es-EC" dirty="0"/>
        </a:p>
      </dgm:t>
    </dgm:pt>
    <dgm:pt modelId="{30A6B764-13EA-4C17-91BD-43B1036B961C}" type="parTrans" cxnId="{0F9DD41C-3F94-456D-BBEC-C2455B293B21}">
      <dgm:prSet/>
      <dgm:spPr/>
      <dgm:t>
        <a:bodyPr/>
        <a:lstStyle/>
        <a:p>
          <a:endParaRPr lang="es-EC"/>
        </a:p>
      </dgm:t>
    </dgm:pt>
    <dgm:pt modelId="{9B715DEA-E8A4-4C7B-BE05-ECB3A2857849}" type="sibTrans" cxnId="{0F9DD41C-3F94-456D-BBEC-C2455B293B21}">
      <dgm:prSet/>
      <dgm:spPr/>
      <dgm:t>
        <a:bodyPr/>
        <a:lstStyle/>
        <a:p>
          <a:endParaRPr lang="es-EC"/>
        </a:p>
      </dgm:t>
    </dgm:pt>
    <dgm:pt modelId="{2A7FDB6C-731E-4A43-9036-6A7862F261CD}">
      <dgm:prSet phldrT="[Texto]" phldr="1">
        <dgm:style>
          <a:lnRef idx="1">
            <a:schemeClr val="accent2"/>
          </a:lnRef>
          <a:fillRef idx="3">
            <a:schemeClr val="accent2"/>
          </a:fillRef>
          <a:effectRef idx="2">
            <a:schemeClr val="accent2"/>
          </a:effectRef>
          <a:fontRef idx="minor">
            <a:schemeClr val="lt1"/>
          </a:fontRef>
        </dgm:style>
      </dgm:prSet>
      <dgm:spPr/>
      <dgm:t>
        <a:bodyPr/>
        <a:lstStyle/>
        <a:p>
          <a:endParaRPr lang="es-EC"/>
        </a:p>
      </dgm:t>
    </dgm:pt>
    <dgm:pt modelId="{BCBB36C1-9E09-4D0B-B899-4B0CD5B60A10}" type="parTrans" cxnId="{8E9F83C6-2089-43D0-976A-5B751DCF8F63}">
      <dgm:prSet/>
      <dgm:spPr/>
      <dgm:t>
        <a:bodyPr/>
        <a:lstStyle/>
        <a:p>
          <a:endParaRPr lang="es-EC"/>
        </a:p>
      </dgm:t>
    </dgm:pt>
    <dgm:pt modelId="{E4B06069-1B4C-451F-936F-D8306386C2A3}" type="sibTrans" cxnId="{8E9F83C6-2089-43D0-976A-5B751DCF8F63}">
      <dgm:prSet/>
      <dgm:spPr/>
      <dgm:t>
        <a:bodyPr/>
        <a:lstStyle/>
        <a:p>
          <a:endParaRPr lang="es-EC"/>
        </a:p>
      </dgm:t>
    </dgm:pt>
    <dgm:pt modelId="{93BC3545-ACDB-4121-8D9D-F205A1599C9E}">
      <dgm:prSet phldrT="[Texto]"/>
      <dgm:spPr/>
      <dgm:t>
        <a:bodyPr/>
        <a:lstStyle/>
        <a:p>
          <a:r>
            <a:rPr lang="es-EC" dirty="0" smtClean="0"/>
            <a:t>el Ecuador que se convirtió en un simple proveedor de materias primas . </a:t>
          </a:r>
        </a:p>
        <a:p>
          <a:r>
            <a:rPr lang="es-EC" dirty="0" smtClean="0"/>
            <a:t> Estos bienes retornan a pesar de las trabas arancelarias y no arancelarias además existe incentivos la industria nacional  a pesar que les falta experiencias, calidad, capital y preferencia nacional.</a:t>
          </a:r>
          <a:endParaRPr lang="es-EC" dirty="0"/>
        </a:p>
      </dgm:t>
    </dgm:pt>
    <dgm:pt modelId="{D79E5B30-3EB3-4FF9-9BF5-5C522F142C0B}" type="parTrans" cxnId="{7D654F1A-34C2-490D-A8FC-C43A32215006}">
      <dgm:prSet/>
      <dgm:spPr/>
      <dgm:t>
        <a:bodyPr/>
        <a:lstStyle/>
        <a:p>
          <a:endParaRPr lang="es-EC"/>
        </a:p>
      </dgm:t>
    </dgm:pt>
    <dgm:pt modelId="{54E087B4-5137-4447-AF7D-9DDAB672C9C4}" type="sibTrans" cxnId="{7D654F1A-34C2-490D-A8FC-C43A32215006}">
      <dgm:prSet/>
      <dgm:spPr/>
      <dgm:t>
        <a:bodyPr/>
        <a:lstStyle/>
        <a:p>
          <a:endParaRPr lang="es-EC"/>
        </a:p>
      </dgm:t>
    </dgm:pt>
    <dgm:pt modelId="{19F9C386-E48B-4C0D-AB44-59B0CB793389}">
      <dgm:prSet phldrT="[Texto]" phldr="1">
        <dgm:style>
          <a:lnRef idx="0">
            <a:schemeClr val="accent5"/>
          </a:lnRef>
          <a:fillRef idx="3">
            <a:schemeClr val="accent5"/>
          </a:fillRef>
          <a:effectRef idx="3">
            <a:schemeClr val="accent5"/>
          </a:effectRef>
          <a:fontRef idx="minor">
            <a:schemeClr val="lt1"/>
          </a:fontRef>
        </dgm:style>
      </dgm:prSet>
      <dgm:spPr/>
      <dgm:t>
        <a:bodyPr/>
        <a:lstStyle/>
        <a:p>
          <a:endParaRPr lang="es-EC" dirty="0"/>
        </a:p>
      </dgm:t>
    </dgm:pt>
    <dgm:pt modelId="{03DF3560-7B62-46C5-A5E9-6209B222DC90}" type="parTrans" cxnId="{21C36FE0-D66D-4788-89D8-CA81FEF370CE}">
      <dgm:prSet/>
      <dgm:spPr/>
      <dgm:t>
        <a:bodyPr/>
        <a:lstStyle/>
        <a:p>
          <a:endParaRPr lang="es-EC"/>
        </a:p>
      </dgm:t>
    </dgm:pt>
    <dgm:pt modelId="{3893FFA2-9AD8-4CF1-B1A0-1945BAC4EF13}" type="sibTrans" cxnId="{21C36FE0-D66D-4788-89D8-CA81FEF370CE}">
      <dgm:prSet/>
      <dgm:spPr/>
      <dgm:t>
        <a:bodyPr/>
        <a:lstStyle/>
        <a:p>
          <a:endParaRPr lang="es-EC"/>
        </a:p>
      </dgm:t>
    </dgm:pt>
    <dgm:pt modelId="{520C26E9-8EA1-4446-88A5-225A66D540E9}">
      <dgm:prSet phldrT="[Texto]"/>
      <dgm:spPr/>
      <dgm:t>
        <a:bodyPr/>
        <a:lstStyle/>
        <a:p>
          <a:r>
            <a:rPr lang="es-EC" dirty="0" smtClean="0"/>
            <a:t>El Ecuador fue y es impactado por el pensamiento capitalista, uno de los factores influyentes fue el boom petrolero, que despertó la voracidad compra no solo de los grupos dominantes sino también de los pobladores.</a:t>
          </a:r>
        </a:p>
        <a:p>
          <a:r>
            <a:rPr lang="es-EC" dirty="0" smtClean="0"/>
            <a:t>La inversión extranjera entro al país y la apertura de capitalistas explotadores de la fuerza de trabajo. </a:t>
          </a:r>
          <a:endParaRPr lang="es-EC" dirty="0"/>
        </a:p>
      </dgm:t>
    </dgm:pt>
    <dgm:pt modelId="{B9800F87-2244-4C11-8F35-29AB851A8104}" type="parTrans" cxnId="{2CBEEB8E-B33B-4322-AA94-DEE1D4B51E26}">
      <dgm:prSet/>
      <dgm:spPr/>
      <dgm:t>
        <a:bodyPr/>
        <a:lstStyle/>
        <a:p>
          <a:endParaRPr lang="es-EC"/>
        </a:p>
      </dgm:t>
    </dgm:pt>
    <dgm:pt modelId="{98EA146F-C782-42A2-B4F3-E47FCEB2C86C}" type="sibTrans" cxnId="{2CBEEB8E-B33B-4322-AA94-DEE1D4B51E26}">
      <dgm:prSet/>
      <dgm:spPr/>
      <dgm:t>
        <a:bodyPr/>
        <a:lstStyle/>
        <a:p>
          <a:endParaRPr lang="es-EC"/>
        </a:p>
      </dgm:t>
    </dgm:pt>
    <dgm:pt modelId="{B1439759-53AF-4CEA-980A-B468572AE4B1}" type="pres">
      <dgm:prSet presAssocID="{C935B9CD-0FC9-483D-9C04-B4303A4ED525}" presName="Name0" presStyleCnt="0">
        <dgm:presLayoutVars>
          <dgm:chMax val="5"/>
          <dgm:chPref val="5"/>
          <dgm:dir/>
          <dgm:animLvl val="lvl"/>
        </dgm:presLayoutVars>
      </dgm:prSet>
      <dgm:spPr/>
      <dgm:t>
        <a:bodyPr/>
        <a:lstStyle/>
        <a:p>
          <a:endParaRPr lang="es-EC"/>
        </a:p>
      </dgm:t>
    </dgm:pt>
    <dgm:pt modelId="{155B1198-3BA7-4D3E-8BBE-3D6CB8573583}" type="pres">
      <dgm:prSet presAssocID="{01DCDE2D-9669-4FA1-9171-126CF6C5C3D6}" presName="parentText1" presStyleLbl="node1" presStyleIdx="0" presStyleCnt="3">
        <dgm:presLayoutVars>
          <dgm:chMax/>
          <dgm:chPref val="3"/>
          <dgm:bulletEnabled val="1"/>
        </dgm:presLayoutVars>
      </dgm:prSet>
      <dgm:spPr/>
      <dgm:t>
        <a:bodyPr/>
        <a:lstStyle/>
        <a:p>
          <a:endParaRPr lang="es-EC"/>
        </a:p>
      </dgm:t>
    </dgm:pt>
    <dgm:pt modelId="{3FBBC816-C40E-43F8-8A07-2FD90D53BF37}" type="pres">
      <dgm:prSet presAssocID="{01DCDE2D-9669-4FA1-9171-126CF6C5C3D6}" presName="childText1" presStyleLbl="solidAlignAcc1" presStyleIdx="0" presStyleCnt="3">
        <dgm:presLayoutVars>
          <dgm:chMax val="0"/>
          <dgm:chPref val="0"/>
          <dgm:bulletEnabled val="1"/>
        </dgm:presLayoutVars>
      </dgm:prSet>
      <dgm:spPr/>
      <dgm:t>
        <a:bodyPr/>
        <a:lstStyle/>
        <a:p>
          <a:endParaRPr lang="es-EC"/>
        </a:p>
      </dgm:t>
    </dgm:pt>
    <dgm:pt modelId="{78F36864-C407-43C4-B192-9EED07D8121C}" type="pres">
      <dgm:prSet presAssocID="{2A7FDB6C-731E-4A43-9036-6A7862F261CD}" presName="parentText2" presStyleLbl="node1" presStyleIdx="1" presStyleCnt="3">
        <dgm:presLayoutVars>
          <dgm:chMax/>
          <dgm:chPref val="3"/>
          <dgm:bulletEnabled val="1"/>
        </dgm:presLayoutVars>
      </dgm:prSet>
      <dgm:spPr/>
      <dgm:t>
        <a:bodyPr/>
        <a:lstStyle/>
        <a:p>
          <a:endParaRPr lang="es-EC"/>
        </a:p>
      </dgm:t>
    </dgm:pt>
    <dgm:pt modelId="{57CA028A-5A9E-4D73-A087-3DE17B0325ED}" type="pres">
      <dgm:prSet presAssocID="{2A7FDB6C-731E-4A43-9036-6A7862F261CD}" presName="childText2" presStyleLbl="solidAlignAcc1" presStyleIdx="1" presStyleCnt="3">
        <dgm:presLayoutVars>
          <dgm:chMax val="0"/>
          <dgm:chPref val="0"/>
          <dgm:bulletEnabled val="1"/>
        </dgm:presLayoutVars>
      </dgm:prSet>
      <dgm:spPr/>
      <dgm:t>
        <a:bodyPr/>
        <a:lstStyle/>
        <a:p>
          <a:endParaRPr lang="es-EC"/>
        </a:p>
      </dgm:t>
    </dgm:pt>
    <dgm:pt modelId="{0574F063-B765-4E34-BCE3-A81400B62088}" type="pres">
      <dgm:prSet presAssocID="{19F9C386-E48B-4C0D-AB44-59B0CB793389}" presName="parentText3" presStyleLbl="node1" presStyleIdx="2" presStyleCnt="3">
        <dgm:presLayoutVars>
          <dgm:chMax/>
          <dgm:chPref val="3"/>
          <dgm:bulletEnabled val="1"/>
        </dgm:presLayoutVars>
      </dgm:prSet>
      <dgm:spPr/>
      <dgm:t>
        <a:bodyPr/>
        <a:lstStyle/>
        <a:p>
          <a:endParaRPr lang="es-EC"/>
        </a:p>
      </dgm:t>
    </dgm:pt>
    <dgm:pt modelId="{DCB0277D-DBB3-489B-9826-04716EE79BB8}" type="pres">
      <dgm:prSet presAssocID="{19F9C386-E48B-4C0D-AB44-59B0CB793389}" presName="childText3" presStyleLbl="solidAlignAcc1" presStyleIdx="2" presStyleCnt="3">
        <dgm:presLayoutVars>
          <dgm:chMax val="0"/>
          <dgm:chPref val="0"/>
          <dgm:bulletEnabled val="1"/>
        </dgm:presLayoutVars>
      </dgm:prSet>
      <dgm:spPr/>
      <dgm:t>
        <a:bodyPr/>
        <a:lstStyle/>
        <a:p>
          <a:endParaRPr lang="es-EC"/>
        </a:p>
      </dgm:t>
    </dgm:pt>
  </dgm:ptLst>
  <dgm:cxnLst>
    <dgm:cxn modelId="{0F9DD41C-3F94-456D-BBEC-C2455B293B21}" srcId="{01DCDE2D-9669-4FA1-9171-126CF6C5C3D6}" destId="{158A097E-7C1A-4D99-B9A6-C81FCECDF847}" srcOrd="0" destOrd="0" parTransId="{30A6B764-13EA-4C17-91BD-43B1036B961C}" sibTransId="{9B715DEA-E8A4-4C7B-BE05-ECB3A2857849}"/>
    <dgm:cxn modelId="{958942A5-1E73-44E2-8BB8-B52EE556A604}" type="presOf" srcId="{C935B9CD-0FC9-483D-9C04-B4303A4ED525}" destId="{B1439759-53AF-4CEA-980A-B468572AE4B1}" srcOrd="0" destOrd="0" presId="urn:microsoft.com/office/officeart/2009/3/layout/IncreasingArrowsProcess"/>
    <dgm:cxn modelId="{846B4723-F5C3-4C2C-8C90-32CA4062A8FC}" type="presOf" srcId="{19F9C386-E48B-4C0D-AB44-59B0CB793389}" destId="{0574F063-B765-4E34-BCE3-A81400B62088}" srcOrd="0" destOrd="0" presId="urn:microsoft.com/office/officeart/2009/3/layout/IncreasingArrowsProcess"/>
    <dgm:cxn modelId="{8E9F83C6-2089-43D0-976A-5B751DCF8F63}" srcId="{C935B9CD-0FC9-483D-9C04-B4303A4ED525}" destId="{2A7FDB6C-731E-4A43-9036-6A7862F261CD}" srcOrd="1" destOrd="0" parTransId="{BCBB36C1-9E09-4D0B-B899-4B0CD5B60A10}" sibTransId="{E4B06069-1B4C-451F-936F-D8306386C2A3}"/>
    <dgm:cxn modelId="{E0083812-8C0D-4954-AC65-A5E829FE8193}" type="presOf" srcId="{2A7FDB6C-731E-4A43-9036-6A7862F261CD}" destId="{78F36864-C407-43C4-B192-9EED07D8121C}" srcOrd="0" destOrd="0" presId="urn:microsoft.com/office/officeart/2009/3/layout/IncreasingArrowsProcess"/>
    <dgm:cxn modelId="{83AD95DE-BCF7-493A-BAFD-0BA8C098B3CE}" type="presOf" srcId="{520C26E9-8EA1-4446-88A5-225A66D540E9}" destId="{DCB0277D-DBB3-489B-9826-04716EE79BB8}" srcOrd="0" destOrd="0" presId="urn:microsoft.com/office/officeart/2009/3/layout/IncreasingArrowsProcess"/>
    <dgm:cxn modelId="{21C36FE0-D66D-4788-89D8-CA81FEF370CE}" srcId="{C935B9CD-0FC9-483D-9C04-B4303A4ED525}" destId="{19F9C386-E48B-4C0D-AB44-59B0CB793389}" srcOrd="2" destOrd="0" parTransId="{03DF3560-7B62-46C5-A5E9-6209B222DC90}" sibTransId="{3893FFA2-9AD8-4CF1-B1A0-1945BAC4EF13}"/>
    <dgm:cxn modelId="{2CBEEB8E-B33B-4322-AA94-DEE1D4B51E26}" srcId="{19F9C386-E48B-4C0D-AB44-59B0CB793389}" destId="{520C26E9-8EA1-4446-88A5-225A66D540E9}" srcOrd="0" destOrd="0" parTransId="{B9800F87-2244-4C11-8F35-29AB851A8104}" sibTransId="{98EA146F-C782-42A2-B4F3-E47FCEB2C86C}"/>
    <dgm:cxn modelId="{7D654F1A-34C2-490D-A8FC-C43A32215006}" srcId="{2A7FDB6C-731E-4A43-9036-6A7862F261CD}" destId="{93BC3545-ACDB-4121-8D9D-F205A1599C9E}" srcOrd="0" destOrd="0" parTransId="{D79E5B30-3EB3-4FF9-9BF5-5C522F142C0B}" sibTransId="{54E087B4-5137-4447-AF7D-9DDAB672C9C4}"/>
    <dgm:cxn modelId="{D9653883-A5BE-4FE0-9388-F7697187C0E7}" type="presOf" srcId="{01DCDE2D-9669-4FA1-9171-126CF6C5C3D6}" destId="{155B1198-3BA7-4D3E-8BBE-3D6CB8573583}" srcOrd="0" destOrd="0" presId="urn:microsoft.com/office/officeart/2009/3/layout/IncreasingArrowsProcess"/>
    <dgm:cxn modelId="{36C48EC9-8094-4D92-842F-5D738D0FBBF7}" type="presOf" srcId="{93BC3545-ACDB-4121-8D9D-F205A1599C9E}" destId="{57CA028A-5A9E-4D73-A087-3DE17B0325ED}" srcOrd="0" destOrd="0" presId="urn:microsoft.com/office/officeart/2009/3/layout/IncreasingArrowsProcess"/>
    <dgm:cxn modelId="{FF4D84B6-9E5C-41B9-B9E1-1F7B9CFEC985}" srcId="{C935B9CD-0FC9-483D-9C04-B4303A4ED525}" destId="{01DCDE2D-9669-4FA1-9171-126CF6C5C3D6}" srcOrd="0" destOrd="0" parTransId="{7FD5F002-8972-4368-9A82-05ACE29E0B67}" sibTransId="{CC05F1EA-8F4C-415B-8FFE-0C7B18366ADE}"/>
    <dgm:cxn modelId="{19433BB1-DA1B-4812-976B-BEF02CE0F06D}" type="presOf" srcId="{158A097E-7C1A-4D99-B9A6-C81FCECDF847}" destId="{3FBBC816-C40E-43F8-8A07-2FD90D53BF37}" srcOrd="0" destOrd="0" presId="urn:microsoft.com/office/officeart/2009/3/layout/IncreasingArrowsProcess"/>
    <dgm:cxn modelId="{63BAD986-C521-40CA-AF0F-28BAFFB293F9}" type="presParOf" srcId="{B1439759-53AF-4CEA-980A-B468572AE4B1}" destId="{155B1198-3BA7-4D3E-8BBE-3D6CB8573583}" srcOrd="0" destOrd="0" presId="urn:microsoft.com/office/officeart/2009/3/layout/IncreasingArrowsProcess"/>
    <dgm:cxn modelId="{365322B3-6CB6-452A-92A0-7612F001ABB7}" type="presParOf" srcId="{B1439759-53AF-4CEA-980A-B468572AE4B1}" destId="{3FBBC816-C40E-43F8-8A07-2FD90D53BF37}" srcOrd="1" destOrd="0" presId="urn:microsoft.com/office/officeart/2009/3/layout/IncreasingArrowsProcess"/>
    <dgm:cxn modelId="{5811891A-77F7-4ECD-BED7-F55DBFA7DF9A}" type="presParOf" srcId="{B1439759-53AF-4CEA-980A-B468572AE4B1}" destId="{78F36864-C407-43C4-B192-9EED07D8121C}" srcOrd="2" destOrd="0" presId="urn:microsoft.com/office/officeart/2009/3/layout/IncreasingArrowsProcess"/>
    <dgm:cxn modelId="{C19C680B-E1D4-47B5-9543-0F4C18B9D81D}" type="presParOf" srcId="{B1439759-53AF-4CEA-980A-B468572AE4B1}" destId="{57CA028A-5A9E-4D73-A087-3DE17B0325ED}" srcOrd="3" destOrd="0" presId="urn:microsoft.com/office/officeart/2009/3/layout/IncreasingArrowsProcess"/>
    <dgm:cxn modelId="{4C9599E3-7B97-482C-9622-97D62BD59045}" type="presParOf" srcId="{B1439759-53AF-4CEA-980A-B468572AE4B1}" destId="{0574F063-B765-4E34-BCE3-A81400B62088}" srcOrd="4" destOrd="0" presId="urn:microsoft.com/office/officeart/2009/3/layout/IncreasingArrowsProcess"/>
    <dgm:cxn modelId="{5306A9A6-097B-4F01-AC0E-BE43EB9A0CC9}" type="presParOf" srcId="{B1439759-53AF-4CEA-980A-B468572AE4B1}" destId="{DCB0277D-DBB3-489B-9826-04716EE79BB8}"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0BF737-6AB1-4E5B-B3DF-A64398BCEE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4EE00C4C-8016-4CB3-9EA2-885634FC681F}">
      <dgm:prSet phldrT="[Texto]"/>
      <dgm:spPr>
        <a:solidFill>
          <a:srgbClr val="FF9933"/>
        </a:solidFill>
      </dgm:spPr>
      <dgm:t>
        <a:bodyPr/>
        <a:lstStyle/>
        <a:p>
          <a:r>
            <a:rPr lang="es-EC" dirty="0" smtClean="0"/>
            <a:t>¿Cómo es el Comercio Ecuatoriano de Productos Cosméticos de pasta dental?</a:t>
          </a:r>
          <a:endParaRPr lang="es-EC" dirty="0"/>
        </a:p>
      </dgm:t>
    </dgm:pt>
    <dgm:pt modelId="{B71A8C7E-1D0A-46C8-B992-858DA4EDF672}" type="parTrans" cxnId="{2C92DB64-1CFC-496C-B736-1B54F40C1368}">
      <dgm:prSet/>
      <dgm:spPr/>
      <dgm:t>
        <a:bodyPr/>
        <a:lstStyle/>
        <a:p>
          <a:endParaRPr lang="es-EC"/>
        </a:p>
      </dgm:t>
    </dgm:pt>
    <dgm:pt modelId="{30060A99-2BDA-4D8C-B250-FC66ED2AA841}" type="sibTrans" cxnId="{2C92DB64-1CFC-496C-B736-1B54F40C1368}">
      <dgm:prSet/>
      <dgm:spPr/>
      <dgm:t>
        <a:bodyPr/>
        <a:lstStyle/>
        <a:p>
          <a:endParaRPr lang="es-EC"/>
        </a:p>
      </dgm:t>
    </dgm:pt>
    <dgm:pt modelId="{FF8B969F-B456-4BC1-880C-2B8AB838CF27}">
      <dgm:prSet phldrT="[Texto]">
        <dgm:style>
          <a:lnRef idx="2">
            <a:schemeClr val="accent2"/>
          </a:lnRef>
          <a:fillRef idx="1">
            <a:schemeClr val="lt1"/>
          </a:fillRef>
          <a:effectRef idx="0">
            <a:schemeClr val="accent2"/>
          </a:effectRef>
          <a:fontRef idx="minor">
            <a:schemeClr val="dk1"/>
          </a:fontRef>
        </dgm:style>
      </dgm:prSet>
      <dgm:spPr/>
      <dgm:t>
        <a:bodyPr/>
        <a:lstStyle/>
        <a:p>
          <a:r>
            <a:rPr lang="es-EC" dirty="0" smtClean="0"/>
            <a:t>El comercio ecuatoriano de producto cosmético es dinámico y activo, el Ecuador es un país, que en los últimos 4 o 5 años, refleja una economía muy pujante, lo cual ha llevado a que los mercados sean económicamente interesantes.</a:t>
          </a:r>
          <a:endParaRPr lang="es-EC" dirty="0"/>
        </a:p>
      </dgm:t>
    </dgm:pt>
    <dgm:pt modelId="{C4C20C49-613E-4655-8555-67D508F03887}" type="parTrans" cxnId="{282AD920-876F-4085-8D8F-0164D5F201C8}">
      <dgm:prSet/>
      <dgm:spPr/>
      <dgm:t>
        <a:bodyPr/>
        <a:lstStyle/>
        <a:p>
          <a:endParaRPr lang="es-EC"/>
        </a:p>
      </dgm:t>
    </dgm:pt>
    <dgm:pt modelId="{D28AB571-A3F7-45B9-BDB2-47866B784C33}" type="sibTrans" cxnId="{282AD920-876F-4085-8D8F-0164D5F201C8}">
      <dgm:prSet/>
      <dgm:spPr/>
      <dgm:t>
        <a:bodyPr/>
        <a:lstStyle/>
        <a:p>
          <a:endParaRPr lang="es-EC"/>
        </a:p>
      </dgm:t>
    </dgm:pt>
    <dgm:pt modelId="{626C3658-1920-4DB5-9CED-8B1BF61D7BF4}">
      <dgm:prSet phldrT="[Texto]"/>
      <dgm:spPr>
        <a:solidFill>
          <a:srgbClr val="FFFF00"/>
        </a:solidFill>
      </dgm:spPr>
      <dgm:t>
        <a:bodyPr/>
        <a:lstStyle/>
        <a:p>
          <a:r>
            <a:rPr lang="es-EC" dirty="0" smtClean="0"/>
            <a:t>La competencia en este segmento en el mercado ecuatoriano es permanente, la variedad de empresas de pasta dental usualmente viven solo de la producción y comercialización de este cosmético, las empresas no han optado por la asociación o la diversificación horizontal u holística que les genere mejores beneficios financieros.</a:t>
          </a:r>
          <a:endParaRPr lang="es-EC" dirty="0"/>
        </a:p>
      </dgm:t>
    </dgm:pt>
    <dgm:pt modelId="{F5F9B27B-60BC-4F7B-B594-633129EDA6BD}" type="parTrans" cxnId="{07FDF622-38E1-4C85-8C50-DCAA44764388}">
      <dgm:prSet/>
      <dgm:spPr/>
      <dgm:t>
        <a:bodyPr/>
        <a:lstStyle/>
        <a:p>
          <a:endParaRPr lang="es-EC"/>
        </a:p>
      </dgm:t>
    </dgm:pt>
    <dgm:pt modelId="{B8BFEF6D-C2D7-48BE-A93B-4E9E82703888}" type="sibTrans" cxnId="{07FDF622-38E1-4C85-8C50-DCAA44764388}">
      <dgm:prSet/>
      <dgm:spPr/>
      <dgm:t>
        <a:bodyPr/>
        <a:lstStyle/>
        <a:p>
          <a:endParaRPr lang="es-EC"/>
        </a:p>
      </dgm:t>
    </dgm:pt>
    <dgm:pt modelId="{6D69CB69-E825-4AB4-92C6-35CB966DCFCF}">
      <dgm:prSet phldrT="[Texto]"/>
      <dgm:spPr>
        <a:solidFill>
          <a:srgbClr val="FFCCFF"/>
        </a:solidFill>
      </dgm:spPr>
      <dgm:t>
        <a:bodyPr/>
        <a:lstStyle/>
        <a:p>
          <a:r>
            <a:rPr lang="es-EC" dirty="0" smtClean="0"/>
            <a:t>Existen trabas en los temas de importación que las empresas eficientemente superan con su cuerpo de empleados, abastecen el mercado y satisfacen las necesidades de los consumidores pero otras empresas están en el tema de cerrar sus fábricas en el país y ubicarse en nuestros países vecinos.</a:t>
          </a:r>
          <a:endParaRPr lang="es-EC" dirty="0"/>
        </a:p>
      </dgm:t>
    </dgm:pt>
    <dgm:pt modelId="{18CB35E3-E864-4C4A-BFB4-3A554F68113B}" type="parTrans" cxnId="{A1451D7C-ACDA-413D-81CC-29C63D65496B}">
      <dgm:prSet/>
      <dgm:spPr/>
      <dgm:t>
        <a:bodyPr/>
        <a:lstStyle/>
        <a:p>
          <a:endParaRPr lang="es-EC"/>
        </a:p>
      </dgm:t>
    </dgm:pt>
    <dgm:pt modelId="{FFA4F5A0-D29E-4507-BD9B-2F4B358EDEBB}" type="sibTrans" cxnId="{A1451D7C-ACDA-413D-81CC-29C63D65496B}">
      <dgm:prSet/>
      <dgm:spPr/>
      <dgm:t>
        <a:bodyPr/>
        <a:lstStyle/>
        <a:p>
          <a:endParaRPr lang="es-EC"/>
        </a:p>
      </dgm:t>
    </dgm:pt>
    <dgm:pt modelId="{BA85F974-F29B-45AF-88BC-25D39384121E}" type="pres">
      <dgm:prSet presAssocID="{4C0BF737-6AB1-4E5B-B3DF-A64398BCEE78}" presName="vert0" presStyleCnt="0">
        <dgm:presLayoutVars>
          <dgm:dir/>
          <dgm:animOne val="branch"/>
          <dgm:animLvl val="lvl"/>
        </dgm:presLayoutVars>
      </dgm:prSet>
      <dgm:spPr/>
      <dgm:t>
        <a:bodyPr/>
        <a:lstStyle/>
        <a:p>
          <a:endParaRPr lang="es-EC"/>
        </a:p>
      </dgm:t>
    </dgm:pt>
    <dgm:pt modelId="{1EB60FF8-5CD2-46C9-B59B-EAB802CE65CB}" type="pres">
      <dgm:prSet presAssocID="{4EE00C4C-8016-4CB3-9EA2-885634FC681F}" presName="thickLine" presStyleLbl="alignNode1" presStyleIdx="0" presStyleCnt="1"/>
      <dgm:spPr/>
    </dgm:pt>
    <dgm:pt modelId="{47C607A6-B875-49AC-86EC-9BE723D2095F}" type="pres">
      <dgm:prSet presAssocID="{4EE00C4C-8016-4CB3-9EA2-885634FC681F}" presName="horz1" presStyleCnt="0"/>
      <dgm:spPr/>
    </dgm:pt>
    <dgm:pt modelId="{3A416F50-67B4-4275-9849-3C70E5F944ED}" type="pres">
      <dgm:prSet presAssocID="{4EE00C4C-8016-4CB3-9EA2-885634FC681F}" presName="tx1" presStyleLbl="revTx" presStyleIdx="0" presStyleCnt="4"/>
      <dgm:spPr/>
      <dgm:t>
        <a:bodyPr/>
        <a:lstStyle/>
        <a:p>
          <a:endParaRPr lang="es-EC"/>
        </a:p>
      </dgm:t>
    </dgm:pt>
    <dgm:pt modelId="{069D6842-33E0-4845-9D1A-2F17F9C381B6}" type="pres">
      <dgm:prSet presAssocID="{4EE00C4C-8016-4CB3-9EA2-885634FC681F}" presName="vert1" presStyleCnt="0"/>
      <dgm:spPr/>
    </dgm:pt>
    <dgm:pt modelId="{16E2DC25-0425-4B05-BA1E-066B799DA241}" type="pres">
      <dgm:prSet presAssocID="{FF8B969F-B456-4BC1-880C-2B8AB838CF27}" presName="vertSpace2a" presStyleCnt="0"/>
      <dgm:spPr/>
    </dgm:pt>
    <dgm:pt modelId="{136EFD3E-5540-4725-9E1E-BD0F02519C8E}" type="pres">
      <dgm:prSet presAssocID="{FF8B969F-B456-4BC1-880C-2B8AB838CF27}" presName="horz2" presStyleCnt="0"/>
      <dgm:spPr/>
    </dgm:pt>
    <dgm:pt modelId="{D8141FBE-0267-4512-9619-2E5BFAD6AB58}" type="pres">
      <dgm:prSet presAssocID="{FF8B969F-B456-4BC1-880C-2B8AB838CF27}" presName="horzSpace2" presStyleCnt="0"/>
      <dgm:spPr/>
    </dgm:pt>
    <dgm:pt modelId="{26AB4807-8DF6-4741-8659-4FFA799B55AF}" type="pres">
      <dgm:prSet presAssocID="{FF8B969F-B456-4BC1-880C-2B8AB838CF27}" presName="tx2" presStyleLbl="revTx" presStyleIdx="1" presStyleCnt="4"/>
      <dgm:spPr/>
      <dgm:t>
        <a:bodyPr/>
        <a:lstStyle/>
        <a:p>
          <a:endParaRPr lang="es-EC"/>
        </a:p>
      </dgm:t>
    </dgm:pt>
    <dgm:pt modelId="{9E685C1A-B57C-4442-B86F-6A1BBF92D8CD}" type="pres">
      <dgm:prSet presAssocID="{FF8B969F-B456-4BC1-880C-2B8AB838CF27}" presName="vert2" presStyleCnt="0"/>
      <dgm:spPr/>
    </dgm:pt>
    <dgm:pt modelId="{79923E83-A285-4FDE-83E1-5739A53BF195}" type="pres">
      <dgm:prSet presAssocID="{FF8B969F-B456-4BC1-880C-2B8AB838CF27}" presName="thinLine2b" presStyleLbl="callout" presStyleIdx="0" presStyleCnt="3"/>
      <dgm:spPr/>
    </dgm:pt>
    <dgm:pt modelId="{0755F202-B422-4D61-BB2F-44CB5F6FF59F}" type="pres">
      <dgm:prSet presAssocID="{FF8B969F-B456-4BC1-880C-2B8AB838CF27}" presName="vertSpace2b" presStyleCnt="0"/>
      <dgm:spPr/>
    </dgm:pt>
    <dgm:pt modelId="{080CC011-5297-4174-93A7-3ECE767AE02F}" type="pres">
      <dgm:prSet presAssocID="{626C3658-1920-4DB5-9CED-8B1BF61D7BF4}" presName="horz2" presStyleCnt="0"/>
      <dgm:spPr/>
    </dgm:pt>
    <dgm:pt modelId="{43F49FA3-A063-4C7A-974D-14FEAC1119C0}" type="pres">
      <dgm:prSet presAssocID="{626C3658-1920-4DB5-9CED-8B1BF61D7BF4}" presName="horzSpace2" presStyleCnt="0"/>
      <dgm:spPr/>
    </dgm:pt>
    <dgm:pt modelId="{EF35C7AE-C178-4A48-9FCA-6CD236C20EBD}" type="pres">
      <dgm:prSet presAssocID="{626C3658-1920-4DB5-9CED-8B1BF61D7BF4}" presName="tx2" presStyleLbl="revTx" presStyleIdx="2" presStyleCnt="4"/>
      <dgm:spPr/>
      <dgm:t>
        <a:bodyPr/>
        <a:lstStyle/>
        <a:p>
          <a:endParaRPr lang="es-EC"/>
        </a:p>
      </dgm:t>
    </dgm:pt>
    <dgm:pt modelId="{A9EE23EB-5FE9-4F26-9970-4BCBBE09A3DD}" type="pres">
      <dgm:prSet presAssocID="{626C3658-1920-4DB5-9CED-8B1BF61D7BF4}" presName="vert2" presStyleCnt="0"/>
      <dgm:spPr/>
    </dgm:pt>
    <dgm:pt modelId="{E77EEEB5-09C6-4A48-817E-7DB01C40AC24}" type="pres">
      <dgm:prSet presAssocID="{626C3658-1920-4DB5-9CED-8B1BF61D7BF4}" presName="thinLine2b" presStyleLbl="callout" presStyleIdx="1" presStyleCnt="3"/>
      <dgm:spPr/>
    </dgm:pt>
    <dgm:pt modelId="{3523E175-B826-4BCE-88BD-16FB8CE19C9E}" type="pres">
      <dgm:prSet presAssocID="{626C3658-1920-4DB5-9CED-8B1BF61D7BF4}" presName="vertSpace2b" presStyleCnt="0"/>
      <dgm:spPr/>
    </dgm:pt>
    <dgm:pt modelId="{0DF7A93B-0033-486C-9943-30A361161A7B}" type="pres">
      <dgm:prSet presAssocID="{6D69CB69-E825-4AB4-92C6-35CB966DCFCF}" presName="horz2" presStyleCnt="0"/>
      <dgm:spPr/>
    </dgm:pt>
    <dgm:pt modelId="{3AB5542A-E1C0-44C0-86F1-86275B2CAD5B}" type="pres">
      <dgm:prSet presAssocID="{6D69CB69-E825-4AB4-92C6-35CB966DCFCF}" presName="horzSpace2" presStyleCnt="0"/>
      <dgm:spPr/>
    </dgm:pt>
    <dgm:pt modelId="{D417EDDC-37DA-4426-944C-314719F3652E}" type="pres">
      <dgm:prSet presAssocID="{6D69CB69-E825-4AB4-92C6-35CB966DCFCF}" presName="tx2" presStyleLbl="revTx" presStyleIdx="3" presStyleCnt="4"/>
      <dgm:spPr/>
      <dgm:t>
        <a:bodyPr/>
        <a:lstStyle/>
        <a:p>
          <a:endParaRPr lang="es-EC"/>
        </a:p>
      </dgm:t>
    </dgm:pt>
    <dgm:pt modelId="{3EF7D828-B351-4D2A-9BB1-F1B913ADC47A}" type="pres">
      <dgm:prSet presAssocID="{6D69CB69-E825-4AB4-92C6-35CB966DCFCF}" presName="vert2" presStyleCnt="0"/>
      <dgm:spPr/>
    </dgm:pt>
    <dgm:pt modelId="{4DA5CFF7-5D21-4680-83DB-17F4CA93AF8B}" type="pres">
      <dgm:prSet presAssocID="{6D69CB69-E825-4AB4-92C6-35CB966DCFCF}" presName="thinLine2b" presStyleLbl="callout" presStyleIdx="2" presStyleCnt="3"/>
      <dgm:spPr/>
    </dgm:pt>
    <dgm:pt modelId="{A5CD0EF3-89B7-412D-A8AC-1DC1D45A49F5}" type="pres">
      <dgm:prSet presAssocID="{6D69CB69-E825-4AB4-92C6-35CB966DCFCF}" presName="vertSpace2b" presStyleCnt="0"/>
      <dgm:spPr/>
    </dgm:pt>
  </dgm:ptLst>
  <dgm:cxnLst>
    <dgm:cxn modelId="{A1451D7C-ACDA-413D-81CC-29C63D65496B}" srcId="{4EE00C4C-8016-4CB3-9EA2-885634FC681F}" destId="{6D69CB69-E825-4AB4-92C6-35CB966DCFCF}" srcOrd="2" destOrd="0" parTransId="{18CB35E3-E864-4C4A-BFB4-3A554F68113B}" sibTransId="{FFA4F5A0-D29E-4507-BD9B-2F4B358EDEBB}"/>
    <dgm:cxn modelId="{EB02009B-E800-42A8-B8DD-E7C70FE464DC}" type="presOf" srcId="{4EE00C4C-8016-4CB3-9EA2-885634FC681F}" destId="{3A416F50-67B4-4275-9849-3C70E5F944ED}" srcOrd="0" destOrd="0" presId="urn:microsoft.com/office/officeart/2008/layout/LinedList"/>
    <dgm:cxn modelId="{282AD920-876F-4085-8D8F-0164D5F201C8}" srcId="{4EE00C4C-8016-4CB3-9EA2-885634FC681F}" destId="{FF8B969F-B456-4BC1-880C-2B8AB838CF27}" srcOrd="0" destOrd="0" parTransId="{C4C20C49-613E-4655-8555-67D508F03887}" sibTransId="{D28AB571-A3F7-45B9-BDB2-47866B784C33}"/>
    <dgm:cxn modelId="{83BC46BD-2BAD-49C0-AEA5-3C3EA5CDB8B3}" type="presOf" srcId="{626C3658-1920-4DB5-9CED-8B1BF61D7BF4}" destId="{EF35C7AE-C178-4A48-9FCA-6CD236C20EBD}" srcOrd="0" destOrd="0" presId="urn:microsoft.com/office/officeart/2008/layout/LinedList"/>
    <dgm:cxn modelId="{4D8D2EF4-4B97-40D5-A1A8-3153EF7F6907}" type="presOf" srcId="{FF8B969F-B456-4BC1-880C-2B8AB838CF27}" destId="{26AB4807-8DF6-4741-8659-4FFA799B55AF}" srcOrd="0" destOrd="0" presId="urn:microsoft.com/office/officeart/2008/layout/LinedList"/>
    <dgm:cxn modelId="{976EF342-8350-41A0-9B18-0E4F9CC1795C}" type="presOf" srcId="{6D69CB69-E825-4AB4-92C6-35CB966DCFCF}" destId="{D417EDDC-37DA-4426-944C-314719F3652E}" srcOrd="0" destOrd="0" presId="urn:microsoft.com/office/officeart/2008/layout/LinedList"/>
    <dgm:cxn modelId="{2C92DB64-1CFC-496C-B736-1B54F40C1368}" srcId="{4C0BF737-6AB1-4E5B-B3DF-A64398BCEE78}" destId="{4EE00C4C-8016-4CB3-9EA2-885634FC681F}" srcOrd="0" destOrd="0" parTransId="{B71A8C7E-1D0A-46C8-B992-858DA4EDF672}" sibTransId="{30060A99-2BDA-4D8C-B250-FC66ED2AA841}"/>
    <dgm:cxn modelId="{19ACD32C-BAA8-4418-A703-E118E9C89DDA}" type="presOf" srcId="{4C0BF737-6AB1-4E5B-B3DF-A64398BCEE78}" destId="{BA85F974-F29B-45AF-88BC-25D39384121E}" srcOrd="0" destOrd="0" presId="urn:microsoft.com/office/officeart/2008/layout/LinedList"/>
    <dgm:cxn modelId="{07FDF622-38E1-4C85-8C50-DCAA44764388}" srcId="{4EE00C4C-8016-4CB3-9EA2-885634FC681F}" destId="{626C3658-1920-4DB5-9CED-8B1BF61D7BF4}" srcOrd="1" destOrd="0" parTransId="{F5F9B27B-60BC-4F7B-B594-633129EDA6BD}" sibTransId="{B8BFEF6D-C2D7-48BE-A93B-4E9E82703888}"/>
    <dgm:cxn modelId="{41C73EB1-15B2-4CD7-90FE-4E74133BBBB6}" type="presParOf" srcId="{BA85F974-F29B-45AF-88BC-25D39384121E}" destId="{1EB60FF8-5CD2-46C9-B59B-EAB802CE65CB}" srcOrd="0" destOrd="0" presId="urn:microsoft.com/office/officeart/2008/layout/LinedList"/>
    <dgm:cxn modelId="{AE8827C4-3F78-4442-A7C3-0DD44AD745F9}" type="presParOf" srcId="{BA85F974-F29B-45AF-88BC-25D39384121E}" destId="{47C607A6-B875-49AC-86EC-9BE723D2095F}" srcOrd="1" destOrd="0" presId="urn:microsoft.com/office/officeart/2008/layout/LinedList"/>
    <dgm:cxn modelId="{3C24F32C-5586-44A4-945C-2D43C4E5F13C}" type="presParOf" srcId="{47C607A6-B875-49AC-86EC-9BE723D2095F}" destId="{3A416F50-67B4-4275-9849-3C70E5F944ED}" srcOrd="0" destOrd="0" presId="urn:microsoft.com/office/officeart/2008/layout/LinedList"/>
    <dgm:cxn modelId="{5755A10D-2177-486B-ACD8-DB8951253AC1}" type="presParOf" srcId="{47C607A6-B875-49AC-86EC-9BE723D2095F}" destId="{069D6842-33E0-4845-9D1A-2F17F9C381B6}" srcOrd="1" destOrd="0" presId="urn:microsoft.com/office/officeart/2008/layout/LinedList"/>
    <dgm:cxn modelId="{79D4784E-ED19-4327-9987-F7942E6287A9}" type="presParOf" srcId="{069D6842-33E0-4845-9D1A-2F17F9C381B6}" destId="{16E2DC25-0425-4B05-BA1E-066B799DA241}" srcOrd="0" destOrd="0" presId="urn:microsoft.com/office/officeart/2008/layout/LinedList"/>
    <dgm:cxn modelId="{9F1E5F31-6D2C-42D2-A42B-7762DB609815}" type="presParOf" srcId="{069D6842-33E0-4845-9D1A-2F17F9C381B6}" destId="{136EFD3E-5540-4725-9E1E-BD0F02519C8E}" srcOrd="1" destOrd="0" presId="urn:microsoft.com/office/officeart/2008/layout/LinedList"/>
    <dgm:cxn modelId="{69B9ADB5-DD47-45B4-96F8-7F57E0647262}" type="presParOf" srcId="{136EFD3E-5540-4725-9E1E-BD0F02519C8E}" destId="{D8141FBE-0267-4512-9619-2E5BFAD6AB58}" srcOrd="0" destOrd="0" presId="urn:microsoft.com/office/officeart/2008/layout/LinedList"/>
    <dgm:cxn modelId="{F0A249C9-2EA2-4B90-A77A-A567588E956D}" type="presParOf" srcId="{136EFD3E-5540-4725-9E1E-BD0F02519C8E}" destId="{26AB4807-8DF6-4741-8659-4FFA799B55AF}" srcOrd="1" destOrd="0" presId="urn:microsoft.com/office/officeart/2008/layout/LinedList"/>
    <dgm:cxn modelId="{C66C52F6-73DE-4BC9-A80E-94CD1768374A}" type="presParOf" srcId="{136EFD3E-5540-4725-9E1E-BD0F02519C8E}" destId="{9E685C1A-B57C-4442-B86F-6A1BBF92D8CD}" srcOrd="2" destOrd="0" presId="urn:microsoft.com/office/officeart/2008/layout/LinedList"/>
    <dgm:cxn modelId="{6D8463F1-4A5B-49E6-B257-9A6C66900F35}" type="presParOf" srcId="{069D6842-33E0-4845-9D1A-2F17F9C381B6}" destId="{79923E83-A285-4FDE-83E1-5739A53BF195}" srcOrd="2" destOrd="0" presId="urn:microsoft.com/office/officeart/2008/layout/LinedList"/>
    <dgm:cxn modelId="{17BF63C9-46F2-48B4-B1A7-ECF2C2078FEC}" type="presParOf" srcId="{069D6842-33E0-4845-9D1A-2F17F9C381B6}" destId="{0755F202-B422-4D61-BB2F-44CB5F6FF59F}" srcOrd="3" destOrd="0" presId="urn:microsoft.com/office/officeart/2008/layout/LinedList"/>
    <dgm:cxn modelId="{25BBA7C4-D741-476D-A4DE-99A1352ED6CF}" type="presParOf" srcId="{069D6842-33E0-4845-9D1A-2F17F9C381B6}" destId="{080CC011-5297-4174-93A7-3ECE767AE02F}" srcOrd="4" destOrd="0" presId="urn:microsoft.com/office/officeart/2008/layout/LinedList"/>
    <dgm:cxn modelId="{4D0A7DBB-446C-4B50-A0A9-B51E731D5E07}" type="presParOf" srcId="{080CC011-5297-4174-93A7-3ECE767AE02F}" destId="{43F49FA3-A063-4C7A-974D-14FEAC1119C0}" srcOrd="0" destOrd="0" presId="urn:microsoft.com/office/officeart/2008/layout/LinedList"/>
    <dgm:cxn modelId="{385ACA9E-BA5C-4BD0-92A7-658727F8B116}" type="presParOf" srcId="{080CC011-5297-4174-93A7-3ECE767AE02F}" destId="{EF35C7AE-C178-4A48-9FCA-6CD236C20EBD}" srcOrd="1" destOrd="0" presId="urn:microsoft.com/office/officeart/2008/layout/LinedList"/>
    <dgm:cxn modelId="{6086E700-1238-43A9-8144-A3145566A53C}" type="presParOf" srcId="{080CC011-5297-4174-93A7-3ECE767AE02F}" destId="{A9EE23EB-5FE9-4F26-9970-4BCBBE09A3DD}" srcOrd="2" destOrd="0" presId="urn:microsoft.com/office/officeart/2008/layout/LinedList"/>
    <dgm:cxn modelId="{D50B7F70-3BFF-4156-8669-40019BBB489E}" type="presParOf" srcId="{069D6842-33E0-4845-9D1A-2F17F9C381B6}" destId="{E77EEEB5-09C6-4A48-817E-7DB01C40AC24}" srcOrd="5" destOrd="0" presId="urn:microsoft.com/office/officeart/2008/layout/LinedList"/>
    <dgm:cxn modelId="{4CF7F4D4-FFB4-4E6A-A7C1-47ED0B18F88D}" type="presParOf" srcId="{069D6842-33E0-4845-9D1A-2F17F9C381B6}" destId="{3523E175-B826-4BCE-88BD-16FB8CE19C9E}" srcOrd="6" destOrd="0" presId="urn:microsoft.com/office/officeart/2008/layout/LinedList"/>
    <dgm:cxn modelId="{66D1057E-ADA8-4029-A4F7-4CF4DA3BA1A4}" type="presParOf" srcId="{069D6842-33E0-4845-9D1A-2F17F9C381B6}" destId="{0DF7A93B-0033-486C-9943-30A361161A7B}" srcOrd="7" destOrd="0" presId="urn:microsoft.com/office/officeart/2008/layout/LinedList"/>
    <dgm:cxn modelId="{495FD1D0-F3AA-4E56-8D0F-032289A44AF5}" type="presParOf" srcId="{0DF7A93B-0033-486C-9943-30A361161A7B}" destId="{3AB5542A-E1C0-44C0-86F1-86275B2CAD5B}" srcOrd="0" destOrd="0" presId="urn:microsoft.com/office/officeart/2008/layout/LinedList"/>
    <dgm:cxn modelId="{2835F9B6-4A56-45E0-B62B-EC5CD79B2239}" type="presParOf" srcId="{0DF7A93B-0033-486C-9943-30A361161A7B}" destId="{D417EDDC-37DA-4426-944C-314719F3652E}" srcOrd="1" destOrd="0" presId="urn:microsoft.com/office/officeart/2008/layout/LinedList"/>
    <dgm:cxn modelId="{E92BBDE0-3168-4F18-A418-FEE8A0134C71}" type="presParOf" srcId="{0DF7A93B-0033-486C-9943-30A361161A7B}" destId="{3EF7D828-B351-4D2A-9BB1-F1B913ADC47A}" srcOrd="2" destOrd="0" presId="urn:microsoft.com/office/officeart/2008/layout/LinedList"/>
    <dgm:cxn modelId="{A0A13589-323E-420F-A629-6F48A08044E1}" type="presParOf" srcId="{069D6842-33E0-4845-9D1A-2F17F9C381B6}" destId="{4DA5CFF7-5D21-4680-83DB-17F4CA93AF8B}" srcOrd="8" destOrd="0" presId="urn:microsoft.com/office/officeart/2008/layout/LinedList"/>
    <dgm:cxn modelId="{079C47AF-C535-47C4-B521-27112022E589}" type="presParOf" srcId="{069D6842-33E0-4845-9D1A-2F17F9C381B6}" destId="{A5CD0EF3-89B7-412D-A8AC-1DC1D45A49F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11B5FD-EEA2-45AB-8D5C-530B6D1F1431}" type="doc">
      <dgm:prSet loTypeId="urn:microsoft.com/office/officeart/2005/8/layout/target3" loCatId="list" qsTypeId="urn:microsoft.com/office/officeart/2005/8/quickstyle/simple1" qsCatId="simple" csTypeId="urn:microsoft.com/office/officeart/2005/8/colors/accent2_1" csCatId="accent2" phldr="1"/>
      <dgm:spPr/>
      <dgm:t>
        <a:bodyPr/>
        <a:lstStyle/>
        <a:p>
          <a:endParaRPr lang="es-EC"/>
        </a:p>
      </dgm:t>
    </dgm:pt>
    <dgm:pt modelId="{27CC778E-A1A0-4349-AED9-B99963D3054B}">
      <dgm:prSet phldrT="[Texto]"/>
      <dgm:spPr/>
      <dgm:t>
        <a:bodyPr/>
        <a:lstStyle/>
        <a:p>
          <a:r>
            <a:rPr lang="es-EC" dirty="0" smtClean="0"/>
            <a:t>El Ecuador no es un país capitalista sin embargo posee características de este modelo económico como los  propiedad privada sobre los medios de producción, la inversión del capital y la competencia, intercambio de bienes o de servicios para acumular ganancias.</a:t>
          </a:r>
          <a:endParaRPr lang="es-EC" dirty="0"/>
        </a:p>
      </dgm:t>
    </dgm:pt>
    <dgm:pt modelId="{DE9315CC-5636-42BE-AFEA-DEB8C02CAD27}" type="parTrans" cxnId="{BF5E961D-8AA9-49B0-9605-D6508F88B714}">
      <dgm:prSet/>
      <dgm:spPr/>
      <dgm:t>
        <a:bodyPr/>
        <a:lstStyle/>
        <a:p>
          <a:endParaRPr lang="es-EC"/>
        </a:p>
      </dgm:t>
    </dgm:pt>
    <dgm:pt modelId="{C747B037-C097-4067-ACB9-9FBF0182C887}" type="sibTrans" cxnId="{BF5E961D-8AA9-49B0-9605-D6508F88B714}">
      <dgm:prSet/>
      <dgm:spPr/>
      <dgm:t>
        <a:bodyPr/>
        <a:lstStyle/>
        <a:p>
          <a:endParaRPr lang="es-EC"/>
        </a:p>
      </dgm:t>
    </dgm:pt>
    <dgm:pt modelId="{02AF6D72-3BC1-46F2-9587-41599EA8B8B5}">
      <dgm:prSet phldrT="[Texto]"/>
      <dgm:spPr/>
      <dgm:t>
        <a:bodyPr/>
        <a:lstStyle/>
        <a:p>
          <a:r>
            <a:rPr lang="es-EC" dirty="0" smtClean="0"/>
            <a:t>El comercio Ecuatoriano de productos cosméticos es dinámico y </a:t>
          </a:r>
          <a:r>
            <a:rPr lang="es-EC" dirty="0" smtClean="0"/>
            <a:t>activo</a:t>
          </a:r>
          <a:endParaRPr lang="es-EC" dirty="0"/>
        </a:p>
      </dgm:t>
    </dgm:pt>
    <dgm:pt modelId="{FC699D2F-6A58-41DE-8347-33A74B875BEA}" type="parTrans" cxnId="{8D409527-E5AB-49D3-81B8-9680F9CEF757}">
      <dgm:prSet/>
      <dgm:spPr/>
      <dgm:t>
        <a:bodyPr/>
        <a:lstStyle/>
        <a:p>
          <a:endParaRPr lang="es-EC"/>
        </a:p>
      </dgm:t>
    </dgm:pt>
    <dgm:pt modelId="{2A307818-649D-461A-ACE3-F903035C9C02}" type="sibTrans" cxnId="{8D409527-E5AB-49D3-81B8-9680F9CEF757}">
      <dgm:prSet/>
      <dgm:spPr/>
      <dgm:t>
        <a:bodyPr/>
        <a:lstStyle/>
        <a:p>
          <a:endParaRPr lang="es-EC"/>
        </a:p>
      </dgm:t>
    </dgm:pt>
    <dgm:pt modelId="{2BFEFD56-CD68-42FC-8966-31D23A30CAAF}">
      <dgm:prSet phldrT="[Texto]"/>
      <dgm:spPr/>
      <dgm:t>
        <a:bodyPr/>
        <a:lstStyle/>
        <a:p>
          <a:r>
            <a:rPr lang="es-EC" dirty="0" smtClean="0"/>
            <a:t>La NSO es un requisito previo a las importaciones de cosméticos que encarece, retrasa y provoca pérdidas para las empresas de cosméticos.</a:t>
          </a:r>
          <a:endParaRPr lang="es-EC" dirty="0"/>
        </a:p>
      </dgm:t>
    </dgm:pt>
    <dgm:pt modelId="{AA431772-5085-4971-A8F2-05B0FF234D62}" type="parTrans" cxnId="{ABE9FCAA-A92E-494E-B1CC-1970D3E540C6}">
      <dgm:prSet/>
      <dgm:spPr/>
      <dgm:t>
        <a:bodyPr/>
        <a:lstStyle/>
        <a:p>
          <a:endParaRPr lang="es-EC"/>
        </a:p>
      </dgm:t>
    </dgm:pt>
    <dgm:pt modelId="{64AAD044-A05E-42E3-819F-F6925E639BC0}" type="sibTrans" cxnId="{ABE9FCAA-A92E-494E-B1CC-1970D3E540C6}">
      <dgm:prSet/>
      <dgm:spPr/>
      <dgm:t>
        <a:bodyPr/>
        <a:lstStyle/>
        <a:p>
          <a:endParaRPr lang="es-EC"/>
        </a:p>
      </dgm:t>
    </dgm:pt>
    <dgm:pt modelId="{4F54D2FB-AD58-4E04-8FF6-9508749E9285}" type="pres">
      <dgm:prSet presAssocID="{F111B5FD-EEA2-45AB-8D5C-530B6D1F1431}" presName="Name0" presStyleCnt="0">
        <dgm:presLayoutVars>
          <dgm:chMax val="7"/>
          <dgm:dir/>
          <dgm:animLvl val="lvl"/>
          <dgm:resizeHandles val="exact"/>
        </dgm:presLayoutVars>
      </dgm:prSet>
      <dgm:spPr/>
      <dgm:t>
        <a:bodyPr/>
        <a:lstStyle/>
        <a:p>
          <a:endParaRPr lang="es-EC"/>
        </a:p>
      </dgm:t>
    </dgm:pt>
    <dgm:pt modelId="{36A282CF-0F8E-432E-8FB8-7777A9B74374}" type="pres">
      <dgm:prSet presAssocID="{27CC778E-A1A0-4349-AED9-B99963D3054B}" presName="circle1" presStyleLbl="node1" presStyleIdx="0" presStyleCnt="3"/>
      <dgm:spPr/>
    </dgm:pt>
    <dgm:pt modelId="{164B168E-B132-4F21-94A3-83EE60B2A392}" type="pres">
      <dgm:prSet presAssocID="{27CC778E-A1A0-4349-AED9-B99963D3054B}" presName="space" presStyleCnt="0"/>
      <dgm:spPr/>
    </dgm:pt>
    <dgm:pt modelId="{4E65F361-7CDA-4103-BB72-387E7EB7C2C1}" type="pres">
      <dgm:prSet presAssocID="{27CC778E-A1A0-4349-AED9-B99963D3054B}" presName="rect1" presStyleLbl="alignAcc1" presStyleIdx="0" presStyleCnt="3"/>
      <dgm:spPr/>
      <dgm:t>
        <a:bodyPr/>
        <a:lstStyle/>
        <a:p>
          <a:endParaRPr lang="es-EC"/>
        </a:p>
      </dgm:t>
    </dgm:pt>
    <dgm:pt modelId="{222E6A08-B22F-4AE8-BFA9-A3F5AAF9E6DE}" type="pres">
      <dgm:prSet presAssocID="{02AF6D72-3BC1-46F2-9587-41599EA8B8B5}" presName="vertSpace2" presStyleLbl="node1" presStyleIdx="0" presStyleCnt="3"/>
      <dgm:spPr/>
    </dgm:pt>
    <dgm:pt modelId="{5B30BD1F-640F-49D9-8113-AA667BC2F472}" type="pres">
      <dgm:prSet presAssocID="{02AF6D72-3BC1-46F2-9587-41599EA8B8B5}" presName="circle2" presStyleLbl="node1" presStyleIdx="1" presStyleCnt="3"/>
      <dgm:spPr/>
    </dgm:pt>
    <dgm:pt modelId="{B59DE365-E05B-4965-93AB-E6FAB13D4A40}" type="pres">
      <dgm:prSet presAssocID="{02AF6D72-3BC1-46F2-9587-41599EA8B8B5}" presName="rect2" presStyleLbl="alignAcc1" presStyleIdx="1" presStyleCnt="3"/>
      <dgm:spPr/>
      <dgm:t>
        <a:bodyPr/>
        <a:lstStyle/>
        <a:p>
          <a:endParaRPr lang="es-EC"/>
        </a:p>
      </dgm:t>
    </dgm:pt>
    <dgm:pt modelId="{C16AB8D5-2639-435E-A00B-A7BE16F6C1FA}" type="pres">
      <dgm:prSet presAssocID="{2BFEFD56-CD68-42FC-8966-31D23A30CAAF}" presName="vertSpace3" presStyleLbl="node1" presStyleIdx="1" presStyleCnt="3"/>
      <dgm:spPr/>
    </dgm:pt>
    <dgm:pt modelId="{84D95DF1-6701-4210-AEEF-FF6A5CEE86F0}" type="pres">
      <dgm:prSet presAssocID="{2BFEFD56-CD68-42FC-8966-31D23A30CAAF}" presName="circle3" presStyleLbl="node1" presStyleIdx="2" presStyleCnt="3"/>
      <dgm:spPr/>
    </dgm:pt>
    <dgm:pt modelId="{A3148D27-457C-4BAF-84B3-4BF6FF214C32}" type="pres">
      <dgm:prSet presAssocID="{2BFEFD56-CD68-42FC-8966-31D23A30CAAF}" presName="rect3" presStyleLbl="alignAcc1" presStyleIdx="2" presStyleCnt="3"/>
      <dgm:spPr/>
      <dgm:t>
        <a:bodyPr/>
        <a:lstStyle/>
        <a:p>
          <a:endParaRPr lang="es-EC"/>
        </a:p>
      </dgm:t>
    </dgm:pt>
    <dgm:pt modelId="{8AEA9C4C-58F1-4343-864A-8D6275A6EFC4}" type="pres">
      <dgm:prSet presAssocID="{27CC778E-A1A0-4349-AED9-B99963D3054B}" presName="rect1ParTxNoCh" presStyleLbl="alignAcc1" presStyleIdx="2" presStyleCnt="3">
        <dgm:presLayoutVars>
          <dgm:chMax val="1"/>
          <dgm:bulletEnabled val="1"/>
        </dgm:presLayoutVars>
      </dgm:prSet>
      <dgm:spPr/>
      <dgm:t>
        <a:bodyPr/>
        <a:lstStyle/>
        <a:p>
          <a:endParaRPr lang="es-EC"/>
        </a:p>
      </dgm:t>
    </dgm:pt>
    <dgm:pt modelId="{F428D64F-BE74-4188-9657-4B8F87629806}" type="pres">
      <dgm:prSet presAssocID="{02AF6D72-3BC1-46F2-9587-41599EA8B8B5}" presName="rect2ParTxNoCh" presStyleLbl="alignAcc1" presStyleIdx="2" presStyleCnt="3">
        <dgm:presLayoutVars>
          <dgm:chMax val="1"/>
          <dgm:bulletEnabled val="1"/>
        </dgm:presLayoutVars>
      </dgm:prSet>
      <dgm:spPr/>
      <dgm:t>
        <a:bodyPr/>
        <a:lstStyle/>
        <a:p>
          <a:endParaRPr lang="es-EC"/>
        </a:p>
      </dgm:t>
    </dgm:pt>
    <dgm:pt modelId="{35E033ED-D340-41E4-8B09-0643AF7DE7CD}" type="pres">
      <dgm:prSet presAssocID="{2BFEFD56-CD68-42FC-8966-31D23A30CAAF}" presName="rect3ParTxNoCh" presStyleLbl="alignAcc1" presStyleIdx="2" presStyleCnt="3">
        <dgm:presLayoutVars>
          <dgm:chMax val="1"/>
          <dgm:bulletEnabled val="1"/>
        </dgm:presLayoutVars>
      </dgm:prSet>
      <dgm:spPr/>
      <dgm:t>
        <a:bodyPr/>
        <a:lstStyle/>
        <a:p>
          <a:endParaRPr lang="es-EC"/>
        </a:p>
      </dgm:t>
    </dgm:pt>
  </dgm:ptLst>
  <dgm:cxnLst>
    <dgm:cxn modelId="{62B41571-8C9B-43BA-8158-1FEC3917036B}" type="presOf" srcId="{2BFEFD56-CD68-42FC-8966-31D23A30CAAF}" destId="{35E033ED-D340-41E4-8B09-0643AF7DE7CD}" srcOrd="1" destOrd="0" presId="urn:microsoft.com/office/officeart/2005/8/layout/target3"/>
    <dgm:cxn modelId="{D4479113-065C-487B-85A3-619E6F4DA9C0}" type="presOf" srcId="{02AF6D72-3BC1-46F2-9587-41599EA8B8B5}" destId="{B59DE365-E05B-4965-93AB-E6FAB13D4A40}" srcOrd="0" destOrd="0" presId="urn:microsoft.com/office/officeart/2005/8/layout/target3"/>
    <dgm:cxn modelId="{86D66F60-28C6-4C05-8C5D-458476E0EC57}" type="presOf" srcId="{02AF6D72-3BC1-46F2-9587-41599EA8B8B5}" destId="{F428D64F-BE74-4188-9657-4B8F87629806}" srcOrd="1" destOrd="0" presId="urn:microsoft.com/office/officeart/2005/8/layout/target3"/>
    <dgm:cxn modelId="{8D409527-E5AB-49D3-81B8-9680F9CEF757}" srcId="{F111B5FD-EEA2-45AB-8D5C-530B6D1F1431}" destId="{02AF6D72-3BC1-46F2-9587-41599EA8B8B5}" srcOrd="1" destOrd="0" parTransId="{FC699D2F-6A58-41DE-8347-33A74B875BEA}" sibTransId="{2A307818-649D-461A-ACE3-F903035C9C02}"/>
    <dgm:cxn modelId="{ABE9FCAA-A92E-494E-B1CC-1970D3E540C6}" srcId="{F111B5FD-EEA2-45AB-8D5C-530B6D1F1431}" destId="{2BFEFD56-CD68-42FC-8966-31D23A30CAAF}" srcOrd="2" destOrd="0" parTransId="{AA431772-5085-4971-A8F2-05B0FF234D62}" sibTransId="{64AAD044-A05E-42E3-819F-F6925E639BC0}"/>
    <dgm:cxn modelId="{3FA9074A-AA86-4D5F-BEDF-8B1FAEF73A45}" type="presOf" srcId="{F111B5FD-EEA2-45AB-8D5C-530B6D1F1431}" destId="{4F54D2FB-AD58-4E04-8FF6-9508749E9285}" srcOrd="0" destOrd="0" presId="urn:microsoft.com/office/officeart/2005/8/layout/target3"/>
    <dgm:cxn modelId="{C1C4FA84-8A10-4AF1-B64D-F48F9D145637}" type="presOf" srcId="{2BFEFD56-CD68-42FC-8966-31D23A30CAAF}" destId="{A3148D27-457C-4BAF-84B3-4BF6FF214C32}" srcOrd="0" destOrd="0" presId="urn:microsoft.com/office/officeart/2005/8/layout/target3"/>
    <dgm:cxn modelId="{AC42C5CA-CC02-4F5A-ABCB-C2AD14D693EB}" type="presOf" srcId="{27CC778E-A1A0-4349-AED9-B99963D3054B}" destId="{8AEA9C4C-58F1-4343-864A-8D6275A6EFC4}" srcOrd="1" destOrd="0" presId="urn:microsoft.com/office/officeart/2005/8/layout/target3"/>
    <dgm:cxn modelId="{7C4C9718-E167-406D-A9F8-27DB2DB034BB}" type="presOf" srcId="{27CC778E-A1A0-4349-AED9-B99963D3054B}" destId="{4E65F361-7CDA-4103-BB72-387E7EB7C2C1}" srcOrd="0" destOrd="0" presId="urn:microsoft.com/office/officeart/2005/8/layout/target3"/>
    <dgm:cxn modelId="{BF5E961D-8AA9-49B0-9605-D6508F88B714}" srcId="{F111B5FD-EEA2-45AB-8D5C-530B6D1F1431}" destId="{27CC778E-A1A0-4349-AED9-B99963D3054B}" srcOrd="0" destOrd="0" parTransId="{DE9315CC-5636-42BE-AFEA-DEB8C02CAD27}" sibTransId="{C747B037-C097-4067-ACB9-9FBF0182C887}"/>
    <dgm:cxn modelId="{D276AD68-0FF1-478C-A3F4-615DDB9C798E}" type="presParOf" srcId="{4F54D2FB-AD58-4E04-8FF6-9508749E9285}" destId="{36A282CF-0F8E-432E-8FB8-7777A9B74374}" srcOrd="0" destOrd="0" presId="urn:microsoft.com/office/officeart/2005/8/layout/target3"/>
    <dgm:cxn modelId="{7C97BC59-0FE2-4815-A764-20CA6308B67A}" type="presParOf" srcId="{4F54D2FB-AD58-4E04-8FF6-9508749E9285}" destId="{164B168E-B132-4F21-94A3-83EE60B2A392}" srcOrd="1" destOrd="0" presId="urn:microsoft.com/office/officeart/2005/8/layout/target3"/>
    <dgm:cxn modelId="{7B4C0545-260E-4EF0-8E98-F09CD2425720}" type="presParOf" srcId="{4F54D2FB-AD58-4E04-8FF6-9508749E9285}" destId="{4E65F361-7CDA-4103-BB72-387E7EB7C2C1}" srcOrd="2" destOrd="0" presId="urn:microsoft.com/office/officeart/2005/8/layout/target3"/>
    <dgm:cxn modelId="{ADC44C86-705D-49E2-830C-BE2244773CE4}" type="presParOf" srcId="{4F54D2FB-AD58-4E04-8FF6-9508749E9285}" destId="{222E6A08-B22F-4AE8-BFA9-A3F5AAF9E6DE}" srcOrd="3" destOrd="0" presId="urn:microsoft.com/office/officeart/2005/8/layout/target3"/>
    <dgm:cxn modelId="{D5EBD8C0-446D-49DA-8F72-40E6C6D776EA}" type="presParOf" srcId="{4F54D2FB-AD58-4E04-8FF6-9508749E9285}" destId="{5B30BD1F-640F-49D9-8113-AA667BC2F472}" srcOrd="4" destOrd="0" presId="urn:microsoft.com/office/officeart/2005/8/layout/target3"/>
    <dgm:cxn modelId="{E94E8B78-5D52-4479-9BE4-1D47CBBBD165}" type="presParOf" srcId="{4F54D2FB-AD58-4E04-8FF6-9508749E9285}" destId="{B59DE365-E05B-4965-93AB-E6FAB13D4A40}" srcOrd="5" destOrd="0" presId="urn:microsoft.com/office/officeart/2005/8/layout/target3"/>
    <dgm:cxn modelId="{D9B2B1E3-6BB0-4254-A78C-A2D295BA3A5B}" type="presParOf" srcId="{4F54D2FB-AD58-4E04-8FF6-9508749E9285}" destId="{C16AB8D5-2639-435E-A00B-A7BE16F6C1FA}" srcOrd="6" destOrd="0" presId="urn:microsoft.com/office/officeart/2005/8/layout/target3"/>
    <dgm:cxn modelId="{32F099BB-4720-47FD-A501-8C3D47EC2BDA}" type="presParOf" srcId="{4F54D2FB-AD58-4E04-8FF6-9508749E9285}" destId="{84D95DF1-6701-4210-AEEF-FF6A5CEE86F0}" srcOrd="7" destOrd="0" presId="urn:microsoft.com/office/officeart/2005/8/layout/target3"/>
    <dgm:cxn modelId="{2B66E748-24E1-496C-A2E2-ABE6C4260B72}" type="presParOf" srcId="{4F54D2FB-AD58-4E04-8FF6-9508749E9285}" destId="{A3148D27-457C-4BAF-84B3-4BF6FF214C32}" srcOrd="8" destOrd="0" presId="urn:microsoft.com/office/officeart/2005/8/layout/target3"/>
    <dgm:cxn modelId="{EE05223D-74C7-4268-B21B-C3BFFDD64FEB}" type="presParOf" srcId="{4F54D2FB-AD58-4E04-8FF6-9508749E9285}" destId="{8AEA9C4C-58F1-4343-864A-8D6275A6EFC4}" srcOrd="9" destOrd="0" presId="urn:microsoft.com/office/officeart/2005/8/layout/target3"/>
    <dgm:cxn modelId="{1DF17F5C-ABFC-4C1E-B24B-5A4939D9F552}" type="presParOf" srcId="{4F54D2FB-AD58-4E04-8FF6-9508749E9285}" destId="{F428D64F-BE74-4188-9657-4B8F87629806}" srcOrd="10" destOrd="0" presId="urn:microsoft.com/office/officeart/2005/8/layout/target3"/>
    <dgm:cxn modelId="{7B655968-DFE1-443F-B221-B78FFECDAAFE}" type="presParOf" srcId="{4F54D2FB-AD58-4E04-8FF6-9508749E9285}" destId="{35E033ED-D340-41E4-8B09-0643AF7DE7CD}"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96F38B-4AD1-4EAC-A893-C5F7B4CA0E8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C"/>
        </a:p>
      </dgm:t>
    </dgm:pt>
    <dgm:pt modelId="{434CDA69-2EEB-4C23-BB4F-A30E4A7DB6B9}">
      <dgm:prSet phldrT="[Texto]"/>
      <dgm:spPr/>
      <dgm:t>
        <a:bodyPr/>
        <a:lstStyle/>
        <a:p>
          <a:r>
            <a:rPr lang="es-EC" dirty="0" smtClean="0"/>
            <a:t>El Ecuador sin ser un país capitalista con el auge del petróleo en los 60´s y 70´s provocó una sociedad consumista, incremento de la deuda externa, diversificación del trabajo por la posición de las trasnacionales en el país y el enriqueciendo de unas pocas familias dueñas de los medios de producción.</a:t>
          </a:r>
          <a:endParaRPr lang="es-EC" dirty="0"/>
        </a:p>
      </dgm:t>
    </dgm:pt>
    <dgm:pt modelId="{565C2090-8463-4DFB-9937-31F91DC8BFCA}" type="parTrans" cxnId="{6A3C7685-1401-47D7-8211-09B7442E6C0F}">
      <dgm:prSet/>
      <dgm:spPr/>
      <dgm:t>
        <a:bodyPr/>
        <a:lstStyle/>
        <a:p>
          <a:endParaRPr lang="es-EC"/>
        </a:p>
      </dgm:t>
    </dgm:pt>
    <dgm:pt modelId="{A13D8C89-3CBF-4721-8FAD-AD02EC6F800A}" type="sibTrans" cxnId="{6A3C7685-1401-47D7-8211-09B7442E6C0F}">
      <dgm:prSet/>
      <dgm:spPr/>
      <dgm:t>
        <a:bodyPr/>
        <a:lstStyle/>
        <a:p>
          <a:endParaRPr lang="es-EC"/>
        </a:p>
      </dgm:t>
    </dgm:pt>
    <dgm:pt modelId="{DBD1178B-4817-4381-96A4-30C26B8B3CB1}">
      <dgm:prSet phldrT="[Texto]"/>
      <dgm:spPr/>
      <dgm:t>
        <a:bodyPr/>
        <a:lstStyle/>
        <a:p>
          <a:r>
            <a:rPr lang="es-EC" dirty="0" smtClean="0"/>
            <a:t>A pesar delas mejoradas condiciones para el inversionista extranjero, reducción de la desigualdad social, lo inversionista no desean invertir en el Ecuador porque la financiación no compensa con una mayor rentabilidad.</a:t>
          </a:r>
          <a:endParaRPr lang="es-EC" dirty="0"/>
        </a:p>
      </dgm:t>
    </dgm:pt>
    <dgm:pt modelId="{4E7CA646-2F1E-415C-8565-9A8D518F5101}" type="parTrans" cxnId="{AA8B69B9-23FC-4AF3-A6F5-E20E13AE917F}">
      <dgm:prSet/>
      <dgm:spPr/>
      <dgm:t>
        <a:bodyPr/>
        <a:lstStyle/>
        <a:p>
          <a:endParaRPr lang="es-EC"/>
        </a:p>
      </dgm:t>
    </dgm:pt>
    <dgm:pt modelId="{731800CF-DABD-4B43-BBCF-A06B5A842340}" type="sibTrans" cxnId="{AA8B69B9-23FC-4AF3-A6F5-E20E13AE917F}">
      <dgm:prSet/>
      <dgm:spPr/>
      <dgm:t>
        <a:bodyPr/>
        <a:lstStyle/>
        <a:p>
          <a:endParaRPr lang="es-EC"/>
        </a:p>
      </dgm:t>
    </dgm:pt>
    <dgm:pt modelId="{853F6EAC-9EAC-4904-9E57-58B3E00438D4}">
      <dgm:prSet/>
      <dgm:spPr/>
      <dgm:t>
        <a:bodyPr/>
        <a:lstStyle/>
        <a:p>
          <a:r>
            <a:rPr lang="es-EC" dirty="0" smtClean="0"/>
            <a:t>La normativa Andina de la CAN obliga cumplir con altos estándares de calidad que las pymes de pasta dental no están preparadas para desempeñar.</a:t>
          </a:r>
          <a:endParaRPr lang="es-EC" dirty="0"/>
        </a:p>
      </dgm:t>
    </dgm:pt>
    <dgm:pt modelId="{90FA3528-153C-4D65-BFCB-C8A343C12410}" type="parTrans" cxnId="{5B66378F-90B3-442C-95AA-01BFDC24E68C}">
      <dgm:prSet/>
      <dgm:spPr/>
      <dgm:t>
        <a:bodyPr/>
        <a:lstStyle/>
        <a:p>
          <a:endParaRPr lang="es-EC"/>
        </a:p>
      </dgm:t>
    </dgm:pt>
    <dgm:pt modelId="{AFE499C4-C804-4452-B5FE-69944E0204B4}" type="sibTrans" cxnId="{5B66378F-90B3-442C-95AA-01BFDC24E68C}">
      <dgm:prSet/>
      <dgm:spPr/>
      <dgm:t>
        <a:bodyPr/>
        <a:lstStyle/>
        <a:p>
          <a:endParaRPr lang="es-EC"/>
        </a:p>
      </dgm:t>
    </dgm:pt>
    <dgm:pt modelId="{D6608A4D-D73F-44E6-B994-299460CC318D}" type="pres">
      <dgm:prSet presAssocID="{6996F38B-4AD1-4EAC-A893-C5F7B4CA0E87}" presName="Name0" presStyleCnt="0">
        <dgm:presLayoutVars>
          <dgm:dir/>
          <dgm:resizeHandles val="exact"/>
        </dgm:presLayoutVars>
      </dgm:prSet>
      <dgm:spPr/>
      <dgm:t>
        <a:bodyPr/>
        <a:lstStyle/>
        <a:p>
          <a:endParaRPr lang="es-EC"/>
        </a:p>
      </dgm:t>
    </dgm:pt>
    <dgm:pt modelId="{B46E04AB-F0F1-4E7B-B1B5-63AE8517FB56}" type="pres">
      <dgm:prSet presAssocID="{434CDA69-2EEB-4C23-BB4F-A30E4A7DB6B9}" presName="composite" presStyleCnt="0"/>
      <dgm:spPr/>
    </dgm:pt>
    <dgm:pt modelId="{9ECA7846-1E5B-491D-9175-2EC42B8E4A24}" type="pres">
      <dgm:prSet presAssocID="{434CDA69-2EEB-4C23-BB4F-A30E4A7DB6B9}" presName="rect1" presStyleLbl="trAlignAcc1" presStyleIdx="0" presStyleCnt="3">
        <dgm:presLayoutVars>
          <dgm:bulletEnabled val="1"/>
        </dgm:presLayoutVars>
      </dgm:prSet>
      <dgm:spPr/>
      <dgm:t>
        <a:bodyPr/>
        <a:lstStyle/>
        <a:p>
          <a:endParaRPr lang="es-EC"/>
        </a:p>
      </dgm:t>
    </dgm:pt>
    <dgm:pt modelId="{404C6D89-15D1-49C1-A322-D008BA991487}" type="pres">
      <dgm:prSet presAssocID="{434CDA69-2EEB-4C23-BB4F-A30E4A7DB6B9}"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CB153D41-66C3-4ADE-B163-893753FA78D4}" type="pres">
      <dgm:prSet presAssocID="{A13D8C89-3CBF-4721-8FAD-AD02EC6F800A}" presName="sibTrans" presStyleCnt="0"/>
      <dgm:spPr/>
    </dgm:pt>
    <dgm:pt modelId="{31C2265F-B1BF-41DF-9543-64B41A5ADCFB}" type="pres">
      <dgm:prSet presAssocID="{DBD1178B-4817-4381-96A4-30C26B8B3CB1}" presName="composite" presStyleCnt="0"/>
      <dgm:spPr/>
    </dgm:pt>
    <dgm:pt modelId="{41A4EECD-02DC-4B11-A252-733177A35246}" type="pres">
      <dgm:prSet presAssocID="{DBD1178B-4817-4381-96A4-30C26B8B3CB1}" presName="rect1" presStyleLbl="trAlignAcc1" presStyleIdx="1" presStyleCnt="3">
        <dgm:presLayoutVars>
          <dgm:bulletEnabled val="1"/>
        </dgm:presLayoutVars>
      </dgm:prSet>
      <dgm:spPr/>
      <dgm:t>
        <a:bodyPr/>
        <a:lstStyle/>
        <a:p>
          <a:endParaRPr lang="es-EC"/>
        </a:p>
      </dgm:t>
    </dgm:pt>
    <dgm:pt modelId="{F6528EEA-33A7-4F25-B87E-C65CC73076DF}" type="pres">
      <dgm:prSet presAssocID="{DBD1178B-4817-4381-96A4-30C26B8B3CB1}"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dgm:spPr>
    </dgm:pt>
    <dgm:pt modelId="{1A314ACE-A589-4085-B208-962166CA6EBB}" type="pres">
      <dgm:prSet presAssocID="{731800CF-DABD-4B43-BBCF-A06B5A842340}" presName="sibTrans" presStyleCnt="0"/>
      <dgm:spPr/>
    </dgm:pt>
    <dgm:pt modelId="{FE38C7C0-0BAB-4274-A154-72CE61A9BF5B}" type="pres">
      <dgm:prSet presAssocID="{853F6EAC-9EAC-4904-9E57-58B3E00438D4}" presName="composite" presStyleCnt="0"/>
      <dgm:spPr/>
    </dgm:pt>
    <dgm:pt modelId="{6BF70FAE-659B-473F-BD09-57C4816CEDEF}" type="pres">
      <dgm:prSet presAssocID="{853F6EAC-9EAC-4904-9E57-58B3E00438D4}" presName="rect1" presStyleLbl="trAlignAcc1" presStyleIdx="2" presStyleCnt="3">
        <dgm:presLayoutVars>
          <dgm:bulletEnabled val="1"/>
        </dgm:presLayoutVars>
      </dgm:prSet>
      <dgm:spPr/>
      <dgm:t>
        <a:bodyPr/>
        <a:lstStyle/>
        <a:p>
          <a:endParaRPr lang="es-EC"/>
        </a:p>
      </dgm:t>
    </dgm:pt>
    <dgm:pt modelId="{6D259A53-0671-42DC-ADA0-FD01C8927CDA}" type="pres">
      <dgm:prSet presAssocID="{853F6EAC-9EAC-4904-9E57-58B3E00438D4}"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95000" r="-95000"/>
          </a:stretch>
        </a:blipFill>
      </dgm:spPr>
    </dgm:pt>
  </dgm:ptLst>
  <dgm:cxnLst>
    <dgm:cxn modelId="{6A3C7685-1401-47D7-8211-09B7442E6C0F}" srcId="{6996F38B-4AD1-4EAC-A893-C5F7B4CA0E87}" destId="{434CDA69-2EEB-4C23-BB4F-A30E4A7DB6B9}" srcOrd="0" destOrd="0" parTransId="{565C2090-8463-4DFB-9937-31F91DC8BFCA}" sibTransId="{A13D8C89-3CBF-4721-8FAD-AD02EC6F800A}"/>
    <dgm:cxn modelId="{35A62E27-AAA1-4D86-974E-56F2A6C91763}" type="presOf" srcId="{853F6EAC-9EAC-4904-9E57-58B3E00438D4}" destId="{6BF70FAE-659B-473F-BD09-57C4816CEDEF}" srcOrd="0" destOrd="0" presId="urn:microsoft.com/office/officeart/2008/layout/PictureStrips"/>
    <dgm:cxn modelId="{D7B48ECE-F1B0-4840-8042-A3C99B83FA17}" type="presOf" srcId="{DBD1178B-4817-4381-96A4-30C26B8B3CB1}" destId="{41A4EECD-02DC-4B11-A252-733177A35246}" srcOrd="0" destOrd="0" presId="urn:microsoft.com/office/officeart/2008/layout/PictureStrips"/>
    <dgm:cxn modelId="{5B66378F-90B3-442C-95AA-01BFDC24E68C}" srcId="{6996F38B-4AD1-4EAC-A893-C5F7B4CA0E87}" destId="{853F6EAC-9EAC-4904-9E57-58B3E00438D4}" srcOrd="2" destOrd="0" parTransId="{90FA3528-153C-4D65-BFCB-C8A343C12410}" sibTransId="{AFE499C4-C804-4452-B5FE-69944E0204B4}"/>
    <dgm:cxn modelId="{AA8B69B9-23FC-4AF3-A6F5-E20E13AE917F}" srcId="{6996F38B-4AD1-4EAC-A893-C5F7B4CA0E87}" destId="{DBD1178B-4817-4381-96A4-30C26B8B3CB1}" srcOrd="1" destOrd="0" parTransId="{4E7CA646-2F1E-415C-8565-9A8D518F5101}" sibTransId="{731800CF-DABD-4B43-BBCF-A06B5A842340}"/>
    <dgm:cxn modelId="{EAAFA8F3-A5EE-45D7-A88A-312F2F3DA79F}" type="presOf" srcId="{434CDA69-2EEB-4C23-BB4F-A30E4A7DB6B9}" destId="{9ECA7846-1E5B-491D-9175-2EC42B8E4A24}" srcOrd="0" destOrd="0" presId="urn:microsoft.com/office/officeart/2008/layout/PictureStrips"/>
    <dgm:cxn modelId="{2332D358-655D-4E1A-9C0A-B44B8332D7CD}" type="presOf" srcId="{6996F38B-4AD1-4EAC-A893-C5F7B4CA0E87}" destId="{D6608A4D-D73F-44E6-B994-299460CC318D}" srcOrd="0" destOrd="0" presId="urn:microsoft.com/office/officeart/2008/layout/PictureStrips"/>
    <dgm:cxn modelId="{688C6987-2EBD-449E-9594-6A8A7DD185F8}" type="presParOf" srcId="{D6608A4D-D73F-44E6-B994-299460CC318D}" destId="{B46E04AB-F0F1-4E7B-B1B5-63AE8517FB56}" srcOrd="0" destOrd="0" presId="urn:microsoft.com/office/officeart/2008/layout/PictureStrips"/>
    <dgm:cxn modelId="{9483D659-4FD4-428F-BFF4-EB5E7391E55B}" type="presParOf" srcId="{B46E04AB-F0F1-4E7B-B1B5-63AE8517FB56}" destId="{9ECA7846-1E5B-491D-9175-2EC42B8E4A24}" srcOrd="0" destOrd="0" presId="urn:microsoft.com/office/officeart/2008/layout/PictureStrips"/>
    <dgm:cxn modelId="{8F81DC4C-1A32-46DC-A6E5-58F08E51C850}" type="presParOf" srcId="{B46E04AB-F0F1-4E7B-B1B5-63AE8517FB56}" destId="{404C6D89-15D1-49C1-A322-D008BA991487}" srcOrd="1" destOrd="0" presId="urn:microsoft.com/office/officeart/2008/layout/PictureStrips"/>
    <dgm:cxn modelId="{2948BB05-46BF-48F1-A5BA-1F3966E212A4}" type="presParOf" srcId="{D6608A4D-D73F-44E6-B994-299460CC318D}" destId="{CB153D41-66C3-4ADE-B163-893753FA78D4}" srcOrd="1" destOrd="0" presId="urn:microsoft.com/office/officeart/2008/layout/PictureStrips"/>
    <dgm:cxn modelId="{4CBB123D-EFA3-4F5A-8A82-BFC21D047FE7}" type="presParOf" srcId="{D6608A4D-D73F-44E6-B994-299460CC318D}" destId="{31C2265F-B1BF-41DF-9543-64B41A5ADCFB}" srcOrd="2" destOrd="0" presId="urn:microsoft.com/office/officeart/2008/layout/PictureStrips"/>
    <dgm:cxn modelId="{B17412D6-EC87-4A6F-818E-048FA05D5549}" type="presParOf" srcId="{31C2265F-B1BF-41DF-9543-64B41A5ADCFB}" destId="{41A4EECD-02DC-4B11-A252-733177A35246}" srcOrd="0" destOrd="0" presId="urn:microsoft.com/office/officeart/2008/layout/PictureStrips"/>
    <dgm:cxn modelId="{CE54C2C4-BA4D-4491-84D4-6A60DAA3AAEC}" type="presParOf" srcId="{31C2265F-B1BF-41DF-9543-64B41A5ADCFB}" destId="{F6528EEA-33A7-4F25-B87E-C65CC73076DF}" srcOrd="1" destOrd="0" presId="urn:microsoft.com/office/officeart/2008/layout/PictureStrips"/>
    <dgm:cxn modelId="{5529567D-6ADD-4DAA-A80D-B2A187E92978}" type="presParOf" srcId="{D6608A4D-D73F-44E6-B994-299460CC318D}" destId="{1A314ACE-A589-4085-B208-962166CA6EBB}" srcOrd="3" destOrd="0" presId="urn:microsoft.com/office/officeart/2008/layout/PictureStrips"/>
    <dgm:cxn modelId="{C29AE62B-F0A5-43DC-84C5-24FBFE7473CE}" type="presParOf" srcId="{D6608A4D-D73F-44E6-B994-299460CC318D}" destId="{FE38C7C0-0BAB-4274-A154-72CE61A9BF5B}" srcOrd="4" destOrd="0" presId="urn:microsoft.com/office/officeart/2008/layout/PictureStrips"/>
    <dgm:cxn modelId="{E1269721-51DA-4F55-AE79-8B953E85185E}" type="presParOf" srcId="{FE38C7C0-0BAB-4274-A154-72CE61A9BF5B}" destId="{6BF70FAE-659B-473F-BD09-57C4816CEDEF}" srcOrd="0" destOrd="0" presId="urn:microsoft.com/office/officeart/2008/layout/PictureStrips"/>
    <dgm:cxn modelId="{EFBA1D46-A7A6-43CC-B55F-85997DB02C12}" type="presParOf" srcId="{FE38C7C0-0BAB-4274-A154-72CE61A9BF5B}" destId="{6D259A53-0671-42DC-ADA0-FD01C8927CD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67928E-E56E-4F8B-B092-6AE8641AB70F}" type="doc">
      <dgm:prSet loTypeId="urn:microsoft.com/office/officeart/2005/8/layout/hierarchy4" loCatId="list" qsTypeId="urn:microsoft.com/office/officeart/2005/8/quickstyle/simple1" qsCatId="simple" csTypeId="urn:microsoft.com/office/officeart/2005/8/colors/colorful5" csCatId="colorful" phldr="1"/>
      <dgm:spPr/>
      <dgm:t>
        <a:bodyPr/>
        <a:lstStyle/>
        <a:p>
          <a:endParaRPr lang="es-EC"/>
        </a:p>
      </dgm:t>
    </dgm:pt>
    <dgm:pt modelId="{C44027DF-3EAA-4CA4-8110-C7911E65415A}">
      <dgm:prSet phldrT="[Texto]" custT="1"/>
      <dgm:spPr>
        <a:solidFill>
          <a:srgbClr val="FF9933"/>
        </a:solidFill>
      </dgm:spPr>
      <dgm:t>
        <a:bodyPr/>
        <a:lstStyle/>
        <a:p>
          <a:r>
            <a:rPr lang="es-EC" sz="1800" dirty="0">
              <a:solidFill>
                <a:sysClr val="windowText" lastClr="000000"/>
              </a:solidFill>
            </a:rPr>
            <a:t>El país no debe aceptar modelos económicos en decadencia, cada nación posee necesidades y características distintas.</a:t>
          </a:r>
        </a:p>
      </dgm:t>
    </dgm:pt>
    <dgm:pt modelId="{7B5E2BEA-6E1C-4859-9CBB-350DD44111B2}" type="parTrans" cxnId="{41E04383-62AC-40D9-963A-8AF6DD3EDD00}">
      <dgm:prSet/>
      <dgm:spPr/>
      <dgm:t>
        <a:bodyPr/>
        <a:lstStyle/>
        <a:p>
          <a:endParaRPr lang="es-EC"/>
        </a:p>
      </dgm:t>
    </dgm:pt>
    <dgm:pt modelId="{DBCBC163-9551-4AAE-AF4D-66E7FB64638E}" type="sibTrans" cxnId="{41E04383-62AC-40D9-963A-8AF6DD3EDD00}">
      <dgm:prSet/>
      <dgm:spPr/>
      <dgm:t>
        <a:bodyPr/>
        <a:lstStyle/>
        <a:p>
          <a:endParaRPr lang="es-EC"/>
        </a:p>
      </dgm:t>
    </dgm:pt>
    <dgm:pt modelId="{DFBAD2EB-3588-4001-B08A-8F0F125BE67C}">
      <dgm:prSet phldrT="[Texto]" custT="1"/>
      <dgm:spPr/>
      <dgm:t>
        <a:bodyPr/>
        <a:lstStyle/>
        <a:p>
          <a:r>
            <a:rPr lang="es-EC" sz="1600" dirty="0">
              <a:solidFill>
                <a:sysClr val="windowText" lastClr="000000"/>
              </a:solidFill>
            </a:rPr>
            <a:t>El Ecuador debe mejorar su rol de estado, hacer cumplir leyes trasparentes, igualitarias y claras, igualdad de competencia en el mercado de pasta dental y equilibrio de precios.</a:t>
          </a:r>
        </a:p>
      </dgm:t>
    </dgm:pt>
    <dgm:pt modelId="{547025C5-5AAD-4140-A3B5-9EA613503C99}" type="parTrans" cxnId="{345BF730-AAA3-4BE2-BA2A-E45B65789B81}">
      <dgm:prSet/>
      <dgm:spPr/>
      <dgm:t>
        <a:bodyPr/>
        <a:lstStyle/>
        <a:p>
          <a:endParaRPr lang="es-EC"/>
        </a:p>
      </dgm:t>
    </dgm:pt>
    <dgm:pt modelId="{19359E95-A022-4807-A18D-3960CC5FD660}" type="sibTrans" cxnId="{345BF730-AAA3-4BE2-BA2A-E45B65789B81}">
      <dgm:prSet/>
      <dgm:spPr/>
      <dgm:t>
        <a:bodyPr/>
        <a:lstStyle/>
        <a:p>
          <a:endParaRPr lang="es-EC"/>
        </a:p>
      </dgm:t>
    </dgm:pt>
    <dgm:pt modelId="{5449BBE7-A532-4EB9-9E08-83214745B720}">
      <dgm:prSet phldrT="[Texto]" custT="1"/>
      <dgm:spPr>
        <a:solidFill>
          <a:srgbClr val="FFCCFF"/>
        </a:solidFill>
      </dgm:spPr>
      <dgm:t>
        <a:bodyPr/>
        <a:lstStyle/>
        <a:p>
          <a:r>
            <a:rPr lang="es-EC" sz="1600" dirty="0">
              <a:solidFill>
                <a:sysClr val="windowText" lastClr="000000"/>
              </a:solidFill>
            </a:rPr>
            <a:t>El Ecuador solo debe admitir inversión extranjera directa en los sectores donde el empresariado local no ha logrado aumentos significativos de productividad.</a:t>
          </a:r>
        </a:p>
      </dgm:t>
    </dgm:pt>
    <dgm:pt modelId="{FE6FB991-9269-4DF9-AE2F-33CE66CE7CB4}" type="parTrans" cxnId="{FBCC67C8-F09F-4BCF-AD39-C5821053AB39}">
      <dgm:prSet/>
      <dgm:spPr/>
      <dgm:t>
        <a:bodyPr/>
        <a:lstStyle/>
        <a:p>
          <a:endParaRPr lang="es-EC"/>
        </a:p>
      </dgm:t>
    </dgm:pt>
    <dgm:pt modelId="{271E3C83-AAE6-49F8-9BE6-5C4458F3B572}" type="sibTrans" cxnId="{FBCC67C8-F09F-4BCF-AD39-C5821053AB39}">
      <dgm:prSet/>
      <dgm:spPr/>
      <dgm:t>
        <a:bodyPr/>
        <a:lstStyle/>
        <a:p>
          <a:endParaRPr lang="es-EC"/>
        </a:p>
      </dgm:t>
    </dgm:pt>
    <dgm:pt modelId="{4EF2092F-5880-4B74-A711-79CB225A5251}">
      <dgm:prSet phldrT="[Texto]" custT="1"/>
      <dgm:spPr/>
      <dgm:t>
        <a:bodyPr/>
        <a:lstStyle/>
        <a:p>
          <a:r>
            <a:rPr lang="es-EC" sz="1800" dirty="0">
              <a:solidFill>
                <a:sysClr val="windowText" lastClr="000000"/>
              </a:solidFill>
            </a:rPr>
            <a:t>La nación debe reformar, estudiar y perfeccionar la política de sustitución de importaciones</a:t>
          </a:r>
          <a:r>
            <a:rPr lang="es-EC" sz="1100" dirty="0"/>
            <a:t>.</a:t>
          </a:r>
        </a:p>
      </dgm:t>
    </dgm:pt>
    <dgm:pt modelId="{9752FFA4-809F-41FF-BDC4-8D0EC83871DF}" type="parTrans" cxnId="{0CCC3B18-6B2C-42C3-A171-60BF6CFB600C}">
      <dgm:prSet/>
      <dgm:spPr/>
      <dgm:t>
        <a:bodyPr/>
        <a:lstStyle/>
        <a:p>
          <a:endParaRPr lang="es-EC"/>
        </a:p>
      </dgm:t>
    </dgm:pt>
    <dgm:pt modelId="{FB725A77-055B-4381-9B76-691CA0446654}" type="sibTrans" cxnId="{0CCC3B18-6B2C-42C3-A171-60BF6CFB600C}">
      <dgm:prSet/>
      <dgm:spPr/>
      <dgm:t>
        <a:bodyPr/>
        <a:lstStyle/>
        <a:p>
          <a:endParaRPr lang="es-EC"/>
        </a:p>
      </dgm:t>
    </dgm:pt>
    <dgm:pt modelId="{3A9BCD6E-3AB3-4DFD-B9F9-0AA288951081}">
      <dgm:prSet phldrT="[Texto]" custT="1"/>
      <dgm:spPr>
        <a:solidFill>
          <a:srgbClr val="92D050"/>
        </a:solidFill>
      </dgm:spPr>
      <dgm:t>
        <a:bodyPr/>
        <a:lstStyle/>
        <a:p>
          <a:r>
            <a:rPr lang="es-EC" sz="2000" dirty="0">
              <a:solidFill>
                <a:sysClr val="windowText" lastClr="000000"/>
              </a:solidFill>
            </a:rPr>
            <a:t>El Ecuador debe agilitar los obstáculos técnicos impuestos por ARCSA.</a:t>
          </a:r>
        </a:p>
      </dgm:t>
    </dgm:pt>
    <dgm:pt modelId="{F5E5E431-664F-4FD3-B1D4-1415B408DC71}" type="parTrans" cxnId="{92D14AD3-35DB-46BD-82CE-9716584957DE}">
      <dgm:prSet/>
      <dgm:spPr/>
      <dgm:t>
        <a:bodyPr/>
        <a:lstStyle/>
        <a:p>
          <a:endParaRPr lang="es-EC"/>
        </a:p>
      </dgm:t>
    </dgm:pt>
    <dgm:pt modelId="{16085972-5F80-4927-8642-A5CE52EB0C5F}" type="sibTrans" cxnId="{92D14AD3-35DB-46BD-82CE-9716584957DE}">
      <dgm:prSet/>
      <dgm:spPr/>
      <dgm:t>
        <a:bodyPr/>
        <a:lstStyle/>
        <a:p>
          <a:endParaRPr lang="es-EC"/>
        </a:p>
      </dgm:t>
    </dgm:pt>
    <dgm:pt modelId="{8B471F7C-D045-482E-9489-7DEAD54289AC}" type="pres">
      <dgm:prSet presAssocID="{9267928E-E56E-4F8B-B092-6AE8641AB70F}" presName="Name0" presStyleCnt="0">
        <dgm:presLayoutVars>
          <dgm:chPref val="1"/>
          <dgm:dir/>
          <dgm:animOne val="branch"/>
          <dgm:animLvl val="lvl"/>
          <dgm:resizeHandles/>
        </dgm:presLayoutVars>
      </dgm:prSet>
      <dgm:spPr/>
      <dgm:t>
        <a:bodyPr/>
        <a:lstStyle/>
        <a:p>
          <a:endParaRPr lang="es-EC"/>
        </a:p>
      </dgm:t>
    </dgm:pt>
    <dgm:pt modelId="{6FE2DC6D-4038-40D5-A4E7-170896FF45F7}" type="pres">
      <dgm:prSet presAssocID="{C44027DF-3EAA-4CA4-8110-C7911E65415A}" presName="vertOne" presStyleCnt="0"/>
      <dgm:spPr/>
    </dgm:pt>
    <dgm:pt modelId="{B0402DCE-1906-489B-9608-0552D6949883}" type="pres">
      <dgm:prSet presAssocID="{C44027DF-3EAA-4CA4-8110-C7911E65415A}" presName="txOne" presStyleLbl="node0" presStyleIdx="0" presStyleCnt="5">
        <dgm:presLayoutVars>
          <dgm:chPref val="3"/>
        </dgm:presLayoutVars>
      </dgm:prSet>
      <dgm:spPr/>
      <dgm:t>
        <a:bodyPr/>
        <a:lstStyle/>
        <a:p>
          <a:endParaRPr lang="es-EC"/>
        </a:p>
      </dgm:t>
    </dgm:pt>
    <dgm:pt modelId="{E95A57A5-7169-41C7-A40C-B5A07D407843}" type="pres">
      <dgm:prSet presAssocID="{C44027DF-3EAA-4CA4-8110-C7911E65415A}" presName="horzOne" presStyleCnt="0"/>
      <dgm:spPr/>
    </dgm:pt>
    <dgm:pt modelId="{DFC1C8A5-1085-40D2-BB9E-BACC21DF3F20}" type="pres">
      <dgm:prSet presAssocID="{DBCBC163-9551-4AAE-AF4D-66E7FB64638E}" presName="sibSpaceOne" presStyleCnt="0"/>
      <dgm:spPr/>
    </dgm:pt>
    <dgm:pt modelId="{C5310D41-701D-4FDF-9BFB-0DCD3D6E4684}" type="pres">
      <dgm:prSet presAssocID="{DFBAD2EB-3588-4001-B08A-8F0F125BE67C}" presName="vertOne" presStyleCnt="0"/>
      <dgm:spPr/>
    </dgm:pt>
    <dgm:pt modelId="{5CE1B6EE-5978-478C-B21B-B759279A55AE}" type="pres">
      <dgm:prSet presAssocID="{DFBAD2EB-3588-4001-B08A-8F0F125BE67C}" presName="txOne" presStyleLbl="node0" presStyleIdx="1" presStyleCnt="5">
        <dgm:presLayoutVars>
          <dgm:chPref val="3"/>
        </dgm:presLayoutVars>
      </dgm:prSet>
      <dgm:spPr/>
      <dgm:t>
        <a:bodyPr/>
        <a:lstStyle/>
        <a:p>
          <a:endParaRPr lang="es-EC"/>
        </a:p>
      </dgm:t>
    </dgm:pt>
    <dgm:pt modelId="{4C927A22-4EB7-4E7A-BB69-9D42DDAE1641}" type="pres">
      <dgm:prSet presAssocID="{DFBAD2EB-3588-4001-B08A-8F0F125BE67C}" presName="horzOne" presStyleCnt="0"/>
      <dgm:spPr/>
    </dgm:pt>
    <dgm:pt modelId="{7053FB8D-2C23-4E91-88EB-2D4A045179F7}" type="pres">
      <dgm:prSet presAssocID="{19359E95-A022-4807-A18D-3960CC5FD660}" presName="sibSpaceOne" presStyleCnt="0"/>
      <dgm:spPr/>
    </dgm:pt>
    <dgm:pt modelId="{A704107B-52D2-4132-9D07-699FD5E3B77C}" type="pres">
      <dgm:prSet presAssocID="{5449BBE7-A532-4EB9-9E08-83214745B720}" presName="vertOne" presStyleCnt="0"/>
      <dgm:spPr/>
    </dgm:pt>
    <dgm:pt modelId="{265ADC9C-EA75-4811-AB13-793670AF17BD}" type="pres">
      <dgm:prSet presAssocID="{5449BBE7-A532-4EB9-9E08-83214745B720}" presName="txOne" presStyleLbl="node0" presStyleIdx="2" presStyleCnt="5">
        <dgm:presLayoutVars>
          <dgm:chPref val="3"/>
        </dgm:presLayoutVars>
      </dgm:prSet>
      <dgm:spPr/>
      <dgm:t>
        <a:bodyPr/>
        <a:lstStyle/>
        <a:p>
          <a:endParaRPr lang="es-EC"/>
        </a:p>
      </dgm:t>
    </dgm:pt>
    <dgm:pt modelId="{88EA6DB9-44FC-45FB-A348-E7A0F1D3A0F0}" type="pres">
      <dgm:prSet presAssocID="{5449BBE7-A532-4EB9-9E08-83214745B720}" presName="horzOne" presStyleCnt="0"/>
      <dgm:spPr/>
    </dgm:pt>
    <dgm:pt modelId="{AD53FDD5-D424-4EC2-BC5B-7B4F792ADE67}" type="pres">
      <dgm:prSet presAssocID="{271E3C83-AAE6-49F8-9BE6-5C4458F3B572}" presName="sibSpaceOne" presStyleCnt="0"/>
      <dgm:spPr/>
    </dgm:pt>
    <dgm:pt modelId="{BB2B15F8-0F68-4596-97C0-DB44A3DBEE6C}" type="pres">
      <dgm:prSet presAssocID="{4EF2092F-5880-4B74-A711-79CB225A5251}" presName="vertOne" presStyleCnt="0"/>
      <dgm:spPr/>
    </dgm:pt>
    <dgm:pt modelId="{427BC1A8-6C3A-49BD-BD1B-5BDAD3496207}" type="pres">
      <dgm:prSet presAssocID="{4EF2092F-5880-4B74-A711-79CB225A5251}" presName="txOne" presStyleLbl="node0" presStyleIdx="3" presStyleCnt="5">
        <dgm:presLayoutVars>
          <dgm:chPref val="3"/>
        </dgm:presLayoutVars>
      </dgm:prSet>
      <dgm:spPr/>
      <dgm:t>
        <a:bodyPr/>
        <a:lstStyle/>
        <a:p>
          <a:endParaRPr lang="es-EC"/>
        </a:p>
      </dgm:t>
    </dgm:pt>
    <dgm:pt modelId="{6CF3A4C6-11AE-4A29-A258-3CC67D6B8811}" type="pres">
      <dgm:prSet presAssocID="{4EF2092F-5880-4B74-A711-79CB225A5251}" presName="horzOne" presStyleCnt="0"/>
      <dgm:spPr/>
    </dgm:pt>
    <dgm:pt modelId="{BBA185D1-111E-4D30-A047-E999159A558E}" type="pres">
      <dgm:prSet presAssocID="{FB725A77-055B-4381-9B76-691CA0446654}" presName="sibSpaceOne" presStyleCnt="0"/>
      <dgm:spPr/>
    </dgm:pt>
    <dgm:pt modelId="{913F1F27-7AC5-455B-B98B-3EE4C0EA1558}" type="pres">
      <dgm:prSet presAssocID="{3A9BCD6E-3AB3-4DFD-B9F9-0AA288951081}" presName="vertOne" presStyleCnt="0"/>
      <dgm:spPr/>
    </dgm:pt>
    <dgm:pt modelId="{34D0D43B-B988-4105-99CB-46254863945D}" type="pres">
      <dgm:prSet presAssocID="{3A9BCD6E-3AB3-4DFD-B9F9-0AA288951081}" presName="txOne" presStyleLbl="node0" presStyleIdx="4" presStyleCnt="5">
        <dgm:presLayoutVars>
          <dgm:chPref val="3"/>
        </dgm:presLayoutVars>
      </dgm:prSet>
      <dgm:spPr/>
      <dgm:t>
        <a:bodyPr/>
        <a:lstStyle/>
        <a:p>
          <a:endParaRPr lang="es-EC"/>
        </a:p>
      </dgm:t>
    </dgm:pt>
    <dgm:pt modelId="{25D5BE17-1C86-4C25-885D-919E4F1DB835}" type="pres">
      <dgm:prSet presAssocID="{3A9BCD6E-3AB3-4DFD-B9F9-0AA288951081}" presName="horzOne" presStyleCnt="0"/>
      <dgm:spPr/>
    </dgm:pt>
  </dgm:ptLst>
  <dgm:cxnLst>
    <dgm:cxn modelId="{A036A4A9-9D38-4BE2-8132-EB82C88AC2B3}" type="presOf" srcId="{3A9BCD6E-3AB3-4DFD-B9F9-0AA288951081}" destId="{34D0D43B-B988-4105-99CB-46254863945D}" srcOrd="0" destOrd="0" presId="urn:microsoft.com/office/officeart/2005/8/layout/hierarchy4"/>
    <dgm:cxn modelId="{0CCC3B18-6B2C-42C3-A171-60BF6CFB600C}" srcId="{9267928E-E56E-4F8B-B092-6AE8641AB70F}" destId="{4EF2092F-5880-4B74-A711-79CB225A5251}" srcOrd="3" destOrd="0" parTransId="{9752FFA4-809F-41FF-BDC4-8D0EC83871DF}" sibTransId="{FB725A77-055B-4381-9B76-691CA0446654}"/>
    <dgm:cxn modelId="{50F0670D-FB92-4514-9F9F-F23DB8ADE7A1}" type="presOf" srcId="{4EF2092F-5880-4B74-A711-79CB225A5251}" destId="{427BC1A8-6C3A-49BD-BD1B-5BDAD3496207}" srcOrd="0" destOrd="0" presId="urn:microsoft.com/office/officeart/2005/8/layout/hierarchy4"/>
    <dgm:cxn modelId="{E62336B8-B343-4DA3-9A34-777157615071}" type="presOf" srcId="{C44027DF-3EAA-4CA4-8110-C7911E65415A}" destId="{B0402DCE-1906-489B-9608-0552D6949883}" srcOrd="0" destOrd="0" presId="urn:microsoft.com/office/officeart/2005/8/layout/hierarchy4"/>
    <dgm:cxn modelId="{49A6C32E-8812-4897-8FA4-C2CAEFB71F9D}" type="presOf" srcId="{9267928E-E56E-4F8B-B092-6AE8641AB70F}" destId="{8B471F7C-D045-482E-9489-7DEAD54289AC}" srcOrd="0" destOrd="0" presId="urn:microsoft.com/office/officeart/2005/8/layout/hierarchy4"/>
    <dgm:cxn modelId="{41E04383-62AC-40D9-963A-8AF6DD3EDD00}" srcId="{9267928E-E56E-4F8B-B092-6AE8641AB70F}" destId="{C44027DF-3EAA-4CA4-8110-C7911E65415A}" srcOrd="0" destOrd="0" parTransId="{7B5E2BEA-6E1C-4859-9CBB-350DD44111B2}" sibTransId="{DBCBC163-9551-4AAE-AF4D-66E7FB64638E}"/>
    <dgm:cxn modelId="{07810AEA-59BF-43EA-9B00-2944E19FDD4D}" type="presOf" srcId="{5449BBE7-A532-4EB9-9E08-83214745B720}" destId="{265ADC9C-EA75-4811-AB13-793670AF17BD}" srcOrd="0" destOrd="0" presId="urn:microsoft.com/office/officeart/2005/8/layout/hierarchy4"/>
    <dgm:cxn modelId="{43121D89-3B05-4C17-9323-34BB3726017C}" type="presOf" srcId="{DFBAD2EB-3588-4001-B08A-8F0F125BE67C}" destId="{5CE1B6EE-5978-478C-B21B-B759279A55AE}" srcOrd="0" destOrd="0" presId="urn:microsoft.com/office/officeart/2005/8/layout/hierarchy4"/>
    <dgm:cxn modelId="{FBCC67C8-F09F-4BCF-AD39-C5821053AB39}" srcId="{9267928E-E56E-4F8B-B092-6AE8641AB70F}" destId="{5449BBE7-A532-4EB9-9E08-83214745B720}" srcOrd="2" destOrd="0" parTransId="{FE6FB991-9269-4DF9-AE2F-33CE66CE7CB4}" sibTransId="{271E3C83-AAE6-49F8-9BE6-5C4458F3B572}"/>
    <dgm:cxn modelId="{92D14AD3-35DB-46BD-82CE-9716584957DE}" srcId="{9267928E-E56E-4F8B-B092-6AE8641AB70F}" destId="{3A9BCD6E-3AB3-4DFD-B9F9-0AA288951081}" srcOrd="4" destOrd="0" parTransId="{F5E5E431-664F-4FD3-B1D4-1415B408DC71}" sibTransId="{16085972-5F80-4927-8642-A5CE52EB0C5F}"/>
    <dgm:cxn modelId="{345BF730-AAA3-4BE2-BA2A-E45B65789B81}" srcId="{9267928E-E56E-4F8B-B092-6AE8641AB70F}" destId="{DFBAD2EB-3588-4001-B08A-8F0F125BE67C}" srcOrd="1" destOrd="0" parTransId="{547025C5-5AAD-4140-A3B5-9EA613503C99}" sibTransId="{19359E95-A022-4807-A18D-3960CC5FD660}"/>
    <dgm:cxn modelId="{441AB1D1-E133-442B-84E7-66A339C867C1}" type="presParOf" srcId="{8B471F7C-D045-482E-9489-7DEAD54289AC}" destId="{6FE2DC6D-4038-40D5-A4E7-170896FF45F7}" srcOrd="0" destOrd="0" presId="urn:microsoft.com/office/officeart/2005/8/layout/hierarchy4"/>
    <dgm:cxn modelId="{908C490B-F0F7-439F-9F14-91458F1B0454}" type="presParOf" srcId="{6FE2DC6D-4038-40D5-A4E7-170896FF45F7}" destId="{B0402DCE-1906-489B-9608-0552D6949883}" srcOrd="0" destOrd="0" presId="urn:microsoft.com/office/officeart/2005/8/layout/hierarchy4"/>
    <dgm:cxn modelId="{45712B53-37E1-4E64-AB3B-1877BF257E09}" type="presParOf" srcId="{6FE2DC6D-4038-40D5-A4E7-170896FF45F7}" destId="{E95A57A5-7169-41C7-A40C-B5A07D407843}" srcOrd="1" destOrd="0" presId="urn:microsoft.com/office/officeart/2005/8/layout/hierarchy4"/>
    <dgm:cxn modelId="{07828B62-D59A-4E2E-ADFD-799BCC02D091}" type="presParOf" srcId="{8B471F7C-D045-482E-9489-7DEAD54289AC}" destId="{DFC1C8A5-1085-40D2-BB9E-BACC21DF3F20}" srcOrd="1" destOrd="0" presId="urn:microsoft.com/office/officeart/2005/8/layout/hierarchy4"/>
    <dgm:cxn modelId="{D29F6D47-0323-49BC-9D80-5BF8BD1ECE7A}" type="presParOf" srcId="{8B471F7C-D045-482E-9489-7DEAD54289AC}" destId="{C5310D41-701D-4FDF-9BFB-0DCD3D6E4684}" srcOrd="2" destOrd="0" presId="urn:microsoft.com/office/officeart/2005/8/layout/hierarchy4"/>
    <dgm:cxn modelId="{EA377657-7AC5-4E2E-8FA6-CBA4F50A9DA3}" type="presParOf" srcId="{C5310D41-701D-4FDF-9BFB-0DCD3D6E4684}" destId="{5CE1B6EE-5978-478C-B21B-B759279A55AE}" srcOrd="0" destOrd="0" presId="urn:microsoft.com/office/officeart/2005/8/layout/hierarchy4"/>
    <dgm:cxn modelId="{8676435A-7226-4034-B504-68679CBD1DD7}" type="presParOf" srcId="{C5310D41-701D-4FDF-9BFB-0DCD3D6E4684}" destId="{4C927A22-4EB7-4E7A-BB69-9D42DDAE1641}" srcOrd="1" destOrd="0" presId="urn:microsoft.com/office/officeart/2005/8/layout/hierarchy4"/>
    <dgm:cxn modelId="{B68C93D6-416E-45B7-B104-9713F7B8AD37}" type="presParOf" srcId="{8B471F7C-D045-482E-9489-7DEAD54289AC}" destId="{7053FB8D-2C23-4E91-88EB-2D4A045179F7}" srcOrd="3" destOrd="0" presId="urn:microsoft.com/office/officeart/2005/8/layout/hierarchy4"/>
    <dgm:cxn modelId="{1DACCEFE-D520-4D9F-A482-D5AD3B4D9D17}" type="presParOf" srcId="{8B471F7C-D045-482E-9489-7DEAD54289AC}" destId="{A704107B-52D2-4132-9D07-699FD5E3B77C}" srcOrd="4" destOrd="0" presId="urn:microsoft.com/office/officeart/2005/8/layout/hierarchy4"/>
    <dgm:cxn modelId="{B47D8281-5C43-4AC0-AEB4-174C77ABE879}" type="presParOf" srcId="{A704107B-52D2-4132-9D07-699FD5E3B77C}" destId="{265ADC9C-EA75-4811-AB13-793670AF17BD}" srcOrd="0" destOrd="0" presId="urn:microsoft.com/office/officeart/2005/8/layout/hierarchy4"/>
    <dgm:cxn modelId="{54580D5F-2668-459B-9D07-B43576C4872B}" type="presParOf" srcId="{A704107B-52D2-4132-9D07-699FD5E3B77C}" destId="{88EA6DB9-44FC-45FB-A348-E7A0F1D3A0F0}" srcOrd="1" destOrd="0" presId="urn:microsoft.com/office/officeart/2005/8/layout/hierarchy4"/>
    <dgm:cxn modelId="{2EA152EA-ECDA-40ED-A263-41F056F304A4}" type="presParOf" srcId="{8B471F7C-D045-482E-9489-7DEAD54289AC}" destId="{AD53FDD5-D424-4EC2-BC5B-7B4F792ADE67}" srcOrd="5" destOrd="0" presId="urn:microsoft.com/office/officeart/2005/8/layout/hierarchy4"/>
    <dgm:cxn modelId="{BF5D36A4-3B58-460B-A9D0-B77418741455}" type="presParOf" srcId="{8B471F7C-D045-482E-9489-7DEAD54289AC}" destId="{BB2B15F8-0F68-4596-97C0-DB44A3DBEE6C}" srcOrd="6" destOrd="0" presId="urn:microsoft.com/office/officeart/2005/8/layout/hierarchy4"/>
    <dgm:cxn modelId="{65F4F0A8-92D1-453D-9D14-96FBBCB31E22}" type="presParOf" srcId="{BB2B15F8-0F68-4596-97C0-DB44A3DBEE6C}" destId="{427BC1A8-6C3A-49BD-BD1B-5BDAD3496207}" srcOrd="0" destOrd="0" presId="urn:microsoft.com/office/officeart/2005/8/layout/hierarchy4"/>
    <dgm:cxn modelId="{33590A7A-EF52-471B-B92A-175C63AA0365}" type="presParOf" srcId="{BB2B15F8-0F68-4596-97C0-DB44A3DBEE6C}" destId="{6CF3A4C6-11AE-4A29-A258-3CC67D6B8811}" srcOrd="1" destOrd="0" presId="urn:microsoft.com/office/officeart/2005/8/layout/hierarchy4"/>
    <dgm:cxn modelId="{1DA2A92D-6984-4714-BA54-171151252FDD}" type="presParOf" srcId="{8B471F7C-D045-482E-9489-7DEAD54289AC}" destId="{BBA185D1-111E-4D30-A047-E999159A558E}" srcOrd="7" destOrd="0" presId="urn:microsoft.com/office/officeart/2005/8/layout/hierarchy4"/>
    <dgm:cxn modelId="{8A16B23B-AB4B-4BA7-8924-ACAC91635AAE}" type="presParOf" srcId="{8B471F7C-D045-482E-9489-7DEAD54289AC}" destId="{913F1F27-7AC5-455B-B98B-3EE4C0EA1558}" srcOrd="8" destOrd="0" presId="urn:microsoft.com/office/officeart/2005/8/layout/hierarchy4"/>
    <dgm:cxn modelId="{F7C4AD24-27CA-4E14-9ACD-F4D7FD87FD54}" type="presParOf" srcId="{913F1F27-7AC5-455B-B98B-3EE4C0EA1558}" destId="{34D0D43B-B988-4105-99CB-46254863945D}" srcOrd="0" destOrd="0" presId="urn:microsoft.com/office/officeart/2005/8/layout/hierarchy4"/>
    <dgm:cxn modelId="{76CAAF18-CA30-4FD4-8648-2AE024BC0687}" type="presParOf" srcId="{913F1F27-7AC5-455B-B98B-3EE4C0EA1558}" destId="{25D5BE17-1C86-4C25-885D-919E4F1DB83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8F785-E6B4-4BEC-982F-4C0B187F41E5}">
      <dsp:nvSpPr>
        <dsp:cNvPr id="0" name=""/>
        <dsp:cNvSpPr/>
      </dsp:nvSpPr>
      <dsp:spPr>
        <a:xfrm rot="5400000">
          <a:off x="1075856" y="1667722"/>
          <a:ext cx="1474957" cy="1679186"/>
        </a:xfrm>
        <a:prstGeom prst="bentUpArrow">
          <a:avLst>
            <a:gd name="adj1" fmla="val 32840"/>
            <a:gd name="adj2" fmla="val 25000"/>
            <a:gd name="adj3" fmla="val 35780"/>
          </a:avLst>
        </a:prstGeom>
        <a:solidFill>
          <a:schemeClr val="accent1">
            <a:tint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25D0D9-D58C-42DC-B95C-18AD4CC1109A}">
      <dsp:nvSpPr>
        <dsp:cNvPr id="0" name=""/>
        <dsp:cNvSpPr/>
      </dsp:nvSpPr>
      <dsp:spPr>
        <a:xfrm>
          <a:off x="685082" y="32703"/>
          <a:ext cx="2482959" cy="1737991"/>
        </a:xfrm>
        <a:prstGeom prst="roundRect">
          <a:avLst>
            <a:gd name="adj" fmla="val 1667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CAPITALISMO</a:t>
          </a:r>
          <a:endParaRPr lang="es-EC" sz="2000" kern="1200" dirty="0"/>
        </a:p>
      </dsp:txBody>
      <dsp:txXfrm>
        <a:off x="769939" y="117560"/>
        <a:ext cx="2313245" cy="1568277"/>
      </dsp:txXfrm>
    </dsp:sp>
    <dsp:sp modelId="{0E9446CB-98BC-442A-89E1-B94F5292E510}">
      <dsp:nvSpPr>
        <dsp:cNvPr id="0" name=""/>
        <dsp:cNvSpPr/>
      </dsp:nvSpPr>
      <dsp:spPr>
        <a:xfrm>
          <a:off x="3213676" y="226161"/>
          <a:ext cx="5355013" cy="140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Es una corriente Económica donde la tierra, las fabricas, los instrumentos de producción y más pertenecen a un pequeño número de terratenientes, mientras que la masa de pueblo no posee ninguna o casi ninguna propiedad y debe, por lo mismo, alquilar su fuerza de trabajo</a:t>
          </a:r>
          <a:endParaRPr lang="es-EC" sz="1600" kern="1200" dirty="0"/>
        </a:p>
      </dsp:txBody>
      <dsp:txXfrm>
        <a:off x="3213676" y="226161"/>
        <a:ext cx="5355013" cy="1404721"/>
      </dsp:txXfrm>
    </dsp:sp>
    <dsp:sp modelId="{C3D737F8-52BD-4207-A013-9875D8357DCB}">
      <dsp:nvSpPr>
        <dsp:cNvPr id="0" name=""/>
        <dsp:cNvSpPr/>
      </dsp:nvSpPr>
      <dsp:spPr>
        <a:xfrm rot="5400000">
          <a:off x="3986288" y="3620060"/>
          <a:ext cx="1474957" cy="1679186"/>
        </a:xfrm>
        <a:prstGeom prst="bentUpArrow">
          <a:avLst>
            <a:gd name="adj1" fmla="val 32840"/>
            <a:gd name="adj2" fmla="val 25000"/>
            <a:gd name="adj3" fmla="val 35780"/>
          </a:avLst>
        </a:prstGeom>
        <a:solidFill>
          <a:schemeClr val="accent1">
            <a:tint val="50000"/>
            <a:hueOff val="12340680"/>
            <a:satOff val="65970"/>
            <a:lumOff val="198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50D779-BB35-4EA5-82D3-290272602139}">
      <dsp:nvSpPr>
        <dsp:cNvPr id="0" name=""/>
        <dsp:cNvSpPr/>
      </dsp:nvSpPr>
      <dsp:spPr>
        <a:xfrm>
          <a:off x="3456965" y="1985040"/>
          <a:ext cx="2482959" cy="1737991"/>
        </a:xfrm>
        <a:prstGeom prst="roundRect">
          <a:avLst>
            <a:gd name="adj" fmla="val 1667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TEORÍAS DEL COMERCIO INTERNACIONAL</a:t>
          </a:r>
          <a:endParaRPr lang="es-EC" sz="2000" kern="1200" dirty="0"/>
        </a:p>
      </dsp:txBody>
      <dsp:txXfrm>
        <a:off x="3541822" y="2069897"/>
        <a:ext cx="2313245" cy="1568277"/>
      </dsp:txXfrm>
    </dsp:sp>
    <dsp:sp modelId="{C879D046-453B-42E5-9E5F-72C794842A51}">
      <dsp:nvSpPr>
        <dsp:cNvPr id="0" name=""/>
        <dsp:cNvSpPr/>
      </dsp:nvSpPr>
      <dsp:spPr>
        <a:xfrm>
          <a:off x="6177182" y="2192363"/>
          <a:ext cx="5155320" cy="1404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John Maynard Keynes y su Teoría General del Empleo, el Interés y el Dinero, este nuevo pensamiento económico supera los conceptos de libertad, competitividad, flexibilidad y racionalidad y propone a intervención del Estado en la libre competencia</a:t>
          </a:r>
          <a:r>
            <a:rPr lang="es-EC" sz="1400" kern="1200" dirty="0" smtClean="0"/>
            <a:t>.</a:t>
          </a:r>
          <a:endParaRPr lang="es-EC" sz="1400" kern="1200" dirty="0"/>
        </a:p>
      </dsp:txBody>
      <dsp:txXfrm>
        <a:off x="6177182" y="2192363"/>
        <a:ext cx="5155320" cy="1404721"/>
      </dsp:txXfrm>
    </dsp:sp>
    <dsp:sp modelId="{A2B2305F-C13E-4FFE-AF33-0AE3571F89E1}">
      <dsp:nvSpPr>
        <dsp:cNvPr id="0" name=""/>
        <dsp:cNvSpPr/>
      </dsp:nvSpPr>
      <dsp:spPr>
        <a:xfrm>
          <a:off x="6311977" y="3859238"/>
          <a:ext cx="2482959" cy="1737991"/>
        </a:xfrm>
        <a:prstGeom prst="roundRect">
          <a:avLst>
            <a:gd name="adj" fmla="val 1667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TEORÍA DE LA BELLEZA, ESTÉTICA Y COSMETOLOGÍA</a:t>
          </a:r>
          <a:endParaRPr lang="es-EC" sz="2000" kern="1200" dirty="0"/>
        </a:p>
      </dsp:txBody>
      <dsp:txXfrm>
        <a:off x="6396834" y="3944095"/>
        <a:ext cx="2313245" cy="1568277"/>
      </dsp:txXfrm>
    </dsp:sp>
    <dsp:sp modelId="{02B9E9ED-371A-4344-8214-2AD88BC0A1DA}">
      <dsp:nvSpPr>
        <dsp:cNvPr id="0" name=""/>
        <dsp:cNvSpPr/>
      </dsp:nvSpPr>
      <dsp:spPr>
        <a:xfrm>
          <a:off x="8823875" y="4147911"/>
          <a:ext cx="3506093" cy="1283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just" defTabSz="666750">
            <a:lnSpc>
              <a:spcPct val="90000"/>
            </a:lnSpc>
            <a:spcBef>
              <a:spcPct val="0"/>
            </a:spcBef>
            <a:spcAft>
              <a:spcPct val="15000"/>
            </a:spcAft>
            <a:buChar char="••"/>
          </a:pPr>
          <a:r>
            <a:rPr lang="es-ES" sz="1500" kern="1200" dirty="0" smtClean="0"/>
            <a:t>La percepción de belleza tiene más que ver con lo que sostenían los sofistas, cuando aseguraban que lo bello es lo que da placer a la vista y al tacto</a:t>
          </a:r>
          <a:endParaRPr lang="es-EC" sz="1500" kern="1200" dirty="0"/>
        </a:p>
      </dsp:txBody>
      <dsp:txXfrm>
        <a:off x="8823875" y="4147911"/>
        <a:ext cx="3506093" cy="12830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39F68-FE08-4BDD-A4F2-A11E2BBE3D28}">
      <dsp:nvSpPr>
        <dsp:cNvPr id="0" name=""/>
        <dsp:cNvSpPr/>
      </dsp:nvSpPr>
      <dsp:spPr>
        <a:xfrm>
          <a:off x="0" y="0"/>
          <a:ext cx="5126182" cy="5126182"/>
        </a:xfrm>
        <a:prstGeom prst="pie">
          <a:avLst>
            <a:gd name="adj1" fmla="val 5400000"/>
            <a:gd name="adj2" fmla="val 1620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6457D-7E4E-4961-8DEC-15B73E561EEE}">
      <dsp:nvSpPr>
        <dsp:cNvPr id="0" name=""/>
        <dsp:cNvSpPr/>
      </dsp:nvSpPr>
      <dsp:spPr>
        <a:xfrm>
          <a:off x="2563091" y="0"/>
          <a:ext cx="7750031" cy="5126182"/>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Independientemente de los obstáculos a las importaciones que tome en el país, el dinamismo del mercado es el que determina el consumo de un producto importado indistintamente de su precio.</a:t>
          </a:r>
          <a:endParaRPr lang="es-EC" sz="1800" kern="1200" dirty="0"/>
        </a:p>
      </dsp:txBody>
      <dsp:txXfrm>
        <a:off x="2563091" y="0"/>
        <a:ext cx="7750031" cy="1537857"/>
      </dsp:txXfrm>
    </dsp:sp>
    <dsp:sp modelId="{E4311F2C-1D59-4ED4-A78B-42908E62162A}">
      <dsp:nvSpPr>
        <dsp:cNvPr id="0" name=""/>
        <dsp:cNvSpPr/>
      </dsp:nvSpPr>
      <dsp:spPr>
        <a:xfrm>
          <a:off x="897083" y="1537857"/>
          <a:ext cx="3332014" cy="3332014"/>
        </a:xfrm>
        <a:prstGeom prst="pie">
          <a:avLst>
            <a:gd name="adj1" fmla="val 5400000"/>
            <a:gd name="adj2" fmla="val 16200000"/>
          </a:avLst>
        </a:prstGeom>
        <a:solidFill>
          <a:schemeClr val="accent5">
            <a:hueOff val="853083"/>
            <a:satOff val="-888"/>
            <a:lumOff val="10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9DA17-DAB0-428A-AE65-36315B2EA537}">
      <dsp:nvSpPr>
        <dsp:cNvPr id="0" name=""/>
        <dsp:cNvSpPr/>
      </dsp:nvSpPr>
      <dsp:spPr>
        <a:xfrm>
          <a:off x="2563091" y="1537857"/>
          <a:ext cx="7750031" cy="3332014"/>
        </a:xfrm>
        <a:prstGeom prst="rect">
          <a:avLst/>
        </a:prstGeom>
        <a:solidFill>
          <a:schemeClr val="lt1">
            <a:alpha val="90000"/>
            <a:hueOff val="0"/>
            <a:satOff val="0"/>
            <a:lumOff val="0"/>
            <a:alphaOff val="0"/>
          </a:schemeClr>
        </a:solidFill>
        <a:ln w="15875" cap="rnd" cmpd="sng" algn="ctr">
          <a:solidFill>
            <a:schemeClr val="accent5">
              <a:hueOff val="853083"/>
              <a:satOff val="-888"/>
              <a:lumOff val="10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La nación debe mejorar sus dificultades sociales, políticas y económicas con el fin de convertirse en un país más atractivo para la Inversión Extranjera Directa en los lugares donde el empresario local no ha logrado aumentos significativos de productividad y así conseguir una sana combinación de intereses por ambas partes.</a:t>
          </a:r>
          <a:endParaRPr lang="es-EC" sz="1800" kern="1200" dirty="0"/>
        </a:p>
      </dsp:txBody>
      <dsp:txXfrm>
        <a:off x="2563091" y="1537857"/>
        <a:ext cx="7750031" cy="1537852"/>
      </dsp:txXfrm>
    </dsp:sp>
    <dsp:sp modelId="{EAE5657F-FEA4-4E57-9DA7-A432EC3CCB33}">
      <dsp:nvSpPr>
        <dsp:cNvPr id="0" name=""/>
        <dsp:cNvSpPr/>
      </dsp:nvSpPr>
      <dsp:spPr>
        <a:xfrm>
          <a:off x="1794164" y="3075710"/>
          <a:ext cx="1537853" cy="1537853"/>
        </a:xfrm>
        <a:prstGeom prst="pie">
          <a:avLst>
            <a:gd name="adj1" fmla="val 5400000"/>
            <a:gd name="adj2" fmla="val 16200000"/>
          </a:avLst>
        </a:prstGeom>
        <a:solidFill>
          <a:schemeClr val="accent5">
            <a:hueOff val="1706166"/>
            <a:satOff val="-1777"/>
            <a:lumOff val="215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68187-3BC4-4342-AEC2-DD90115962F4}">
      <dsp:nvSpPr>
        <dsp:cNvPr id="0" name=""/>
        <dsp:cNvSpPr/>
      </dsp:nvSpPr>
      <dsp:spPr>
        <a:xfrm>
          <a:off x="2563091" y="3075710"/>
          <a:ext cx="7750031" cy="1537853"/>
        </a:xfrm>
        <a:prstGeom prst="rect">
          <a:avLst/>
        </a:prstGeom>
        <a:solidFill>
          <a:schemeClr val="lt1">
            <a:alpha val="90000"/>
            <a:hueOff val="0"/>
            <a:satOff val="0"/>
            <a:lumOff val="0"/>
            <a:alphaOff val="0"/>
          </a:schemeClr>
        </a:solidFill>
        <a:ln w="15875" cap="rnd" cmpd="sng" algn="ctr">
          <a:solidFill>
            <a:schemeClr val="accent5">
              <a:hueOff val="1706166"/>
              <a:satOff val="-1777"/>
              <a:lumOff val="21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El país debe vigilar, constatar y regular la igualdad de competencia entre las empresas nacionales y extranjeras de pasta dental y simultáneamente proteger y favorecer al consumidor ecuatoriano.</a:t>
          </a:r>
          <a:endParaRPr lang="es-EC" sz="1800" kern="1200" dirty="0"/>
        </a:p>
      </dsp:txBody>
      <dsp:txXfrm>
        <a:off x="2563091" y="3075710"/>
        <a:ext cx="7750031" cy="15378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70633-768D-45DF-9A8C-E8E7422E97AE}">
      <dsp:nvSpPr>
        <dsp:cNvPr id="0" name=""/>
        <dsp:cNvSpPr/>
      </dsp:nvSpPr>
      <dsp:spPr>
        <a:xfrm>
          <a:off x="3516" y="293405"/>
          <a:ext cx="3428184" cy="731618"/>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1" kern="1200" dirty="0" smtClean="0"/>
            <a:t>Objetivos de la Investigación </a:t>
          </a:r>
          <a:endParaRPr lang="es-EC" sz="2000" kern="1200" dirty="0"/>
        </a:p>
      </dsp:txBody>
      <dsp:txXfrm>
        <a:off x="3516" y="293405"/>
        <a:ext cx="3428184" cy="731618"/>
      </dsp:txXfrm>
    </dsp:sp>
    <dsp:sp modelId="{4A1BFDC0-2399-4051-9436-63B31363CE45}">
      <dsp:nvSpPr>
        <dsp:cNvPr id="0" name=""/>
        <dsp:cNvSpPr/>
      </dsp:nvSpPr>
      <dsp:spPr>
        <a:xfrm>
          <a:off x="3516" y="1025023"/>
          <a:ext cx="3428184" cy="4348079"/>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smtClean="0"/>
            <a:t>Objetivo General:</a:t>
          </a:r>
          <a:endParaRPr lang="es-EC" sz="1800" kern="1200" dirty="0"/>
        </a:p>
        <a:p>
          <a:pPr marL="171450" lvl="1" indent="-171450" algn="l" defTabSz="800100">
            <a:lnSpc>
              <a:spcPct val="90000"/>
            </a:lnSpc>
            <a:spcBef>
              <a:spcPct val="0"/>
            </a:spcBef>
            <a:spcAft>
              <a:spcPct val="15000"/>
            </a:spcAft>
            <a:buChar char="••"/>
          </a:pPr>
          <a:r>
            <a:rPr lang="es-ES" sz="1800" kern="1200" dirty="0" smtClean="0"/>
            <a:t>Determinar el impacto del Pensamiento Capitalista Ecuatoriano en el Comercio Ecuatoriano de Productos Cosméticos.</a:t>
          </a:r>
          <a:endParaRPr lang="es-EC" sz="1800" kern="1200" dirty="0"/>
        </a:p>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r>
            <a:rPr lang="es-ES" sz="1800" b="1" kern="1200" dirty="0" smtClean="0"/>
            <a:t>Objetivos específicos:</a:t>
          </a:r>
          <a:endParaRPr lang="es-EC" sz="1800" kern="1200" dirty="0"/>
        </a:p>
        <a:p>
          <a:pPr marL="171450" lvl="1" indent="-171450" algn="l" defTabSz="800100">
            <a:lnSpc>
              <a:spcPct val="90000"/>
            </a:lnSpc>
            <a:spcBef>
              <a:spcPct val="0"/>
            </a:spcBef>
            <a:spcAft>
              <a:spcPct val="15000"/>
            </a:spcAft>
            <a:buChar char="••"/>
          </a:pPr>
          <a:endParaRPr lang="es-EC" sz="1800" kern="1200" dirty="0"/>
        </a:p>
        <a:p>
          <a:pPr marL="342900" lvl="2" indent="-171450" algn="l" defTabSz="800100">
            <a:lnSpc>
              <a:spcPct val="90000"/>
            </a:lnSpc>
            <a:spcBef>
              <a:spcPct val="0"/>
            </a:spcBef>
            <a:spcAft>
              <a:spcPct val="15000"/>
            </a:spcAft>
            <a:buChar char="••"/>
          </a:pPr>
          <a:r>
            <a:rPr lang="es-ES" sz="1800" kern="1200" dirty="0" smtClean="0"/>
            <a:t>Discutir sobre el Pensamiento Capitalista Ecuatoriano.</a:t>
          </a:r>
          <a:endParaRPr lang="es-EC" sz="1800" kern="1200" dirty="0"/>
        </a:p>
        <a:p>
          <a:pPr marL="342900" lvl="2" indent="-171450" algn="l" defTabSz="800100">
            <a:lnSpc>
              <a:spcPct val="90000"/>
            </a:lnSpc>
            <a:spcBef>
              <a:spcPct val="0"/>
            </a:spcBef>
            <a:spcAft>
              <a:spcPct val="15000"/>
            </a:spcAft>
            <a:buChar char="••"/>
          </a:pPr>
          <a:r>
            <a:rPr lang="es-ES" sz="1800" kern="1200" dirty="0" smtClean="0"/>
            <a:t>Diagnosticar Comercio Ecuatoriano del Producto Cosmético pasta dental.</a:t>
          </a:r>
          <a:endParaRPr lang="es-EC" sz="1800" kern="1200" dirty="0"/>
        </a:p>
      </dsp:txBody>
      <dsp:txXfrm>
        <a:off x="3516" y="1025023"/>
        <a:ext cx="3428184" cy="4348079"/>
      </dsp:txXfrm>
    </dsp:sp>
    <dsp:sp modelId="{D412A83F-D56C-4223-AA2C-83C0C6D59B54}">
      <dsp:nvSpPr>
        <dsp:cNvPr id="0" name=""/>
        <dsp:cNvSpPr/>
      </dsp:nvSpPr>
      <dsp:spPr>
        <a:xfrm>
          <a:off x="3911646" y="293405"/>
          <a:ext cx="3428184" cy="731618"/>
        </a:xfrm>
        <a:prstGeom prst="rect">
          <a:avLst/>
        </a:prstGeom>
        <a:solidFill>
          <a:schemeClr val="accent3">
            <a:hueOff val="1655123"/>
            <a:satOff val="-311"/>
            <a:lumOff val="8333"/>
            <a:alphaOff val="0"/>
          </a:schemeClr>
        </a:solidFill>
        <a:ln w="15875" cap="rnd" cmpd="sng" algn="ctr">
          <a:solidFill>
            <a:schemeClr val="accent3">
              <a:hueOff val="1655123"/>
              <a:satOff val="-311"/>
              <a:lumOff val="83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S" sz="2000" b="0" kern="1200" dirty="0" smtClean="0"/>
            <a:t>Interrogantes de la Investigación</a:t>
          </a:r>
          <a:endParaRPr lang="es-EC" sz="2000" b="0" kern="1200" dirty="0"/>
        </a:p>
      </dsp:txBody>
      <dsp:txXfrm>
        <a:off x="3911646" y="293405"/>
        <a:ext cx="3428184" cy="731618"/>
      </dsp:txXfrm>
    </dsp:sp>
    <dsp:sp modelId="{3CFAA815-7B66-458D-AB8D-BB501D1BBB64}">
      <dsp:nvSpPr>
        <dsp:cNvPr id="0" name=""/>
        <dsp:cNvSpPr/>
      </dsp:nvSpPr>
      <dsp:spPr>
        <a:xfrm>
          <a:off x="3911646" y="1025023"/>
          <a:ext cx="3428184" cy="4348079"/>
        </a:xfrm>
        <a:prstGeom prst="rect">
          <a:avLst/>
        </a:prstGeom>
        <a:solidFill>
          <a:schemeClr val="accent3">
            <a:tint val="40000"/>
            <a:alpha val="90000"/>
            <a:hueOff val="1113919"/>
            <a:satOff val="13425"/>
            <a:lumOff val="1821"/>
            <a:alphaOff val="0"/>
          </a:schemeClr>
        </a:solidFill>
        <a:ln w="15875" cap="rnd" cmpd="sng" algn="ctr">
          <a:solidFill>
            <a:schemeClr val="accent3">
              <a:tint val="40000"/>
              <a:alpha val="90000"/>
              <a:hueOff val="1113919"/>
              <a:satOff val="13425"/>
              <a:lumOff val="18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¿Cuál es el impacto del Pensamiento Capitalista Ecuatoriano en el Comercio Ecuatoriano de Productos Cosméticos?</a:t>
          </a:r>
          <a:endParaRPr lang="es-EC" sz="1800" kern="1200" dirty="0"/>
        </a:p>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r>
            <a:rPr lang="es-ES" sz="1800" kern="1200" dirty="0" smtClean="0"/>
            <a:t>¿Qué es el Pensamiento Capitalista Ecuatoriano?</a:t>
          </a:r>
          <a:endParaRPr lang="es-EC" sz="1800" kern="1200" dirty="0"/>
        </a:p>
        <a:p>
          <a:pPr marL="171450" lvl="1" indent="-171450" algn="l" defTabSz="800100">
            <a:lnSpc>
              <a:spcPct val="90000"/>
            </a:lnSpc>
            <a:spcBef>
              <a:spcPct val="0"/>
            </a:spcBef>
            <a:spcAft>
              <a:spcPct val="15000"/>
            </a:spcAft>
            <a:buChar char="••"/>
          </a:pPr>
          <a:r>
            <a:rPr lang="es-ES" sz="1800" kern="1200" dirty="0" smtClean="0"/>
            <a:t>¿Cómo es el Comercio Ecuatoriano de Productos Cosméticos de pasta dental?</a:t>
          </a:r>
          <a:endParaRPr lang="es-EC" sz="1800" kern="1200" dirty="0"/>
        </a:p>
      </dsp:txBody>
      <dsp:txXfrm>
        <a:off x="3911646" y="1025023"/>
        <a:ext cx="3428184" cy="4348079"/>
      </dsp:txXfrm>
    </dsp:sp>
    <dsp:sp modelId="{C06343D4-4006-4CE3-B100-7BB3CED03E15}">
      <dsp:nvSpPr>
        <dsp:cNvPr id="0" name=""/>
        <dsp:cNvSpPr/>
      </dsp:nvSpPr>
      <dsp:spPr>
        <a:xfrm>
          <a:off x="7819777" y="293405"/>
          <a:ext cx="3428184" cy="731618"/>
        </a:xfrm>
        <a:prstGeom prst="rect">
          <a:avLst/>
        </a:prstGeom>
        <a:solidFill>
          <a:schemeClr val="accent3">
            <a:hueOff val="3310247"/>
            <a:satOff val="-621"/>
            <a:lumOff val="16667"/>
            <a:alphaOff val="0"/>
          </a:schemeClr>
        </a:solidFill>
        <a:ln w="15875" cap="rnd" cmpd="sng" algn="ctr">
          <a:solidFill>
            <a:schemeClr val="accent3">
              <a:hueOff val="3310247"/>
              <a:satOff val="-621"/>
              <a:lumOff val="166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b="1" kern="1200" dirty="0" smtClean="0"/>
            <a:t>Justificación de la Investigación</a:t>
          </a:r>
          <a:endParaRPr lang="es-EC" sz="1800" kern="1200" dirty="0"/>
        </a:p>
      </dsp:txBody>
      <dsp:txXfrm>
        <a:off x="7819777" y="293405"/>
        <a:ext cx="3428184" cy="731618"/>
      </dsp:txXfrm>
    </dsp:sp>
    <dsp:sp modelId="{D326034B-FBDE-4C05-9A48-830F5F64560A}">
      <dsp:nvSpPr>
        <dsp:cNvPr id="0" name=""/>
        <dsp:cNvSpPr/>
      </dsp:nvSpPr>
      <dsp:spPr>
        <a:xfrm>
          <a:off x="7819777" y="1025023"/>
          <a:ext cx="3428184" cy="4348079"/>
        </a:xfrm>
        <a:prstGeom prst="rect">
          <a:avLst/>
        </a:prstGeom>
        <a:solidFill>
          <a:schemeClr val="accent3">
            <a:tint val="40000"/>
            <a:alpha val="90000"/>
            <a:hueOff val="2227838"/>
            <a:satOff val="26851"/>
            <a:lumOff val="3641"/>
            <a:alphaOff val="0"/>
          </a:schemeClr>
        </a:solidFill>
        <a:ln w="15875" cap="rnd" cmpd="sng" algn="ctr">
          <a:solidFill>
            <a:schemeClr val="accent3">
              <a:tint val="40000"/>
              <a:alpha val="90000"/>
              <a:hueOff val="2227838"/>
              <a:satOff val="26851"/>
              <a:lumOff val="36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smtClean="0"/>
            <a:t>Justificación Teórica</a:t>
          </a:r>
          <a:endParaRPr lang="es-EC" sz="1800" kern="1200" dirty="0"/>
        </a:p>
        <a:p>
          <a:pPr marL="171450" lvl="1" indent="-171450" algn="l" defTabSz="800100">
            <a:lnSpc>
              <a:spcPct val="90000"/>
            </a:lnSpc>
            <a:spcBef>
              <a:spcPct val="0"/>
            </a:spcBef>
            <a:spcAft>
              <a:spcPct val="15000"/>
            </a:spcAft>
            <a:buChar char="••"/>
          </a:pPr>
          <a:r>
            <a:rPr lang="es-ES" sz="1800" b="1" kern="1200" dirty="0" smtClean="0"/>
            <a:t>Justificación Metodológica</a:t>
          </a:r>
          <a:endParaRPr lang="es-EC" sz="1800" kern="1200" dirty="0"/>
        </a:p>
        <a:p>
          <a:pPr marL="171450" lvl="1" indent="-171450" algn="l" defTabSz="800100">
            <a:lnSpc>
              <a:spcPct val="90000"/>
            </a:lnSpc>
            <a:spcBef>
              <a:spcPct val="0"/>
            </a:spcBef>
            <a:spcAft>
              <a:spcPct val="15000"/>
            </a:spcAft>
            <a:buChar char="••"/>
          </a:pPr>
          <a:r>
            <a:rPr lang="es-ES" sz="1800" b="1" kern="1200" dirty="0" smtClean="0"/>
            <a:t>Justificación Académica</a:t>
          </a:r>
          <a:endParaRPr lang="es-EC" sz="1800" kern="1200" dirty="0"/>
        </a:p>
        <a:p>
          <a:pPr marL="171450" lvl="1" indent="-171450" algn="l" defTabSz="800100">
            <a:lnSpc>
              <a:spcPct val="90000"/>
            </a:lnSpc>
            <a:spcBef>
              <a:spcPct val="0"/>
            </a:spcBef>
            <a:spcAft>
              <a:spcPct val="15000"/>
            </a:spcAft>
            <a:buChar char="••"/>
          </a:pPr>
          <a:r>
            <a:rPr lang="es-ES" sz="1800" b="1" kern="1200" dirty="0" smtClean="0"/>
            <a:t>Justificación Práctica</a:t>
          </a:r>
          <a:endParaRPr lang="es-EC" sz="1800" kern="1200" dirty="0"/>
        </a:p>
        <a:p>
          <a:pPr marL="171450" lvl="1" indent="-171450" algn="l" defTabSz="800100">
            <a:lnSpc>
              <a:spcPct val="90000"/>
            </a:lnSpc>
            <a:spcBef>
              <a:spcPct val="0"/>
            </a:spcBef>
            <a:spcAft>
              <a:spcPct val="15000"/>
            </a:spcAft>
            <a:buChar char="••"/>
          </a:pPr>
          <a:r>
            <a:rPr lang="es-ES" sz="1800" b="1" kern="1200" dirty="0" smtClean="0"/>
            <a:t>Justificación Social</a:t>
          </a:r>
          <a:endParaRPr lang="es-EC" sz="1800" kern="1200" dirty="0"/>
        </a:p>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r>
            <a:rPr lang="es-ES" sz="1800" kern="1200" dirty="0" smtClean="0"/>
            <a:t>La investigación será fuente de nuevos proyectos investigativos e inducirá a los estudiantes juzgar, conocer, discutir y disciernen el punto de vista de la autora.</a:t>
          </a:r>
          <a:endParaRPr lang="es-EC" sz="1800" kern="1200" dirty="0"/>
        </a:p>
      </dsp:txBody>
      <dsp:txXfrm>
        <a:off x="7819777" y="1025023"/>
        <a:ext cx="3428184" cy="4348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AB566-52A9-4334-80B5-24953FB8C460}">
      <dsp:nvSpPr>
        <dsp:cNvPr id="0" name=""/>
        <dsp:cNvSpPr/>
      </dsp:nvSpPr>
      <dsp:spPr>
        <a:xfrm rot="16200000">
          <a:off x="-954412" y="955863"/>
          <a:ext cx="5684520" cy="3772792"/>
        </a:xfrm>
        <a:prstGeom prst="flowChartManualOperation">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lvl="0" algn="l" defTabSz="1066800">
            <a:lnSpc>
              <a:spcPct val="90000"/>
            </a:lnSpc>
            <a:spcBef>
              <a:spcPct val="0"/>
            </a:spcBef>
            <a:spcAft>
              <a:spcPct val="35000"/>
            </a:spcAft>
          </a:pPr>
          <a:r>
            <a:rPr lang="es-ES" sz="2400" b="1" kern="1200" dirty="0" smtClean="0"/>
            <a:t>Tipo de Investigación</a:t>
          </a:r>
          <a:endParaRPr lang="es-EC" sz="2400" kern="1200" dirty="0"/>
        </a:p>
        <a:p>
          <a:pPr marL="171450" lvl="1" indent="-171450" algn="l" defTabSz="800100">
            <a:lnSpc>
              <a:spcPct val="90000"/>
            </a:lnSpc>
            <a:spcBef>
              <a:spcPct val="0"/>
            </a:spcBef>
            <a:spcAft>
              <a:spcPct val="15000"/>
            </a:spcAft>
            <a:buChar char="••"/>
          </a:pPr>
          <a:r>
            <a:rPr lang="es-ES" sz="1800" b="1" kern="1200" dirty="0" smtClean="0"/>
            <a:t>Exploratoria: </a:t>
          </a:r>
          <a:r>
            <a:rPr lang="es-ES" sz="1800" kern="1200" dirty="0" smtClean="0"/>
            <a:t>la investigación posee un lugar definido, con sus unidades de observación y base para futuras investigaciones.</a:t>
          </a:r>
          <a:endParaRPr lang="es-EC" sz="1800" kern="1200" dirty="0"/>
        </a:p>
        <a:p>
          <a:pPr marL="171450" lvl="1" indent="-171450" algn="l" defTabSz="800100">
            <a:lnSpc>
              <a:spcPct val="90000"/>
            </a:lnSpc>
            <a:spcBef>
              <a:spcPct val="0"/>
            </a:spcBef>
            <a:spcAft>
              <a:spcPct val="15000"/>
            </a:spcAft>
            <a:buChar char="••"/>
          </a:pPr>
          <a:r>
            <a:rPr lang="es-ES" sz="1800" b="1" kern="1200" dirty="0" smtClean="0"/>
            <a:t>Descriptiva: </a:t>
          </a:r>
          <a:r>
            <a:rPr lang="es-ES" sz="1800" kern="1200" dirty="0" smtClean="0"/>
            <a:t>Se utilizó la estadística descriptiva para la recolección, procesamiento y el concerniente análisis de los datos </a:t>
          </a:r>
          <a:endParaRPr lang="es-EC" sz="1800" kern="1200" dirty="0"/>
        </a:p>
      </dsp:txBody>
      <dsp:txXfrm rot="5400000">
        <a:off x="1452" y="1136903"/>
        <a:ext cx="3772792" cy="3410712"/>
      </dsp:txXfrm>
    </dsp:sp>
    <dsp:sp modelId="{F2DDE956-047C-4681-8791-E4DD4CCBA256}">
      <dsp:nvSpPr>
        <dsp:cNvPr id="0" name=""/>
        <dsp:cNvSpPr/>
      </dsp:nvSpPr>
      <dsp:spPr>
        <a:xfrm rot="16200000">
          <a:off x="3101340" y="955863"/>
          <a:ext cx="5684520" cy="3772792"/>
        </a:xfrm>
        <a:prstGeom prst="flowChartManualOperation">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s-ES" sz="1700" b="1" kern="1200" dirty="0" smtClean="0"/>
            <a:t>Modalidad Básica de la Investigación</a:t>
          </a:r>
          <a:endParaRPr lang="es-EC" sz="1700" kern="1200" dirty="0"/>
        </a:p>
        <a:p>
          <a:pPr marL="171450" lvl="1" indent="-171450" algn="l" defTabSz="755650">
            <a:lnSpc>
              <a:spcPct val="90000"/>
            </a:lnSpc>
            <a:spcBef>
              <a:spcPct val="0"/>
            </a:spcBef>
            <a:spcAft>
              <a:spcPct val="15000"/>
            </a:spcAft>
            <a:buChar char="••"/>
          </a:pPr>
          <a:r>
            <a:rPr lang="es-ES" sz="1700" b="1" kern="1200" dirty="0" smtClean="0"/>
            <a:t>De Campo: </a:t>
          </a:r>
          <a:r>
            <a:rPr lang="es-ES" sz="1700" kern="1200" dirty="0" smtClean="0"/>
            <a:t>las empresas comercializadoras e importadoras de pasta dental en el país y agremiadas a PROCOSMETICOS</a:t>
          </a:r>
          <a:endParaRPr lang="es-EC" sz="1700" kern="1200" dirty="0"/>
        </a:p>
        <a:p>
          <a:pPr marL="171450" lvl="1" indent="-171450" algn="l" defTabSz="755650">
            <a:lnSpc>
              <a:spcPct val="90000"/>
            </a:lnSpc>
            <a:spcBef>
              <a:spcPct val="0"/>
            </a:spcBef>
            <a:spcAft>
              <a:spcPct val="15000"/>
            </a:spcAft>
            <a:buChar char="••"/>
          </a:pPr>
          <a:r>
            <a:rPr lang="es-ES" sz="1700" b="1" kern="1200" dirty="0" smtClean="0"/>
            <a:t>Bibliográfico y Documental: </a:t>
          </a:r>
          <a:r>
            <a:rPr lang="es-ES" sz="1700" kern="1200" dirty="0" smtClean="0"/>
            <a:t>Para los resultados se obtuvieron datos de libros, manuales, revistas, e internet, opiniones de las empresas.</a:t>
          </a:r>
          <a:endParaRPr lang="es-EC" sz="1700" kern="1200" dirty="0"/>
        </a:p>
      </dsp:txBody>
      <dsp:txXfrm rot="5400000">
        <a:off x="4057204" y="1136903"/>
        <a:ext cx="3772792" cy="3410712"/>
      </dsp:txXfrm>
    </dsp:sp>
    <dsp:sp modelId="{B50F4D39-9155-4E72-852E-72625878DCF9}">
      <dsp:nvSpPr>
        <dsp:cNvPr id="0" name=""/>
        <dsp:cNvSpPr/>
      </dsp:nvSpPr>
      <dsp:spPr>
        <a:xfrm rot="16200000">
          <a:off x="7157092" y="955863"/>
          <a:ext cx="5684520" cy="3772792"/>
        </a:xfrm>
        <a:prstGeom prst="flowChartManualOperation">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s-ES" sz="1600" b="1" kern="1200" dirty="0" smtClean="0"/>
            <a:t>Hipótesis general</a:t>
          </a:r>
          <a:endParaRPr lang="es-EC" sz="1600" b="1" kern="1200" dirty="0"/>
        </a:p>
        <a:p>
          <a:pPr marL="114300" lvl="1" indent="-114300" algn="l" defTabSz="533400">
            <a:lnSpc>
              <a:spcPct val="90000"/>
            </a:lnSpc>
            <a:spcBef>
              <a:spcPct val="0"/>
            </a:spcBef>
            <a:spcAft>
              <a:spcPct val="15000"/>
            </a:spcAft>
            <a:buChar char="••"/>
          </a:pPr>
          <a:r>
            <a:rPr lang="es-ES" sz="1200" kern="1200" dirty="0" smtClean="0"/>
            <a:t>El pensamiento Capitalista Ecuatoriano influye al Comercio Ecuatoriano de Productos Cosméticos</a:t>
          </a:r>
          <a:endParaRPr lang="es-EC" sz="1200" kern="1200" dirty="0"/>
        </a:p>
        <a:p>
          <a:pPr marL="114300" lvl="1" indent="-114300" algn="l" defTabSz="533400">
            <a:lnSpc>
              <a:spcPct val="90000"/>
            </a:lnSpc>
            <a:spcBef>
              <a:spcPct val="0"/>
            </a:spcBef>
            <a:spcAft>
              <a:spcPct val="15000"/>
            </a:spcAft>
            <a:buChar char="••"/>
          </a:pPr>
          <a:endParaRPr lang="es-EC" sz="1200" kern="1200" dirty="0"/>
        </a:p>
        <a:p>
          <a:pPr marL="114300" lvl="1" indent="-114300" algn="l" defTabSz="533400">
            <a:lnSpc>
              <a:spcPct val="90000"/>
            </a:lnSpc>
            <a:spcBef>
              <a:spcPct val="0"/>
            </a:spcBef>
            <a:spcAft>
              <a:spcPct val="15000"/>
            </a:spcAft>
            <a:buChar char="••"/>
          </a:pPr>
          <a:r>
            <a:rPr lang="es-ES" sz="1200" b="1" kern="1200" dirty="0" smtClean="0"/>
            <a:t>Hipótesis secundarias</a:t>
          </a:r>
          <a:endParaRPr lang="es-EC" sz="1200" kern="1200" dirty="0"/>
        </a:p>
        <a:p>
          <a:pPr marL="114300" lvl="1" indent="-114300" algn="l" defTabSz="533400">
            <a:lnSpc>
              <a:spcPct val="90000"/>
            </a:lnSpc>
            <a:spcBef>
              <a:spcPct val="0"/>
            </a:spcBef>
            <a:spcAft>
              <a:spcPct val="15000"/>
            </a:spcAft>
            <a:buChar char="••"/>
          </a:pPr>
          <a:endParaRPr lang="es-EC" sz="1200" kern="1200" dirty="0"/>
        </a:p>
        <a:p>
          <a:pPr marL="228600" lvl="2" indent="-114300" algn="l" defTabSz="533400">
            <a:lnSpc>
              <a:spcPct val="90000"/>
            </a:lnSpc>
            <a:spcBef>
              <a:spcPct val="0"/>
            </a:spcBef>
            <a:spcAft>
              <a:spcPct val="15000"/>
            </a:spcAft>
            <a:buChar char="••"/>
          </a:pPr>
          <a:r>
            <a:rPr lang="es-ES" sz="1200" kern="1200" dirty="0" smtClean="0"/>
            <a:t>Las ventas del producto cosmético pasta dental de las empresas agremiadas a PROCOSMETICOS son debido a la persuasión del Pensamiento Capitalista Ecuatoriano.</a:t>
          </a:r>
          <a:endParaRPr lang="es-EC" sz="1200" kern="1200" dirty="0"/>
        </a:p>
        <a:p>
          <a:pPr marL="228600" lvl="2" indent="-114300" algn="l" defTabSz="533400">
            <a:lnSpc>
              <a:spcPct val="90000"/>
            </a:lnSpc>
            <a:spcBef>
              <a:spcPct val="0"/>
            </a:spcBef>
            <a:spcAft>
              <a:spcPct val="15000"/>
            </a:spcAft>
            <a:buChar char="••"/>
          </a:pPr>
          <a:r>
            <a:rPr lang="es-ES" sz="1200" kern="1200" dirty="0" smtClean="0"/>
            <a:t>La comercialización del producto cosmético pasta dental de las empresas agremiadas a Procosméticos es amparado por el gobierno de Ecuador.</a:t>
          </a:r>
          <a:endParaRPr lang="es-EC" sz="1200" kern="1200" dirty="0"/>
        </a:p>
        <a:p>
          <a:pPr marL="228600" lvl="2" indent="-114300" algn="l" defTabSz="533400">
            <a:lnSpc>
              <a:spcPct val="90000"/>
            </a:lnSpc>
            <a:spcBef>
              <a:spcPct val="0"/>
            </a:spcBef>
            <a:spcAft>
              <a:spcPct val="15000"/>
            </a:spcAft>
            <a:buChar char="••"/>
          </a:pPr>
          <a:r>
            <a:rPr lang="es-ES" sz="1200" kern="1200" dirty="0" smtClean="0"/>
            <a:t>La importación del producto cosmético de pasta dental de las empresas agremiadas a Procosmeticos es respaldado por el gobierno de Ecuador.</a:t>
          </a:r>
          <a:endParaRPr lang="es-EC" sz="1200" kern="1200" dirty="0"/>
        </a:p>
      </dsp:txBody>
      <dsp:txXfrm rot="5400000">
        <a:off x="8112956" y="1136903"/>
        <a:ext cx="3772792" cy="34107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25332-FAEA-4DEE-B838-DEB89D476D0B}">
      <dsp:nvSpPr>
        <dsp:cNvPr id="0" name=""/>
        <dsp:cNvSpPr/>
      </dsp:nvSpPr>
      <dsp:spPr>
        <a:xfrm>
          <a:off x="2209" y="1704480"/>
          <a:ext cx="2477672" cy="291490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336263-F1E7-4B52-A9AB-42691BD7A537}">
      <dsp:nvSpPr>
        <dsp:cNvPr id="0" name=""/>
        <dsp:cNvSpPr/>
      </dsp:nvSpPr>
      <dsp:spPr>
        <a:xfrm>
          <a:off x="126093" y="1821076"/>
          <a:ext cx="2229904" cy="18946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933071C-6E59-434F-8D59-2C48A0418B69}">
      <dsp:nvSpPr>
        <dsp:cNvPr id="0" name=""/>
        <dsp:cNvSpPr/>
      </dsp:nvSpPr>
      <dsp:spPr>
        <a:xfrm>
          <a:off x="126093" y="3715767"/>
          <a:ext cx="2229904" cy="78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INDUSTRIAS ALES C.A.</a:t>
          </a:r>
          <a:endParaRPr lang="es-EC" sz="2200" kern="1200" dirty="0"/>
        </a:p>
      </dsp:txBody>
      <dsp:txXfrm>
        <a:off x="126093" y="3715767"/>
        <a:ext cx="2229904" cy="787025"/>
      </dsp:txXfrm>
    </dsp:sp>
    <dsp:sp modelId="{12B989CD-8E8C-408D-918E-64AAC1288C19}">
      <dsp:nvSpPr>
        <dsp:cNvPr id="0" name=""/>
        <dsp:cNvSpPr/>
      </dsp:nvSpPr>
      <dsp:spPr>
        <a:xfrm>
          <a:off x="3010245" y="1704480"/>
          <a:ext cx="2477672" cy="291490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0528AD-E402-44B9-9F10-1C9AAE6FA8B5}">
      <dsp:nvSpPr>
        <dsp:cNvPr id="0" name=""/>
        <dsp:cNvSpPr/>
      </dsp:nvSpPr>
      <dsp:spPr>
        <a:xfrm>
          <a:off x="3134129" y="1821076"/>
          <a:ext cx="2229904" cy="189469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CF1B453B-489C-44CF-B208-0FF986AA868D}">
      <dsp:nvSpPr>
        <dsp:cNvPr id="0" name=""/>
        <dsp:cNvSpPr/>
      </dsp:nvSpPr>
      <dsp:spPr>
        <a:xfrm>
          <a:off x="3134129" y="3715767"/>
          <a:ext cx="2229904" cy="78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BLENASTOR C.A.</a:t>
          </a:r>
          <a:endParaRPr lang="es-EC" sz="2200" kern="1200" dirty="0"/>
        </a:p>
      </dsp:txBody>
      <dsp:txXfrm>
        <a:off x="3134129" y="3715767"/>
        <a:ext cx="2229904" cy="787025"/>
      </dsp:txXfrm>
    </dsp:sp>
    <dsp:sp modelId="{66F83621-2910-4EF6-B0B0-EB3493E4176F}">
      <dsp:nvSpPr>
        <dsp:cNvPr id="0" name=""/>
        <dsp:cNvSpPr/>
      </dsp:nvSpPr>
      <dsp:spPr>
        <a:xfrm>
          <a:off x="6018281" y="1704480"/>
          <a:ext cx="2477672" cy="291490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092F55-5367-41A4-BBB8-9A271E7E6B31}">
      <dsp:nvSpPr>
        <dsp:cNvPr id="0" name=""/>
        <dsp:cNvSpPr/>
      </dsp:nvSpPr>
      <dsp:spPr>
        <a:xfrm>
          <a:off x="6142165" y="1821076"/>
          <a:ext cx="2229904" cy="189469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3D784DD-6D96-4BE4-9BD3-D35331B50DF1}">
      <dsp:nvSpPr>
        <dsp:cNvPr id="0" name=""/>
        <dsp:cNvSpPr/>
      </dsp:nvSpPr>
      <dsp:spPr>
        <a:xfrm>
          <a:off x="6142165" y="3715767"/>
          <a:ext cx="2229904" cy="78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QUALA ECUADOR S.A.</a:t>
          </a:r>
          <a:endParaRPr lang="es-EC" sz="2200" kern="1200" dirty="0"/>
        </a:p>
      </dsp:txBody>
      <dsp:txXfrm>
        <a:off x="6142165" y="3715767"/>
        <a:ext cx="2229904" cy="787025"/>
      </dsp:txXfrm>
    </dsp:sp>
    <dsp:sp modelId="{44FA2A3D-AF1E-4A6C-B4E9-923CDC7BC99A}">
      <dsp:nvSpPr>
        <dsp:cNvPr id="0" name=""/>
        <dsp:cNvSpPr/>
      </dsp:nvSpPr>
      <dsp:spPr>
        <a:xfrm>
          <a:off x="9026317" y="1704480"/>
          <a:ext cx="2477672" cy="2914908"/>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85B3633-E509-47FC-8BEE-991926EF0E5C}">
      <dsp:nvSpPr>
        <dsp:cNvPr id="0" name=""/>
        <dsp:cNvSpPr/>
      </dsp:nvSpPr>
      <dsp:spPr>
        <a:xfrm>
          <a:off x="9150201" y="1821076"/>
          <a:ext cx="2229904" cy="189469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3DCEBD1-D625-459C-B3E5-8C1319BBEE81}">
      <dsp:nvSpPr>
        <dsp:cNvPr id="0" name=""/>
        <dsp:cNvSpPr/>
      </dsp:nvSpPr>
      <dsp:spPr>
        <a:xfrm>
          <a:off x="9150201" y="3715767"/>
          <a:ext cx="2229904" cy="78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LAMOSAN</a:t>
          </a:r>
          <a:endParaRPr lang="es-EC" sz="2200" kern="1200" dirty="0"/>
        </a:p>
      </dsp:txBody>
      <dsp:txXfrm>
        <a:off x="9150201" y="3715767"/>
        <a:ext cx="2229904" cy="7870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B1198-3BA7-4D3E-8BBE-3D6CB8573583}">
      <dsp:nvSpPr>
        <dsp:cNvPr id="0" name=""/>
        <dsp:cNvSpPr/>
      </dsp:nvSpPr>
      <dsp:spPr>
        <a:xfrm>
          <a:off x="0" y="210906"/>
          <a:ext cx="11961275" cy="1742017"/>
        </a:xfrm>
        <a:prstGeom prst="rightArrow">
          <a:avLst>
            <a:gd name="adj1" fmla="val 50000"/>
            <a:gd name="adj2" fmla="val 50000"/>
          </a:avLst>
        </a:prstGeom>
        <a:solidFill>
          <a:schemeClr val="accent6"/>
        </a:solidFill>
        <a:ln w="22225" cap="rnd"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68580" tIns="68580" rIns="254000" bIns="276545" numCol="1" spcCol="1270" anchor="ctr" anchorCtr="0">
          <a:noAutofit/>
        </a:bodyPr>
        <a:lstStyle/>
        <a:p>
          <a:pPr lvl="0" algn="l" defTabSz="800100">
            <a:lnSpc>
              <a:spcPct val="90000"/>
            </a:lnSpc>
            <a:spcBef>
              <a:spcPct val="0"/>
            </a:spcBef>
            <a:spcAft>
              <a:spcPct val="35000"/>
            </a:spcAft>
          </a:pPr>
          <a:r>
            <a:rPr lang="es-EC" sz="1800" kern="1200" dirty="0" smtClean="0"/>
            <a:t>¿Cuál es el impacto del Pensamiento Capitalista Ecuatoriano en el Comercio Ecuatoriano de Productos Cosméticos?</a:t>
          </a:r>
          <a:endParaRPr lang="es-EC" sz="1800" kern="1200" dirty="0"/>
        </a:p>
      </dsp:txBody>
      <dsp:txXfrm>
        <a:off x="0" y="646410"/>
        <a:ext cx="11525771" cy="871009"/>
      </dsp:txXfrm>
    </dsp:sp>
    <dsp:sp modelId="{3FBBC816-C40E-43F8-8A07-2FD90D53BF37}">
      <dsp:nvSpPr>
        <dsp:cNvPr id="0" name=""/>
        <dsp:cNvSpPr/>
      </dsp:nvSpPr>
      <dsp:spPr>
        <a:xfrm>
          <a:off x="0" y="1554253"/>
          <a:ext cx="3684072" cy="335576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El pensamiento capitalista ecuatoriano no es consumista en el producto de </a:t>
          </a:r>
          <a:r>
            <a:rPr lang="es-EC" sz="1800" kern="1200" dirty="0" smtClean="0">
              <a:solidFill>
                <a:srgbClr val="00B050"/>
              </a:solidFill>
            </a:rPr>
            <a:t>pasta dental </a:t>
          </a:r>
          <a:r>
            <a:rPr lang="es-EC" sz="1800" kern="1200" dirty="0" smtClean="0"/>
            <a:t>a pesar que esta es la consecuencia lógica del capitalismo.</a:t>
          </a:r>
        </a:p>
        <a:p>
          <a:pPr lvl="0" algn="l" defTabSz="800100">
            <a:lnSpc>
              <a:spcPct val="90000"/>
            </a:lnSpc>
            <a:spcBef>
              <a:spcPct val="0"/>
            </a:spcBef>
            <a:spcAft>
              <a:spcPct val="35000"/>
            </a:spcAft>
          </a:pPr>
          <a:r>
            <a:rPr lang="es-EC" sz="1800" kern="1200" dirty="0" smtClean="0"/>
            <a:t>El Ecuador no es una país atractivo para las inversiones extranjeras directas.</a:t>
          </a:r>
          <a:endParaRPr lang="es-EC" sz="1800" kern="1200" dirty="0"/>
        </a:p>
      </dsp:txBody>
      <dsp:txXfrm>
        <a:off x="0" y="1554253"/>
        <a:ext cx="3684072" cy="3355766"/>
      </dsp:txXfrm>
    </dsp:sp>
    <dsp:sp modelId="{78F36864-C407-43C4-B192-9EED07D8121C}">
      <dsp:nvSpPr>
        <dsp:cNvPr id="0" name=""/>
        <dsp:cNvSpPr/>
      </dsp:nvSpPr>
      <dsp:spPr>
        <a:xfrm>
          <a:off x="3684072" y="791579"/>
          <a:ext cx="8277202" cy="1742017"/>
        </a:xfrm>
        <a:prstGeom prst="rightArrow">
          <a:avLst>
            <a:gd name="adj1" fmla="val 50000"/>
            <a:gd name="adj2" fmla="val 50000"/>
          </a:avLst>
        </a:prstGeom>
        <a:gradFill rotWithShape="1">
          <a:gsLst>
            <a:gs pos="0">
              <a:schemeClr val="accent2">
                <a:tint val="96000"/>
                <a:lumMod val="104000"/>
              </a:schemeClr>
            </a:gs>
            <a:gs pos="100000">
              <a:schemeClr val="accent2">
                <a:shade val="98000"/>
                <a:lumMod val="94000"/>
              </a:schemeClr>
            </a:gs>
          </a:gsLst>
          <a:lin ang="5400000" scaled="0"/>
        </a:gradFill>
        <a:ln w="9525" cap="rnd" cmpd="sng" algn="ctr">
          <a:solidFill>
            <a:schemeClr val="accent2">
              <a:shade val="90000"/>
            </a:schemeClr>
          </a:solidFill>
          <a:prstDash val="solid"/>
        </a:ln>
        <a:effectLst>
          <a:outerShdw blurRad="38100" dist="25400" dir="5400000" rotWithShape="0">
            <a:srgbClr val="000000">
              <a:alpha val="2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68580" tIns="68580" rIns="254000" bIns="276545" numCol="1" spcCol="1270" anchor="ctr" anchorCtr="0">
          <a:noAutofit/>
        </a:bodyPr>
        <a:lstStyle/>
        <a:p>
          <a:pPr lvl="0" algn="l" defTabSz="800100">
            <a:lnSpc>
              <a:spcPct val="90000"/>
            </a:lnSpc>
            <a:spcBef>
              <a:spcPct val="0"/>
            </a:spcBef>
            <a:spcAft>
              <a:spcPct val="35000"/>
            </a:spcAft>
          </a:pPr>
          <a:endParaRPr lang="es-EC" sz="1800" kern="1200"/>
        </a:p>
      </dsp:txBody>
      <dsp:txXfrm>
        <a:off x="3684072" y="1227083"/>
        <a:ext cx="7841698" cy="871009"/>
      </dsp:txXfrm>
    </dsp:sp>
    <dsp:sp modelId="{57CA028A-5A9E-4D73-A087-3DE17B0325ED}">
      <dsp:nvSpPr>
        <dsp:cNvPr id="0" name=""/>
        <dsp:cNvSpPr/>
      </dsp:nvSpPr>
      <dsp:spPr>
        <a:xfrm>
          <a:off x="3684072" y="2134925"/>
          <a:ext cx="3684072" cy="335576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el Ecuador que se convirtió en un simple proveedor de materias primas . </a:t>
          </a:r>
        </a:p>
        <a:p>
          <a:pPr lvl="0" algn="l" defTabSz="800100">
            <a:lnSpc>
              <a:spcPct val="90000"/>
            </a:lnSpc>
            <a:spcBef>
              <a:spcPct val="0"/>
            </a:spcBef>
            <a:spcAft>
              <a:spcPct val="35000"/>
            </a:spcAft>
          </a:pPr>
          <a:r>
            <a:rPr lang="es-EC" sz="1800" kern="1200" dirty="0" smtClean="0"/>
            <a:t> Estos bienes retornan a pesar de las trabas arancelarias y no arancelarias además existe incentivos la industria nacional  a pesar que les falta experiencias, calidad, capital y preferencia nacional.</a:t>
          </a:r>
          <a:endParaRPr lang="es-EC" sz="1800" kern="1200" dirty="0"/>
        </a:p>
      </dsp:txBody>
      <dsp:txXfrm>
        <a:off x="3684072" y="2134925"/>
        <a:ext cx="3684072" cy="3355766"/>
      </dsp:txXfrm>
    </dsp:sp>
    <dsp:sp modelId="{0574F063-B765-4E34-BCE3-A81400B62088}">
      <dsp:nvSpPr>
        <dsp:cNvPr id="0" name=""/>
        <dsp:cNvSpPr/>
      </dsp:nvSpPr>
      <dsp:spPr>
        <a:xfrm>
          <a:off x="7368145" y="1372251"/>
          <a:ext cx="4593129" cy="1742017"/>
        </a:xfrm>
        <a:prstGeom prst="rightArrow">
          <a:avLst>
            <a:gd name="adj1" fmla="val 50000"/>
            <a:gd name="adj2" fmla="val 50000"/>
          </a:avLst>
        </a:prstGeom>
        <a:gradFill rotWithShape="1">
          <a:gsLst>
            <a:gs pos="0">
              <a:schemeClr val="accent5">
                <a:tint val="96000"/>
                <a:lumMod val="104000"/>
              </a:schemeClr>
            </a:gs>
            <a:gs pos="100000">
              <a:schemeClr val="accent5">
                <a:shade val="98000"/>
                <a:lumMod val="94000"/>
              </a:schemeClr>
            </a:gs>
          </a:gsLst>
          <a:lin ang="5400000" scaled="0"/>
        </a:gradFill>
        <a:ln>
          <a:noFill/>
        </a:ln>
        <a:effectLst>
          <a:outerShdw blurRad="50800" dist="38100" dir="5400000" rotWithShape="0">
            <a:srgbClr val="000000">
              <a:alpha val="60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254000" bIns="276545" numCol="1" spcCol="1270" anchor="ctr" anchorCtr="0">
          <a:noAutofit/>
        </a:bodyPr>
        <a:lstStyle/>
        <a:p>
          <a:pPr lvl="0" algn="l" defTabSz="800100">
            <a:lnSpc>
              <a:spcPct val="90000"/>
            </a:lnSpc>
            <a:spcBef>
              <a:spcPct val="0"/>
            </a:spcBef>
            <a:spcAft>
              <a:spcPct val="35000"/>
            </a:spcAft>
          </a:pPr>
          <a:endParaRPr lang="es-EC" sz="1800" kern="1200" dirty="0"/>
        </a:p>
      </dsp:txBody>
      <dsp:txXfrm>
        <a:off x="7368145" y="1807755"/>
        <a:ext cx="4157625" cy="871009"/>
      </dsp:txXfrm>
    </dsp:sp>
    <dsp:sp modelId="{DCB0277D-DBB3-489B-9826-04716EE79BB8}">
      <dsp:nvSpPr>
        <dsp:cNvPr id="0" name=""/>
        <dsp:cNvSpPr/>
      </dsp:nvSpPr>
      <dsp:spPr>
        <a:xfrm>
          <a:off x="7368145" y="2715598"/>
          <a:ext cx="3684072" cy="330665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El Ecuador fue y es impactado por el pensamiento capitalista, uno de los factores influyentes fue el boom petrolero, que despertó la voracidad compra no solo de los grupos dominantes sino también de los pobladores.</a:t>
          </a:r>
        </a:p>
        <a:p>
          <a:pPr lvl="0" algn="l" defTabSz="800100">
            <a:lnSpc>
              <a:spcPct val="90000"/>
            </a:lnSpc>
            <a:spcBef>
              <a:spcPct val="0"/>
            </a:spcBef>
            <a:spcAft>
              <a:spcPct val="35000"/>
            </a:spcAft>
          </a:pPr>
          <a:r>
            <a:rPr lang="es-EC" sz="1800" kern="1200" dirty="0" smtClean="0"/>
            <a:t>La inversión extranjera entro al país y la apertura de capitalistas explotadores de la fuerza de trabajo. </a:t>
          </a:r>
          <a:endParaRPr lang="es-EC" sz="1800" kern="1200" dirty="0"/>
        </a:p>
      </dsp:txBody>
      <dsp:txXfrm>
        <a:off x="7368145" y="2715598"/>
        <a:ext cx="3684072" cy="33066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60FF8-5CD2-46C9-B59B-EAB802CE65CB}">
      <dsp:nvSpPr>
        <dsp:cNvPr id="0" name=""/>
        <dsp:cNvSpPr/>
      </dsp:nvSpPr>
      <dsp:spPr>
        <a:xfrm>
          <a:off x="0" y="0"/>
          <a:ext cx="1176528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16F50-67B4-4275-9849-3C70E5F944ED}">
      <dsp:nvSpPr>
        <dsp:cNvPr id="0" name=""/>
        <dsp:cNvSpPr/>
      </dsp:nvSpPr>
      <dsp:spPr>
        <a:xfrm>
          <a:off x="0" y="0"/>
          <a:ext cx="2353056" cy="5532119"/>
        </a:xfrm>
        <a:prstGeom prst="rect">
          <a:avLst/>
        </a:prstGeom>
        <a:solidFill>
          <a:srgbClr val="FF9933"/>
        </a:solid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s-EC" sz="2800" kern="1200" dirty="0" smtClean="0"/>
            <a:t>¿Cómo es el Comercio Ecuatoriano de Productos Cosméticos de pasta dental?</a:t>
          </a:r>
          <a:endParaRPr lang="es-EC" sz="2800" kern="1200" dirty="0"/>
        </a:p>
      </dsp:txBody>
      <dsp:txXfrm>
        <a:off x="0" y="0"/>
        <a:ext cx="2353056" cy="5532119"/>
      </dsp:txXfrm>
    </dsp:sp>
    <dsp:sp modelId="{26AB4807-8DF6-4741-8659-4FFA799B55AF}">
      <dsp:nvSpPr>
        <dsp:cNvPr id="0" name=""/>
        <dsp:cNvSpPr/>
      </dsp:nvSpPr>
      <dsp:spPr>
        <a:xfrm>
          <a:off x="2529535" y="86439"/>
          <a:ext cx="9235744" cy="1728787"/>
        </a:xfrm>
        <a:prstGeom prst="rect">
          <a:avLst/>
        </a:prstGeom>
        <a:solidFill>
          <a:schemeClr val="lt1"/>
        </a:solidFill>
        <a:ln w="15875" cap="rnd"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C" sz="2100" kern="1200" dirty="0" smtClean="0"/>
            <a:t>El comercio ecuatoriano de producto cosmético es dinámico y activo, el Ecuador es un país, que en los últimos 4 o 5 años, refleja una economía muy pujante, lo cual ha llevado a que los mercados sean económicamente interesantes.</a:t>
          </a:r>
          <a:endParaRPr lang="es-EC" sz="2100" kern="1200" dirty="0"/>
        </a:p>
      </dsp:txBody>
      <dsp:txXfrm>
        <a:off x="2529535" y="86439"/>
        <a:ext cx="9235744" cy="1728787"/>
      </dsp:txXfrm>
    </dsp:sp>
    <dsp:sp modelId="{79923E83-A285-4FDE-83E1-5739A53BF195}">
      <dsp:nvSpPr>
        <dsp:cNvPr id="0" name=""/>
        <dsp:cNvSpPr/>
      </dsp:nvSpPr>
      <dsp:spPr>
        <a:xfrm>
          <a:off x="2353056" y="1815226"/>
          <a:ext cx="941222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35C7AE-C178-4A48-9FCA-6CD236C20EBD}">
      <dsp:nvSpPr>
        <dsp:cNvPr id="0" name=""/>
        <dsp:cNvSpPr/>
      </dsp:nvSpPr>
      <dsp:spPr>
        <a:xfrm>
          <a:off x="2529535" y="1901666"/>
          <a:ext cx="9235744" cy="1728787"/>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C" sz="2100" kern="1200" dirty="0" smtClean="0"/>
            <a:t>La competencia en este segmento en el mercado ecuatoriano es permanente, la variedad de empresas de pasta dental usualmente viven solo de la producción y comercialización de este cosmético, las empresas no han optado por la asociación o la diversificación horizontal u holística que les genere mejores beneficios financieros.</a:t>
          </a:r>
          <a:endParaRPr lang="es-EC" sz="2100" kern="1200" dirty="0"/>
        </a:p>
      </dsp:txBody>
      <dsp:txXfrm>
        <a:off x="2529535" y="1901666"/>
        <a:ext cx="9235744" cy="1728787"/>
      </dsp:txXfrm>
    </dsp:sp>
    <dsp:sp modelId="{E77EEEB5-09C6-4A48-817E-7DB01C40AC24}">
      <dsp:nvSpPr>
        <dsp:cNvPr id="0" name=""/>
        <dsp:cNvSpPr/>
      </dsp:nvSpPr>
      <dsp:spPr>
        <a:xfrm>
          <a:off x="2353056" y="3630453"/>
          <a:ext cx="941222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17EDDC-37DA-4426-944C-314719F3652E}">
      <dsp:nvSpPr>
        <dsp:cNvPr id="0" name=""/>
        <dsp:cNvSpPr/>
      </dsp:nvSpPr>
      <dsp:spPr>
        <a:xfrm>
          <a:off x="2529535" y="3716893"/>
          <a:ext cx="9235744" cy="1728787"/>
        </a:xfrm>
        <a:prstGeom prst="rect">
          <a:avLst/>
        </a:prstGeom>
        <a:solidFill>
          <a:srgbClr val="FFCCFF"/>
        </a:solid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s-EC" sz="2100" kern="1200" dirty="0" smtClean="0"/>
            <a:t>Existen trabas en los temas de importación que las empresas eficientemente superan con su cuerpo de empleados, abastecen el mercado y satisfacen las necesidades de los consumidores pero otras empresas están en el tema de cerrar sus fábricas en el país y ubicarse en nuestros países vecinos.</a:t>
          </a:r>
          <a:endParaRPr lang="es-EC" sz="2100" kern="1200" dirty="0"/>
        </a:p>
      </dsp:txBody>
      <dsp:txXfrm>
        <a:off x="2529535" y="3716893"/>
        <a:ext cx="9235744" cy="1728787"/>
      </dsp:txXfrm>
    </dsp:sp>
    <dsp:sp modelId="{4DA5CFF7-5D21-4680-83DB-17F4CA93AF8B}">
      <dsp:nvSpPr>
        <dsp:cNvPr id="0" name=""/>
        <dsp:cNvSpPr/>
      </dsp:nvSpPr>
      <dsp:spPr>
        <a:xfrm>
          <a:off x="2353056" y="5445680"/>
          <a:ext cx="941222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282CF-0F8E-432E-8FB8-7777A9B74374}">
      <dsp:nvSpPr>
        <dsp:cNvPr id="0" name=""/>
        <dsp:cNvSpPr/>
      </dsp:nvSpPr>
      <dsp:spPr>
        <a:xfrm>
          <a:off x="0" y="0"/>
          <a:ext cx="5181599" cy="5181599"/>
        </a:xfrm>
        <a:prstGeom prst="pie">
          <a:avLst>
            <a:gd name="adj1" fmla="val 5400000"/>
            <a:gd name="adj2" fmla="val 1620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5F361-7CDA-4103-BB72-387E7EB7C2C1}">
      <dsp:nvSpPr>
        <dsp:cNvPr id="0" name=""/>
        <dsp:cNvSpPr/>
      </dsp:nvSpPr>
      <dsp:spPr>
        <a:xfrm>
          <a:off x="2590799" y="0"/>
          <a:ext cx="8839200" cy="5181599"/>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 Ecuador no es un país capitalista sin embargo posee características de este modelo económico como los  propiedad privada sobre los medios de producción, la inversión del capital y la competencia, intercambio de bienes o de servicios para acumular ganancias.</a:t>
          </a:r>
          <a:endParaRPr lang="es-EC" sz="2000" kern="1200" dirty="0"/>
        </a:p>
      </dsp:txBody>
      <dsp:txXfrm>
        <a:off x="2590799" y="0"/>
        <a:ext cx="8839200" cy="1554483"/>
      </dsp:txXfrm>
    </dsp:sp>
    <dsp:sp modelId="{5B30BD1F-640F-49D9-8113-AA667BC2F472}">
      <dsp:nvSpPr>
        <dsp:cNvPr id="0" name=""/>
        <dsp:cNvSpPr/>
      </dsp:nvSpPr>
      <dsp:spPr>
        <a:xfrm>
          <a:off x="906781" y="1554483"/>
          <a:ext cx="3368036" cy="3368036"/>
        </a:xfrm>
        <a:prstGeom prst="pie">
          <a:avLst>
            <a:gd name="adj1" fmla="val 5400000"/>
            <a:gd name="adj2" fmla="val 1620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DE365-E05B-4965-93AB-E6FAB13D4A40}">
      <dsp:nvSpPr>
        <dsp:cNvPr id="0" name=""/>
        <dsp:cNvSpPr/>
      </dsp:nvSpPr>
      <dsp:spPr>
        <a:xfrm>
          <a:off x="2590799" y="1554483"/>
          <a:ext cx="8839200" cy="3368036"/>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 comercio Ecuatoriano de productos cosméticos es dinámico y </a:t>
          </a:r>
          <a:r>
            <a:rPr lang="es-EC" sz="2000" kern="1200" dirty="0" smtClean="0"/>
            <a:t>activo</a:t>
          </a:r>
          <a:endParaRPr lang="es-EC" sz="2000" kern="1200" dirty="0"/>
        </a:p>
      </dsp:txBody>
      <dsp:txXfrm>
        <a:off x="2590799" y="1554483"/>
        <a:ext cx="8839200" cy="1554478"/>
      </dsp:txXfrm>
    </dsp:sp>
    <dsp:sp modelId="{84D95DF1-6701-4210-AEEF-FF6A5CEE86F0}">
      <dsp:nvSpPr>
        <dsp:cNvPr id="0" name=""/>
        <dsp:cNvSpPr/>
      </dsp:nvSpPr>
      <dsp:spPr>
        <a:xfrm>
          <a:off x="1813560" y="3108961"/>
          <a:ext cx="1554478" cy="1554478"/>
        </a:xfrm>
        <a:prstGeom prst="pie">
          <a:avLst>
            <a:gd name="adj1" fmla="val 5400000"/>
            <a:gd name="adj2" fmla="val 16200000"/>
          </a:avLst>
        </a:prstGeom>
        <a:solidFill>
          <a:schemeClr val="lt1">
            <a:hueOff val="0"/>
            <a:satOff val="0"/>
            <a:lumOff val="0"/>
            <a:alphaOff val="0"/>
          </a:schemeClr>
        </a:solidFill>
        <a:ln w="15875"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48D27-457C-4BAF-84B3-4BF6FF214C32}">
      <dsp:nvSpPr>
        <dsp:cNvPr id="0" name=""/>
        <dsp:cNvSpPr/>
      </dsp:nvSpPr>
      <dsp:spPr>
        <a:xfrm>
          <a:off x="2590799" y="3108961"/>
          <a:ext cx="8839200" cy="1554478"/>
        </a:xfrm>
        <a:prstGeom prst="rect">
          <a:avLst/>
        </a:prstGeom>
        <a:solidFill>
          <a:schemeClr val="accent2">
            <a:alpha val="90000"/>
            <a:tint val="4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La NSO es un requisito previo a las importaciones de cosméticos que encarece, retrasa y provoca pérdidas para las empresas de cosméticos.</a:t>
          </a:r>
          <a:endParaRPr lang="es-EC" sz="2000" kern="1200" dirty="0"/>
        </a:p>
      </dsp:txBody>
      <dsp:txXfrm>
        <a:off x="2590799" y="3108961"/>
        <a:ext cx="8839200" cy="1554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A7846-1E5B-491D-9175-2EC42B8E4A24}">
      <dsp:nvSpPr>
        <dsp:cNvPr id="0" name=""/>
        <dsp:cNvSpPr/>
      </dsp:nvSpPr>
      <dsp:spPr>
        <a:xfrm>
          <a:off x="235133" y="966130"/>
          <a:ext cx="5586412" cy="17457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2457"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El Ecuador sin ser un país capitalista con el auge del petróleo en los 60´s y 70´s provocó una sociedad consumista, incremento de la deuda externa, diversificación del trabajo por la posición de las trasnacionales en el país y el enriqueciendo de unas pocas familias dueñas de los medios de producción.</a:t>
          </a:r>
          <a:endParaRPr lang="es-EC" sz="1500" kern="1200" dirty="0"/>
        </a:p>
      </dsp:txBody>
      <dsp:txXfrm>
        <a:off x="235133" y="966130"/>
        <a:ext cx="5586412" cy="1745753"/>
      </dsp:txXfrm>
    </dsp:sp>
    <dsp:sp modelId="{404C6D89-15D1-49C1-A322-D008BA991487}">
      <dsp:nvSpPr>
        <dsp:cNvPr id="0" name=""/>
        <dsp:cNvSpPr/>
      </dsp:nvSpPr>
      <dsp:spPr>
        <a:xfrm>
          <a:off x="2366" y="713965"/>
          <a:ext cx="1222027" cy="183304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4EECD-02DC-4B11-A252-733177A35246}">
      <dsp:nvSpPr>
        <dsp:cNvPr id="0" name=""/>
        <dsp:cNvSpPr/>
      </dsp:nvSpPr>
      <dsp:spPr>
        <a:xfrm>
          <a:off x="6328901" y="966130"/>
          <a:ext cx="5586412" cy="17457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2457"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A pesar delas mejoradas condiciones para el inversionista extranjero, reducción de la desigualdad social, lo inversionista no desean invertir en el Ecuador porque la financiación no compensa con una mayor rentabilidad.</a:t>
          </a:r>
          <a:endParaRPr lang="es-EC" sz="1500" kern="1200" dirty="0"/>
        </a:p>
      </dsp:txBody>
      <dsp:txXfrm>
        <a:off x="6328901" y="966130"/>
        <a:ext cx="5586412" cy="1745753"/>
      </dsp:txXfrm>
    </dsp:sp>
    <dsp:sp modelId="{F6528EEA-33A7-4F25-B87E-C65CC73076DF}">
      <dsp:nvSpPr>
        <dsp:cNvPr id="0" name=""/>
        <dsp:cNvSpPr/>
      </dsp:nvSpPr>
      <dsp:spPr>
        <a:xfrm>
          <a:off x="6096133" y="713965"/>
          <a:ext cx="1222027" cy="183304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3000" r="-6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F70FAE-659B-473F-BD09-57C4816CEDEF}">
      <dsp:nvSpPr>
        <dsp:cNvPr id="0" name=""/>
        <dsp:cNvSpPr/>
      </dsp:nvSpPr>
      <dsp:spPr>
        <a:xfrm>
          <a:off x="3282017" y="3163840"/>
          <a:ext cx="5586412" cy="17457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2457"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La normativa Andina de la CAN obliga cumplir con altos estándares de calidad que las pymes de pasta dental no están preparadas para desempeñar.</a:t>
          </a:r>
          <a:endParaRPr lang="es-EC" sz="1500" kern="1200" dirty="0"/>
        </a:p>
      </dsp:txBody>
      <dsp:txXfrm>
        <a:off x="3282017" y="3163840"/>
        <a:ext cx="5586412" cy="1745753"/>
      </dsp:txXfrm>
    </dsp:sp>
    <dsp:sp modelId="{6D259A53-0671-42DC-ADA0-FD01C8927CDA}">
      <dsp:nvSpPr>
        <dsp:cNvPr id="0" name=""/>
        <dsp:cNvSpPr/>
      </dsp:nvSpPr>
      <dsp:spPr>
        <a:xfrm>
          <a:off x="3049250" y="2911675"/>
          <a:ext cx="1222027" cy="183304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5000" r="-9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02DCE-1906-489B-9608-0552D6949883}">
      <dsp:nvSpPr>
        <dsp:cNvPr id="0" name=""/>
        <dsp:cNvSpPr/>
      </dsp:nvSpPr>
      <dsp:spPr>
        <a:xfrm>
          <a:off x="1165" y="0"/>
          <a:ext cx="2063115" cy="5318760"/>
        </a:xfrm>
        <a:prstGeom prst="roundRect">
          <a:avLst>
            <a:gd name="adj" fmla="val 10000"/>
          </a:avLst>
        </a:prstGeom>
        <a:solidFill>
          <a:srgbClr val="FF993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ysClr val="windowText" lastClr="000000"/>
              </a:solidFill>
            </a:rPr>
            <a:t>El país no debe aceptar modelos económicos en decadencia, cada nación posee necesidades y características distintas.</a:t>
          </a:r>
        </a:p>
      </dsp:txBody>
      <dsp:txXfrm>
        <a:off x="61592" y="60427"/>
        <a:ext cx="1942261" cy="5197906"/>
      </dsp:txXfrm>
    </dsp:sp>
    <dsp:sp modelId="{5CE1B6EE-5978-478C-B21B-B759279A55AE}">
      <dsp:nvSpPr>
        <dsp:cNvPr id="0" name=""/>
        <dsp:cNvSpPr/>
      </dsp:nvSpPr>
      <dsp:spPr>
        <a:xfrm>
          <a:off x="2410884" y="0"/>
          <a:ext cx="2063115" cy="531876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ysClr val="windowText" lastClr="000000"/>
              </a:solidFill>
            </a:rPr>
            <a:t>El Ecuador debe mejorar su rol de estado, hacer cumplir leyes trasparentes, igualitarias y claras, igualdad de competencia en el mercado de pasta dental y equilibrio de precios.</a:t>
          </a:r>
        </a:p>
      </dsp:txBody>
      <dsp:txXfrm>
        <a:off x="2471311" y="60427"/>
        <a:ext cx="1942261" cy="5197906"/>
      </dsp:txXfrm>
    </dsp:sp>
    <dsp:sp modelId="{265ADC9C-EA75-4811-AB13-793670AF17BD}">
      <dsp:nvSpPr>
        <dsp:cNvPr id="0" name=""/>
        <dsp:cNvSpPr/>
      </dsp:nvSpPr>
      <dsp:spPr>
        <a:xfrm>
          <a:off x="4820602" y="0"/>
          <a:ext cx="2063115" cy="5318760"/>
        </a:xfrm>
        <a:prstGeom prst="roundRect">
          <a:avLst>
            <a:gd name="adj" fmla="val 10000"/>
          </a:avLst>
        </a:prstGeom>
        <a:solidFill>
          <a:srgbClr val="FFCCFF"/>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a:solidFill>
                <a:sysClr val="windowText" lastClr="000000"/>
              </a:solidFill>
            </a:rPr>
            <a:t>El Ecuador solo debe admitir inversión extranjera directa en los sectores donde el empresariado local no ha logrado aumentos significativos de productividad.</a:t>
          </a:r>
        </a:p>
      </dsp:txBody>
      <dsp:txXfrm>
        <a:off x="4881029" y="60427"/>
        <a:ext cx="1942261" cy="5197906"/>
      </dsp:txXfrm>
    </dsp:sp>
    <dsp:sp modelId="{427BC1A8-6C3A-49BD-BD1B-5BDAD3496207}">
      <dsp:nvSpPr>
        <dsp:cNvPr id="0" name=""/>
        <dsp:cNvSpPr/>
      </dsp:nvSpPr>
      <dsp:spPr>
        <a:xfrm>
          <a:off x="7230320" y="0"/>
          <a:ext cx="2063115" cy="531876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a:solidFill>
                <a:sysClr val="windowText" lastClr="000000"/>
              </a:solidFill>
            </a:rPr>
            <a:t>La nación debe reformar, estudiar y perfeccionar la política de sustitución de importaciones</a:t>
          </a:r>
          <a:r>
            <a:rPr lang="es-EC" sz="1100" kern="1200" dirty="0"/>
            <a:t>.</a:t>
          </a:r>
        </a:p>
      </dsp:txBody>
      <dsp:txXfrm>
        <a:off x="7290747" y="60427"/>
        <a:ext cx="1942261" cy="5197906"/>
      </dsp:txXfrm>
    </dsp:sp>
    <dsp:sp modelId="{34D0D43B-B988-4105-99CB-46254863945D}">
      <dsp:nvSpPr>
        <dsp:cNvPr id="0" name=""/>
        <dsp:cNvSpPr/>
      </dsp:nvSpPr>
      <dsp:spPr>
        <a:xfrm>
          <a:off x="9640039" y="0"/>
          <a:ext cx="2063115" cy="5318760"/>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a:solidFill>
                <a:sysClr val="windowText" lastClr="000000"/>
              </a:solidFill>
            </a:rPr>
            <a:t>El Ecuador debe agilitar los obstáculos técnicos impuestos por ARCSA.</a:t>
          </a:r>
        </a:p>
      </dsp:txBody>
      <dsp:txXfrm>
        <a:off x="9700466" y="60427"/>
        <a:ext cx="1942261" cy="5197906"/>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79783E1-3CAE-4D49-9DA9-0692BAB7AA06}"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8596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9783E1-3CAE-4D49-9DA9-0692BAB7AA06}"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161064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9783E1-3CAE-4D49-9DA9-0692BAB7AA06}"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9669D2-1167-401B-82A0-093D588FA2DD}"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21895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79783E1-3CAE-4D49-9DA9-0692BAB7AA06}"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256402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79783E1-3CAE-4D49-9DA9-0692BAB7AA06}"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9669D2-1167-401B-82A0-093D588FA2DD}"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5974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E79783E1-3CAE-4D49-9DA9-0692BAB7AA06}"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68834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9783E1-3CAE-4D49-9DA9-0692BAB7AA06}"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3142372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9783E1-3CAE-4D49-9DA9-0692BAB7AA06}"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424473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79783E1-3CAE-4D49-9DA9-0692BAB7AA06}"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349440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79783E1-3CAE-4D49-9DA9-0692BAB7AA06}" type="datetimeFigureOut">
              <a:rPr lang="es-EC" smtClean="0"/>
              <a:t>11/08/2015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228367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79783E1-3CAE-4D49-9DA9-0692BAB7AA06}"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223589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79783E1-3CAE-4D49-9DA9-0692BAB7AA06}" type="datetimeFigureOut">
              <a:rPr lang="es-EC" smtClean="0"/>
              <a:t>11/08/2015</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24431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79783E1-3CAE-4D49-9DA9-0692BAB7AA06}" type="datetimeFigureOut">
              <a:rPr lang="es-EC" smtClean="0"/>
              <a:t>11/08/2015</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208409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9783E1-3CAE-4D49-9DA9-0692BAB7AA06}" type="datetimeFigureOut">
              <a:rPr lang="es-EC" smtClean="0"/>
              <a:t>11/08/2015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3764606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9783E1-3CAE-4D49-9DA9-0692BAB7AA06}"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231340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79783E1-3CAE-4D49-9DA9-0692BAB7AA06}" type="datetimeFigureOut">
              <a:rPr lang="es-EC" smtClean="0"/>
              <a:t>11/08/2015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B9669D2-1167-401B-82A0-093D588FA2DD}" type="slidenum">
              <a:rPr lang="es-EC" smtClean="0"/>
              <a:t>‹Nº›</a:t>
            </a:fld>
            <a:endParaRPr lang="es-EC"/>
          </a:p>
        </p:txBody>
      </p:sp>
    </p:spTree>
    <p:extLst>
      <p:ext uri="{BB962C8B-B14F-4D97-AF65-F5344CB8AC3E}">
        <p14:creationId xmlns:p14="http://schemas.microsoft.com/office/powerpoint/2010/main" val="3481512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79783E1-3CAE-4D49-9DA9-0692BAB7AA06}" type="datetimeFigureOut">
              <a:rPr lang="es-EC" smtClean="0"/>
              <a:t>11/08/2015</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B9669D2-1167-401B-82A0-093D588FA2DD}" type="slidenum">
              <a:rPr lang="es-EC" smtClean="0"/>
              <a:t>‹Nº›</a:t>
            </a:fld>
            <a:endParaRPr lang="es-EC"/>
          </a:p>
        </p:txBody>
      </p:sp>
    </p:spTree>
    <p:extLst>
      <p:ext uri="{BB962C8B-B14F-4D97-AF65-F5344CB8AC3E}">
        <p14:creationId xmlns:p14="http://schemas.microsoft.com/office/powerpoint/2010/main" val="1758446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jp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9/LOGO-PRINCIPAL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3001" y="279868"/>
            <a:ext cx="4750449" cy="1226888"/>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0" y="1506756"/>
            <a:ext cx="12192000" cy="5518666"/>
          </a:xfrm>
          <a:prstGeom prst="rect">
            <a:avLst/>
          </a:prstGeom>
        </p:spPr>
        <p:txBody>
          <a:bodyPr wrap="square">
            <a:spAutoFit/>
          </a:bodyPr>
          <a:lstStyle/>
          <a:p>
            <a:pPr algn="ctr"/>
            <a:r>
              <a:rPr lang="es-EC" b="1" dirty="0">
                <a:latin typeface="Arial" pitchFamily="34" charset="0"/>
                <a:cs typeface="Arial" pitchFamily="34" charset="0"/>
              </a:rPr>
              <a:t/>
            </a:r>
            <a:br>
              <a:rPr lang="es-EC" b="1" dirty="0">
                <a:latin typeface="Arial" pitchFamily="34" charset="0"/>
                <a:cs typeface="Arial" pitchFamily="34" charset="0"/>
              </a:rPr>
            </a:br>
            <a:r>
              <a:rPr lang="es-ES_tradnl" sz="2000" b="1" dirty="0">
                <a:latin typeface="Arial" pitchFamily="34" charset="0"/>
                <a:cs typeface="Arial" pitchFamily="34" charset="0"/>
              </a:rPr>
              <a:t> </a:t>
            </a:r>
            <a:r>
              <a:rPr lang="es-EC" sz="2000" b="1" dirty="0">
                <a:latin typeface="Arial" pitchFamily="34" charset="0"/>
                <a:cs typeface="Arial" pitchFamily="34" charset="0"/>
              </a:rPr>
              <a:t/>
            </a:r>
            <a:br>
              <a:rPr lang="es-EC" sz="2000" b="1" dirty="0">
                <a:latin typeface="Arial" pitchFamily="34" charset="0"/>
                <a:cs typeface="Arial" pitchFamily="34" charset="0"/>
              </a:rPr>
            </a:br>
            <a:r>
              <a:rPr lang="es-ES_tradnl" sz="2000" b="1" dirty="0">
                <a:latin typeface="Arial" pitchFamily="34" charset="0"/>
                <a:cs typeface="Arial" pitchFamily="34" charset="0"/>
              </a:rPr>
              <a:t>INGENIERÍA EN COMERCIO  EXTERIOR Y NEGOCIOS INTERNACIONALES</a:t>
            </a:r>
            <a:r>
              <a:rPr lang="es-EC" sz="2000" b="1" dirty="0">
                <a:latin typeface="Arial" pitchFamily="34" charset="0"/>
                <a:cs typeface="Arial" pitchFamily="34" charset="0"/>
              </a:rPr>
              <a:t/>
            </a:r>
            <a:br>
              <a:rPr lang="es-EC" sz="2000" b="1" dirty="0">
                <a:latin typeface="Arial" pitchFamily="34" charset="0"/>
                <a:cs typeface="Arial" pitchFamily="34" charset="0"/>
              </a:rPr>
            </a:br>
            <a:r>
              <a:rPr lang="es-ES_tradnl" sz="2000" b="1" dirty="0">
                <a:latin typeface="Arial" pitchFamily="34" charset="0"/>
                <a:cs typeface="Arial" pitchFamily="34" charset="0"/>
              </a:rPr>
              <a:t> </a:t>
            </a:r>
            <a:r>
              <a:rPr lang="es-EC" sz="2000" b="1" dirty="0">
                <a:latin typeface="Arial" pitchFamily="34" charset="0"/>
                <a:cs typeface="Arial" pitchFamily="34" charset="0"/>
              </a:rPr>
              <a:t/>
            </a:r>
            <a:br>
              <a:rPr lang="es-EC" sz="2000" b="1" dirty="0">
                <a:latin typeface="Arial" pitchFamily="34" charset="0"/>
                <a:cs typeface="Arial" pitchFamily="34" charset="0"/>
              </a:rPr>
            </a:br>
            <a:r>
              <a:rPr lang="es-ES_tradnl" b="1" dirty="0">
                <a:solidFill>
                  <a:prstClr val="black"/>
                </a:solidFill>
                <a:ea typeface="+mj-ea"/>
                <a:cs typeface="+mj-cs"/>
              </a:rPr>
              <a:t> </a:t>
            </a:r>
            <a:r>
              <a:rPr lang="es-ES_tradnl" sz="2800" b="1" dirty="0" smtClean="0">
                <a:solidFill>
                  <a:prstClr val="black"/>
                </a:solidFill>
                <a:ea typeface="+mj-ea"/>
                <a:cs typeface="+mj-cs"/>
              </a:rPr>
              <a:t>PENSAMIENTO CAPITALISTA ECUATORIANO, DIMENSIÓN COMERCIO ECUATORIANO DE PRODUCTOS COSMÉTICOS. </a:t>
            </a:r>
            <a:r>
              <a:rPr lang="es-EC" sz="2000" dirty="0" smtClean="0">
                <a:latin typeface="Arial" pitchFamily="34" charset="0"/>
                <a:cs typeface="Arial" pitchFamily="34" charset="0"/>
              </a:rPr>
              <a:t/>
            </a:r>
            <a:br>
              <a:rPr lang="es-EC" sz="2000" dirty="0" smtClean="0">
                <a:latin typeface="Arial" pitchFamily="34" charset="0"/>
                <a:cs typeface="Arial" pitchFamily="34" charset="0"/>
              </a:rPr>
            </a:br>
            <a:r>
              <a:rPr lang="es-ES_tradnl" sz="1400" dirty="0" smtClean="0">
                <a:latin typeface="Arial" pitchFamily="34" charset="0"/>
                <a:cs typeface="Arial" pitchFamily="34" charset="0"/>
              </a:rPr>
              <a:t> </a:t>
            </a:r>
            <a:r>
              <a:rPr lang="es-EC" sz="1400" dirty="0" smtClean="0">
                <a:latin typeface="Arial" pitchFamily="34" charset="0"/>
                <a:cs typeface="Arial" pitchFamily="34" charset="0"/>
              </a:rPr>
              <a:t/>
            </a:r>
            <a:br>
              <a:rPr lang="es-EC" sz="1400" dirty="0" smtClean="0">
                <a:latin typeface="Arial" pitchFamily="34" charset="0"/>
                <a:cs typeface="Arial" pitchFamily="34" charset="0"/>
              </a:rPr>
            </a:br>
            <a:r>
              <a:rPr lang="es-ES_tradnl" sz="1400" b="1" dirty="0" smtClean="0">
                <a:latin typeface="Arial" pitchFamily="34" charset="0"/>
                <a:cs typeface="Arial" pitchFamily="34" charset="0"/>
              </a:rPr>
              <a:t>DIRECTOR:</a:t>
            </a: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S_tradnl" sz="1400" b="1" dirty="0" smtClean="0">
                <a:latin typeface="Arial" pitchFamily="34" charset="0"/>
                <a:cs typeface="Arial" pitchFamily="34" charset="0"/>
              </a:rPr>
              <a:t>ING. ARMANDO QUINTANA</a:t>
            </a:r>
          </a:p>
          <a:p>
            <a:pPr algn="ctr"/>
            <a:endParaRPr lang="es-ES_tradnl" sz="1400" b="1" dirty="0" smtClean="0">
              <a:latin typeface="Arial" pitchFamily="34" charset="0"/>
              <a:cs typeface="Arial" pitchFamily="34" charset="0"/>
            </a:endParaRPr>
          </a:p>
          <a:p>
            <a:pPr algn="ctr"/>
            <a:r>
              <a:rPr lang="es-ES_tradnl" sz="1400" b="1" dirty="0" smtClean="0">
                <a:latin typeface="Arial" pitchFamily="34" charset="0"/>
                <a:cs typeface="Arial" pitchFamily="34" charset="0"/>
              </a:rPr>
              <a:t>CODIRECTOR :</a:t>
            </a: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S_tradnl" sz="1400" b="1" dirty="0" smtClean="0">
                <a:latin typeface="Arial" pitchFamily="34" charset="0"/>
                <a:cs typeface="Arial" pitchFamily="34" charset="0"/>
              </a:rPr>
              <a:t>ING. PABLO VILLAROEL</a:t>
            </a:r>
            <a:r>
              <a:rPr lang="es-EC" sz="1400" b="1" dirty="0" smtClean="0">
                <a:latin typeface="Arial" pitchFamily="34" charset="0"/>
                <a:cs typeface="Arial" pitchFamily="34" charset="0"/>
              </a:rPr>
              <a:t/>
            </a:r>
            <a:br>
              <a:rPr lang="es-EC" sz="1400" b="1" dirty="0" smtClean="0">
                <a:latin typeface="Arial" pitchFamily="34" charset="0"/>
                <a:cs typeface="Arial" pitchFamily="34" charset="0"/>
              </a:rPr>
            </a:br>
            <a:r>
              <a:rPr lang="es-ES_tradnl" sz="4000" b="1" dirty="0" smtClean="0">
                <a:latin typeface="Arial" pitchFamily="34" charset="0"/>
                <a:cs typeface="Arial" pitchFamily="34" charset="0"/>
              </a:rPr>
              <a:t> </a:t>
            </a:r>
            <a:r>
              <a:rPr lang="es-ES_tradnl" b="1" dirty="0" smtClean="0">
                <a:latin typeface="Arial" pitchFamily="34" charset="0"/>
                <a:cs typeface="Arial" pitchFamily="34" charset="0"/>
              </a:rPr>
              <a:t>AUTOR:</a:t>
            </a: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S_tradnl" b="1" dirty="0" smtClean="0">
                <a:latin typeface="Arial" pitchFamily="34" charset="0"/>
                <a:cs typeface="Arial" pitchFamily="34" charset="0"/>
              </a:rPr>
              <a:t>JENNY DEISY CÁRDENAS ENCALADA</a:t>
            </a: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S_tradnl" b="1" dirty="0" smtClean="0">
                <a:latin typeface="Arial" pitchFamily="34" charset="0"/>
                <a:cs typeface="Arial" pitchFamily="34" charset="0"/>
              </a:rPr>
              <a:t> </a:t>
            </a: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S_tradnl" b="1" dirty="0" smtClean="0">
                <a:latin typeface="Arial" pitchFamily="34" charset="0"/>
                <a:cs typeface="Arial" pitchFamily="34" charset="0"/>
              </a:rPr>
              <a:t>Tesis presentada como requisito previo a la obtención del grado de: Ingeniero en comercio exterior y negocios internacionales</a:t>
            </a:r>
            <a:r>
              <a:rPr lang="es-EC" b="1" dirty="0" smtClean="0">
                <a:latin typeface="Arial" pitchFamily="34" charset="0"/>
                <a:cs typeface="Arial" pitchFamily="34" charset="0"/>
              </a:rPr>
              <a:t/>
            </a:r>
            <a:br>
              <a:rPr lang="es-EC" b="1" dirty="0" smtClean="0">
                <a:latin typeface="Arial" pitchFamily="34" charset="0"/>
                <a:cs typeface="Arial" pitchFamily="34" charset="0"/>
              </a:rPr>
            </a:br>
            <a:r>
              <a:rPr lang="es-ES_tradnl" sz="1600" b="1" dirty="0" smtClean="0">
                <a:latin typeface="Arial" pitchFamily="34" charset="0"/>
                <a:cs typeface="Arial" pitchFamily="34" charset="0"/>
              </a:rPr>
              <a:t> </a:t>
            </a:r>
            <a:endParaRPr lang="es-EC" dirty="0"/>
          </a:p>
        </p:txBody>
      </p:sp>
    </p:spTree>
    <p:extLst>
      <p:ext uri="{BB962C8B-B14F-4D97-AF65-F5344CB8AC3E}">
        <p14:creationId xmlns:p14="http://schemas.microsoft.com/office/powerpoint/2010/main" val="102327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765" y="121190"/>
            <a:ext cx="7206395" cy="625570"/>
          </a:xfrm>
        </p:spPr>
        <p:txBody>
          <a:bodyPr>
            <a:normAutofit fontScale="90000"/>
          </a:bodyPr>
          <a:lstStyle/>
          <a:p>
            <a:r>
              <a:rPr lang="es-ES" dirty="0"/>
              <a:t>CAPÍTULO III</a:t>
            </a:r>
            <a:r>
              <a:rPr lang="es-EC" dirty="0"/>
              <a:t> </a:t>
            </a:r>
            <a:r>
              <a:rPr lang="es-ES" dirty="0"/>
              <a:t>ESTUDIO EMPÍRICO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66397316"/>
              </p:ext>
            </p:extLst>
          </p:nvPr>
        </p:nvGraphicFramePr>
        <p:xfrm>
          <a:off x="2316479" y="1273175"/>
          <a:ext cx="8304213" cy="330581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9372600" y="0"/>
            <a:ext cx="2819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INVERSIÓN EXTRANJERA</a:t>
            </a:r>
            <a:endParaRPr lang="es-EC" dirty="0"/>
          </a:p>
        </p:txBody>
      </p:sp>
      <p:sp>
        <p:nvSpPr>
          <p:cNvPr id="6" name="CuadroTexto 5"/>
          <p:cNvSpPr txBox="1"/>
          <p:nvPr/>
        </p:nvSpPr>
        <p:spPr>
          <a:xfrm>
            <a:off x="1066800" y="4953000"/>
            <a:ext cx="11125200" cy="2031325"/>
          </a:xfrm>
          <a:prstGeom prst="rect">
            <a:avLst/>
          </a:prstGeom>
          <a:noFill/>
        </p:spPr>
        <p:txBody>
          <a:bodyPr wrap="square" rtlCol="0">
            <a:spAutoFit/>
          </a:bodyPr>
          <a:lstStyle/>
          <a:p>
            <a:pPr marL="285750" indent="-285750">
              <a:buFont typeface="Arial" panose="020B0604020202020204" pitchFamily="34" charset="0"/>
              <a:buChar char="•"/>
            </a:pPr>
            <a:r>
              <a:rPr lang="es-EC" dirty="0"/>
              <a:t>Se acepta que la mayoría de las empresas de cosméticos de pasta dental aseveran que solo en ocasiones el Ecuador es un país atractivo para las inversiones extranjeras, debido a que el país sigue fiel en su política de aceptar Inversión Extranjero Directa solo si esos capitales reportan beneficios y en sectores determinados, necesitados de tecnología, capitales, o de la capacidad de generar impulsos y señales para un determinado sector económico, no obstante la mayoría de las empresas encuestadas son de capital extranjero.</a:t>
            </a:r>
          </a:p>
          <a:p>
            <a:endParaRPr lang="es-EC" dirty="0"/>
          </a:p>
        </p:txBody>
      </p:sp>
    </p:spTree>
    <p:extLst>
      <p:ext uri="{BB962C8B-B14F-4D97-AF65-F5344CB8AC3E}">
        <p14:creationId xmlns:p14="http://schemas.microsoft.com/office/powerpoint/2010/main" val="427915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045" y="121920"/>
            <a:ext cx="8501795" cy="518160"/>
          </a:xfrm>
        </p:spPr>
        <p:txBody>
          <a:bodyPr>
            <a:normAutofit fontScale="90000"/>
          </a:bodyPr>
          <a:lstStyle/>
          <a:p>
            <a:r>
              <a:rPr lang="es-ES" dirty="0"/>
              <a:t>CAPÍTULO III</a:t>
            </a:r>
            <a:r>
              <a:rPr lang="es-EC" dirty="0"/>
              <a:t> </a:t>
            </a:r>
            <a:r>
              <a:rPr lang="es-ES" dirty="0"/>
              <a:t>ESTUDIO EMPÍRICO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33426978"/>
              </p:ext>
            </p:extLst>
          </p:nvPr>
        </p:nvGraphicFramePr>
        <p:xfrm>
          <a:off x="2101533" y="1371600"/>
          <a:ext cx="8581707" cy="350393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066800" y="5151120"/>
            <a:ext cx="11125200" cy="2031325"/>
          </a:xfrm>
          <a:prstGeom prst="rect">
            <a:avLst/>
          </a:prstGeom>
          <a:noFill/>
        </p:spPr>
        <p:txBody>
          <a:bodyPr wrap="square" rtlCol="0">
            <a:spAutoFit/>
          </a:bodyPr>
          <a:lstStyle/>
          <a:p>
            <a:pPr marL="285750" indent="-285750">
              <a:buFont typeface="Arial" panose="020B0604020202020204" pitchFamily="34" charset="0"/>
              <a:buChar char="•"/>
            </a:pPr>
            <a:r>
              <a:rPr lang="es-EC" dirty="0"/>
              <a:t>La mayoría de las empresas piensan que el Ecuador nunca facilita los procesos de importación por la política de sustitución de importación, restricciones arancelarias, obstáculos técnicos impuestos por el ex Instituto Nacional de Higiene y Medicina Tropical INH para los cosméticos, las Notificaciones Sanitarias Obligatorias OSN de la Decisión 516 Armonización de Legislaciones en materia de Productos Cosméticos y acuerdos con el Ministerio de Industrias y Productivas que incentivan solo a la industria nacional.</a:t>
            </a:r>
          </a:p>
          <a:p>
            <a:endParaRPr lang="es-EC" dirty="0"/>
          </a:p>
        </p:txBody>
      </p:sp>
      <p:sp>
        <p:nvSpPr>
          <p:cNvPr id="6" name="CuadroTexto 5"/>
          <p:cNvSpPr txBox="1"/>
          <p:nvPr/>
        </p:nvSpPr>
        <p:spPr>
          <a:xfrm>
            <a:off x="10149840" y="0"/>
            <a:ext cx="204216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IMPORTACIONES</a:t>
            </a:r>
            <a:endParaRPr lang="es-EC" dirty="0"/>
          </a:p>
        </p:txBody>
      </p:sp>
    </p:spTree>
    <p:extLst>
      <p:ext uri="{BB962C8B-B14F-4D97-AF65-F5344CB8AC3E}">
        <p14:creationId xmlns:p14="http://schemas.microsoft.com/office/powerpoint/2010/main" val="125313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765" y="0"/>
            <a:ext cx="6657755" cy="1005840"/>
          </a:xfrm>
        </p:spPr>
        <p:txBody>
          <a:bodyPr>
            <a:normAutofit fontScale="90000"/>
          </a:bodyPr>
          <a:lstStyle/>
          <a:p>
            <a:r>
              <a:rPr lang="es-ES" dirty="0"/>
              <a:t>CAPÍTULO III</a:t>
            </a:r>
            <a:r>
              <a:rPr lang="es-EC" dirty="0"/>
              <a:t> </a:t>
            </a:r>
            <a:r>
              <a:rPr lang="es-ES" dirty="0"/>
              <a:t>ESTUDIO EMPÍRICO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20903218"/>
              </p:ext>
            </p:extLst>
          </p:nvPr>
        </p:nvGraphicFramePr>
        <p:xfrm>
          <a:off x="2086293" y="1341120"/>
          <a:ext cx="89154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082040" y="5410200"/>
            <a:ext cx="11109960" cy="1754326"/>
          </a:xfrm>
          <a:prstGeom prst="rect">
            <a:avLst/>
          </a:prstGeom>
          <a:noFill/>
        </p:spPr>
        <p:txBody>
          <a:bodyPr wrap="square" rtlCol="0">
            <a:spAutoFit/>
          </a:bodyPr>
          <a:lstStyle/>
          <a:p>
            <a:pPr marL="285750" indent="-285750">
              <a:buFont typeface="Arial" panose="020B0604020202020204" pitchFamily="34" charset="0"/>
              <a:buChar char="•"/>
            </a:pPr>
            <a:r>
              <a:rPr lang="es-EC" dirty="0"/>
              <a:t>La mayoría de empresas encuestas concuerdan que repetidamente el país concede los accesos necesarios para la comercialización, las condiciones y vías para la distribución venta e intercambio de los bienes con el fin de satisfacer las necesidades. Las pastas dentales de las empresas encuestadas se las puede encontrar en cualquier supermercado o punto de venta del país.</a:t>
            </a:r>
          </a:p>
          <a:p>
            <a:endParaRPr lang="es-EC" dirty="0"/>
          </a:p>
        </p:txBody>
      </p:sp>
      <p:sp>
        <p:nvSpPr>
          <p:cNvPr id="7" name="CuadroTexto 6"/>
          <p:cNvSpPr txBox="1"/>
          <p:nvPr/>
        </p:nvSpPr>
        <p:spPr>
          <a:xfrm>
            <a:off x="9662160" y="0"/>
            <a:ext cx="25298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COMERCIALIZACIÓN</a:t>
            </a:r>
            <a:endParaRPr lang="es-EC" dirty="0"/>
          </a:p>
        </p:txBody>
      </p:sp>
    </p:spTree>
    <p:extLst>
      <p:ext uri="{BB962C8B-B14F-4D97-AF65-F5344CB8AC3E}">
        <p14:creationId xmlns:p14="http://schemas.microsoft.com/office/powerpoint/2010/main" val="57908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525" y="182880"/>
            <a:ext cx="7739795" cy="441960"/>
          </a:xfrm>
        </p:spPr>
        <p:txBody>
          <a:bodyPr>
            <a:normAutofit fontScale="90000"/>
          </a:bodyPr>
          <a:lstStyle/>
          <a:p>
            <a:r>
              <a:rPr lang="es-ES" dirty="0"/>
              <a:t>CAPÍTULO III</a:t>
            </a:r>
            <a:r>
              <a:rPr lang="es-EC" dirty="0"/>
              <a:t> </a:t>
            </a:r>
            <a:r>
              <a:rPr lang="es-ES" dirty="0"/>
              <a:t>ESTUDIO EMPÍRICO</a:t>
            </a:r>
            <a:endParaRPr lang="es-EC" dirty="0"/>
          </a:p>
        </p:txBody>
      </p:sp>
      <p:sp>
        <p:nvSpPr>
          <p:cNvPr id="3" name="Marcador de contenido 2"/>
          <p:cNvSpPr>
            <a:spLocks noGrp="1"/>
          </p:cNvSpPr>
          <p:nvPr>
            <p:ph idx="1"/>
          </p:nvPr>
        </p:nvSpPr>
        <p:spPr>
          <a:xfrm>
            <a:off x="1036320" y="5044440"/>
            <a:ext cx="11155680" cy="1813560"/>
          </a:xfrm>
        </p:spPr>
        <p:txBody>
          <a:bodyPr>
            <a:normAutofit/>
          </a:bodyPr>
          <a:lstStyle/>
          <a:p>
            <a:r>
              <a:rPr lang="es-EC" dirty="0"/>
              <a:t>Las mayor parte de las empresas del producto cosmético pasta dental afirman que existe una dura competencia en esta categoría dentro del mercado ecuatoriano puesto que la pasta dental es un producto ya desarrollado y de consumo, es decir que existe un amplia gama de este tipo de producto en el mercado que ofrecen “lo mismo a mejer precios” por la nueva tecnología y benchmarking.</a:t>
            </a:r>
          </a:p>
          <a:p>
            <a:endParaRPr lang="es-EC" dirty="0"/>
          </a:p>
        </p:txBody>
      </p:sp>
      <p:graphicFrame>
        <p:nvGraphicFramePr>
          <p:cNvPr id="4" name="Gráfico 3"/>
          <p:cNvGraphicFramePr/>
          <p:nvPr>
            <p:extLst>
              <p:ext uri="{D42A27DB-BD31-4B8C-83A1-F6EECF244321}">
                <p14:modId xmlns:p14="http://schemas.microsoft.com/office/powerpoint/2010/main" val="872532316"/>
              </p:ext>
            </p:extLst>
          </p:nvPr>
        </p:nvGraphicFramePr>
        <p:xfrm>
          <a:off x="1950720" y="1059180"/>
          <a:ext cx="8915400" cy="3777622"/>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0256520" y="0"/>
            <a:ext cx="19354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COMPETENCIA</a:t>
            </a:r>
            <a:endParaRPr lang="es-EC" dirty="0"/>
          </a:p>
        </p:txBody>
      </p:sp>
    </p:spTree>
    <p:extLst>
      <p:ext uri="{BB962C8B-B14F-4D97-AF65-F5344CB8AC3E}">
        <p14:creationId xmlns:p14="http://schemas.microsoft.com/office/powerpoint/2010/main" val="191306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525" y="121920"/>
            <a:ext cx="7800755" cy="548640"/>
          </a:xfrm>
        </p:spPr>
        <p:txBody>
          <a:bodyPr>
            <a:normAutofit fontScale="90000"/>
          </a:bodyPr>
          <a:lstStyle/>
          <a:p>
            <a:r>
              <a:rPr lang="es-ES" dirty="0"/>
              <a:t>CAPÍTULO III</a:t>
            </a:r>
            <a:r>
              <a:rPr lang="es-EC" dirty="0"/>
              <a:t> </a:t>
            </a:r>
            <a:r>
              <a:rPr lang="es-ES" dirty="0"/>
              <a:t>ESTUDIO EMPÍRICO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94331399"/>
              </p:ext>
            </p:extLst>
          </p:nvPr>
        </p:nvGraphicFramePr>
        <p:xfrm>
          <a:off x="2101533" y="1203960"/>
          <a:ext cx="89154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1158240" y="5288280"/>
            <a:ext cx="11033760" cy="1754326"/>
          </a:xfrm>
          <a:prstGeom prst="rect">
            <a:avLst/>
          </a:prstGeom>
          <a:noFill/>
        </p:spPr>
        <p:txBody>
          <a:bodyPr wrap="square" rtlCol="0">
            <a:spAutoFit/>
          </a:bodyPr>
          <a:lstStyle/>
          <a:p>
            <a:pPr marL="285750" indent="-285750">
              <a:buFont typeface="Arial" panose="020B0604020202020204" pitchFamily="34" charset="0"/>
              <a:buChar char="•"/>
            </a:pPr>
            <a:r>
              <a:rPr lang="es-EC" dirty="0"/>
              <a:t>Se considera que el segmento de pasta dental del mercado ecuatoriano está dividido por varias empresas que a opinión de las mismas expresan que su puesto en el pastel de ventas de pasta dental no está por encima de la media a pesar de las múltiples estrategias de marketing que cada una maneja para la mayor captación del mercado, es decir cada una posee solo un fragmento del pastel.</a:t>
            </a:r>
          </a:p>
          <a:p>
            <a:endParaRPr lang="es-EC" dirty="0"/>
          </a:p>
        </p:txBody>
      </p:sp>
      <p:sp>
        <p:nvSpPr>
          <p:cNvPr id="6" name="CuadroTexto 5"/>
          <p:cNvSpPr txBox="1"/>
          <p:nvPr/>
        </p:nvSpPr>
        <p:spPr>
          <a:xfrm>
            <a:off x="10774680" y="0"/>
            <a:ext cx="14173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MERCADO</a:t>
            </a:r>
            <a:endParaRPr lang="es-EC" dirty="0"/>
          </a:p>
        </p:txBody>
      </p:sp>
    </p:spTree>
    <p:extLst>
      <p:ext uri="{BB962C8B-B14F-4D97-AF65-F5344CB8AC3E}">
        <p14:creationId xmlns:p14="http://schemas.microsoft.com/office/powerpoint/2010/main" val="171284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rotWithShape="1">
          <a:blip r:embed="rId2"/>
          <a:srcRect l="42866" t="68655" r="44356" b="6914"/>
          <a:stretch/>
        </p:blipFill>
        <p:spPr>
          <a:xfrm>
            <a:off x="1620982" y="624110"/>
            <a:ext cx="10016836" cy="5972693"/>
          </a:xfrm>
          <a:prstGeom prst="rect">
            <a:avLst/>
          </a:prstGeom>
        </p:spPr>
      </p:pic>
      <p:sp>
        <p:nvSpPr>
          <p:cNvPr id="5" name="Título 1"/>
          <p:cNvSpPr txBox="1">
            <a:spLocks/>
          </p:cNvSpPr>
          <p:nvPr/>
        </p:nvSpPr>
        <p:spPr>
          <a:xfrm>
            <a:off x="154525" y="121920"/>
            <a:ext cx="7800755" cy="548640"/>
          </a:xfrm>
          <a:prstGeom prst="rect">
            <a:avLst/>
          </a:prstGeom>
        </p:spPr>
        <p:txBody>
          <a:bodyPr vert="horz" lIns="91440" tIns="45720" rIns="91440" bIns="45720" rtlCol="0" anchor="t">
            <a:normAutofit fontScale="900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mtClean="0"/>
              <a:t>CAPÍTULO III</a:t>
            </a:r>
            <a:r>
              <a:rPr lang="es-EC" smtClean="0"/>
              <a:t> </a:t>
            </a:r>
            <a:r>
              <a:rPr lang="es-ES" smtClean="0"/>
              <a:t>ESTUDIO EMPÍRICO</a:t>
            </a:r>
            <a:endParaRPr lang="es-EC" dirty="0"/>
          </a:p>
        </p:txBody>
      </p:sp>
      <p:sp>
        <p:nvSpPr>
          <p:cNvPr id="6" name="Rectángulo 5"/>
          <p:cNvSpPr/>
          <p:nvPr/>
        </p:nvSpPr>
        <p:spPr>
          <a:xfrm>
            <a:off x="3044178" y="1699304"/>
            <a:ext cx="3831498" cy="707886"/>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rPr>
              <a:t>Diferenciación</a:t>
            </a:r>
            <a:endParaRPr lang="es-ES" sz="40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8167138" y="1699304"/>
            <a:ext cx="1745992" cy="707886"/>
          </a:xfrm>
          <a:prstGeom prst="rect">
            <a:avLst/>
          </a:prstGeom>
          <a:noFill/>
        </p:spPr>
        <p:txBody>
          <a:bodyPr wrap="none" lIns="91440" tIns="45720" rIns="91440" bIns="45720">
            <a:spAutoFit/>
          </a:bodyPr>
          <a:lstStyle/>
          <a:p>
            <a:pPr algn="ctr"/>
            <a:r>
              <a:rPr lang="es-ES" sz="4000" dirty="0" smtClean="0">
                <a:ln w="0"/>
                <a:effectLst>
                  <a:outerShdw blurRad="38100" dist="19050" dir="2700000" algn="tl" rotWithShape="0">
                    <a:schemeClr val="dk1">
                      <a:alpha val="40000"/>
                    </a:schemeClr>
                  </a:outerShdw>
                </a:effectLst>
              </a:rPr>
              <a:t>Precio</a:t>
            </a:r>
            <a:endParaRPr lang="es-E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3722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075668968"/>
              </p:ext>
            </p:extLst>
          </p:nvPr>
        </p:nvGraphicFramePr>
        <p:xfrm>
          <a:off x="230725" y="792480"/>
          <a:ext cx="11961275" cy="6233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230725" y="182150"/>
            <a:ext cx="6977795" cy="610330"/>
          </a:xfrm>
        </p:spPr>
        <p:txBody>
          <a:bodyPr>
            <a:normAutofit fontScale="90000"/>
          </a:bodyPr>
          <a:lstStyle/>
          <a:p>
            <a:r>
              <a:rPr lang="es-ES" dirty="0"/>
              <a:t>CAPÍTULO III</a:t>
            </a:r>
            <a:r>
              <a:rPr lang="es-EC" dirty="0"/>
              <a:t> </a:t>
            </a:r>
            <a:r>
              <a:rPr lang="es-ES" dirty="0"/>
              <a:t>ESTUDIO EMPÍRICO</a:t>
            </a:r>
            <a:endParaRPr lang="es-EC" dirty="0"/>
          </a:p>
        </p:txBody>
      </p:sp>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40240" y="1950720"/>
            <a:ext cx="1213484" cy="1423622"/>
          </a:xfrm>
          <a:prstGeom prst="rect">
            <a:avLst/>
          </a:prstGeom>
        </p:spPr>
      </p:pic>
    </p:spTree>
    <p:extLst>
      <p:ext uri="{BB962C8B-B14F-4D97-AF65-F5344CB8AC3E}">
        <p14:creationId xmlns:p14="http://schemas.microsoft.com/office/powerpoint/2010/main" val="42195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09845803"/>
              </p:ext>
            </p:extLst>
          </p:nvPr>
        </p:nvGraphicFramePr>
        <p:xfrm>
          <a:off x="426720" y="1325880"/>
          <a:ext cx="11765280" cy="553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230725" y="182150"/>
            <a:ext cx="6977795" cy="61033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mtClean="0"/>
              <a:t>CAPÍTULO III</a:t>
            </a:r>
            <a:r>
              <a:rPr lang="es-EC" smtClean="0"/>
              <a:t> </a:t>
            </a:r>
            <a:r>
              <a:rPr lang="es-ES" smtClean="0"/>
              <a:t>ESTUDIO EMPÍRICO</a:t>
            </a:r>
            <a:endParaRPr lang="es-EC" dirty="0"/>
          </a:p>
        </p:txBody>
      </p:sp>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360" y="-274323"/>
            <a:ext cx="1859281" cy="1859281"/>
          </a:xfrm>
          <a:prstGeom prst="rect">
            <a:avLst/>
          </a:prstGeom>
        </p:spPr>
      </p:pic>
    </p:spTree>
    <p:extLst>
      <p:ext uri="{BB962C8B-B14F-4D97-AF65-F5344CB8AC3E}">
        <p14:creationId xmlns:p14="http://schemas.microsoft.com/office/powerpoint/2010/main" val="310708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0521" y="167640"/>
            <a:ext cx="11154092" cy="518160"/>
          </a:xfrm>
        </p:spPr>
        <p:txBody>
          <a:bodyPr>
            <a:normAutofit fontScale="90000"/>
          </a:bodyPr>
          <a:lstStyle/>
          <a:p>
            <a:r>
              <a:rPr lang="es-ES" dirty="0"/>
              <a:t>CAPÍTULO </a:t>
            </a:r>
            <a:r>
              <a:rPr lang="es-ES" dirty="0" smtClean="0"/>
              <a:t>IV</a:t>
            </a:r>
            <a:r>
              <a:rPr lang="es-EC" dirty="0"/>
              <a:t> </a:t>
            </a:r>
            <a:r>
              <a:rPr lang="es-ES" dirty="0" smtClean="0"/>
              <a:t>DISCUSIÓN</a:t>
            </a:r>
            <a:r>
              <a:rPr lang="es-EC" b="1" dirty="0"/>
              <a:t/>
            </a:r>
            <a:br>
              <a:rPr lang="es-EC" b="1"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08334855"/>
              </p:ext>
            </p:extLst>
          </p:nvPr>
        </p:nvGraphicFramePr>
        <p:xfrm>
          <a:off x="609600" y="1508760"/>
          <a:ext cx="11430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858" y="2758440"/>
            <a:ext cx="2375691" cy="2758440"/>
          </a:xfrm>
          <a:prstGeom prst="ellipse">
            <a:avLst/>
          </a:prstGeom>
          <a:ln>
            <a:noFill/>
          </a:ln>
          <a:effectLst>
            <a:softEdge rad="112500"/>
          </a:effectLst>
        </p:spPr>
      </p:pic>
    </p:spTree>
    <p:extLst>
      <p:ext uri="{BB962C8B-B14F-4D97-AF65-F5344CB8AC3E}">
        <p14:creationId xmlns:p14="http://schemas.microsoft.com/office/powerpoint/2010/main" val="381530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816021263"/>
              </p:ext>
            </p:extLst>
          </p:nvPr>
        </p:nvGraphicFramePr>
        <p:xfrm>
          <a:off x="274320" y="1234440"/>
          <a:ext cx="11917680" cy="5623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350521" y="167640"/>
            <a:ext cx="11154092" cy="518160"/>
          </a:xfrm>
          <a:prstGeom prst="rect">
            <a:avLst/>
          </a:prstGeom>
        </p:spPr>
        <p:txBody>
          <a:bodyPr vert="horz" lIns="91440" tIns="45720" rIns="91440" bIns="45720" rtlCol="0" anchor="t">
            <a:normAutofit fontScale="30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100" dirty="0" smtClean="0"/>
              <a:t>CAPÍTULO IV</a:t>
            </a:r>
            <a:r>
              <a:rPr lang="es-EC" sz="7100" dirty="0" smtClean="0"/>
              <a:t> </a:t>
            </a:r>
            <a:r>
              <a:rPr lang="es-ES" sz="7100" dirty="0" smtClean="0"/>
              <a:t>DISCUSIÓN</a:t>
            </a:r>
            <a:r>
              <a:rPr lang="es-EC" b="1" dirty="0" smtClean="0"/>
              <a:t/>
            </a:r>
            <a:br>
              <a:rPr lang="es-EC" b="1" dirty="0" smtClean="0"/>
            </a:br>
            <a:endParaRPr lang="es-EC" dirty="0"/>
          </a:p>
        </p:txBody>
      </p:sp>
    </p:spTree>
    <p:extLst>
      <p:ext uri="{BB962C8B-B14F-4D97-AF65-F5344CB8AC3E}">
        <p14:creationId xmlns:p14="http://schemas.microsoft.com/office/powerpoint/2010/main" val="328360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798" y="139201"/>
            <a:ext cx="8911687" cy="1280890"/>
          </a:xfrm>
        </p:spPr>
        <p:txBody>
          <a:bodyPr/>
          <a:lstStyle/>
          <a:p>
            <a:r>
              <a:rPr lang="es-EC" dirty="0" smtClean="0"/>
              <a:t>INTRODUCCIÓN</a:t>
            </a:r>
            <a:endParaRPr lang="es-EC" dirty="0"/>
          </a:p>
        </p:txBody>
      </p:sp>
      <p:sp>
        <p:nvSpPr>
          <p:cNvPr id="3" name="Marcador de contenido 2"/>
          <p:cNvSpPr>
            <a:spLocks noGrp="1"/>
          </p:cNvSpPr>
          <p:nvPr>
            <p:ph idx="1"/>
          </p:nvPr>
        </p:nvSpPr>
        <p:spPr>
          <a:xfrm>
            <a:off x="387927" y="1420091"/>
            <a:ext cx="11116685" cy="5216236"/>
          </a:xfrm>
        </p:spPr>
        <p:txBody>
          <a:bodyPr>
            <a:normAutofit/>
          </a:bodyPr>
          <a:lstStyle/>
          <a:p>
            <a:pPr algn="just"/>
            <a:r>
              <a:rPr lang="es-EC" sz="2400" dirty="0"/>
              <a:t>La presente investigación tuvo como objetivo determinar el impacto del Pensamiento Capitalista Ecuatoriano en el Comercio Ecuatoriano del producto cosmético dentífrico, el proyecto es exploratorio porque posee un ámbito de abordaje, un lugar definido, unidades de observación y estimula a futuras investigaciones, es descriptiva porque se usó la estadística descriptiva para la recolección, procesamiento, análisis e interpretación de resultados y para reforzar los resultados se obtuvieron datos de libros, manuales, revistas, internet y las opiniones de las empresas encuestadas, la metodología  que se aplicó fue del método científico de Roberto Hernández Sampieri y su principal resultado es que a pesar de los obstáculos a las importaciones que tome el país, el dinamismo del mercado de pasta dental es el que determina el consumo del producto importado, libremente de su precio.</a:t>
            </a:r>
          </a:p>
        </p:txBody>
      </p:sp>
    </p:spTree>
    <p:extLst>
      <p:ext uri="{BB962C8B-B14F-4D97-AF65-F5344CB8AC3E}">
        <p14:creationId xmlns:p14="http://schemas.microsoft.com/office/powerpoint/2010/main" val="4187164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966989154"/>
              </p:ext>
            </p:extLst>
          </p:nvPr>
        </p:nvGraphicFramePr>
        <p:xfrm>
          <a:off x="487680" y="1371600"/>
          <a:ext cx="11704320" cy="531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350521" y="167640"/>
            <a:ext cx="11154092" cy="518160"/>
          </a:xfrm>
          <a:prstGeom prst="rect">
            <a:avLst/>
          </a:prstGeom>
        </p:spPr>
        <p:txBody>
          <a:bodyPr vert="horz" lIns="91440" tIns="45720" rIns="91440" bIns="45720" rtlCol="0" anchor="t">
            <a:normAutofit fontScale="30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100" dirty="0" smtClean="0"/>
              <a:t>CAPÍTULO IV</a:t>
            </a:r>
            <a:r>
              <a:rPr lang="es-EC" sz="7100" dirty="0" smtClean="0"/>
              <a:t> </a:t>
            </a:r>
            <a:r>
              <a:rPr lang="es-ES" sz="7100" dirty="0" smtClean="0"/>
              <a:t>DISCUSIÓN</a:t>
            </a:r>
            <a:r>
              <a:rPr lang="es-EC" b="1" dirty="0" smtClean="0"/>
              <a:t/>
            </a:r>
            <a:br>
              <a:rPr lang="es-EC" b="1" dirty="0" smtClean="0"/>
            </a:br>
            <a:endParaRPr lang="es-EC" dirty="0"/>
          </a:p>
        </p:txBody>
      </p:sp>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1280" y="-289560"/>
            <a:ext cx="1950720" cy="1950720"/>
          </a:xfrm>
          <a:prstGeom prst="ellipse">
            <a:avLst/>
          </a:prstGeom>
          <a:ln>
            <a:noFill/>
          </a:ln>
          <a:effectLst>
            <a:softEdge rad="112500"/>
          </a:effectLst>
        </p:spPr>
      </p:pic>
    </p:spTree>
    <p:extLst>
      <p:ext uri="{BB962C8B-B14F-4D97-AF65-F5344CB8AC3E}">
        <p14:creationId xmlns:p14="http://schemas.microsoft.com/office/powerpoint/2010/main" val="1854051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500703157"/>
              </p:ext>
            </p:extLst>
          </p:nvPr>
        </p:nvGraphicFramePr>
        <p:xfrm>
          <a:off x="1191491" y="1468582"/>
          <a:ext cx="10313122" cy="512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350521" y="167640"/>
            <a:ext cx="11154092" cy="518160"/>
          </a:xfrm>
          <a:prstGeom prst="rect">
            <a:avLst/>
          </a:prstGeom>
        </p:spPr>
        <p:txBody>
          <a:bodyPr vert="horz" lIns="91440" tIns="45720" rIns="91440" bIns="45720" rtlCol="0" anchor="t">
            <a:normAutofit fontScale="4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CAPÍTULO IV</a:t>
            </a:r>
            <a:r>
              <a:rPr lang="es-EC" dirty="0" smtClean="0"/>
              <a:t> </a:t>
            </a:r>
            <a:r>
              <a:rPr lang="es-ES" dirty="0" smtClean="0"/>
              <a:t>DISCUSIÓN</a:t>
            </a:r>
            <a:r>
              <a:rPr lang="es-EC" b="1" dirty="0" smtClean="0"/>
              <a:t/>
            </a:r>
            <a:br>
              <a:rPr lang="es-EC" b="1" dirty="0" smtClean="0"/>
            </a:br>
            <a:endParaRPr lang="es-EC" dirty="0"/>
          </a:p>
        </p:txBody>
      </p:sp>
    </p:spTree>
    <p:extLst>
      <p:ext uri="{BB962C8B-B14F-4D97-AF65-F5344CB8AC3E}">
        <p14:creationId xmlns:p14="http://schemas.microsoft.com/office/powerpoint/2010/main" val="2050986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089" y="153056"/>
            <a:ext cx="8911687" cy="1280890"/>
          </a:xfrm>
        </p:spPr>
        <p:txBody>
          <a:bodyPr/>
          <a:lstStyle/>
          <a:p>
            <a:r>
              <a:rPr lang="es-EC" dirty="0" smtClean="0"/>
              <a:t>POSTER CIENTÍFICO</a:t>
            </a:r>
            <a:endParaRPr lang="es-EC"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0254" y="890486"/>
            <a:ext cx="9462655" cy="5872921"/>
          </a:xfrm>
        </p:spPr>
      </p:pic>
    </p:spTree>
    <p:extLst>
      <p:ext uri="{BB962C8B-B14F-4D97-AF65-F5344CB8AC3E}">
        <p14:creationId xmlns:p14="http://schemas.microsoft.com/office/powerpoint/2010/main" val="214647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5524" y="97637"/>
            <a:ext cx="8911687" cy="1280890"/>
          </a:xfrm>
        </p:spPr>
        <p:txBody>
          <a:bodyPr/>
          <a:lstStyle/>
          <a:p>
            <a:r>
              <a:rPr lang="es-EC" dirty="0" smtClean="0"/>
              <a:t>RESUMEN</a:t>
            </a:r>
            <a:endParaRPr lang="es-EC" dirty="0"/>
          </a:p>
        </p:txBody>
      </p:sp>
      <p:sp>
        <p:nvSpPr>
          <p:cNvPr id="3" name="Marcador de contenido 2"/>
          <p:cNvSpPr>
            <a:spLocks noGrp="1"/>
          </p:cNvSpPr>
          <p:nvPr>
            <p:ph idx="1"/>
          </p:nvPr>
        </p:nvSpPr>
        <p:spPr>
          <a:xfrm>
            <a:off x="374073" y="1787236"/>
            <a:ext cx="11388436" cy="4613564"/>
          </a:xfrm>
        </p:spPr>
        <p:txBody>
          <a:bodyPr>
            <a:noAutofit/>
          </a:bodyPr>
          <a:lstStyle/>
          <a:p>
            <a:pPr algn="just"/>
            <a:r>
              <a:rPr lang="es-EC" sz="2000" dirty="0"/>
              <a:t>El motivo de esta tesis es generar pautas y curiosidad a otros estudiantes, y así los lectores puedan  explorar el contenido y crear otras investigaciones.</a:t>
            </a:r>
          </a:p>
          <a:p>
            <a:pPr algn="just"/>
            <a:endParaRPr lang="es-EC" sz="2000" dirty="0"/>
          </a:p>
          <a:p>
            <a:pPr algn="just"/>
            <a:r>
              <a:rPr lang="es-EC" sz="2000" dirty="0"/>
              <a:t>Existen estudios sobre el Capitalismo Contemporáneo con su autor </a:t>
            </a:r>
            <a:r>
              <a:rPr lang="es-EC" sz="2000" dirty="0" err="1"/>
              <a:t>Smithin</a:t>
            </a:r>
            <a:r>
              <a:rPr lang="es-EC" sz="2000" dirty="0"/>
              <a:t> John, Desarrollo del Capitalismo en América Latina con su autora Alicia Ortega, Plan Estratégico de Marketing de BLENASTOR C.A. con su autora Jessica Canelos sin embargo no existe otra investigación con el mismo tema.</a:t>
            </a:r>
          </a:p>
          <a:p>
            <a:pPr algn="just"/>
            <a:endParaRPr lang="es-EC" sz="2000" dirty="0"/>
          </a:p>
          <a:p>
            <a:pPr algn="just"/>
            <a:r>
              <a:rPr lang="es-EC" sz="2000" dirty="0"/>
              <a:t>La investigación posee temas como: el capitalismo, las teorías del comercio internacional, la belleza, estética y </a:t>
            </a:r>
            <a:r>
              <a:rPr lang="es-EC" sz="2000" dirty="0" err="1"/>
              <a:t>cosmetodología</a:t>
            </a:r>
            <a:r>
              <a:rPr lang="es-EC" sz="2000" dirty="0"/>
              <a:t>.</a:t>
            </a:r>
          </a:p>
          <a:p>
            <a:pPr algn="just"/>
            <a:r>
              <a:rPr lang="es-EC" sz="2000" dirty="0"/>
              <a:t>En la metodología de la investigación contiene: objetivos, hipótesis,  análisis, interpretación y presentación de los resultados y finaliza con las conclusiones y recomendaciones.</a:t>
            </a:r>
          </a:p>
        </p:txBody>
      </p:sp>
    </p:spTree>
    <p:extLst>
      <p:ext uri="{BB962C8B-B14F-4D97-AF65-F5344CB8AC3E}">
        <p14:creationId xmlns:p14="http://schemas.microsoft.com/office/powerpoint/2010/main" val="26161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1672" y="111491"/>
            <a:ext cx="6346768" cy="539672"/>
          </a:xfrm>
        </p:spPr>
        <p:txBody>
          <a:bodyPr>
            <a:normAutofit fontScale="90000"/>
          </a:bodyPr>
          <a:lstStyle/>
          <a:p>
            <a:r>
              <a:rPr lang="es-EC" dirty="0" smtClean="0"/>
              <a:t>CAPÍTULO I  MARCO TEÓRICO</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83487503"/>
              </p:ext>
            </p:extLst>
          </p:nvPr>
        </p:nvGraphicFramePr>
        <p:xfrm>
          <a:off x="-525897" y="1260764"/>
          <a:ext cx="12329969" cy="5708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87116" y="1052945"/>
            <a:ext cx="2703471" cy="1678998"/>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3274" y="4835235"/>
            <a:ext cx="2284507" cy="1738953"/>
          </a:xfrm>
          <a:prstGeom prst="rect">
            <a:avLst/>
          </a:prstGeom>
        </p:spPr>
      </p:pic>
    </p:spTree>
    <p:extLst>
      <p:ext uri="{BB962C8B-B14F-4D97-AF65-F5344CB8AC3E}">
        <p14:creationId xmlns:p14="http://schemas.microsoft.com/office/powerpoint/2010/main" val="73504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380" y="111491"/>
            <a:ext cx="9554740" cy="608945"/>
          </a:xfrm>
        </p:spPr>
        <p:txBody>
          <a:bodyPr>
            <a:normAutofit fontScale="90000"/>
          </a:bodyPr>
          <a:lstStyle/>
          <a:p>
            <a:r>
              <a:rPr lang="es-EC" dirty="0" smtClean="0"/>
              <a:t>CAPÍTULO II </a:t>
            </a:r>
            <a:r>
              <a:rPr lang="es-EC" dirty="0"/>
              <a:t>METODOLOGÍA DE INVESTIGACIÓN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57551669"/>
              </p:ext>
            </p:extLst>
          </p:nvPr>
        </p:nvGraphicFramePr>
        <p:xfrm>
          <a:off x="511031" y="1479329"/>
          <a:ext cx="11251478" cy="5666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13720" y="0"/>
            <a:ext cx="1356360" cy="1649070"/>
          </a:xfrm>
          <a:prstGeom prst="rect">
            <a:avLst/>
          </a:prstGeom>
        </p:spPr>
      </p:pic>
    </p:spTree>
    <p:extLst>
      <p:ext uri="{BB962C8B-B14F-4D97-AF65-F5344CB8AC3E}">
        <p14:creationId xmlns:p14="http://schemas.microsoft.com/office/powerpoint/2010/main" val="159146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53308805"/>
              </p:ext>
            </p:extLst>
          </p:nvPr>
        </p:nvGraphicFramePr>
        <p:xfrm>
          <a:off x="304800" y="1173480"/>
          <a:ext cx="11887200" cy="5684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7666" y="533400"/>
            <a:ext cx="1523708" cy="1162050"/>
          </a:xfrm>
          <a:prstGeom prst="rect">
            <a:avLst/>
          </a:prstGeom>
        </p:spPr>
      </p:pic>
      <p:pic>
        <p:nvPicPr>
          <p:cNvPr id="6"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00007" y="717857"/>
            <a:ext cx="2560350" cy="1344183"/>
          </a:xfrm>
          <a:prstGeom prst="rect">
            <a:avLst/>
          </a:prstGeom>
        </p:spPr>
      </p:pic>
      <p:sp>
        <p:nvSpPr>
          <p:cNvPr id="7" name="Título 1"/>
          <p:cNvSpPr txBox="1">
            <a:spLocks/>
          </p:cNvSpPr>
          <p:nvPr/>
        </p:nvSpPr>
        <p:spPr>
          <a:xfrm>
            <a:off x="169765" y="108912"/>
            <a:ext cx="9554740" cy="60894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CAPÍTULO II METODOLOGÍA DE INVESTIGACIÓN</a:t>
            </a:r>
            <a:endParaRPr lang="es-EC" dirty="0"/>
          </a:p>
        </p:txBody>
      </p:sp>
    </p:spTree>
    <p:extLst>
      <p:ext uri="{BB962C8B-B14F-4D97-AF65-F5344CB8AC3E}">
        <p14:creationId xmlns:p14="http://schemas.microsoft.com/office/powerpoint/2010/main" val="287679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245994362"/>
              </p:ext>
            </p:extLst>
          </p:nvPr>
        </p:nvGraphicFramePr>
        <p:xfrm>
          <a:off x="396240" y="1280890"/>
          <a:ext cx="11506200" cy="632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261335" y="1737360"/>
            <a:ext cx="4358640" cy="523220"/>
          </a:xfrm>
          <a:prstGeom prst="rect">
            <a:avLst/>
          </a:prstGeom>
          <a:noFill/>
        </p:spPr>
        <p:txBody>
          <a:bodyPr wrap="square" rtlCol="0">
            <a:spAutoFit/>
          </a:bodyPr>
          <a:lstStyle/>
          <a:p>
            <a:r>
              <a:rPr lang="es-EC" sz="2800" b="1" dirty="0" smtClean="0"/>
              <a:t>POBLACIÓN Y MUESTRA</a:t>
            </a:r>
            <a:endParaRPr lang="es-EC" sz="2800" b="1" dirty="0"/>
          </a:p>
        </p:txBody>
      </p:sp>
      <p:sp>
        <p:nvSpPr>
          <p:cNvPr id="6" name="Título 1"/>
          <p:cNvSpPr txBox="1">
            <a:spLocks/>
          </p:cNvSpPr>
          <p:nvPr/>
        </p:nvSpPr>
        <p:spPr>
          <a:xfrm>
            <a:off x="185005" y="184666"/>
            <a:ext cx="9554740" cy="608945"/>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smtClean="0"/>
              <a:t>CAPÍTULO II METODOLOGÍA DE INVESTIGACIÓN</a:t>
            </a:r>
            <a:endParaRPr lang="es-EC" dirty="0"/>
          </a:p>
        </p:txBody>
      </p:sp>
    </p:spTree>
    <p:extLst>
      <p:ext uri="{BB962C8B-B14F-4D97-AF65-F5344CB8AC3E}">
        <p14:creationId xmlns:p14="http://schemas.microsoft.com/office/powerpoint/2010/main" val="416739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005" y="0"/>
            <a:ext cx="8911687" cy="670560"/>
          </a:xfrm>
        </p:spPr>
        <p:txBody>
          <a:bodyPr>
            <a:normAutofit fontScale="90000"/>
          </a:bodyPr>
          <a:lstStyle/>
          <a:p>
            <a:r>
              <a:rPr lang="es-ES" dirty="0"/>
              <a:t>CAPÍTULO </a:t>
            </a:r>
            <a:r>
              <a:rPr lang="es-ES" dirty="0" smtClean="0"/>
              <a:t>III</a:t>
            </a:r>
            <a:r>
              <a:rPr lang="es-EC" dirty="0"/>
              <a:t> </a:t>
            </a:r>
            <a:r>
              <a:rPr lang="es-ES" dirty="0" smtClean="0"/>
              <a:t>ESTUDIO </a:t>
            </a:r>
            <a:r>
              <a:rPr lang="es-ES" dirty="0"/>
              <a:t>EMPÍRICO</a:t>
            </a:r>
            <a:r>
              <a:rPr lang="es-EC" dirty="0"/>
              <a:t/>
            </a:r>
            <a:br>
              <a:rPr lang="es-EC" dirty="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89483501"/>
              </p:ext>
            </p:extLst>
          </p:nvPr>
        </p:nvGraphicFramePr>
        <p:xfrm>
          <a:off x="1888173" y="1223867"/>
          <a:ext cx="89154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8382000" y="0"/>
            <a:ext cx="3810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RENTABILIDAD DEL MERCADO </a:t>
            </a:r>
            <a:endParaRPr lang="es-EC" dirty="0"/>
          </a:p>
        </p:txBody>
      </p:sp>
      <p:sp>
        <p:nvSpPr>
          <p:cNvPr id="6" name="CuadroTexto 5"/>
          <p:cNvSpPr txBox="1"/>
          <p:nvPr/>
        </p:nvSpPr>
        <p:spPr>
          <a:xfrm>
            <a:off x="1371600" y="5380672"/>
            <a:ext cx="10668000" cy="1477328"/>
          </a:xfrm>
          <a:prstGeom prst="rect">
            <a:avLst/>
          </a:prstGeom>
          <a:noFill/>
        </p:spPr>
        <p:txBody>
          <a:bodyPr wrap="square" rtlCol="0">
            <a:spAutoFit/>
          </a:bodyPr>
          <a:lstStyle/>
          <a:p>
            <a:pPr marL="285750" indent="-285750">
              <a:buFont typeface="Arial" panose="020B0604020202020204" pitchFamily="34" charset="0"/>
              <a:buChar char="•"/>
            </a:pPr>
            <a:r>
              <a:rPr lang="es-EC" dirty="0"/>
              <a:t>La mayor parte de las empresas consideran eventualmente rentable el mercado ecuatoriano de pasta dental debido a la competencia, las trabas a las importaciones y un gobierno nacional como arma no facilitador de la comercialización sin embargo el en los últimos 5 años el Ecuador paso hacer un mercado atractivo por los nuevos hábitos de higiene y cuidado personal.</a:t>
            </a:r>
          </a:p>
        </p:txBody>
      </p:sp>
    </p:spTree>
    <p:extLst>
      <p:ext uri="{BB962C8B-B14F-4D97-AF65-F5344CB8AC3E}">
        <p14:creationId xmlns:p14="http://schemas.microsoft.com/office/powerpoint/2010/main" val="153638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485" y="182880"/>
            <a:ext cx="7114955" cy="472440"/>
          </a:xfrm>
        </p:spPr>
        <p:txBody>
          <a:bodyPr>
            <a:noAutofit/>
          </a:bodyPr>
          <a:lstStyle/>
          <a:p>
            <a:r>
              <a:rPr lang="es-ES" sz="3200" dirty="0"/>
              <a:t>CAPÍTULO III</a:t>
            </a:r>
            <a:r>
              <a:rPr lang="es-EC" sz="3200" dirty="0"/>
              <a:t> </a:t>
            </a:r>
            <a:r>
              <a:rPr lang="es-ES" sz="3200" dirty="0"/>
              <a:t>ESTUDIO EMPÍRICO</a:t>
            </a:r>
            <a:endParaRPr lang="es-EC" sz="3200" dirty="0"/>
          </a:p>
        </p:txBody>
      </p:sp>
      <p:sp>
        <p:nvSpPr>
          <p:cNvPr id="3" name="Marcador de contenido 2"/>
          <p:cNvSpPr>
            <a:spLocks noGrp="1"/>
          </p:cNvSpPr>
          <p:nvPr>
            <p:ph idx="1"/>
          </p:nvPr>
        </p:nvSpPr>
        <p:spPr>
          <a:xfrm>
            <a:off x="1141412" y="5303520"/>
            <a:ext cx="10913428" cy="1554480"/>
          </a:xfrm>
        </p:spPr>
        <p:txBody>
          <a:bodyPr/>
          <a:lstStyle/>
          <a:p>
            <a:r>
              <a:rPr lang="es-EC" dirty="0"/>
              <a:t>Lo que figura que la cultura consumista que el Ecuador posee, es decir comprar, acumular y consumir todo lo que la moda y el mercado ofrezca, no es la causa de las ventas debido que la pasta dental es uno de los cinco cosmético de uso diario que más del 98% de los habitantes ecuatorianos usan por higiene y salud.</a:t>
            </a:r>
          </a:p>
          <a:p>
            <a:endParaRPr lang="es-EC" dirty="0"/>
          </a:p>
        </p:txBody>
      </p:sp>
      <p:graphicFrame>
        <p:nvGraphicFramePr>
          <p:cNvPr id="4" name="Gráfico 3"/>
          <p:cNvGraphicFramePr/>
          <p:nvPr>
            <p:extLst>
              <p:ext uri="{D42A27DB-BD31-4B8C-83A1-F6EECF244321}">
                <p14:modId xmlns:p14="http://schemas.microsoft.com/office/powerpoint/2010/main" val="1362942983"/>
              </p:ext>
            </p:extLst>
          </p:nvPr>
        </p:nvGraphicFramePr>
        <p:xfrm>
          <a:off x="2038984" y="1212214"/>
          <a:ext cx="8537575" cy="3832225"/>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9372600" y="0"/>
            <a:ext cx="2819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CULTURA CONSUMISTA</a:t>
            </a:r>
            <a:endParaRPr lang="es-EC" dirty="0"/>
          </a:p>
        </p:txBody>
      </p:sp>
    </p:spTree>
    <p:extLst>
      <p:ext uri="{BB962C8B-B14F-4D97-AF65-F5344CB8AC3E}">
        <p14:creationId xmlns:p14="http://schemas.microsoft.com/office/powerpoint/2010/main" val="2763689588"/>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223</TotalTime>
  <Words>2041</Words>
  <Application>Microsoft Office PowerPoint</Application>
  <PresentationFormat>Panorámica</PresentationFormat>
  <Paragraphs>119</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Century Gothic</vt:lpstr>
      <vt:lpstr>Tahoma</vt:lpstr>
      <vt:lpstr>Times New Roman</vt:lpstr>
      <vt:lpstr>Wingdings 3</vt:lpstr>
      <vt:lpstr>Espiral</vt:lpstr>
      <vt:lpstr>Presentación de PowerPoint</vt:lpstr>
      <vt:lpstr>INTRODUCCIÓN</vt:lpstr>
      <vt:lpstr>RESUMEN</vt:lpstr>
      <vt:lpstr>CAPÍTULO I  MARCO TEÓRICO</vt:lpstr>
      <vt:lpstr>CAPÍTULO II METODOLOGÍA DE INVESTIGACIÓN</vt:lpstr>
      <vt:lpstr>Presentación de PowerPoint</vt:lpstr>
      <vt:lpstr>Presentación de PowerPoint</vt:lpstr>
      <vt:lpstr>CAPÍTULO III ESTUDIO EMPÍRICO </vt:lpstr>
      <vt:lpstr>CAPÍTULO III ESTUDIO EMPÍRICO</vt:lpstr>
      <vt:lpstr>CAPÍTULO III ESTUDIO EMPÍRICO</vt:lpstr>
      <vt:lpstr>CAPÍTULO III ESTUDIO EMPÍRICO</vt:lpstr>
      <vt:lpstr>CAPÍTULO III ESTUDIO EMPÍRICO</vt:lpstr>
      <vt:lpstr>CAPÍTULO III ESTUDIO EMPÍRICO</vt:lpstr>
      <vt:lpstr>CAPÍTULO III ESTUDIO EMPÍRICO</vt:lpstr>
      <vt:lpstr>Presentación de PowerPoint</vt:lpstr>
      <vt:lpstr>CAPÍTULO III ESTUDIO EMPÍRICO</vt:lpstr>
      <vt:lpstr>Presentación de PowerPoint</vt:lpstr>
      <vt:lpstr>CAPÍTULO IV DISCUSIÓN </vt:lpstr>
      <vt:lpstr>Presentación de PowerPoint</vt:lpstr>
      <vt:lpstr>Presentación de PowerPoint</vt:lpstr>
      <vt:lpstr>Presentación de PowerPoint</vt:lpstr>
      <vt:lpstr>POSTER CIENTÍFICO</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Jacqueline Moncayo</dc:creator>
  <cp:lastModifiedBy>Jacqueline Moncayo</cp:lastModifiedBy>
  <cp:revision>29</cp:revision>
  <dcterms:created xsi:type="dcterms:W3CDTF">2015-08-02T23:09:38Z</dcterms:created>
  <dcterms:modified xsi:type="dcterms:W3CDTF">2015-08-11T16:02:33Z</dcterms:modified>
</cp:coreProperties>
</file>