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5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4" r:id="rId42"/>
    <p:sldId id="296" r:id="rId43"/>
    <p:sldId id="298" r:id="rId44"/>
    <p:sldId id="297" r:id="rId45"/>
    <p:sldId id="299" r:id="rId46"/>
    <p:sldId id="300" r:id="rId47"/>
    <p:sldId id="301" r:id="rId48"/>
    <p:sldId id="302" r:id="rId49"/>
    <p:sldId id="303" r:id="rId50"/>
    <p:sldId id="304" r:id="rId51"/>
    <p:sldId id="311" r:id="rId52"/>
    <p:sldId id="305" r:id="rId53"/>
    <p:sldId id="306" r:id="rId54"/>
    <p:sldId id="307" r:id="rId55"/>
    <p:sldId id="309" r:id="rId56"/>
    <p:sldId id="310" r:id="rId57"/>
    <p:sldId id="312" r:id="rId58"/>
    <p:sldId id="313" r:id="rId59"/>
  </p:sldIdLst>
  <p:sldSz cx="9144000" cy="6858000" type="screen4x3"/>
  <p:notesSz cx="7099300" cy="10234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OS\Mis%20documentos%20Cristian\Mis%20archivos\Proyectos\MUEBLES%20ATAHUALPA\estadi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Hoja3!$A$26:$A$27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Hoja3!$C$26:$C$27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60021376"/>
        <c:axId val="46014848"/>
      </c:barChart>
      <c:catAx>
        <c:axId val="600213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014848"/>
        <c:crosses val="autoZero"/>
        <c:auto val="1"/>
        <c:lblAlgn val="ctr"/>
        <c:lblOffset val="100"/>
      </c:catAx>
      <c:valAx>
        <c:axId val="460148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60021376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Hoja3!$A$98:$A$100</c:f>
              <c:strCache>
                <c:ptCount val="3"/>
                <c:pt idx="0">
                  <c:v>LUIS XV</c:v>
                </c:pt>
                <c:pt idx="1">
                  <c:v>COLINEAL</c:v>
                </c:pt>
                <c:pt idx="2">
                  <c:v>OTROS</c:v>
                </c:pt>
              </c:strCache>
            </c:strRef>
          </c:cat>
          <c:val>
            <c:numRef>
              <c:f>Hoja3!$C$98:$C$100</c:f>
              <c:numCache>
                <c:formatCode>0.00%</c:formatCode>
                <c:ptCount val="3"/>
                <c:pt idx="0">
                  <c:v>0.54347826086956519</c:v>
                </c:pt>
                <c:pt idx="1">
                  <c:v>0.35869565217391303</c:v>
                </c:pt>
                <c:pt idx="2">
                  <c:v>9.7826086956521729E-2</c:v>
                </c:pt>
              </c:numCache>
            </c:numRef>
          </c:val>
        </c:ser>
        <c:axId val="47356160"/>
        <c:axId val="47357952"/>
      </c:barChart>
      <c:catAx>
        <c:axId val="473561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357952"/>
        <c:crosses val="autoZero"/>
        <c:auto val="1"/>
        <c:lblAlgn val="ctr"/>
        <c:lblOffset val="100"/>
      </c:catAx>
      <c:valAx>
        <c:axId val="4735795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356160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Hoja3!$A$88:$A$89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Hoja3!$C$88:$C$89</c:f>
              <c:numCache>
                <c:formatCode>0.00%</c:formatCode>
                <c:ptCount val="2"/>
                <c:pt idx="0">
                  <c:v>2.1739130434782612E-2</c:v>
                </c:pt>
                <c:pt idx="1">
                  <c:v>0.97826086956521741</c:v>
                </c:pt>
              </c:numCache>
            </c:numRef>
          </c:val>
        </c:ser>
        <c:axId val="47461888"/>
        <c:axId val="47463424"/>
      </c:barChart>
      <c:catAx>
        <c:axId val="47461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463424"/>
        <c:crosses val="autoZero"/>
        <c:auto val="1"/>
        <c:lblAlgn val="ctr"/>
        <c:lblOffset val="100"/>
      </c:catAx>
      <c:valAx>
        <c:axId val="4746342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461888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Hoja3!$A$93:$A$94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Hoja3!$C$93:$C$94</c:f>
              <c:numCache>
                <c:formatCode>0.00%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axId val="47495808"/>
        <c:axId val="47579520"/>
      </c:barChart>
      <c:catAx>
        <c:axId val="47495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579520"/>
        <c:crosses val="autoZero"/>
        <c:auto val="1"/>
        <c:lblAlgn val="ctr"/>
        <c:lblOffset val="100"/>
      </c:catAx>
      <c:valAx>
        <c:axId val="4757952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49580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Hoja3!$A$109:$A$110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Hoja3!$C$109:$C$110</c:f>
              <c:numCache>
                <c:formatCode>0.00%</c:formatCode>
                <c:ptCount val="2"/>
                <c:pt idx="0">
                  <c:v>0.86956521739130765</c:v>
                </c:pt>
                <c:pt idx="1">
                  <c:v>0.1304347826086957</c:v>
                </c:pt>
              </c:numCache>
            </c:numRef>
          </c:val>
        </c:ser>
        <c:axId val="47676032"/>
        <c:axId val="47690112"/>
      </c:barChart>
      <c:catAx>
        <c:axId val="476760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690112"/>
        <c:crosses val="autoZero"/>
        <c:auto val="1"/>
        <c:lblAlgn val="ctr"/>
        <c:lblOffset val="100"/>
      </c:catAx>
      <c:valAx>
        <c:axId val="4769011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676032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Hoja3!$A$104:$A$105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Hoja3!$C$104:$C$105</c:f>
              <c:numCache>
                <c:formatCode>0.00%</c:formatCode>
                <c:ptCount val="2"/>
                <c:pt idx="0">
                  <c:v>0.96739130434782605</c:v>
                </c:pt>
                <c:pt idx="1">
                  <c:v>3.2608695652175369E-2</c:v>
                </c:pt>
              </c:numCache>
            </c:numRef>
          </c:val>
        </c:ser>
        <c:axId val="46531328"/>
        <c:axId val="46532864"/>
      </c:barChart>
      <c:catAx>
        <c:axId val="465313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532864"/>
        <c:crosses val="autoZero"/>
        <c:auto val="1"/>
        <c:lblAlgn val="ctr"/>
        <c:lblOffset val="100"/>
      </c:catAx>
      <c:valAx>
        <c:axId val="4653286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531328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ubbleChart>
        <c:ser>
          <c:idx val="0"/>
          <c:order val="0"/>
          <c:tx>
            <c:strRef>
              <c:f>BCGMA!$A$131</c:f>
              <c:strCache>
                <c:ptCount val="1"/>
                <c:pt idx="0">
                  <c:v>COCINAS</c:v>
                </c:pt>
              </c:strCache>
            </c:strRef>
          </c:tx>
          <c:xVal>
            <c:numRef>
              <c:f>BCGMA!$E$131</c:f>
              <c:numCache>
                <c:formatCode>0.00</c:formatCode>
                <c:ptCount val="1"/>
                <c:pt idx="0">
                  <c:v>0.923203420490051</c:v>
                </c:pt>
              </c:numCache>
            </c:numRef>
          </c:xVal>
          <c:yVal>
            <c:numRef>
              <c:f>BCGMA!$F$131</c:f>
              <c:numCache>
                <c:formatCode>0.00%</c:formatCode>
                <c:ptCount val="1"/>
                <c:pt idx="0">
                  <c:v>-9.5785440613027226E-2</c:v>
                </c:pt>
              </c:numCache>
            </c:numRef>
          </c:yVal>
          <c:bubbleSize>
            <c:numRef>
              <c:f>BCGMA!$D$131</c:f>
              <c:numCache>
                <c:formatCode>0%</c:formatCode>
                <c:ptCount val="1"/>
                <c:pt idx="0">
                  <c:v>0.18383641674781348</c:v>
                </c:pt>
              </c:numCache>
            </c:numRef>
          </c:bubbleSize>
        </c:ser>
        <c:ser>
          <c:idx val="1"/>
          <c:order val="1"/>
          <c:tx>
            <c:strRef>
              <c:f>BCGMA!$A$132</c:f>
              <c:strCache>
                <c:ptCount val="1"/>
                <c:pt idx="0">
                  <c:v>OFICINAS</c:v>
                </c:pt>
              </c:strCache>
            </c:strRef>
          </c:tx>
          <c:xVal>
            <c:numRef>
              <c:f>BCGMA!$E$132</c:f>
              <c:numCache>
                <c:formatCode>0.00</c:formatCode>
                <c:ptCount val="1"/>
                <c:pt idx="0">
                  <c:v>1.0283224400871458</c:v>
                </c:pt>
              </c:numCache>
            </c:numRef>
          </c:xVal>
          <c:yVal>
            <c:numRef>
              <c:f>BCGMA!$F$132</c:f>
              <c:numCache>
                <c:formatCode>0.00%</c:formatCode>
                <c:ptCount val="1"/>
                <c:pt idx="0">
                  <c:v>3.8023255813953489</c:v>
                </c:pt>
              </c:numCache>
            </c:numRef>
          </c:yVal>
          <c:bubbleSize>
            <c:numRef>
              <c:f>BCGMA!$D$132</c:f>
              <c:numCache>
                <c:formatCode>0%</c:formatCode>
                <c:ptCount val="1"/>
                <c:pt idx="0">
                  <c:v>0.16085686465433302</c:v>
                </c:pt>
              </c:numCache>
            </c:numRef>
          </c:bubbleSize>
        </c:ser>
        <c:ser>
          <c:idx val="2"/>
          <c:order val="2"/>
          <c:tx>
            <c:strRef>
              <c:f>BCGMA!$A$133</c:f>
              <c:strCache>
                <c:ptCount val="1"/>
                <c:pt idx="0">
                  <c:v>DORMITORIOS</c:v>
                </c:pt>
              </c:strCache>
            </c:strRef>
          </c:tx>
          <c:xVal>
            <c:numRef>
              <c:f>BCGMA!$E$133</c:f>
              <c:numCache>
                <c:formatCode>0.00</c:formatCode>
                <c:ptCount val="1"/>
                <c:pt idx="0">
                  <c:v>1.2077922077921543</c:v>
                </c:pt>
              </c:numCache>
            </c:numRef>
          </c:xVal>
          <c:yVal>
            <c:numRef>
              <c:f>BCGMA!$F$133</c:f>
              <c:numCache>
                <c:formatCode>0.00%</c:formatCode>
                <c:ptCount val="1"/>
                <c:pt idx="0">
                  <c:v>2.0109689213893972E-2</c:v>
                </c:pt>
              </c:numCache>
            </c:numRef>
          </c:yVal>
          <c:bubbleSize>
            <c:numRef>
              <c:f>BCGMA!$D$133</c:f>
              <c:numCache>
                <c:formatCode>0%</c:formatCode>
                <c:ptCount val="1"/>
                <c:pt idx="0">
                  <c:v>0.10866601752677719</c:v>
                </c:pt>
              </c:numCache>
            </c:numRef>
          </c:bubbleSize>
        </c:ser>
        <c:ser>
          <c:idx val="3"/>
          <c:order val="3"/>
          <c:tx>
            <c:strRef>
              <c:f>BCGMA!$A$134</c:f>
              <c:strCache>
                <c:ptCount val="1"/>
                <c:pt idx="0">
                  <c:v>DEMAS MUEBLES</c:v>
                </c:pt>
              </c:strCache>
            </c:strRef>
          </c:tx>
          <c:xVal>
            <c:numRef>
              <c:f>BCGMA!$E$134</c:f>
              <c:numCache>
                <c:formatCode>0.00</c:formatCode>
                <c:ptCount val="1"/>
                <c:pt idx="0">
                  <c:v>1.6388888888889155</c:v>
                </c:pt>
              </c:numCache>
            </c:numRef>
          </c:xVal>
          <c:yVal>
            <c:numRef>
              <c:f>BCGMA!$F$134</c:f>
              <c:numCache>
                <c:formatCode>0.00%</c:formatCode>
                <c:ptCount val="1"/>
                <c:pt idx="0">
                  <c:v>-0.14263897373243944</c:v>
                </c:pt>
              </c:numCache>
            </c:numRef>
          </c:yVal>
          <c:bubbleSize>
            <c:numRef>
              <c:f>BCGMA!$D$134</c:f>
              <c:numCache>
                <c:formatCode>0%</c:formatCode>
                <c:ptCount val="1"/>
                <c:pt idx="0">
                  <c:v>0.54664070107108165</c:v>
                </c:pt>
              </c:numCache>
            </c:numRef>
          </c:bubbleSize>
        </c:ser>
        <c:bubbleScale val="100"/>
        <c:axId val="48157824"/>
        <c:axId val="48159360"/>
      </c:bubbleChart>
      <c:valAx>
        <c:axId val="48157824"/>
        <c:scaling>
          <c:orientation val="maxMin"/>
        </c:scaling>
        <c:axPos val="b"/>
        <c:numFmt formatCode="0.00" sourceLinked="1"/>
        <c:majorTickMark val="none"/>
        <c:tickLblPos val="low"/>
        <c:txPr>
          <a:bodyPr/>
          <a:lstStyle/>
          <a:p>
            <a:pPr>
              <a:defRPr lang="es-EC"/>
            </a:pPr>
            <a:endParaRPr lang="es-MX"/>
          </a:p>
        </c:txPr>
        <c:crossAx val="48159360"/>
        <c:crosses val="autoZero"/>
        <c:crossBetween val="midCat"/>
      </c:valAx>
      <c:valAx>
        <c:axId val="48159360"/>
        <c:scaling>
          <c:orientation val="minMax"/>
        </c:scaling>
        <c:axPos val="r"/>
        <c:majorGridlines/>
        <c:numFmt formatCode="0.00%" sourceLinked="1"/>
        <c:majorTickMark val="none"/>
        <c:tickLblPos val="high"/>
        <c:txPr>
          <a:bodyPr/>
          <a:lstStyle/>
          <a:p>
            <a:pPr>
              <a:defRPr lang="es-EC"/>
            </a:pPr>
            <a:endParaRPr lang="es-MX"/>
          </a:p>
        </c:txPr>
        <c:crossAx val="48157824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Hoja3!$A$32:$A$36</c:f>
              <c:strCache>
                <c:ptCount val="5"/>
                <c:pt idx="0">
                  <c:v>18-23 años</c:v>
                </c:pt>
                <c:pt idx="1">
                  <c:v>24-29 años</c:v>
                </c:pt>
                <c:pt idx="2">
                  <c:v>30-34 años</c:v>
                </c:pt>
                <c:pt idx="3">
                  <c:v>35-40 años</c:v>
                </c:pt>
                <c:pt idx="4">
                  <c:v>41 a más</c:v>
                </c:pt>
              </c:strCache>
            </c:strRef>
          </c:cat>
          <c:val>
            <c:numRef>
              <c:f>Hoja3!$C$32:$C$36</c:f>
              <c:numCache>
                <c:formatCode>0.00%</c:formatCode>
                <c:ptCount val="5"/>
                <c:pt idx="0">
                  <c:v>0.10869565217391911</c:v>
                </c:pt>
                <c:pt idx="1">
                  <c:v>0.1304347826086957</c:v>
                </c:pt>
                <c:pt idx="2">
                  <c:v>0.27173913043477188</c:v>
                </c:pt>
                <c:pt idx="3">
                  <c:v>0.14130434782608794</c:v>
                </c:pt>
                <c:pt idx="4">
                  <c:v>0.34782608695653167</c:v>
                </c:pt>
              </c:numCache>
            </c:numRef>
          </c:val>
        </c:ser>
        <c:axId val="46149632"/>
        <c:axId val="46151168"/>
      </c:barChart>
      <c:catAx>
        <c:axId val="461496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151168"/>
        <c:crosses val="autoZero"/>
        <c:auto val="1"/>
        <c:lblAlgn val="ctr"/>
        <c:lblOffset val="100"/>
      </c:catAx>
      <c:valAx>
        <c:axId val="4615116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14963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Hoja3!$A$41:$A$44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OTROS</c:v>
                </c:pt>
              </c:strCache>
            </c:strRef>
          </c:cat>
          <c:val>
            <c:numRef>
              <c:f>Hoja3!$C$41:$C$44</c:f>
              <c:numCache>
                <c:formatCode>0.00%</c:formatCode>
                <c:ptCount val="4"/>
                <c:pt idx="0">
                  <c:v>0.21739130434783424</c:v>
                </c:pt>
                <c:pt idx="1">
                  <c:v>0.60869565217395982</c:v>
                </c:pt>
                <c:pt idx="2">
                  <c:v>4.3478260869565223E-2</c:v>
                </c:pt>
                <c:pt idx="3">
                  <c:v>0.1304347826086957</c:v>
                </c:pt>
              </c:numCache>
            </c:numRef>
          </c:val>
        </c:ser>
        <c:axId val="46287872"/>
        <c:axId val="46297856"/>
      </c:barChart>
      <c:catAx>
        <c:axId val="462878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297856"/>
        <c:crosses val="autoZero"/>
        <c:auto val="1"/>
        <c:lblAlgn val="ctr"/>
        <c:lblOffset val="100"/>
      </c:catAx>
      <c:valAx>
        <c:axId val="4629785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28787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Hoja3!$A$49:$A$54</c:f>
              <c:strCache>
                <c:ptCount val="6"/>
                <c:pt idx="0">
                  <c:v>1-5 años</c:v>
                </c:pt>
                <c:pt idx="1">
                  <c:v>6-10 años</c:v>
                </c:pt>
                <c:pt idx="2">
                  <c:v>11-15 años</c:v>
                </c:pt>
                <c:pt idx="3">
                  <c:v>16-20 años</c:v>
                </c:pt>
                <c:pt idx="4">
                  <c:v>21-25 años</c:v>
                </c:pt>
                <c:pt idx="5">
                  <c:v>26-30 años</c:v>
                </c:pt>
              </c:strCache>
            </c:strRef>
          </c:cat>
          <c:val>
            <c:numRef>
              <c:f>Hoja3!$C$49:$C$54</c:f>
              <c:numCache>
                <c:formatCode>0.00%</c:formatCode>
                <c:ptCount val="6"/>
                <c:pt idx="0">
                  <c:v>0.14130434782608794</c:v>
                </c:pt>
                <c:pt idx="1">
                  <c:v>0.35869565217391303</c:v>
                </c:pt>
                <c:pt idx="2">
                  <c:v>0.22826086956521741</c:v>
                </c:pt>
                <c:pt idx="3">
                  <c:v>0.1304347826086957</c:v>
                </c:pt>
                <c:pt idx="4">
                  <c:v>7.6086956521739135E-2</c:v>
                </c:pt>
                <c:pt idx="5">
                  <c:v>6.5217391304347824E-2</c:v>
                </c:pt>
              </c:numCache>
            </c:numRef>
          </c:val>
        </c:ser>
        <c:axId val="46457216"/>
        <c:axId val="46458752"/>
      </c:barChart>
      <c:catAx>
        <c:axId val="464572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458752"/>
        <c:crosses val="autoZero"/>
        <c:auto val="1"/>
        <c:lblAlgn val="ctr"/>
        <c:lblOffset val="100"/>
      </c:catAx>
      <c:valAx>
        <c:axId val="4645875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45721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Hoja3!$A$59:$A$60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Hoja3!$C$59:$C$60</c:f>
              <c:numCache>
                <c:formatCode>0.00%</c:formatCode>
                <c:ptCount val="2"/>
                <c:pt idx="0">
                  <c:v>0.10869565217391911</c:v>
                </c:pt>
                <c:pt idx="1">
                  <c:v>0.89130434782608658</c:v>
                </c:pt>
              </c:numCache>
            </c:numRef>
          </c:val>
        </c:ser>
        <c:axId val="46652800"/>
        <c:axId val="46654592"/>
      </c:barChart>
      <c:catAx>
        <c:axId val="466528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654592"/>
        <c:crosses val="autoZero"/>
        <c:auto val="1"/>
        <c:lblAlgn val="ctr"/>
        <c:lblOffset val="100"/>
      </c:catAx>
      <c:valAx>
        <c:axId val="4665459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65280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Hoja3!$A$115:$A$116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Hoja3!$C$115:$C$116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46740224"/>
        <c:axId val="46741760"/>
      </c:barChart>
      <c:catAx>
        <c:axId val="467402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741760"/>
        <c:crosses val="autoZero"/>
        <c:auto val="1"/>
        <c:lblAlgn val="ctr"/>
        <c:lblOffset val="100"/>
      </c:catAx>
      <c:valAx>
        <c:axId val="4674176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74022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Hoja3!$A$65:$A$66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Hoja3!$C$65:$C$66</c:f>
              <c:numCache>
                <c:formatCode>0.00%</c:formatCode>
                <c:ptCount val="2"/>
                <c:pt idx="0">
                  <c:v>8.6956521739130543E-2</c:v>
                </c:pt>
                <c:pt idx="1">
                  <c:v>0.91304347826086962</c:v>
                </c:pt>
              </c:numCache>
            </c:numRef>
          </c:val>
        </c:ser>
        <c:axId val="46874624"/>
        <c:axId val="46876160"/>
      </c:barChart>
      <c:catAx>
        <c:axId val="46874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876160"/>
        <c:crosses val="autoZero"/>
        <c:auto val="1"/>
        <c:lblAlgn val="ctr"/>
        <c:lblOffset val="100"/>
      </c:catAx>
      <c:valAx>
        <c:axId val="4687616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687462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Hoja3!$A$71:$A$76</c:f>
              <c:strCache>
                <c:ptCount val="6"/>
                <c:pt idx="0">
                  <c:v>GUAYACAN </c:v>
                </c:pt>
                <c:pt idx="1">
                  <c:v>AMARILLO</c:v>
                </c:pt>
                <c:pt idx="2">
                  <c:v>LAUREL</c:v>
                </c:pt>
                <c:pt idx="3">
                  <c:v>PALO DE VACA</c:v>
                </c:pt>
                <c:pt idx="4">
                  <c:v>CEDRO</c:v>
                </c:pt>
                <c:pt idx="5">
                  <c:v>BÁLSAMO</c:v>
                </c:pt>
              </c:strCache>
            </c:strRef>
          </c:cat>
          <c:val>
            <c:numRef>
              <c:f>Hoja3!$C$71:$C$76</c:f>
              <c:numCache>
                <c:formatCode>0.00%</c:formatCode>
                <c:ptCount val="6"/>
                <c:pt idx="0">
                  <c:v>0.34782608695653167</c:v>
                </c:pt>
                <c:pt idx="1">
                  <c:v>0.22826086956521741</c:v>
                </c:pt>
                <c:pt idx="2">
                  <c:v>0.11956521739130439</c:v>
                </c:pt>
                <c:pt idx="3">
                  <c:v>0.14130434782608794</c:v>
                </c:pt>
                <c:pt idx="4">
                  <c:v>0.10869565217391911</c:v>
                </c:pt>
                <c:pt idx="5">
                  <c:v>5.434782608695652E-2</c:v>
                </c:pt>
              </c:numCache>
            </c:numRef>
          </c:val>
        </c:ser>
        <c:axId val="47023232"/>
        <c:axId val="47024768"/>
      </c:barChart>
      <c:catAx>
        <c:axId val="47023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024768"/>
        <c:crosses val="autoZero"/>
        <c:auto val="1"/>
        <c:lblAlgn val="ctr"/>
        <c:lblOffset val="100"/>
      </c:catAx>
      <c:valAx>
        <c:axId val="4702476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023232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Val val="1"/>
          </c:dLbls>
          <c:cat>
            <c:strRef>
              <c:f>Hoja3!$A$81:$A$84</c:f>
              <c:strCache>
                <c:ptCount val="4"/>
                <c:pt idx="0">
                  <c:v>DORMITORIO</c:v>
                </c:pt>
                <c:pt idx="1">
                  <c:v>LOS DEMAS MUEBLES</c:v>
                </c:pt>
                <c:pt idx="2">
                  <c:v>COCINA</c:v>
                </c:pt>
                <c:pt idx="3">
                  <c:v>OFICINA</c:v>
                </c:pt>
              </c:strCache>
            </c:strRef>
          </c:cat>
          <c:val>
            <c:numRef>
              <c:f>Hoja3!$C$81:$C$84</c:f>
              <c:numCache>
                <c:formatCode>0.00%</c:formatCode>
                <c:ptCount val="4"/>
                <c:pt idx="0">
                  <c:v>0.35869565217391303</c:v>
                </c:pt>
                <c:pt idx="1">
                  <c:v>0.31521739130436588</c:v>
                </c:pt>
                <c:pt idx="2">
                  <c:v>0.18478260869565216</c:v>
                </c:pt>
                <c:pt idx="3">
                  <c:v>0.14130434782608794</c:v>
                </c:pt>
              </c:numCache>
            </c:numRef>
          </c:val>
        </c:ser>
        <c:axId val="47243648"/>
        <c:axId val="47245184"/>
      </c:barChart>
      <c:catAx>
        <c:axId val="472436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245184"/>
        <c:crosses val="autoZero"/>
        <c:auto val="1"/>
        <c:lblAlgn val="ctr"/>
        <c:lblOffset val="100"/>
      </c:catAx>
      <c:valAx>
        <c:axId val="4724518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724364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0.5297</cdr:x>
      <cdr:y>0</cdr:y>
    </cdr:from>
    <cdr:to>
      <cdr:x>0.53302</cdr:x>
      <cdr:y>0.89073</cdr:y>
    </cdr:to>
    <cdr:sp macro="" textlink="">
      <cdr:nvSpPr>
        <cdr:cNvPr id="10" name="9 Conector recto"/>
        <cdr:cNvSpPr/>
      </cdr:nvSpPr>
      <cdr:spPr>
        <a:xfrm xmlns:a="http://schemas.openxmlformats.org/drawingml/2006/main">
          <a:off x="2972760" y="0"/>
          <a:ext cx="18632" cy="25079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0.11835</cdr:x>
      <cdr:y>0.66755</cdr:y>
    </cdr:from>
    <cdr:to>
      <cdr:x>0.96002</cdr:x>
      <cdr:y>0.66971</cdr:y>
    </cdr:to>
    <cdr:sp macro="" textlink="">
      <cdr:nvSpPr>
        <cdr:cNvPr id="12" name="11 Conector recto"/>
        <cdr:cNvSpPr/>
      </cdr:nvSpPr>
      <cdr:spPr>
        <a:xfrm xmlns:a="http://schemas.openxmlformats.org/drawingml/2006/main">
          <a:off x="886326" y="1297854"/>
          <a:ext cx="6303125" cy="41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5A57-EF84-410F-850A-DB1BEB2C5860}" type="datetimeFigureOut">
              <a:rPr lang="es-MX" smtClean="0"/>
              <a:pPr/>
              <a:t>18/01/2015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DBD4-3131-4972-9078-56DD54B3E5F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INGENIERÍA EN COMERCIO EXTERIOR Y NEGOCIACIÓN INTERNACIONAL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OFERTA 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EXPORTABLE DE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MAESTROS ARTESANOS DE 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PARROQUIA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ATAHUALPA, PROVINCIA DE SANTA ELENA Y SU PLAN DE  COMERCIALIZACIÒN EN LA CIUDAD DE MIAMI EN CUMPLIMIENTO A LOS OBJETIVOS DEL PLAN 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NACIONAL DEL BUEN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VIVIR 2013 - 2017.</a:t>
            </a:r>
            <a:endParaRPr lang="es-MX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760040" y="2005370"/>
            <a:ext cx="7772400" cy="77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1.6 Características de los muebles artesanales en madera, tipo de madera empleada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214414" y="3857628"/>
            <a:ext cx="1367571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guayacán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052445" y="3786190"/>
            <a:ext cx="1090927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amarillo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920265" y="3714752"/>
            <a:ext cx="866181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laurel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6759110" y="3659274"/>
            <a:ext cx="1599104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palo de vaca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343688" y="5945290"/>
            <a:ext cx="799552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cedro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5015745" y="5715016"/>
            <a:ext cx="1199329" cy="269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bálsamo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333">
            <a:off x="1170635" y="2280787"/>
            <a:ext cx="1626301" cy="15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3458">
            <a:off x="2981758" y="2280705"/>
            <a:ext cx="1650859" cy="14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80392">
            <a:off x="4842127" y="2133994"/>
            <a:ext cx="1600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99523">
            <a:off x="6658928" y="2063614"/>
            <a:ext cx="1737587" cy="154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24364">
            <a:off x="2274530" y="4289384"/>
            <a:ext cx="1584176" cy="15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69012">
            <a:off x="4945777" y="4158695"/>
            <a:ext cx="1618185" cy="14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6929454" y="4725144"/>
            <a:ext cx="1264794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Guayas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Manabí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ea typeface="+mj-ea"/>
                <a:cs typeface="Arial" pitchFamily="34" charset="0"/>
              </a:rPr>
              <a:t>Esmeraldas</a:t>
            </a: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5989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1.7 Variedades, estilos, acabados de los muebles artesanales en madera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947118" y="2254933"/>
            <a:ext cx="1054497" cy="16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2026253" y="2255181"/>
            <a:ext cx="1046813" cy="15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3105820" y="2255257"/>
            <a:ext cx="1046813" cy="157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4184513" y="2291796"/>
            <a:ext cx="1046813" cy="153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5263233" y="2327657"/>
            <a:ext cx="1046813" cy="14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/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6343353" y="2327655"/>
            <a:ext cx="1046813" cy="14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/>
          <p:cNvPicPr/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7417317" y="2330526"/>
            <a:ext cx="1127336" cy="14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1083992" y="4092626"/>
            <a:ext cx="1046813" cy="16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/>
          <p:cNvPicPr/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2163447" y="4109694"/>
            <a:ext cx="1046813" cy="165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/>
          <p:cNvPicPr/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4042">
            <a:off x="3243082" y="4092786"/>
            <a:ext cx="1046813" cy="16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5989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1.8 Clasificación arancelaria de los muebles artesanales en madera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2262351"/>
            <a:ext cx="763284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Arancel Nacional de Importaciones (NANDINA 2007), los muebles de madera se clasifican de la siguiente manera: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94.03	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demás muebles y sus partes.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9403.30.00.00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Muebles de madera de los tipos utilizados en oficinas		u	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9403.40.00.00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Muebles de madera de los tipos utilizados en cocinas		u	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9403.50.00.00	- Muebles de madera de los tipos utilizados en dormitorios	u	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5943600" algn="r"/>
                <a:tab pos="6324600" algn="r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9403.60.00.00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Los demás muebles de madera		u	20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2: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ESTUDIO DE MERCADO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583154" y="3893937"/>
            <a:ext cx="2203028" cy="320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Oferta exportable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1290">
            <a:off x="4900337" y="3839265"/>
            <a:ext cx="1200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53611">
            <a:off x="6910478" y="2899492"/>
            <a:ext cx="1336225" cy="100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4355976" y="4437112"/>
            <a:ext cx="50405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6156176" y="3645024"/>
            <a:ext cx="576064" cy="4320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80586">
            <a:off x="1259632" y="1916832"/>
            <a:ext cx="16100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>
            <a:off x="1835696" y="3501008"/>
            <a:ext cx="648072" cy="28803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81732">
            <a:off x="1352168" y="4335420"/>
            <a:ext cx="2981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45873">
            <a:off x="6715015" y="4792476"/>
            <a:ext cx="1368152" cy="113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25 Conector recto de flecha"/>
          <p:cNvCxnSpPr/>
          <p:nvPr/>
        </p:nvCxnSpPr>
        <p:spPr>
          <a:xfrm flipH="1">
            <a:off x="7308304" y="4005064"/>
            <a:ext cx="144016" cy="57606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 Título"/>
          <p:cNvSpPr txBox="1">
            <a:spLocks/>
          </p:cNvSpPr>
          <p:nvPr/>
        </p:nvSpPr>
        <p:spPr>
          <a:xfrm>
            <a:off x="3929058" y="5705717"/>
            <a:ext cx="1785950" cy="2950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PEA  </a:t>
            </a:r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A 72  años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5724128" y="5877272"/>
            <a:ext cx="79208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10660">
            <a:off x="1506338" y="2234829"/>
            <a:ext cx="1656184" cy="11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4052">
            <a:off x="3922447" y="2060848"/>
            <a:ext cx="1224136" cy="12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03691">
            <a:off x="5756710" y="2046203"/>
            <a:ext cx="1805563" cy="12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>
            <a:off x="3274375" y="2852936"/>
            <a:ext cx="50405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218591" y="2708920"/>
            <a:ext cx="50405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115616" y="3501008"/>
          <a:ext cx="6912767" cy="268511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224136"/>
                <a:gridCol w="2736304"/>
                <a:gridCol w="936104"/>
                <a:gridCol w="1008112"/>
                <a:gridCol w="1008111"/>
              </a:tblGrid>
              <a:tr h="2748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Código del producto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Descripción del producto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Estados Unidos de América importa desde Ecuador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96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en 2011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en 2012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en 2013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Muebles; mobiliario médico quirúrgico; artículos de cama y similares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2081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2468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2556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9403600000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Muebles de madera (</a:t>
                      </a:r>
                      <a:r>
                        <a:rPr lang="es-MX" sz="1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exc</a:t>
                      </a: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. de los tipos utilizados en oficinas, cocinas o </a:t>
                      </a: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dormitorios)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616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724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673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6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9403500000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Muebles de madera de los tipos utilizados en dormitorios (exc. asientos)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200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249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230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9403400000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Muebles de madera de los tipos utilizados en cocinas (exc. asientos)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51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75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182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9403300000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Muebles de madera de los tipos utilizados en oficinas (exc. asientos)</a:t>
                      </a:r>
                      <a:endParaRPr lang="es-ES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56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127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 smtClean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32</a:t>
                      </a:r>
                      <a:endParaRPr lang="es-ES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35633" marR="3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43608" y="1916832"/>
          <a:ext cx="5616623" cy="406399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19216"/>
                <a:gridCol w="653374"/>
                <a:gridCol w="512509"/>
                <a:gridCol w="572452"/>
                <a:gridCol w="578447"/>
                <a:gridCol w="578447"/>
                <a:gridCol w="659369"/>
                <a:gridCol w="621405"/>
                <a:gridCol w="621404"/>
              </a:tblGrid>
              <a:tr h="11726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MUEBLES ARTESANALES EN MADERA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TIEMPO DE PRODUCCION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NUMERO DE OPERARIOS POR TALLER ARTESANAL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CANTIDAD DE PRODUCCIÓN MENSUAL  POR TALLER ARTESANAL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CANTIDAD DE PRODUCCIÓN ANUAL POR TALLER ARTESANAL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NUMERO DE OPERARIOS POR  5 TALLERES ARTESANALES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CANTIDAD DE PRODUCCIÓN MENSUAL  POR 5 TALLERES ARTESANALES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CANTIDAD DE PRODUCCIÓN ANUAL POR 5 TALLERES ARTESANALES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Calibri"/>
                          <a:ea typeface="Times New Roman"/>
                        </a:rPr>
                        <a:t>PRECIO REFERENCIAL</a:t>
                      </a:r>
                      <a:endParaRPr lang="es-ES" sz="900" b="1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9403300000 Muebles de madera de los tipos utilizados en oficinas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latin typeface="Calibri"/>
                          <a:ea typeface="Calibri"/>
                          <a:cs typeface="Times New Roman"/>
                        </a:rPr>
                        <a:t>$ 1,500.00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ESCRITORIO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SEMANAS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9403400000 Muebles de madera de los tipos utilizados en cocinas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+mn-lt"/>
                          <a:ea typeface="Calibri"/>
                          <a:cs typeface="Times New Roman"/>
                        </a:rPr>
                        <a:t>$ 4,000.00</a:t>
                      </a: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JUEGO DE COMEDOR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SEMANAS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MESA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SILLAS (6)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APARADOR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9403500000 Muebles de madera de los tipos utilizados en dormitorios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+mn-lt"/>
                          <a:ea typeface="Calibri"/>
                          <a:cs typeface="Times New Roman"/>
                        </a:rPr>
                        <a:t>$ 2,400.00</a:t>
                      </a: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JUEGO DE DORMITORIO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SEMANAS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VELADOR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9403600000 Los demás muebles de madera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+mn-lt"/>
                          <a:ea typeface="Calibri"/>
                          <a:cs typeface="Times New Roman"/>
                        </a:rPr>
                        <a:t>$ 3,000.00</a:t>
                      </a: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JUEGO DE SALA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SEMANAS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SOFA DE 2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SOFA DE 1 (2)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MESA DE CENTRO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3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es-ES" sz="90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480</a:t>
                      </a: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+mn-lt"/>
                          <a:ea typeface="Calibri"/>
                          <a:cs typeface="Times New Roman"/>
                        </a:rPr>
                        <a:t>$ 10,900.00</a:t>
                      </a:r>
                    </a:p>
                  </a:txBody>
                  <a:tcPr marL="35429" marR="354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40646">
            <a:off x="7298780" y="1916833"/>
            <a:ext cx="11171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99557">
            <a:off x="7135113" y="3795299"/>
            <a:ext cx="1080119" cy="102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 de flecha"/>
          <p:cNvCxnSpPr/>
          <p:nvPr/>
        </p:nvCxnSpPr>
        <p:spPr>
          <a:xfrm>
            <a:off x="7668344" y="3284984"/>
            <a:ext cx="0" cy="4320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34229">
            <a:off x="6804248" y="5445224"/>
            <a:ext cx="1258509" cy="115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9 Conector recto de flecha"/>
          <p:cNvCxnSpPr/>
          <p:nvPr/>
        </p:nvCxnSpPr>
        <p:spPr>
          <a:xfrm>
            <a:off x="7524328" y="4941168"/>
            <a:ext cx="0" cy="4320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27984" y="1785927"/>
            <a:ext cx="4392488" cy="38625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¿CREE USTED QUE ES NECESARIO RECIBIR CAPACITACIÓN SOBRE ELABORACIÓN DE MUEBLES?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NO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QU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¿TIENE ALGÚN TÍTULO ARTESANAL?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TIPO DE MADERA UTILIZA EN LA ELABORACIÓN DE MUEBLES?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TIPO DE MUEBLE DE MADERA ES EL QUE MÁS VENDE?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¿QUÉ TIPO DE ESTILO DE MUEBLE DE MADERA ES EL QUE MÁS VENDE?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¿TIENE CONOCIMIENTO SOBRE EL PLAN NACIONAL DEL BUEN VIVIR Y LOS OBJETIVOS?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NO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L?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¿RECIBE ALGÚN TIPO DE FINANCIAMIENTO PARA ELABORAR LOS MUEBLES?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NO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L?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¿PERTENECE A ALGUNA ASOCIACIÓN DE ARTESANOS DEL SECTOR?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NO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QU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¿LE GUSTARIA FORMAR PARTE DE UNA MICROEMPRESA COMUNAL QUE OFERTE Y COMERCIALICE MUEBLES ARTESANALES A MIAMI, CUMPLIENDO CON ESTANDANDARES DE CALIDAD Y LA DEMANDA EXIGIDA?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SI…	NO…	¿POR QUÉ?………………………………………………</a:t>
            </a:r>
            <a:r>
              <a:rPr kumimoji="0" 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s-MX" sz="1000" dirty="0" smtClean="0">
                <a:latin typeface="Arial" pitchFamily="34" charset="0"/>
                <a:cs typeface="Arial" pitchFamily="34" charset="0"/>
              </a:rPr>
              <a:t>Muestra: 92 Maestros Artesanos de la parroquia Atahualpa encuestados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1520" y="1772816"/>
            <a:ext cx="4106166" cy="44165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Formato de la Encuesta de oferta exportable realizada a los maestros artesanos de la parroquia Atahualpa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UNIVERSIDAD DE FUERZAS ARMADAS – ESPE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INGENIERÍA EN COMERCIO EXTERIOR Y NEGOCIACIÓN INTERNACIONAL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Times New Roman" pitchFamily="18" charset="0"/>
                <a:cs typeface="Arial" pitchFamily="34" charset="0"/>
              </a:rPr>
              <a:t>ENCUESTA DE OFERTA EXPORTABLE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NERO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MASCULINO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FEMENINO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EDAD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18-23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24-29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30-34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35-40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41-MÁSaños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GRADO DE INSTRUCCIÓN	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PRIMARIA		…..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SECUNDARIA		…..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SUPERIOR		…..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OTROS		…..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¿CUÀNTOS AÑOS DE EXPERIENCIA TIENE EN LA ELABORACIÓN DE MUEBLES?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05-10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11-15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16-20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21-25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26-30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31-35	años	….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¿TIENE CAPACITACIÓN EN LA ELABORACIÓN DE MUEBLES?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NO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QU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………………………………………………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2276872"/>
            <a:ext cx="170841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smtClean="0"/>
              <a:t>Pregunta 1: GÉNERO</a:t>
            </a:r>
            <a:endParaRPr lang="es-ES" sz="14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971600" y="2708920"/>
          <a:ext cx="1656184" cy="63265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64096"/>
                <a:gridCol w="360040"/>
                <a:gridCol w="432048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GÉNERO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MASCULINO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FEMENINO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971600" y="3573016"/>
          <a:ext cx="3219450" cy="17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4572000" y="2276872"/>
            <a:ext cx="149912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smtClean="0"/>
              <a:t>Pregunta 2: EDAD</a:t>
            </a:r>
            <a:endParaRPr lang="es-ES" sz="14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4644939" y="2708920"/>
          <a:ext cx="1800202" cy="130117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20080"/>
                <a:gridCol w="432049"/>
                <a:gridCol w="648073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EDAD</a:t>
                      </a: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Arial"/>
                        </a:rPr>
                        <a:t>18-23 años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10.87%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Arial"/>
                        </a:rPr>
                        <a:t>24-29 años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13.04%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Arial"/>
                        </a:rPr>
                        <a:t>30-34 años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27.17%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Arial"/>
                        </a:rPr>
                        <a:t>35-40 años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14.13%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Arial"/>
                        </a:rPr>
                        <a:t>41 a más</a:t>
                      </a: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latin typeface="Arial"/>
                        </a:rPr>
                        <a:t>34.78%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latin typeface="Arial"/>
                        </a:rPr>
                        <a:t>100.00%</a:t>
                      </a: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Gráfico"/>
          <p:cNvGraphicFramePr/>
          <p:nvPr/>
        </p:nvGraphicFramePr>
        <p:xfrm>
          <a:off x="4572000" y="4149080"/>
          <a:ext cx="3686175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1600" y="2204864"/>
            <a:ext cx="295395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1400" b="1" dirty="0" smtClean="0"/>
              <a:t>Pregunta 3: GRADO DE INSTRUCCIÓN</a:t>
            </a:r>
            <a:endParaRPr lang="es-ES" sz="14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043607" y="2564904"/>
          <a:ext cx="1728193" cy="121475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36104"/>
                <a:gridCol w="288033"/>
                <a:gridCol w="504056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GRADO DE INSTRUCCIÓN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PRIMARIA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16.67%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SECUNDARIA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56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46.67%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SUPERIOR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3.33%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OTROS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10.00%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76.67%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1043608" y="3933056"/>
          <a:ext cx="345757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4716016" y="2204864"/>
            <a:ext cx="424847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4: ¿CUÀNTOS AÑOS DE EXPERIENCIA TIENE EN LA ELABORACIÓN DE MUEBLES?</a:t>
            </a:r>
            <a:endParaRPr lang="es-ES" sz="14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788024" y="2780928"/>
          <a:ext cx="3168352" cy="1626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901011"/>
                <a:gridCol w="422446"/>
                <a:gridCol w="84489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AÑOS DE EXPERIENCIA EN LA ELABORACIÒN DE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1-5 años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14.13%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6-10 años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35.87%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11-15 años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22.83%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16-20 años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13.04%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21-25 años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7.61%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26-30 años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6.52%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/>
        </p:nvGraphicFramePr>
        <p:xfrm>
          <a:off x="4829175" y="4581128"/>
          <a:ext cx="3343225" cy="1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7584" y="2214554"/>
            <a:ext cx="33843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5: ¿TIENE CAPACITACIÓN EN LA ELABORACIÓN DE MUEBLES?</a:t>
            </a:r>
            <a:endParaRPr lang="es-ES" sz="14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899593" y="2780928"/>
          <a:ext cx="3240359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362762"/>
                <a:gridCol w="337537"/>
                <a:gridCol w="54006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CAPACITACIÓN EN LA ELABORACIÓN DE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10.87%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89.13%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827584" y="3861048"/>
          <a:ext cx="34671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4427984" y="2227328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1400" b="1" dirty="0" smtClean="0"/>
              <a:t>Pregunta 6: ¿CREE USTED QUE ES NECESARIO RECIBIR CAPACITACIÓN SOBRE ELABORACIÓN DE MUEBLES?</a:t>
            </a:r>
            <a:endParaRPr lang="es-ES" sz="14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4499992" y="2808627"/>
          <a:ext cx="3024336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032000"/>
                <a:gridCol w="344264"/>
                <a:gridCol w="64807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RECIBIR CAPACITACIÓN EN LA ELABORACIÓN DE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0.00%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Gráfico"/>
          <p:cNvGraphicFramePr/>
          <p:nvPr/>
        </p:nvGraphicFramePr>
        <p:xfrm>
          <a:off x="4499992" y="3889648"/>
          <a:ext cx="3638550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230296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42910" y="1173157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ÍNDICE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285852" y="2176466"/>
            <a:ext cx="6400800" cy="39671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1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ANTECEDENTES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2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ESTUDIO DE MERCADO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3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PLAN DE MARKETING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4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ESTRUCTURA LOGISTICA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 5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IMPACTO ECONÓMICO Y SOCIAL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 6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ESTUDIO FINANCIERO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 7</a:t>
            </a:r>
            <a:endParaRPr kumimoji="0" lang="es-MX" sz="1800" b="1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800" b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CONCLUSIONES Y RECOMENDACIONES</a:t>
            </a:r>
            <a:endParaRPr kumimoji="0" lang="es-MX" sz="1800" b="1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MX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9592" y="2204864"/>
            <a:ext cx="374441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7: ¿TIENE ALGÚN TÍTULO ARTESANAL?</a:t>
            </a:r>
            <a:endParaRPr lang="es-ES" sz="14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24272" y="2564904"/>
          <a:ext cx="3503712" cy="90119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431830"/>
                <a:gridCol w="382468"/>
                <a:gridCol w="689414"/>
              </a:tblGrid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DISPONIBILIDAD DE TITULO ARTESANAL EN ELABORACIÓN DE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8.70%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91.30%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899592" y="3645024"/>
          <a:ext cx="3286125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4716016" y="2143116"/>
            <a:ext cx="39604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8: ¿QUÉ TIPO DE MADERA UTILIZA EN LA ELABORACIÓN DE MUEBLES?</a:t>
            </a:r>
            <a:endParaRPr lang="es-ES" sz="14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788024" y="2708920"/>
          <a:ext cx="2880320" cy="1626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944216"/>
                <a:gridCol w="288032"/>
                <a:gridCol w="64807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TIPO DE MADERA UTILIZA EN LA ELABORACIÒN DE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GUAYACAN 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34.78%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AMARILLO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22.83%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LAUREL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11.96%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PALO DE VACA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14.13%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CEDRO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10.87%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BÁLSAMO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5.43%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/>
        </p:nvGraphicFramePr>
        <p:xfrm>
          <a:off x="4788024" y="4437112"/>
          <a:ext cx="3552825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99592" y="2276872"/>
            <a:ext cx="295232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9: ¿QUÉ TIPO DE MUEBLE DE MADERA ES EL QUE MÁS VENDE?</a:t>
            </a:r>
            <a:endParaRPr lang="es-ES" sz="14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924272" y="2806001"/>
          <a:ext cx="2495600" cy="1245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487488"/>
                <a:gridCol w="432048"/>
                <a:gridCol w="576064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TIPO DE MUEBLE QUE MAS SE VENDE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DORMITORIO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35.87%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LOS DEMAS MUEBLES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31.52%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COCINA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18.48%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OFICINA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14.13%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899592" y="4221088"/>
          <a:ext cx="348615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716016" y="2276872"/>
            <a:ext cx="367240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Pregunta 10: ¿QUÉ TIPO DE ESTILO DE MUEBLE DE MADERA ES EL QUE MÁS VENDE?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788025" y="2924944"/>
          <a:ext cx="2736303" cy="10554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800199"/>
                <a:gridCol w="360040"/>
                <a:gridCol w="576064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TIPO DE ESTILO DE MUEBLE QUE MAS SE VENDE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LUIS XV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54.35%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COLINEAL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35.87%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OTROS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9.78%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Gráfico"/>
          <p:cNvGraphicFramePr/>
          <p:nvPr/>
        </p:nvGraphicFramePr>
        <p:xfrm>
          <a:off x="4788024" y="4221088"/>
          <a:ext cx="32385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9592" y="2204864"/>
            <a:ext cx="36724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11: ¿TIENE CONOCIMIENTO SOBRE EL PLAN NACIONAL DEL BUEN VIVIR 2013-2017?</a:t>
            </a:r>
            <a:endParaRPr lang="es-ES" sz="14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600" y="2780928"/>
          <a:ext cx="3735705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745740"/>
                <a:gridCol w="449580"/>
                <a:gridCol w="5403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CONOCIMIENTO SOBRE EL PLAN NACIONAL DEL BUEN VIVIR 2013-2017 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2.17%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97.83%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971600" y="3789040"/>
          <a:ext cx="333375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5004048" y="2204864"/>
            <a:ext cx="39604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12: ¿RECIBE ALGÚN TIPO DE FINANCIAMIENTO PARA ELABORAR LOS MUEBLES?</a:t>
            </a:r>
            <a:endParaRPr lang="es-ES" sz="14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5076056" y="2780928"/>
          <a:ext cx="3735705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745740"/>
                <a:gridCol w="449580"/>
                <a:gridCol w="5403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TIPO DE FINANCIAMIENTO PARA ELABORAR MUEBLES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0.00%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Gráfico"/>
          <p:cNvGraphicFramePr/>
          <p:nvPr/>
        </p:nvGraphicFramePr>
        <p:xfrm>
          <a:off x="5076056" y="3861048"/>
          <a:ext cx="3200400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2.1 Estudio de producción local muebles artesanales en madera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1878361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Tabulaciones, Cuestionario de Oferta exportable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99592" y="2204864"/>
            <a:ext cx="352839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Pregunta 13: ¿PERTENECE A ALGUNA ASOCIACIÓN DE ARTESANOS DEL SECTOR?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971600" y="2852936"/>
          <a:ext cx="3735705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745740"/>
                <a:gridCol w="449580"/>
                <a:gridCol w="5403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MAESTROS ARTESANOS QUE INTEGRAN UNA SOCIEDAD DE ARTESANOS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86.96%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13.04%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/>
        </p:nvGraphicFramePr>
        <p:xfrm>
          <a:off x="971600" y="3861048"/>
          <a:ext cx="3488425" cy="204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4860032" y="2204864"/>
            <a:ext cx="3816424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/>
              <a:t>Pregunta 14: ¿LE GUSTARIA FORMAR PARTE DE UNA MICROEMPRESA COMUNAL QUE OFERTE Y COMERCIALICE MUEBLES ARTESANALES A MIAMI, CUMPLIENDO CON ESTANDANDARES DE CALIDAD Y LA DEMANDA EXIGIDA?</a:t>
            </a:r>
            <a:endParaRPr lang="es-ES" sz="1400" dirty="0"/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938846" y="3428099"/>
          <a:ext cx="3737610" cy="8649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835275"/>
                <a:gridCol w="361950"/>
                <a:gridCol w="5403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MAESTROS ARTESANOS QUE DESEAN FORMAR PARTE DE UNA MICROEMPRESA COMUNAL 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SI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96.74%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3.26%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100.00%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Gráfico"/>
          <p:cNvGraphicFramePr/>
          <p:nvPr/>
        </p:nvGraphicFramePr>
        <p:xfrm>
          <a:off x="4932040" y="4437112"/>
          <a:ext cx="324036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2.2 Estudio de demanda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043608" y="2636912"/>
          <a:ext cx="6936432" cy="285597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56072"/>
                <a:gridCol w="1156072"/>
                <a:gridCol w="1156072"/>
                <a:gridCol w="1156072"/>
                <a:gridCol w="1156072"/>
                <a:gridCol w="1156072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IMPORTADORES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2009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2011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Mundo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2156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2568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2669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3774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3010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Estados Unidos de América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690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616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616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724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673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335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722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789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1147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561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Francia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366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252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371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421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336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274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263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272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221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195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342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233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República Dominicana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Uruguay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Nueva Zelandia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1043608" y="1844824"/>
            <a:ext cx="69127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Lista de los mercados importadores para producto de la partida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9403600000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muebles de madera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exportado por Ecuador desde el año 2009 hasta el 2013 (miles de dólares).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2.2 Estudio de demanda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043608" y="1844824"/>
            <a:ext cx="69127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Lista de los mercados importadores para producto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9403500000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Muebles de madera utilizados en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oficina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exportado por Ecuador desde el año 2009 hasta el 2013 (miles de dólares).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15616" y="2708920"/>
          <a:ext cx="6888090" cy="285597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48015"/>
                <a:gridCol w="1148015"/>
                <a:gridCol w="1148015"/>
                <a:gridCol w="1148015"/>
                <a:gridCol w="1148015"/>
                <a:gridCol w="114801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IMPORTADORES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2009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2011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Mundo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566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1121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919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1061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944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680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298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367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Estados Unidos de América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178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203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249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230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238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319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137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República Dominicana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Guatemala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Reino Unido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Costa Rica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Bolivia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2.2 Estudio de demanda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043608" y="1844824"/>
            <a:ext cx="69127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Lista de los mercados importadores para producto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9403300000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Muebles de madera utilizados en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dormitorios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exportado por Ecuador desde el año 2009 hasta el 2013 (miles de dólares).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59632" y="2708920"/>
          <a:ext cx="6528048" cy="276098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88008"/>
                <a:gridCol w="1088008"/>
                <a:gridCol w="1088008"/>
                <a:gridCol w="1088008"/>
                <a:gridCol w="1088008"/>
                <a:gridCol w="1088008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Importadores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exportada en 2009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exportada en 2010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exportada en 2011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exportada en 2012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exportada en 2013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Mundo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584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453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447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555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558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189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381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Bolivia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Estados Unidos de América</a:t>
                      </a:r>
                      <a:endParaRPr lang="es-E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s-E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156</a:t>
                      </a:r>
                      <a:endParaRPr lang="es-E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s-E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127</a:t>
                      </a:r>
                      <a:endParaRPr lang="es-ES" sz="14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Costa Rica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137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Alemania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Guatemala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2.2 Estudio de demanda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043608" y="1844824"/>
            <a:ext cx="69127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Lista de los mercados importadores para producto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9403400000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Muebles de madera utilizados en la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cocina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exportado por Ecuador desde el año 2009 hasta el 2013 (miles de dólares).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87624" y="2780928"/>
          <a:ext cx="6758166" cy="267563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26361"/>
                <a:gridCol w="1126361"/>
                <a:gridCol w="1126361"/>
                <a:gridCol w="1126361"/>
                <a:gridCol w="1126361"/>
                <a:gridCol w="1126361"/>
              </a:tblGrid>
              <a:tr h="24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IMPORTADORES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2009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2011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EN 2013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Mundo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343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523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274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172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826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644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Estados Unidos de América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182</a:t>
                      </a:r>
                      <a:endParaRPr lang="es-ES" sz="1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Bahamas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República Dominicana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Alemania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Italia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2.3 Estudio de competencia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000100" y="2049653"/>
            <a:ext cx="731460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Principales proveedores de muebles de madera a Estados Unidos (miles de dólares)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835696" y="2479392"/>
          <a:ext cx="5472608" cy="251143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88082"/>
                <a:gridCol w="884821"/>
                <a:gridCol w="943853"/>
                <a:gridCol w="800968"/>
                <a:gridCol w="898908"/>
                <a:gridCol w="855976"/>
              </a:tblGrid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Exportadores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Importado en 2010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Importado en 2011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Importado en 2012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Importado en 2013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Total Importado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2010-2013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3,301,300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3,229,368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2,907,785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2,196,396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14,367,092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Canadá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694,084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632,114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496,673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284,477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2,391,212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VietNam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237,829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305,973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365,974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365,021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1,732,360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Malasia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320,724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311,554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271,925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198,714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1,304,632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Indonesia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214,033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217,164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188,327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147,804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943,234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Italia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172,455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187,868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164,735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114,184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748,102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Tailandia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191,470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156,027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126,040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106,161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697,690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México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129,316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124,635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116,167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114,417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616,588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Polonia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43,212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73,119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111,672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97,677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428,373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Filipinas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109,887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96,017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77,409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34,802 </a:t>
                      </a:r>
                      <a:endParaRPr lang="es-ES" sz="1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360,469 </a:t>
                      </a:r>
                      <a:endParaRPr lang="es-ES" sz="1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2.3 Estudio de competencia internacional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829426" y="1844825"/>
            <a:ext cx="524290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Empresas peruanas que exportan muebles de madera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2276872"/>
          <a:ext cx="6288360" cy="179388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488160"/>
                <a:gridCol w="864096"/>
                <a:gridCol w="936104"/>
              </a:tblGrid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EMPRESAS PERUANAS QUE EXPORTAN MUEBLES DE MADERA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%Var 13-12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%Part. 13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FLORES ROJAS ARTESANIAS SOCIEDAD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ARTES DEL SUR S.A.C.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14.3%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ASOCIACION DE ARTESANOS CORDILLER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-20%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PADRE DANIEL ASOCIACION DE ARTESANOS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-15%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ROMERO / TORRES S.A.C.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3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MOBILIARIO &amp; ACCESORIOS S.A.C.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ARTESANIAS SAN JOSE SOCIEDAD ANON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AAWOOD FURNITURE.PERU S.A.C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ARTS MUNAY COLONIAL JW S.A.C.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21%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1: ANTECEDENTES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E:\IMAGENES\fotos mobile\IMG-20140318-0012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 rot="21055310">
            <a:off x="5299368" y="4330919"/>
            <a:ext cx="2409480" cy="1807110"/>
          </a:xfrm>
          <a:prstGeom prst="rect">
            <a:avLst/>
          </a:prstGeom>
          <a:noFill/>
        </p:spPr>
      </p:pic>
      <p:pic>
        <p:nvPicPr>
          <p:cNvPr id="7" name="6 Imagen" descr="E:\IMAGENES\fotos mobile\IMG-20140318-00119.jpg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87066">
            <a:off x="4956901" y="2140819"/>
            <a:ext cx="2454699" cy="18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E:\IMAGENES\fotos mobile\IMG-20140318-00120.jp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31748">
            <a:off x="1725835" y="244714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IMAGENES\fotos mobile\IMG-20140318-00121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68017">
            <a:off x="2091741" y="4610350"/>
            <a:ext cx="2498207" cy="18925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2.4 Análisis de la oferta y la demanda del mercado de destino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357290" y="2214554"/>
            <a:ext cx="139803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Valor agregado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24023">
            <a:off x="396239" y="2259374"/>
            <a:ext cx="880786" cy="76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8731">
            <a:off x="467766" y="3057123"/>
            <a:ext cx="841894" cy="8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4893">
            <a:off x="573933" y="4011357"/>
            <a:ext cx="760109" cy="6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7686">
            <a:off x="617587" y="4773227"/>
            <a:ext cx="846720" cy="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58346">
            <a:off x="667824" y="5539165"/>
            <a:ext cx="552517" cy="7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63874">
            <a:off x="4382491" y="2115200"/>
            <a:ext cx="999551" cy="7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42091">
            <a:off x="4458553" y="2892804"/>
            <a:ext cx="775395" cy="7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83971">
            <a:off x="4543976" y="3699447"/>
            <a:ext cx="1062636" cy="91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84920">
            <a:off x="4601359" y="4686310"/>
            <a:ext cx="1052748" cy="8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928662" y="1785926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Oferta: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57290" y="3000372"/>
            <a:ext cx="197500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Estrategia de mercado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428728" y="3977350"/>
            <a:ext cx="28575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	Renovación y financiamiento de herramientas 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500166" y="4763168"/>
            <a:ext cx="21431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Actualizar diseños y estilos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285852" y="5547856"/>
            <a:ext cx="32861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Precios de acuerdo gusto del cliente (madera, diseño y estilo)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429256" y="2000240"/>
            <a:ext cx="242889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Organización y gestión administrativa por parte de directivos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286380" y="2857496"/>
            <a:ext cx="24729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Implementar plan de marketing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643570" y="3643314"/>
            <a:ext cx="24729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Capacitación de los maestros artesanos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715008" y="4643446"/>
            <a:ext cx="17378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" sz="1400" dirty="0" smtClean="0">
                <a:latin typeface="Arial" pitchFamily="34" charset="0"/>
                <a:cs typeface="Arial" pitchFamily="34" charset="0"/>
              </a:rPr>
              <a:t>	Planificación y asociatividad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2.4 Análisis de la oferta y la demanda del mercado de destino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214414" y="2214555"/>
            <a:ext cx="288488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Riguroso procedimiento aduanero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85786" y="1714488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Demanda: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37225">
            <a:off x="181827" y="2219161"/>
            <a:ext cx="1027246" cy="9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1158596" y="3214686"/>
            <a:ext cx="28419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Cumplimiento normas de calidad</a:t>
            </a:r>
          </a:p>
        </p:txBody>
      </p:sp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37420">
            <a:off x="182605" y="3265261"/>
            <a:ext cx="994975" cy="10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5643570" y="2071678"/>
            <a:ext cx="328614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Sometimiento a barreras arancelarias</a:t>
            </a:r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9175">
            <a:off x="256964" y="4390169"/>
            <a:ext cx="2485412" cy="11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2714612" y="4286256"/>
            <a:ext cx="20002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Controles fitosanitarios </a:t>
            </a:r>
          </a:p>
        </p:txBody>
      </p:sp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61434">
            <a:off x="4610098" y="2037162"/>
            <a:ext cx="1046907" cy="11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"/>
          <p:cNvSpPr/>
          <p:nvPr/>
        </p:nvSpPr>
        <p:spPr>
          <a:xfrm>
            <a:off x="5929322" y="3143248"/>
            <a:ext cx="278608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Cumplir demanda, mantenerla y prolongarla</a:t>
            </a:r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22743">
            <a:off x="4682625" y="3216914"/>
            <a:ext cx="1236280" cy="8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6000760" y="4143381"/>
            <a:ext cx="278608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Búsqueda de nuevas tendencias</a:t>
            </a:r>
          </a:p>
        </p:txBody>
      </p:sp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24109">
            <a:off x="4845902" y="4137114"/>
            <a:ext cx="1168791" cy="15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latin typeface="Arial" pitchFamily="34" charset="0"/>
                <a:cs typeface="Arial" pitchFamily="34" charset="0"/>
              </a:rPr>
              <a:t>2.5 Análisis y justificativo del mercado de destino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714480" y="2053917"/>
            <a:ext cx="16430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crecimiento en las importaciones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84540">
            <a:off x="257329" y="1954346"/>
            <a:ext cx="1427312" cy="14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785918" y="3357562"/>
            <a:ext cx="221457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muebles de madera resistentes, polillas, termitas, aptos para las inclemencias del habitad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57356" y="4572008"/>
            <a:ext cx="2060114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carecen de una asociatividad, asesoría, organización, fomento la comercialización de oferta exportable.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20578">
            <a:off x="340047" y="3375886"/>
            <a:ext cx="1416419" cy="126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99687">
            <a:off x="391519" y="4595086"/>
            <a:ext cx="1438171" cy="12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5572132" y="1982478"/>
            <a:ext cx="3214710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guía, orientación, para que sea difundida y sociabilizada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, para incursionar en el Buen Vivir de los habitantes del sector, cambiando la matriz productiva.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18536">
            <a:off x="4363269" y="1956590"/>
            <a:ext cx="1161195" cy="115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5572132" y="3264099"/>
            <a:ext cx="321471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itchFamily="34" charset="0"/>
                <a:cs typeface="Arial" pitchFamily="34" charset="0"/>
              </a:rPr>
              <a:t>optimizar la mano de obra calificada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649332" y="4071942"/>
            <a:ext cx="2994634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itchFamily="34" charset="0"/>
                <a:cs typeface="Arial" pitchFamily="34" charset="0"/>
              </a:rPr>
              <a:t>influir en el emprendimiento de un sistema económico, social y solidario para obtener la autogestión de recursos necesarios para el inicio de una asociatividad.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48632">
            <a:off x="4453143" y="3073225"/>
            <a:ext cx="104725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04003">
            <a:off x="4286248" y="4180103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7606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EC" sz="2000" dirty="0" smtClean="0">
                <a:latin typeface="Arial" pitchFamily="34" charset="0"/>
                <a:cs typeface="Arial" pitchFamily="34" charset="0"/>
              </a:rPr>
              <a:t>2.6 Matriz de Crecimiento - Cuota de Mercado – BCG (Boston 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Consulting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267744" y="2132856"/>
            <a:ext cx="12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ESTRELLAS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148064" y="2132856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DILEMAS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508104" y="3356992"/>
            <a:ext cx="9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PERROS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691680" y="3429000"/>
            <a:ext cx="81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VACAS</a:t>
            </a:r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75656" y="3861048"/>
          <a:ext cx="5715041" cy="171451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37693"/>
                <a:gridCol w="786729"/>
                <a:gridCol w="786729"/>
                <a:gridCol w="786729"/>
                <a:gridCol w="790040"/>
                <a:gridCol w="927121"/>
              </a:tblGrid>
              <a:tr h="572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PRODUCTOS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VENTAS AÑO 2012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VENTAS AÑO 2013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CUOTA MERCADO RELATIVA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TASA CRECIMIENTO MERCADO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OFICINAS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$1,044.00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944.00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0.92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-9.58%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COCINAS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$172.00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826.00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380.23%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DORMITORIOS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$ 547.00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558.00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1.21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2.01%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DEMAS MUEBLES 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$ 3,274.00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2,807.00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1.64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-14.26%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$ 5,037.00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$ 5,135.00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100.00%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899592" y="1916832"/>
          <a:ext cx="74888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331640" y="5661248"/>
          <a:ext cx="6038851" cy="92424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384498"/>
                <a:gridCol w="673523"/>
                <a:gridCol w="945852"/>
                <a:gridCol w="717959"/>
                <a:gridCol w="1416873"/>
                <a:gridCol w="900146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UNIDAD ESTRATÉGICA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ZONA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RENTABILIDAD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INVERSION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FLUJO CAJA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ESTRATEGIA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OFICINAS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PERROS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BAJA  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NULA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BAJO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DESINVERTIR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COCINAS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ESTRELLA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POSITIVO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MANTENER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DORMITORIOS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ESTRELLA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POSITIVO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MANTENER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DEMAS MUEBLES 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VACAS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BAJA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ALTAMENTE POSITIVO</a:t>
                      </a:r>
                      <a:endParaRPr lang="es-E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MANTENER </a:t>
                      </a:r>
                      <a:endParaRPr lang="es-E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576065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EC" sz="2000" dirty="0" smtClean="0"/>
              <a:t>  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C" sz="2000" dirty="0" smtClean="0">
                <a:latin typeface="Arial" pitchFamily="34" charset="0"/>
                <a:cs typeface="Arial" pitchFamily="34" charset="0"/>
              </a:rPr>
              <a:t>2.7 Balanza comercial (superávit o déficit)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23528" y="1844824"/>
          <a:ext cx="8496943" cy="418954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36104"/>
                <a:gridCol w="1082683"/>
                <a:gridCol w="933541"/>
                <a:gridCol w="648072"/>
                <a:gridCol w="675043"/>
                <a:gridCol w="626945"/>
                <a:gridCol w="835636"/>
                <a:gridCol w="668507"/>
                <a:gridCol w="751628"/>
                <a:gridCol w="504033"/>
                <a:gridCol w="834751"/>
              </a:tblGrid>
              <a:tr h="164535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Especie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exportado por Ecuador a EEUU en 2013 (miles de USD)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Participación de las exportaciones para Ecuador en 2013 (miles de USD)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Cantidad exportada por  Ecuador en 2013 (ton.)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unitario (USD/</a:t>
                      </a:r>
                      <a:b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unidad)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importado por Ecuador a EEUU en 2013 (miles de USD)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Participación de las importaciones para Ecuador en 2013 (miles de USD)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Cantidad importada por  Ecuador en 2013 (ton.)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unitario (USD/</a:t>
                      </a:r>
                      <a:b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unidad)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Saldo comercial en 2013 (miles de USD)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Condición comercial en 2013 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madera para oficina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$ 32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5,7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$ 10667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$ 75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3,6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$ 3571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-43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déficit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madera para cocina 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$ 182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$ 5871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$ 33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$ 8250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149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superávit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madera para dormitorios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$ 230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24,4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$ 14375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$ 155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$ 86,11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superávit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los demás muebles de madera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$ 770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25,6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$ 11846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$ 901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$ 9194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-131</a:t>
                      </a:r>
                      <a:endParaRPr lang="es-E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déficit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3: PLAN DE MARKETING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843808" y="1844824"/>
            <a:ext cx="489654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Actividades para satisfacer demanda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1907704" y="2132856"/>
            <a:ext cx="936104" cy="4320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41771">
            <a:off x="905632" y="1901306"/>
            <a:ext cx="932538" cy="12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843808" y="2060848"/>
            <a:ext cx="525658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Proceso social para crear intercambio de productos y valores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843808" y="2276872"/>
            <a:ext cx="561662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Planificar y ejecutar las variables precio, promoción, producto, plaza 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2" name="21 Conector recto de flecha"/>
          <p:cNvCxnSpPr>
            <a:endCxn id="18" idx="1"/>
          </p:cNvCxnSpPr>
          <p:nvPr/>
        </p:nvCxnSpPr>
        <p:spPr>
          <a:xfrm flipV="1">
            <a:off x="1907704" y="2342610"/>
            <a:ext cx="936104" cy="22229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20" idx="1"/>
          </p:cNvCxnSpPr>
          <p:nvPr/>
        </p:nvCxnSpPr>
        <p:spPr>
          <a:xfrm flipV="1">
            <a:off x="1907704" y="2558634"/>
            <a:ext cx="936104" cy="627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51137">
            <a:off x="893380" y="3345039"/>
            <a:ext cx="992833" cy="107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32 Conector recto de flecha"/>
          <p:cNvCxnSpPr>
            <a:endCxn id="40" idx="1"/>
          </p:cNvCxnSpPr>
          <p:nvPr/>
        </p:nvCxnSpPr>
        <p:spPr>
          <a:xfrm>
            <a:off x="1907704" y="3717032"/>
            <a:ext cx="936104" cy="7827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43808" y="3068960"/>
            <a:ext cx="5688632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Difusión y sociabilización a los maestros artesanos de la parroquia Atahualpa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5" name="34 Conector recto de flecha"/>
          <p:cNvCxnSpPr>
            <a:endCxn id="34" idx="1"/>
          </p:cNvCxnSpPr>
          <p:nvPr/>
        </p:nvCxnSpPr>
        <p:spPr>
          <a:xfrm flipV="1">
            <a:off x="1907704" y="3350722"/>
            <a:ext cx="936104" cy="36631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 Título"/>
          <p:cNvSpPr txBox="1">
            <a:spLocks/>
          </p:cNvSpPr>
          <p:nvPr/>
        </p:nvSpPr>
        <p:spPr>
          <a:xfrm>
            <a:off x="2843808" y="3513549"/>
            <a:ext cx="5400600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Emprendimiento para microempresa comunal de acuerdo al Plan Nacional del Buen Vivir 2013 – 2017, 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5" name="44 Conector recto de flecha"/>
          <p:cNvCxnSpPr>
            <a:endCxn id="46" idx="1"/>
          </p:cNvCxnSpPr>
          <p:nvPr/>
        </p:nvCxnSpPr>
        <p:spPr>
          <a:xfrm>
            <a:off x="1907704" y="3704491"/>
            <a:ext cx="936104" cy="43831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1 Título"/>
          <p:cNvSpPr txBox="1">
            <a:spLocks/>
          </p:cNvSpPr>
          <p:nvPr/>
        </p:nvSpPr>
        <p:spPr>
          <a:xfrm>
            <a:off x="2843808" y="3861048"/>
            <a:ext cx="547260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Fortalecer un sistema de economía popular y solidaria 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907704" y="3717032"/>
            <a:ext cx="864096" cy="71381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 Título"/>
          <p:cNvSpPr txBox="1">
            <a:spLocks/>
          </p:cNvSpPr>
          <p:nvPr/>
        </p:nvSpPr>
        <p:spPr>
          <a:xfrm>
            <a:off x="2843808" y="4149080"/>
            <a:ext cx="547260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Incentivar el cambio de la matriz productiva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6" name="55 Conector recto de flecha"/>
          <p:cNvCxnSpPr>
            <a:endCxn id="58" idx="1"/>
          </p:cNvCxnSpPr>
          <p:nvPr/>
        </p:nvCxnSpPr>
        <p:spPr>
          <a:xfrm>
            <a:off x="1907704" y="3717032"/>
            <a:ext cx="936104" cy="100184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1 Título"/>
          <p:cNvSpPr txBox="1">
            <a:spLocks/>
          </p:cNvSpPr>
          <p:nvPr/>
        </p:nvSpPr>
        <p:spPr>
          <a:xfrm>
            <a:off x="2843808" y="4437112"/>
            <a:ext cx="547260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Ámbito geográfico, segmento de mercado, valor agregado.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9" name="58 Conector recto de flecha"/>
          <p:cNvCxnSpPr/>
          <p:nvPr/>
        </p:nvCxnSpPr>
        <p:spPr>
          <a:xfrm rot="16200000" flipH="1">
            <a:off x="1570321" y="4073225"/>
            <a:ext cx="1653050" cy="9361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 Título"/>
          <p:cNvSpPr txBox="1">
            <a:spLocks/>
          </p:cNvSpPr>
          <p:nvPr/>
        </p:nvSpPr>
        <p:spPr>
          <a:xfrm>
            <a:off x="2843808" y="4786322"/>
            <a:ext cx="5943034" cy="832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Composición, tamaño, presentación, marca, precio, forma de uso, valor agregado, sistema productivo, localización, infraestructura, recurso humano.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3.1 Promoción y publicidad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18558">
            <a:off x="588745" y="1944358"/>
            <a:ext cx="1073691" cy="99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>
            <a:off x="1763688" y="2276872"/>
            <a:ext cx="108012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2843808" y="2000240"/>
            <a:ext cx="5657282" cy="854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Durante la feria de Duran y la feria de noviembre otorgar un descuento  representativo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Entregar algo adicional por volumen de oferta exportable que se demande.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96078">
            <a:off x="499656" y="3549191"/>
            <a:ext cx="2091995" cy="8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 de flecha"/>
          <p:cNvCxnSpPr>
            <a:endCxn id="12" idx="1"/>
          </p:cNvCxnSpPr>
          <p:nvPr/>
        </p:nvCxnSpPr>
        <p:spPr>
          <a:xfrm flipV="1">
            <a:off x="2643174" y="3208131"/>
            <a:ext cx="642942" cy="43518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3286116" y="3000372"/>
            <a:ext cx="4857784" cy="415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Mensaje: muebles de calidad para un buen vivir con estilo.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857488" y="4437113"/>
            <a:ext cx="5314912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Falta de valla publicitaria en la entrada a Atahualpa, salas de exhibición itinerantes, permanentes, islas en centros comerciales </a:t>
            </a:r>
            <a:endParaRPr kumimoji="0" lang="es-MX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4543691" y="4256237"/>
            <a:ext cx="486956" cy="171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 Título"/>
          <p:cNvSpPr txBox="1">
            <a:spLocks/>
          </p:cNvSpPr>
          <p:nvPr/>
        </p:nvSpPr>
        <p:spPr>
          <a:xfrm>
            <a:off x="3286116" y="3500438"/>
            <a:ext cx="4857784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Medios publicitarios: marketing directo, prensa escrita, internet, tv, tv cable, radio, publicidad exterior. 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2643174" y="3643314"/>
            <a:ext cx="571504" cy="7143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:\IMAGENES\fotos mobile\IMG-20140318-00122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36191">
            <a:off x="3801193" y="5189681"/>
            <a:ext cx="1843024" cy="1396231"/>
          </a:xfrm>
          <a:prstGeom prst="rect">
            <a:avLst/>
          </a:prstGeom>
          <a:noFill/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251520" y="3000372"/>
            <a:ext cx="2248778" cy="2857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Aumentar ventas, mantenerse</a:t>
            </a:r>
            <a:endParaRPr kumimoji="0" lang="es-MX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71057" y="4643446"/>
            <a:ext cx="2320216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Dar a conocer la oferta exportable</a:t>
            </a:r>
            <a:endParaRPr kumimoji="0" lang="es-MX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3.2 Estrategias de mercado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907704" y="1988840"/>
            <a:ext cx="2143140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Posicionarse en  nuevos mercados de Europa y Asia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979712" y="3356992"/>
            <a:ext cx="164307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Valor agregado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07704" y="4581128"/>
            <a:ext cx="250033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Posesionarse en la mente de los compradores.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623050" y="2060848"/>
            <a:ext cx="22860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Hacer de Miami un nicho de mercado.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52746">
            <a:off x="335908" y="2072705"/>
            <a:ext cx="1465099" cy="10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71296">
            <a:off x="419609" y="3331969"/>
            <a:ext cx="1451661" cy="1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29892">
            <a:off x="518322" y="4707549"/>
            <a:ext cx="1439563" cy="13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88074">
            <a:off x="4427846" y="1942487"/>
            <a:ext cx="1172079" cy="11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49463">
            <a:off x="4426982" y="3393282"/>
            <a:ext cx="1345432" cy="11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5767066" y="3429000"/>
            <a:ext cx="24482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Publicidad, vallas, internet, salas de exhibición itinerantes y permanentes.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3.3 Marketing Mix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214678" y="2214554"/>
            <a:ext cx="862359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Precio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214678" y="2733256"/>
            <a:ext cx="11277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Producto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214678" y="4019140"/>
            <a:ext cx="128588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Promoción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214678" y="4876396"/>
            <a:ext cx="85725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Plaza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39810">
            <a:off x="915585" y="2284670"/>
            <a:ext cx="1114334" cy="94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 de flecha"/>
          <p:cNvCxnSpPr/>
          <p:nvPr/>
        </p:nvCxnSpPr>
        <p:spPr>
          <a:xfrm flipV="1">
            <a:off x="2071671" y="2357430"/>
            <a:ext cx="1143008" cy="4326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18" idx="1"/>
          </p:cNvCxnSpPr>
          <p:nvPr/>
        </p:nvCxnSpPr>
        <p:spPr>
          <a:xfrm>
            <a:off x="2071670" y="2786058"/>
            <a:ext cx="1143008" cy="11647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21" idx="1"/>
          </p:cNvCxnSpPr>
          <p:nvPr/>
        </p:nvCxnSpPr>
        <p:spPr>
          <a:xfrm rot="16200000" flipH="1">
            <a:off x="2013432" y="2987170"/>
            <a:ext cx="1259485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22" idx="1"/>
          </p:cNvCxnSpPr>
          <p:nvPr/>
        </p:nvCxnSpPr>
        <p:spPr>
          <a:xfrm rot="16200000" flipH="1">
            <a:off x="1513366" y="3344360"/>
            <a:ext cx="2259617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4071934" y="2357430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57645">
            <a:off x="4694381" y="2003583"/>
            <a:ext cx="618382" cy="7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33 Conector recto de flecha"/>
          <p:cNvCxnSpPr/>
          <p:nvPr/>
        </p:nvCxnSpPr>
        <p:spPr>
          <a:xfrm>
            <a:off x="6929454" y="2357430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93904">
            <a:off x="7643834" y="2000240"/>
            <a:ext cx="501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Rectángulo"/>
          <p:cNvSpPr/>
          <p:nvPr/>
        </p:nvSpPr>
        <p:spPr>
          <a:xfrm>
            <a:off x="5786446" y="3098069"/>
            <a:ext cx="214314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Esencial, beneficio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Real, atributo, marca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Aumentado, servicios adicionales </a:t>
            </a: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4357686" y="2928934"/>
            <a:ext cx="1428760" cy="28575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4357685" y="2928934"/>
            <a:ext cx="1428761" cy="5715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4357686" y="2928934"/>
            <a:ext cx="1357322" cy="8572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endCxn id="57" idx="1"/>
          </p:cNvCxnSpPr>
          <p:nvPr/>
        </p:nvCxnSpPr>
        <p:spPr>
          <a:xfrm>
            <a:off x="4500562" y="4213230"/>
            <a:ext cx="571504" cy="26093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Rectángulo"/>
          <p:cNvSpPr/>
          <p:nvPr/>
        </p:nvSpPr>
        <p:spPr>
          <a:xfrm>
            <a:off x="5072066" y="4304892"/>
            <a:ext cx="307183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Planificación de estrategias  </a:t>
            </a:r>
          </a:p>
        </p:txBody>
      </p:sp>
      <p:cxnSp>
        <p:nvCxnSpPr>
          <p:cNvPr id="58" name="57 Conector recto de flecha"/>
          <p:cNvCxnSpPr/>
          <p:nvPr/>
        </p:nvCxnSpPr>
        <p:spPr>
          <a:xfrm>
            <a:off x="4143372" y="5072074"/>
            <a:ext cx="571504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4714876" y="4929198"/>
            <a:ext cx="37147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Infraestructura, canal de distribución es decir la logística empleada</a:t>
            </a: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5286380" y="2143116"/>
            <a:ext cx="1791053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Oferta exportable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3.4 Imagen corporativa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33 Conector recto de flecha"/>
          <p:cNvCxnSpPr/>
          <p:nvPr/>
        </p:nvCxnSpPr>
        <p:spPr>
          <a:xfrm flipH="1">
            <a:off x="2123728" y="2286786"/>
            <a:ext cx="91612" cy="2781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500034" y="1857364"/>
            <a:ext cx="350046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Identificar el producto en el mercado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28596" y="2571744"/>
            <a:ext cx="378621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Impacto y fidelidad en el consumidor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63541">
            <a:off x="642758" y="3099183"/>
            <a:ext cx="1185332" cy="12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28 Conector recto de flecha"/>
          <p:cNvCxnSpPr/>
          <p:nvPr/>
        </p:nvCxnSpPr>
        <p:spPr>
          <a:xfrm rot="5400000">
            <a:off x="1678761" y="3178967"/>
            <a:ext cx="500066" cy="14287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H="1">
            <a:off x="1571604" y="4429132"/>
            <a:ext cx="500066" cy="2143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83077">
            <a:off x="707970" y="4726507"/>
            <a:ext cx="342902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"/>
          <p:cNvSpPr/>
          <p:nvPr/>
        </p:nvSpPr>
        <p:spPr>
          <a:xfrm>
            <a:off x="3428992" y="6286520"/>
            <a:ext cx="27146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Artículos publicitarios</a:t>
            </a:r>
          </a:p>
        </p:txBody>
      </p:sp>
      <p:cxnSp>
        <p:nvCxnSpPr>
          <p:cNvPr id="46" name="45 Conector recto de flecha"/>
          <p:cNvCxnSpPr/>
          <p:nvPr/>
        </p:nvCxnSpPr>
        <p:spPr>
          <a:xfrm flipV="1">
            <a:off x="3714744" y="2420888"/>
            <a:ext cx="1505328" cy="207968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4572000" y="1947438"/>
            <a:ext cx="171451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Gama cromática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6929454" y="2285992"/>
            <a:ext cx="150019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Amarillo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Negro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Blanco </a:t>
            </a: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5286380" y="2428868"/>
            <a:ext cx="1571636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5286380" y="2428868"/>
            <a:ext cx="1571636" cy="21431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5286380" y="2428868"/>
            <a:ext cx="1571636" cy="50006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4806264" y="5237467"/>
            <a:ext cx="198031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Marca del producto</a:t>
            </a:r>
          </a:p>
        </p:txBody>
      </p:sp>
      <p:cxnSp>
        <p:nvCxnSpPr>
          <p:cNvPr id="64" name="63 Conector recto de flecha"/>
          <p:cNvCxnSpPr/>
          <p:nvPr/>
        </p:nvCxnSpPr>
        <p:spPr>
          <a:xfrm flipH="1">
            <a:off x="5148064" y="2420888"/>
            <a:ext cx="144016" cy="108012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66 Imagen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55271">
            <a:off x="4286249" y="3786190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67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1855">
            <a:off x="5786446" y="3786190"/>
            <a:ext cx="1895475" cy="10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68 Conector recto de flecha"/>
          <p:cNvCxnSpPr/>
          <p:nvPr/>
        </p:nvCxnSpPr>
        <p:spPr>
          <a:xfrm>
            <a:off x="5153028" y="3500438"/>
            <a:ext cx="1347798" cy="28575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endCxn id="67" idx="0"/>
          </p:cNvCxnSpPr>
          <p:nvPr/>
        </p:nvCxnSpPr>
        <p:spPr>
          <a:xfrm rot="10800000" flipV="1">
            <a:off x="4757858" y="3500437"/>
            <a:ext cx="385646" cy="29514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Rectángulo"/>
          <p:cNvSpPr/>
          <p:nvPr/>
        </p:nvSpPr>
        <p:spPr>
          <a:xfrm>
            <a:off x="5377768" y="5970766"/>
            <a:ext cx="622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</a:t>
            </a:r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5580112" y="5517232"/>
            <a:ext cx="0" cy="5063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6653226" y="4869160"/>
            <a:ext cx="367046" cy="42976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67" idx="2"/>
          </p:cNvCxnSpPr>
          <p:nvPr/>
        </p:nvCxnSpPr>
        <p:spPr>
          <a:xfrm>
            <a:off x="4957648" y="4848365"/>
            <a:ext cx="118408" cy="45284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1979712" y="3501008"/>
            <a:ext cx="18002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Vía telefónica, fax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1979712" y="3855348"/>
            <a:ext cx="1224136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605463" algn="r"/>
              </a:tabLst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Vía mail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1.1 Asociatividad, concepto y detalle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46064">
            <a:off x="2086168" y="2928934"/>
            <a:ext cx="1866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13885">
            <a:off x="5561205" y="3251266"/>
            <a:ext cx="1450507" cy="14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357562"/>
            <a:ext cx="164307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5463" algn="r"/>
              </a:tabLst>
              <a:defRPr/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globalización a nivel mundial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7072330" y="3357562"/>
            <a:ext cx="142876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5463" algn="r"/>
              </a:tabLst>
              <a:defRPr/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estrategias de colectividad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714744" y="2714620"/>
            <a:ext cx="2071702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5463" algn="r"/>
              </a:tabLst>
              <a:defRPr/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pequeñas y medianas empresas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000496" y="4071942"/>
            <a:ext cx="142876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5463" algn="r"/>
              </a:tabLst>
              <a:defRPr/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mecanismos de cooperación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214678" y="2214554"/>
            <a:ext cx="228601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5463" algn="r"/>
              </a:tabLst>
              <a:defRPr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asociatividad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0800000" flipV="1">
            <a:off x="1500166" y="2292386"/>
            <a:ext cx="2786082" cy="8508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286248" y="2285992"/>
            <a:ext cx="3500462" cy="78581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3.6 Presupuesto de Marketing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0" name="79 Tabla"/>
          <p:cNvGraphicFramePr>
            <a:graphicFrameLocks noGrp="1"/>
          </p:cNvGraphicFramePr>
          <p:nvPr/>
        </p:nvGraphicFramePr>
        <p:xfrm>
          <a:off x="2116141" y="2978478"/>
          <a:ext cx="4670437" cy="195072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428824"/>
                <a:gridCol w="1241613"/>
              </a:tblGrid>
              <a:tr h="149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Medios Publicitarios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Costo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9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Marketing directo 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$ 500.00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6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Prensa escrita, páginas amarillas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$ 200.00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$ 200.00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Radio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$ 150.00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Televisión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$ 600.00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Publicidad exterior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15,850.00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$ 17,500.00</a:t>
                      </a: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3" name="82 Rectángulo"/>
          <p:cNvSpPr/>
          <p:nvPr/>
        </p:nvSpPr>
        <p:spPr>
          <a:xfrm>
            <a:off x="857224" y="1928802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Gestión por parte del GOBIERNO AUTÓNOMO DESCENTRALIZADO PARROQUIAL RURAL DE ATAHUALPA, para la promoción y publicidad de la oferta exportable de los maestros artesanos.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57224" y="5098333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Canalizar a través de instituciones, organismos públicos y privados los medios publicitarios, para la oferta exportable.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3.7 Estrategia de procesos y planificación de capacidades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04920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1871684"/>
            <a:ext cx="5715040" cy="47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643306" y="6000768"/>
            <a:ext cx="3571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>
                <a:latin typeface="Arial" pitchFamily="34" charset="0"/>
                <a:cs typeface="Arial" pitchFamily="34" charset="0"/>
              </a:rPr>
              <a:t>Porcentaje de valor añadido de 89.53% considerable 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4: ESTRUCTURA LOGISTICA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838200" y="17446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4.1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Análisis de la Normativa Legal Nacional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714480" y="2357430"/>
            <a:ext cx="5643602" cy="42780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GATT, OMC, Normativa internacional: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Restricciones arancelarias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Precios internacionales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Restricciones no arancelarias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Regulaciones de importación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Beneficios de ciertos regímenes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Stock disponible para la entrega.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Forma y plazo de pago más ventajoso para ambas partes 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Arancel de aduana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Ad </a:t>
            </a:r>
            <a:r>
              <a:rPr lang="es-EC" sz="1600" dirty="0" err="1" smtClean="0">
                <a:latin typeface="Arial" pitchFamily="34" charset="0"/>
                <a:cs typeface="Arial" pitchFamily="34" charset="0"/>
              </a:rPr>
              <a:t>Valorem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Requisitos para ser exportador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Firma electrónica, BCE o Security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Registro en ECUAPASS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Normas técnicas y normas de calidad</a:t>
            </a:r>
          </a:p>
          <a:p>
            <a:pPr lvl="0" algn="ctr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Normas técnicas en los EE.UU.</a:t>
            </a:r>
          </a:p>
          <a:p>
            <a:pPr lvl="0" algn="ctr">
              <a:buFont typeface="Arial" pitchFamily="34" charset="0"/>
              <a:buChar char="•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8382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4.1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Análisis de la Normativa Legal Nacional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18" y="2153934"/>
          <a:ext cx="8496945" cy="420726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576066"/>
                <a:gridCol w="792088"/>
                <a:gridCol w="137641"/>
                <a:gridCol w="546051"/>
                <a:gridCol w="396428"/>
                <a:gridCol w="288032"/>
                <a:gridCol w="783618"/>
                <a:gridCol w="800558"/>
                <a:gridCol w="299441"/>
                <a:gridCol w="564655"/>
                <a:gridCol w="902074"/>
                <a:gridCol w="1292768"/>
                <a:gridCol w="1117525"/>
              </a:tblGrid>
              <a:tr h="95917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Pies Standard 40´ x 8´ x 8´6"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Descripción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623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Tara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Carga Max.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Max. P. 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3750 kg / 8265 lb</a:t>
                      </a:r>
                      <a:br>
                        <a:rPr lang="en-U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28750 kg / 63385 lb</a:t>
                      </a:r>
                      <a:br>
                        <a:rPr lang="en-U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32500 kg / 71650 lb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s-E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Disponible para cualquier carga seca normal. Ejemplos: bolsas, pallets, cajas, tambores, etc.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s-E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200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Medidas: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Internas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12.01m / 39´6"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2.34m / 7´9"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2.36m / 7´10"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Apertura puerta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2.34m / 7´8"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2.28m / 7´6"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97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Capacidad Cub.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Numero de pallet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Escritorio 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97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Capacidad Cub.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m3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Numero de pallet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Comedor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97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Capacidad Cub.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m3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Numero de pallet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Dormitorio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97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Capacidad Cub.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m3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Numero de pallet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Demás muebles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54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Capacidad Cub.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 m3 aprox.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Numero de pallet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DE </a:t>
                      </a:r>
                      <a:r>
                        <a:rPr lang="es-EC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CUBICAJE 20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917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Medidas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08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Pallets: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Escritorio: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Comedor: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Dormitorio: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1.65m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Sala: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Largo: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Ancho:</a:t>
                      </a:r>
                      <a:b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s-EC" sz="1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Altura:</a:t>
                      </a:r>
                      <a:endParaRPr lang="es-ES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1.65m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1.45m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1.4m</a:t>
                      </a:r>
                      <a:endParaRPr lang="es-E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735" marR="1735" marT="1735" marB="1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1520" y="1917467"/>
            <a:ext cx="35283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TIPO DE CONTENEDOR COMÚN O DRY VAN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Imagen 2" descr="http://www.affari.com.ar/dryvan1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2666231"/>
            <a:ext cx="1905000" cy="1266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8382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4.1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Análisis de la Normativa Legal Nacional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85720" y="2000240"/>
          <a:ext cx="3876675" cy="4429156"/>
        </p:xfrm>
        <a:graphic>
          <a:graphicData uri="http://schemas.openxmlformats.org/presentationml/2006/ole">
            <p:oleObj spid="_x0000_s54276" r:id="rId5" imgW="5582623" imgH="5465315" progId="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214810" y="1785926"/>
          <a:ext cx="4714908" cy="4786346"/>
        </p:xfrm>
        <a:graphic>
          <a:graphicData uri="http://schemas.openxmlformats.org/presentationml/2006/ole">
            <p:oleObj spid="_x0000_s54277" r:id="rId6" imgW="3818143" imgH="7769603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8382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4.2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Análisis de la Normativa Legal internacional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28596" y="4620292"/>
            <a:ext cx="47149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SISTEMA GENERALIZADO DE PREFERENCIAS (SGP)</a:t>
            </a:r>
          </a:p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Reglamentación en materia de empaquetado: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35809">
            <a:off x="616364" y="1912209"/>
            <a:ext cx="1085413" cy="90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6833">
            <a:off x="5149788" y="1906583"/>
            <a:ext cx="1004133" cy="7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714480" y="2000240"/>
            <a:ext cx="320632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Las barreras arancelarias (aranceles) 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83036" y="1928802"/>
            <a:ext cx="246093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Las barreras no arancelarias</a:t>
            </a:r>
            <a:endParaRPr lang="es-MX" sz="1400" dirty="0"/>
          </a:p>
        </p:txBody>
      </p:sp>
      <p:sp>
        <p:nvSpPr>
          <p:cNvPr id="12" name="11 Rectángulo"/>
          <p:cNvSpPr/>
          <p:nvPr/>
        </p:nvSpPr>
        <p:spPr>
          <a:xfrm>
            <a:off x="642910" y="2906909"/>
            <a:ext cx="578647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Los problemas más frecuentes que puede enfrentar un exportador son: 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74528">
            <a:off x="657218" y="3396679"/>
            <a:ext cx="804948" cy="7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32690">
            <a:off x="2667781" y="3467636"/>
            <a:ext cx="911365" cy="66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96228">
            <a:off x="4452102" y="3385569"/>
            <a:ext cx="1026186" cy="7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14993">
            <a:off x="6378172" y="3317638"/>
            <a:ext cx="985975" cy="77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600210" y="4205751"/>
            <a:ext cx="175721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Problemas Operativos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92948" y="4122710"/>
            <a:ext cx="155042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Problemas Legales</a:t>
            </a:r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349346" y="4194718"/>
            <a:ext cx="165141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Problemas Logísticos</a:t>
            </a:r>
            <a:endParaRPr lang="es-ES" sz="1200" dirty="0"/>
          </a:p>
        </p:txBody>
      </p:sp>
      <p:sp>
        <p:nvSpPr>
          <p:cNvPr id="20" name="19 Rectángulo"/>
          <p:cNvSpPr/>
          <p:nvPr/>
        </p:nvSpPr>
        <p:spPr>
          <a:xfrm>
            <a:off x="6336995" y="4122710"/>
            <a:ext cx="1806905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Problemas Financieros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97748">
            <a:off x="608751" y="5345023"/>
            <a:ext cx="1220911" cy="9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323528" y="6392361"/>
            <a:ext cx="1683474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Contener lo necesario</a:t>
            </a:r>
            <a:endParaRPr lang="es-ES" sz="1200" dirty="0"/>
          </a:p>
        </p:txBody>
      </p:sp>
      <p:sp>
        <p:nvSpPr>
          <p:cNvPr id="23" name="22 Rectángulo"/>
          <p:cNvSpPr/>
          <p:nvPr/>
        </p:nvSpPr>
        <p:spPr>
          <a:xfrm>
            <a:off x="2322737" y="6182045"/>
            <a:ext cx="103481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Preservar el producto 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28167">
            <a:off x="2290620" y="5283408"/>
            <a:ext cx="1034626" cy="85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3786182" y="6000768"/>
            <a:ext cx="200881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Considerar facilidades de manipulación, almacenamiento y estiba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44275">
            <a:off x="4368710" y="5272379"/>
            <a:ext cx="964769" cy="6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5367">
            <a:off x="6278755" y="5024896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5969210" y="5857892"/>
            <a:ext cx="224612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El diseño gráfico del empaque</a:t>
            </a:r>
            <a:endParaRPr lang="es-E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2000" contrast="-74000"/>
          </a:blip>
          <a:srcRect/>
          <a:stretch>
            <a:fillRect/>
          </a:stretch>
        </p:blipFill>
        <p:spPr bwMode="auto">
          <a:xfrm rot="21438543">
            <a:off x="752980" y="1769969"/>
            <a:ext cx="7569405" cy="41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8382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4.3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Logística y distribución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785786" y="1874587"/>
            <a:ext cx="75724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Logística de exportación de la mercancía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Logística de entrada, abastecimiento, inventario, selección de proveedores, formalizar tratos, plan de marketing, formalizar venta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Logística de salida, Broker (Corredor), busca clientes, promociona en ferias locales</a:t>
            </a:r>
          </a:p>
          <a:p>
            <a:pPr algn="just"/>
            <a:endPara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Documentos de Acompañamiento y de soporte: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Nota de pedido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Factura proforma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Factura comercial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Incoterm (FOB)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Embarque (país de origen)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Puerto de destino</a:t>
            </a:r>
          </a:p>
          <a:p>
            <a:pPr algn="just"/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de canales de distribución:</a:t>
            </a:r>
          </a:p>
          <a:p>
            <a:pPr algn="just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Organización y vender directamente al cliente sin intermediarios</a:t>
            </a:r>
          </a:p>
          <a:p>
            <a:pPr algn="just"/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“En este negocio a los distribuidores, fabricantes, importadores mayoristas les interesa hacer negocios a largo plazo, tener fabricantes confiables y cumplidos que entreguen muebles de calidad a buen precio y a tiempo”.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5: IMPACTO ECONÓMICO Y SOCIAL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2760212" y="1928802"/>
            <a:ext cx="5026498" cy="4770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Impacto económico: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Cambiar la matriz productiva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Mejorar el buen vivir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Impacto Social: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Acabar con el fenómeno migratorio 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Acabar con el índice de desocupación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Capacitar continuamente 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Fomentar la asociatividad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Análisis de los impactos: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Generar un plan de comercialización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Incentivar la asociatividad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Capacitar a los maestros artesanos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Eliminar la migración y la desocupación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Alternativas: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Buscar nuevos mercados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créditos, comercialización actual permanente.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02641">
            <a:off x="785270" y="1999322"/>
            <a:ext cx="1943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67894">
            <a:off x="1759712" y="2824659"/>
            <a:ext cx="936682" cy="139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28503">
            <a:off x="655959" y="2986952"/>
            <a:ext cx="1147826" cy="13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395923">
            <a:off x="747630" y="4443734"/>
            <a:ext cx="937050" cy="1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01779">
            <a:off x="1647942" y="443711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420600">
            <a:off x="971600" y="5534596"/>
            <a:ext cx="1368152" cy="11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12760" y="2190752"/>
          <a:ext cx="3887802" cy="338455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392494"/>
                <a:gridCol w="149530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ESCRITORIO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SILLA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$120.00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TELEFONO FAX PANOSONIC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$280.00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ARCHIVADOR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EQUIPO DE COMPUTACIÓN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COMPUTADOR LAPTOP HP COREI3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$690.00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IMPRESORA EPSON LX350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$210.00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MAQUINARIAS 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$17,100.00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HERRAMIENTAS DE MANO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$4,000.00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MAQUINAS PORTATILES CON MOTOR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$10,100.00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MAQUINAS FIJAS CON MOTOR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$3,000.00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 DE ACTIVOS FIJOS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$20,000.00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 ACTIVOS DIFERIDOS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$2,000.00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$85,609.04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 DE LA INVERSION INICIAL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$127,609.04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42942" y="1857364"/>
            <a:ext cx="178591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Inversión Inicial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726014" y="2190750"/>
          <a:ext cx="3632200" cy="281305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235200"/>
                <a:gridCol w="13970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$ 2,000.00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ESCRITORIO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$ 1,000.00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SILLA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$ 120.00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TELEFONO FAX PANOSONIC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$ 280.00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ARCHIVADOR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$ 600.00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EQUIPO DE COMPUTACIÓN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$ 900.00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COMPUTADOR LAPTOP HP COREI3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$ 690.00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IMPRESORA EPSON LX350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$ 210.00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MAQUINARIAS 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$ 17,100.00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HERRAMIENTAS DE MANO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$ 4,000.00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MAQUINAS PORTATILES CON MOTOR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$ 10,100.00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MAQUINAS FIJAS CON MOTOR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$ 3,000.00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 ACTIVOS FIJOS</a:t>
                      </a:r>
                      <a:endParaRPr lang="es-MX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$ 20,000.00</a:t>
                      </a:r>
                      <a:endParaRPr lang="es-MX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786346" y="1857364"/>
            <a:ext cx="142872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Activos fijos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34" y="2285992"/>
          <a:ext cx="8286808" cy="78282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14814"/>
                <a:gridCol w="1334727"/>
                <a:gridCol w="1280517"/>
                <a:gridCol w="1289551"/>
                <a:gridCol w="1280517"/>
                <a:gridCol w="1486682"/>
              </a:tblGrid>
              <a:tr h="17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ESPECIE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AÑO 1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AÑO 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AÑO 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AÑO 4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AÑO 5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COSTOS FIJOS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59,860.00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59,860.00 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59,860.00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59,860.00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     59,860.00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COSTOS VARIABLES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981.716,70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1.030.802,53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1.082.342,66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1.136.459,79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1.193.282,78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TOTAL COSTOS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1,041,576.70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1,090,662.53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1,142,202.66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1,196,319.79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1,253,142.78 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00066" y="1928802"/>
            <a:ext cx="228598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Proyección de costos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4282" y="3505983"/>
          <a:ext cx="8143932" cy="292341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343034"/>
                <a:gridCol w="665305"/>
                <a:gridCol w="813151"/>
                <a:gridCol w="665305"/>
                <a:gridCol w="1182765"/>
                <a:gridCol w="813151"/>
                <a:gridCol w="813151"/>
                <a:gridCol w="887074"/>
                <a:gridCol w="960996"/>
              </a:tblGrid>
              <a:tr h="116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ESPECIE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CANTIDAD POR MES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COSTO MP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COSTO EMBALAJE-PALLETS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COSTO TRANSPORTE ATAHUALPA-GUAYAQUIL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COSTO ADMINISTRATIVOS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VALOR COSTO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COSTO  MENSUAL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COSTO  ANUAL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MUEBLES DE OFICINA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$750,00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$163,76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$202,39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$303,71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$1.419,87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$14.198,70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$170.384,35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MUEBLES DE COCINA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$2.000,00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$186,70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$205,67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$303,77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$2.696,14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$26.961,42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$323.537,05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MUEBLES DE DORMITORIO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$1.200,00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$172,02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$203,57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$303,74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$1.879,33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$18.793,28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$225.519,32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LOS DEMAS MUEBLES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$1.500,00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$177,52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$204,36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$303,75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$2.185,63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$21.856,33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$262.275,97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$81.809,72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$981.716,70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14282" y="3192661"/>
            <a:ext cx="171448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Costos variables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1.2 Estudio Demográfico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4282" y="2000241"/>
          <a:ext cx="8715401" cy="100330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80065"/>
                <a:gridCol w="1080065"/>
                <a:gridCol w="1080065"/>
                <a:gridCol w="1080065"/>
                <a:gridCol w="1080065"/>
                <a:gridCol w="1080065"/>
                <a:gridCol w="1025698"/>
                <a:gridCol w="1209313"/>
              </a:tblGrid>
              <a:tr h="714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PROVINCIA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CANTÓN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PARROQUIA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HOMBRES</a:t>
                      </a:r>
                      <a:endParaRPr lang="es-MX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MUJERES</a:t>
                      </a:r>
                      <a:endParaRPr lang="es-MX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POBLACIÓN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SUPERFICIE DE LA PARROQUIA (km2)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DENSIDAD POBLACIONAL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SANTA ELENA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SANTA ELENA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ATAHUALPA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1,689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1,843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77.81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72630">
            <a:off x="373095" y="3663405"/>
            <a:ext cx="2897084" cy="27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143372" y="3214686"/>
            <a:ext cx="92869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casados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2858282" y="3285330"/>
            <a:ext cx="428628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143240" y="3500438"/>
            <a:ext cx="9286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4143372" y="3508419"/>
            <a:ext cx="164307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trabajo propio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143240" y="3500438"/>
            <a:ext cx="928694" cy="2953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 Título"/>
          <p:cNvSpPr txBox="1">
            <a:spLocks/>
          </p:cNvSpPr>
          <p:nvPr/>
        </p:nvSpPr>
        <p:spPr>
          <a:xfrm>
            <a:off x="4143372" y="3794171"/>
            <a:ext cx="2071702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aportan al IESS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3143240" y="3500438"/>
            <a:ext cx="928694" cy="58107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 txBox="1">
            <a:spLocks/>
          </p:cNvSpPr>
          <p:nvPr/>
        </p:nvSpPr>
        <p:spPr>
          <a:xfrm>
            <a:off x="4143372" y="4079923"/>
            <a:ext cx="92869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mestizos</a:t>
            </a: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143240" y="3500438"/>
            <a:ext cx="928694" cy="8668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 Título"/>
          <p:cNvSpPr txBox="1">
            <a:spLocks/>
          </p:cNvSpPr>
          <p:nvPr/>
        </p:nvSpPr>
        <p:spPr>
          <a:xfrm>
            <a:off x="4143372" y="4365675"/>
            <a:ext cx="128588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secundaria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rot="16200000" flipH="1">
            <a:off x="3031299" y="3612379"/>
            <a:ext cx="1152577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4143372" y="4651427"/>
            <a:ext cx="2500330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empleados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privados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16200000" flipH="1">
            <a:off x="2888423" y="3755255"/>
            <a:ext cx="1438329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 Título"/>
          <p:cNvSpPr txBox="1">
            <a:spLocks/>
          </p:cNvSpPr>
          <p:nvPr/>
        </p:nvSpPr>
        <p:spPr>
          <a:xfrm>
            <a:off x="4143372" y="4937179"/>
            <a:ext cx="3143272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vivienda propia totalmente pagada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16200000" flipH="1">
            <a:off x="2745547" y="3898131"/>
            <a:ext cx="1724081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4143372" y="5222931"/>
            <a:ext cx="185738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servicios básicos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rot="16200000" flipH="1">
            <a:off x="2602671" y="4041007"/>
            <a:ext cx="2009833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 Título"/>
          <p:cNvSpPr txBox="1">
            <a:spLocks/>
          </p:cNvSpPr>
          <p:nvPr/>
        </p:nvSpPr>
        <p:spPr>
          <a:xfrm>
            <a:off x="4143372" y="5508683"/>
            <a:ext cx="150019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casa o villa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rot="16200000" flipH="1">
            <a:off x="2459795" y="4183883"/>
            <a:ext cx="2295585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 Título"/>
          <p:cNvSpPr txBox="1">
            <a:spLocks/>
          </p:cNvSpPr>
          <p:nvPr/>
        </p:nvSpPr>
        <p:spPr>
          <a:xfrm>
            <a:off x="4143372" y="5794435"/>
            <a:ext cx="164307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cocinan con gas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rot="16200000" flipH="1">
            <a:off x="2316919" y="4326759"/>
            <a:ext cx="2581337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 Título"/>
          <p:cNvSpPr txBox="1">
            <a:spLocks/>
          </p:cNvSpPr>
          <p:nvPr/>
        </p:nvSpPr>
        <p:spPr>
          <a:xfrm>
            <a:off x="4143372" y="6080187"/>
            <a:ext cx="2786082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celular, tv por cable, internet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4" name="43 Conector recto de flecha"/>
          <p:cNvCxnSpPr/>
          <p:nvPr/>
        </p:nvCxnSpPr>
        <p:spPr>
          <a:xfrm rot="16200000" flipH="1">
            <a:off x="2174043" y="4469635"/>
            <a:ext cx="2867089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1 Título"/>
          <p:cNvSpPr txBox="1">
            <a:spLocks/>
          </p:cNvSpPr>
          <p:nvPr/>
        </p:nvSpPr>
        <p:spPr>
          <a:xfrm>
            <a:off x="6429388" y="3214686"/>
            <a:ext cx="92869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PEA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7" name="46 Conector recto de flecha"/>
          <p:cNvCxnSpPr>
            <a:stCxn id="16" idx="0"/>
          </p:cNvCxnSpPr>
          <p:nvPr/>
        </p:nvCxnSpPr>
        <p:spPr>
          <a:xfrm rot="5400000" flipH="1" flipV="1">
            <a:off x="5658233" y="2808703"/>
            <a:ext cx="6393" cy="139304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1 Título"/>
          <p:cNvSpPr txBox="1">
            <a:spLocks/>
          </p:cNvSpPr>
          <p:nvPr/>
        </p:nvSpPr>
        <p:spPr>
          <a:xfrm>
            <a:off x="8001024" y="3214686"/>
            <a:ext cx="928694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hombres</a:t>
            </a: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7000892" y="3500438"/>
            <a:ext cx="9286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2071678"/>
            <a:ext cx="61085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71604" y="2667000"/>
          <a:ext cx="6000792" cy="156565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509897"/>
                <a:gridCol w="249089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ENERGIA ELECTRICA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$300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AGUA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POTABLE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$300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TELEFONO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$360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INTERNET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$9,600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$3,600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PLAN DE MARKETING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$17,500.00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SUELDOS ADMINISTRATIVOS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$27,000.00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OTROS COSTOS DE OPERACION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$58,660.00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571604" y="2285992"/>
            <a:ext cx="342902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Otros gastos de operaci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anual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42910" y="2285992"/>
          <a:ext cx="6715172" cy="39141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14255"/>
                <a:gridCol w="1412236"/>
                <a:gridCol w="1096590"/>
                <a:gridCol w="116710"/>
                <a:gridCol w="1340850"/>
                <a:gridCol w="854050"/>
                <a:gridCol w="980481"/>
              </a:tblGrid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CREDITO RECIBIDO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$ 20,000.00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TASA DE INTERES ANUAL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10%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NUMERO DE PERIODOS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CUOTA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R=VALOR ACTUAL DEL CREDITO X TASA DE INTERES(1-1/(1+i)^n)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TABLA DE AMORTIZACION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PERIODO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CAPITAL INICIAL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INTERES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AMORTIZACION DE CAPITAL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CUOTA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CAPITAL FINAL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$ 20,000.00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$ 2,000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$ 19,064.73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$ 19,064.73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$ 1,906.47337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$ 1,028.79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$ 18,035.94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$ 18,035.94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$ 1,803.594077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$ 1,131.67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$ 16,904.27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$ 16,904.27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$ 1,690.426854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$ 1,244.84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$ 15,659.43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$ 15,659.43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$ 1,565.942909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$ 1,369.32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$ 14,290.11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$ 14,290.11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$ 1,429.01057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$ 1,506.26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$ 12,783.85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$ 12,783.85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$ 1,278.384997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$ 1,656.88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$ 11,126.97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$ 11,126.97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$ 1,112.696866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$ 1,822.57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$ 9,304.40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$ 9,304.40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$ 930.4399227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$ 2,004.83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$ 7,299.57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$ 7,299.57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$ 729.9572847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$ 2,205.31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$ 5,094.26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$ 5,094.26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$ 509.426383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$ 2,425.84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$ 2,668.42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$ 2,668.42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$ 266.8423911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$ 2,668.42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$ 2,935.27 </a:t>
                      </a:r>
                      <a:endParaRPr lang="es-MX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$ 0.00 </a:t>
                      </a:r>
                      <a:endParaRPr lang="es-MX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42910" y="1928802"/>
            <a:ext cx="221457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Tabla de amortización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1406" y="2914925"/>
          <a:ext cx="8929717" cy="117424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137509"/>
                <a:gridCol w="1312475"/>
                <a:gridCol w="1426970"/>
                <a:gridCol w="1312475"/>
                <a:gridCol w="1426970"/>
                <a:gridCol w="1313318"/>
              </a:tblGrid>
              <a:tr h="1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ESPECIE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1er AÑO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2do AÑO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3er AÑO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4to AÑO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5to AÑO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OFICINA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180,000.00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189,000.00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198,450.00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208,372.50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218,791.13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COCINA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480,000.00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504,000.00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529,200.00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555,660.00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583,443.00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MUEBLES DE DORMITORIO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288,000.00 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302,400.00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317,520.00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333,396.00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350,065.80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LOS DEMAS MUEBLES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360,000.00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378,000.00 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396,900.00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416,745.00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437,582.25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$ 1,308,000.00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1,373,400.00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$ 1,442,070.00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1,514,173.50 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1,589,882.18 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0185" marR="40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42876" y="2549719"/>
            <a:ext cx="221454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Proyección de ingresos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596" y="2357430"/>
          <a:ext cx="3714775" cy="126682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214446"/>
                <a:gridCol w="875130"/>
                <a:gridCol w="603636"/>
                <a:gridCol w="1021563"/>
              </a:tblGrid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fijos: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$5,138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Precio: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$3,000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variables: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$2,186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P.E.: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6.30919543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Unidades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Ventas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6.3091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$18,927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$18,927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$0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28596" y="2000240"/>
            <a:ext cx="3071802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Punto de equilibrio de los dem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muebles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596" y="4500570"/>
          <a:ext cx="3643338" cy="126682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214446"/>
                <a:gridCol w="792853"/>
                <a:gridCol w="804859"/>
                <a:gridCol w="831180"/>
              </a:tblGrid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fijos: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$5,138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Precio: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$2,400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variables: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$1,879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P.E.: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9.8680546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Unidades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Ventas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9.8680546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$23,683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$23,683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8596" y="4143380"/>
            <a:ext cx="3214678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Punto de equilibrio de muebles de dormitorio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714876" y="2357430"/>
          <a:ext cx="3383915" cy="127635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73480"/>
                <a:gridCol w="749300"/>
                <a:gridCol w="685800"/>
                <a:gridCol w="775335"/>
              </a:tblGrid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fijos: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$5,138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Precio: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$4,000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 variables: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$2,696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P.E.: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3.9406071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Utilidades: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Unidades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Ventas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Costos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Utilidades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3.9406071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$15,762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$15,762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$0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714876" y="2000240"/>
            <a:ext cx="3071802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Punto de equilibrio de muebles de cocina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705762" y="4519261"/>
          <a:ext cx="3581014" cy="122623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211553"/>
                <a:gridCol w="1003985"/>
                <a:gridCol w="573599"/>
                <a:gridCol w="791877"/>
              </a:tblGrid>
              <a:tr h="13854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Costos fijos:</a:t>
                      </a:r>
                      <a:endParaRPr lang="es-MX" sz="1100" dirty="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$5,138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854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Precio: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$1,500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854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Costos variables: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$1,420</a:t>
                      </a:r>
                      <a:endParaRPr lang="es-MX" sz="1100" dirty="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372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P.E.:</a:t>
                      </a:r>
                      <a:endParaRPr lang="es-MX" sz="1100" dirty="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64.120804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236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Utilidades: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$0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Unidades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Ventas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Costos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Utilidades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097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</a:rPr>
                        <a:t>64.120804</a:t>
                      </a:r>
                      <a:endParaRPr lang="es-MX" sz="1100" dirty="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</a:rPr>
                        <a:t>$96,181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</a:rPr>
                        <a:t>$96,181</a:t>
                      </a:r>
                      <a:endParaRPr lang="es-MX" sz="110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</a:rPr>
                        <a:t>$0</a:t>
                      </a:r>
                      <a:endParaRPr lang="es-MX" sz="1100" dirty="0">
                        <a:latin typeface="Calibri"/>
                      </a:endParaRPr>
                    </a:p>
                  </a:txBody>
                  <a:tcPr marL="31376" marR="313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14876" y="4143380"/>
            <a:ext cx="3000364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Punto de equilibrio de muebles de oficina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596" y="2591007"/>
          <a:ext cx="8358247" cy="319544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908034"/>
                <a:gridCol w="1232272"/>
                <a:gridCol w="1229622"/>
                <a:gridCol w="1306473"/>
                <a:gridCol w="1230504"/>
                <a:gridCol w="1451342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 2014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 2015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 2016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 2017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AÑO 2018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VENTAS TOTALES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1,308,000.00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1,373,400.00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1,442,070.00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1,514,173.50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1,589,882.18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TOTAL INGRESOS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1,308,000.00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1,373,400.00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1,442,070.00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1,514,173.50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1,589,882.18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TOTAL COSTOS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1,041,577.50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1,090,662.53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1,142,252.83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1,196,851.04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1,253,142.78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(=) UTILIDAD BRUTA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266,422.50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282,737.47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299,817.17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317,322.46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$           336,739.39 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GASTOS NO OPERATIVOS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$208,315.34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$218,132.51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$228,440.53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$239,263.96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$250,628.56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(-) GASTOS FINANCIEROS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$0.00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$0.00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$0.00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$0.00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$0.00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(=) UTILIDAD ANTES DE PARTICIPACION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$58,107.16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$64,604.96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$71,376.63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$78,058.51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$86,110.84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15 % PARTICIPACIÓN UTILIDADES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$8,716.07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$9,690.74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$10,706.50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$11,708.78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$12,916.63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(=) UTILIDADES ANTES DE IMPUESTOS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$49,391.09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$54,914.22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$60,670.14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$66,349.73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$73,194.21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25% IMPUESTOS A LA RENTA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$12,347.77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$13,728.55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$15,167.53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$16,587.43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$18,298.55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(=) UTILIDAD NETA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$61,738.86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$68,642.77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$75,837.67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$82,937.16</a:t>
                      </a:r>
                      <a:endParaRPr lang="es-MX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$91,492.76</a:t>
                      </a:r>
                      <a:endParaRPr lang="es-MX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19767" y="2214554"/>
            <a:ext cx="186621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Arial" pitchFamily="34" charset="0"/>
                <a:cs typeface="Arial" pitchFamily="34" charset="0"/>
              </a:rPr>
              <a:t>Estado de resultados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6: ESTUDIO FINANCIERO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14348" y="2357430"/>
          <a:ext cx="2235835" cy="14684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85818"/>
                <a:gridCol w="1450017"/>
              </a:tblGrid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PERÍODO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FLUJO DE FONDOS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0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-127,609.04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65,945.86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72,849.77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3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80,044.67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4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87,144.16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5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95,699.76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TIR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51.11%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14348" y="2000240"/>
            <a:ext cx="57150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TIR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214646" y="2357430"/>
          <a:ext cx="1857388" cy="163671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28695"/>
                <a:gridCol w="928693"/>
              </a:tblGrid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PERÍODO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FLUJO DE FONDOS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0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-127,609.04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1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65,945.86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2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72,849.77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3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80,044.67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4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87,144.16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</a:rPr>
                        <a:t>5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95,699.76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VAN</a:t>
                      </a:r>
                      <a:endParaRPr lang="es-MX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Arial"/>
                        </a:rPr>
                        <a:t>$ 156,005.11</a:t>
                      </a:r>
                      <a:endParaRPr lang="es-MX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214710" y="2000240"/>
            <a:ext cx="50003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286380" y="2357430"/>
          <a:ext cx="3430270" cy="150177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65200"/>
                <a:gridCol w="1294765"/>
                <a:gridCol w="117030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PERIODO (AÑO)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TOTAL ANUAL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ACUMULADO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-$127,609.04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-$127,609.04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$65,945.86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-$61,663.18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$72,849.77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$11,186.59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$80,044.67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$91,231.26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$87,144.16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$178,375.42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$95,699.76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$274,075.19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286380" y="1857364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PERIODO DE RECUPERACIÓN DE LA INVERSIÓN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4143380"/>
            <a:ext cx="3771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42910" y="5277635"/>
          <a:ext cx="4857784" cy="7620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622250"/>
                <a:gridCol w="1077245"/>
                <a:gridCol w="115828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SITUACIÓN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NOVEDAD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Valor actual neto (VAN)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$ 156,005.11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RENTABLE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Tasa interna de retorno (TIR)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51.11%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RENTABLE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Relación costo beneficio B/C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0.22</a:t>
                      </a:r>
                      <a:endParaRPr lang="es-MX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RENTABLE</a:t>
                      </a:r>
                      <a:endParaRPr lang="es-MX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42910" y="4929198"/>
            <a:ext cx="407196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RESUMEN  DE LA EVALUACIÓN FINANCIERA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CAPÍTULO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7: CONCLUSIONES Y RECOMENDACIONES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s-MX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785786" y="1857364"/>
            <a:ext cx="7286676" cy="4185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Generar ingresos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Carencia de organización y conocimientos administrativos para emprender en una asociatividad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Promoción de la oferta exportable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un sistema de economía popular y solidaria 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Coordinar con instituciones públicas y/o privadas el financiamiento, crédito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factible negociar en el exterior la oferta exportable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margen de utilidad es  rentable</a:t>
            </a:r>
          </a:p>
          <a:p>
            <a:pPr algn="just">
              <a:buFont typeface="Arial" pitchFamily="34" charset="0"/>
              <a:buChar char="•"/>
            </a:pPr>
            <a:endPara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asesore y oriente en los sistemas de economía popular y solidaria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gestione la publicidad a realizarse en internet en la páginas del Ministerio de Turismo, Comercio Exterior, Prefectura de Santa Elena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coordine con las organizaciones públicas y privadas para obtener el financiamiento, créditos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innove la creatividad en cada diseño 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mantenga el estatus</a:t>
            </a:r>
            <a:endPara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recomienda emprender en la asociatividad por es rentable la oferta exportable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214686"/>
            <a:ext cx="7772400" cy="147002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5605463" algn="r"/>
              </a:tabLst>
            </a:pPr>
            <a: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FIN DE LA PRESENTACION</a:t>
            </a:r>
            <a:b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MX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s-MX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s-MX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1.3 Marco Legal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71604" y="1857364"/>
            <a:ext cx="4572032" cy="10001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Art. 306, promover exportaciones sector artesanal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Art. 242, organización territorial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Art. 252, organización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por provincia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baseline="0" dirty="0" smtClean="0">
                <a:latin typeface="Arial" pitchFamily="34" charset="0"/>
                <a:ea typeface="+mj-ea"/>
                <a:cs typeface="Arial" pitchFamily="34" charset="0"/>
              </a:rPr>
              <a:t>Art.</a:t>
            </a:r>
            <a:r>
              <a:rPr lang="es-MX" sz="1400" dirty="0" smtClean="0">
                <a:latin typeface="Arial" pitchFamily="34" charset="0"/>
                <a:ea typeface="+mj-ea"/>
                <a:cs typeface="Arial" pitchFamily="34" charset="0"/>
              </a:rPr>
              <a:t> 255,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organización por parroquia rural, GADs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00298" y="3000372"/>
            <a:ext cx="650085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Art. 24, regulación parroquias rurales, en circunscripciones territoriales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Art. 66, organización Junta Parroquial Rural, asigna competencias y funciones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71836" y="5857892"/>
            <a:ext cx="371480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Asociación Interprofesional de Artesanos y Grupo Red Artesanal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857488" y="3714752"/>
            <a:ext cx="278608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Economía popular y solidaria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39695">
            <a:off x="2310335" y="4569782"/>
            <a:ext cx="838716" cy="11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48864">
            <a:off x="598419" y="1997315"/>
            <a:ext cx="884664" cy="119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75301">
            <a:off x="1050154" y="3963937"/>
            <a:ext cx="1769316" cy="6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83383">
            <a:off x="49868" y="3236423"/>
            <a:ext cx="2357454" cy="72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3214678" y="4786322"/>
            <a:ext cx="550072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Plan Nacional del Buen Vivir 2013-2017: 12 objetivos nacionales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52077">
            <a:off x="2274362" y="5821541"/>
            <a:ext cx="1223089" cy="9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1.4 Origen de los muebles artesanales en madera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643042" y="1844824"/>
            <a:ext cx="1785950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ebanistería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8424">
            <a:off x="1677491" y="2684960"/>
            <a:ext cx="2032645" cy="16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97916">
            <a:off x="5885655" y="2599484"/>
            <a:ext cx="1803674" cy="17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5282960" y="1865345"/>
            <a:ext cx="3218130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siglo XVII pasa a ser oficio artesanal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486750" y="2132856"/>
            <a:ext cx="172819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3071802" y="4357694"/>
            <a:ext cx="1500198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empleo de laca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10800000" flipV="1">
            <a:off x="4572000" y="4500570"/>
            <a:ext cx="1357322" cy="14287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 Título"/>
          <p:cNvSpPr txBox="1">
            <a:spLocks/>
          </p:cNvSpPr>
          <p:nvPr/>
        </p:nvSpPr>
        <p:spPr>
          <a:xfrm>
            <a:off x="1142976" y="5437245"/>
            <a:ext cx="4143404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Atahualpa es la “Capital del mueble del Ecuador”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3001158" y="5214156"/>
            <a:ext cx="428628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/>
          <p:cNvSpPr txBox="1">
            <a:spLocks/>
          </p:cNvSpPr>
          <p:nvPr/>
        </p:nvSpPr>
        <p:spPr>
          <a:xfrm>
            <a:off x="2665404" y="1857364"/>
            <a:ext cx="1477968" cy="563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(ébano)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1.5 Importancia de los muebles artesanales en madera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86182" y="2428868"/>
            <a:ext cx="1150418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ebanistería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275856" y="3212976"/>
            <a:ext cx="230425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04615">
            <a:off x="5687492" y="2319577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78901">
            <a:off x="1297441" y="2408580"/>
            <a:ext cx="1865677" cy="15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 de flecha"/>
          <p:cNvCxnSpPr/>
          <p:nvPr/>
        </p:nvCxnSpPr>
        <p:spPr>
          <a:xfrm flipH="1">
            <a:off x="3635896" y="3861048"/>
            <a:ext cx="1800200" cy="57606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18465">
            <a:off x="2273366" y="4174296"/>
            <a:ext cx="1076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22 Conector recto de flecha"/>
          <p:cNvCxnSpPr/>
          <p:nvPr/>
        </p:nvCxnSpPr>
        <p:spPr>
          <a:xfrm>
            <a:off x="3635896" y="4869160"/>
            <a:ext cx="172819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 Título"/>
          <p:cNvSpPr txBox="1">
            <a:spLocks/>
          </p:cNvSpPr>
          <p:nvPr/>
        </p:nvSpPr>
        <p:spPr>
          <a:xfrm>
            <a:off x="5436096" y="4509120"/>
            <a:ext cx="1993424" cy="5635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incursión en el cambio de matriz productiva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02" y="500043"/>
            <a:ext cx="315885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86776" y="5911231"/>
            <a:ext cx="857224" cy="9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85800" y="2005370"/>
            <a:ext cx="7772400" cy="77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1.6 Características de los muebles artesanales en madera, tipo de madera empleada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84650">
            <a:off x="1473977" y="2312969"/>
            <a:ext cx="1727347" cy="15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053412" y="4071942"/>
            <a:ext cx="1018258" cy="233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moldeado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04343">
            <a:off x="3822797" y="2266140"/>
            <a:ext cx="1777647" cy="157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3537024" y="4000504"/>
            <a:ext cx="752395" cy="225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tallado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47234">
            <a:off x="6147718" y="2095769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5769272" y="3786190"/>
            <a:ext cx="1017515" cy="228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resanado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46369">
            <a:off x="3846451" y="4437218"/>
            <a:ext cx="1916224" cy="14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3475023" y="6072206"/>
            <a:ext cx="1096977" cy="253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barnizado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21194">
            <a:off x="1494973" y="4513151"/>
            <a:ext cx="1889035" cy="14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315093" y="6176135"/>
            <a:ext cx="646569" cy="253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lijado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08738">
            <a:off x="6515500" y="3975084"/>
            <a:ext cx="1754636" cy="15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6167120" y="5711173"/>
            <a:ext cx="1012116" cy="218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decorado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4641</Words>
  <Application>Microsoft Office PowerPoint</Application>
  <PresentationFormat>Presentación en pantalla (4:3)</PresentationFormat>
  <Paragraphs>1795</Paragraphs>
  <Slides>58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INGENIERÍA EN COMERCIO EXTERIOR Y NEGOCIACIÓN INTERNACIONAL </vt:lpstr>
      <vt:lpstr>ÍNDICE</vt:lpstr>
      <vt:lpstr>CAPÍTULO 1: ANTECEDENTES    </vt:lpstr>
      <vt:lpstr>1.1 Asociatividad, concepto y detalle    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CAPÍTULO 2: ESTUDIO DE MERCADO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2.1 Estudio de producción local muebles artesanales en madera     </vt:lpstr>
      <vt:lpstr>   2.2 Estudio de demanda internacional     </vt:lpstr>
      <vt:lpstr>   2.2 Estudio de demanda internacional     </vt:lpstr>
      <vt:lpstr>   2.2 Estudio de demanda internacional     </vt:lpstr>
      <vt:lpstr>   2.2 Estudio de demanda internacional     </vt:lpstr>
      <vt:lpstr>   2.3 Estudio de competencia internacional     </vt:lpstr>
      <vt:lpstr>   2.3 Estudio de competencia internacional     </vt:lpstr>
      <vt:lpstr>   2.4 Análisis de la oferta y la demanda del mercado de destino     </vt:lpstr>
      <vt:lpstr>   2.4 Análisis de la oferta y la demanda del mercado de destino     </vt:lpstr>
      <vt:lpstr>   2.5 Análisis y justificativo del mercado de destino     </vt:lpstr>
      <vt:lpstr>   2.6 Matriz de Crecimiento - Cuota de Mercado – BCG (Boston Consulting Group)     </vt:lpstr>
      <vt:lpstr>      2.7 Balanza comercial (superávit o déficit)      </vt:lpstr>
      <vt:lpstr>CAPÍTULO 3: PLAN DE MARKETING     </vt:lpstr>
      <vt:lpstr>3.1 Promoción y publicidad     </vt:lpstr>
      <vt:lpstr>3.2 Estrategias de mercado     </vt:lpstr>
      <vt:lpstr>3.3 Marketing Mix     </vt:lpstr>
      <vt:lpstr>3.4 Imagen corporativa    </vt:lpstr>
      <vt:lpstr>3.6 Presupuesto de Marketing     </vt:lpstr>
      <vt:lpstr>3.7 Estrategia de procesos y planificación de capacidades    </vt:lpstr>
      <vt:lpstr>CAPÍTULO 4: ESTRUCTURA LOGISTICA     </vt:lpstr>
      <vt:lpstr>Diapositiva 43</vt:lpstr>
      <vt:lpstr>Diapositiva 44</vt:lpstr>
      <vt:lpstr>Diapositiva 45</vt:lpstr>
      <vt:lpstr>Diapositiva 46</vt:lpstr>
      <vt:lpstr>CAPÍTULO 5: IMPACTO ECONÓMICO Y SOCIAL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6: ESTUDIO FINANCIERO     </vt:lpstr>
      <vt:lpstr>CAPÍTULO 7: CONCLUSIONES Y RECOMENDACIONES    </vt:lpstr>
      <vt:lpstr>FIN DE LA PRESENTACION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INGENIERÍA EN COMERCIO EXTERIOR Y NEGOCIACIÓN INTERNACIONAL </dc:title>
  <dc:creator>YURI 2013</dc:creator>
  <cp:lastModifiedBy>YURI 2013</cp:lastModifiedBy>
  <cp:revision>290</cp:revision>
  <dcterms:created xsi:type="dcterms:W3CDTF">2014-11-29T01:51:21Z</dcterms:created>
  <dcterms:modified xsi:type="dcterms:W3CDTF">2015-01-18T15:44:47Z</dcterms:modified>
</cp:coreProperties>
</file>