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rts/style1.xml" ContentType="application/vnd.ms-office.chartstyle+xml"/>
  <Override PartName="/ppt/charts/colors1.xml" ContentType="application/vnd.ms-office.chartcolorstyle+xml"/>
  <Override PartName="/ppt/charts/style2.xml" ContentType="application/vnd.ms-office.chartstyle+xml"/>
  <Override PartName="/ppt/charts/colors2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bookmarkIdSeed="9">
  <p:sldMasterIdLst>
    <p:sldMasterId id="2147483648" r:id="rId2"/>
  </p:sldMasterIdLst>
  <p:notesMasterIdLst>
    <p:notesMasterId r:id="rId43"/>
  </p:notesMasterIdLst>
  <p:handoutMasterIdLst>
    <p:handoutMasterId r:id="rId44"/>
  </p:handoutMasterIdLst>
  <p:sldIdLst>
    <p:sldId id="323" r:id="rId3"/>
    <p:sldId id="268" r:id="rId4"/>
    <p:sldId id="320" r:id="rId5"/>
    <p:sldId id="289" r:id="rId6"/>
    <p:sldId id="269" r:id="rId7"/>
    <p:sldId id="282" r:id="rId8"/>
    <p:sldId id="283" r:id="rId9"/>
    <p:sldId id="284" r:id="rId10"/>
    <p:sldId id="288" r:id="rId11"/>
    <p:sldId id="285" r:id="rId12"/>
    <p:sldId id="286" r:id="rId13"/>
    <p:sldId id="287" r:id="rId14"/>
    <p:sldId id="290" r:id="rId15"/>
    <p:sldId id="291" r:id="rId16"/>
    <p:sldId id="270" r:id="rId17"/>
    <p:sldId id="294" r:id="rId18"/>
    <p:sldId id="295" r:id="rId19"/>
    <p:sldId id="296" r:id="rId20"/>
    <p:sldId id="301" r:id="rId21"/>
    <p:sldId id="297" r:id="rId22"/>
    <p:sldId id="298" r:id="rId23"/>
    <p:sldId id="299" r:id="rId24"/>
    <p:sldId id="300" r:id="rId25"/>
    <p:sldId id="302" r:id="rId26"/>
    <p:sldId id="303" r:id="rId27"/>
    <p:sldId id="304" r:id="rId28"/>
    <p:sldId id="305" r:id="rId29"/>
    <p:sldId id="306" r:id="rId30"/>
    <p:sldId id="272" r:id="rId31"/>
    <p:sldId id="273" r:id="rId32"/>
    <p:sldId id="309" r:id="rId33"/>
    <p:sldId id="275" r:id="rId34"/>
    <p:sldId id="310" r:id="rId35"/>
    <p:sldId id="311" r:id="rId36"/>
    <p:sldId id="313" r:id="rId37"/>
    <p:sldId id="318" r:id="rId38"/>
    <p:sldId id="314" r:id="rId39"/>
    <p:sldId id="322" r:id="rId40"/>
    <p:sldId id="317" r:id="rId41"/>
    <p:sldId id="321" r:id="rId4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660B408-B3CF-4A94-85FC-2B1E0A45F4A2}" styleName="Estilo oscuro 2 - Énfasis 1/Énfasis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E25E649-3F16-4E02-A733-19D2CDBF48F0}" styleName="Estilo medio 3 - Énfasis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AF606853-7671-496A-8E4F-DF71F8EC918B}" styleName="Estilo oscuro 1 - Énfasis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B1032C-EA38-4F05-BA0D-38AFFFC7BED3}" styleName="Estilo claro 3 - Acento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6" autoAdjust="0"/>
    <p:restoredTop sz="94711" autoAdjust="0"/>
  </p:normalViewPr>
  <p:slideViewPr>
    <p:cSldViewPr snapToGrid="0">
      <p:cViewPr varScale="1">
        <p:scale>
          <a:sx n="66" d="100"/>
          <a:sy n="66" d="100"/>
        </p:scale>
        <p:origin x="-678" y="-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362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2" d="100"/>
          <a:sy n="82" d="100"/>
        </p:scale>
        <p:origin x="385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5.xlsx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Hoja_de_c_lculo_de_Microsoft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ATA%20SEBAS%20KRLOZ\Desktop\FINANCIERO%20FINAL_0001.xlsx" TargetMode="External"/></Relationships>
</file>

<file path=ppt/charts/_rels/chart8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oleObject" Target="file:///G:\ULTIMA%20CARPETA\FINANCIERO%20FINAL_000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title>
      <c:tx>
        <c:rich>
          <a:bodyPr/>
          <a:lstStyle/>
          <a:p>
            <a:pPr>
              <a:defRPr lang="es-EC"/>
            </a:pPr>
            <a:r>
              <a:rPr lang="es-ES"/>
              <a:t>PRODUCCIÓN MUNDIAL BIODIESEL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PRODUCCIÓN MUNDIAL (ANUAL)</c:v>
                </c:pt>
              </c:strCache>
            </c:strRef>
          </c:tx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s-EC"/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Hoja1!$A$2:$A$8</c:f>
              <c:numCache>
                <c:formatCode>General</c:formatCode>
                <c:ptCount val="7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</c:numCache>
            </c:numRef>
          </c:cat>
          <c:val>
            <c:numRef>
              <c:f>Hoja1!$B$2:$B$8</c:f>
              <c:numCache>
                <c:formatCode>General</c:formatCode>
                <c:ptCount val="7"/>
                <c:pt idx="0">
                  <c:v>14.18</c:v>
                </c:pt>
                <c:pt idx="1">
                  <c:v>16.2</c:v>
                </c:pt>
                <c:pt idx="2">
                  <c:v>18.37</c:v>
                </c:pt>
                <c:pt idx="3">
                  <c:v>22.310000000000031</c:v>
                </c:pt>
                <c:pt idx="4">
                  <c:v>24.19</c:v>
                </c:pt>
                <c:pt idx="5">
                  <c:v>27.06</c:v>
                </c:pt>
                <c:pt idx="6">
                  <c:v>29.12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2008 - 2014</c:v>
                </c:pt>
              </c:strCache>
            </c:strRef>
          </c:tx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s-EC"/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Hoja1!$A$2:$A$8</c:f>
              <c:numCache>
                <c:formatCode>General</c:formatCode>
                <c:ptCount val="7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</c:numCache>
            </c:numRef>
          </c:cat>
          <c:val>
            <c:numRef>
              <c:f>Hoja1!$C$2:$C$8</c:f>
              <c:numCache>
                <c:formatCode>General</c:formatCode>
                <c:ptCount val="7"/>
                <c:pt idx="0">
                  <c:v>14.18</c:v>
                </c:pt>
                <c:pt idx="1">
                  <c:v>29.12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64233216"/>
        <c:axId val="164234752"/>
      </c:lineChart>
      <c:catAx>
        <c:axId val="164233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lang="es-EC"/>
            </a:pPr>
            <a:endParaRPr lang="es-EC"/>
          </a:p>
        </c:txPr>
        <c:crossAx val="164234752"/>
        <c:crosses val="autoZero"/>
        <c:auto val="1"/>
        <c:lblAlgn val="ctr"/>
        <c:lblOffset val="100"/>
        <c:noMultiLvlLbl val="0"/>
      </c:catAx>
      <c:valAx>
        <c:axId val="16423475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one"/>
        <c:crossAx val="164233216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22983996792067668"/>
          <c:y val="0.14672634670666326"/>
          <c:w val="0.54032006415864686"/>
          <c:h val="0.11540838645169382"/>
        </c:manualLayout>
      </c:layout>
      <c:overlay val="0"/>
      <c:txPr>
        <a:bodyPr/>
        <a:lstStyle/>
        <a:p>
          <a:pPr>
            <a:defRPr lang="es-EC"/>
          </a:pPr>
          <a:endParaRPr lang="es-EC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title>
      <c:tx>
        <c:rich>
          <a:bodyPr/>
          <a:lstStyle/>
          <a:p>
            <a:pPr>
              <a:defRPr lang="es-EC"/>
            </a:pPr>
            <a:r>
              <a:rPr lang="es-ES"/>
              <a:t>PRODUCCIÓN DE BIODIESEL</a:t>
            </a:r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USO PARA LA PRODUCCION DE BIODIESEL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s-EC"/>
                </a:pPr>
                <a:endParaRPr lang="es-EC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Hoja1!$A$2:$A$7</c:f>
              <c:strCache>
                <c:ptCount val="6"/>
                <c:pt idx="0">
                  <c:v>ACEITE DE SOJA</c:v>
                </c:pt>
                <c:pt idx="1">
                  <c:v>ACEITE DE COLZA</c:v>
                </c:pt>
                <c:pt idx="2">
                  <c:v>ACEITE DE PALMA</c:v>
                </c:pt>
                <c:pt idx="3">
                  <c:v>ACEITE DE GIRASOL</c:v>
                </c:pt>
                <c:pt idx="4">
                  <c:v>SEBO</c:v>
                </c:pt>
                <c:pt idx="5">
                  <c:v>OTRAS MATERIAS PRIMAS</c:v>
                </c:pt>
              </c:strCache>
            </c:strRef>
          </c:cat>
          <c:val>
            <c:numRef>
              <c:f>Hoja1!$B$2:$B$7</c:f>
              <c:numCache>
                <c:formatCode>0.000%</c:formatCode>
                <c:ptCount val="6"/>
                <c:pt idx="0">
                  <c:v>0.28222398309561875</c:v>
                </c:pt>
                <c:pt idx="1">
                  <c:v>0.27832805071315381</c:v>
                </c:pt>
                <c:pt idx="2">
                  <c:v>0.26234812466983631</c:v>
                </c:pt>
                <c:pt idx="3">
                  <c:v>7.7258320126782874E-3</c:v>
                </c:pt>
                <c:pt idx="4">
                  <c:v>6.5636555731642898E-2</c:v>
                </c:pt>
                <c:pt idx="5">
                  <c:v>0.10373745377707352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</c:pie3DChart>
    </c:plotArea>
    <c:plotVisOnly val="1"/>
    <c:dispBlanksAs val="zero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lang="es-EC"/>
            </a:pPr>
            <a:r>
              <a:rPr lang="es-EC" dirty="0" smtClean="0"/>
              <a:t>PRODUCCIÓN MUNDIAL</a:t>
            </a:r>
            <a:endParaRPr lang="es-EC" dirty="0"/>
          </a:p>
        </c:rich>
      </c:tx>
      <c:layout>
        <c:manualLayout>
          <c:xMode val="edge"/>
          <c:yMode val="edge"/>
          <c:x val="0.27816400811081016"/>
          <c:y val="2.5426678942880816E-2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PRODUCCION</c:v>
                </c:pt>
              </c:strCache>
            </c:strRef>
          </c:tx>
          <c:explosion val="25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s-EC"/>
                </a:pPr>
                <a:endParaRPr lang="es-EC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Hoja1!$A$2:$A$9</c:f>
              <c:strCache>
                <c:ptCount val="8"/>
                <c:pt idx="0">
                  <c:v>Estados Unidos</c:v>
                </c:pt>
                <c:pt idx="1">
                  <c:v>Indonesia</c:v>
                </c:pt>
                <c:pt idx="2">
                  <c:v>Brasil</c:v>
                </c:pt>
                <c:pt idx="3">
                  <c:v>Alemania</c:v>
                </c:pt>
                <c:pt idx="4">
                  <c:v>Argentina</c:v>
                </c:pt>
                <c:pt idx="5">
                  <c:v>Tailandia</c:v>
                </c:pt>
                <c:pt idx="6">
                  <c:v>Holanda</c:v>
                </c:pt>
                <c:pt idx="7">
                  <c:v>OTROS</c:v>
                </c:pt>
              </c:strCache>
            </c:strRef>
          </c:cat>
          <c:val>
            <c:numRef>
              <c:f>Hoja1!$B$2:$B$9</c:f>
              <c:numCache>
                <c:formatCode>General</c:formatCode>
                <c:ptCount val="8"/>
                <c:pt idx="0">
                  <c:v>13.63</c:v>
                </c:pt>
                <c:pt idx="1">
                  <c:v>8.66</c:v>
                </c:pt>
                <c:pt idx="2">
                  <c:v>10.24</c:v>
                </c:pt>
                <c:pt idx="3">
                  <c:v>11.29</c:v>
                </c:pt>
                <c:pt idx="4">
                  <c:v>8.89</c:v>
                </c:pt>
                <c:pt idx="5">
                  <c:v>3.56</c:v>
                </c:pt>
                <c:pt idx="6">
                  <c:v>2.9899999999999998</c:v>
                </c:pt>
                <c:pt idx="7">
                  <c:v>40.74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legend>
      <c:legendPos val="r"/>
      <c:layout/>
      <c:overlay val="0"/>
      <c:txPr>
        <a:bodyPr/>
        <a:lstStyle/>
        <a:p>
          <a:pPr>
            <a:defRPr lang="es-EC"/>
          </a:pPr>
          <a:endParaRPr lang="es-EC"/>
        </a:p>
      </c:txPr>
    </c:legend>
    <c:plotVisOnly val="1"/>
    <c:dispBlanksAs val="zero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lang="es-EC"/>
            </a:pPr>
            <a:r>
              <a:rPr lang="es-ES"/>
              <a:t>MILLONES DE TONELADAS</a:t>
            </a: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2010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s-EC"/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Hoja1!$A$2:$A$3</c:f>
              <c:strCache>
                <c:ptCount val="2"/>
                <c:pt idx="0">
                  <c:v>FUELOILS</c:v>
                </c:pt>
                <c:pt idx="1">
                  <c:v>BIODIESEL</c:v>
                </c:pt>
              </c:strCache>
            </c:strRef>
          </c:cat>
          <c:val>
            <c:numRef>
              <c:f>Hoja1!$B$2:$B$3</c:f>
              <c:numCache>
                <c:formatCode>General</c:formatCode>
                <c:ptCount val="2"/>
                <c:pt idx="0">
                  <c:v>1.45</c:v>
                </c:pt>
                <c:pt idx="1">
                  <c:v>0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2011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s-EC"/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Hoja1!$A$2:$A$3</c:f>
              <c:strCache>
                <c:ptCount val="2"/>
                <c:pt idx="0">
                  <c:v>FUELOILS</c:v>
                </c:pt>
                <c:pt idx="1">
                  <c:v>BIODIESEL</c:v>
                </c:pt>
              </c:strCache>
            </c:strRef>
          </c:cat>
          <c:val>
            <c:numRef>
              <c:f>Hoja1!$C$2:$C$3</c:f>
              <c:numCache>
                <c:formatCode>General</c:formatCode>
                <c:ptCount val="2"/>
                <c:pt idx="0">
                  <c:v>1.61</c:v>
                </c:pt>
                <c:pt idx="1">
                  <c:v>0</c:v>
                </c:pt>
              </c:numCache>
            </c:numRef>
          </c:val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2012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s-EC"/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Hoja1!$A$2:$A$3</c:f>
              <c:strCache>
                <c:ptCount val="2"/>
                <c:pt idx="0">
                  <c:v>FUELOILS</c:v>
                </c:pt>
                <c:pt idx="1">
                  <c:v>BIODIESEL</c:v>
                </c:pt>
              </c:strCache>
            </c:strRef>
          </c:cat>
          <c:val>
            <c:numRef>
              <c:f>Hoja1!$D$2:$D$3</c:f>
              <c:numCache>
                <c:formatCode>General</c:formatCode>
                <c:ptCount val="2"/>
                <c:pt idx="0">
                  <c:v>1.28</c:v>
                </c:pt>
                <c:pt idx="1">
                  <c:v>0</c:v>
                </c:pt>
              </c:numCache>
            </c:numRef>
          </c:val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2013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s-EC"/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Hoja1!$A$2:$A$3</c:f>
              <c:strCache>
                <c:ptCount val="2"/>
                <c:pt idx="0">
                  <c:v>FUELOILS</c:v>
                </c:pt>
                <c:pt idx="1">
                  <c:v>BIODIESEL</c:v>
                </c:pt>
              </c:strCache>
            </c:strRef>
          </c:cat>
          <c:val>
            <c:numRef>
              <c:f>Hoja1!$E$2:$E$3</c:f>
              <c:numCache>
                <c:formatCode>General</c:formatCode>
                <c:ptCount val="2"/>
                <c:pt idx="0">
                  <c:v>0.87000000000000399</c:v>
                </c:pt>
                <c:pt idx="1">
                  <c:v>0.05</c:v>
                </c:pt>
              </c:numCache>
            </c:numRef>
          </c:val>
        </c:ser>
        <c:ser>
          <c:idx val="4"/>
          <c:order val="4"/>
          <c:tx>
            <c:strRef>
              <c:f>Hoja1!$F$1</c:f>
              <c:strCache>
                <c:ptCount val="1"/>
                <c:pt idx="0">
                  <c:v>2014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s-EC"/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Hoja1!$A$2:$A$3</c:f>
              <c:strCache>
                <c:ptCount val="2"/>
                <c:pt idx="0">
                  <c:v>FUELOILS</c:v>
                </c:pt>
                <c:pt idx="1">
                  <c:v>BIODIESEL</c:v>
                </c:pt>
              </c:strCache>
            </c:strRef>
          </c:cat>
          <c:val>
            <c:numRef>
              <c:f>Hoja1!$F$2:$F$3</c:f>
              <c:numCache>
                <c:formatCode>General</c:formatCode>
                <c:ptCount val="2"/>
                <c:pt idx="0">
                  <c:v>0.32000000000000223</c:v>
                </c:pt>
                <c:pt idx="1">
                  <c:v>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65452032"/>
        <c:axId val="165470208"/>
        <c:axId val="0"/>
      </c:bar3DChart>
      <c:catAx>
        <c:axId val="16545203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lang="es-EC"/>
            </a:pPr>
            <a:endParaRPr lang="es-EC"/>
          </a:p>
        </c:txPr>
        <c:crossAx val="165470208"/>
        <c:crosses val="autoZero"/>
        <c:auto val="1"/>
        <c:lblAlgn val="ctr"/>
        <c:lblOffset val="100"/>
        <c:noMultiLvlLbl val="0"/>
      </c:catAx>
      <c:valAx>
        <c:axId val="16547020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one"/>
        <c:crossAx val="165452032"/>
        <c:crosses val="autoZero"/>
        <c:crossBetween val="between"/>
      </c:valAx>
    </c:plotArea>
    <c:legend>
      <c:legendPos val="t"/>
      <c:layout/>
      <c:overlay val="0"/>
      <c:txPr>
        <a:bodyPr/>
        <a:lstStyle/>
        <a:p>
          <a:pPr>
            <a:defRPr lang="es-EC"/>
          </a:pPr>
          <a:endParaRPr lang="es-EC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lang="es-EC"/>
            </a:pPr>
            <a:r>
              <a:rPr lang="es-ES"/>
              <a:t>IMPORTACIONES</a:t>
            </a:r>
            <a:r>
              <a:rPr lang="es-ES" baseline="0"/>
              <a:t> POR PAíS</a:t>
            </a:r>
            <a:endParaRPr lang="es-ES"/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ARGENTINA</c:v>
                </c:pt>
              </c:strCache>
            </c:strRef>
          </c:tx>
          <c:invertIfNegative val="0"/>
          <c:cat>
            <c:numRef>
              <c:f>Hoja1!$A$2:$A$4</c:f>
              <c:numCache>
                <c:formatCode>General</c:formatCode>
                <c:ptCount val="3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</c:numCache>
            </c:numRef>
          </c:cat>
          <c:val>
            <c:numRef>
              <c:f>Hoja1!$B$2:$B$4</c:f>
              <c:numCache>
                <c:formatCode>0.00%</c:formatCode>
                <c:ptCount val="3"/>
                <c:pt idx="0">
                  <c:v>0.69280000000000064</c:v>
                </c:pt>
                <c:pt idx="1">
                  <c:v>0.73276330130273637</c:v>
                </c:pt>
                <c:pt idx="2">
                  <c:v>0.99990000000000001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INDONESIA</c:v>
                </c:pt>
              </c:strCache>
            </c:strRef>
          </c:tx>
          <c:invertIfNegative val="0"/>
          <c:cat>
            <c:numRef>
              <c:f>Hoja1!$A$2:$A$4</c:f>
              <c:numCache>
                <c:formatCode>General</c:formatCode>
                <c:ptCount val="3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</c:numCache>
            </c:numRef>
          </c:cat>
          <c:val>
            <c:numRef>
              <c:f>Hoja1!$C$2:$C$4</c:f>
              <c:numCache>
                <c:formatCode>0.00%</c:formatCode>
                <c:ptCount val="3"/>
                <c:pt idx="0">
                  <c:v>0.1599671470470436</c:v>
                </c:pt>
                <c:pt idx="1">
                  <c:v>3.6088865200003296E-2</c:v>
                </c:pt>
                <c:pt idx="2">
                  <c:v>0</c:v>
                </c:pt>
              </c:numCache>
            </c:numRef>
          </c:val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TRINIDAD Y TOBAGO</c:v>
                </c:pt>
              </c:strCache>
            </c:strRef>
          </c:tx>
          <c:invertIfNegative val="0"/>
          <c:cat>
            <c:numRef>
              <c:f>Hoja1!$A$2:$A$4</c:f>
              <c:numCache>
                <c:formatCode>General</c:formatCode>
                <c:ptCount val="3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</c:numCache>
            </c:numRef>
          </c:cat>
          <c:val>
            <c:numRef>
              <c:f>Hoja1!$D$2:$D$4</c:f>
              <c:numCache>
                <c:formatCode>0.00%</c:formatCode>
                <c:ptCount val="3"/>
                <c:pt idx="0">
                  <c:v>8.5374825203721263E-2</c:v>
                </c:pt>
                <c:pt idx="1">
                  <c:v>1.9089012439051579E-2</c:v>
                </c:pt>
                <c:pt idx="2">
                  <c:v>0</c:v>
                </c:pt>
              </c:numCache>
            </c:numRef>
          </c:val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ECUADOR</c:v>
                </c:pt>
              </c:strCache>
            </c:strRef>
          </c:tx>
          <c:invertIfNegative val="0"/>
          <c:cat>
            <c:numRef>
              <c:f>Hoja1!$A$2:$A$4</c:f>
              <c:numCache>
                <c:formatCode>General</c:formatCode>
                <c:ptCount val="3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</c:numCache>
            </c:numRef>
          </c:cat>
          <c:val>
            <c:numRef>
              <c:f>Hoja1!$E$2:$E$4</c:f>
              <c:numCache>
                <c:formatCode>0.00%</c:formatCode>
                <c:ptCount val="3"/>
                <c:pt idx="0">
                  <c:v>3.5066274124885131E-2</c:v>
                </c:pt>
                <c:pt idx="1">
                  <c:v>0.19107982210232891</c:v>
                </c:pt>
                <c:pt idx="2">
                  <c:v>0</c:v>
                </c:pt>
              </c:numCache>
            </c:numRef>
          </c:val>
        </c:ser>
        <c:ser>
          <c:idx val="4"/>
          <c:order val="4"/>
          <c:tx>
            <c:strRef>
              <c:f>Hoja1!$F$1</c:f>
              <c:strCache>
                <c:ptCount val="1"/>
                <c:pt idx="0">
                  <c:v>MALASIA</c:v>
                </c:pt>
              </c:strCache>
            </c:strRef>
          </c:tx>
          <c:invertIfNegative val="0"/>
          <c:cat>
            <c:numRef>
              <c:f>Hoja1!$A$2:$A$4</c:f>
              <c:numCache>
                <c:formatCode>General</c:formatCode>
                <c:ptCount val="3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</c:numCache>
            </c:numRef>
          </c:cat>
          <c:val>
            <c:numRef>
              <c:f>Hoja1!$F$2:$F$4</c:f>
              <c:numCache>
                <c:formatCode>0.00%</c:formatCode>
                <c:ptCount val="3"/>
                <c:pt idx="0">
                  <c:v>2.0877714981679497E-2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</c:ser>
        <c:ser>
          <c:idx val="5"/>
          <c:order val="5"/>
          <c:tx>
            <c:strRef>
              <c:f>Hoja1!$G$1</c:f>
              <c:strCache>
                <c:ptCount val="1"/>
                <c:pt idx="0">
                  <c:v>ESTADOS UNIDOS</c:v>
                </c:pt>
              </c:strCache>
            </c:strRef>
          </c:tx>
          <c:invertIfNegative val="0"/>
          <c:cat>
            <c:numRef>
              <c:f>Hoja1!$A$2:$A$4</c:f>
              <c:numCache>
                <c:formatCode>General</c:formatCode>
                <c:ptCount val="3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</c:numCache>
            </c:numRef>
          </c:cat>
          <c:val>
            <c:numRef>
              <c:f>Hoja1!$G$2:$G$4</c:f>
              <c:numCache>
                <c:formatCode>0.00%</c:formatCode>
                <c:ptCount val="3"/>
                <c:pt idx="0">
                  <c:v>5.8401688391817794E-3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</c:ser>
        <c:ser>
          <c:idx val="6"/>
          <c:order val="6"/>
          <c:tx>
            <c:strRef>
              <c:f>Hoja1!$H$1</c:f>
              <c:strCache>
                <c:ptCount val="1"/>
                <c:pt idx="0">
                  <c:v>JAPON</c:v>
                </c:pt>
              </c:strCache>
            </c:strRef>
          </c:tx>
          <c:invertIfNegative val="0"/>
          <c:cat>
            <c:numRef>
              <c:f>Hoja1!$A$2:$A$4</c:f>
              <c:numCache>
                <c:formatCode>General</c:formatCode>
                <c:ptCount val="3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</c:numCache>
            </c:numRef>
          </c:cat>
          <c:val>
            <c:numRef>
              <c:f>Hoja1!$H$2:$H$4</c:f>
              <c:numCache>
                <c:formatCode>0.00%</c:formatCode>
                <c:ptCount val="3"/>
                <c:pt idx="0">
                  <c:v>1.0000000000000093E-4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</c:ser>
        <c:ser>
          <c:idx val="7"/>
          <c:order val="7"/>
          <c:tx>
            <c:strRef>
              <c:f>Hoja1!$I$1</c:f>
              <c:strCache>
                <c:ptCount val="1"/>
                <c:pt idx="0">
                  <c:v>PAISES BAJOS</c:v>
                </c:pt>
              </c:strCache>
            </c:strRef>
          </c:tx>
          <c:invertIfNegative val="0"/>
          <c:cat>
            <c:numRef>
              <c:f>Hoja1!$A$2:$A$4</c:f>
              <c:numCache>
                <c:formatCode>General</c:formatCode>
                <c:ptCount val="3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</c:numCache>
            </c:numRef>
          </c:cat>
          <c:val>
            <c:numRef>
              <c:f>Hoja1!$I$2:$I$4</c:f>
              <c:numCache>
                <c:formatCode>0.00%</c:formatCode>
                <c:ptCount val="3"/>
                <c:pt idx="0">
                  <c:v>0</c:v>
                </c:pt>
                <c:pt idx="1">
                  <c:v>2.0978998955880176E-2</c:v>
                </c:pt>
                <c:pt idx="2">
                  <c:v>0</c:v>
                </c:pt>
              </c:numCache>
            </c:numRef>
          </c:val>
        </c:ser>
        <c:ser>
          <c:idx val="8"/>
          <c:order val="8"/>
          <c:tx>
            <c:strRef>
              <c:f>Hoja1!$J$1</c:f>
              <c:strCache>
                <c:ptCount val="1"/>
                <c:pt idx="0">
                  <c:v>NORUEGA</c:v>
                </c:pt>
              </c:strCache>
            </c:strRef>
          </c:tx>
          <c:invertIfNegative val="0"/>
          <c:cat>
            <c:numRef>
              <c:f>Hoja1!$A$2:$A$4</c:f>
              <c:numCache>
                <c:formatCode>General</c:formatCode>
                <c:ptCount val="3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</c:numCache>
            </c:numRef>
          </c:cat>
          <c:val>
            <c:numRef>
              <c:f>Hoja1!$J$2:$J$4</c:f>
              <c:numCache>
                <c:formatCode>0.00%</c:formatCode>
                <c:ptCount val="3"/>
                <c:pt idx="0">
                  <c:v>0</c:v>
                </c:pt>
                <c:pt idx="1">
                  <c:v>0</c:v>
                </c:pt>
                <c:pt idx="2">
                  <c:v>1.0000000000000093E-4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5"/>
        <c:gapDepth val="95"/>
        <c:shape val="cylinder"/>
        <c:axId val="165642624"/>
        <c:axId val="165644160"/>
        <c:axId val="0"/>
      </c:bar3DChart>
      <c:catAx>
        <c:axId val="1656426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lang="es-EC"/>
            </a:pPr>
            <a:endParaRPr lang="es-EC"/>
          </a:p>
        </c:txPr>
        <c:crossAx val="165644160"/>
        <c:crosses val="autoZero"/>
        <c:auto val="1"/>
        <c:lblAlgn val="ctr"/>
        <c:lblOffset val="100"/>
        <c:noMultiLvlLbl val="0"/>
      </c:catAx>
      <c:valAx>
        <c:axId val="165644160"/>
        <c:scaling>
          <c:orientation val="minMax"/>
        </c:scaling>
        <c:delete val="0"/>
        <c:axPos val="b"/>
        <c:majorGridlines/>
        <c:numFmt formatCode="0.00%" sourceLinked="1"/>
        <c:majorTickMark val="none"/>
        <c:minorTickMark val="none"/>
        <c:tickLblPos val="nextTo"/>
        <c:txPr>
          <a:bodyPr/>
          <a:lstStyle/>
          <a:p>
            <a:pPr>
              <a:defRPr lang="es-EC"/>
            </a:pPr>
            <a:endParaRPr lang="es-EC"/>
          </a:p>
        </c:txPr>
        <c:crossAx val="165642624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lang="es-EC"/>
            </a:pPr>
            <a:endParaRPr lang="es-EC"/>
          </a:p>
        </c:txPr>
      </c:dTable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es-EC"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400"/>
              <a:t>RENDIMIENTO DE BIODIESEL LITRO/HECTAREA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15"/>
      <c:rotY val="20"/>
      <c:rAngAx val="1"/>
    </c:view3D>
    <c:floor>
      <c:thickness val="0"/>
      <c:spPr>
        <a:noFill/>
        <a:ln w="6350" cap="flat" cmpd="sng" algn="ctr">
          <a:solidFill>
            <a:schemeClr val="tx1">
              <a:tint val="75000"/>
            </a:schemeClr>
          </a:solidFill>
          <a:prstDash val="solid"/>
          <a:round/>
        </a:ln>
        <a:effectLst/>
        <a:sp3d contourW="6350">
          <a:contourClr>
            <a:schemeClr val="tx1">
              <a:tint val="75000"/>
            </a:schemeClr>
          </a:contourClr>
        </a:sp3d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Hoja1!$A$1</c:f>
              <c:strCache>
                <c:ptCount val="1"/>
                <c:pt idx="0">
                  <c:v>RENDIMIENTO DE BIODIESEL (LITRO POR HECTAREA)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Pt>
            <c:idx val="5"/>
            <c:invertIfNegative val="0"/>
            <c:bubble3D val="0"/>
          </c:dPt>
          <c:dPt>
            <c:idx val="6"/>
            <c:invertIfNegative val="0"/>
            <c:bubble3D val="0"/>
          </c:dPt>
          <c:dPt>
            <c:idx val="7"/>
            <c:invertIfNegative val="0"/>
            <c:bubble3D val="0"/>
          </c:dPt>
          <c:dPt>
            <c:idx val="8"/>
            <c:invertIfNegative val="0"/>
            <c:bubble3D val="0"/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es-EC"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Hoja1!$A$2:$A$10</c:f>
              <c:strCache>
                <c:ptCount val="9"/>
                <c:pt idx="0">
                  <c:v>PALMA</c:v>
                </c:pt>
                <c:pt idx="1">
                  <c:v>ALGAS</c:v>
                </c:pt>
                <c:pt idx="2">
                  <c:v>JATROPHA</c:v>
                </c:pt>
                <c:pt idx="3">
                  <c:v>MORINGA OLEIFERA</c:v>
                </c:pt>
                <c:pt idx="4">
                  <c:v>RICINO (TARTAGO)</c:v>
                </c:pt>
                <c:pt idx="5">
                  <c:v>COLZA</c:v>
                </c:pt>
                <c:pt idx="6">
                  <c:v>GIRASOL</c:v>
                </c:pt>
                <c:pt idx="7">
                  <c:v>SOJA</c:v>
                </c:pt>
                <c:pt idx="8">
                  <c:v>CARTAMO</c:v>
                </c:pt>
              </c:strCache>
            </c:strRef>
          </c:cat>
          <c:val>
            <c:numRef>
              <c:f>Hoja1!$B$2:$B$10</c:f>
              <c:numCache>
                <c:formatCode>General</c:formatCode>
                <c:ptCount val="9"/>
                <c:pt idx="0">
                  <c:v>4752</c:v>
                </c:pt>
                <c:pt idx="1">
                  <c:v>3000</c:v>
                </c:pt>
                <c:pt idx="2">
                  <c:v>1419</c:v>
                </c:pt>
                <c:pt idx="3">
                  <c:v>1419</c:v>
                </c:pt>
                <c:pt idx="4">
                  <c:v>1290</c:v>
                </c:pt>
                <c:pt idx="5">
                  <c:v>929</c:v>
                </c:pt>
                <c:pt idx="6">
                  <c:v>906</c:v>
                </c:pt>
                <c:pt idx="7">
                  <c:v>502</c:v>
                </c:pt>
                <c:pt idx="8">
                  <c:v>397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66594432"/>
        <c:axId val="166605568"/>
        <c:axId val="0"/>
      </c:bar3DChart>
      <c:catAx>
        <c:axId val="1665944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one"/>
        <c:crossAx val="166605568"/>
        <c:crosses val="autoZero"/>
        <c:auto val="1"/>
        <c:lblAlgn val="ctr"/>
        <c:lblOffset val="100"/>
        <c:noMultiLvlLbl val="0"/>
      </c:catAx>
      <c:valAx>
        <c:axId val="16660556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one"/>
        <c:crossAx val="1665944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s-EC" sz="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/>
      </a:pPr>
      <a:endParaRPr lang="es-EC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'VAN Y TIR'!$H$37</c:f>
              <c:strCache>
                <c:ptCount val="1"/>
                <c:pt idx="0">
                  <c:v>VAN</c:v>
                </c:pt>
              </c:strCache>
            </c:strRef>
          </c:tx>
          <c:spPr>
            <a:ln w="34925" cap="rnd">
              <a:solidFill>
                <a:schemeClr val="accent1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val>
            <c:numRef>
              <c:f>'VAN Y TIR'!$H$38:$H$63</c:f>
              <c:numCache>
                <c:formatCode>_("$"* #,##0.00_);_("$"* \(#,##0.00\);_("$"* "-"??_);_(@_)</c:formatCode>
                <c:ptCount val="26"/>
                <c:pt idx="0">
                  <c:v>298198.32362808276</c:v>
                </c:pt>
                <c:pt idx="1">
                  <c:v>217844.94225194459</c:v>
                </c:pt>
                <c:pt idx="2">
                  <c:v>159833.77888252356</c:v>
                </c:pt>
                <c:pt idx="3">
                  <c:v>117168.30240971131</c:v>
                </c:pt>
                <c:pt idx="4">
                  <c:v>85275.044175919291</c:v>
                </c:pt>
                <c:pt idx="5">
                  <c:v>61092.325520309758</c:v>
                </c:pt>
                <c:pt idx="6">
                  <c:v>42526.042885396004</c:v>
                </c:pt>
                <c:pt idx="7">
                  <c:v>28115.794088239305</c:v>
                </c:pt>
                <c:pt idx="8">
                  <c:v>16824.988805714529</c:v>
                </c:pt>
                <c:pt idx="9">
                  <c:v>7905.9374082614404</c:v>
                </c:pt>
                <c:pt idx="10">
                  <c:v>811.35455842405884</c:v>
                </c:pt>
                <c:pt idx="11">
                  <c:v>-4864.782776843087</c:v>
                </c:pt>
                <c:pt idx="12">
                  <c:v>-9427.4435738324446</c:v>
                </c:pt>
                <c:pt idx="13">
                  <c:v>-13108.315008535426</c:v>
                </c:pt>
                <c:pt idx="14">
                  <c:v>-16085.268288677262</c:v>
                </c:pt>
                <c:pt idx="15">
                  <c:v>-18496.189288966227</c:v>
                </c:pt>
                <c:pt idx="16">
                  <c:v>-20448.930444030731</c:v>
                </c:pt>
                <c:pt idx="17">
                  <c:v>-22028.556614696608</c:v>
                </c:pt>
                <c:pt idx="18">
                  <c:v>-23302.679140005643</c:v>
                </c:pt>
                <c:pt idx="19">
                  <c:v>-24325.423165804354</c:v>
                </c:pt>
                <c:pt idx="20">
                  <c:v>-25140.407064024523</c:v>
                </c:pt>
                <c:pt idx="21">
                  <c:v>-25783.000307896178</c:v>
                </c:pt>
                <c:pt idx="22">
                  <c:v>-26282.049177179528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'VAN Y TIR'!$G$37</c:f>
              <c:strCache>
                <c:ptCount val="1"/>
                <c:pt idx="0">
                  <c:v>TASA DE DESCUENTO</c:v>
                </c:pt>
              </c:strCache>
            </c:strRef>
          </c:tx>
          <c:spPr>
            <a:ln w="34925" cap="rnd">
              <a:solidFill>
                <a:schemeClr val="accent2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val>
            <c:numRef>
              <c:f>'VAN Y TIR'!$G$38:$G$63</c:f>
              <c:numCache>
                <c:formatCode>0.00%</c:formatCode>
                <c:ptCount val="26"/>
                <c:pt idx="0">
                  <c:v>0</c:v>
                </c:pt>
                <c:pt idx="1">
                  <c:v>5.8200000000000002E-2</c:v>
                </c:pt>
                <c:pt idx="2">
                  <c:v>0.1164</c:v>
                </c:pt>
                <c:pt idx="3">
                  <c:v>0.17460000000000001</c:v>
                </c:pt>
                <c:pt idx="4">
                  <c:v>0.23280000000000001</c:v>
                </c:pt>
                <c:pt idx="5">
                  <c:v>0.29100000000000004</c:v>
                </c:pt>
                <c:pt idx="6">
                  <c:v>0.34920000000000007</c:v>
                </c:pt>
                <c:pt idx="7">
                  <c:v>0.4074000000000001</c:v>
                </c:pt>
                <c:pt idx="8">
                  <c:v>0.46560000000000012</c:v>
                </c:pt>
                <c:pt idx="9">
                  <c:v>0.52380000000000015</c:v>
                </c:pt>
                <c:pt idx="10">
                  <c:v>0.58200000000000018</c:v>
                </c:pt>
                <c:pt idx="11">
                  <c:v>0.64020000000000021</c:v>
                </c:pt>
                <c:pt idx="12">
                  <c:v>0.69840000000000024</c:v>
                </c:pt>
                <c:pt idx="13">
                  <c:v>0.75660000000000027</c:v>
                </c:pt>
                <c:pt idx="14">
                  <c:v>0.8148000000000003</c:v>
                </c:pt>
                <c:pt idx="15">
                  <c:v>0.87300000000000033</c:v>
                </c:pt>
                <c:pt idx="16">
                  <c:v>0.93120000000000036</c:v>
                </c:pt>
                <c:pt idx="17">
                  <c:v>0.98940000000000039</c:v>
                </c:pt>
                <c:pt idx="18">
                  <c:v>1.0476000000000003</c:v>
                </c:pt>
                <c:pt idx="19">
                  <c:v>1.1058000000000003</c:v>
                </c:pt>
                <c:pt idx="20">
                  <c:v>1.1640000000000004</c:v>
                </c:pt>
                <c:pt idx="21">
                  <c:v>1.2222000000000004</c:v>
                </c:pt>
                <c:pt idx="22">
                  <c:v>1.2804000000000004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6206592"/>
        <c:axId val="156208512"/>
      </c:lineChart>
      <c:catAx>
        <c:axId val="15620659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cap="all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S"/>
                  <a:t>TASA DE DESCUENTO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majorTickMark val="none"/>
        <c:minorTickMark val="none"/>
        <c:tickLblPos val="nextTo"/>
        <c:spPr>
          <a:noFill/>
          <a:ln w="9525" cap="flat" cmpd="sng" algn="ctr">
            <a:solidFill>
              <a:schemeClr val="lt1">
                <a:lumMod val="95000"/>
                <a:alpha val="1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156208512"/>
        <c:crosses val="autoZero"/>
        <c:auto val="1"/>
        <c:lblAlgn val="ctr"/>
        <c:lblOffset val="100"/>
        <c:noMultiLvlLbl val="0"/>
      </c:catAx>
      <c:valAx>
        <c:axId val="156208512"/>
        <c:scaling>
          <c:orientation val="minMax"/>
          <c:max val="30000"/>
          <c:min val="-30000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cap="all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S"/>
                  <a:t>VALOR ACTUAL NETO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_(&quot;$&quot;* #,##0.00_);_(&quot;$&quot;* \(#,##0.00\);_(&quot;$&quot;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1562065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s-EC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S"/>
              <a:t>PUNTO DE EQUILIBRIO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1"/>
          <c:order val="0"/>
          <c:tx>
            <c:strRef>
              <c:f>'PUNTO DE EQUILIBRIO'!$B$22</c:f>
              <c:strCache>
                <c:ptCount val="1"/>
                <c:pt idx="0">
                  <c:v>VENTAS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val>
            <c:numRef>
              <c:f>'PUNTO DE EQUILIBRIO'!$B$23:$B$43</c:f>
              <c:numCache>
                <c:formatCode>General</c:formatCode>
                <c:ptCount val="21"/>
                <c:pt idx="0">
                  <c:v>64683.000800000002</c:v>
                </c:pt>
                <c:pt idx="1">
                  <c:v>71483.000800000009</c:v>
                </c:pt>
                <c:pt idx="2">
                  <c:v>78283.000800000009</c:v>
                </c:pt>
                <c:pt idx="3">
                  <c:v>85083.000800000009</c:v>
                </c:pt>
                <c:pt idx="4">
                  <c:v>91883.000800000009</c:v>
                </c:pt>
                <c:pt idx="5">
                  <c:v>98683.000800000009</c:v>
                </c:pt>
                <c:pt idx="6">
                  <c:v>105483.00080000001</c:v>
                </c:pt>
                <c:pt idx="7">
                  <c:v>112283.00080000001</c:v>
                </c:pt>
                <c:pt idx="8">
                  <c:v>119083.00080000001</c:v>
                </c:pt>
                <c:pt idx="9">
                  <c:v>125883.00080000001</c:v>
                </c:pt>
                <c:pt idx="10">
                  <c:v>132683.00080000001</c:v>
                </c:pt>
                <c:pt idx="11">
                  <c:v>139483.00080000001</c:v>
                </c:pt>
                <c:pt idx="12">
                  <c:v>146283.00080000001</c:v>
                </c:pt>
                <c:pt idx="13">
                  <c:v>153083.00080000001</c:v>
                </c:pt>
                <c:pt idx="14">
                  <c:v>159883.00080000001</c:v>
                </c:pt>
                <c:pt idx="15">
                  <c:v>166683.00080000001</c:v>
                </c:pt>
                <c:pt idx="16">
                  <c:v>171360</c:v>
                </c:pt>
                <c:pt idx="17">
                  <c:v>178160</c:v>
                </c:pt>
                <c:pt idx="18">
                  <c:v>184960</c:v>
                </c:pt>
                <c:pt idx="19">
                  <c:v>191760</c:v>
                </c:pt>
                <c:pt idx="20">
                  <c:v>198560</c:v>
                </c:pt>
              </c:numCache>
            </c:numRef>
          </c:val>
          <c:smooth val="0"/>
        </c:ser>
        <c:ser>
          <c:idx val="2"/>
          <c:order val="1"/>
          <c:tx>
            <c:strRef>
              <c:f>'PUNTO DE EQUILIBRIO'!$C$22</c:f>
              <c:strCache>
                <c:ptCount val="1"/>
                <c:pt idx="0">
                  <c:v>COSTOS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val>
            <c:numRef>
              <c:f>'PUNTO DE EQUILIBRIO'!$C$23:$C$43</c:f>
              <c:numCache>
                <c:formatCode>General</c:formatCode>
                <c:ptCount val="21"/>
                <c:pt idx="0">
                  <c:v>132682.99969999999</c:v>
                </c:pt>
                <c:pt idx="1">
                  <c:v>132682.99969999999</c:v>
                </c:pt>
                <c:pt idx="2">
                  <c:v>132682.99969999999</c:v>
                </c:pt>
                <c:pt idx="3">
                  <c:v>132682.99969999999</c:v>
                </c:pt>
                <c:pt idx="4">
                  <c:v>132682.99969999999</c:v>
                </c:pt>
                <c:pt idx="5">
                  <c:v>132682.99969999999</c:v>
                </c:pt>
                <c:pt idx="6">
                  <c:v>132682.99969999999</c:v>
                </c:pt>
                <c:pt idx="7">
                  <c:v>132682.99969999999</c:v>
                </c:pt>
                <c:pt idx="8">
                  <c:v>132682.99969999999</c:v>
                </c:pt>
                <c:pt idx="9">
                  <c:v>132682.99969999999</c:v>
                </c:pt>
                <c:pt idx="10">
                  <c:v>132682.99969999999</c:v>
                </c:pt>
                <c:pt idx="11">
                  <c:v>132682.99969999999</c:v>
                </c:pt>
                <c:pt idx="12">
                  <c:v>132682.99969999999</c:v>
                </c:pt>
                <c:pt idx="13">
                  <c:v>132682.99969999999</c:v>
                </c:pt>
                <c:pt idx="14">
                  <c:v>132682.99969999999</c:v>
                </c:pt>
                <c:pt idx="15">
                  <c:v>132682.99969999999</c:v>
                </c:pt>
                <c:pt idx="16">
                  <c:v>132682.99969999999</c:v>
                </c:pt>
                <c:pt idx="17">
                  <c:v>132682.99969999999</c:v>
                </c:pt>
                <c:pt idx="18">
                  <c:v>132682.99969999999</c:v>
                </c:pt>
                <c:pt idx="19">
                  <c:v>132682.99969999999</c:v>
                </c:pt>
                <c:pt idx="20">
                  <c:v>132682.99969999999</c:v>
                </c:pt>
              </c:numCache>
            </c:numRef>
          </c:val>
          <c:smooth val="0"/>
        </c:ser>
        <c:ser>
          <c:idx val="3"/>
          <c:order val="2"/>
          <c:tx>
            <c:strRef>
              <c:f>'PUNTO DE EQUILIBRIO'!$D$22</c:f>
              <c:strCache>
                <c:ptCount val="1"/>
                <c:pt idx="0">
                  <c:v>UTILIDADES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val>
            <c:numRef>
              <c:f>'PUNTO DE EQUILIBRIO'!$D$23:$D$43</c:f>
              <c:numCache>
                <c:formatCode>0</c:formatCode>
                <c:ptCount val="21"/>
                <c:pt idx="0">
                  <c:v>-67999.998899999977</c:v>
                </c:pt>
                <c:pt idx="1">
                  <c:v>-61199.998899999977</c:v>
                </c:pt>
                <c:pt idx="2">
                  <c:v>-54399.998899999977</c:v>
                </c:pt>
                <c:pt idx="3">
                  <c:v>-47599.998899999977</c:v>
                </c:pt>
                <c:pt idx="4">
                  <c:v>-40799.998899999977</c:v>
                </c:pt>
                <c:pt idx="5">
                  <c:v>-33999.998899999977</c:v>
                </c:pt>
                <c:pt idx="6">
                  <c:v>-27199.998899999977</c:v>
                </c:pt>
                <c:pt idx="7">
                  <c:v>-20399.998899999977</c:v>
                </c:pt>
                <c:pt idx="8">
                  <c:v>-13599.998899999977</c:v>
                </c:pt>
                <c:pt idx="9">
                  <c:v>-6799.9988999999769</c:v>
                </c:pt>
                <c:pt idx="10">
                  <c:v>1.100000023143366E-3</c:v>
                </c:pt>
                <c:pt idx="11">
                  <c:v>6800.0011000000231</c:v>
                </c:pt>
                <c:pt idx="12">
                  <c:v>13600.001100000023</c:v>
                </c:pt>
                <c:pt idx="13">
                  <c:v>20400.001100000023</c:v>
                </c:pt>
                <c:pt idx="14">
                  <c:v>27200.001100000023</c:v>
                </c:pt>
                <c:pt idx="15">
                  <c:v>34000.001100000023</c:v>
                </c:pt>
                <c:pt idx="16">
                  <c:v>38677.000300000014</c:v>
                </c:pt>
                <c:pt idx="17">
                  <c:v>45477.000300000014</c:v>
                </c:pt>
                <c:pt idx="18">
                  <c:v>52277.000300000014</c:v>
                </c:pt>
                <c:pt idx="19">
                  <c:v>59077.000300000014</c:v>
                </c:pt>
                <c:pt idx="20">
                  <c:v>65877.000300000014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6172672"/>
        <c:axId val="156174208"/>
      </c:lineChart>
      <c:catAx>
        <c:axId val="156172672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156174208"/>
        <c:crosses val="autoZero"/>
        <c:auto val="1"/>
        <c:lblAlgn val="ctr"/>
        <c:lblOffset val="100"/>
        <c:noMultiLvlLbl val="0"/>
      </c:catAx>
      <c:valAx>
        <c:axId val="1561742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1561726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2">
  <a:schemeClr val="accent2"/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image" Target="../media/image29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image" Target="../media/image2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FFC8262-63F3-4208-A8C9-A50214A66089}" type="doc">
      <dgm:prSet loTypeId="urn:microsoft.com/office/officeart/2005/8/layout/cycle8" loCatId="cycle" qsTypeId="urn:microsoft.com/office/officeart/2005/8/quickstyle/simple5" qsCatId="simple" csTypeId="urn:microsoft.com/office/officeart/2005/8/colors/colorful3" csCatId="colorful" phldr="1"/>
      <dgm:spPr/>
    </dgm:pt>
    <dgm:pt modelId="{A7461769-0267-46D8-9641-80F722F5E179}">
      <dgm:prSet phldrT="[Texto]"/>
      <dgm:spPr/>
      <dgm:t>
        <a:bodyPr/>
        <a:lstStyle/>
        <a:p>
          <a:r>
            <a:rPr lang="es-ES" dirty="0" err="1" smtClean="0"/>
            <a:t>TUCU</a:t>
          </a:r>
          <a:r>
            <a:rPr lang="es-ES" dirty="0" smtClean="0"/>
            <a:t> </a:t>
          </a:r>
          <a:r>
            <a:rPr lang="es-ES" dirty="0" err="1" smtClean="0"/>
            <a:t>YACHAY</a:t>
          </a:r>
          <a:endParaRPr lang="es-ES" dirty="0" smtClean="0"/>
        </a:p>
      </dgm:t>
    </dgm:pt>
    <dgm:pt modelId="{E9B08A75-419D-4506-80FC-04F8A4AF7758}" type="parTrans" cxnId="{D209892A-9DBB-4A50-BCED-6AA60D2F2EA1}">
      <dgm:prSet/>
      <dgm:spPr/>
      <dgm:t>
        <a:bodyPr/>
        <a:lstStyle/>
        <a:p>
          <a:endParaRPr lang="es-ES"/>
        </a:p>
      </dgm:t>
    </dgm:pt>
    <dgm:pt modelId="{056DA3DD-4773-4C36-8971-23C1CADA6953}" type="sibTrans" cxnId="{D209892A-9DBB-4A50-BCED-6AA60D2F2EA1}">
      <dgm:prSet/>
      <dgm:spPr/>
      <dgm:t>
        <a:bodyPr/>
        <a:lstStyle/>
        <a:p>
          <a:endParaRPr lang="es-ES"/>
        </a:p>
      </dgm:t>
    </dgm:pt>
    <dgm:pt modelId="{9E90EB45-0832-4372-BA30-5D87C82D9D98}">
      <dgm:prSet phldrT="[Texto]"/>
      <dgm:spPr/>
      <dgm:t>
        <a:bodyPr/>
        <a:lstStyle/>
        <a:p>
          <a:r>
            <a:rPr lang="es-ES" dirty="0" smtClean="0"/>
            <a:t>PACHA MAMA</a:t>
          </a:r>
          <a:endParaRPr lang="es-ES" dirty="0"/>
        </a:p>
      </dgm:t>
    </dgm:pt>
    <dgm:pt modelId="{9201A508-2C4D-4906-8D52-65AA234DA170}" type="parTrans" cxnId="{FAF093FC-B83C-45DF-92C4-352F1A4C95F0}">
      <dgm:prSet/>
      <dgm:spPr/>
      <dgm:t>
        <a:bodyPr/>
        <a:lstStyle/>
        <a:p>
          <a:endParaRPr lang="es-ES"/>
        </a:p>
      </dgm:t>
    </dgm:pt>
    <dgm:pt modelId="{19340D47-A612-454B-9738-3C3F35043095}" type="sibTrans" cxnId="{FAF093FC-B83C-45DF-92C4-352F1A4C95F0}">
      <dgm:prSet/>
      <dgm:spPr/>
      <dgm:t>
        <a:bodyPr/>
        <a:lstStyle/>
        <a:p>
          <a:endParaRPr lang="es-ES"/>
        </a:p>
      </dgm:t>
    </dgm:pt>
    <dgm:pt modelId="{B9321499-60BD-4D1C-8ECD-8596E0D6F2C0}">
      <dgm:prSet phldrT="[Texto]"/>
      <dgm:spPr/>
      <dgm:t>
        <a:bodyPr/>
        <a:lstStyle/>
        <a:p>
          <a:r>
            <a:rPr lang="es-ES" dirty="0" err="1" smtClean="0"/>
            <a:t>HAMBI</a:t>
          </a:r>
          <a:r>
            <a:rPr lang="es-ES" dirty="0" smtClean="0"/>
            <a:t> </a:t>
          </a:r>
          <a:r>
            <a:rPr lang="es-ES" dirty="0" err="1" smtClean="0"/>
            <a:t>KAWSAY</a:t>
          </a:r>
          <a:endParaRPr lang="es-ES" dirty="0" smtClean="0"/>
        </a:p>
      </dgm:t>
    </dgm:pt>
    <dgm:pt modelId="{A0E09430-3788-4466-9DB1-976DB56217A3}" type="parTrans" cxnId="{42838EFC-94BC-4826-90B2-67C526E4C7AF}">
      <dgm:prSet/>
      <dgm:spPr/>
      <dgm:t>
        <a:bodyPr/>
        <a:lstStyle/>
        <a:p>
          <a:endParaRPr lang="es-ES"/>
        </a:p>
      </dgm:t>
    </dgm:pt>
    <dgm:pt modelId="{3F72EF64-01C4-45BE-AB69-A309D794D9A6}" type="sibTrans" cxnId="{42838EFC-94BC-4826-90B2-67C526E4C7AF}">
      <dgm:prSet/>
      <dgm:spPr/>
      <dgm:t>
        <a:bodyPr/>
        <a:lstStyle/>
        <a:p>
          <a:endParaRPr lang="es-ES"/>
        </a:p>
      </dgm:t>
    </dgm:pt>
    <dgm:pt modelId="{F334716F-5C31-4F3C-A5FB-C3D7B6F0A687}">
      <dgm:prSet phldrT="[Texto]"/>
      <dgm:spPr/>
      <dgm:t>
        <a:bodyPr/>
        <a:lstStyle/>
        <a:p>
          <a:r>
            <a:rPr lang="es-ES" dirty="0" err="1" smtClean="0"/>
            <a:t>SUMAK</a:t>
          </a:r>
          <a:r>
            <a:rPr lang="es-ES" dirty="0" smtClean="0"/>
            <a:t> </a:t>
          </a:r>
          <a:r>
            <a:rPr lang="es-ES" dirty="0" err="1" smtClean="0"/>
            <a:t>KAMAÑA</a:t>
          </a:r>
          <a:endParaRPr lang="es-ES" dirty="0" smtClean="0"/>
        </a:p>
      </dgm:t>
    </dgm:pt>
    <dgm:pt modelId="{D2067810-EC66-4BDF-8027-0E4F5E4CDAFE}" type="parTrans" cxnId="{A773FD05-47D7-4889-8753-F0FD49DAC155}">
      <dgm:prSet/>
      <dgm:spPr/>
      <dgm:t>
        <a:bodyPr/>
        <a:lstStyle/>
        <a:p>
          <a:endParaRPr lang="es-ES"/>
        </a:p>
      </dgm:t>
    </dgm:pt>
    <dgm:pt modelId="{5C77F12F-E58D-4211-9301-596CEB98428B}" type="sibTrans" cxnId="{A773FD05-47D7-4889-8753-F0FD49DAC155}">
      <dgm:prSet/>
      <dgm:spPr/>
      <dgm:t>
        <a:bodyPr/>
        <a:lstStyle/>
        <a:p>
          <a:endParaRPr lang="es-ES"/>
        </a:p>
      </dgm:t>
    </dgm:pt>
    <dgm:pt modelId="{9D405FE4-F773-413A-B9F7-F5B541FD12F6}">
      <dgm:prSet phldrT="[Texto]"/>
      <dgm:spPr/>
      <dgm:t>
        <a:bodyPr/>
        <a:lstStyle/>
        <a:p>
          <a:r>
            <a:rPr lang="es-ES" dirty="0" err="1" smtClean="0"/>
            <a:t>HATUM</a:t>
          </a:r>
          <a:r>
            <a:rPr lang="es-ES" dirty="0" smtClean="0"/>
            <a:t> </a:t>
          </a:r>
          <a:r>
            <a:rPr lang="es-ES" dirty="0" err="1" smtClean="0"/>
            <a:t>MUSKUY</a:t>
          </a:r>
          <a:endParaRPr lang="es-ES" dirty="0" smtClean="0"/>
        </a:p>
      </dgm:t>
    </dgm:pt>
    <dgm:pt modelId="{1438C4B1-0238-4658-A585-1792D530E3C2}" type="parTrans" cxnId="{4B768C22-BB1A-4CDB-AE0B-2A49C3775CE0}">
      <dgm:prSet/>
      <dgm:spPr/>
      <dgm:t>
        <a:bodyPr/>
        <a:lstStyle/>
        <a:p>
          <a:endParaRPr lang="es-ES"/>
        </a:p>
      </dgm:t>
    </dgm:pt>
    <dgm:pt modelId="{021BFAA1-E87E-4F69-BB1B-01FE95744E21}" type="sibTrans" cxnId="{4B768C22-BB1A-4CDB-AE0B-2A49C3775CE0}">
      <dgm:prSet/>
      <dgm:spPr/>
      <dgm:t>
        <a:bodyPr/>
        <a:lstStyle/>
        <a:p>
          <a:endParaRPr lang="es-ES"/>
        </a:p>
      </dgm:t>
    </dgm:pt>
    <dgm:pt modelId="{CA4C56B8-2BA7-4935-850E-50D93763E1D5}" type="pres">
      <dgm:prSet presAssocID="{AFFC8262-63F3-4208-A8C9-A50214A66089}" presName="compositeShape" presStyleCnt="0">
        <dgm:presLayoutVars>
          <dgm:chMax val="7"/>
          <dgm:dir/>
          <dgm:resizeHandles val="exact"/>
        </dgm:presLayoutVars>
      </dgm:prSet>
      <dgm:spPr/>
    </dgm:pt>
    <dgm:pt modelId="{9C8E754B-A0EB-47DC-946D-9BE34C7989AD}" type="pres">
      <dgm:prSet presAssocID="{AFFC8262-63F3-4208-A8C9-A50214A66089}" presName="wedge1" presStyleLbl="node1" presStyleIdx="0" presStyleCnt="5"/>
      <dgm:spPr/>
      <dgm:t>
        <a:bodyPr/>
        <a:lstStyle/>
        <a:p>
          <a:endParaRPr lang="es-ES"/>
        </a:p>
      </dgm:t>
    </dgm:pt>
    <dgm:pt modelId="{40A6CB5B-F79E-49BB-8839-42D0599BCC4E}" type="pres">
      <dgm:prSet presAssocID="{AFFC8262-63F3-4208-A8C9-A50214A66089}" presName="dummy1a" presStyleCnt="0"/>
      <dgm:spPr/>
    </dgm:pt>
    <dgm:pt modelId="{63AAB937-2034-421F-B17D-024F1FE4F968}" type="pres">
      <dgm:prSet presAssocID="{AFFC8262-63F3-4208-A8C9-A50214A66089}" presName="dummy1b" presStyleCnt="0"/>
      <dgm:spPr/>
    </dgm:pt>
    <dgm:pt modelId="{B4FEEB93-1EE4-438B-A912-81FE1F2D71B1}" type="pres">
      <dgm:prSet presAssocID="{AFFC8262-63F3-4208-A8C9-A50214A66089}" presName="wedge1Tx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8637CC3-50B7-46AF-80A6-2324DAA2E777}" type="pres">
      <dgm:prSet presAssocID="{AFFC8262-63F3-4208-A8C9-A50214A66089}" presName="wedge2" presStyleLbl="node1" presStyleIdx="1" presStyleCnt="5"/>
      <dgm:spPr/>
      <dgm:t>
        <a:bodyPr/>
        <a:lstStyle/>
        <a:p>
          <a:endParaRPr lang="es-ES"/>
        </a:p>
      </dgm:t>
    </dgm:pt>
    <dgm:pt modelId="{2AD9F896-AE30-484B-8681-6FD882F12600}" type="pres">
      <dgm:prSet presAssocID="{AFFC8262-63F3-4208-A8C9-A50214A66089}" presName="dummy2a" presStyleCnt="0"/>
      <dgm:spPr/>
    </dgm:pt>
    <dgm:pt modelId="{B4709EFC-CD5F-48ED-973D-6AB17BAFA4BA}" type="pres">
      <dgm:prSet presAssocID="{AFFC8262-63F3-4208-A8C9-A50214A66089}" presName="dummy2b" presStyleCnt="0"/>
      <dgm:spPr/>
    </dgm:pt>
    <dgm:pt modelId="{0AF62954-E937-4C3B-BE65-A7A17A7D3D3F}" type="pres">
      <dgm:prSet presAssocID="{AFFC8262-63F3-4208-A8C9-A50214A66089}" presName="wedge2Tx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D8279D5-53A0-40AE-9259-D69802C7725E}" type="pres">
      <dgm:prSet presAssocID="{AFFC8262-63F3-4208-A8C9-A50214A66089}" presName="wedge3" presStyleLbl="node1" presStyleIdx="2" presStyleCnt="5"/>
      <dgm:spPr/>
      <dgm:t>
        <a:bodyPr/>
        <a:lstStyle/>
        <a:p>
          <a:endParaRPr lang="es-ES"/>
        </a:p>
      </dgm:t>
    </dgm:pt>
    <dgm:pt modelId="{77B45D51-B54A-4AF3-A300-D6AF2A27D4E3}" type="pres">
      <dgm:prSet presAssocID="{AFFC8262-63F3-4208-A8C9-A50214A66089}" presName="dummy3a" presStyleCnt="0"/>
      <dgm:spPr/>
    </dgm:pt>
    <dgm:pt modelId="{492C76BB-09C9-4406-9F33-D670338B11CD}" type="pres">
      <dgm:prSet presAssocID="{AFFC8262-63F3-4208-A8C9-A50214A66089}" presName="dummy3b" presStyleCnt="0"/>
      <dgm:spPr/>
    </dgm:pt>
    <dgm:pt modelId="{A772FC34-A8C6-49CD-A88A-01C09D178878}" type="pres">
      <dgm:prSet presAssocID="{AFFC8262-63F3-4208-A8C9-A50214A66089}" presName="wedge3Tx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B4CFBD6-0506-4725-A5D7-953990CD60A9}" type="pres">
      <dgm:prSet presAssocID="{AFFC8262-63F3-4208-A8C9-A50214A66089}" presName="wedge4" presStyleLbl="node1" presStyleIdx="3" presStyleCnt="5"/>
      <dgm:spPr/>
      <dgm:t>
        <a:bodyPr/>
        <a:lstStyle/>
        <a:p>
          <a:endParaRPr lang="es-ES"/>
        </a:p>
      </dgm:t>
    </dgm:pt>
    <dgm:pt modelId="{9AB38302-E2E2-47C1-B177-7D5CD3895AF1}" type="pres">
      <dgm:prSet presAssocID="{AFFC8262-63F3-4208-A8C9-A50214A66089}" presName="dummy4a" presStyleCnt="0"/>
      <dgm:spPr/>
    </dgm:pt>
    <dgm:pt modelId="{09E65B1A-77FB-4710-A82A-964308BF9D8F}" type="pres">
      <dgm:prSet presAssocID="{AFFC8262-63F3-4208-A8C9-A50214A66089}" presName="dummy4b" presStyleCnt="0"/>
      <dgm:spPr/>
    </dgm:pt>
    <dgm:pt modelId="{4951D2C4-8417-4445-9FB7-3F28A9E62568}" type="pres">
      <dgm:prSet presAssocID="{AFFC8262-63F3-4208-A8C9-A50214A66089}" presName="wedge4Tx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28BB72C-1845-4986-B8BB-8522209A43CA}" type="pres">
      <dgm:prSet presAssocID="{AFFC8262-63F3-4208-A8C9-A50214A66089}" presName="wedge5" presStyleLbl="node1" presStyleIdx="4" presStyleCnt="5"/>
      <dgm:spPr/>
      <dgm:t>
        <a:bodyPr/>
        <a:lstStyle/>
        <a:p>
          <a:endParaRPr lang="es-ES"/>
        </a:p>
      </dgm:t>
    </dgm:pt>
    <dgm:pt modelId="{A92AA8D6-4468-4024-A68D-0AB2F8F7A108}" type="pres">
      <dgm:prSet presAssocID="{AFFC8262-63F3-4208-A8C9-A50214A66089}" presName="dummy5a" presStyleCnt="0"/>
      <dgm:spPr/>
    </dgm:pt>
    <dgm:pt modelId="{B7346A2F-0E1E-4A0E-BCF5-30220DE41A2A}" type="pres">
      <dgm:prSet presAssocID="{AFFC8262-63F3-4208-A8C9-A50214A66089}" presName="dummy5b" presStyleCnt="0"/>
      <dgm:spPr/>
    </dgm:pt>
    <dgm:pt modelId="{144A65CA-261D-406F-A2F5-67629F3D0C3D}" type="pres">
      <dgm:prSet presAssocID="{AFFC8262-63F3-4208-A8C9-A50214A66089}" presName="wedge5Tx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346258A-D65D-439C-B6D4-890DE51C14FA}" type="pres">
      <dgm:prSet presAssocID="{056DA3DD-4773-4C36-8971-23C1CADA6953}" presName="arrowWedge1" presStyleLbl="fgSibTrans2D1" presStyleIdx="0" presStyleCnt="5"/>
      <dgm:spPr/>
    </dgm:pt>
    <dgm:pt modelId="{C63FC023-AAEC-42F5-855D-33FF258FCF5B}" type="pres">
      <dgm:prSet presAssocID="{19340D47-A612-454B-9738-3C3F35043095}" presName="arrowWedge2" presStyleLbl="fgSibTrans2D1" presStyleIdx="1" presStyleCnt="5"/>
      <dgm:spPr/>
    </dgm:pt>
    <dgm:pt modelId="{F3EB92EF-6323-47F3-AA3C-486C2F725F6C}" type="pres">
      <dgm:prSet presAssocID="{3F72EF64-01C4-45BE-AB69-A309D794D9A6}" presName="arrowWedge3" presStyleLbl="fgSibTrans2D1" presStyleIdx="2" presStyleCnt="5"/>
      <dgm:spPr/>
    </dgm:pt>
    <dgm:pt modelId="{3C8E4289-454B-491B-83A5-7B339F3C535A}" type="pres">
      <dgm:prSet presAssocID="{5C77F12F-E58D-4211-9301-596CEB98428B}" presName="arrowWedge4" presStyleLbl="fgSibTrans2D1" presStyleIdx="3" presStyleCnt="5"/>
      <dgm:spPr/>
    </dgm:pt>
    <dgm:pt modelId="{9B749758-8565-4001-90E3-3CDA3FACCF2B}" type="pres">
      <dgm:prSet presAssocID="{021BFAA1-E87E-4F69-BB1B-01FE95744E21}" presName="arrowWedge5" presStyleLbl="fgSibTrans2D1" presStyleIdx="4" presStyleCnt="5"/>
      <dgm:spPr/>
    </dgm:pt>
  </dgm:ptLst>
  <dgm:cxnLst>
    <dgm:cxn modelId="{5F4F04F0-8441-4C2C-A35C-3C93D4F470EC}" type="presOf" srcId="{B9321499-60BD-4D1C-8ECD-8596E0D6F2C0}" destId="{A772FC34-A8C6-49CD-A88A-01C09D178878}" srcOrd="1" destOrd="0" presId="urn:microsoft.com/office/officeart/2005/8/layout/cycle8"/>
    <dgm:cxn modelId="{42838EFC-94BC-4826-90B2-67C526E4C7AF}" srcId="{AFFC8262-63F3-4208-A8C9-A50214A66089}" destId="{B9321499-60BD-4D1C-8ECD-8596E0D6F2C0}" srcOrd="2" destOrd="0" parTransId="{A0E09430-3788-4466-9DB1-976DB56217A3}" sibTransId="{3F72EF64-01C4-45BE-AB69-A309D794D9A6}"/>
    <dgm:cxn modelId="{4B768C22-BB1A-4CDB-AE0B-2A49C3775CE0}" srcId="{AFFC8262-63F3-4208-A8C9-A50214A66089}" destId="{9D405FE4-F773-413A-B9F7-F5B541FD12F6}" srcOrd="4" destOrd="0" parTransId="{1438C4B1-0238-4658-A585-1792D530E3C2}" sibTransId="{021BFAA1-E87E-4F69-BB1B-01FE95744E21}"/>
    <dgm:cxn modelId="{D209892A-9DBB-4A50-BCED-6AA60D2F2EA1}" srcId="{AFFC8262-63F3-4208-A8C9-A50214A66089}" destId="{A7461769-0267-46D8-9641-80F722F5E179}" srcOrd="0" destOrd="0" parTransId="{E9B08A75-419D-4506-80FC-04F8A4AF7758}" sibTransId="{056DA3DD-4773-4C36-8971-23C1CADA6953}"/>
    <dgm:cxn modelId="{818B268C-1AFE-4806-B22A-0CCA2553AF83}" type="presOf" srcId="{9D405FE4-F773-413A-B9F7-F5B541FD12F6}" destId="{028BB72C-1845-4986-B8BB-8522209A43CA}" srcOrd="0" destOrd="0" presId="urn:microsoft.com/office/officeart/2005/8/layout/cycle8"/>
    <dgm:cxn modelId="{0B635CC3-B492-4FAB-9413-7CE2824BED1C}" type="presOf" srcId="{A7461769-0267-46D8-9641-80F722F5E179}" destId="{9C8E754B-A0EB-47DC-946D-9BE34C7989AD}" srcOrd="0" destOrd="0" presId="urn:microsoft.com/office/officeart/2005/8/layout/cycle8"/>
    <dgm:cxn modelId="{12BB36D2-7B80-467D-8E6A-EE40416F4EEC}" type="presOf" srcId="{9D405FE4-F773-413A-B9F7-F5B541FD12F6}" destId="{144A65CA-261D-406F-A2F5-67629F3D0C3D}" srcOrd="1" destOrd="0" presId="urn:microsoft.com/office/officeart/2005/8/layout/cycle8"/>
    <dgm:cxn modelId="{AB373E02-4F87-48B8-8EC3-A1277DB8A30C}" type="presOf" srcId="{F334716F-5C31-4F3C-A5FB-C3D7B6F0A687}" destId="{CB4CFBD6-0506-4725-A5D7-953990CD60A9}" srcOrd="0" destOrd="0" presId="urn:microsoft.com/office/officeart/2005/8/layout/cycle8"/>
    <dgm:cxn modelId="{74F55638-B84E-48AE-9436-7B44EB0A1FAB}" type="presOf" srcId="{F334716F-5C31-4F3C-A5FB-C3D7B6F0A687}" destId="{4951D2C4-8417-4445-9FB7-3F28A9E62568}" srcOrd="1" destOrd="0" presId="urn:microsoft.com/office/officeart/2005/8/layout/cycle8"/>
    <dgm:cxn modelId="{E313F4EC-11EF-415E-87C2-8F409967C165}" type="presOf" srcId="{AFFC8262-63F3-4208-A8C9-A50214A66089}" destId="{CA4C56B8-2BA7-4935-850E-50D93763E1D5}" srcOrd="0" destOrd="0" presId="urn:microsoft.com/office/officeart/2005/8/layout/cycle8"/>
    <dgm:cxn modelId="{DE2693B9-781C-4F2F-8E2A-6EE86C4A45BE}" type="presOf" srcId="{B9321499-60BD-4D1C-8ECD-8596E0D6F2C0}" destId="{DD8279D5-53A0-40AE-9259-D69802C7725E}" srcOrd="0" destOrd="0" presId="urn:microsoft.com/office/officeart/2005/8/layout/cycle8"/>
    <dgm:cxn modelId="{6E7CA134-A1A5-46FB-BB82-4132C418809B}" type="presOf" srcId="{A7461769-0267-46D8-9641-80F722F5E179}" destId="{B4FEEB93-1EE4-438B-A912-81FE1F2D71B1}" srcOrd="1" destOrd="0" presId="urn:microsoft.com/office/officeart/2005/8/layout/cycle8"/>
    <dgm:cxn modelId="{FAF093FC-B83C-45DF-92C4-352F1A4C95F0}" srcId="{AFFC8262-63F3-4208-A8C9-A50214A66089}" destId="{9E90EB45-0832-4372-BA30-5D87C82D9D98}" srcOrd="1" destOrd="0" parTransId="{9201A508-2C4D-4906-8D52-65AA234DA170}" sibTransId="{19340D47-A612-454B-9738-3C3F35043095}"/>
    <dgm:cxn modelId="{B05470D6-4F0A-4413-9CF2-3EEE14CEE710}" type="presOf" srcId="{9E90EB45-0832-4372-BA30-5D87C82D9D98}" destId="{B8637CC3-50B7-46AF-80A6-2324DAA2E777}" srcOrd="0" destOrd="0" presId="urn:microsoft.com/office/officeart/2005/8/layout/cycle8"/>
    <dgm:cxn modelId="{A26959BE-1198-44B0-8B5B-3D4549638938}" type="presOf" srcId="{9E90EB45-0832-4372-BA30-5D87C82D9D98}" destId="{0AF62954-E937-4C3B-BE65-A7A17A7D3D3F}" srcOrd="1" destOrd="0" presId="urn:microsoft.com/office/officeart/2005/8/layout/cycle8"/>
    <dgm:cxn modelId="{A773FD05-47D7-4889-8753-F0FD49DAC155}" srcId="{AFFC8262-63F3-4208-A8C9-A50214A66089}" destId="{F334716F-5C31-4F3C-A5FB-C3D7B6F0A687}" srcOrd="3" destOrd="0" parTransId="{D2067810-EC66-4BDF-8027-0E4F5E4CDAFE}" sibTransId="{5C77F12F-E58D-4211-9301-596CEB98428B}"/>
    <dgm:cxn modelId="{2179AABF-2C93-4E67-88B0-940740288B3E}" type="presParOf" srcId="{CA4C56B8-2BA7-4935-850E-50D93763E1D5}" destId="{9C8E754B-A0EB-47DC-946D-9BE34C7989AD}" srcOrd="0" destOrd="0" presId="urn:microsoft.com/office/officeart/2005/8/layout/cycle8"/>
    <dgm:cxn modelId="{461519A4-3A4B-4540-BAFD-DE6D0EB7EE12}" type="presParOf" srcId="{CA4C56B8-2BA7-4935-850E-50D93763E1D5}" destId="{40A6CB5B-F79E-49BB-8839-42D0599BCC4E}" srcOrd="1" destOrd="0" presId="urn:microsoft.com/office/officeart/2005/8/layout/cycle8"/>
    <dgm:cxn modelId="{591C5A31-FF33-4605-9FF5-CA57CF55101E}" type="presParOf" srcId="{CA4C56B8-2BA7-4935-850E-50D93763E1D5}" destId="{63AAB937-2034-421F-B17D-024F1FE4F968}" srcOrd="2" destOrd="0" presId="urn:microsoft.com/office/officeart/2005/8/layout/cycle8"/>
    <dgm:cxn modelId="{B9CB1D36-2C13-4891-816B-1CB56A25C92F}" type="presParOf" srcId="{CA4C56B8-2BA7-4935-850E-50D93763E1D5}" destId="{B4FEEB93-1EE4-438B-A912-81FE1F2D71B1}" srcOrd="3" destOrd="0" presId="urn:microsoft.com/office/officeart/2005/8/layout/cycle8"/>
    <dgm:cxn modelId="{4887D818-1E09-45DC-84CB-F25DA52B6B81}" type="presParOf" srcId="{CA4C56B8-2BA7-4935-850E-50D93763E1D5}" destId="{B8637CC3-50B7-46AF-80A6-2324DAA2E777}" srcOrd="4" destOrd="0" presId="urn:microsoft.com/office/officeart/2005/8/layout/cycle8"/>
    <dgm:cxn modelId="{F848EC31-816B-4678-B91D-D3060D2D2A79}" type="presParOf" srcId="{CA4C56B8-2BA7-4935-850E-50D93763E1D5}" destId="{2AD9F896-AE30-484B-8681-6FD882F12600}" srcOrd="5" destOrd="0" presId="urn:microsoft.com/office/officeart/2005/8/layout/cycle8"/>
    <dgm:cxn modelId="{F8234AC0-2826-445C-BF1D-06A5D9C2F359}" type="presParOf" srcId="{CA4C56B8-2BA7-4935-850E-50D93763E1D5}" destId="{B4709EFC-CD5F-48ED-973D-6AB17BAFA4BA}" srcOrd="6" destOrd="0" presId="urn:microsoft.com/office/officeart/2005/8/layout/cycle8"/>
    <dgm:cxn modelId="{D5C250C5-A3BA-4508-B918-1A20001D76A4}" type="presParOf" srcId="{CA4C56B8-2BA7-4935-850E-50D93763E1D5}" destId="{0AF62954-E937-4C3B-BE65-A7A17A7D3D3F}" srcOrd="7" destOrd="0" presId="urn:microsoft.com/office/officeart/2005/8/layout/cycle8"/>
    <dgm:cxn modelId="{45EEAE50-AA8D-413F-B551-482251923F4E}" type="presParOf" srcId="{CA4C56B8-2BA7-4935-850E-50D93763E1D5}" destId="{DD8279D5-53A0-40AE-9259-D69802C7725E}" srcOrd="8" destOrd="0" presId="urn:microsoft.com/office/officeart/2005/8/layout/cycle8"/>
    <dgm:cxn modelId="{052D63C2-E6D3-470D-A4FC-E9E3ED4D96AE}" type="presParOf" srcId="{CA4C56B8-2BA7-4935-850E-50D93763E1D5}" destId="{77B45D51-B54A-4AF3-A300-D6AF2A27D4E3}" srcOrd="9" destOrd="0" presId="urn:microsoft.com/office/officeart/2005/8/layout/cycle8"/>
    <dgm:cxn modelId="{54E9A88A-EF2B-43D8-B670-EEAB25EDB6A7}" type="presParOf" srcId="{CA4C56B8-2BA7-4935-850E-50D93763E1D5}" destId="{492C76BB-09C9-4406-9F33-D670338B11CD}" srcOrd="10" destOrd="0" presId="urn:microsoft.com/office/officeart/2005/8/layout/cycle8"/>
    <dgm:cxn modelId="{0088D47C-2391-4F91-950E-98962EB98CF5}" type="presParOf" srcId="{CA4C56B8-2BA7-4935-850E-50D93763E1D5}" destId="{A772FC34-A8C6-49CD-A88A-01C09D178878}" srcOrd="11" destOrd="0" presId="urn:microsoft.com/office/officeart/2005/8/layout/cycle8"/>
    <dgm:cxn modelId="{59229BF7-48CA-40F2-AD6D-68A71A7D0EB4}" type="presParOf" srcId="{CA4C56B8-2BA7-4935-850E-50D93763E1D5}" destId="{CB4CFBD6-0506-4725-A5D7-953990CD60A9}" srcOrd="12" destOrd="0" presId="urn:microsoft.com/office/officeart/2005/8/layout/cycle8"/>
    <dgm:cxn modelId="{1CE3A836-501E-4E53-B909-CF0E0C640D05}" type="presParOf" srcId="{CA4C56B8-2BA7-4935-850E-50D93763E1D5}" destId="{9AB38302-E2E2-47C1-B177-7D5CD3895AF1}" srcOrd="13" destOrd="0" presId="urn:microsoft.com/office/officeart/2005/8/layout/cycle8"/>
    <dgm:cxn modelId="{B84AAF8B-5FE4-498F-8550-0B746AD63475}" type="presParOf" srcId="{CA4C56B8-2BA7-4935-850E-50D93763E1D5}" destId="{09E65B1A-77FB-4710-A82A-964308BF9D8F}" srcOrd="14" destOrd="0" presId="urn:microsoft.com/office/officeart/2005/8/layout/cycle8"/>
    <dgm:cxn modelId="{807256F8-CDDB-4E2A-A134-EC7502B319BE}" type="presParOf" srcId="{CA4C56B8-2BA7-4935-850E-50D93763E1D5}" destId="{4951D2C4-8417-4445-9FB7-3F28A9E62568}" srcOrd="15" destOrd="0" presId="urn:microsoft.com/office/officeart/2005/8/layout/cycle8"/>
    <dgm:cxn modelId="{92356AED-5097-4313-B61F-3756E80536CC}" type="presParOf" srcId="{CA4C56B8-2BA7-4935-850E-50D93763E1D5}" destId="{028BB72C-1845-4986-B8BB-8522209A43CA}" srcOrd="16" destOrd="0" presId="urn:microsoft.com/office/officeart/2005/8/layout/cycle8"/>
    <dgm:cxn modelId="{4251CCF5-7E9F-4FA8-8265-AD8636FDA0B8}" type="presParOf" srcId="{CA4C56B8-2BA7-4935-850E-50D93763E1D5}" destId="{A92AA8D6-4468-4024-A68D-0AB2F8F7A108}" srcOrd="17" destOrd="0" presId="urn:microsoft.com/office/officeart/2005/8/layout/cycle8"/>
    <dgm:cxn modelId="{F326131C-F1EC-45B1-A81A-E339C822877C}" type="presParOf" srcId="{CA4C56B8-2BA7-4935-850E-50D93763E1D5}" destId="{B7346A2F-0E1E-4A0E-BCF5-30220DE41A2A}" srcOrd="18" destOrd="0" presId="urn:microsoft.com/office/officeart/2005/8/layout/cycle8"/>
    <dgm:cxn modelId="{83B75F97-E6E8-4018-AB59-E42A3B78384F}" type="presParOf" srcId="{CA4C56B8-2BA7-4935-850E-50D93763E1D5}" destId="{144A65CA-261D-406F-A2F5-67629F3D0C3D}" srcOrd="19" destOrd="0" presId="urn:microsoft.com/office/officeart/2005/8/layout/cycle8"/>
    <dgm:cxn modelId="{250961C5-B725-4052-A5B8-72CAC69184AC}" type="presParOf" srcId="{CA4C56B8-2BA7-4935-850E-50D93763E1D5}" destId="{6346258A-D65D-439C-B6D4-890DE51C14FA}" srcOrd="20" destOrd="0" presId="urn:microsoft.com/office/officeart/2005/8/layout/cycle8"/>
    <dgm:cxn modelId="{8B15E367-43BB-4FBC-8BC4-CB62B4DBF3B2}" type="presParOf" srcId="{CA4C56B8-2BA7-4935-850E-50D93763E1D5}" destId="{C63FC023-AAEC-42F5-855D-33FF258FCF5B}" srcOrd="21" destOrd="0" presId="urn:microsoft.com/office/officeart/2005/8/layout/cycle8"/>
    <dgm:cxn modelId="{68B24F15-B609-46E0-B452-BFB29452D68C}" type="presParOf" srcId="{CA4C56B8-2BA7-4935-850E-50D93763E1D5}" destId="{F3EB92EF-6323-47F3-AA3C-486C2F725F6C}" srcOrd="22" destOrd="0" presId="urn:microsoft.com/office/officeart/2005/8/layout/cycle8"/>
    <dgm:cxn modelId="{1A89593D-7281-42AF-9219-767A208C7D7B}" type="presParOf" srcId="{CA4C56B8-2BA7-4935-850E-50D93763E1D5}" destId="{3C8E4289-454B-491B-83A5-7B339F3C535A}" srcOrd="23" destOrd="0" presId="urn:microsoft.com/office/officeart/2005/8/layout/cycle8"/>
    <dgm:cxn modelId="{D73E429A-8B1A-4054-8A75-803C23A51FCE}" type="presParOf" srcId="{CA4C56B8-2BA7-4935-850E-50D93763E1D5}" destId="{9B749758-8565-4001-90E3-3CDA3FACCF2B}" srcOrd="2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830C652-8C6E-4720-BB2B-B0F56D1DD5F9}" type="doc">
      <dgm:prSet loTypeId="urn:microsoft.com/office/officeart/2005/8/layout/cycle3" loCatId="cycle" qsTypeId="urn:microsoft.com/office/officeart/2005/8/quickstyle/3d4" qsCatId="3D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294BBDC9-2552-45AC-A46E-F8B956C3D990}">
      <dgm:prSet phldrT="[Texto]" custT="1"/>
      <dgm:spPr/>
      <dgm:t>
        <a:bodyPr/>
        <a:lstStyle/>
        <a:p>
          <a:r>
            <a:rPr lang="es-ES" sz="1600" dirty="0" smtClean="0"/>
            <a:t>Producto</a:t>
          </a:r>
        </a:p>
      </dgm:t>
    </dgm:pt>
    <dgm:pt modelId="{801EE27D-3172-4269-A6D9-B84074EA6C31}" type="parTrans" cxnId="{426F3D9B-A4B6-425E-B216-FD30C450EA3F}">
      <dgm:prSet/>
      <dgm:spPr/>
      <dgm:t>
        <a:bodyPr/>
        <a:lstStyle/>
        <a:p>
          <a:endParaRPr lang="es-ES" sz="2800"/>
        </a:p>
      </dgm:t>
    </dgm:pt>
    <dgm:pt modelId="{C9CC08C0-2125-422B-9CE1-3C121F315A16}" type="sibTrans" cxnId="{426F3D9B-A4B6-425E-B216-FD30C450EA3F}">
      <dgm:prSet custT="1"/>
      <dgm:spPr/>
      <dgm:t>
        <a:bodyPr/>
        <a:lstStyle/>
        <a:p>
          <a:endParaRPr lang="es-ES" sz="1100"/>
        </a:p>
      </dgm:t>
    </dgm:pt>
    <dgm:pt modelId="{CA0503AA-BED7-482D-B2B9-111C966A061E}">
      <dgm:prSet phldrT="[Texto]" custT="1"/>
      <dgm:spPr/>
      <dgm:t>
        <a:bodyPr/>
        <a:lstStyle/>
        <a:p>
          <a:r>
            <a:rPr lang="es-ES" sz="1600" dirty="0" smtClean="0"/>
            <a:t>Precio</a:t>
          </a:r>
          <a:endParaRPr lang="es-ES" sz="1600" dirty="0"/>
        </a:p>
      </dgm:t>
    </dgm:pt>
    <dgm:pt modelId="{748C6193-4495-4ED2-AC46-04243D67CAB3}" type="parTrans" cxnId="{42DC9E5D-5DA4-4F5C-ABDE-24692E014496}">
      <dgm:prSet/>
      <dgm:spPr/>
      <dgm:t>
        <a:bodyPr/>
        <a:lstStyle/>
        <a:p>
          <a:endParaRPr lang="es-ES" sz="2800"/>
        </a:p>
      </dgm:t>
    </dgm:pt>
    <dgm:pt modelId="{969E6615-E277-49EB-BBAE-AC596B4D78AB}" type="sibTrans" cxnId="{42DC9E5D-5DA4-4F5C-ABDE-24692E014496}">
      <dgm:prSet custT="1"/>
      <dgm:spPr/>
      <dgm:t>
        <a:bodyPr/>
        <a:lstStyle/>
        <a:p>
          <a:endParaRPr lang="es-ES" sz="1100"/>
        </a:p>
      </dgm:t>
    </dgm:pt>
    <dgm:pt modelId="{EA21FAF0-B2CE-4523-ABB4-8D320DB2F42F}">
      <dgm:prSet phldrT="[Texto]" custT="1"/>
      <dgm:spPr/>
      <dgm:t>
        <a:bodyPr/>
        <a:lstStyle/>
        <a:p>
          <a:r>
            <a:rPr lang="es-ES" sz="1600" dirty="0" smtClean="0"/>
            <a:t>Plaza</a:t>
          </a:r>
          <a:endParaRPr lang="es-ES" sz="1600" dirty="0"/>
        </a:p>
      </dgm:t>
    </dgm:pt>
    <dgm:pt modelId="{0295757B-AE70-4BCE-A9D3-8E862CCA6750}" type="parTrans" cxnId="{72C8AF3B-7EF3-48DB-918A-CBA3CF3CE0CC}">
      <dgm:prSet/>
      <dgm:spPr/>
      <dgm:t>
        <a:bodyPr/>
        <a:lstStyle/>
        <a:p>
          <a:endParaRPr lang="es-ES" sz="2800"/>
        </a:p>
      </dgm:t>
    </dgm:pt>
    <dgm:pt modelId="{FCCDD7F0-FF4D-4F47-9F20-7BB1F09496FA}" type="sibTrans" cxnId="{72C8AF3B-7EF3-48DB-918A-CBA3CF3CE0CC}">
      <dgm:prSet custT="1"/>
      <dgm:spPr/>
      <dgm:t>
        <a:bodyPr/>
        <a:lstStyle/>
        <a:p>
          <a:endParaRPr lang="es-ES" sz="1100"/>
        </a:p>
      </dgm:t>
    </dgm:pt>
    <dgm:pt modelId="{05C63452-32BF-46A8-9D03-D7B5E2C562E5}">
      <dgm:prSet phldrT="[Texto]" custT="1"/>
      <dgm:spPr/>
      <dgm:t>
        <a:bodyPr/>
        <a:lstStyle/>
        <a:p>
          <a:r>
            <a:rPr lang="es-ES" sz="1600" dirty="0" smtClean="0"/>
            <a:t>Distribución</a:t>
          </a:r>
          <a:endParaRPr lang="es-ES" sz="1600" dirty="0"/>
        </a:p>
      </dgm:t>
    </dgm:pt>
    <dgm:pt modelId="{1B270C0D-A497-48A2-A4E4-68151A8D4CEF}" type="parTrans" cxnId="{18CE46D9-B364-49A8-A815-6E1CFD188777}">
      <dgm:prSet/>
      <dgm:spPr/>
      <dgm:t>
        <a:bodyPr/>
        <a:lstStyle/>
        <a:p>
          <a:endParaRPr lang="es-ES" sz="2800"/>
        </a:p>
      </dgm:t>
    </dgm:pt>
    <dgm:pt modelId="{430693F4-1FCD-485E-A9B8-4C0E31B5B740}" type="sibTrans" cxnId="{18CE46D9-B364-49A8-A815-6E1CFD188777}">
      <dgm:prSet custT="1"/>
      <dgm:spPr/>
      <dgm:t>
        <a:bodyPr/>
        <a:lstStyle/>
        <a:p>
          <a:endParaRPr lang="es-ES" sz="1100"/>
        </a:p>
      </dgm:t>
    </dgm:pt>
    <dgm:pt modelId="{6FD522DB-9125-4157-9FDD-BC6109BDC32B}">
      <dgm:prSet phldrT="[Texto]" custT="1"/>
      <dgm:spPr/>
      <dgm:t>
        <a:bodyPr/>
        <a:lstStyle/>
        <a:p>
          <a:r>
            <a:rPr lang="es-ES" sz="1600" dirty="0" smtClean="0"/>
            <a:t>Personas</a:t>
          </a:r>
        </a:p>
      </dgm:t>
    </dgm:pt>
    <dgm:pt modelId="{0B98BB67-D34C-41DF-BA8F-1E1F146521BF}" type="parTrans" cxnId="{0E34ADA5-FB75-4BDE-A95E-B0AEF1B7D3F1}">
      <dgm:prSet/>
      <dgm:spPr/>
      <dgm:t>
        <a:bodyPr/>
        <a:lstStyle/>
        <a:p>
          <a:endParaRPr lang="es-ES" sz="2800"/>
        </a:p>
      </dgm:t>
    </dgm:pt>
    <dgm:pt modelId="{9FBCFADF-551B-4C8A-BE8D-08694FD4870A}" type="sibTrans" cxnId="{0E34ADA5-FB75-4BDE-A95E-B0AEF1B7D3F1}">
      <dgm:prSet custT="1"/>
      <dgm:spPr/>
      <dgm:t>
        <a:bodyPr/>
        <a:lstStyle/>
        <a:p>
          <a:endParaRPr lang="es-ES" sz="1100"/>
        </a:p>
      </dgm:t>
    </dgm:pt>
    <dgm:pt modelId="{18EBEFED-6793-4055-859B-62E89E6C9FC3}">
      <dgm:prSet custT="1"/>
      <dgm:spPr/>
      <dgm:t>
        <a:bodyPr/>
        <a:lstStyle/>
        <a:p>
          <a:r>
            <a:rPr lang="es-ES" sz="1600" dirty="0" smtClean="0"/>
            <a:t>Procesos</a:t>
          </a:r>
        </a:p>
      </dgm:t>
    </dgm:pt>
    <dgm:pt modelId="{BF6B63DD-A76F-46CC-8466-73F44F214462}" type="parTrans" cxnId="{D3B9A800-2CE8-424E-A9B4-7151E15FE525}">
      <dgm:prSet/>
      <dgm:spPr/>
      <dgm:t>
        <a:bodyPr/>
        <a:lstStyle/>
        <a:p>
          <a:endParaRPr lang="es-ES" sz="2800"/>
        </a:p>
      </dgm:t>
    </dgm:pt>
    <dgm:pt modelId="{D9364514-D6EF-4421-9BCD-967C10462B46}" type="sibTrans" cxnId="{D3B9A800-2CE8-424E-A9B4-7151E15FE525}">
      <dgm:prSet custT="1"/>
      <dgm:spPr/>
      <dgm:t>
        <a:bodyPr/>
        <a:lstStyle/>
        <a:p>
          <a:endParaRPr lang="es-ES" sz="1100"/>
        </a:p>
      </dgm:t>
    </dgm:pt>
    <dgm:pt modelId="{3D8F8138-6C15-41A7-A613-261175A6663C}">
      <dgm:prSet custT="1"/>
      <dgm:spPr/>
      <dgm:t>
        <a:bodyPr/>
        <a:lstStyle/>
        <a:p>
          <a:r>
            <a:rPr lang="es-ES" sz="1600" dirty="0" smtClean="0"/>
            <a:t>Evidencia Física</a:t>
          </a:r>
        </a:p>
      </dgm:t>
    </dgm:pt>
    <dgm:pt modelId="{00897BB0-7178-4BB0-A3E1-5B059B6D9D59}" type="parTrans" cxnId="{54AC86D5-C020-4E7C-A84D-5FEFBDC05286}">
      <dgm:prSet/>
      <dgm:spPr/>
      <dgm:t>
        <a:bodyPr/>
        <a:lstStyle/>
        <a:p>
          <a:endParaRPr lang="es-ES" sz="2800"/>
        </a:p>
      </dgm:t>
    </dgm:pt>
    <dgm:pt modelId="{42391991-4C5A-4C2A-A823-3E25163FD39B}" type="sibTrans" cxnId="{54AC86D5-C020-4E7C-A84D-5FEFBDC05286}">
      <dgm:prSet custT="1"/>
      <dgm:spPr/>
      <dgm:t>
        <a:bodyPr/>
        <a:lstStyle/>
        <a:p>
          <a:endParaRPr lang="es-ES" sz="1100"/>
        </a:p>
      </dgm:t>
    </dgm:pt>
    <dgm:pt modelId="{414602B2-BB0A-4DA3-8541-6D39E24AACAF}" type="pres">
      <dgm:prSet presAssocID="{E830C652-8C6E-4720-BB2B-B0F56D1DD5F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3168B561-4A21-4B43-9313-612AE404B392}" type="pres">
      <dgm:prSet presAssocID="{E830C652-8C6E-4720-BB2B-B0F56D1DD5F9}" presName="cycle" presStyleCnt="0"/>
      <dgm:spPr/>
    </dgm:pt>
    <dgm:pt modelId="{B3CC8574-7D19-4CB0-AF12-AD5E666A1E5C}" type="pres">
      <dgm:prSet presAssocID="{294BBDC9-2552-45AC-A46E-F8B956C3D990}" presName="nodeFirst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7A15D19-8D7E-4752-87DE-2636B86DD049}" type="pres">
      <dgm:prSet presAssocID="{C9CC08C0-2125-422B-9CE1-3C121F315A16}" presName="sibTransFirstNode" presStyleLbl="bgShp" presStyleIdx="0" presStyleCnt="1"/>
      <dgm:spPr/>
      <dgm:t>
        <a:bodyPr/>
        <a:lstStyle/>
        <a:p>
          <a:endParaRPr lang="es-ES"/>
        </a:p>
      </dgm:t>
    </dgm:pt>
    <dgm:pt modelId="{D53F54FB-05C1-4683-BC09-F8D72FDF9539}" type="pres">
      <dgm:prSet presAssocID="{CA0503AA-BED7-482D-B2B9-111C966A061E}" presName="nodeFollowingNodes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DE1A12F-9C5B-4CAC-A1FD-24C4DDB21670}" type="pres">
      <dgm:prSet presAssocID="{EA21FAF0-B2CE-4523-ABB4-8D320DB2F42F}" presName="nodeFollowingNodes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D689CAD-E0A0-4995-BED8-1A29E7850FB1}" type="pres">
      <dgm:prSet presAssocID="{05C63452-32BF-46A8-9D03-D7B5E2C562E5}" presName="nodeFollowingNodes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74AC394-87BB-4C1D-B88A-E210C66D6482}" type="pres">
      <dgm:prSet presAssocID="{6FD522DB-9125-4157-9FDD-BC6109BDC32B}" presName="nodeFollowingNodes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F845D55-CCFA-4E59-BACF-9EEF3436D2A1}" type="pres">
      <dgm:prSet presAssocID="{18EBEFED-6793-4055-859B-62E89E6C9FC3}" presName="nodeFollowingNodes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F839C87-B905-4898-811C-DF5834ED307A}" type="pres">
      <dgm:prSet presAssocID="{3D8F8138-6C15-41A7-A613-261175A6663C}" presName="nodeFollowingNodes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72C8AF3B-7EF3-48DB-918A-CBA3CF3CE0CC}" srcId="{E830C652-8C6E-4720-BB2B-B0F56D1DD5F9}" destId="{EA21FAF0-B2CE-4523-ABB4-8D320DB2F42F}" srcOrd="2" destOrd="0" parTransId="{0295757B-AE70-4BCE-A9D3-8E862CCA6750}" sibTransId="{FCCDD7F0-FF4D-4F47-9F20-7BB1F09496FA}"/>
    <dgm:cxn modelId="{791C0C58-060A-4FCF-AEAB-A8C9C158016D}" type="presOf" srcId="{E830C652-8C6E-4720-BB2B-B0F56D1DD5F9}" destId="{414602B2-BB0A-4DA3-8541-6D39E24AACAF}" srcOrd="0" destOrd="0" presId="urn:microsoft.com/office/officeart/2005/8/layout/cycle3"/>
    <dgm:cxn modelId="{BBECA700-5408-4A49-9F57-D754A542A6F2}" type="presOf" srcId="{05C63452-32BF-46A8-9D03-D7B5E2C562E5}" destId="{3D689CAD-E0A0-4995-BED8-1A29E7850FB1}" srcOrd="0" destOrd="0" presId="urn:microsoft.com/office/officeart/2005/8/layout/cycle3"/>
    <dgm:cxn modelId="{A14690AA-BBE5-45E9-8A44-0626FCA625E0}" type="presOf" srcId="{6FD522DB-9125-4157-9FDD-BC6109BDC32B}" destId="{E74AC394-87BB-4C1D-B88A-E210C66D6482}" srcOrd="0" destOrd="0" presId="urn:microsoft.com/office/officeart/2005/8/layout/cycle3"/>
    <dgm:cxn modelId="{11900EEB-07F7-43C8-8123-5324754E74D4}" type="presOf" srcId="{EA21FAF0-B2CE-4523-ABB4-8D320DB2F42F}" destId="{EDE1A12F-9C5B-4CAC-A1FD-24C4DDB21670}" srcOrd="0" destOrd="0" presId="urn:microsoft.com/office/officeart/2005/8/layout/cycle3"/>
    <dgm:cxn modelId="{42DC9E5D-5DA4-4F5C-ABDE-24692E014496}" srcId="{E830C652-8C6E-4720-BB2B-B0F56D1DD5F9}" destId="{CA0503AA-BED7-482D-B2B9-111C966A061E}" srcOrd="1" destOrd="0" parTransId="{748C6193-4495-4ED2-AC46-04243D67CAB3}" sibTransId="{969E6615-E277-49EB-BBAE-AC596B4D78AB}"/>
    <dgm:cxn modelId="{426F3D9B-A4B6-425E-B216-FD30C450EA3F}" srcId="{E830C652-8C6E-4720-BB2B-B0F56D1DD5F9}" destId="{294BBDC9-2552-45AC-A46E-F8B956C3D990}" srcOrd="0" destOrd="0" parTransId="{801EE27D-3172-4269-A6D9-B84074EA6C31}" sibTransId="{C9CC08C0-2125-422B-9CE1-3C121F315A16}"/>
    <dgm:cxn modelId="{C9E17180-1019-4A90-9974-70378C10C8F9}" type="presOf" srcId="{C9CC08C0-2125-422B-9CE1-3C121F315A16}" destId="{97A15D19-8D7E-4752-87DE-2636B86DD049}" srcOrd="0" destOrd="0" presId="urn:microsoft.com/office/officeart/2005/8/layout/cycle3"/>
    <dgm:cxn modelId="{15821B3F-9A9D-41B1-B622-6EAEDBC3C199}" type="presOf" srcId="{CA0503AA-BED7-482D-B2B9-111C966A061E}" destId="{D53F54FB-05C1-4683-BC09-F8D72FDF9539}" srcOrd="0" destOrd="0" presId="urn:microsoft.com/office/officeart/2005/8/layout/cycle3"/>
    <dgm:cxn modelId="{A2CA9054-0033-4233-A5FC-9766258D2F11}" type="presOf" srcId="{294BBDC9-2552-45AC-A46E-F8B956C3D990}" destId="{B3CC8574-7D19-4CB0-AF12-AD5E666A1E5C}" srcOrd="0" destOrd="0" presId="urn:microsoft.com/office/officeart/2005/8/layout/cycle3"/>
    <dgm:cxn modelId="{0E34ADA5-FB75-4BDE-A95E-B0AEF1B7D3F1}" srcId="{E830C652-8C6E-4720-BB2B-B0F56D1DD5F9}" destId="{6FD522DB-9125-4157-9FDD-BC6109BDC32B}" srcOrd="4" destOrd="0" parTransId="{0B98BB67-D34C-41DF-BA8F-1E1F146521BF}" sibTransId="{9FBCFADF-551B-4C8A-BE8D-08694FD4870A}"/>
    <dgm:cxn modelId="{AA5A0080-8950-4F51-BBE4-7D52C8A4C7F0}" type="presOf" srcId="{18EBEFED-6793-4055-859B-62E89E6C9FC3}" destId="{6F845D55-CCFA-4E59-BACF-9EEF3436D2A1}" srcOrd="0" destOrd="0" presId="urn:microsoft.com/office/officeart/2005/8/layout/cycle3"/>
    <dgm:cxn modelId="{54AC86D5-C020-4E7C-A84D-5FEFBDC05286}" srcId="{E830C652-8C6E-4720-BB2B-B0F56D1DD5F9}" destId="{3D8F8138-6C15-41A7-A613-261175A6663C}" srcOrd="6" destOrd="0" parTransId="{00897BB0-7178-4BB0-A3E1-5B059B6D9D59}" sibTransId="{42391991-4C5A-4C2A-A823-3E25163FD39B}"/>
    <dgm:cxn modelId="{54D7577C-37EA-450B-BDAB-B1D8A7841555}" type="presOf" srcId="{3D8F8138-6C15-41A7-A613-261175A6663C}" destId="{AF839C87-B905-4898-811C-DF5834ED307A}" srcOrd="0" destOrd="0" presId="urn:microsoft.com/office/officeart/2005/8/layout/cycle3"/>
    <dgm:cxn modelId="{18CE46D9-B364-49A8-A815-6E1CFD188777}" srcId="{E830C652-8C6E-4720-BB2B-B0F56D1DD5F9}" destId="{05C63452-32BF-46A8-9D03-D7B5E2C562E5}" srcOrd="3" destOrd="0" parTransId="{1B270C0D-A497-48A2-A4E4-68151A8D4CEF}" sibTransId="{430693F4-1FCD-485E-A9B8-4C0E31B5B740}"/>
    <dgm:cxn modelId="{D3B9A800-2CE8-424E-A9B4-7151E15FE525}" srcId="{E830C652-8C6E-4720-BB2B-B0F56D1DD5F9}" destId="{18EBEFED-6793-4055-859B-62E89E6C9FC3}" srcOrd="5" destOrd="0" parTransId="{BF6B63DD-A76F-46CC-8466-73F44F214462}" sibTransId="{D9364514-D6EF-4421-9BCD-967C10462B46}"/>
    <dgm:cxn modelId="{DE4A5D18-ED7B-4C1B-B95E-8EE751AF33E0}" type="presParOf" srcId="{414602B2-BB0A-4DA3-8541-6D39E24AACAF}" destId="{3168B561-4A21-4B43-9313-612AE404B392}" srcOrd="0" destOrd="0" presId="urn:microsoft.com/office/officeart/2005/8/layout/cycle3"/>
    <dgm:cxn modelId="{4E7FAED3-BFFD-4CD2-BA65-3B4EECDD434F}" type="presParOf" srcId="{3168B561-4A21-4B43-9313-612AE404B392}" destId="{B3CC8574-7D19-4CB0-AF12-AD5E666A1E5C}" srcOrd="0" destOrd="0" presId="urn:microsoft.com/office/officeart/2005/8/layout/cycle3"/>
    <dgm:cxn modelId="{5F5161C6-B355-4C0B-91A2-FF03F37578E5}" type="presParOf" srcId="{3168B561-4A21-4B43-9313-612AE404B392}" destId="{97A15D19-8D7E-4752-87DE-2636B86DD049}" srcOrd="1" destOrd="0" presId="urn:microsoft.com/office/officeart/2005/8/layout/cycle3"/>
    <dgm:cxn modelId="{344B4F7A-1860-4780-9616-91DA005BEFB7}" type="presParOf" srcId="{3168B561-4A21-4B43-9313-612AE404B392}" destId="{D53F54FB-05C1-4683-BC09-F8D72FDF9539}" srcOrd="2" destOrd="0" presId="urn:microsoft.com/office/officeart/2005/8/layout/cycle3"/>
    <dgm:cxn modelId="{3D2F13B7-3971-44D5-B849-F2E7F08041BC}" type="presParOf" srcId="{3168B561-4A21-4B43-9313-612AE404B392}" destId="{EDE1A12F-9C5B-4CAC-A1FD-24C4DDB21670}" srcOrd="3" destOrd="0" presId="urn:microsoft.com/office/officeart/2005/8/layout/cycle3"/>
    <dgm:cxn modelId="{4CABE0C6-7D55-48AC-927F-99EB01F790F3}" type="presParOf" srcId="{3168B561-4A21-4B43-9313-612AE404B392}" destId="{3D689CAD-E0A0-4995-BED8-1A29E7850FB1}" srcOrd="4" destOrd="0" presId="urn:microsoft.com/office/officeart/2005/8/layout/cycle3"/>
    <dgm:cxn modelId="{62872FDB-D6D1-4A12-B8C7-809FB539C36B}" type="presParOf" srcId="{3168B561-4A21-4B43-9313-612AE404B392}" destId="{E74AC394-87BB-4C1D-B88A-E210C66D6482}" srcOrd="5" destOrd="0" presId="urn:microsoft.com/office/officeart/2005/8/layout/cycle3"/>
    <dgm:cxn modelId="{BD4CB6E4-3951-437C-A737-71C5088DB9CD}" type="presParOf" srcId="{3168B561-4A21-4B43-9313-612AE404B392}" destId="{6F845D55-CCFA-4E59-BACF-9EEF3436D2A1}" srcOrd="6" destOrd="0" presId="urn:microsoft.com/office/officeart/2005/8/layout/cycle3"/>
    <dgm:cxn modelId="{1DD3190B-2D2A-439B-AF6C-9F77D510F04B}" type="presParOf" srcId="{3168B561-4A21-4B43-9313-612AE404B392}" destId="{AF839C87-B905-4898-811C-DF5834ED307A}" srcOrd="7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102F97E-68A8-4586-82C0-68943408C197}" type="doc">
      <dgm:prSet loTypeId="urn:microsoft.com/office/officeart/2005/8/layout/StepDownProcess" loCatId="process" qsTypeId="urn:microsoft.com/office/officeart/2005/8/quickstyle/3d7" qsCatId="3D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0537069B-BB15-4A2F-862B-3EB3809AD60A}">
      <dgm:prSet phldrT="[Texto]" custT="1"/>
      <dgm:spPr/>
      <dgm:t>
        <a:bodyPr/>
        <a:lstStyle/>
        <a:p>
          <a:r>
            <a:rPr lang="es-ES" sz="1800" dirty="0" smtClean="0"/>
            <a:t>CAPITULO</a:t>
          </a:r>
          <a:endParaRPr lang="es-ES" sz="1800" dirty="0"/>
        </a:p>
      </dgm:t>
    </dgm:pt>
    <dgm:pt modelId="{DBAABBED-D048-4876-A360-ED6609AC6A99}" type="parTrans" cxnId="{6EEB1318-12F1-43BE-B3DE-5ABD92AF7450}">
      <dgm:prSet/>
      <dgm:spPr/>
      <dgm:t>
        <a:bodyPr/>
        <a:lstStyle/>
        <a:p>
          <a:endParaRPr lang="es-ES" sz="2000"/>
        </a:p>
      </dgm:t>
    </dgm:pt>
    <dgm:pt modelId="{F4013D1A-13A4-49EA-BAEB-4E21B1FACA76}" type="sibTrans" cxnId="{6EEB1318-12F1-43BE-B3DE-5ABD92AF7450}">
      <dgm:prSet/>
      <dgm:spPr/>
      <dgm:t>
        <a:bodyPr/>
        <a:lstStyle/>
        <a:p>
          <a:endParaRPr lang="es-ES" sz="2000"/>
        </a:p>
      </dgm:t>
    </dgm:pt>
    <dgm:pt modelId="{EB99BE31-5982-441E-8F5D-50E3AF4A94EB}">
      <dgm:prSet phldrT="[Texto]" custT="1"/>
      <dgm:spPr/>
      <dgm:t>
        <a:bodyPr/>
        <a:lstStyle/>
        <a:p>
          <a:r>
            <a:rPr lang="es-ES" sz="1400" u="none" dirty="0" smtClean="0"/>
            <a:t>38 -Productos diversos de las industrias químicas</a:t>
          </a:r>
          <a:endParaRPr lang="es-ES" sz="1400" dirty="0"/>
        </a:p>
      </dgm:t>
    </dgm:pt>
    <dgm:pt modelId="{C0595960-226A-47A4-A982-5219D0AA801E}" type="parTrans" cxnId="{B78FACEB-0F30-4B64-B58D-B82B2DD64D8E}">
      <dgm:prSet/>
      <dgm:spPr/>
      <dgm:t>
        <a:bodyPr/>
        <a:lstStyle/>
        <a:p>
          <a:endParaRPr lang="es-ES" sz="2000"/>
        </a:p>
      </dgm:t>
    </dgm:pt>
    <dgm:pt modelId="{1BD2A0C0-9BA9-450C-92FB-B7E88AB215D3}" type="sibTrans" cxnId="{B78FACEB-0F30-4B64-B58D-B82B2DD64D8E}">
      <dgm:prSet/>
      <dgm:spPr/>
      <dgm:t>
        <a:bodyPr/>
        <a:lstStyle/>
        <a:p>
          <a:endParaRPr lang="es-ES" sz="2000"/>
        </a:p>
      </dgm:t>
    </dgm:pt>
    <dgm:pt modelId="{79E8B519-2A6C-43C1-ABB0-CF7A986C547A}">
      <dgm:prSet phldrT="[Texto]" custT="1"/>
      <dgm:spPr/>
      <dgm:t>
        <a:bodyPr/>
        <a:lstStyle/>
        <a:p>
          <a:r>
            <a:rPr lang="es-ES" sz="1800" dirty="0" smtClean="0"/>
            <a:t>PARTIDA ARANCELARIA</a:t>
          </a:r>
          <a:endParaRPr lang="es-ES" sz="1800" dirty="0"/>
        </a:p>
      </dgm:t>
    </dgm:pt>
    <dgm:pt modelId="{304E9C62-44C0-4666-AD07-82ECBC14E5FF}" type="parTrans" cxnId="{7D8B6E00-F502-470B-8F62-AF0235CD1151}">
      <dgm:prSet/>
      <dgm:spPr/>
      <dgm:t>
        <a:bodyPr/>
        <a:lstStyle/>
        <a:p>
          <a:endParaRPr lang="es-ES" sz="2000"/>
        </a:p>
      </dgm:t>
    </dgm:pt>
    <dgm:pt modelId="{4627F9CA-2610-4CCA-8247-87B208CCB874}" type="sibTrans" cxnId="{7D8B6E00-F502-470B-8F62-AF0235CD1151}">
      <dgm:prSet/>
      <dgm:spPr/>
      <dgm:t>
        <a:bodyPr/>
        <a:lstStyle/>
        <a:p>
          <a:endParaRPr lang="es-ES" sz="2000"/>
        </a:p>
      </dgm:t>
    </dgm:pt>
    <dgm:pt modelId="{50D2471A-E933-4BE4-A84D-422D0B12A4B4}">
      <dgm:prSet phldrT="[Texto]" custT="1"/>
      <dgm:spPr/>
      <dgm:t>
        <a:bodyPr/>
        <a:lstStyle/>
        <a:p>
          <a:r>
            <a:rPr lang="es-ES" sz="1400" u="none" dirty="0" smtClean="0"/>
            <a:t>3826– Biodiesel y sus mezclas, sin aceites de petróleo o de mineral bituminoso o con un contenido inferior al 70% en peso</a:t>
          </a:r>
          <a:endParaRPr lang="es-ES" sz="1400" dirty="0"/>
        </a:p>
      </dgm:t>
    </dgm:pt>
    <dgm:pt modelId="{1BAC6F16-DE5B-416F-9991-030E18AD558C}" type="parTrans" cxnId="{8D3F11C0-C590-471D-AAF6-6ADA614573CB}">
      <dgm:prSet/>
      <dgm:spPr/>
      <dgm:t>
        <a:bodyPr/>
        <a:lstStyle/>
        <a:p>
          <a:endParaRPr lang="es-ES" sz="2000"/>
        </a:p>
      </dgm:t>
    </dgm:pt>
    <dgm:pt modelId="{B0C85857-C268-40CE-B846-CF4DCFFB8421}" type="sibTrans" cxnId="{8D3F11C0-C590-471D-AAF6-6ADA614573CB}">
      <dgm:prSet/>
      <dgm:spPr/>
      <dgm:t>
        <a:bodyPr/>
        <a:lstStyle/>
        <a:p>
          <a:endParaRPr lang="es-ES" sz="2000"/>
        </a:p>
      </dgm:t>
    </dgm:pt>
    <dgm:pt modelId="{E9B1CE79-F226-4869-A812-E3C1BC6DDFA5}">
      <dgm:prSet phldrT="[Texto]" custT="1"/>
      <dgm:spPr/>
      <dgm:t>
        <a:bodyPr/>
        <a:lstStyle/>
        <a:p>
          <a:r>
            <a:rPr lang="es-ES" sz="1800" dirty="0" err="1" smtClean="0"/>
            <a:t>SUBPARTIDA</a:t>
          </a:r>
          <a:r>
            <a:rPr lang="es-ES" sz="1800" dirty="0" smtClean="0"/>
            <a:t> ARANCELARIA</a:t>
          </a:r>
          <a:endParaRPr lang="es-ES" sz="1800" dirty="0"/>
        </a:p>
      </dgm:t>
    </dgm:pt>
    <dgm:pt modelId="{75CFB63D-0C54-429B-A09F-61275CB2AFFF}" type="parTrans" cxnId="{42E581EE-A5D0-4F2D-BFC5-0EB2312638B5}">
      <dgm:prSet/>
      <dgm:spPr/>
      <dgm:t>
        <a:bodyPr/>
        <a:lstStyle/>
        <a:p>
          <a:endParaRPr lang="es-ES" sz="2000"/>
        </a:p>
      </dgm:t>
    </dgm:pt>
    <dgm:pt modelId="{21295856-170B-4366-BAD1-52B0F3EEDC37}" type="sibTrans" cxnId="{42E581EE-A5D0-4F2D-BFC5-0EB2312638B5}">
      <dgm:prSet/>
      <dgm:spPr/>
      <dgm:t>
        <a:bodyPr/>
        <a:lstStyle/>
        <a:p>
          <a:endParaRPr lang="es-ES" sz="2000"/>
        </a:p>
      </dgm:t>
    </dgm:pt>
    <dgm:pt modelId="{ADA8DB66-F28D-41D6-98B4-5380E93586D6}">
      <dgm:prSet phldrT="[Texto]" custT="1"/>
      <dgm:spPr/>
      <dgm:t>
        <a:bodyPr/>
        <a:lstStyle/>
        <a:p>
          <a:r>
            <a:rPr lang="es-ES" sz="1400" u="none" dirty="0" smtClean="0"/>
            <a:t>3826.00.00.00</a:t>
          </a:r>
          <a:r>
            <a:rPr lang="es-ES" sz="1400" b="1" i="1" u="none" dirty="0" smtClean="0"/>
            <a:t> -</a:t>
          </a:r>
          <a:r>
            <a:rPr lang="es-ES" sz="1400" u="none" dirty="0" smtClean="0"/>
            <a:t>Biodiesel y sus mezclas, sin aceites de petróleo o de mineral bituminoso o con un contenido inferior al 70% en peso</a:t>
          </a:r>
          <a:endParaRPr lang="es-ES" sz="1400" dirty="0"/>
        </a:p>
      </dgm:t>
    </dgm:pt>
    <dgm:pt modelId="{FC3B6C64-20AA-4EC3-AB14-9CBDB9F0B776}" type="parTrans" cxnId="{563D42BD-74EC-4576-A2E7-B345F01260A0}">
      <dgm:prSet/>
      <dgm:spPr/>
      <dgm:t>
        <a:bodyPr/>
        <a:lstStyle/>
        <a:p>
          <a:endParaRPr lang="es-ES" sz="2000"/>
        </a:p>
      </dgm:t>
    </dgm:pt>
    <dgm:pt modelId="{3EEDD2C9-B022-4D39-B0D3-187F04BDA51A}" type="sibTrans" cxnId="{563D42BD-74EC-4576-A2E7-B345F01260A0}">
      <dgm:prSet/>
      <dgm:spPr/>
      <dgm:t>
        <a:bodyPr/>
        <a:lstStyle/>
        <a:p>
          <a:endParaRPr lang="es-ES" sz="2000"/>
        </a:p>
      </dgm:t>
    </dgm:pt>
    <dgm:pt modelId="{46E40442-16D4-4E37-865A-F5185BD93C93}">
      <dgm:prSet phldrT="[Texto]" custT="1"/>
      <dgm:spPr/>
      <dgm:t>
        <a:bodyPr/>
        <a:lstStyle/>
        <a:p>
          <a:r>
            <a:rPr lang="es-ES" sz="1400" u="none" dirty="0" smtClean="0"/>
            <a:t>VI - PRODUCTOS DE LAS INDUSTRIAS QUÍMICAS O DE LAS INDUSTRIAS CONEXAS</a:t>
          </a:r>
          <a:endParaRPr lang="es-ES" sz="1400" dirty="0"/>
        </a:p>
      </dgm:t>
    </dgm:pt>
    <dgm:pt modelId="{81E32FCD-BCF3-4A54-BF68-AA193A977FA3}" type="parTrans" cxnId="{1C7452F0-6CEB-41F6-9FEC-48EA0921A80C}">
      <dgm:prSet/>
      <dgm:spPr/>
      <dgm:t>
        <a:bodyPr/>
        <a:lstStyle/>
        <a:p>
          <a:endParaRPr lang="es-ES" sz="2000"/>
        </a:p>
      </dgm:t>
    </dgm:pt>
    <dgm:pt modelId="{EC312368-FCD6-4085-9843-3B8D985765F9}" type="sibTrans" cxnId="{1C7452F0-6CEB-41F6-9FEC-48EA0921A80C}">
      <dgm:prSet/>
      <dgm:spPr/>
      <dgm:t>
        <a:bodyPr/>
        <a:lstStyle/>
        <a:p>
          <a:endParaRPr lang="es-ES" sz="2000"/>
        </a:p>
      </dgm:t>
    </dgm:pt>
    <dgm:pt modelId="{6359A8FC-6EB4-4612-B565-C6B599A03B8C}">
      <dgm:prSet phldrT="[Texto]" custT="1"/>
      <dgm:spPr/>
      <dgm:t>
        <a:bodyPr/>
        <a:lstStyle/>
        <a:p>
          <a:r>
            <a:rPr lang="es-ES" sz="1800" dirty="0" smtClean="0"/>
            <a:t>SECCIÓN</a:t>
          </a:r>
        </a:p>
      </dgm:t>
    </dgm:pt>
    <dgm:pt modelId="{0C829934-F196-4E03-A40B-4BEE53836619}" type="parTrans" cxnId="{850F9E9F-D230-4044-B70B-608FC90E5731}">
      <dgm:prSet/>
      <dgm:spPr/>
      <dgm:t>
        <a:bodyPr/>
        <a:lstStyle/>
        <a:p>
          <a:endParaRPr lang="es-ES" sz="2000"/>
        </a:p>
      </dgm:t>
    </dgm:pt>
    <dgm:pt modelId="{987233E4-681B-4118-B9A9-9541C5E3D002}" type="sibTrans" cxnId="{850F9E9F-D230-4044-B70B-608FC90E5731}">
      <dgm:prSet/>
      <dgm:spPr/>
      <dgm:t>
        <a:bodyPr/>
        <a:lstStyle/>
        <a:p>
          <a:endParaRPr lang="es-ES" sz="2000"/>
        </a:p>
      </dgm:t>
    </dgm:pt>
    <dgm:pt modelId="{EB37CD00-1A5D-4F01-A136-0F1762F1F89E}" type="pres">
      <dgm:prSet presAssocID="{8102F97E-68A8-4586-82C0-68943408C197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9C55A834-9AF8-45BE-9F9C-2FED07FFA94D}" type="pres">
      <dgm:prSet presAssocID="{6359A8FC-6EB4-4612-B565-C6B599A03B8C}" presName="composite" presStyleCnt="0"/>
      <dgm:spPr/>
    </dgm:pt>
    <dgm:pt modelId="{CD812265-AB4F-46E9-824E-E31849E926BE}" type="pres">
      <dgm:prSet presAssocID="{6359A8FC-6EB4-4612-B565-C6B599A03B8C}" presName="bentUpArrow1" presStyleLbl="alignImgPlace1" presStyleIdx="0" presStyleCnt="3"/>
      <dgm:spPr/>
    </dgm:pt>
    <dgm:pt modelId="{3E4DBA68-DBD8-42E5-B7CA-95FE59E6EFEE}" type="pres">
      <dgm:prSet presAssocID="{6359A8FC-6EB4-4612-B565-C6B599A03B8C}" presName="ParentText" presStyleLbl="node1" presStyleIdx="0" presStyleCnt="4" custScaleX="10978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B3A7FD8-2431-48D9-AA5C-D1F19F46490F}" type="pres">
      <dgm:prSet presAssocID="{6359A8FC-6EB4-4612-B565-C6B599A03B8C}" presName="ChildText" presStyleLbl="revTx" presStyleIdx="0" presStyleCnt="4" custScaleX="263802" custLinFactNeighborX="9273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F39AC27-D5F2-40F5-9FF7-17971F2F7D0A}" type="pres">
      <dgm:prSet presAssocID="{987233E4-681B-4118-B9A9-9541C5E3D002}" presName="sibTrans" presStyleCnt="0"/>
      <dgm:spPr/>
    </dgm:pt>
    <dgm:pt modelId="{986120FF-2AAE-46C8-866D-C6AED255B091}" type="pres">
      <dgm:prSet presAssocID="{0537069B-BB15-4A2F-862B-3EB3809AD60A}" presName="composite" presStyleCnt="0"/>
      <dgm:spPr/>
    </dgm:pt>
    <dgm:pt modelId="{5FA58274-C120-4FF1-8432-AF5269209671}" type="pres">
      <dgm:prSet presAssocID="{0537069B-BB15-4A2F-862B-3EB3809AD60A}" presName="bentUpArrow1" presStyleLbl="alignImgPlace1" presStyleIdx="1" presStyleCnt="3"/>
      <dgm:spPr/>
    </dgm:pt>
    <dgm:pt modelId="{C5487761-6AE9-452E-BBAA-D851A8AF5353}" type="pres">
      <dgm:prSet presAssocID="{0537069B-BB15-4A2F-862B-3EB3809AD60A}" presName="ParentText" presStyleLbl="node1" presStyleIdx="1" presStyleCnt="4" custScaleX="10978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F6D30C9-8C75-42C6-A32F-7919202D91E8}" type="pres">
      <dgm:prSet presAssocID="{0537069B-BB15-4A2F-862B-3EB3809AD60A}" presName="ChildText" presStyleLbl="revTx" presStyleIdx="1" presStyleCnt="4" custScaleX="263802" custLinFactNeighborX="9511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D931748-E3B5-4E93-B87B-3639B2EFB25B}" type="pres">
      <dgm:prSet presAssocID="{F4013D1A-13A4-49EA-BAEB-4E21B1FACA76}" presName="sibTrans" presStyleCnt="0"/>
      <dgm:spPr/>
    </dgm:pt>
    <dgm:pt modelId="{22445254-799E-43A2-A2F1-1BD4088C0A59}" type="pres">
      <dgm:prSet presAssocID="{79E8B519-2A6C-43C1-ABB0-CF7A986C547A}" presName="composite" presStyleCnt="0"/>
      <dgm:spPr/>
    </dgm:pt>
    <dgm:pt modelId="{BA5D2292-0307-42D1-A300-55D08C7C4C2F}" type="pres">
      <dgm:prSet presAssocID="{79E8B519-2A6C-43C1-ABB0-CF7A986C547A}" presName="bentUpArrow1" presStyleLbl="alignImgPlace1" presStyleIdx="2" presStyleCnt="3"/>
      <dgm:spPr/>
    </dgm:pt>
    <dgm:pt modelId="{CC380E11-8C96-44A5-8616-CDFE89C695C6}" type="pres">
      <dgm:prSet presAssocID="{79E8B519-2A6C-43C1-ABB0-CF7A986C547A}" presName="ParentText" presStyleLbl="node1" presStyleIdx="2" presStyleCnt="4" custScaleX="10978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F955033-710B-4095-BF4C-14591D038CF1}" type="pres">
      <dgm:prSet presAssocID="{79E8B519-2A6C-43C1-ABB0-CF7A986C547A}" presName="ChildText" presStyleLbl="revTx" presStyleIdx="2" presStyleCnt="4" custScaleX="263802" custLinFactNeighborX="99501" custLinFactNeighborY="152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AEEF2B2-0B0F-44B1-B88C-72A3A8983221}" type="pres">
      <dgm:prSet presAssocID="{4627F9CA-2610-4CCA-8247-87B208CCB874}" presName="sibTrans" presStyleCnt="0"/>
      <dgm:spPr/>
    </dgm:pt>
    <dgm:pt modelId="{23586F08-57F5-4FF9-8E37-828F8BEC7466}" type="pres">
      <dgm:prSet presAssocID="{E9B1CE79-F226-4869-A812-E3C1BC6DDFA5}" presName="composite" presStyleCnt="0"/>
      <dgm:spPr/>
    </dgm:pt>
    <dgm:pt modelId="{AF9D5BC0-0936-4F4D-BCD0-2C27A24BD14C}" type="pres">
      <dgm:prSet presAssocID="{E9B1CE79-F226-4869-A812-E3C1BC6DDFA5}" presName="ParentText" presStyleLbl="node1" presStyleIdx="3" presStyleCnt="4" custScaleX="10978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ACDD6A6-90C3-4A05-B4CF-E990C29B5DFF}" type="pres">
      <dgm:prSet presAssocID="{E9B1CE79-F226-4869-A812-E3C1BC6DDFA5}" presName="FinalChildText" presStyleLbl="revTx" presStyleIdx="3" presStyleCnt="4" custScaleX="263802" custLinFactX="1111" custLinFactNeighborX="100000" custLinFactNeighborY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563D42BD-74EC-4576-A2E7-B345F01260A0}" srcId="{E9B1CE79-F226-4869-A812-E3C1BC6DDFA5}" destId="{ADA8DB66-F28D-41D6-98B4-5380E93586D6}" srcOrd="0" destOrd="0" parTransId="{FC3B6C64-20AA-4EC3-AB14-9CBDB9F0B776}" sibTransId="{3EEDD2C9-B022-4D39-B0D3-187F04BDA51A}"/>
    <dgm:cxn modelId="{850F9E9F-D230-4044-B70B-608FC90E5731}" srcId="{8102F97E-68A8-4586-82C0-68943408C197}" destId="{6359A8FC-6EB4-4612-B565-C6B599A03B8C}" srcOrd="0" destOrd="0" parTransId="{0C829934-F196-4E03-A40B-4BEE53836619}" sibTransId="{987233E4-681B-4118-B9A9-9541C5E3D002}"/>
    <dgm:cxn modelId="{6EEB1318-12F1-43BE-B3DE-5ABD92AF7450}" srcId="{8102F97E-68A8-4586-82C0-68943408C197}" destId="{0537069B-BB15-4A2F-862B-3EB3809AD60A}" srcOrd="1" destOrd="0" parTransId="{DBAABBED-D048-4876-A360-ED6609AC6A99}" sibTransId="{F4013D1A-13A4-49EA-BAEB-4E21B1FACA76}"/>
    <dgm:cxn modelId="{8054CE49-1F15-4A4D-9A1A-58B7C0B27316}" type="presOf" srcId="{50D2471A-E933-4BE4-A84D-422D0B12A4B4}" destId="{9F955033-710B-4095-BF4C-14591D038CF1}" srcOrd="0" destOrd="0" presId="urn:microsoft.com/office/officeart/2005/8/layout/StepDownProcess"/>
    <dgm:cxn modelId="{8D3F11C0-C590-471D-AAF6-6ADA614573CB}" srcId="{79E8B519-2A6C-43C1-ABB0-CF7A986C547A}" destId="{50D2471A-E933-4BE4-A84D-422D0B12A4B4}" srcOrd="0" destOrd="0" parTransId="{1BAC6F16-DE5B-416F-9991-030E18AD558C}" sibTransId="{B0C85857-C268-40CE-B846-CF4DCFFB8421}"/>
    <dgm:cxn modelId="{1C7452F0-6CEB-41F6-9FEC-48EA0921A80C}" srcId="{6359A8FC-6EB4-4612-B565-C6B599A03B8C}" destId="{46E40442-16D4-4E37-865A-F5185BD93C93}" srcOrd="0" destOrd="0" parTransId="{81E32FCD-BCF3-4A54-BF68-AA193A977FA3}" sibTransId="{EC312368-FCD6-4085-9843-3B8D985765F9}"/>
    <dgm:cxn modelId="{2FE49A08-9682-47E8-8116-F9A49B544B7F}" type="presOf" srcId="{79E8B519-2A6C-43C1-ABB0-CF7A986C547A}" destId="{CC380E11-8C96-44A5-8616-CDFE89C695C6}" srcOrd="0" destOrd="0" presId="urn:microsoft.com/office/officeart/2005/8/layout/StepDownProcess"/>
    <dgm:cxn modelId="{7D8B6E00-F502-470B-8F62-AF0235CD1151}" srcId="{8102F97E-68A8-4586-82C0-68943408C197}" destId="{79E8B519-2A6C-43C1-ABB0-CF7A986C547A}" srcOrd="2" destOrd="0" parTransId="{304E9C62-44C0-4666-AD07-82ECBC14E5FF}" sibTransId="{4627F9CA-2610-4CCA-8247-87B208CCB874}"/>
    <dgm:cxn modelId="{42E581EE-A5D0-4F2D-BFC5-0EB2312638B5}" srcId="{8102F97E-68A8-4586-82C0-68943408C197}" destId="{E9B1CE79-F226-4869-A812-E3C1BC6DDFA5}" srcOrd="3" destOrd="0" parTransId="{75CFB63D-0C54-429B-A09F-61275CB2AFFF}" sibTransId="{21295856-170B-4366-BAD1-52B0F3EEDC37}"/>
    <dgm:cxn modelId="{0E7322DD-65EB-4309-BDC1-17C33DF86AA2}" type="presOf" srcId="{E9B1CE79-F226-4869-A812-E3C1BC6DDFA5}" destId="{AF9D5BC0-0936-4F4D-BCD0-2C27A24BD14C}" srcOrd="0" destOrd="0" presId="urn:microsoft.com/office/officeart/2005/8/layout/StepDownProcess"/>
    <dgm:cxn modelId="{634730A0-C280-401E-99AB-2098AA76D8F6}" type="presOf" srcId="{EB99BE31-5982-441E-8F5D-50E3AF4A94EB}" destId="{FF6D30C9-8C75-42C6-A32F-7919202D91E8}" srcOrd="0" destOrd="0" presId="urn:microsoft.com/office/officeart/2005/8/layout/StepDownProcess"/>
    <dgm:cxn modelId="{B78FACEB-0F30-4B64-B58D-B82B2DD64D8E}" srcId="{0537069B-BB15-4A2F-862B-3EB3809AD60A}" destId="{EB99BE31-5982-441E-8F5D-50E3AF4A94EB}" srcOrd="0" destOrd="0" parTransId="{C0595960-226A-47A4-A982-5219D0AA801E}" sibTransId="{1BD2A0C0-9BA9-450C-92FB-B7E88AB215D3}"/>
    <dgm:cxn modelId="{89CFE59C-45FE-4FE0-BAF6-BD78ECA58617}" type="presOf" srcId="{0537069B-BB15-4A2F-862B-3EB3809AD60A}" destId="{C5487761-6AE9-452E-BBAA-D851A8AF5353}" srcOrd="0" destOrd="0" presId="urn:microsoft.com/office/officeart/2005/8/layout/StepDownProcess"/>
    <dgm:cxn modelId="{B171443A-A562-400B-81D5-DAD309FE3CE5}" type="presOf" srcId="{8102F97E-68A8-4586-82C0-68943408C197}" destId="{EB37CD00-1A5D-4F01-A136-0F1762F1F89E}" srcOrd="0" destOrd="0" presId="urn:microsoft.com/office/officeart/2005/8/layout/StepDownProcess"/>
    <dgm:cxn modelId="{DC73381E-FD98-4F26-96AB-8C3CB0F37393}" type="presOf" srcId="{6359A8FC-6EB4-4612-B565-C6B599A03B8C}" destId="{3E4DBA68-DBD8-42E5-B7CA-95FE59E6EFEE}" srcOrd="0" destOrd="0" presId="urn:microsoft.com/office/officeart/2005/8/layout/StepDownProcess"/>
    <dgm:cxn modelId="{CD4FE4E2-615E-4E7F-9213-FAE15B30F869}" type="presOf" srcId="{ADA8DB66-F28D-41D6-98B4-5380E93586D6}" destId="{1ACDD6A6-90C3-4A05-B4CF-E990C29B5DFF}" srcOrd="0" destOrd="0" presId="urn:microsoft.com/office/officeart/2005/8/layout/StepDownProcess"/>
    <dgm:cxn modelId="{CF83FC81-41F2-4C4E-AAA4-5C44E6A0D10C}" type="presOf" srcId="{46E40442-16D4-4E37-865A-F5185BD93C93}" destId="{5B3A7FD8-2431-48D9-AA5C-D1F19F46490F}" srcOrd="0" destOrd="0" presId="urn:microsoft.com/office/officeart/2005/8/layout/StepDownProcess"/>
    <dgm:cxn modelId="{0A55021E-5000-491D-9828-308D1B42BF70}" type="presParOf" srcId="{EB37CD00-1A5D-4F01-A136-0F1762F1F89E}" destId="{9C55A834-9AF8-45BE-9F9C-2FED07FFA94D}" srcOrd="0" destOrd="0" presId="urn:microsoft.com/office/officeart/2005/8/layout/StepDownProcess"/>
    <dgm:cxn modelId="{623CA13E-489F-4ACA-AF4E-51F80A472E08}" type="presParOf" srcId="{9C55A834-9AF8-45BE-9F9C-2FED07FFA94D}" destId="{CD812265-AB4F-46E9-824E-E31849E926BE}" srcOrd="0" destOrd="0" presId="urn:microsoft.com/office/officeart/2005/8/layout/StepDownProcess"/>
    <dgm:cxn modelId="{F8087CA1-D8BA-46D9-BA15-DCFA18E6F360}" type="presParOf" srcId="{9C55A834-9AF8-45BE-9F9C-2FED07FFA94D}" destId="{3E4DBA68-DBD8-42E5-B7CA-95FE59E6EFEE}" srcOrd="1" destOrd="0" presId="urn:microsoft.com/office/officeart/2005/8/layout/StepDownProcess"/>
    <dgm:cxn modelId="{0C19A9FB-AAB8-4361-867B-D558FD717B79}" type="presParOf" srcId="{9C55A834-9AF8-45BE-9F9C-2FED07FFA94D}" destId="{5B3A7FD8-2431-48D9-AA5C-D1F19F46490F}" srcOrd="2" destOrd="0" presId="urn:microsoft.com/office/officeart/2005/8/layout/StepDownProcess"/>
    <dgm:cxn modelId="{6AE35615-9C0C-48A4-92B4-E0670994BA6A}" type="presParOf" srcId="{EB37CD00-1A5D-4F01-A136-0F1762F1F89E}" destId="{7F39AC27-D5F2-40F5-9FF7-17971F2F7D0A}" srcOrd="1" destOrd="0" presId="urn:microsoft.com/office/officeart/2005/8/layout/StepDownProcess"/>
    <dgm:cxn modelId="{5B03EEA9-E0F3-40F9-B783-0A533647D94B}" type="presParOf" srcId="{EB37CD00-1A5D-4F01-A136-0F1762F1F89E}" destId="{986120FF-2AAE-46C8-866D-C6AED255B091}" srcOrd="2" destOrd="0" presId="urn:microsoft.com/office/officeart/2005/8/layout/StepDownProcess"/>
    <dgm:cxn modelId="{2690C4DD-AF39-47F7-9A89-88E86E74B14A}" type="presParOf" srcId="{986120FF-2AAE-46C8-866D-C6AED255B091}" destId="{5FA58274-C120-4FF1-8432-AF5269209671}" srcOrd="0" destOrd="0" presId="urn:microsoft.com/office/officeart/2005/8/layout/StepDownProcess"/>
    <dgm:cxn modelId="{675C9D40-C1A2-4949-A0E1-8BBA6C974078}" type="presParOf" srcId="{986120FF-2AAE-46C8-866D-C6AED255B091}" destId="{C5487761-6AE9-452E-BBAA-D851A8AF5353}" srcOrd="1" destOrd="0" presId="urn:microsoft.com/office/officeart/2005/8/layout/StepDownProcess"/>
    <dgm:cxn modelId="{C6AC4D94-841A-4EA7-BD27-3DDA7B8A28E3}" type="presParOf" srcId="{986120FF-2AAE-46C8-866D-C6AED255B091}" destId="{FF6D30C9-8C75-42C6-A32F-7919202D91E8}" srcOrd="2" destOrd="0" presId="urn:microsoft.com/office/officeart/2005/8/layout/StepDownProcess"/>
    <dgm:cxn modelId="{784C04C1-2F6F-4F8D-B90C-5780E177449C}" type="presParOf" srcId="{EB37CD00-1A5D-4F01-A136-0F1762F1F89E}" destId="{9D931748-E3B5-4E93-B87B-3639B2EFB25B}" srcOrd="3" destOrd="0" presId="urn:microsoft.com/office/officeart/2005/8/layout/StepDownProcess"/>
    <dgm:cxn modelId="{AC3534EC-DB6A-4D22-8E26-83D292BC21ED}" type="presParOf" srcId="{EB37CD00-1A5D-4F01-A136-0F1762F1F89E}" destId="{22445254-799E-43A2-A2F1-1BD4088C0A59}" srcOrd="4" destOrd="0" presId="urn:microsoft.com/office/officeart/2005/8/layout/StepDownProcess"/>
    <dgm:cxn modelId="{45A46878-5F3F-428F-835C-12F32D964EEF}" type="presParOf" srcId="{22445254-799E-43A2-A2F1-1BD4088C0A59}" destId="{BA5D2292-0307-42D1-A300-55D08C7C4C2F}" srcOrd="0" destOrd="0" presId="urn:microsoft.com/office/officeart/2005/8/layout/StepDownProcess"/>
    <dgm:cxn modelId="{77396648-C28E-418B-B3AE-DF7C1B831B7D}" type="presParOf" srcId="{22445254-799E-43A2-A2F1-1BD4088C0A59}" destId="{CC380E11-8C96-44A5-8616-CDFE89C695C6}" srcOrd="1" destOrd="0" presId="urn:microsoft.com/office/officeart/2005/8/layout/StepDownProcess"/>
    <dgm:cxn modelId="{D2F02E63-3B00-46A8-B3D3-003F68334765}" type="presParOf" srcId="{22445254-799E-43A2-A2F1-1BD4088C0A59}" destId="{9F955033-710B-4095-BF4C-14591D038CF1}" srcOrd="2" destOrd="0" presId="urn:microsoft.com/office/officeart/2005/8/layout/StepDownProcess"/>
    <dgm:cxn modelId="{072249A7-B2DC-4EBC-BB5E-B556EAA2D2D9}" type="presParOf" srcId="{EB37CD00-1A5D-4F01-A136-0F1762F1F89E}" destId="{9AEEF2B2-0B0F-44B1-B88C-72A3A8983221}" srcOrd="5" destOrd="0" presId="urn:microsoft.com/office/officeart/2005/8/layout/StepDownProcess"/>
    <dgm:cxn modelId="{413BBCD0-7107-4E76-810F-8CAB50891065}" type="presParOf" srcId="{EB37CD00-1A5D-4F01-A136-0F1762F1F89E}" destId="{23586F08-57F5-4FF9-8E37-828F8BEC7466}" srcOrd="6" destOrd="0" presId="urn:microsoft.com/office/officeart/2005/8/layout/StepDownProcess"/>
    <dgm:cxn modelId="{2AA86DBE-38F3-4A18-84E0-BCED22846A5F}" type="presParOf" srcId="{23586F08-57F5-4FF9-8E37-828F8BEC7466}" destId="{AF9D5BC0-0936-4F4D-BCD0-2C27A24BD14C}" srcOrd="0" destOrd="0" presId="urn:microsoft.com/office/officeart/2005/8/layout/StepDownProcess"/>
    <dgm:cxn modelId="{36B51D59-F540-486E-BEF2-B00F2992036C}" type="presParOf" srcId="{23586F08-57F5-4FF9-8E37-828F8BEC7466}" destId="{1ACDD6A6-90C3-4A05-B4CF-E990C29B5DFF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735CC10-E245-49E0-BDCB-6040FFDF31B6}" type="doc">
      <dgm:prSet loTypeId="urn:microsoft.com/office/officeart/2005/8/layout/b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D09C4678-746B-461F-8924-68C7403923AF}">
      <dgm:prSet phldrT="[Texto]"/>
      <dgm:spPr/>
      <dgm:t>
        <a:bodyPr/>
        <a:lstStyle/>
        <a:p>
          <a:r>
            <a:rPr lang="es-ES" dirty="0" smtClean="0"/>
            <a:t>40%</a:t>
          </a:r>
          <a:endParaRPr lang="es-ES" dirty="0"/>
        </a:p>
      </dgm:t>
    </dgm:pt>
    <dgm:pt modelId="{AAC12116-7A4C-4547-B10E-6EFB9BF61FFD}" type="parTrans" cxnId="{93B5F8C6-4F62-44AD-B492-58486874CF59}">
      <dgm:prSet/>
      <dgm:spPr/>
      <dgm:t>
        <a:bodyPr/>
        <a:lstStyle/>
        <a:p>
          <a:endParaRPr lang="es-ES"/>
        </a:p>
      </dgm:t>
    </dgm:pt>
    <dgm:pt modelId="{6D88F638-B507-4581-952D-5EB6B2B5D4EE}" type="sibTrans" cxnId="{93B5F8C6-4F62-44AD-B492-58486874CF59}">
      <dgm:prSet/>
      <dgm:spPr/>
      <dgm:t>
        <a:bodyPr/>
        <a:lstStyle/>
        <a:p>
          <a:endParaRPr lang="es-ES"/>
        </a:p>
      </dgm:t>
    </dgm:pt>
    <dgm:pt modelId="{3F7A302B-B97C-4443-BAE9-BA8093482F9F}">
      <dgm:prSet phldrT="[Texto]"/>
      <dgm:spPr/>
      <dgm:t>
        <a:bodyPr/>
        <a:lstStyle/>
        <a:p>
          <a:r>
            <a:rPr lang="es-ES" u="none" dirty="0" smtClean="0"/>
            <a:t>al momento de realizar el pedido</a:t>
          </a:r>
          <a:endParaRPr lang="es-ES" dirty="0"/>
        </a:p>
      </dgm:t>
    </dgm:pt>
    <dgm:pt modelId="{363AA529-1A73-431E-835A-BF12AA101EBB}" type="parTrans" cxnId="{47FD08DA-EF9E-4BD5-8DBB-CF3E78108467}">
      <dgm:prSet/>
      <dgm:spPr/>
      <dgm:t>
        <a:bodyPr/>
        <a:lstStyle/>
        <a:p>
          <a:endParaRPr lang="es-ES"/>
        </a:p>
      </dgm:t>
    </dgm:pt>
    <dgm:pt modelId="{813A294E-1E6F-4F40-8931-56F29C07C72A}" type="sibTrans" cxnId="{47FD08DA-EF9E-4BD5-8DBB-CF3E78108467}">
      <dgm:prSet/>
      <dgm:spPr/>
      <dgm:t>
        <a:bodyPr/>
        <a:lstStyle/>
        <a:p>
          <a:endParaRPr lang="es-ES"/>
        </a:p>
      </dgm:t>
    </dgm:pt>
    <dgm:pt modelId="{2B7CC46E-FC9F-401F-9CDD-5B047DCDA272}">
      <dgm:prSet phldrT="[Texto]"/>
      <dgm:spPr/>
      <dgm:t>
        <a:bodyPr/>
        <a:lstStyle/>
        <a:p>
          <a:r>
            <a:rPr lang="es-ES" dirty="0" smtClean="0"/>
            <a:t>60%</a:t>
          </a:r>
          <a:endParaRPr lang="es-ES" dirty="0"/>
        </a:p>
      </dgm:t>
    </dgm:pt>
    <dgm:pt modelId="{495DF988-51E1-44B0-AC8B-24DAB2F6854C}" type="parTrans" cxnId="{6F02971F-B7BC-4324-8859-F4885E6E264E}">
      <dgm:prSet/>
      <dgm:spPr/>
      <dgm:t>
        <a:bodyPr/>
        <a:lstStyle/>
        <a:p>
          <a:endParaRPr lang="es-ES"/>
        </a:p>
      </dgm:t>
    </dgm:pt>
    <dgm:pt modelId="{73406722-8024-4CB6-A1EA-1FCE7882B376}" type="sibTrans" cxnId="{6F02971F-B7BC-4324-8859-F4885E6E264E}">
      <dgm:prSet/>
      <dgm:spPr/>
      <dgm:t>
        <a:bodyPr/>
        <a:lstStyle/>
        <a:p>
          <a:endParaRPr lang="es-ES"/>
        </a:p>
      </dgm:t>
    </dgm:pt>
    <dgm:pt modelId="{AA89655D-ACFB-4198-8376-3231E35661D2}">
      <dgm:prSet phldrT="[Texto]"/>
      <dgm:spPr/>
      <dgm:t>
        <a:bodyPr/>
        <a:lstStyle/>
        <a:p>
          <a:r>
            <a:rPr lang="es-ES" u="none" dirty="0" smtClean="0"/>
            <a:t>al momento previo del despacho de la mercancía, esto es debido al término de la negociación (</a:t>
          </a:r>
          <a:r>
            <a:rPr lang="es-ES" u="none" dirty="0" err="1" smtClean="0"/>
            <a:t>FOB</a:t>
          </a:r>
          <a:r>
            <a:rPr lang="es-ES" u="none" dirty="0" smtClean="0"/>
            <a:t>)</a:t>
          </a:r>
          <a:endParaRPr lang="es-ES" dirty="0"/>
        </a:p>
      </dgm:t>
    </dgm:pt>
    <dgm:pt modelId="{26C77476-7221-40F8-B605-7E0DC671BDF4}" type="parTrans" cxnId="{6FD9ED55-8CDA-45F5-A69D-FA5DA93D8FB9}">
      <dgm:prSet/>
      <dgm:spPr/>
      <dgm:t>
        <a:bodyPr/>
        <a:lstStyle/>
        <a:p>
          <a:endParaRPr lang="es-ES"/>
        </a:p>
      </dgm:t>
    </dgm:pt>
    <dgm:pt modelId="{8F4F3A60-0312-4AB6-B4F1-7477395C83B5}" type="sibTrans" cxnId="{6FD9ED55-8CDA-45F5-A69D-FA5DA93D8FB9}">
      <dgm:prSet/>
      <dgm:spPr/>
      <dgm:t>
        <a:bodyPr/>
        <a:lstStyle/>
        <a:p>
          <a:endParaRPr lang="es-ES"/>
        </a:p>
      </dgm:t>
    </dgm:pt>
    <dgm:pt modelId="{EBAB35B6-92ED-4138-BBE8-CD3BD073ED75}">
      <dgm:prSet phldrT="[Texto]"/>
      <dgm:spPr/>
      <dgm:t>
        <a:bodyPr/>
        <a:lstStyle/>
        <a:p>
          <a:r>
            <a:rPr lang="es-ES" u="none" dirty="0" smtClean="0"/>
            <a:t>Los pagos se los realizaran mediante transferencias bancarias</a:t>
          </a:r>
          <a:endParaRPr lang="es-ES" dirty="0"/>
        </a:p>
      </dgm:t>
    </dgm:pt>
    <dgm:pt modelId="{EB7FA682-0AAB-408C-9FAA-3B66C5C40A14}" type="parTrans" cxnId="{A6D5AF72-50FF-440D-8BED-D9608AD785F5}">
      <dgm:prSet/>
      <dgm:spPr/>
      <dgm:t>
        <a:bodyPr/>
        <a:lstStyle/>
        <a:p>
          <a:endParaRPr lang="es-ES"/>
        </a:p>
      </dgm:t>
    </dgm:pt>
    <dgm:pt modelId="{7F100571-8D32-475D-86DB-63DB13C55FE8}" type="sibTrans" cxnId="{A6D5AF72-50FF-440D-8BED-D9608AD785F5}">
      <dgm:prSet/>
      <dgm:spPr/>
      <dgm:t>
        <a:bodyPr/>
        <a:lstStyle/>
        <a:p>
          <a:endParaRPr lang="es-ES"/>
        </a:p>
      </dgm:t>
    </dgm:pt>
    <dgm:pt modelId="{812509EE-6B25-4451-8B15-DDD6D355DA4F}">
      <dgm:prSet phldrT="[Texto]"/>
      <dgm:spPr/>
      <dgm:t>
        <a:bodyPr/>
        <a:lstStyle/>
        <a:p>
          <a:endParaRPr lang="es-ES" dirty="0"/>
        </a:p>
      </dgm:t>
    </dgm:pt>
    <dgm:pt modelId="{05F7F7D2-3B65-428F-A931-AEB2B9FE1413}" type="parTrans" cxnId="{99BF96DD-448E-423D-9F8F-411D6C6D46A5}">
      <dgm:prSet/>
      <dgm:spPr/>
      <dgm:t>
        <a:bodyPr/>
        <a:lstStyle/>
        <a:p>
          <a:endParaRPr lang="es-ES"/>
        </a:p>
      </dgm:t>
    </dgm:pt>
    <dgm:pt modelId="{070D7526-8E85-4F5F-AB62-C0806DA4365B}" type="sibTrans" cxnId="{99BF96DD-448E-423D-9F8F-411D6C6D46A5}">
      <dgm:prSet/>
      <dgm:spPr/>
      <dgm:t>
        <a:bodyPr/>
        <a:lstStyle/>
        <a:p>
          <a:endParaRPr lang="es-ES"/>
        </a:p>
      </dgm:t>
    </dgm:pt>
    <dgm:pt modelId="{AFF9BF47-9E19-4AFC-BC75-1E8F8DCBDE1D}" type="pres">
      <dgm:prSet presAssocID="{0735CC10-E245-49E0-BDCB-6040FFDF31B6}" presName="diagram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AFE3F960-8920-4BD8-9C1B-C5374061B26A}" type="pres">
      <dgm:prSet presAssocID="{D09C4678-746B-461F-8924-68C7403923AF}" presName="compNode" presStyleCnt="0"/>
      <dgm:spPr/>
    </dgm:pt>
    <dgm:pt modelId="{E1AF2997-D926-4FB1-86F9-BB145F334EEB}" type="pres">
      <dgm:prSet presAssocID="{D09C4678-746B-461F-8924-68C7403923AF}" presName="childRect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2FA5EF0-DC96-4CC1-BBEC-3D6376205A56}" type="pres">
      <dgm:prSet presAssocID="{D09C4678-746B-461F-8924-68C7403923AF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922C93B-8F13-4956-846D-AE1CA19B796A}" type="pres">
      <dgm:prSet presAssocID="{D09C4678-746B-461F-8924-68C7403923AF}" presName="parentRect" presStyleLbl="alignNode1" presStyleIdx="0" presStyleCnt="3"/>
      <dgm:spPr/>
      <dgm:t>
        <a:bodyPr/>
        <a:lstStyle/>
        <a:p>
          <a:endParaRPr lang="es-ES"/>
        </a:p>
      </dgm:t>
    </dgm:pt>
    <dgm:pt modelId="{9AAB7185-A91F-42EC-BB6D-AD48491D1F06}" type="pres">
      <dgm:prSet presAssocID="{D09C4678-746B-461F-8924-68C7403923AF}" presName="adorn" presStyleLbl="fgAccFollowNod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AD9363E9-6B4A-4196-9348-641117498EBA}" type="pres">
      <dgm:prSet presAssocID="{6D88F638-B507-4581-952D-5EB6B2B5D4EE}" presName="sibTrans" presStyleLbl="sibTrans2D1" presStyleIdx="0" presStyleCnt="0"/>
      <dgm:spPr/>
      <dgm:t>
        <a:bodyPr/>
        <a:lstStyle/>
        <a:p>
          <a:endParaRPr lang="es-ES"/>
        </a:p>
      </dgm:t>
    </dgm:pt>
    <dgm:pt modelId="{BD2BF058-5D5A-4BEE-8DBC-9AB1778FC3FB}" type="pres">
      <dgm:prSet presAssocID="{2B7CC46E-FC9F-401F-9CDD-5B047DCDA272}" presName="compNode" presStyleCnt="0"/>
      <dgm:spPr/>
    </dgm:pt>
    <dgm:pt modelId="{82602F4E-4804-46F3-B042-A6C6E3C368BF}" type="pres">
      <dgm:prSet presAssocID="{2B7CC46E-FC9F-401F-9CDD-5B047DCDA272}" presName="childRect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549ED3E-E9F9-416B-B77B-782B1DFC65AC}" type="pres">
      <dgm:prSet presAssocID="{2B7CC46E-FC9F-401F-9CDD-5B047DCDA272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CCAEB13-3B13-4517-840E-3AEB52BF1444}" type="pres">
      <dgm:prSet presAssocID="{2B7CC46E-FC9F-401F-9CDD-5B047DCDA272}" presName="parentRect" presStyleLbl="alignNode1" presStyleIdx="1" presStyleCnt="3"/>
      <dgm:spPr/>
      <dgm:t>
        <a:bodyPr/>
        <a:lstStyle/>
        <a:p>
          <a:endParaRPr lang="es-ES"/>
        </a:p>
      </dgm:t>
    </dgm:pt>
    <dgm:pt modelId="{6795E39D-7201-414A-9DB2-E492FDF020F5}" type="pres">
      <dgm:prSet presAssocID="{2B7CC46E-FC9F-401F-9CDD-5B047DCDA272}" presName="adorn" presStyleLbl="fgAccFollowNod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471A0DF4-90FD-463B-A9BC-97B9B17E9AD6}" type="pres">
      <dgm:prSet presAssocID="{73406722-8024-4CB6-A1EA-1FCE7882B376}" presName="sibTrans" presStyleLbl="sibTrans2D1" presStyleIdx="0" presStyleCnt="0"/>
      <dgm:spPr/>
      <dgm:t>
        <a:bodyPr/>
        <a:lstStyle/>
        <a:p>
          <a:endParaRPr lang="es-ES"/>
        </a:p>
      </dgm:t>
    </dgm:pt>
    <dgm:pt modelId="{B1E208CA-15D3-41E4-99F2-80E332D14919}" type="pres">
      <dgm:prSet presAssocID="{812509EE-6B25-4451-8B15-DDD6D355DA4F}" presName="compNode" presStyleCnt="0"/>
      <dgm:spPr/>
    </dgm:pt>
    <dgm:pt modelId="{59BF44B2-0889-494A-9535-BF2469AF19C4}" type="pres">
      <dgm:prSet presAssocID="{812509EE-6B25-4451-8B15-DDD6D355DA4F}" presName="childRect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28FA793-4145-4128-BEAC-42A4CE80F0A4}" type="pres">
      <dgm:prSet presAssocID="{812509EE-6B25-4451-8B15-DDD6D355DA4F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3C1512E-272F-4150-A446-785EF7A37AC6}" type="pres">
      <dgm:prSet presAssocID="{812509EE-6B25-4451-8B15-DDD6D355DA4F}" presName="parentRect" presStyleLbl="alignNode1" presStyleIdx="2" presStyleCnt="3"/>
      <dgm:spPr/>
      <dgm:t>
        <a:bodyPr/>
        <a:lstStyle/>
        <a:p>
          <a:endParaRPr lang="es-ES"/>
        </a:p>
      </dgm:t>
    </dgm:pt>
    <dgm:pt modelId="{15EC84B2-E60D-42EF-B3A3-C06AB53B9ADA}" type="pres">
      <dgm:prSet presAssocID="{812509EE-6B25-4451-8B15-DDD6D355DA4F}" presName="adorn" presStyleLbl="fgAccFollowNod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47FD08DA-EF9E-4BD5-8DBB-CF3E78108467}" srcId="{D09C4678-746B-461F-8924-68C7403923AF}" destId="{3F7A302B-B97C-4443-BAE9-BA8093482F9F}" srcOrd="0" destOrd="0" parTransId="{363AA529-1A73-431E-835A-BF12AA101EBB}" sibTransId="{813A294E-1E6F-4F40-8931-56F29C07C72A}"/>
    <dgm:cxn modelId="{B122D952-B3D6-4E36-B59B-0A33E6AF7ECD}" type="presOf" srcId="{D09C4678-746B-461F-8924-68C7403923AF}" destId="{E922C93B-8F13-4956-846D-AE1CA19B796A}" srcOrd="1" destOrd="0" presId="urn:microsoft.com/office/officeart/2005/8/layout/bList2"/>
    <dgm:cxn modelId="{10C031C6-5F61-4620-814E-EB1CF197A950}" type="presOf" srcId="{2B7CC46E-FC9F-401F-9CDD-5B047DCDA272}" destId="{A549ED3E-E9F9-416B-B77B-782B1DFC65AC}" srcOrd="0" destOrd="0" presId="urn:microsoft.com/office/officeart/2005/8/layout/bList2"/>
    <dgm:cxn modelId="{B2B11DE1-5601-4757-A01D-92FFE9C7348B}" type="presOf" srcId="{6D88F638-B507-4581-952D-5EB6B2B5D4EE}" destId="{AD9363E9-6B4A-4196-9348-641117498EBA}" srcOrd="0" destOrd="0" presId="urn:microsoft.com/office/officeart/2005/8/layout/bList2"/>
    <dgm:cxn modelId="{6F02971F-B7BC-4324-8859-F4885E6E264E}" srcId="{0735CC10-E245-49E0-BDCB-6040FFDF31B6}" destId="{2B7CC46E-FC9F-401F-9CDD-5B047DCDA272}" srcOrd="1" destOrd="0" parTransId="{495DF988-51E1-44B0-AC8B-24DAB2F6854C}" sibTransId="{73406722-8024-4CB6-A1EA-1FCE7882B376}"/>
    <dgm:cxn modelId="{6AD92AF7-B844-407B-B997-2B01557E2951}" type="presOf" srcId="{812509EE-6B25-4451-8B15-DDD6D355DA4F}" destId="{33C1512E-272F-4150-A446-785EF7A37AC6}" srcOrd="1" destOrd="0" presId="urn:microsoft.com/office/officeart/2005/8/layout/bList2"/>
    <dgm:cxn modelId="{2BD6A558-B558-4867-BF36-B23B6F4C6E5F}" type="presOf" srcId="{D09C4678-746B-461F-8924-68C7403923AF}" destId="{C2FA5EF0-DC96-4CC1-BBEC-3D6376205A56}" srcOrd="0" destOrd="0" presId="urn:microsoft.com/office/officeart/2005/8/layout/bList2"/>
    <dgm:cxn modelId="{D05D1897-E7AE-4DFB-AE9D-09291136FB69}" type="presOf" srcId="{AA89655D-ACFB-4198-8376-3231E35661D2}" destId="{82602F4E-4804-46F3-B042-A6C6E3C368BF}" srcOrd="0" destOrd="0" presId="urn:microsoft.com/office/officeart/2005/8/layout/bList2"/>
    <dgm:cxn modelId="{AE5F659D-3A63-4AF6-83EE-B62A4B1B2064}" type="presOf" srcId="{0735CC10-E245-49E0-BDCB-6040FFDF31B6}" destId="{AFF9BF47-9E19-4AFC-BC75-1E8F8DCBDE1D}" srcOrd="0" destOrd="0" presId="urn:microsoft.com/office/officeart/2005/8/layout/bList2"/>
    <dgm:cxn modelId="{A6D5AF72-50FF-440D-8BED-D9608AD785F5}" srcId="{812509EE-6B25-4451-8B15-DDD6D355DA4F}" destId="{EBAB35B6-92ED-4138-BBE8-CD3BD073ED75}" srcOrd="0" destOrd="0" parTransId="{EB7FA682-0AAB-408C-9FAA-3B66C5C40A14}" sibTransId="{7F100571-8D32-475D-86DB-63DB13C55FE8}"/>
    <dgm:cxn modelId="{99BF96DD-448E-423D-9F8F-411D6C6D46A5}" srcId="{0735CC10-E245-49E0-BDCB-6040FFDF31B6}" destId="{812509EE-6B25-4451-8B15-DDD6D355DA4F}" srcOrd="2" destOrd="0" parTransId="{05F7F7D2-3B65-428F-A931-AEB2B9FE1413}" sibTransId="{070D7526-8E85-4F5F-AB62-C0806DA4365B}"/>
    <dgm:cxn modelId="{6FD9ED55-8CDA-45F5-A69D-FA5DA93D8FB9}" srcId="{2B7CC46E-FC9F-401F-9CDD-5B047DCDA272}" destId="{AA89655D-ACFB-4198-8376-3231E35661D2}" srcOrd="0" destOrd="0" parTransId="{26C77476-7221-40F8-B605-7E0DC671BDF4}" sibTransId="{8F4F3A60-0312-4AB6-B4F1-7477395C83B5}"/>
    <dgm:cxn modelId="{D9748388-B819-4355-9E34-3DAD83EC0928}" type="presOf" srcId="{EBAB35B6-92ED-4138-BBE8-CD3BD073ED75}" destId="{59BF44B2-0889-494A-9535-BF2469AF19C4}" srcOrd="0" destOrd="0" presId="urn:microsoft.com/office/officeart/2005/8/layout/bList2"/>
    <dgm:cxn modelId="{93B5F8C6-4F62-44AD-B492-58486874CF59}" srcId="{0735CC10-E245-49E0-BDCB-6040FFDF31B6}" destId="{D09C4678-746B-461F-8924-68C7403923AF}" srcOrd="0" destOrd="0" parTransId="{AAC12116-7A4C-4547-B10E-6EFB9BF61FFD}" sibTransId="{6D88F638-B507-4581-952D-5EB6B2B5D4EE}"/>
    <dgm:cxn modelId="{25447371-F1C0-45E0-9773-85C88F43E1CE}" type="presOf" srcId="{2B7CC46E-FC9F-401F-9CDD-5B047DCDA272}" destId="{9CCAEB13-3B13-4517-840E-3AEB52BF1444}" srcOrd="1" destOrd="0" presId="urn:microsoft.com/office/officeart/2005/8/layout/bList2"/>
    <dgm:cxn modelId="{3D76E7A6-5E7E-45D7-8EC1-CA863323B16B}" type="presOf" srcId="{3F7A302B-B97C-4443-BAE9-BA8093482F9F}" destId="{E1AF2997-D926-4FB1-86F9-BB145F334EEB}" srcOrd="0" destOrd="0" presId="urn:microsoft.com/office/officeart/2005/8/layout/bList2"/>
    <dgm:cxn modelId="{52A11D6A-540B-4EEA-A24A-FD8D45779E35}" type="presOf" srcId="{812509EE-6B25-4451-8B15-DDD6D355DA4F}" destId="{C28FA793-4145-4128-BEAC-42A4CE80F0A4}" srcOrd="0" destOrd="0" presId="urn:microsoft.com/office/officeart/2005/8/layout/bList2"/>
    <dgm:cxn modelId="{EAD594C3-F94C-4A52-A536-5BDCAC93E4E8}" type="presOf" srcId="{73406722-8024-4CB6-A1EA-1FCE7882B376}" destId="{471A0DF4-90FD-463B-A9BC-97B9B17E9AD6}" srcOrd="0" destOrd="0" presId="urn:microsoft.com/office/officeart/2005/8/layout/bList2"/>
    <dgm:cxn modelId="{7AE96213-8D90-46F0-BC41-A3D09F9351F4}" type="presParOf" srcId="{AFF9BF47-9E19-4AFC-BC75-1E8F8DCBDE1D}" destId="{AFE3F960-8920-4BD8-9C1B-C5374061B26A}" srcOrd="0" destOrd="0" presId="urn:microsoft.com/office/officeart/2005/8/layout/bList2"/>
    <dgm:cxn modelId="{A7995CC3-3B82-4495-80C3-51F51FBC655E}" type="presParOf" srcId="{AFE3F960-8920-4BD8-9C1B-C5374061B26A}" destId="{E1AF2997-D926-4FB1-86F9-BB145F334EEB}" srcOrd="0" destOrd="0" presId="urn:microsoft.com/office/officeart/2005/8/layout/bList2"/>
    <dgm:cxn modelId="{0C5F82DA-E8D7-4CC9-BF9A-3FCBEC1DAE10}" type="presParOf" srcId="{AFE3F960-8920-4BD8-9C1B-C5374061B26A}" destId="{C2FA5EF0-DC96-4CC1-BBEC-3D6376205A56}" srcOrd="1" destOrd="0" presId="urn:microsoft.com/office/officeart/2005/8/layout/bList2"/>
    <dgm:cxn modelId="{30A2ABD5-EFD2-4604-B38A-C856CB8AC74B}" type="presParOf" srcId="{AFE3F960-8920-4BD8-9C1B-C5374061B26A}" destId="{E922C93B-8F13-4956-846D-AE1CA19B796A}" srcOrd="2" destOrd="0" presId="urn:microsoft.com/office/officeart/2005/8/layout/bList2"/>
    <dgm:cxn modelId="{601C6F45-6C54-4E4D-AA5B-172394EDFE54}" type="presParOf" srcId="{AFE3F960-8920-4BD8-9C1B-C5374061B26A}" destId="{9AAB7185-A91F-42EC-BB6D-AD48491D1F06}" srcOrd="3" destOrd="0" presId="urn:microsoft.com/office/officeart/2005/8/layout/bList2"/>
    <dgm:cxn modelId="{74124CFF-CCD6-4083-89F7-A012DB90A550}" type="presParOf" srcId="{AFF9BF47-9E19-4AFC-BC75-1E8F8DCBDE1D}" destId="{AD9363E9-6B4A-4196-9348-641117498EBA}" srcOrd="1" destOrd="0" presId="urn:microsoft.com/office/officeart/2005/8/layout/bList2"/>
    <dgm:cxn modelId="{8340866C-3F81-4A23-A97C-A1189F88D540}" type="presParOf" srcId="{AFF9BF47-9E19-4AFC-BC75-1E8F8DCBDE1D}" destId="{BD2BF058-5D5A-4BEE-8DBC-9AB1778FC3FB}" srcOrd="2" destOrd="0" presId="urn:microsoft.com/office/officeart/2005/8/layout/bList2"/>
    <dgm:cxn modelId="{FB84A761-454A-4C81-9BE1-D2477CBB7B82}" type="presParOf" srcId="{BD2BF058-5D5A-4BEE-8DBC-9AB1778FC3FB}" destId="{82602F4E-4804-46F3-B042-A6C6E3C368BF}" srcOrd="0" destOrd="0" presId="urn:microsoft.com/office/officeart/2005/8/layout/bList2"/>
    <dgm:cxn modelId="{840221BE-2A1B-40F1-A139-B7E649EE0AE3}" type="presParOf" srcId="{BD2BF058-5D5A-4BEE-8DBC-9AB1778FC3FB}" destId="{A549ED3E-E9F9-416B-B77B-782B1DFC65AC}" srcOrd="1" destOrd="0" presId="urn:microsoft.com/office/officeart/2005/8/layout/bList2"/>
    <dgm:cxn modelId="{E0EA1075-9C3F-4006-BED8-2A0A530232EC}" type="presParOf" srcId="{BD2BF058-5D5A-4BEE-8DBC-9AB1778FC3FB}" destId="{9CCAEB13-3B13-4517-840E-3AEB52BF1444}" srcOrd="2" destOrd="0" presId="urn:microsoft.com/office/officeart/2005/8/layout/bList2"/>
    <dgm:cxn modelId="{EFC9E3EB-AAFF-44D0-A866-E9B5A59EDE7F}" type="presParOf" srcId="{BD2BF058-5D5A-4BEE-8DBC-9AB1778FC3FB}" destId="{6795E39D-7201-414A-9DB2-E492FDF020F5}" srcOrd="3" destOrd="0" presId="urn:microsoft.com/office/officeart/2005/8/layout/bList2"/>
    <dgm:cxn modelId="{718B6651-B851-474C-B592-A0C75DB35E4C}" type="presParOf" srcId="{AFF9BF47-9E19-4AFC-BC75-1E8F8DCBDE1D}" destId="{471A0DF4-90FD-463B-A9BC-97B9B17E9AD6}" srcOrd="3" destOrd="0" presId="urn:microsoft.com/office/officeart/2005/8/layout/bList2"/>
    <dgm:cxn modelId="{90AA79E9-AE75-46DD-83C1-9BA1E99F0637}" type="presParOf" srcId="{AFF9BF47-9E19-4AFC-BC75-1E8F8DCBDE1D}" destId="{B1E208CA-15D3-41E4-99F2-80E332D14919}" srcOrd="4" destOrd="0" presId="urn:microsoft.com/office/officeart/2005/8/layout/bList2"/>
    <dgm:cxn modelId="{9A4610FE-A3BE-4C94-ADA8-605F2846F563}" type="presParOf" srcId="{B1E208CA-15D3-41E4-99F2-80E332D14919}" destId="{59BF44B2-0889-494A-9535-BF2469AF19C4}" srcOrd="0" destOrd="0" presId="urn:microsoft.com/office/officeart/2005/8/layout/bList2"/>
    <dgm:cxn modelId="{B2BADB43-5DB1-4C9E-9197-DEADBDC285C3}" type="presParOf" srcId="{B1E208CA-15D3-41E4-99F2-80E332D14919}" destId="{C28FA793-4145-4128-BEAC-42A4CE80F0A4}" srcOrd="1" destOrd="0" presId="urn:microsoft.com/office/officeart/2005/8/layout/bList2"/>
    <dgm:cxn modelId="{15FC20A2-228F-48D6-813D-47E8DB2FB3B5}" type="presParOf" srcId="{B1E208CA-15D3-41E4-99F2-80E332D14919}" destId="{33C1512E-272F-4150-A446-785EF7A37AC6}" srcOrd="2" destOrd="0" presId="urn:microsoft.com/office/officeart/2005/8/layout/bList2"/>
    <dgm:cxn modelId="{365B58BE-4CCC-4640-97AB-978038469440}" type="presParOf" srcId="{B1E208CA-15D3-41E4-99F2-80E332D14919}" destId="{15EC84B2-E60D-42EF-B3A3-C06AB53B9ADA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8E754B-A0EB-47DC-946D-9BE34C7989AD}">
      <dsp:nvSpPr>
        <dsp:cNvPr id="0" name=""/>
        <dsp:cNvSpPr/>
      </dsp:nvSpPr>
      <dsp:spPr>
        <a:xfrm>
          <a:off x="2856298" y="277503"/>
          <a:ext cx="3765804" cy="3765804"/>
        </a:xfrm>
        <a:prstGeom prst="pie">
          <a:avLst>
            <a:gd name="adj1" fmla="val 16200000"/>
            <a:gd name="adj2" fmla="val 2052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kern="1200" dirty="0" err="1" smtClean="0"/>
            <a:t>TUCU</a:t>
          </a:r>
          <a:r>
            <a:rPr lang="es-ES" sz="2200" kern="1200" dirty="0" smtClean="0"/>
            <a:t> </a:t>
          </a:r>
          <a:r>
            <a:rPr lang="es-ES" sz="2200" kern="1200" dirty="0" err="1" smtClean="0"/>
            <a:t>YACHAY</a:t>
          </a:r>
          <a:endParaRPr lang="es-ES" sz="2200" kern="1200" dirty="0" smtClean="0"/>
        </a:p>
      </dsp:txBody>
      <dsp:txXfrm>
        <a:off x="4820793" y="910517"/>
        <a:ext cx="1210437" cy="806958"/>
      </dsp:txXfrm>
    </dsp:sp>
    <dsp:sp modelId="{B8637CC3-50B7-46AF-80A6-2324DAA2E777}">
      <dsp:nvSpPr>
        <dsp:cNvPr id="0" name=""/>
        <dsp:cNvSpPr/>
      </dsp:nvSpPr>
      <dsp:spPr>
        <a:xfrm>
          <a:off x="2888576" y="377925"/>
          <a:ext cx="3765804" cy="3765804"/>
        </a:xfrm>
        <a:prstGeom prst="pie">
          <a:avLst>
            <a:gd name="adj1" fmla="val 20520000"/>
            <a:gd name="adj2" fmla="val 3240000"/>
          </a:avLst>
        </a:prstGeom>
        <a:gradFill rotWithShape="0">
          <a:gsLst>
            <a:gs pos="0">
              <a:schemeClr val="accent3">
                <a:hueOff val="4482276"/>
                <a:satOff val="-9459"/>
                <a:lumOff val="-58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4482276"/>
                <a:satOff val="-9459"/>
                <a:lumOff val="-58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4482276"/>
                <a:satOff val="-9459"/>
                <a:lumOff val="-58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kern="1200" dirty="0" smtClean="0"/>
            <a:t>PACHA MAMA</a:t>
          </a:r>
          <a:endParaRPr lang="es-ES" sz="2200" kern="1200" dirty="0"/>
        </a:p>
      </dsp:txBody>
      <dsp:txXfrm>
        <a:off x="5313934" y="2098539"/>
        <a:ext cx="1120775" cy="896620"/>
      </dsp:txXfrm>
    </dsp:sp>
    <dsp:sp modelId="{DD8279D5-53A0-40AE-9259-D69802C7725E}">
      <dsp:nvSpPr>
        <dsp:cNvPr id="0" name=""/>
        <dsp:cNvSpPr/>
      </dsp:nvSpPr>
      <dsp:spPr>
        <a:xfrm>
          <a:off x="2803398" y="439792"/>
          <a:ext cx="3765804" cy="3765804"/>
        </a:xfrm>
        <a:prstGeom prst="pie">
          <a:avLst>
            <a:gd name="adj1" fmla="val 3240000"/>
            <a:gd name="adj2" fmla="val 7560000"/>
          </a:avLst>
        </a:prstGeom>
        <a:gradFill rotWithShape="0">
          <a:gsLst>
            <a:gs pos="0">
              <a:schemeClr val="accent3">
                <a:hueOff val="8964553"/>
                <a:satOff val="-18919"/>
                <a:lumOff val="-117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8964553"/>
                <a:satOff val="-18919"/>
                <a:lumOff val="-117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8964553"/>
                <a:satOff val="-18919"/>
                <a:lumOff val="-117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kern="1200" dirty="0" err="1" smtClean="0"/>
            <a:t>HAMBI</a:t>
          </a:r>
          <a:r>
            <a:rPr lang="es-ES" sz="2200" kern="1200" dirty="0" smtClean="0"/>
            <a:t> </a:t>
          </a:r>
          <a:r>
            <a:rPr lang="es-ES" sz="2200" kern="1200" dirty="0" err="1" smtClean="0"/>
            <a:t>KAWSAY</a:t>
          </a:r>
          <a:endParaRPr lang="es-ES" sz="2200" kern="1200" dirty="0" smtClean="0"/>
        </a:p>
      </dsp:txBody>
      <dsp:txXfrm>
        <a:off x="4148328" y="3084821"/>
        <a:ext cx="1075944" cy="986282"/>
      </dsp:txXfrm>
    </dsp:sp>
    <dsp:sp modelId="{CB4CFBD6-0506-4725-A5D7-953990CD60A9}">
      <dsp:nvSpPr>
        <dsp:cNvPr id="0" name=""/>
        <dsp:cNvSpPr/>
      </dsp:nvSpPr>
      <dsp:spPr>
        <a:xfrm>
          <a:off x="2718219" y="377925"/>
          <a:ext cx="3765804" cy="3765804"/>
        </a:xfrm>
        <a:prstGeom prst="pie">
          <a:avLst>
            <a:gd name="adj1" fmla="val 7560000"/>
            <a:gd name="adj2" fmla="val 11880000"/>
          </a:avLst>
        </a:prstGeom>
        <a:gradFill rotWithShape="0">
          <a:gsLst>
            <a:gs pos="0">
              <a:schemeClr val="accent3">
                <a:hueOff val="13446829"/>
                <a:satOff val="-28378"/>
                <a:lumOff val="-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13446829"/>
                <a:satOff val="-28378"/>
                <a:lumOff val="-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3446829"/>
                <a:satOff val="-28378"/>
                <a:lumOff val="-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kern="1200" dirty="0" err="1" smtClean="0"/>
            <a:t>SUMAK</a:t>
          </a:r>
          <a:r>
            <a:rPr lang="es-ES" sz="2200" kern="1200" dirty="0" smtClean="0"/>
            <a:t> </a:t>
          </a:r>
          <a:r>
            <a:rPr lang="es-ES" sz="2200" kern="1200" dirty="0" err="1" smtClean="0"/>
            <a:t>KAMAÑA</a:t>
          </a:r>
          <a:endParaRPr lang="es-ES" sz="2200" kern="1200" dirty="0" smtClean="0"/>
        </a:p>
      </dsp:txBody>
      <dsp:txXfrm>
        <a:off x="2937891" y="2098539"/>
        <a:ext cx="1120775" cy="896620"/>
      </dsp:txXfrm>
    </dsp:sp>
    <dsp:sp modelId="{028BB72C-1845-4986-B8BB-8522209A43CA}">
      <dsp:nvSpPr>
        <dsp:cNvPr id="0" name=""/>
        <dsp:cNvSpPr/>
      </dsp:nvSpPr>
      <dsp:spPr>
        <a:xfrm>
          <a:off x="2750497" y="277503"/>
          <a:ext cx="3765804" cy="3765804"/>
        </a:xfrm>
        <a:prstGeom prst="pie">
          <a:avLst>
            <a:gd name="adj1" fmla="val 11880000"/>
            <a:gd name="adj2" fmla="val 16200000"/>
          </a:avLst>
        </a:prstGeom>
        <a:gradFill rotWithShape="0">
          <a:gsLst>
            <a:gs pos="0">
              <a:schemeClr val="accent3">
                <a:hueOff val="17929105"/>
                <a:satOff val="-37837"/>
                <a:lumOff val="-235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17929105"/>
                <a:satOff val="-37837"/>
                <a:lumOff val="-235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7929105"/>
                <a:satOff val="-37837"/>
                <a:lumOff val="-235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kern="1200" dirty="0" err="1" smtClean="0"/>
            <a:t>HATUM</a:t>
          </a:r>
          <a:r>
            <a:rPr lang="es-ES" sz="2200" kern="1200" dirty="0" smtClean="0"/>
            <a:t> </a:t>
          </a:r>
          <a:r>
            <a:rPr lang="es-ES" sz="2200" kern="1200" dirty="0" err="1" smtClean="0"/>
            <a:t>MUSKUY</a:t>
          </a:r>
          <a:endParaRPr lang="es-ES" sz="2200" kern="1200" dirty="0" smtClean="0"/>
        </a:p>
      </dsp:txBody>
      <dsp:txXfrm>
        <a:off x="3341370" y="910517"/>
        <a:ext cx="1210437" cy="806958"/>
      </dsp:txXfrm>
    </dsp:sp>
    <dsp:sp modelId="{6346258A-D65D-439C-B6D4-890DE51C14FA}">
      <dsp:nvSpPr>
        <dsp:cNvPr id="0" name=""/>
        <dsp:cNvSpPr/>
      </dsp:nvSpPr>
      <dsp:spPr>
        <a:xfrm>
          <a:off x="2623000" y="44382"/>
          <a:ext cx="4232046" cy="4232046"/>
        </a:xfrm>
        <a:prstGeom prst="circularArrow">
          <a:avLst>
            <a:gd name="adj1" fmla="val 5085"/>
            <a:gd name="adj2" fmla="val 327528"/>
            <a:gd name="adj3" fmla="val 20192361"/>
            <a:gd name="adj4" fmla="val 16200324"/>
            <a:gd name="adj5" fmla="val 5932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63FC023-AAEC-42F5-855D-33FF258FCF5B}">
      <dsp:nvSpPr>
        <dsp:cNvPr id="0" name=""/>
        <dsp:cNvSpPr/>
      </dsp:nvSpPr>
      <dsp:spPr>
        <a:xfrm>
          <a:off x="2655715" y="144771"/>
          <a:ext cx="4232046" cy="4232046"/>
        </a:xfrm>
        <a:prstGeom prst="circularArrow">
          <a:avLst>
            <a:gd name="adj1" fmla="val 5085"/>
            <a:gd name="adj2" fmla="val 327528"/>
            <a:gd name="adj3" fmla="val 2912753"/>
            <a:gd name="adj4" fmla="val 20519953"/>
            <a:gd name="adj5" fmla="val 5932"/>
          </a:avLst>
        </a:prstGeom>
        <a:gradFill rotWithShape="0">
          <a:gsLst>
            <a:gs pos="0">
              <a:schemeClr val="accent3">
                <a:hueOff val="4482276"/>
                <a:satOff val="-9459"/>
                <a:lumOff val="-58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4482276"/>
                <a:satOff val="-9459"/>
                <a:lumOff val="-58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4482276"/>
                <a:satOff val="-9459"/>
                <a:lumOff val="-58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3EB92EF-6323-47F3-AA3C-486C2F725F6C}">
      <dsp:nvSpPr>
        <dsp:cNvPr id="0" name=""/>
        <dsp:cNvSpPr/>
      </dsp:nvSpPr>
      <dsp:spPr>
        <a:xfrm>
          <a:off x="2570276" y="206826"/>
          <a:ext cx="4232046" cy="4232046"/>
        </a:xfrm>
        <a:prstGeom prst="circularArrow">
          <a:avLst>
            <a:gd name="adj1" fmla="val 5085"/>
            <a:gd name="adj2" fmla="val 327528"/>
            <a:gd name="adj3" fmla="val 7232777"/>
            <a:gd name="adj4" fmla="val 3239695"/>
            <a:gd name="adj5" fmla="val 5932"/>
          </a:avLst>
        </a:prstGeom>
        <a:gradFill rotWithShape="0">
          <a:gsLst>
            <a:gs pos="0">
              <a:schemeClr val="accent3">
                <a:hueOff val="8964553"/>
                <a:satOff val="-18919"/>
                <a:lumOff val="-117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8964553"/>
                <a:satOff val="-18919"/>
                <a:lumOff val="-117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8964553"/>
                <a:satOff val="-18919"/>
                <a:lumOff val="-117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C8E4289-454B-491B-83A5-7B339F3C535A}">
      <dsp:nvSpPr>
        <dsp:cNvPr id="0" name=""/>
        <dsp:cNvSpPr/>
      </dsp:nvSpPr>
      <dsp:spPr>
        <a:xfrm>
          <a:off x="2484837" y="144771"/>
          <a:ext cx="4232046" cy="4232046"/>
        </a:xfrm>
        <a:prstGeom prst="circularArrow">
          <a:avLst>
            <a:gd name="adj1" fmla="val 5085"/>
            <a:gd name="adj2" fmla="val 327528"/>
            <a:gd name="adj3" fmla="val 11552519"/>
            <a:gd name="adj4" fmla="val 7559718"/>
            <a:gd name="adj5" fmla="val 5932"/>
          </a:avLst>
        </a:prstGeom>
        <a:gradFill rotWithShape="0">
          <a:gsLst>
            <a:gs pos="0">
              <a:schemeClr val="accent3">
                <a:hueOff val="13446829"/>
                <a:satOff val="-28378"/>
                <a:lumOff val="-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13446829"/>
                <a:satOff val="-28378"/>
                <a:lumOff val="-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3446829"/>
                <a:satOff val="-28378"/>
                <a:lumOff val="-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B749758-8565-4001-90E3-3CDA3FACCF2B}">
      <dsp:nvSpPr>
        <dsp:cNvPr id="0" name=""/>
        <dsp:cNvSpPr/>
      </dsp:nvSpPr>
      <dsp:spPr>
        <a:xfrm>
          <a:off x="2517553" y="44382"/>
          <a:ext cx="4232046" cy="4232046"/>
        </a:xfrm>
        <a:prstGeom prst="circularArrow">
          <a:avLst>
            <a:gd name="adj1" fmla="val 5085"/>
            <a:gd name="adj2" fmla="val 327528"/>
            <a:gd name="adj3" fmla="val 15872148"/>
            <a:gd name="adj4" fmla="val 11880111"/>
            <a:gd name="adj5" fmla="val 5932"/>
          </a:avLst>
        </a:prstGeom>
        <a:gradFill rotWithShape="0">
          <a:gsLst>
            <a:gs pos="0">
              <a:schemeClr val="accent3">
                <a:hueOff val="17929105"/>
                <a:satOff val="-37837"/>
                <a:lumOff val="-235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17929105"/>
                <a:satOff val="-37837"/>
                <a:lumOff val="-235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7929105"/>
                <a:satOff val="-37837"/>
                <a:lumOff val="-235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A15D19-8D7E-4752-87DE-2636B86DD049}">
      <dsp:nvSpPr>
        <dsp:cNvPr id="0" name=""/>
        <dsp:cNvSpPr/>
      </dsp:nvSpPr>
      <dsp:spPr>
        <a:xfrm>
          <a:off x="268701" y="270494"/>
          <a:ext cx="4034596" cy="4034596"/>
        </a:xfrm>
        <a:prstGeom prst="circularArrow">
          <a:avLst>
            <a:gd name="adj1" fmla="val 5544"/>
            <a:gd name="adj2" fmla="val 330680"/>
            <a:gd name="adj3" fmla="val 14562403"/>
            <a:gd name="adj4" fmla="val 16923609"/>
            <a:gd name="adj5" fmla="val 5757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127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CC8574-7D19-4CB0-AF12-AD5E666A1E5C}">
      <dsp:nvSpPr>
        <dsp:cNvPr id="0" name=""/>
        <dsp:cNvSpPr/>
      </dsp:nvSpPr>
      <dsp:spPr>
        <a:xfrm>
          <a:off x="1678781" y="301034"/>
          <a:ext cx="1214437" cy="607218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Producto</a:t>
          </a:r>
        </a:p>
      </dsp:txBody>
      <dsp:txXfrm>
        <a:off x="1708423" y="330676"/>
        <a:ext cx="1155153" cy="547934"/>
      </dsp:txXfrm>
    </dsp:sp>
    <dsp:sp modelId="{D53F54FB-05C1-4683-BC09-F8D72FDF9539}">
      <dsp:nvSpPr>
        <dsp:cNvPr id="0" name=""/>
        <dsp:cNvSpPr/>
      </dsp:nvSpPr>
      <dsp:spPr>
        <a:xfrm>
          <a:off x="3023930" y="948824"/>
          <a:ext cx="1214437" cy="607218"/>
        </a:xfrm>
        <a:prstGeom prst="roundRect">
          <a:avLst/>
        </a:prstGeom>
        <a:solidFill>
          <a:schemeClr val="accent5">
            <a:hueOff val="1969738"/>
            <a:satOff val="-6373"/>
            <a:lumOff val="1111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Precio</a:t>
          </a:r>
          <a:endParaRPr lang="es-ES" sz="1600" kern="1200" dirty="0"/>
        </a:p>
      </dsp:txBody>
      <dsp:txXfrm>
        <a:off x="3053572" y="978466"/>
        <a:ext cx="1155153" cy="547934"/>
      </dsp:txXfrm>
    </dsp:sp>
    <dsp:sp modelId="{EDE1A12F-9C5B-4CAC-A1FD-24C4DDB21670}">
      <dsp:nvSpPr>
        <dsp:cNvPr id="0" name=""/>
        <dsp:cNvSpPr/>
      </dsp:nvSpPr>
      <dsp:spPr>
        <a:xfrm>
          <a:off x="3356154" y="2404394"/>
          <a:ext cx="1214437" cy="607218"/>
        </a:xfrm>
        <a:prstGeom prst="roundRect">
          <a:avLst/>
        </a:prstGeom>
        <a:solidFill>
          <a:schemeClr val="accent5">
            <a:hueOff val="3939476"/>
            <a:satOff val="-12745"/>
            <a:lumOff val="2222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Plaza</a:t>
          </a:r>
          <a:endParaRPr lang="es-ES" sz="1600" kern="1200" dirty="0"/>
        </a:p>
      </dsp:txBody>
      <dsp:txXfrm>
        <a:off x="3385796" y="2434036"/>
        <a:ext cx="1155153" cy="547934"/>
      </dsp:txXfrm>
    </dsp:sp>
    <dsp:sp modelId="{3D689CAD-E0A0-4995-BED8-1A29E7850FB1}">
      <dsp:nvSpPr>
        <dsp:cNvPr id="0" name=""/>
        <dsp:cNvSpPr/>
      </dsp:nvSpPr>
      <dsp:spPr>
        <a:xfrm>
          <a:off x="2425282" y="3571671"/>
          <a:ext cx="1214437" cy="607218"/>
        </a:xfrm>
        <a:prstGeom prst="roundRect">
          <a:avLst/>
        </a:prstGeom>
        <a:solidFill>
          <a:schemeClr val="accent5">
            <a:hueOff val="5909214"/>
            <a:satOff val="-19118"/>
            <a:lumOff val="3334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Distribución</a:t>
          </a:r>
          <a:endParaRPr lang="es-ES" sz="1600" kern="1200" dirty="0"/>
        </a:p>
      </dsp:txBody>
      <dsp:txXfrm>
        <a:off x="2454924" y="3601313"/>
        <a:ext cx="1155153" cy="547934"/>
      </dsp:txXfrm>
    </dsp:sp>
    <dsp:sp modelId="{E74AC394-87BB-4C1D-B88A-E210C66D6482}">
      <dsp:nvSpPr>
        <dsp:cNvPr id="0" name=""/>
        <dsp:cNvSpPr/>
      </dsp:nvSpPr>
      <dsp:spPr>
        <a:xfrm>
          <a:off x="932279" y="3571671"/>
          <a:ext cx="1214437" cy="607218"/>
        </a:xfrm>
        <a:prstGeom prst="roundRect">
          <a:avLst/>
        </a:prstGeom>
        <a:solidFill>
          <a:schemeClr val="accent5">
            <a:hueOff val="7878951"/>
            <a:satOff val="-25490"/>
            <a:lumOff val="4445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Personas</a:t>
          </a:r>
        </a:p>
      </dsp:txBody>
      <dsp:txXfrm>
        <a:off x="961921" y="3601313"/>
        <a:ext cx="1155153" cy="547934"/>
      </dsp:txXfrm>
    </dsp:sp>
    <dsp:sp modelId="{6F845D55-CCFA-4E59-BACF-9EEF3436D2A1}">
      <dsp:nvSpPr>
        <dsp:cNvPr id="0" name=""/>
        <dsp:cNvSpPr/>
      </dsp:nvSpPr>
      <dsp:spPr>
        <a:xfrm>
          <a:off x="1407" y="2404394"/>
          <a:ext cx="1214437" cy="607218"/>
        </a:xfrm>
        <a:prstGeom prst="roundRect">
          <a:avLst/>
        </a:prstGeom>
        <a:solidFill>
          <a:schemeClr val="accent5">
            <a:hueOff val="9848689"/>
            <a:satOff val="-31863"/>
            <a:lumOff val="5556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Procesos</a:t>
          </a:r>
        </a:p>
      </dsp:txBody>
      <dsp:txXfrm>
        <a:off x="31049" y="2434036"/>
        <a:ext cx="1155153" cy="547934"/>
      </dsp:txXfrm>
    </dsp:sp>
    <dsp:sp modelId="{AF839C87-B905-4898-811C-DF5834ED307A}">
      <dsp:nvSpPr>
        <dsp:cNvPr id="0" name=""/>
        <dsp:cNvSpPr/>
      </dsp:nvSpPr>
      <dsp:spPr>
        <a:xfrm>
          <a:off x="333632" y="948824"/>
          <a:ext cx="1214437" cy="607218"/>
        </a:xfrm>
        <a:prstGeom prst="roundRect">
          <a:avLst/>
        </a:prstGeom>
        <a:solidFill>
          <a:schemeClr val="accent5">
            <a:hueOff val="11818427"/>
            <a:satOff val="-38235"/>
            <a:lumOff val="6667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Evidencia Física</a:t>
          </a:r>
        </a:p>
      </dsp:txBody>
      <dsp:txXfrm>
        <a:off x="363274" y="978466"/>
        <a:ext cx="1155153" cy="54793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812265-AB4F-46E9-824E-E31849E926BE}">
      <dsp:nvSpPr>
        <dsp:cNvPr id="0" name=""/>
        <dsp:cNvSpPr/>
      </dsp:nvSpPr>
      <dsp:spPr>
        <a:xfrm rot="5400000">
          <a:off x="1364162" y="979877"/>
          <a:ext cx="860545" cy="979700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E4DBA68-DBD8-42E5-B7CA-95FE59E6EFEE}">
      <dsp:nvSpPr>
        <dsp:cNvPr id="0" name=""/>
        <dsp:cNvSpPr/>
      </dsp:nvSpPr>
      <dsp:spPr>
        <a:xfrm>
          <a:off x="1065316" y="25945"/>
          <a:ext cx="1590358" cy="1014008"/>
        </a:xfrm>
        <a:prstGeom prst="roundRect">
          <a:avLst>
            <a:gd name="adj" fmla="val 166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SECCIÓN</a:t>
          </a:r>
        </a:p>
      </dsp:txBody>
      <dsp:txXfrm>
        <a:off x="1114825" y="75454"/>
        <a:ext cx="1491340" cy="914990"/>
      </dsp:txXfrm>
    </dsp:sp>
    <dsp:sp modelId="{5B3A7FD8-2431-48D9-AA5C-D1F19F46490F}">
      <dsp:nvSpPr>
        <dsp:cNvPr id="0" name=""/>
        <dsp:cNvSpPr/>
      </dsp:nvSpPr>
      <dsp:spPr>
        <a:xfrm>
          <a:off x="2698959" y="122654"/>
          <a:ext cx="2779446" cy="8195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u="none" kern="1200" dirty="0" smtClean="0"/>
            <a:t>VI - PRODUCTOS DE LAS INDUSTRIAS QUÍMICAS O DE LAS INDUSTRIAS CONEXAS</a:t>
          </a:r>
          <a:endParaRPr lang="es-ES" sz="1400" kern="1200" dirty="0"/>
        </a:p>
      </dsp:txBody>
      <dsp:txXfrm>
        <a:off x="2698959" y="122654"/>
        <a:ext cx="2779446" cy="819566"/>
      </dsp:txXfrm>
    </dsp:sp>
    <dsp:sp modelId="{5FA58274-C120-4FF1-8432-AF5269209671}">
      <dsp:nvSpPr>
        <dsp:cNvPr id="0" name=""/>
        <dsp:cNvSpPr/>
      </dsp:nvSpPr>
      <dsp:spPr>
        <a:xfrm rot="5400000">
          <a:off x="3013458" y="2118943"/>
          <a:ext cx="860545" cy="979700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5">
            <a:tint val="50000"/>
            <a:hueOff val="6393506"/>
            <a:satOff val="-21323"/>
            <a:lumOff val="4273"/>
            <a:alphaOff val="0"/>
          </a:schemeClr>
        </a:solidFill>
        <a:ln>
          <a:noFill/>
        </a:ln>
        <a:effectLst/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5487761-6AE9-452E-BBAA-D851A8AF5353}">
      <dsp:nvSpPr>
        <dsp:cNvPr id="0" name=""/>
        <dsp:cNvSpPr/>
      </dsp:nvSpPr>
      <dsp:spPr>
        <a:xfrm>
          <a:off x="2714613" y="1165012"/>
          <a:ext cx="1590358" cy="1014008"/>
        </a:xfrm>
        <a:prstGeom prst="roundRect">
          <a:avLst>
            <a:gd name="adj" fmla="val 16670"/>
          </a:avLst>
        </a:prstGeom>
        <a:solidFill>
          <a:schemeClr val="accent5">
            <a:hueOff val="3939476"/>
            <a:satOff val="-12745"/>
            <a:lumOff val="2222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CAPITULO</a:t>
          </a:r>
          <a:endParaRPr lang="es-ES" sz="1800" kern="1200" dirty="0"/>
        </a:p>
      </dsp:txBody>
      <dsp:txXfrm>
        <a:off x="2764122" y="1214521"/>
        <a:ext cx="1491340" cy="914990"/>
      </dsp:txXfrm>
    </dsp:sp>
    <dsp:sp modelId="{FF6D30C9-8C75-42C6-A32F-7919202D91E8}">
      <dsp:nvSpPr>
        <dsp:cNvPr id="0" name=""/>
        <dsp:cNvSpPr/>
      </dsp:nvSpPr>
      <dsp:spPr>
        <a:xfrm>
          <a:off x="4373299" y="1261721"/>
          <a:ext cx="2779446" cy="8195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u="none" kern="1200" dirty="0" smtClean="0"/>
            <a:t>38 -Productos diversos de las industrias químicas</a:t>
          </a:r>
          <a:endParaRPr lang="es-ES" sz="1400" kern="1200" dirty="0"/>
        </a:p>
      </dsp:txBody>
      <dsp:txXfrm>
        <a:off x="4373299" y="1261721"/>
        <a:ext cx="2779446" cy="819566"/>
      </dsp:txXfrm>
    </dsp:sp>
    <dsp:sp modelId="{BA5D2292-0307-42D1-A300-55D08C7C4C2F}">
      <dsp:nvSpPr>
        <dsp:cNvPr id="0" name=""/>
        <dsp:cNvSpPr/>
      </dsp:nvSpPr>
      <dsp:spPr>
        <a:xfrm rot="5400000">
          <a:off x="4662754" y="3258010"/>
          <a:ext cx="860545" cy="979700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5">
            <a:tint val="50000"/>
            <a:hueOff val="12787012"/>
            <a:satOff val="-42646"/>
            <a:lumOff val="8546"/>
            <a:alphaOff val="0"/>
          </a:schemeClr>
        </a:solidFill>
        <a:ln>
          <a:noFill/>
        </a:ln>
        <a:effectLst/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C380E11-8C96-44A5-8616-CDFE89C695C6}">
      <dsp:nvSpPr>
        <dsp:cNvPr id="0" name=""/>
        <dsp:cNvSpPr/>
      </dsp:nvSpPr>
      <dsp:spPr>
        <a:xfrm>
          <a:off x="4363909" y="2304078"/>
          <a:ext cx="1590358" cy="1014008"/>
        </a:xfrm>
        <a:prstGeom prst="roundRect">
          <a:avLst>
            <a:gd name="adj" fmla="val 16670"/>
          </a:avLst>
        </a:prstGeom>
        <a:solidFill>
          <a:schemeClr val="accent5">
            <a:hueOff val="7878951"/>
            <a:satOff val="-25490"/>
            <a:lumOff val="4445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PARTIDA ARANCELARIA</a:t>
          </a:r>
          <a:endParaRPr lang="es-ES" sz="1800" kern="1200" dirty="0"/>
        </a:p>
      </dsp:txBody>
      <dsp:txXfrm>
        <a:off x="4413418" y="2353587"/>
        <a:ext cx="1491340" cy="914990"/>
      </dsp:txXfrm>
    </dsp:sp>
    <dsp:sp modelId="{9F955033-710B-4095-BF4C-14591D038CF1}">
      <dsp:nvSpPr>
        <dsp:cNvPr id="0" name=""/>
        <dsp:cNvSpPr/>
      </dsp:nvSpPr>
      <dsp:spPr>
        <a:xfrm>
          <a:off x="6068849" y="2413310"/>
          <a:ext cx="2779446" cy="8195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u="none" kern="1200" dirty="0" smtClean="0"/>
            <a:t>3826– Biodiesel y sus mezclas, sin aceites de petróleo o de mineral bituminoso o con un contenido inferior al 70% en peso</a:t>
          </a:r>
          <a:endParaRPr lang="es-ES" sz="1400" kern="1200" dirty="0"/>
        </a:p>
      </dsp:txBody>
      <dsp:txXfrm>
        <a:off x="6068849" y="2413310"/>
        <a:ext cx="2779446" cy="819566"/>
      </dsp:txXfrm>
    </dsp:sp>
    <dsp:sp modelId="{AF9D5BC0-0936-4F4D-BCD0-2C27A24BD14C}">
      <dsp:nvSpPr>
        <dsp:cNvPr id="0" name=""/>
        <dsp:cNvSpPr/>
      </dsp:nvSpPr>
      <dsp:spPr>
        <a:xfrm>
          <a:off x="6013205" y="3443145"/>
          <a:ext cx="1590358" cy="1014008"/>
        </a:xfrm>
        <a:prstGeom prst="roundRect">
          <a:avLst>
            <a:gd name="adj" fmla="val 16670"/>
          </a:avLst>
        </a:prstGeom>
        <a:solidFill>
          <a:schemeClr val="accent5">
            <a:hueOff val="11818427"/>
            <a:satOff val="-38235"/>
            <a:lumOff val="6667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err="1" smtClean="0"/>
            <a:t>SUBPARTIDA</a:t>
          </a:r>
          <a:r>
            <a:rPr lang="es-ES" sz="1800" kern="1200" dirty="0" smtClean="0"/>
            <a:t> ARANCELARIA</a:t>
          </a:r>
          <a:endParaRPr lang="es-ES" sz="1800" kern="1200" dirty="0"/>
        </a:p>
      </dsp:txBody>
      <dsp:txXfrm>
        <a:off x="6062714" y="3492654"/>
        <a:ext cx="1491340" cy="914990"/>
      </dsp:txXfrm>
    </dsp:sp>
    <dsp:sp modelId="{1ACDD6A6-90C3-4A05-B4CF-E990C29B5DFF}">
      <dsp:nvSpPr>
        <dsp:cNvPr id="0" name=""/>
        <dsp:cNvSpPr/>
      </dsp:nvSpPr>
      <dsp:spPr>
        <a:xfrm>
          <a:off x="7735108" y="3539854"/>
          <a:ext cx="2779446" cy="8195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u="none" kern="1200" dirty="0" smtClean="0"/>
            <a:t>3826.00.00.00</a:t>
          </a:r>
          <a:r>
            <a:rPr lang="es-ES" sz="1400" b="1" i="1" u="none" kern="1200" dirty="0" smtClean="0"/>
            <a:t> -</a:t>
          </a:r>
          <a:r>
            <a:rPr lang="es-ES" sz="1400" u="none" kern="1200" dirty="0" smtClean="0"/>
            <a:t>Biodiesel y sus mezclas, sin aceites de petróleo o de mineral bituminoso o con un contenido inferior al 70% en peso</a:t>
          </a:r>
          <a:endParaRPr lang="es-ES" sz="1400" kern="1200" dirty="0"/>
        </a:p>
      </dsp:txBody>
      <dsp:txXfrm>
        <a:off x="7735108" y="3539854"/>
        <a:ext cx="2779446" cy="81956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AF2997-D926-4FB1-86F9-BB145F334EEB}">
      <dsp:nvSpPr>
        <dsp:cNvPr id="0" name=""/>
        <dsp:cNvSpPr/>
      </dsp:nvSpPr>
      <dsp:spPr>
        <a:xfrm>
          <a:off x="6334" y="671788"/>
          <a:ext cx="2736052" cy="2042405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83820" rIns="27940" bIns="2794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200" u="none" kern="1200" dirty="0" smtClean="0"/>
            <a:t>al momento de realizar el pedido</a:t>
          </a:r>
          <a:endParaRPr lang="es-ES" sz="2200" kern="1200" dirty="0"/>
        </a:p>
      </dsp:txBody>
      <dsp:txXfrm>
        <a:off x="54190" y="719644"/>
        <a:ext cx="2640340" cy="1994549"/>
      </dsp:txXfrm>
    </dsp:sp>
    <dsp:sp modelId="{E922C93B-8F13-4956-846D-AE1CA19B796A}">
      <dsp:nvSpPr>
        <dsp:cNvPr id="0" name=""/>
        <dsp:cNvSpPr/>
      </dsp:nvSpPr>
      <dsp:spPr>
        <a:xfrm>
          <a:off x="6334" y="2714193"/>
          <a:ext cx="2736052" cy="87823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6220" tIns="0" rIns="78740" bIns="0" numCol="1" spcCol="1270" anchor="ctr" anchorCtr="0">
          <a:noAutofit/>
        </a:bodyPr>
        <a:lstStyle/>
        <a:p>
          <a:pPr lvl="0" algn="l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6200" kern="1200" dirty="0" smtClean="0"/>
            <a:t>40%</a:t>
          </a:r>
          <a:endParaRPr lang="es-ES" sz="6200" kern="1200" dirty="0"/>
        </a:p>
      </dsp:txBody>
      <dsp:txXfrm>
        <a:off x="6334" y="2714193"/>
        <a:ext cx="1926797" cy="878234"/>
      </dsp:txXfrm>
    </dsp:sp>
    <dsp:sp modelId="{9AAB7185-A91F-42EC-BB6D-AD48491D1F06}">
      <dsp:nvSpPr>
        <dsp:cNvPr id="0" name=""/>
        <dsp:cNvSpPr/>
      </dsp:nvSpPr>
      <dsp:spPr>
        <a:xfrm>
          <a:off x="2010530" y="2853693"/>
          <a:ext cx="957618" cy="957618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602F4E-4804-46F3-B042-A6C6E3C368BF}">
      <dsp:nvSpPr>
        <dsp:cNvPr id="0" name=""/>
        <dsp:cNvSpPr/>
      </dsp:nvSpPr>
      <dsp:spPr>
        <a:xfrm>
          <a:off x="3205392" y="671788"/>
          <a:ext cx="2736052" cy="2042405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83820" rIns="27940" bIns="2794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200" u="none" kern="1200" dirty="0" smtClean="0"/>
            <a:t>al momento previo del despacho de la mercancía, esto es debido al término de la negociación (</a:t>
          </a:r>
          <a:r>
            <a:rPr lang="es-ES" sz="2200" u="none" kern="1200" dirty="0" err="1" smtClean="0"/>
            <a:t>FOB</a:t>
          </a:r>
          <a:r>
            <a:rPr lang="es-ES" sz="2200" u="none" kern="1200" dirty="0" smtClean="0"/>
            <a:t>)</a:t>
          </a:r>
          <a:endParaRPr lang="es-ES" sz="2200" kern="1200" dirty="0"/>
        </a:p>
      </dsp:txBody>
      <dsp:txXfrm>
        <a:off x="3253248" y="719644"/>
        <a:ext cx="2640340" cy="1994549"/>
      </dsp:txXfrm>
    </dsp:sp>
    <dsp:sp modelId="{9CCAEB13-3B13-4517-840E-3AEB52BF1444}">
      <dsp:nvSpPr>
        <dsp:cNvPr id="0" name=""/>
        <dsp:cNvSpPr/>
      </dsp:nvSpPr>
      <dsp:spPr>
        <a:xfrm>
          <a:off x="3205392" y="2714193"/>
          <a:ext cx="2736052" cy="87823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6220" tIns="0" rIns="78740" bIns="0" numCol="1" spcCol="1270" anchor="ctr" anchorCtr="0">
          <a:noAutofit/>
        </a:bodyPr>
        <a:lstStyle/>
        <a:p>
          <a:pPr lvl="0" algn="l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6200" kern="1200" dirty="0" smtClean="0"/>
            <a:t>60%</a:t>
          </a:r>
          <a:endParaRPr lang="es-ES" sz="6200" kern="1200" dirty="0"/>
        </a:p>
      </dsp:txBody>
      <dsp:txXfrm>
        <a:off x="3205392" y="2714193"/>
        <a:ext cx="1926797" cy="878234"/>
      </dsp:txXfrm>
    </dsp:sp>
    <dsp:sp modelId="{6795E39D-7201-414A-9DB2-E492FDF020F5}">
      <dsp:nvSpPr>
        <dsp:cNvPr id="0" name=""/>
        <dsp:cNvSpPr/>
      </dsp:nvSpPr>
      <dsp:spPr>
        <a:xfrm>
          <a:off x="5209588" y="2853693"/>
          <a:ext cx="957618" cy="957618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BF44B2-0889-494A-9535-BF2469AF19C4}">
      <dsp:nvSpPr>
        <dsp:cNvPr id="0" name=""/>
        <dsp:cNvSpPr/>
      </dsp:nvSpPr>
      <dsp:spPr>
        <a:xfrm>
          <a:off x="6404451" y="671788"/>
          <a:ext cx="2736052" cy="2042405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83820" rIns="27940" bIns="2794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200" u="none" kern="1200" dirty="0" smtClean="0"/>
            <a:t>Los pagos se los realizaran mediante transferencias bancarias</a:t>
          </a:r>
          <a:endParaRPr lang="es-ES" sz="2200" kern="1200" dirty="0"/>
        </a:p>
      </dsp:txBody>
      <dsp:txXfrm>
        <a:off x="6452307" y="719644"/>
        <a:ext cx="2640340" cy="1994549"/>
      </dsp:txXfrm>
    </dsp:sp>
    <dsp:sp modelId="{33C1512E-272F-4150-A446-785EF7A37AC6}">
      <dsp:nvSpPr>
        <dsp:cNvPr id="0" name=""/>
        <dsp:cNvSpPr/>
      </dsp:nvSpPr>
      <dsp:spPr>
        <a:xfrm>
          <a:off x="6404451" y="2714193"/>
          <a:ext cx="2736052" cy="87823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6220" tIns="0" rIns="78740" bIns="0" numCol="1" spcCol="1270" anchor="ctr" anchorCtr="0">
          <a:noAutofit/>
        </a:bodyPr>
        <a:lstStyle/>
        <a:p>
          <a:pPr lvl="0" algn="l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6200" kern="1200" dirty="0"/>
        </a:p>
      </dsp:txBody>
      <dsp:txXfrm>
        <a:off x="6404451" y="2714193"/>
        <a:ext cx="1926797" cy="878234"/>
      </dsp:txXfrm>
    </dsp:sp>
    <dsp:sp modelId="{15EC84B2-E60D-42EF-B3A3-C06AB53B9ADA}">
      <dsp:nvSpPr>
        <dsp:cNvPr id="0" name=""/>
        <dsp:cNvSpPr/>
      </dsp:nvSpPr>
      <dsp:spPr>
        <a:xfrm>
          <a:off x="8408646" y="2853693"/>
          <a:ext cx="957618" cy="957618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C4FB8F-ED15-48AB-97BD-17129D4E699D}" type="datetimeFigureOut">
              <a:rPr lang="en-US" smtClean="0"/>
              <a:t>6/11/2015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6B3739-9081-478F-812E-AE7CE140632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1049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C9D437-CD83-4825-AD0D-5E7B341BC79B}" type="datetimeFigureOut">
              <a:rPr lang="en-US" smtClean="0"/>
              <a:t>6/11/2015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0CF8BB-EBC7-4B8F-9632-A5A136FBB88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3696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755780"/>
            <a:ext cx="6858000" cy="3200400"/>
          </a:xfrm>
        </p:spPr>
        <p:txBody>
          <a:bodyPr anchor="b">
            <a:normAutofit/>
          </a:bodyPr>
          <a:lstStyle>
            <a:lvl1pPr algn="l">
              <a:lnSpc>
                <a:spcPct val="75000"/>
              </a:lnSpc>
              <a:defRPr sz="8000">
                <a:solidFill>
                  <a:schemeClr val="bg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3956180"/>
            <a:ext cx="6858000" cy="109728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42120" y="380999"/>
            <a:ext cx="2011680" cy="6096001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81199" y="380999"/>
            <a:ext cx="7074859" cy="6096001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22960"/>
            <a:ext cx="8686800" cy="2011680"/>
          </a:xfrm>
        </p:spPr>
        <p:txBody>
          <a:bodyPr anchor="b">
            <a:normAutofit/>
          </a:bodyPr>
          <a:lstStyle>
            <a:lvl1pPr>
              <a:defRPr sz="66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834640"/>
            <a:ext cx="8686800" cy="109728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8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81200" y="1981200"/>
            <a:ext cx="4572000" cy="448056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81800" y="1981200"/>
            <a:ext cx="4572000" cy="448056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1200" y="1679448"/>
            <a:ext cx="4572000" cy="830487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81200" y="2509935"/>
            <a:ext cx="4572000" cy="396706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781800" y="1679448"/>
            <a:ext cx="4572000" cy="830487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781800" y="2509935"/>
            <a:ext cx="4572000" cy="396706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9420" y="408993"/>
            <a:ext cx="4800937" cy="1828800"/>
          </a:xfrm>
        </p:spPr>
        <p:txBody>
          <a:bodyPr anchor="b">
            <a:noAutofit/>
          </a:bodyPr>
          <a:lstStyle>
            <a:lvl1pPr>
              <a:defRPr sz="44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6491" y="381000"/>
            <a:ext cx="5489510" cy="5791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59420" y="2237793"/>
            <a:ext cx="4800937" cy="18288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6248" y="384048"/>
            <a:ext cx="4800600" cy="1828800"/>
          </a:xfrm>
        </p:spPr>
        <p:txBody>
          <a:bodyPr anchor="b">
            <a:no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096000" cy="6858000"/>
          </a:xfrm>
          <a:ln>
            <a:noFill/>
          </a:ln>
        </p:spPr>
        <p:txBody>
          <a:bodyPr tIns="4572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56249" y="2240280"/>
            <a:ext cx="4799140" cy="18288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571200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81200" y="381000"/>
            <a:ext cx="9372600" cy="1295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1200" y="1987419"/>
            <a:ext cx="9372600" cy="44831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631790" y="5691673"/>
            <a:ext cx="280731" cy="778847"/>
          </a:xfrm>
          <a:prstGeom prst="rect">
            <a:avLst/>
          </a:prstGeom>
        </p:spPr>
        <p:txBody>
          <a:bodyPr vert="vert270" lIns="91440" tIns="45720" rIns="91440" bIns="45720" rtlCol="0" anchor="ctr"/>
          <a:lstStyle>
            <a:lvl1pPr algn="l">
              <a:defRPr sz="8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631790" y="365125"/>
            <a:ext cx="280730" cy="5139936"/>
          </a:xfrm>
          <a:prstGeom prst="rect">
            <a:avLst/>
          </a:prstGeom>
        </p:spPr>
        <p:txBody>
          <a:bodyPr vert="vert270" lIns="91440" tIns="45720" rIns="91440" bIns="45720" rtlCol="0" anchor="ctr"/>
          <a:lstStyle>
            <a:lvl1pPr algn="ctr">
              <a:defRPr sz="8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13321" y="6268940"/>
            <a:ext cx="722377" cy="2015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400" kern="1200" cap="all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74320" algn="l" defTabSz="914400" rtl="0" eaLnBrk="1" latinLnBrk="0" hangingPunct="1">
        <a:lnSpc>
          <a:spcPct val="90000"/>
        </a:lnSpc>
        <a:spcBef>
          <a:spcPts val="1200"/>
        </a:spcBef>
        <a:buSzPct val="100000"/>
        <a:buFont typeface="Arial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7452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4.jp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mp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m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mp"/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/>
          </p:nvPr>
        </p:nvSpPr>
        <p:spPr>
          <a:xfrm>
            <a:off x="1117594" y="2598056"/>
            <a:ext cx="6858000" cy="1372637"/>
          </a:xfrm>
        </p:spPr>
        <p:txBody>
          <a:bodyPr/>
          <a:lstStyle/>
          <a:p>
            <a:r>
              <a:rPr lang="es-ES" dirty="0" smtClean="0"/>
              <a:t>bienvenidos</a:t>
            </a:r>
            <a:endParaRPr lang="es-EC" dirty="0"/>
          </a:p>
        </p:txBody>
      </p:sp>
      <p:pic>
        <p:nvPicPr>
          <p:cNvPr id="6" name="5 Imagen"/>
          <p:cNvPicPr/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977" y="909910"/>
            <a:ext cx="6072279" cy="11220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18922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ANÁLISIS DE LA DEMANDA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365303" y="2751507"/>
            <a:ext cx="4421689" cy="2634685"/>
          </a:xfrm>
        </p:spPr>
        <p:txBody>
          <a:bodyPr/>
          <a:lstStyle/>
          <a:p>
            <a:r>
              <a:rPr lang="es-ES" dirty="0" smtClean="0"/>
              <a:t>Ventaja competitiva con Perú por logística y precio. </a:t>
            </a:r>
          </a:p>
          <a:p>
            <a:r>
              <a:rPr lang="es-ES" dirty="0" smtClean="0"/>
              <a:t>Porcentaje promedio de importaciones 80,84% en los últimos tres años desde Argentina, Ecuador 7,54%.</a:t>
            </a:r>
          </a:p>
          <a:p>
            <a:pPr marL="0" indent="0">
              <a:buNone/>
            </a:pPr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</p:txBody>
      </p:sp>
      <p:graphicFrame>
        <p:nvGraphicFramePr>
          <p:cNvPr id="6" name="Gráfico 5"/>
          <p:cNvGraphicFramePr/>
          <p:nvPr>
            <p:extLst>
              <p:ext uri="{D42A27DB-BD31-4B8C-83A1-F6EECF244321}">
                <p14:modId xmlns:p14="http://schemas.microsoft.com/office/powerpoint/2010/main" val="34072258"/>
              </p:ext>
            </p:extLst>
          </p:nvPr>
        </p:nvGraphicFramePr>
        <p:xfrm>
          <a:off x="1022959" y="2076293"/>
          <a:ext cx="5486400" cy="4008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11045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55939" y="230687"/>
            <a:ext cx="9372600" cy="1295400"/>
          </a:xfrm>
        </p:spPr>
        <p:txBody>
          <a:bodyPr/>
          <a:lstStyle/>
          <a:p>
            <a:pPr algn="ctr"/>
            <a:r>
              <a:rPr lang="es-ES" dirty="0" smtClean="0"/>
              <a:t>MORINGA OLEÍFERA 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200383" y="2198666"/>
            <a:ext cx="5516671" cy="3749502"/>
          </a:xfrm>
        </p:spPr>
        <p:txBody>
          <a:bodyPr/>
          <a:lstStyle/>
          <a:p>
            <a:r>
              <a:rPr lang="es-ES" dirty="0" smtClean="0"/>
              <a:t>Árbol de la vida originario del norte de la India.</a:t>
            </a:r>
          </a:p>
          <a:p>
            <a:r>
              <a:rPr lang="es-ES" dirty="0" smtClean="0"/>
              <a:t>Crece en cualquier tipo de suelo.</a:t>
            </a:r>
          </a:p>
          <a:p>
            <a:r>
              <a:rPr lang="es-ES" dirty="0" smtClean="0"/>
              <a:t>Sirve como alimento y planta medicinal.</a:t>
            </a:r>
          </a:p>
          <a:p>
            <a:r>
              <a:rPr lang="es-ES" dirty="0" smtClean="0"/>
              <a:t>Puede llegar a crecer hasta 5 metros.</a:t>
            </a:r>
          </a:p>
          <a:p>
            <a:r>
              <a:rPr lang="es-ES" dirty="0" smtClean="0"/>
              <a:t>Etapa de florecimiento 7 meses.</a:t>
            </a:r>
          </a:p>
          <a:p>
            <a:r>
              <a:rPr lang="es-ES" dirty="0" smtClean="0"/>
              <a:t>Cada vaina contiene hasta 20 semillas</a:t>
            </a:r>
            <a:endParaRPr lang="es-ES" dirty="0"/>
          </a:p>
        </p:txBody>
      </p:sp>
      <p:pic>
        <p:nvPicPr>
          <p:cNvPr id="9220" name="Picture 4" descr="http://miracletrees.org/images/moringa-oleifera-powder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038" y="2121814"/>
            <a:ext cx="4459308" cy="3903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9717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Rendimiento del biodiesel</a:t>
            </a:r>
            <a:endParaRPr lang="es-ES" dirty="0"/>
          </a:p>
        </p:txBody>
      </p:sp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496577968"/>
              </p:ext>
            </p:extLst>
          </p:nvPr>
        </p:nvGraphicFramePr>
        <p:xfrm>
          <a:off x="1061799" y="2297435"/>
          <a:ext cx="6297943" cy="39142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Marcador de contenido 2"/>
          <p:cNvSpPr>
            <a:spLocks noGrp="1"/>
          </p:cNvSpPr>
          <p:nvPr>
            <p:ph idx="1"/>
          </p:nvPr>
        </p:nvSpPr>
        <p:spPr>
          <a:xfrm>
            <a:off x="7365303" y="2420767"/>
            <a:ext cx="4589991" cy="3425557"/>
          </a:xfrm>
        </p:spPr>
        <p:txBody>
          <a:bodyPr>
            <a:normAutofit lnSpcReduction="10000"/>
          </a:bodyPr>
          <a:lstStyle/>
          <a:p>
            <a:r>
              <a:rPr lang="es-ES" dirty="0" smtClean="0"/>
              <a:t>Óptimo para su consumo como combustible.</a:t>
            </a:r>
          </a:p>
          <a:p>
            <a:r>
              <a:rPr lang="es-ES" dirty="0" smtClean="0"/>
              <a:t>Estabilidad a la oxidación del motor.</a:t>
            </a:r>
          </a:p>
          <a:p>
            <a:r>
              <a:rPr lang="es-ES" dirty="0" smtClean="0"/>
              <a:t>En una proyección de 500 plantas/ hectárea se produce 1400 litros de biodiesel.</a:t>
            </a:r>
          </a:p>
          <a:p>
            <a:r>
              <a:rPr lang="es-ES" dirty="0" smtClean="0"/>
              <a:t>Contenido del 35% mas de aceite vegetal que otras plantas.</a:t>
            </a:r>
          </a:p>
          <a:p>
            <a:pPr marL="0" indent="0">
              <a:buNone/>
            </a:pPr>
            <a:endParaRPr lang="es-ES" dirty="0" smtClean="0"/>
          </a:p>
          <a:p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303984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ES" dirty="0" smtClean="0"/>
              <a:t>ESTUDIO ORGANIZACIONAL Y TÉCNICO</a:t>
            </a:r>
            <a:endParaRPr lang="es-ES" dirty="0"/>
          </a:p>
        </p:txBody>
      </p:sp>
      <p:sp>
        <p:nvSpPr>
          <p:cNvPr id="6" name="Marcador de texto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ESTUDIO TÉCNICO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01784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UBICACIÓN (</a:t>
            </a:r>
            <a:r>
              <a:rPr lang="es-ES" dirty="0" err="1" smtClean="0"/>
              <a:t>Rundupamba</a:t>
            </a:r>
            <a:r>
              <a:rPr lang="es-ES" dirty="0" smtClean="0"/>
              <a:t> – nono)</a:t>
            </a:r>
            <a:endParaRPr lang="es-ES" dirty="0"/>
          </a:p>
        </p:txBody>
      </p:sp>
      <p:graphicFrame>
        <p:nvGraphicFramePr>
          <p:cNvPr id="7" name="Marcador de contenido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779645859"/>
              </p:ext>
            </p:extLst>
          </p:nvPr>
        </p:nvGraphicFramePr>
        <p:xfrm>
          <a:off x="1981200" y="1805837"/>
          <a:ext cx="4582438" cy="4650656"/>
        </p:xfrm>
        <a:graphic>
          <a:graphicData uri="http://schemas.openxmlformats.org/drawingml/2006/table">
            <a:tbl>
              <a:tblPr firstRow="1" firstCol="1" bandRow="1">
                <a:tableStyleId>{0660B408-B3CF-4A94-85FC-2B1E0A45F4A2}</a:tableStyleId>
              </a:tblPr>
              <a:tblGrid>
                <a:gridCol w="2291219"/>
                <a:gridCol w="2291219"/>
              </a:tblGrid>
              <a:tr h="31999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AÑO DE FUNDACIÓN</a:t>
                      </a:r>
                      <a:endParaRPr lang="es-ES" sz="1200" dirty="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24" marR="5712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1.660</a:t>
                      </a:r>
                      <a:endParaRPr lang="es-ES" sz="120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24" marR="57124" marT="0" marB="0"/>
                </a:tc>
              </a:tr>
              <a:tr h="31999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SUPERFICIE</a:t>
                      </a:r>
                      <a:endParaRPr lang="es-ES" sz="120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24" marR="5712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207,6 Km2</a:t>
                      </a:r>
                      <a:endParaRPr lang="es-ES" sz="120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24" marR="57124" marT="0" marB="0"/>
                </a:tc>
              </a:tr>
              <a:tr h="31999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ALTURA</a:t>
                      </a:r>
                      <a:endParaRPr lang="es-ES" sz="120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24" marR="5712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3.086 metros sobre el nivel del mar</a:t>
                      </a:r>
                      <a:endParaRPr lang="es-ES" sz="120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24" marR="57124" marT="0" marB="0"/>
                </a:tc>
              </a:tr>
              <a:tr h="31999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NUMERO DE HABITANTES</a:t>
                      </a:r>
                      <a:endParaRPr lang="es-ES" sz="1200" dirty="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24" marR="5712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1.753 habitantes</a:t>
                      </a:r>
                      <a:endParaRPr lang="es-ES" sz="120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24" marR="57124" marT="0" marB="0"/>
                </a:tc>
              </a:tr>
              <a:tr h="31999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DENSIDAD POBLACIÓN</a:t>
                      </a:r>
                      <a:endParaRPr lang="es-ES" sz="120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24" marR="5712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8,44 habitantes por Km2</a:t>
                      </a:r>
                      <a:endParaRPr lang="es-ES" sz="120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24" marR="57124" marT="0" marB="0"/>
                </a:tc>
              </a:tr>
              <a:tr h="223996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LÍMITES</a:t>
                      </a:r>
                      <a:endParaRPr lang="es-ES" sz="120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24" marR="5712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Norte:    parroquia Calacalí</a:t>
                      </a:r>
                      <a:endParaRPr lang="es-ES" sz="120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Sur:       parroquias Lloa y Mindo</a:t>
                      </a:r>
                      <a:endParaRPr lang="es-ES" sz="120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Este:     parroquia Cotocollao (45 minutos</a:t>
                      </a:r>
                      <a:endParaRPr lang="es-ES" sz="120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en auto)</a:t>
                      </a:r>
                      <a:endParaRPr lang="es-ES" sz="120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Oeste:   parroquias de Nanegalito y</a:t>
                      </a:r>
                      <a:endParaRPr lang="es-ES" sz="120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Mindo</a:t>
                      </a:r>
                      <a:endParaRPr lang="es-ES" sz="120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24" marR="57124" marT="0" marB="0"/>
                </a:tc>
              </a:tr>
              <a:tr h="63999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UBICACIÓN GEOGRÁFICA</a:t>
                      </a:r>
                      <a:endParaRPr lang="es-ES" sz="120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24" marR="5712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0º 4’ 0” Latitud Sur</a:t>
                      </a:r>
                      <a:endParaRPr lang="es-ES" sz="12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78º 34’ 60” Latitud Oeste</a:t>
                      </a:r>
                      <a:endParaRPr lang="es-ES" sz="1200" dirty="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24" marR="57124" marT="0" marB="0"/>
                </a:tc>
              </a:tr>
            </a:tbl>
          </a:graphicData>
        </a:graphic>
      </p:graphicFrame>
      <p:pic>
        <p:nvPicPr>
          <p:cNvPr id="8" name="irc_mi" descr="http://3.bp.blogspot.com/-WvYQdEG-S4g/UHmqgVcFw5I/AAAAAAAADjw/_QLQnJX_H80/s1600/mapa-quito-parroquias.png"/>
          <p:cNvPicPr>
            <a:picLocks noGrp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9484" y="1981200"/>
            <a:ext cx="4156631" cy="447992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352011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noProof="1" smtClean="0"/>
              <a:t>PROCESO INDUSTRIAL</a:t>
            </a:r>
            <a:endParaRPr lang="es-ES" noProof="1"/>
          </a:p>
        </p:txBody>
      </p:sp>
      <p:pic>
        <p:nvPicPr>
          <p:cNvPr id="8" name="0 Imagen"/>
          <p:cNvPicPr>
            <a:picLocks noGrp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03"/>
          <a:stretch/>
        </p:blipFill>
        <p:spPr bwMode="auto">
          <a:xfrm>
            <a:off x="2959100" y="1915612"/>
            <a:ext cx="6578600" cy="43708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36955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Capacidad de producción</a:t>
            </a:r>
            <a:endParaRPr lang="es-ES" dirty="0"/>
          </a:p>
        </p:txBody>
      </p:sp>
      <p:graphicFrame>
        <p:nvGraphicFramePr>
          <p:cNvPr id="9" name="Marcador de contenido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55420743"/>
              </p:ext>
            </p:extLst>
          </p:nvPr>
        </p:nvGraphicFramePr>
        <p:xfrm>
          <a:off x="1716065" y="1816275"/>
          <a:ext cx="9682621" cy="4260325"/>
        </p:xfrm>
        <a:graphic>
          <a:graphicData uri="http://schemas.openxmlformats.org/drawingml/2006/table">
            <a:tbl>
              <a:tblPr firstRow="1" firstCol="1" bandRow="1">
                <a:tableStyleId>{6E25E649-3F16-4E02-A733-19D2CDBF48F0}</a:tableStyleId>
              </a:tblPr>
              <a:tblGrid>
                <a:gridCol w="3227167"/>
                <a:gridCol w="3227167"/>
                <a:gridCol w="3228287"/>
              </a:tblGrid>
              <a:tr h="34521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 </a:t>
                      </a:r>
                      <a:endParaRPr lang="es-ES" sz="180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PALMA AFRICANA</a:t>
                      </a:r>
                      <a:endParaRPr lang="es-ES" sz="180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MORINGA OLEÍFERA</a:t>
                      </a:r>
                      <a:endParaRPr lang="es-ES" sz="180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452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Densidad Forestal </a:t>
                      </a:r>
                      <a:endParaRPr lang="es-ES" sz="180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143 árboles/Ha</a:t>
                      </a:r>
                      <a:endParaRPr lang="es-ES" sz="180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7.150 árboles/Ha </a:t>
                      </a:r>
                      <a:endParaRPr lang="es-ES" sz="180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452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Productividad por Planta </a:t>
                      </a:r>
                      <a:endParaRPr lang="es-ES" sz="180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25 kg semillas/árbol</a:t>
                      </a:r>
                      <a:endParaRPr lang="es-ES" sz="180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2.24 kg semilla/árbol </a:t>
                      </a:r>
                      <a:endParaRPr lang="es-ES" sz="180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452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Recolección de Semilla </a:t>
                      </a:r>
                      <a:endParaRPr lang="es-ES" sz="180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3.575 kg semilla/Ha</a:t>
                      </a:r>
                      <a:endParaRPr lang="es-ES" sz="180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16.016 kg semilla/Ha </a:t>
                      </a:r>
                      <a:endParaRPr lang="es-ES" sz="180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7141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Producción de biodiesel en peso </a:t>
                      </a:r>
                      <a:endParaRPr lang="es-ES" sz="180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0,89375 toneladas biodiesel/Ha</a:t>
                      </a:r>
                      <a:endParaRPr lang="es-ES" sz="180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15,375 toneladas biodiesel/Ha</a:t>
                      </a:r>
                      <a:endParaRPr lang="es-ES" sz="180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7141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Producción de biodiesel en galones</a:t>
                      </a:r>
                      <a:endParaRPr lang="es-ES" sz="180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236,11 gl/Ha</a:t>
                      </a:r>
                      <a:endParaRPr lang="es-ES" sz="180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4.061,75 gl/Ha</a:t>
                      </a:r>
                      <a:endParaRPr lang="es-ES" sz="180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0794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Precio de galón de biodiesel a nivel mundial</a:t>
                      </a:r>
                      <a:endParaRPr lang="es-ES" sz="180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2,92 USD por galón</a:t>
                      </a:r>
                      <a:endParaRPr lang="es-ES" sz="180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452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Precio de Diesel en Perú</a:t>
                      </a:r>
                      <a:endParaRPr lang="es-ES" sz="180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11.48 soles el galón (3.86 USD/</a:t>
                      </a:r>
                      <a:r>
                        <a:rPr lang="es-ES" sz="2000" dirty="0" err="1">
                          <a:effectLst/>
                        </a:rPr>
                        <a:t>gl</a:t>
                      </a:r>
                      <a:r>
                        <a:rPr lang="es-ES" sz="2000" dirty="0">
                          <a:effectLst/>
                        </a:rPr>
                        <a:t>)</a:t>
                      </a:r>
                      <a:endParaRPr lang="es-ES" sz="1800" dirty="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60046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Plan de mercadeo</a:t>
            </a:r>
            <a:endParaRPr lang="es-ES" dirty="0"/>
          </a:p>
        </p:txBody>
      </p:sp>
      <p:graphicFrame>
        <p:nvGraphicFramePr>
          <p:cNvPr id="6" name="Marcador de contenido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474561824"/>
              </p:ext>
            </p:extLst>
          </p:nvPr>
        </p:nvGraphicFramePr>
        <p:xfrm>
          <a:off x="1981200" y="1981200"/>
          <a:ext cx="4572000" cy="44799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Marcador de contenido 7"/>
          <p:cNvPicPr>
            <a:picLocks noGrp="1" noChangeAspect="1"/>
          </p:cNvPicPr>
          <p:nvPr>
            <p:ph sz="half" idx="2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2385162"/>
            <a:ext cx="4572000" cy="3672000"/>
          </a:xfrm>
        </p:spPr>
      </p:pic>
    </p:spTree>
    <p:extLst>
      <p:ext uri="{BB962C8B-B14F-4D97-AF65-F5344CB8AC3E}">
        <p14:creationId xmlns:p14="http://schemas.microsoft.com/office/powerpoint/2010/main" val="1069045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Estudio de exportación</a:t>
            </a:r>
            <a:endParaRPr lang="es-ES" dirty="0"/>
          </a:p>
        </p:txBody>
      </p:sp>
      <p:sp>
        <p:nvSpPr>
          <p:cNvPr id="7" name="Marcador de texto 6"/>
          <p:cNvSpPr>
            <a:spLocks noGrp="1"/>
          </p:cNvSpPr>
          <p:nvPr>
            <p:ph type="body" sz="half" idx="2"/>
          </p:nvPr>
        </p:nvSpPr>
        <p:spPr>
          <a:xfrm>
            <a:off x="6559420" y="2237792"/>
            <a:ext cx="4800937" cy="3934407"/>
          </a:xfrm>
        </p:spPr>
        <p:txBody>
          <a:bodyPr/>
          <a:lstStyle/>
          <a:p>
            <a:pPr marL="457200" indent="-457200">
              <a:buFont typeface="+mj-lt"/>
              <a:buAutoNum type="alphaLcParenR"/>
            </a:pPr>
            <a:r>
              <a:rPr lang="es-ES" dirty="0" smtClean="0"/>
              <a:t>Acuerdos comerciales</a:t>
            </a:r>
          </a:p>
          <a:p>
            <a:pPr marL="457200" indent="-457200">
              <a:buFont typeface="+mj-lt"/>
              <a:buAutoNum type="alphaLcParenR"/>
            </a:pPr>
            <a:r>
              <a:rPr lang="es-ES" dirty="0" smtClean="0"/>
              <a:t>Documentación</a:t>
            </a:r>
          </a:p>
          <a:p>
            <a:pPr marL="457200" indent="-457200">
              <a:buFont typeface="+mj-lt"/>
              <a:buAutoNum type="alphaLcParenR"/>
            </a:pPr>
            <a:r>
              <a:rPr lang="es-ES" dirty="0" smtClean="0"/>
              <a:t>Etapa de Pre-embarque</a:t>
            </a:r>
          </a:p>
          <a:p>
            <a:pPr marL="457200" indent="-457200">
              <a:buFont typeface="+mj-lt"/>
              <a:buAutoNum type="alphaLcParenR"/>
            </a:pPr>
            <a:r>
              <a:rPr lang="es-ES" dirty="0" smtClean="0"/>
              <a:t>Etapa de Post-embarque</a:t>
            </a:r>
          </a:p>
          <a:p>
            <a:pPr marL="457200" indent="-457200">
              <a:buFont typeface="+mj-lt"/>
              <a:buAutoNum type="alphaLcParenR"/>
            </a:pPr>
            <a:r>
              <a:rPr lang="es-ES" dirty="0" smtClean="0"/>
              <a:t>Régimen Aduanero</a:t>
            </a:r>
          </a:p>
          <a:p>
            <a:pPr marL="457200" indent="-457200">
              <a:buFont typeface="+mj-lt"/>
              <a:buAutoNum type="alphaLcParenR"/>
            </a:pPr>
            <a:r>
              <a:rPr lang="es-ES" dirty="0" smtClean="0"/>
              <a:t>Partida Arancelaria</a:t>
            </a:r>
          </a:p>
          <a:p>
            <a:pPr marL="457200" indent="-457200">
              <a:buFont typeface="+mj-lt"/>
              <a:buAutoNum type="alphaLcParenR"/>
            </a:pPr>
            <a:r>
              <a:rPr lang="es-ES" dirty="0" smtClean="0"/>
              <a:t>Transporte</a:t>
            </a:r>
          </a:p>
          <a:p>
            <a:pPr marL="457200" indent="-457200">
              <a:buFont typeface="+mj-lt"/>
              <a:buAutoNum type="alphaLcParenR"/>
            </a:pPr>
            <a:r>
              <a:rPr lang="es-ES" dirty="0" err="1" smtClean="0"/>
              <a:t>Incoterm</a:t>
            </a:r>
            <a:endParaRPr lang="es-ES" dirty="0" smtClean="0"/>
          </a:p>
          <a:p>
            <a:pPr marL="457200" indent="-457200">
              <a:buFont typeface="+mj-lt"/>
              <a:buAutoNum type="alphaLcParenR"/>
            </a:pPr>
            <a:r>
              <a:rPr lang="es-ES" dirty="0" smtClean="0"/>
              <a:t>Formas de pago</a:t>
            </a:r>
            <a:endParaRPr lang="es-ES" dirty="0"/>
          </a:p>
        </p:txBody>
      </p:sp>
      <p:pic>
        <p:nvPicPr>
          <p:cNvPr id="10" name="Marcador de contenido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425" y="1218009"/>
            <a:ext cx="5489575" cy="411718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1833422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Acuerdos comerciales</a:t>
            </a:r>
            <a:endParaRPr lang="es-ES" dirty="0"/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353" y="1420642"/>
            <a:ext cx="4913880" cy="393110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s-ES" dirty="0" smtClean="0"/>
              <a:t>Ecuador y Perú son países pertenecientes a la CAN, por lo que los acuerdos son bilaterales y multilaterales.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12695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09597" y="1041240"/>
            <a:ext cx="10663825" cy="2024998"/>
          </a:xfrm>
        </p:spPr>
        <p:txBody>
          <a:bodyPr>
            <a:noAutofit/>
          </a:bodyPr>
          <a:lstStyle/>
          <a:p>
            <a:pPr algn="ctr"/>
            <a:r>
              <a:rPr lang="es-ES" sz="4000" b="1" dirty="0"/>
              <a:t>PRODUCCIÓN DE BIODIESEL A BASE DE ACEITE DE MORINGA OLEÍFERA (ÁRBOL DE LA VIDA), PARA LA EXPORTACIÓN A PERÚ CON PROPUESTA DE REMEDIACIÓN AMBIENTAL</a:t>
            </a:r>
            <a:endParaRPr lang="es-ES" sz="4000" noProof="1"/>
          </a:p>
        </p:txBody>
      </p:sp>
      <p:sp>
        <p:nvSpPr>
          <p:cNvPr id="4" name="Subtítulo 2"/>
          <p:cNvSpPr txBox="1">
            <a:spLocks/>
          </p:cNvSpPr>
          <p:nvPr/>
        </p:nvSpPr>
        <p:spPr>
          <a:xfrm>
            <a:off x="993728" y="3467533"/>
            <a:ext cx="9895561" cy="10972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SzPct val="100000"/>
              <a:buFont typeface="Arial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1200"/>
              </a:spcBef>
              <a:buSzPct val="100000"/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b="1" dirty="0" smtClean="0"/>
              <a:t>ANDREA CATALINA MOLINA VALENCIA</a:t>
            </a:r>
          </a:p>
          <a:p>
            <a:pPr algn="ctr"/>
            <a:r>
              <a:rPr lang="es-ES" b="1" noProof="1" smtClean="0"/>
              <a:t>CARLOS ERNESTO VIVERO GUERRA</a:t>
            </a:r>
            <a:endParaRPr lang="es-ES" noProof="1"/>
          </a:p>
        </p:txBody>
      </p:sp>
      <p:sp>
        <p:nvSpPr>
          <p:cNvPr id="5" name="Subtítulo 2"/>
          <p:cNvSpPr txBox="1">
            <a:spLocks/>
          </p:cNvSpPr>
          <p:nvPr/>
        </p:nvSpPr>
        <p:spPr>
          <a:xfrm>
            <a:off x="993728" y="4966108"/>
            <a:ext cx="9895561" cy="10972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SzPct val="100000"/>
              <a:buFont typeface="Arial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1200"/>
              </a:spcBef>
              <a:buSzPct val="100000"/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b="1" dirty="0" smtClean="0"/>
              <a:t>QUITO, </a:t>
            </a:r>
            <a:r>
              <a:rPr lang="es-ES" b="1" dirty="0" smtClean="0"/>
              <a:t>JUNIO </a:t>
            </a:r>
            <a:r>
              <a:rPr lang="es-ES" b="1" dirty="0" smtClean="0"/>
              <a:t>DEL 2015</a:t>
            </a:r>
            <a:endParaRPr lang="es-ES" noProof="1"/>
          </a:p>
        </p:txBody>
      </p:sp>
    </p:spTree>
    <p:extLst>
      <p:ext uri="{BB962C8B-B14F-4D97-AF65-F5344CB8AC3E}">
        <p14:creationId xmlns:p14="http://schemas.microsoft.com/office/powerpoint/2010/main" val="2413251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documentación</a:t>
            </a:r>
            <a:endParaRPr lang="es-ES" dirty="0"/>
          </a:p>
        </p:txBody>
      </p:sp>
      <p:sp>
        <p:nvSpPr>
          <p:cNvPr id="9" name="Marcador de texto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Declaración Juramentada de Origen (</a:t>
            </a:r>
            <a:r>
              <a:rPr lang="es-ES" dirty="0" err="1"/>
              <a:t>DJO</a:t>
            </a:r>
            <a:r>
              <a:rPr lang="es-ES" dirty="0"/>
              <a:t>)</a:t>
            </a:r>
          </a:p>
        </p:txBody>
      </p:sp>
      <p:pic>
        <p:nvPicPr>
          <p:cNvPr id="13" name="Marcador de contenido 12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9" t="12840" r="3607" b="11909"/>
          <a:stretch/>
        </p:blipFill>
        <p:spPr>
          <a:xfrm>
            <a:off x="1981200" y="2509935"/>
            <a:ext cx="4572000" cy="3967065"/>
          </a:xfrm>
        </p:spPr>
      </p:pic>
      <p:sp>
        <p:nvSpPr>
          <p:cNvPr id="11" name="Marcador de texto 10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s-ES" dirty="0" smtClean="0"/>
              <a:t>Certificado de origen CAN</a:t>
            </a:r>
            <a:endParaRPr lang="es-ES" dirty="0"/>
          </a:p>
        </p:txBody>
      </p:sp>
      <p:pic>
        <p:nvPicPr>
          <p:cNvPr id="16" name="Marcador de contenido 15" descr="Recorte de pantalla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6613" y="2509838"/>
            <a:ext cx="2782374" cy="3967162"/>
          </a:xfrm>
        </p:spPr>
      </p:pic>
    </p:spTree>
    <p:extLst>
      <p:ext uri="{BB962C8B-B14F-4D97-AF65-F5344CB8AC3E}">
        <p14:creationId xmlns:p14="http://schemas.microsoft.com/office/powerpoint/2010/main" val="799550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/>
              <a:t>documentación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Certificado Fitosanitario</a:t>
            </a:r>
            <a:endParaRPr lang="es-ES" dirty="0"/>
          </a:p>
        </p:txBody>
      </p:sp>
      <p:pic>
        <p:nvPicPr>
          <p:cNvPr id="7" name="Marcador de contenido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3495" y="2509838"/>
            <a:ext cx="2947410" cy="3967162"/>
          </a:xfrm>
        </p:spPr>
      </p:pic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s-ES" dirty="0" smtClean="0"/>
              <a:t>Factura comercial</a:t>
            </a:r>
            <a:endParaRPr lang="es-ES" dirty="0"/>
          </a:p>
        </p:txBody>
      </p:sp>
      <p:pic>
        <p:nvPicPr>
          <p:cNvPr id="9" name="Marcador de contenido 8" descr="Recorte de pantalla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8722" y="2509838"/>
            <a:ext cx="2558155" cy="3967162"/>
          </a:xfrm>
        </p:spPr>
      </p:pic>
    </p:spTree>
    <p:extLst>
      <p:ext uri="{BB962C8B-B14F-4D97-AF65-F5344CB8AC3E}">
        <p14:creationId xmlns:p14="http://schemas.microsoft.com/office/powerpoint/2010/main" val="490087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/>
              <a:t>documentación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Lista de empaque</a:t>
            </a:r>
            <a:endParaRPr lang="es-ES" dirty="0"/>
          </a:p>
        </p:txBody>
      </p:sp>
      <p:pic>
        <p:nvPicPr>
          <p:cNvPr id="8" name="Marcador de contenido 7" descr="Recorte de pantalla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0144" y="2509838"/>
            <a:ext cx="2574112" cy="3967162"/>
          </a:xfrm>
        </p:spPr>
      </p:pic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s-ES" dirty="0"/>
              <a:t>Declaración Aduanera de Exportación (</a:t>
            </a:r>
            <a:r>
              <a:rPr lang="es-ES" dirty="0" err="1"/>
              <a:t>DAE</a:t>
            </a:r>
            <a:r>
              <a:rPr lang="es-ES" dirty="0"/>
              <a:t>)</a:t>
            </a:r>
          </a:p>
        </p:txBody>
      </p:sp>
      <p:pic>
        <p:nvPicPr>
          <p:cNvPr id="9" name="Marcador de contenido 8" descr="Recorte de pantalla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5859" y="2509838"/>
            <a:ext cx="2783881" cy="3967162"/>
          </a:xfrm>
        </p:spPr>
      </p:pic>
    </p:spTree>
    <p:extLst>
      <p:ext uri="{BB962C8B-B14F-4D97-AF65-F5344CB8AC3E}">
        <p14:creationId xmlns:p14="http://schemas.microsoft.com/office/powerpoint/2010/main" val="1996786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/>
              <a:t>documentación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Bill of Lading (B/L)</a:t>
            </a:r>
            <a:endParaRPr lang="es-ES" dirty="0"/>
          </a:p>
        </p:txBody>
      </p:sp>
      <p:pic>
        <p:nvPicPr>
          <p:cNvPr id="8" name="Marcador de contenido 7" descr="Recorte de pantalla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3431" y="2509838"/>
            <a:ext cx="2447537" cy="3967162"/>
          </a:xfrm>
        </p:spPr>
      </p:pic>
    </p:spTree>
    <p:extLst>
      <p:ext uri="{BB962C8B-B14F-4D97-AF65-F5344CB8AC3E}">
        <p14:creationId xmlns:p14="http://schemas.microsoft.com/office/powerpoint/2010/main" val="3746377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Exportación de biodiesel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Etapa de Pre-embarque</a:t>
            </a:r>
            <a:endParaRPr lang="es-ES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s-ES" dirty="0" smtClean="0"/>
              <a:t>Etapa de Post-embarque</a:t>
            </a:r>
            <a:endParaRPr lang="es-ES" dirty="0"/>
          </a:p>
        </p:txBody>
      </p:sp>
      <p:pic>
        <p:nvPicPr>
          <p:cNvPr id="3074" name="Picture 2" descr="http://vialgroup.com.ec/site/images/stories/logo_ecuapas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43" y="2688094"/>
            <a:ext cx="5715000" cy="31432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5353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Partida arancelaria</a:t>
            </a:r>
            <a:endParaRPr lang="es-ES" dirty="0"/>
          </a:p>
        </p:txBody>
      </p:sp>
      <p:graphicFrame>
        <p:nvGraphicFramePr>
          <p:cNvPr id="8" name="Marcador de contenido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25756334"/>
              </p:ext>
            </p:extLst>
          </p:nvPr>
        </p:nvGraphicFramePr>
        <p:xfrm>
          <a:off x="839244" y="1987550"/>
          <a:ext cx="10514556" cy="4483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39648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TRANSPORTE</a:t>
            </a:r>
            <a:endParaRPr lang="es-ES" dirty="0"/>
          </a:p>
        </p:txBody>
      </p:sp>
      <p:pic>
        <p:nvPicPr>
          <p:cNvPr id="7" name="Marcador de contenido 6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" r="45987" b="31264"/>
          <a:stretch/>
        </p:blipFill>
        <p:spPr>
          <a:xfrm>
            <a:off x="7262839" y="1676401"/>
            <a:ext cx="4090961" cy="4785360"/>
          </a:xfrm>
        </p:spPr>
      </p:pic>
      <p:pic>
        <p:nvPicPr>
          <p:cNvPr id="4098" name="Picture 2" descr="http://i00.i.aliimg.com/photo/v1/597938474/40ft_ISO_tank_LPG_tank_semi_traile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981200"/>
            <a:ext cx="2975932" cy="223194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puertomanzanillo.com.mx/upl/sec/buque%20mas%20grande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4258" y="4221480"/>
            <a:ext cx="3693242" cy="22402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Conector curvado 8"/>
          <p:cNvCxnSpPr/>
          <p:nvPr/>
        </p:nvCxnSpPr>
        <p:spPr>
          <a:xfrm rot="5400000">
            <a:off x="8875734" y="1986419"/>
            <a:ext cx="636740" cy="626302"/>
          </a:xfrm>
          <a:prstGeom prst="curvedConnector3">
            <a:avLst>
              <a:gd name="adj1" fmla="val -127049"/>
            </a:avLst>
          </a:prstGeom>
          <a:ln w="762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4" name="Forma libre 13"/>
          <p:cNvSpPr/>
          <p:nvPr/>
        </p:nvSpPr>
        <p:spPr>
          <a:xfrm>
            <a:off x="7625167" y="2642992"/>
            <a:ext cx="2708806" cy="3544866"/>
          </a:xfrm>
          <a:custGeom>
            <a:avLst/>
            <a:gdLst>
              <a:gd name="connsiteX0" fmla="*/ 1193156 w 2708806"/>
              <a:gd name="connsiteY0" fmla="*/ 0 h 3544866"/>
              <a:gd name="connsiteX1" fmla="*/ 441595 w 2708806"/>
              <a:gd name="connsiteY1" fmla="*/ 313150 h 3544866"/>
              <a:gd name="connsiteX2" fmla="*/ 15710 w 2708806"/>
              <a:gd name="connsiteY2" fmla="*/ 951978 h 3544866"/>
              <a:gd name="connsiteX3" fmla="*/ 178548 w 2708806"/>
              <a:gd name="connsiteY3" fmla="*/ 1828800 h 3544866"/>
              <a:gd name="connsiteX4" fmla="*/ 980214 w 2708806"/>
              <a:gd name="connsiteY4" fmla="*/ 2467627 h 3544866"/>
              <a:gd name="connsiteX5" fmla="*/ 2708806 w 2708806"/>
              <a:gd name="connsiteY5" fmla="*/ 3544866 h 3544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08806" h="3544866">
                <a:moveTo>
                  <a:pt x="1193156" y="0"/>
                </a:moveTo>
                <a:cubicBezTo>
                  <a:pt x="915496" y="77243"/>
                  <a:pt x="637836" y="154487"/>
                  <a:pt x="441595" y="313150"/>
                </a:cubicBezTo>
                <a:cubicBezTo>
                  <a:pt x="245354" y="471813"/>
                  <a:pt x="59551" y="699370"/>
                  <a:pt x="15710" y="951978"/>
                </a:cubicBezTo>
                <a:cubicBezTo>
                  <a:pt x="-28131" y="1204586"/>
                  <a:pt x="17797" y="1576192"/>
                  <a:pt x="178548" y="1828800"/>
                </a:cubicBezTo>
                <a:cubicBezTo>
                  <a:pt x="339299" y="2081408"/>
                  <a:pt x="558504" y="2181616"/>
                  <a:pt x="980214" y="2467627"/>
                </a:cubicBezTo>
                <a:cubicBezTo>
                  <a:pt x="1401924" y="2753638"/>
                  <a:pt x="2055365" y="3149252"/>
                  <a:pt x="2708806" y="3544866"/>
                </a:cubicBezTo>
              </a:path>
            </a:pathLst>
          </a:custGeom>
          <a:ln w="57150">
            <a:headEnd type="none" w="med" len="med"/>
            <a:tailEnd type="triangl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82919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err="1" smtClean="0"/>
              <a:t>INCOTERM</a:t>
            </a:r>
            <a:endParaRPr lang="es-ES" dirty="0"/>
          </a:p>
        </p:txBody>
      </p:sp>
      <p:sp>
        <p:nvSpPr>
          <p:cNvPr id="6" name="Marcador de texto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err="1" smtClean="0"/>
              <a:t>FOB</a:t>
            </a:r>
            <a:endParaRPr lang="es-ES" dirty="0"/>
          </a:p>
        </p:txBody>
      </p:sp>
      <p:pic>
        <p:nvPicPr>
          <p:cNvPr id="10" name="Marcador de contenido 9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2656589"/>
            <a:ext cx="4572000" cy="3673659"/>
          </a:xfrm>
        </p:spPr>
      </p:pic>
      <p:sp>
        <p:nvSpPr>
          <p:cNvPr id="8" name="Marcador de texto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s-ES" dirty="0" smtClean="0"/>
              <a:t>Costo de Exportación</a:t>
            </a:r>
            <a:endParaRPr lang="es-ES" dirty="0"/>
          </a:p>
        </p:txBody>
      </p:sp>
      <p:graphicFrame>
        <p:nvGraphicFramePr>
          <p:cNvPr id="11" name="Marcador de contenido 10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002580099"/>
              </p:ext>
            </p:extLst>
          </p:nvPr>
        </p:nvGraphicFramePr>
        <p:xfrm>
          <a:off x="6781800" y="2556386"/>
          <a:ext cx="4572000" cy="3843126"/>
        </p:xfrm>
        <a:graphic>
          <a:graphicData uri="http://schemas.openxmlformats.org/drawingml/2006/table">
            <a:tbl>
              <a:tblPr firstRow="1" firstCol="1" bandRow="1">
                <a:tableStyleId>{AF606853-7671-496A-8E4F-DF71F8EC918B}</a:tableStyleId>
              </a:tblPr>
              <a:tblGrid>
                <a:gridCol w="2763317"/>
                <a:gridCol w="953719"/>
                <a:gridCol w="854964"/>
              </a:tblGrid>
              <a:tr h="216097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GASTOS DE EXPORTACIÓN</a:t>
                      </a:r>
                      <a:endParaRPr lang="es-ES" sz="1050" dirty="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454" marR="33454" marT="0" marB="0" anchor="ctr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16097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TOTAL LITROS DE PRODUCCIÓN</a:t>
                      </a:r>
                      <a:endParaRPr lang="es-ES" sz="105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454" marR="33454" marT="0" marB="0" anchor="ctr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21000</a:t>
                      </a:r>
                      <a:endParaRPr lang="es-ES" sz="105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454" marR="33454" marT="0" marB="0" anchor="ctr"/>
                </a:tc>
              </a:tr>
              <a:tr h="432196">
                <a:tc>
                  <a:txBody>
                    <a:bodyPr/>
                    <a:lstStyle/>
                    <a:p>
                      <a:endParaRPr lang="es-ES" sz="1050" dirty="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454" marR="3345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PRECIO POR ISOTANQUE</a:t>
                      </a:r>
                      <a:endParaRPr lang="es-ES" sz="105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454" marR="3345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VALOR POR LITRO</a:t>
                      </a:r>
                      <a:endParaRPr lang="es-ES" sz="105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454" marR="33454" marT="0" marB="0" anchor="ctr"/>
                </a:tc>
              </a:tr>
              <a:tr h="2160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COSTO DE PRODUCCIÓN</a:t>
                      </a:r>
                      <a:endParaRPr lang="es-ES" sz="105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454" marR="33454" marT="0" marB="0" anchor="ctr"/>
                </a:tc>
                <a:tc>
                  <a:txBody>
                    <a:bodyPr/>
                    <a:lstStyle/>
                    <a:p>
                      <a:endParaRPr lang="es-ES" sz="105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454" marR="3345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$ 0,45</a:t>
                      </a:r>
                      <a:endParaRPr lang="es-ES" sz="105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454" marR="33454" marT="0" marB="0" anchor="ctr"/>
                </a:tc>
              </a:tr>
              <a:tr h="2160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NACIONALIZACIÓN</a:t>
                      </a:r>
                      <a:endParaRPr lang="es-ES" sz="105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454" marR="3345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$ 212,40</a:t>
                      </a:r>
                      <a:endParaRPr lang="es-ES" sz="105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454" marR="3345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$ 0,01</a:t>
                      </a:r>
                      <a:endParaRPr lang="es-ES" sz="105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454" marR="33454" marT="0" marB="0" anchor="ctr"/>
                </a:tc>
              </a:tr>
              <a:tr h="2160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MANIPULEO BODEGA / PUERTO</a:t>
                      </a:r>
                      <a:endParaRPr lang="es-ES" sz="105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454" marR="3345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$ 150,00</a:t>
                      </a:r>
                      <a:endParaRPr lang="es-ES" sz="105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454" marR="3345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$ 0,01</a:t>
                      </a:r>
                      <a:endParaRPr lang="es-ES" sz="105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454" marR="33454" marT="0" marB="0" anchor="ctr"/>
                </a:tc>
              </a:tr>
              <a:tr h="2160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TRANSPORTE INTERNO UIO-GYE</a:t>
                      </a:r>
                      <a:endParaRPr lang="es-ES" sz="105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454" marR="3345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$ 1.200,00</a:t>
                      </a:r>
                      <a:endParaRPr lang="es-ES" sz="105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454" marR="3345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$ 0,06</a:t>
                      </a:r>
                      <a:endParaRPr lang="es-ES" sz="105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454" marR="33454" marT="0" marB="0" anchor="ctr"/>
                </a:tc>
              </a:tr>
              <a:tr h="2160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TRANSPORTE PRINCIPAL GUAYAQUIL - CALLAO</a:t>
                      </a:r>
                      <a:endParaRPr lang="es-ES" sz="105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454" marR="3345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$ 1.750,00</a:t>
                      </a:r>
                      <a:endParaRPr lang="es-ES" sz="105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454" marR="3345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$ 0,08</a:t>
                      </a:r>
                      <a:endParaRPr lang="es-ES" sz="105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454" marR="33454" marT="0" marB="0" anchor="ctr"/>
                </a:tc>
              </a:tr>
              <a:tr h="2160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HANDING</a:t>
                      </a:r>
                      <a:endParaRPr lang="es-ES" sz="105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454" marR="3345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$ 300,00</a:t>
                      </a:r>
                      <a:endParaRPr lang="es-ES" sz="105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454" marR="3345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$ 0,01</a:t>
                      </a:r>
                      <a:endParaRPr lang="es-ES" sz="105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454" marR="33454" marT="0" marB="0" anchor="ctr"/>
                </a:tc>
              </a:tr>
              <a:tr h="2160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REGISTRO DE EXPORTADOR TOKEN</a:t>
                      </a:r>
                      <a:endParaRPr lang="es-ES" sz="105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454" marR="3345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$ 150,00</a:t>
                      </a:r>
                      <a:endParaRPr lang="es-ES" sz="105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454" marR="3345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$ 0,01</a:t>
                      </a:r>
                      <a:endParaRPr lang="es-ES" sz="105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454" marR="33454" marT="0" marB="0" anchor="ctr"/>
                </a:tc>
              </a:tr>
              <a:tr h="2160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IVA</a:t>
                      </a:r>
                      <a:endParaRPr lang="es-ES" sz="105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454" marR="3345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$   43,49</a:t>
                      </a:r>
                      <a:endParaRPr lang="es-ES" sz="105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454" marR="3345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$ 0,00</a:t>
                      </a:r>
                      <a:endParaRPr lang="es-ES" sz="105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454" marR="33454" marT="0" marB="0" anchor="ctr"/>
                </a:tc>
              </a:tr>
              <a:tr h="2160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PRECIO DE EXPORTACIÓN</a:t>
                      </a:r>
                      <a:endParaRPr lang="es-ES" sz="105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454" marR="33454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$ 0,63</a:t>
                      </a:r>
                      <a:endParaRPr lang="es-ES" sz="105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454" marR="33454" marT="0" marB="0" anchor="ctr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160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PRECIO DE VENTA AL PUBLICO</a:t>
                      </a:r>
                      <a:endParaRPr lang="es-ES" sz="105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454" marR="33454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$ 0,68</a:t>
                      </a:r>
                      <a:endParaRPr lang="es-ES" sz="105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454" marR="33454" marT="0" marB="0" anchor="ctr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160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DIFERENCIA P.V.P / EXPORTACIÓN</a:t>
                      </a:r>
                      <a:endParaRPr lang="es-ES" sz="105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454" marR="33454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$ 0,05</a:t>
                      </a:r>
                      <a:endParaRPr lang="es-ES" sz="105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454" marR="33454" marT="0" marB="0" anchor="ctr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160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DIFERENCIA P.V.P / EXPORTACIÓN TOTAL</a:t>
                      </a:r>
                      <a:endParaRPr lang="es-ES" sz="105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454" marR="33454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$ 956,38</a:t>
                      </a:r>
                      <a:endParaRPr lang="es-ES" sz="105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454" marR="33454" marT="0" marB="0" anchor="ctr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160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UTILIDAD POR LITRO</a:t>
                      </a:r>
                      <a:endParaRPr lang="es-ES" sz="105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454" marR="33454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7,18%</a:t>
                      </a:r>
                      <a:endParaRPr lang="es-ES" sz="1050" dirty="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454" marR="33454" marT="0" marB="0" anchor="ctr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0953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Forma de pago</a:t>
            </a:r>
            <a:endParaRPr lang="es-ES" dirty="0"/>
          </a:p>
        </p:txBody>
      </p:sp>
      <p:graphicFrame>
        <p:nvGraphicFramePr>
          <p:cNvPr id="9" name="Marcador de contenido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30263849"/>
              </p:ext>
            </p:extLst>
          </p:nvPr>
        </p:nvGraphicFramePr>
        <p:xfrm>
          <a:off x="1981200" y="1987550"/>
          <a:ext cx="9372600" cy="4483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12172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572439"/>
            <a:ext cx="8686800" cy="2011680"/>
          </a:xfrm>
        </p:spPr>
        <p:txBody>
          <a:bodyPr>
            <a:normAutofit/>
          </a:bodyPr>
          <a:lstStyle/>
          <a:p>
            <a:pPr algn="ctr"/>
            <a:r>
              <a:rPr lang="es-ES" noProof="1" smtClean="0"/>
              <a:t>ESTUDIO FINANCIERO</a:t>
            </a:r>
            <a:endParaRPr lang="es-ES" noProof="1"/>
          </a:p>
        </p:txBody>
      </p:sp>
    </p:spTree>
    <p:extLst>
      <p:ext uri="{BB962C8B-B14F-4D97-AF65-F5344CB8AC3E}">
        <p14:creationId xmlns:p14="http://schemas.microsoft.com/office/powerpoint/2010/main" val="1642664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err="1" smtClean="0"/>
              <a:t>SUMAK</a:t>
            </a:r>
            <a:r>
              <a:rPr lang="es-ES" dirty="0" smtClean="0"/>
              <a:t> </a:t>
            </a:r>
            <a:r>
              <a:rPr lang="es-ES" dirty="0" err="1" smtClean="0"/>
              <a:t>KAWSAY</a:t>
            </a:r>
            <a:endParaRPr lang="es-ES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/>
          </p:nvPr>
        </p:nvGraphicFramePr>
        <p:xfrm>
          <a:off x="1981200" y="1987550"/>
          <a:ext cx="9372600" cy="4483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37503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ESTRUCTURA DE LA INVERSIÓN</a:t>
            </a:r>
            <a:endParaRPr lang="es-ES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idx="1"/>
          </p:nvPr>
        </p:nvSpPr>
        <p:spPr>
          <a:xfrm>
            <a:off x="1530263" y="1649260"/>
            <a:ext cx="4572000" cy="830487"/>
          </a:xfrm>
        </p:spPr>
        <p:txBody>
          <a:bodyPr/>
          <a:lstStyle/>
          <a:p>
            <a:pPr algn="ctr"/>
            <a:r>
              <a:rPr lang="es-ES" dirty="0" smtClean="0"/>
              <a:t>TOTAL DE LA INVERSIÓN </a:t>
            </a:r>
            <a:endParaRPr lang="es-ES" dirty="0"/>
          </a:p>
        </p:txBody>
      </p:sp>
      <p:sp>
        <p:nvSpPr>
          <p:cNvPr id="7" name="Marcador de texto 6"/>
          <p:cNvSpPr>
            <a:spLocks noGrp="1"/>
          </p:cNvSpPr>
          <p:nvPr>
            <p:ph type="body" sz="quarter" idx="3"/>
          </p:nvPr>
        </p:nvSpPr>
        <p:spPr>
          <a:xfrm>
            <a:off x="6442031" y="1684750"/>
            <a:ext cx="4572000" cy="830487"/>
          </a:xfrm>
        </p:spPr>
        <p:txBody>
          <a:bodyPr/>
          <a:lstStyle/>
          <a:p>
            <a:pPr algn="ctr"/>
            <a:r>
              <a:rPr lang="es-ES" dirty="0" smtClean="0"/>
              <a:t>FINANCIAMIENTO</a:t>
            </a:r>
            <a:endParaRPr lang="es-ES" dirty="0"/>
          </a:p>
        </p:txBody>
      </p:sp>
      <p:graphicFrame>
        <p:nvGraphicFramePr>
          <p:cNvPr id="3" name="Marcador de contenido 2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4987001"/>
              </p:ext>
            </p:extLst>
          </p:nvPr>
        </p:nvGraphicFramePr>
        <p:xfrm>
          <a:off x="1981200" y="2793999"/>
          <a:ext cx="4572000" cy="3302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86000"/>
                <a:gridCol w="2286000"/>
              </a:tblGrid>
              <a:tr h="660400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TOTAL DE LA INVERSIÓN</a:t>
                      </a:r>
                      <a:endParaRPr lang="es-ES" sz="180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454" marR="33454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6604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INVERSIONES FIJAS</a:t>
                      </a:r>
                      <a:endParaRPr lang="es-ES" sz="180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454" marR="334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 $ 49.070,26 </a:t>
                      </a:r>
                      <a:endParaRPr lang="es-ES" sz="180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454" marR="33454" marT="0" marB="0"/>
                </a:tc>
              </a:tr>
              <a:tr h="6604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INVERSIONES DIFERIDAS</a:t>
                      </a:r>
                      <a:endParaRPr lang="es-ES" sz="180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454" marR="334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 $ 2.880,00 </a:t>
                      </a:r>
                      <a:endParaRPr lang="es-ES" sz="1800" dirty="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454" marR="33454" marT="0" marB="0"/>
                </a:tc>
              </a:tr>
              <a:tr h="6604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CAPITAL DE TRABAJO (1 MES)</a:t>
                      </a:r>
                      <a:endParaRPr lang="es-ES" sz="180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454" marR="334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 $ 9.517,73 </a:t>
                      </a:r>
                      <a:endParaRPr lang="es-ES" sz="180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454" marR="33454" marT="0" marB="0"/>
                </a:tc>
              </a:tr>
              <a:tr h="6604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TOTAL</a:t>
                      </a:r>
                      <a:endParaRPr lang="es-ES" sz="180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454" marR="334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 $ 61.467,99 </a:t>
                      </a:r>
                      <a:endParaRPr lang="es-ES" sz="1800" dirty="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454" marR="33454" marT="0" marB="0"/>
                </a:tc>
              </a:tr>
            </a:tbl>
          </a:graphicData>
        </a:graphic>
      </p:graphicFrame>
      <p:graphicFrame>
        <p:nvGraphicFramePr>
          <p:cNvPr id="8" name="Marcador de contenido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863431346"/>
              </p:ext>
            </p:extLst>
          </p:nvPr>
        </p:nvGraphicFramePr>
        <p:xfrm>
          <a:off x="6781800" y="2781299"/>
          <a:ext cx="4572000" cy="33656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</a:tblGrid>
              <a:tr h="9081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FORMA DE FINANCIAMIENTO INICIAL </a:t>
                      </a:r>
                      <a:endParaRPr lang="es-ES" sz="1800" dirty="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454" marR="334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PORCENTAJE </a:t>
                      </a:r>
                      <a:endParaRPr lang="es-ES" sz="180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454" marR="334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VALOR </a:t>
                      </a:r>
                      <a:endParaRPr lang="es-ES" sz="180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454" marR="33454" marT="0" marB="0"/>
                </a:tc>
              </a:tr>
              <a:tr h="8064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Propio</a:t>
                      </a:r>
                      <a:endParaRPr lang="es-ES" sz="180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454" marR="334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40%</a:t>
                      </a:r>
                      <a:endParaRPr lang="es-ES" sz="180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454" marR="334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 $ 24.587,19 </a:t>
                      </a:r>
                      <a:endParaRPr lang="es-ES" sz="180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454" marR="33454" marT="0" marB="0"/>
                </a:tc>
              </a:tr>
              <a:tr h="8064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BNF (FINANCIADO)</a:t>
                      </a:r>
                      <a:endParaRPr lang="es-ES" sz="180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454" marR="334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60%</a:t>
                      </a:r>
                      <a:endParaRPr lang="es-ES" sz="180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454" marR="334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 $ 36.880,79 </a:t>
                      </a:r>
                      <a:endParaRPr lang="es-ES" sz="1800" dirty="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454" marR="33454" marT="0" marB="0"/>
                </a:tc>
              </a:tr>
              <a:tr h="8064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TOTAL</a:t>
                      </a:r>
                      <a:endParaRPr lang="es-ES" sz="180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454" marR="334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100%</a:t>
                      </a:r>
                      <a:endParaRPr lang="es-ES" sz="180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454" marR="334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 $ 61.467,99 </a:t>
                      </a:r>
                      <a:endParaRPr lang="es-ES" sz="1800" dirty="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454" marR="33454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8619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PRESUPUESTO DE INGRESOS</a:t>
            </a:r>
            <a:endParaRPr lang="es-ES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s-ES" dirty="0" smtClean="0"/>
              <a:t>CANTIDAD DE LITROS DE BIODIESEL</a:t>
            </a:r>
            <a:endParaRPr lang="es-ES" dirty="0"/>
          </a:p>
        </p:txBody>
      </p:sp>
      <p:sp>
        <p:nvSpPr>
          <p:cNvPr id="7" name="Marcador de texto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s-ES" dirty="0" smtClean="0"/>
              <a:t>PRECIO DE VENTA DE LITROS DE BIODIESEL</a:t>
            </a:r>
            <a:endParaRPr lang="es-ES" dirty="0"/>
          </a:p>
        </p:txBody>
      </p:sp>
      <p:graphicFrame>
        <p:nvGraphicFramePr>
          <p:cNvPr id="10" name="Marcador de contenido 9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472137510"/>
              </p:ext>
            </p:extLst>
          </p:nvPr>
        </p:nvGraphicFramePr>
        <p:xfrm>
          <a:off x="6781800" y="2693095"/>
          <a:ext cx="4804774" cy="269309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90023"/>
                <a:gridCol w="782373"/>
                <a:gridCol w="782373"/>
                <a:gridCol w="783335"/>
                <a:gridCol w="783335"/>
                <a:gridCol w="783335"/>
              </a:tblGrid>
              <a:tr h="10772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(EN DÓLARES) Inflación </a:t>
                      </a:r>
                      <a:endParaRPr lang="es-ES" sz="120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454" marR="3345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4,05%</a:t>
                      </a:r>
                      <a:endParaRPr lang="es-ES" sz="120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454" marR="3345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4,05%</a:t>
                      </a:r>
                      <a:endParaRPr lang="es-ES" sz="120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454" marR="3345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4,05%</a:t>
                      </a:r>
                      <a:endParaRPr lang="es-ES" sz="120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454" marR="3345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4,05%</a:t>
                      </a:r>
                      <a:endParaRPr lang="es-ES" sz="120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454" marR="3345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4,05%</a:t>
                      </a:r>
                      <a:endParaRPr lang="es-ES" sz="120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454" marR="33454" marT="0" marB="0" anchor="ctr"/>
                </a:tc>
              </a:tr>
              <a:tr h="5386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AÑOS</a:t>
                      </a:r>
                      <a:endParaRPr lang="es-ES" sz="120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454" marR="3345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1</a:t>
                      </a:r>
                      <a:endParaRPr lang="es-ES" sz="120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454" marR="3345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2</a:t>
                      </a:r>
                      <a:endParaRPr lang="es-ES" sz="120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454" marR="3345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3</a:t>
                      </a:r>
                      <a:endParaRPr lang="es-ES" sz="120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454" marR="3345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4</a:t>
                      </a:r>
                      <a:endParaRPr lang="es-ES" sz="120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454" marR="3345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5</a:t>
                      </a:r>
                      <a:endParaRPr lang="es-ES" sz="120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454" marR="33454" marT="0" marB="0" anchor="ctr"/>
                </a:tc>
              </a:tr>
              <a:tr h="538620">
                <a:tc gridSpan="6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Precio unitario  </a:t>
                      </a:r>
                      <a:endParaRPr lang="es-ES" sz="120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454" marR="33454" marT="0" marB="0" anchor="ctr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5386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BIODIESEL</a:t>
                      </a:r>
                      <a:endParaRPr lang="es-ES" sz="120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454" marR="3345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 $ 0,68 </a:t>
                      </a:r>
                      <a:endParaRPr lang="es-ES" sz="120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454" marR="3345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 $ 0,71 </a:t>
                      </a:r>
                      <a:endParaRPr lang="es-ES" sz="120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454" marR="3345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 $ 0,74 </a:t>
                      </a:r>
                      <a:endParaRPr lang="es-ES" sz="120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454" marR="3345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 $ 0,77 </a:t>
                      </a:r>
                      <a:endParaRPr lang="es-ES" sz="120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454" marR="3345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 $ 0,80 </a:t>
                      </a:r>
                      <a:endParaRPr lang="es-ES" sz="1200" dirty="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454" marR="33454" marT="0" marB="0" anchor="ctr"/>
                </a:tc>
              </a:tr>
            </a:tbl>
          </a:graphicData>
        </a:graphic>
      </p:graphicFrame>
      <p:graphicFrame>
        <p:nvGraphicFramePr>
          <p:cNvPr id="6" name="Marcador de contenido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058910556"/>
              </p:ext>
            </p:extLst>
          </p:nvPr>
        </p:nvGraphicFramePr>
        <p:xfrm>
          <a:off x="990599" y="2717801"/>
          <a:ext cx="5651500" cy="26924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41340"/>
                <a:gridCol w="942032"/>
                <a:gridCol w="942032"/>
                <a:gridCol w="942032"/>
                <a:gridCol w="942032"/>
                <a:gridCol w="942032"/>
              </a:tblGrid>
              <a:tr h="2860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 AÑOS </a:t>
                      </a:r>
                      <a:endParaRPr lang="es-ES" sz="1400" dirty="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564" marR="605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 1 </a:t>
                      </a:r>
                      <a:endParaRPr lang="es-ES" sz="140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564" marR="605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 2 </a:t>
                      </a:r>
                      <a:endParaRPr lang="es-ES" sz="140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564" marR="605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 3 </a:t>
                      </a:r>
                      <a:endParaRPr lang="es-ES" sz="140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564" marR="605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 4 </a:t>
                      </a:r>
                      <a:endParaRPr lang="es-ES" sz="140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564" marR="605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 5 </a:t>
                      </a:r>
                      <a:endParaRPr lang="es-ES" sz="140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564" marR="60564" marT="0" marB="0"/>
                </a:tc>
              </a:tr>
              <a:tr h="8974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 BIODIESEL </a:t>
                      </a:r>
                      <a:endParaRPr lang="es-ES" sz="140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564" marR="605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 252.000,00 </a:t>
                      </a:r>
                      <a:endParaRPr lang="es-ES" sz="140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564" marR="605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 257.014,80 </a:t>
                      </a:r>
                      <a:endParaRPr lang="es-ES" sz="140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564" marR="605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 262.129,39 </a:t>
                      </a:r>
                      <a:endParaRPr lang="es-ES" sz="140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564" marR="605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 267.345,77 </a:t>
                      </a:r>
                      <a:endParaRPr lang="es-ES" sz="1400" dirty="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564" marR="605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 272.665,95 </a:t>
                      </a:r>
                      <a:endParaRPr lang="es-ES" sz="140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564" marR="60564" marT="0" marB="0"/>
                </a:tc>
              </a:tr>
              <a:tr h="15089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 Total litros por producto  </a:t>
                      </a:r>
                      <a:endParaRPr lang="es-ES" sz="140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564" marR="605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 252.000,00 </a:t>
                      </a:r>
                      <a:endParaRPr lang="es-ES" sz="140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564" marR="605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 257.014,80 </a:t>
                      </a:r>
                      <a:endParaRPr lang="es-ES" sz="140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564" marR="605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 262.129,39 </a:t>
                      </a:r>
                      <a:endParaRPr lang="es-ES" sz="140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564" marR="605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 267.345,77 </a:t>
                      </a:r>
                      <a:endParaRPr lang="es-ES" sz="140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564" marR="605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 272.665,95 </a:t>
                      </a:r>
                      <a:endParaRPr lang="es-ES" sz="1400" dirty="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564" marR="60564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599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INGRESOS NETOS</a:t>
            </a:r>
            <a:endParaRPr lang="es-ES" dirty="0"/>
          </a:p>
        </p:txBody>
      </p:sp>
      <p:graphicFrame>
        <p:nvGraphicFramePr>
          <p:cNvPr id="5" name="Marcador de conteni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222554"/>
              </p:ext>
            </p:extLst>
          </p:nvPr>
        </p:nvGraphicFramePr>
        <p:xfrm>
          <a:off x="1843414" y="1966587"/>
          <a:ext cx="9655479" cy="24571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52805"/>
                <a:gridCol w="1440493"/>
                <a:gridCol w="1415441"/>
                <a:gridCol w="1553228"/>
                <a:gridCol w="1465545"/>
                <a:gridCol w="1427967"/>
              </a:tblGrid>
              <a:tr h="80444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400" dirty="0">
                          <a:effectLst/>
                        </a:rPr>
                        <a:t>INGRESOS NETOS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400" dirty="0">
                          <a:effectLst/>
                        </a:rPr>
                        <a:t> </a:t>
                      </a:r>
                      <a:endParaRPr lang="es-ES" sz="2400" dirty="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 </a:t>
                      </a:r>
                      <a:endParaRPr lang="es-ES" sz="180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 </a:t>
                      </a:r>
                      <a:endParaRPr lang="es-ES" sz="180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 </a:t>
                      </a:r>
                      <a:endParaRPr lang="es-ES" sz="180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 </a:t>
                      </a:r>
                      <a:endParaRPr lang="es-ES" sz="180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800" dirty="0">
                          <a:effectLst/>
                        </a:rPr>
                        <a:t> </a:t>
                      </a:r>
                      <a:endParaRPr lang="es-ES" sz="1800" dirty="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40222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VENTAS PROYECTADAS AÑOS</a:t>
                      </a:r>
                      <a:endParaRPr lang="es-ES" sz="1800" dirty="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1</a:t>
                      </a:r>
                      <a:endParaRPr lang="es-ES" sz="180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2</a:t>
                      </a:r>
                      <a:endParaRPr lang="es-ES" sz="180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3</a:t>
                      </a:r>
                      <a:endParaRPr lang="es-ES" sz="180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4</a:t>
                      </a:r>
                      <a:endParaRPr lang="es-ES" sz="180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5</a:t>
                      </a:r>
                      <a:endParaRPr lang="es-ES" sz="180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4629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 smtClean="0">
                          <a:effectLst/>
                        </a:rPr>
                        <a:t>BIODIESEL</a:t>
                      </a:r>
                      <a:endParaRPr lang="es-ES" sz="1800" dirty="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 $ 171.360,00 </a:t>
                      </a:r>
                      <a:endParaRPr lang="es-ES" sz="180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 $ 181.848,25 </a:t>
                      </a:r>
                      <a:endParaRPr lang="es-ES" sz="180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 $ 192.978,45 </a:t>
                      </a:r>
                      <a:endParaRPr lang="es-ES" sz="180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 $ </a:t>
                      </a:r>
                      <a:r>
                        <a:rPr lang="es-ES" sz="1800" dirty="0" smtClean="0">
                          <a:effectLst/>
                        </a:rPr>
                        <a:t>204.789,88 </a:t>
                      </a:r>
                      <a:endParaRPr lang="es-ES" sz="1800" dirty="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 </a:t>
                      </a:r>
                      <a:r>
                        <a:rPr lang="es-ES" sz="1800" dirty="0" smtClean="0">
                          <a:effectLst/>
                        </a:rPr>
                        <a:t>$ 217.324,23 </a:t>
                      </a:r>
                      <a:endParaRPr lang="es-ES" sz="1800" dirty="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3862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TOTAL</a:t>
                      </a:r>
                      <a:endParaRPr lang="es-ES" sz="1800" dirty="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 $ 171.360,00 </a:t>
                      </a:r>
                      <a:endParaRPr lang="es-ES" sz="180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 $ 181.848,25 </a:t>
                      </a:r>
                      <a:endParaRPr lang="es-ES" sz="180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 $   192.978,45 </a:t>
                      </a:r>
                      <a:endParaRPr lang="es-ES" sz="180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 $ </a:t>
                      </a:r>
                      <a:r>
                        <a:rPr lang="es-ES" sz="1800" dirty="0" smtClean="0">
                          <a:effectLst/>
                        </a:rPr>
                        <a:t>204.789,88 </a:t>
                      </a:r>
                      <a:endParaRPr lang="es-ES" sz="1800" dirty="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 </a:t>
                      </a:r>
                      <a:r>
                        <a:rPr lang="es-ES" sz="1800" dirty="0" smtClean="0">
                          <a:effectLst/>
                        </a:rPr>
                        <a:t>$ 217.324,23 </a:t>
                      </a:r>
                      <a:endParaRPr lang="es-ES" sz="1800" dirty="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2301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Presupuesto de egresos</a:t>
            </a:r>
            <a:endParaRPr lang="es-ES" dirty="0"/>
          </a:p>
        </p:txBody>
      </p:sp>
      <p:sp>
        <p:nvSpPr>
          <p:cNvPr id="2" name="Marcador de texto 1"/>
          <p:cNvSpPr>
            <a:spLocks noGrp="1"/>
          </p:cNvSpPr>
          <p:nvPr>
            <p:ph type="body" idx="1"/>
          </p:nvPr>
        </p:nvSpPr>
        <p:spPr>
          <a:xfrm>
            <a:off x="1981200" y="1679448"/>
            <a:ext cx="8941496" cy="830487"/>
          </a:xfrm>
        </p:spPr>
        <p:txBody>
          <a:bodyPr/>
          <a:lstStyle/>
          <a:p>
            <a:pPr algn="ctr"/>
            <a:r>
              <a:rPr lang="es-ES" dirty="0"/>
              <a:t>GASTOS ADMINISTRATIVOS</a:t>
            </a:r>
          </a:p>
        </p:txBody>
      </p:sp>
      <p:graphicFrame>
        <p:nvGraphicFramePr>
          <p:cNvPr id="6" name="Marcador de contenido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331125184"/>
              </p:ext>
            </p:extLst>
          </p:nvPr>
        </p:nvGraphicFramePr>
        <p:xfrm>
          <a:off x="814192" y="2434683"/>
          <a:ext cx="11035429" cy="415100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18384"/>
                <a:gridCol w="1555033"/>
                <a:gridCol w="1430159"/>
                <a:gridCol w="1315408"/>
                <a:gridCol w="1316255"/>
                <a:gridCol w="1500190"/>
              </a:tblGrid>
              <a:tr h="240197">
                <a:tc gridSpan="6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TOTAL GASTOS ADMINISTRATIVOS</a:t>
                      </a:r>
                      <a:endParaRPr lang="es-ES" sz="1400" dirty="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79" marR="32679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4019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 </a:t>
                      </a:r>
                      <a:endParaRPr lang="es-ES" sz="140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79" marR="3267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1</a:t>
                      </a:r>
                      <a:endParaRPr lang="es-ES" sz="140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79" marR="3267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2</a:t>
                      </a:r>
                      <a:endParaRPr lang="es-ES" sz="140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79" marR="3267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3</a:t>
                      </a:r>
                      <a:endParaRPr lang="es-ES" sz="140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79" marR="3267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4</a:t>
                      </a:r>
                      <a:endParaRPr lang="es-ES" sz="140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79" marR="3267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5</a:t>
                      </a:r>
                      <a:endParaRPr lang="es-ES" sz="140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79" marR="32679" marT="0" marB="0"/>
                </a:tc>
              </a:tr>
              <a:tr h="47054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TOTAL GASTOS SUELDOS Y SALARIOS ADMINISTRATIVO Y OPERATIVO</a:t>
                      </a:r>
                      <a:endParaRPr lang="es-ES" sz="140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79" marR="3267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$ 46.567,03</a:t>
                      </a:r>
                      <a:endParaRPr lang="es-ES" sz="140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79" marR="3267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 $ 46.567,03 </a:t>
                      </a:r>
                      <a:endParaRPr lang="es-ES" sz="140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79" marR="3267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$ 46.567,03 </a:t>
                      </a:r>
                      <a:endParaRPr lang="es-ES" sz="140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79" marR="3267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$ 46.567,03</a:t>
                      </a:r>
                      <a:endParaRPr lang="es-ES" sz="1400" dirty="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79" marR="3267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$ 46.567,03 </a:t>
                      </a:r>
                      <a:endParaRPr lang="es-ES" sz="140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79" marR="32679" marT="0" marB="0"/>
                </a:tc>
              </a:tr>
              <a:tr h="47054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CONSUMO ANUAL DE ENERGÍA ELÉCTRICA (USD)</a:t>
                      </a:r>
                      <a:endParaRPr lang="es-ES" sz="140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79" marR="3267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$ 360,00</a:t>
                      </a:r>
                      <a:endParaRPr lang="es-ES" sz="140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79" marR="3267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$ 374,58</a:t>
                      </a:r>
                      <a:endParaRPr lang="es-ES" sz="140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79" marR="3267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$ 389,75 </a:t>
                      </a:r>
                      <a:endParaRPr lang="es-ES" sz="140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79" marR="3267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$ 405,54</a:t>
                      </a:r>
                      <a:endParaRPr lang="es-ES" sz="140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79" marR="3267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$ 421,96 </a:t>
                      </a:r>
                      <a:endParaRPr lang="es-ES" sz="140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79" marR="32679" marT="0" marB="0"/>
                </a:tc>
              </a:tr>
              <a:tr h="24019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CONSUMO ANUAL DE TELÉFONO (USD)</a:t>
                      </a:r>
                      <a:endParaRPr lang="es-ES" sz="140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79" marR="3267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$ 360,00</a:t>
                      </a:r>
                      <a:endParaRPr lang="es-ES" sz="140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79" marR="3267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$ 374,58 </a:t>
                      </a:r>
                      <a:endParaRPr lang="es-ES" sz="140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79" marR="3267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$ 389,75 </a:t>
                      </a:r>
                      <a:endParaRPr lang="es-ES" sz="140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79" marR="3267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$ 405,54</a:t>
                      </a:r>
                      <a:endParaRPr lang="es-ES" sz="140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79" marR="3267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$ 421,96 </a:t>
                      </a:r>
                      <a:endParaRPr lang="es-ES" sz="140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79" marR="32679" marT="0" marB="0"/>
                </a:tc>
              </a:tr>
              <a:tr h="24019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CONSUMO ANUAL DE AGUA POTABLE (USD)</a:t>
                      </a:r>
                      <a:endParaRPr lang="es-ES" sz="1400" dirty="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79" marR="3267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$ 300,00 </a:t>
                      </a:r>
                      <a:endParaRPr lang="es-ES" sz="140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79" marR="3267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$ 312,15 </a:t>
                      </a:r>
                      <a:endParaRPr lang="es-ES" sz="140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79" marR="3267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$ 324,79 </a:t>
                      </a:r>
                      <a:endParaRPr lang="es-ES" sz="140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79" marR="3267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$ 337,95</a:t>
                      </a:r>
                      <a:endParaRPr lang="es-ES" sz="140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79" marR="3267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$ 351,63 </a:t>
                      </a:r>
                      <a:endParaRPr lang="es-ES" sz="140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79" marR="32679" marT="0" marB="0"/>
                </a:tc>
              </a:tr>
              <a:tr h="24019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CONSUMO ANUAL DE INTERNET (USD)</a:t>
                      </a:r>
                      <a:endParaRPr lang="es-ES" sz="140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79" marR="3267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$ 360,00 </a:t>
                      </a:r>
                      <a:endParaRPr lang="es-ES" sz="140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79" marR="3267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$ 374,58 </a:t>
                      </a:r>
                      <a:endParaRPr lang="es-ES" sz="140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79" marR="3267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$ 389,75 </a:t>
                      </a:r>
                      <a:endParaRPr lang="es-ES" sz="140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79" marR="3267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$ 405,54</a:t>
                      </a:r>
                      <a:endParaRPr lang="es-ES" sz="140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79" marR="3267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$ 421,96 </a:t>
                      </a:r>
                      <a:endParaRPr lang="es-ES" sz="140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79" marR="32679" marT="0" marB="0"/>
                </a:tc>
              </a:tr>
              <a:tr h="24019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CONSUMO ANUAL DE SEGURIDAD (USD)</a:t>
                      </a:r>
                      <a:endParaRPr lang="es-ES" sz="140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79" marR="3267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$ 1.800,00 </a:t>
                      </a:r>
                      <a:endParaRPr lang="es-ES" sz="140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79" marR="3267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$ 1.872,90 </a:t>
                      </a:r>
                      <a:endParaRPr lang="es-ES" sz="140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79" marR="3267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$ 1.948,75 </a:t>
                      </a:r>
                      <a:endParaRPr lang="es-ES" sz="140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79" marR="3267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$ 2.027,68</a:t>
                      </a:r>
                      <a:endParaRPr lang="es-ES" sz="140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79" marR="3267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$ 2.109,80 </a:t>
                      </a:r>
                      <a:endParaRPr lang="es-ES" sz="140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79" marR="32679" marT="0" marB="0"/>
                </a:tc>
              </a:tr>
              <a:tr h="24019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TOTAL SUMINISTROS</a:t>
                      </a:r>
                      <a:endParaRPr lang="es-ES" sz="140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79" marR="3267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$ 6.411,68 </a:t>
                      </a:r>
                      <a:endParaRPr lang="es-ES" sz="140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79" marR="3267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$ 8.291,35 </a:t>
                      </a:r>
                      <a:endParaRPr lang="es-ES" sz="140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79" marR="3267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$ 50.247,15 </a:t>
                      </a:r>
                      <a:endParaRPr lang="es-ES" sz="140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79" marR="3267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$ 2.282,16 </a:t>
                      </a:r>
                      <a:endParaRPr lang="es-ES" sz="140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79" marR="3267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$ 4.399,59 </a:t>
                      </a:r>
                      <a:endParaRPr lang="es-ES" sz="140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79" marR="32679" marT="0" marB="0"/>
                </a:tc>
              </a:tr>
              <a:tr h="24019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TOTAL GASTO DEPRECIACIÓN</a:t>
                      </a:r>
                      <a:endParaRPr lang="es-ES" sz="140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79" marR="3267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$ 5.225,32 </a:t>
                      </a:r>
                      <a:endParaRPr lang="es-ES" sz="140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79" marR="3267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$ 5.225,32 </a:t>
                      </a:r>
                      <a:endParaRPr lang="es-ES" sz="140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79" marR="3267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$ 5.225,32 </a:t>
                      </a:r>
                      <a:endParaRPr lang="es-ES" sz="140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79" marR="3267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$ 5.225,32 </a:t>
                      </a:r>
                      <a:endParaRPr lang="es-ES" sz="140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79" marR="3267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$ 5.225,32 </a:t>
                      </a:r>
                      <a:endParaRPr lang="es-ES" sz="140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79" marR="32679" marT="0" marB="0"/>
                </a:tc>
              </a:tr>
              <a:tr h="24019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TOTAL GASTOS DE AMORTIZACIÓN</a:t>
                      </a:r>
                      <a:endParaRPr lang="es-ES" sz="140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79" marR="3267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$ 316,80 </a:t>
                      </a:r>
                      <a:endParaRPr lang="es-ES" sz="140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79" marR="3267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$ 316,80 </a:t>
                      </a:r>
                      <a:endParaRPr lang="es-ES" sz="140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79" marR="3267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$ 316,80 </a:t>
                      </a:r>
                      <a:endParaRPr lang="es-ES" sz="140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79" marR="3267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$ 316,80 </a:t>
                      </a:r>
                      <a:endParaRPr lang="es-ES" sz="140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79" marR="3267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$ 316,80 </a:t>
                      </a:r>
                      <a:endParaRPr lang="es-ES" sz="140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79" marR="32679" marT="0" marB="0"/>
                </a:tc>
              </a:tr>
              <a:tr h="47054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SUBTOTAL GASTOS ADMINISTRATIVOS Y OPERATIVOS (USD)</a:t>
                      </a:r>
                      <a:endParaRPr lang="es-ES" sz="140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79" marR="3267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$ 101.700,83 </a:t>
                      </a:r>
                      <a:endParaRPr lang="es-ES" sz="140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79" marR="3267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$ 103.709,30 </a:t>
                      </a:r>
                      <a:endParaRPr lang="es-ES" sz="140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79" marR="3267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$ 105.799,10 </a:t>
                      </a:r>
                      <a:endParaRPr lang="es-ES" sz="140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79" marR="3267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$ 107.973,55 </a:t>
                      </a:r>
                      <a:endParaRPr lang="es-ES" sz="140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79" marR="3267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$ 110.236,05 </a:t>
                      </a:r>
                      <a:endParaRPr lang="es-ES" sz="140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79" marR="32679" marT="0" marB="0"/>
                </a:tc>
              </a:tr>
              <a:tr h="24019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(+) IMPREVISTOS 5%</a:t>
                      </a:r>
                      <a:endParaRPr lang="es-ES" sz="140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79" marR="3267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$ 5.085,04 </a:t>
                      </a:r>
                      <a:endParaRPr lang="es-ES" sz="140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79" marR="3267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$ 5.185,46 </a:t>
                      </a:r>
                      <a:endParaRPr lang="es-ES" sz="140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79" marR="3267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$ 5.289,96 </a:t>
                      </a:r>
                      <a:endParaRPr lang="es-ES" sz="140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79" marR="3267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$ 5.398,68 </a:t>
                      </a:r>
                      <a:endParaRPr lang="es-ES" sz="140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79" marR="3267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$ 5.511,80 </a:t>
                      </a:r>
                      <a:endParaRPr lang="es-ES" sz="140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79" marR="32679" marT="0" marB="0"/>
                </a:tc>
              </a:tr>
              <a:tr h="24019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TOTAL GASTOS ADMINISTRATIVOS</a:t>
                      </a:r>
                      <a:endParaRPr lang="es-ES" sz="140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79" marR="3267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$ 106.785,88 </a:t>
                      </a:r>
                      <a:endParaRPr lang="es-ES" sz="140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79" marR="3267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$ 108.894,76 </a:t>
                      </a:r>
                      <a:endParaRPr lang="es-ES" sz="1400" dirty="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79" marR="3267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$ 111.089,06 </a:t>
                      </a:r>
                      <a:endParaRPr lang="es-ES" sz="140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79" marR="3267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$ 113.372,22 </a:t>
                      </a:r>
                      <a:endParaRPr lang="es-ES" sz="140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79" marR="3267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$ 115.747,86 </a:t>
                      </a:r>
                      <a:endParaRPr lang="es-ES" sz="1400" dirty="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79" marR="32679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4517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Amortización de la deuda</a:t>
            </a:r>
            <a:endParaRPr lang="es-ES" dirty="0"/>
          </a:p>
        </p:txBody>
      </p:sp>
      <p:graphicFrame>
        <p:nvGraphicFramePr>
          <p:cNvPr id="9" name="Marcador de contenido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78473794"/>
              </p:ext>
            </p:extLst>
          </p:nvPr>
        </p:nvGraphicFramePr>
        <p:xfrm>
          <a:off x="1402914" y="2004169"/>
          <a:ext cx="9950886" cy="43193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58481"/>
                <a:gridCol w="1658481"/>
                <a:gridCol w="1658481"/>
                <a:gridCol w="1658481"/>
                <a:gridCol w="1658481"/>
                <a:gridCol w="1658481"/>
              </a:tblGrid>
              <a:tr h="370023">
                <a:tc gridSpan="6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AMORTIZACIÓN DE LA DEUDA</a:t>
                      </a:r>
                      <a:endParaRPr lang="es-ES" sz="1600" dirty="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700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Nro. DE AÑO</a:t>
                      </a:r>
                      <a:endParaRPr lang="es-ES" sz="160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PRINCIPAL</a:t>
                      </a:r>
                      <a:endParaRPr lang="es-ES" sz="160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INTERÉS</a:t>
                      </a:r>
                      <a:endParaRPr lang="es-ES" sz="160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AMORTIZACIÓN</a:t>
                      </a:r>
                      <a:endParaRPr lang="es-ES" sz="160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CUOTA</a:t>
                      </a:r>
                      <a:endParaRPr lang="es-ES" sz="160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FINAL</a:t>
                      </a:r>
                      <a:endParaRPr lang="es-ES" sz="160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002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 </a:t>
                      </a:r>
                      <a:endParaRPr lang="es-ES" sz="160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 </a:t>
                      </a:r>
                      <a:endParaRPr lang="es-ES" sz="160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 </a:t>
                      </a:r>
                      <a:endParaRPr lang="es-ES" sz="160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 </a:t>
                      </a:r>
                      <a:endParaRPr lang="es-ES" sz="160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 </a:t>
                      </a:r>
                      <a:endParaRPr lang="es-ES" sz="160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$ 36.880,79 </a:t>
                      </a:r>
                      <a:endParaRPr lang="es-ES" sz="160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00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1</a:t>
                      </a:r>
                      <a:endParaRPr lang="es-ES" sz="160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$ 36.880,79 </a:t>
                      </a:r>
                      <a:endParaRPr lang="es-ES" sz="160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$ 4.056,89 </a:t>
                      </a:r>
                      <a:endParaRPr lang="es-ES" sz="160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$ 5.921,96 </a:t>
                      </a:r>
                      <a:endParaRPr lang="es-ES" sz="160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$ 9.978,85 </a:t>
                      </a:r>
                      <a:endParaRPr lang="es-ES" sz="160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$ 30.958,83 </a:t>
                      </a:r>
                      <a:endParaRPr lang="es-ES" sz="160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00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2</a:t>
                      </a:r>
                      <a:endParaRPr lang="es-ES" sz="160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$ 30.958,83 </a:t>
                      </a:r>
                      <a:endParaRPr lang="es-ES" sz="160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$ 3.405,47 </a:t>
                      </a:r>
                      <a:endParaRPr lang="es-ES" sz="160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$ 6.573,38 </a:t>
                      </a:r>
                      <a:endParaRPr lang="es-ES" sz="160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$ 9.978,85 </a:t>
                      </a:r>
                      <a:endParaRPr lang="es-ES" sz="160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$ 24.385,46 </a:t>
                      </a:r>
                      <a:endParaRPr lang="es-ES" sz="160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00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3</a:t>
                      </a:r>
                      <a:endParaRPr lang="es-ES" sz="160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$ 24.385,46 </a:t>
                      </a:r>
                      <a:endParaRPr lang="es-ES" sz="160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$ 2.682,40 </a:t>
                      </a:r>
                      <a:endParaRPr lang="es-ES" sz="160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$ 7.296,45 </a:t>
                      </a:r>
                      <a:endParaRPr lang="es-ES" sz="160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$ 9.978,85 </a:t>
                      </a:r>
                      <a:endParaRPr lang="es-ES" sz="160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$ 17.089,01 </a:t>
                      </a:r>
                      <a:endParaRPr lang="es-ES" sz="160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00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4</a:t>
                      </a:r>
                      <a:endParaRPr lang="es-ES" sz="160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$ 17.089,01 </a:t>
                      </a:r>
                      <a:endParaRPr lang="es-ES" sz="160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$ 1.879,79 </a:t>
                      </a:r>
                      <a:endParaRPr lang="es-ES" sz="160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$ 8.099,06 </a:t>
                      </a:r>
                      <a:endParaRPr lang="es-ES" sz="160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$ 9.978,85 </a:t>
                      </a:r>
                      <a:endParaRPr lang="es-ES" sz="160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$ 8.989,95 </a:t>
                      </a:r>
                      <a:endParaRPr lang="es-ES" sz="160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00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5</a:t>
                      </a:r>
                      <a:endParaRPr lang="es-ES" sz="160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$ 8.989,95 </a:t>
                      </a:r>
                      <a:endParaRPr lang="es-ES" sz="160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$ 988,89 </a:t>
                      </a:r>
                      <a:endParaRPr lang="es-ES" sz="160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$ 8.989,95 </a:t>
                      </a:r>
                      <a:endParaRPr lang="es-ES" sz="160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$ 9.978,85 </a:t>
                      </a:r>
                      <a:endParaRPr lang="es-ES" sz="160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$ 0,00 </a:t>
                      </a:r>
                      <a:endParaRPr lang="es-ES" sz="160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002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TOTAL</a:t>
                      </a:r>
                      <a:endParaRPr lang="es-ES" sz="160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$ 36.880,79 </a:t>
                      </a:r>
                      <a:endParaRPr lang="es-ES" sz="160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$ -   </a:t>
                      </a:r>
                      <a:endParaRPr lang="es-ES" sz="160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$ 36.880,79 </a:t>
                      </a:r>
                      <a:endParaRPr lang="es-ES" sz="160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 </a:t>
                      </a:r>
                      <a:endParaRPr lang="es-ES" sz="160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 </a:t>
                      </a:r>
                      <a:endParaRPr lang="es-ES" sz="160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58201">
                <a:tc>
                  <a:txBody>
                    <a:bodyPr/>
                    <a:lstStyle/>
                    <a:p>
                      <a:endParaRPr lang="es-ES" sz="160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s-ES" sz="160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s-ES" sz="160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s-ES" sz="160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s-ES" sz="160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s-ES" sz="160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002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GASTO FINANCIERO</a:t>
                      </a:r>
                      <a:endParaRPr lang="es-ES" sz="160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$ 13.013,44 </a:t>
                      </a:r>
                      <a:endParaRPr lang="es-ES" sz="160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s-ES" sz="160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s-ES" sz="160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s-ES" sz="160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s-ES" sz="1600" dirty="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2549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Estado de resultados</a:t>
            </a:r>
            <a:endParaRPr lang="es-ES" dirty="0"/>
          </a:p>
        </p:txBody>
      </p:sp>
      <p:graphicFrame>
        <p:nvGraphicFramePr>
          <p:cNvPr id="5" name="Marcador de conteni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48742565"/>
              </p:ext>
            </p:extLst>
          </p:nvPr>
        </p:nvGraphicFramePr>
        <p:xfrm>
          <a:off x="2329333" y="1667428"/>
          <a:ext cx="8079796" cy="514494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62411"/>
                <a:gridCol w="1103477"/>
                <a:gridCol w="1103477"/>
                <a:gridCol w="1103477"/>
                <a:gridCol w="1103477"/>
                <a:gridCol w="1103477"/>
              </a:tblGrid>
              <a:tr h="183159">
                <a:tc gridSpan="6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ESTADO DE INGRESOS Y EGRESOS CON FINANCIAMIENTO</a:t>
                      </a:r>
                      <a:endParaRPr lang="es-ES" sz="120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857" marR="62857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831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CONCEPTO </a:t>
                      </a:r>
                      <a:endParaRPr lang="es-ES" sz="120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857" marR="628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1</a:t>
                      </a:r>
                      <a:endParaRPr lang="es-ES" sz="120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857" marR="628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2</a:t>
                      </a:r>
                      <a:endParaRPr lang="es-ES" sz="120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857" marR="628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3</a:t>
                      </a:r>
                      <a:endParaRPr lang="es-ES" sz="120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857" marR="628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4</a:t>
                      </a:r>
                      <a:endParaRPr lang="es-ES" sz="120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857" marR="628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5</a:t>
                      </a:r>
                      <a:endParaRPr lang="es-ES" sz="120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857" marR="62857" marT="0" marB="0"/>
                </a:tc>
              </a:tr>
              <a:tr h="1831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INGRESOS POR VENTAS NETAS </a:t>
                      </a:r>
                      <a:endParaRPr lang="es-ES" sz="120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857" marR="628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 $ 171.360,00 </a:t>
                      </a:r>
                      <a:endParaRPr lang="es-ES" sz="120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857" marR="628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 $ 181.848,25 </a:t>
                      </a:r>
                      <a:endParaRPr lang="es-ES" sz="120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857" marR="628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 $ 192.978,45 </a:t>
                      </a:r>
                      <a:endParaRPr lang="es-ES" sz="120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857" marR="628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 $ 204.789,88 </a:t>
                      </a:r>
                      <a:endParaRPr lang="es-ES" sz="120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857" marR="628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 $ 217.324,23 </a:t>
                      </a:r>
                      <a:endParaRPr lang="es-ES" sz="120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857" marR="62857" marT="0" marB="0"/>
                </a:tc>
              </a:tr>
              <a:tr h="1831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Ingreso por ventas de biodiesel</a:t>
                      </a:r>
                      <a:endParaRPr lang="es-ES" sz="120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857" marR="628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 $ 171.360,00 </a:t>
                      </a:r>
                      <a:endParaRPr lang="es-ES" sz="120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857" marR="628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 $ 181.848,25 </a:t>
                      </a:r>
                      <a:endParaRPr lang="es-ES" sz="120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857" marR="628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 $ 192.978,45 </a:t>
                      </a:r>
                      <a:endParaRPr lang="es-ES" sz="120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857" marR="628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 $ 204.789,88 </a:t>
                      </a:r>
                      <a:endParaRPr lang="es-ES" sz="120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857" marR="628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 $ 217.324,23 </a:t>
                      </a:r>
                      <a:endParaRPr lang="es-ES" sz="120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857" marR="62857" marT="0" marB="0"/>
                </a:tc>
              </a:tr>
              <a:tr h="1831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(-) COSTO DE VENTAS: </a:t>
                      </a:r>
                      <a:endParaRPr lang="es-ES" sz="120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857" marR="628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 $ 18.375,00 </a:t>
                      </a:r>
                      <a:endParaRPr lang="es-ES" sz="120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857" marR="628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 $ 19.201,88 </a:t>
                      </a:r>
                      <a:endParaRPr lang="es-ES" sz="120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857" marR="628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 $ 20.065,96 </a:t>
                      </a:r>
                      <a:endParaRPr lang="es-ES" sz="120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857" marR="628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 $ 20.968,93 </a:t>
                      </a:r>
                      <a:endParaRPr lang="es-ES" sz="120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857" marR="628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 $ 21.912,53 </a:t>
                      </a:r>
                      <a:endParaRPr lang="es-ES" sz="120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857" marR="62857" marT="0" marB="0"/>
                </a:tc>
              </a:tr>
              <a:tr h="3663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Por compra de semillas y plantas de Moringa Oleífera</a:t>
                      </a:r>
                      <a:endParaRPr lang="es-ES" sz="120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857" marR="628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 $ 18.375,00 </a:t>
                      </a:r>
                      <a:endParaRPr lang="es-ES" sz="120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857" marR="628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 $ 19.201,88 </a:t>
                      </a:r>
                      <a:endParaRPr lang="es-ES" sz="120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857" marR="628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 $ 20.065,96 </a:t>
                      </a:r>
                      <a:endParaRPr lang="es-ES" sz="120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857" marR="628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 $ 20.968,93 </a:t>
                      </a:r>
                      <a:endParaRPr lang="es-ES" sz="120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857" marR="628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 $ 21.912,53 </a:t>
                      </a:r>
                      <a:endParaRPr lang="es-ES" sz="120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857" marR="62857" marT="0" marB="0"/>
                </a:tc>
              </a:tr>
              <a:tr h="1831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(=) UTILIDAD BRUTA EN VENTAS</a:t>
                      </a:r>
                      <a:endParaRPr lang="es-ES" sz="120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857" marR="628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 $ 152.985,00 </a:t>
                      </a:r>
                      <a:endParaRPr lang="es-ES" sz="120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857" marR="628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 $ 162.646,38 </a:t>
                      </a:r>
                      <a:endParaRPr lang="es-ES" sz="120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857" marR="628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 $ 172.912,49 </a:t>
                      </a:r>
                      <a:endParaRPr lang="es-ES" sz="120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857" marR="628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 $ 183.820,95 </a:t>
                      </a:r>
                      <a:endParaRPr lang="es-ES" sz="120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857" marR="628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 $ 195.411,71 </a:t>
                      </a:r>
                      <a:endParaRPr lang="es-ES" sz="120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857" marR="62857" marT="0" marB="0"/>
                </a:tc>
              </a:tr>
              <a:tr h="1831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(-) GASTOS OPERACIONALES: </a:t>
                      </a:r>
                      <a:endParaRPr lang="es-ES" sz="120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857" marR="628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 $ 114.308,00 </a:t>
                      </a:r>
                      <a:endParaRPr lang="es-ES" sz="120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857" marR="628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 $ 116.497,08 </a:t>
                      </a:r>
                      <a:endParaRPr lang="es-ES" sz="120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857" marR="628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 $ 118.774,81 </a:t>
                      </a:r>
                      <a:endParaRPr lang="es-ES" sz="120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857" marR="628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 $ 121.144,79 </a:t>
                      </a:r>
                      <a:endParaRPr lang="es-ES" sz="120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857" marR="628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 $ 123.610,76 </a:t>
                      </a:r>
                      <a:endParaRPr lang="es-ES" sz="120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857" marR="62857" marT="0" marB="0"/>
                </a:tc>
              </a:tr>
              <a:tr h="3077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Gastos Administrativos y operativos </a:t>
                      </a:r>
                      <a:endParaRPr lang="es-ES" sz="120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857" marR="628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 $ 101.700,83 </a:t>
                      </a:r>
                      <a:endParaRPr lang="es-ES" sz="120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857" marR="628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 $ 103.709,30 </a:t>
                      </a:r>
                      <a:endParaRPr lang="es-ES" sz="120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857" marR="628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 $ 105.799,10 </a:t>
                      </a:r>
                      <a:endParaRPr lang="es-ES" sz="120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857" marR="628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 $ 107.973,55 </a:t>
                      </a:r>
                      <a:endParaRPr lang="es-ES" sz="120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857" marR="628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 $ 110.236,05 </a:t>
                      </a:r>
                      <a:endParaRPr lang="es-ES" sz="120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857" marR="62857" marT="0" marB="0"/>
                </a:tc>
              </a:tr>
              <a:tr h="1831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Gastos de publicidad</a:t>
                      </a:r>
                      <a:endParaRPr lang="es-ES" sz="120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857" marR="628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 $ 1.890,00 </a:t>
                      </a:r>
                      <a:endParaRPr lang="es-ES" sz="120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857" marR="628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 $ 1.966,55 </a:t>
                      </a:r>
                      <a:endParaRPr lang="es-ES" sz="120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857" marR="628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 $ 2.046,19 </a:t>
                      </a:r>
                      <a:endParaRPr lang="es-ES" sz="120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857" marR="628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 $ 2.129,06 </a:t>
                      </a:r>
                      <a:endParaRPr lang="es-ES" sz="120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857" marR="628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 $ 2.215,29 </a:t>
                      </a:r>
                      <a:endParaRPr lang="es-ES" sz="120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857" marR="62857" marT="0" marB="0"/>
                </a:tc>
              </a:tr>
              <a:tr h="1831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Gastos por depreciación </a:t>
                      </a:r>
                      <a:endParaRPr lang="es-ES" sz="120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857" marR="628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 $ 5.225,32 </a:t>
                      </a:r>
                      <a:endParaRPr lang="es-ES" sz="120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857" marR="628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 $ 5.225,32 </a:t>
                      </a:r>
                      <a:endParaRPr lang="es-ES" sz="120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857" marR="628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 $ 5.225,32 </a:t>
                      </a:r>
                      <a:endParaRPr lang="es-ES" sz="120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857" marR="628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 $ 5.225,32 </a:t>
                      </a:r>
                      <a:endParaRPr lang="es-ES" sz="120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857" marR="628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 $ 5.225,32 </a:t>
                      </a:r>
                      <a:endParaRPr lang="es-ES" sz="120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857" marR="62857" marT="0" marB="0"/>
                </a:tc>
              </a:tr>
              <a:tr h="1831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Gastos amortización </a:t>
                      </a:r>
                      <a:endParaRPr lang="es-ES" sz="120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857" marR="628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 $ 316,80 </a:t>
                      </a:r>
                      <a:endParaRPr lang="es-ES" sz="120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857" marR="628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 $ 316,80 </a:t>
                      </a:r>
                      <a:endParaRPr lang="es-ES" sz="120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857" marR="628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 $ 316,80 </a:t>
                      </a:r>
                      <a:endParaRPr lang="es-ES" sz="120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857" marR="628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 $ 316,80 </a:t>
                      </a:r>
                      <a:endParaRPr lang="es-ES" sz="120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857" marR="628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 $ 316,80 </a:t>
                      </a:r>
                      <a:endParaRPr lang="es-ES" sz="120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857" marR="62857" marT="0" marB="0"/>
                </a:tc>
              </a:tr>
              <a:tr h="1831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Imprevistos Gastos administrativos </a:t>
                      </a:r>
                      <a:endParaRPr lang="es-ES" sz="120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857" marR="628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 $ 5.085,04 </a:t>
                      </a:r>
                      <a:endParaRPr lang="es-ES" sz="120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857" marR="628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 $ 5.185,46 </a:t>
                      </a:r>
                      <a:endParaRPr lang="es-ES" sz="120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857" marR="628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 $ 5.289,96 </a:t>
                      </a:r>
                      <a:endParaRPr lang="es-ES" sz="120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857" marR="628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 $ 5.398,68 </a:t>
                      </a:r>
                      <a:endParaRPr lang="es-ES" sz="120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857" marR="628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 $ 5.511,80 </a:t>
                      </a:r>
                      <a:endParaRPr lang="es-ES" sz="120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857" marR="62857" marT="0" marB="0"/>
                </a:tc>
              </a:tr>
              <a:tr h="1831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Imprevistos gastos de ventas </a:t>
                      </a:r>
                      <a:endParaRPr lang="es-ES" sz="120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857" marR="628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 $ 90,00 </a:t>
                      </a:r>
                      <a:endParaRPr lang="es-ES" sz="120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857" marR="628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 $ 93,65 </a:t>
                      </a:r>
                      <a:endParaRPr lang="es-ES" sz="120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857" marR="628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 $ 97,44 </a:t>
                      </a:r>
                      <a:endParaRPr lang="es-ES" sz="120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857" marR="628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 $ 101,38 </a:t>
                      </a:r>
                      <a:endParaRPr lang="es-ES" sz="120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857" marR="628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 $ 105,49 </a:t>
                      </a:r>
                      <a:endParaRPr lang="es-ES" sz="120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857" marR="62857" marT="0" marB="0"/>
                </a:tc>
              </a:tr>
              <a:tr h="1831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(=) UTILIDAD OPERATIVA </a:t>
                      </a:r>
                      <a:endParaRPr lang="es-ES" sz="120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857" marR="628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 $ 38.677,00 </a:t>
                      </a:r>
                      <a:endParaRPr lang="es-ES" sz="120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857" marR="628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 $ 46.149,30 </a:t>
                      </a:r>
                      <a:endParaRPr lang="es-ES" sz="120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857" marR="628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 $ 54.137,68 </a:t>
                      </a:r>
                      <a:endParaRPr lang="es-ES" sz="120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857" marR="628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 $ 62.676,16 </a:t>
                      </a:r>
                      <a:endParaRPr lang="es-ES" sz="120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857" marR="628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 $ 71.800,95 </a:t>
                      </a:r>
                      <a:endParaRPr lang="es-ES" sz="120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857" marR="62857" marT="0" marB="0"/>
                </a:tc>
              </a:tr>
              <a:tr h="1831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(-) GASTO FINANCIERO </a:t>
                      </a:r>
                      <a:endParaRPr lang="es-ES" sz="120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857" marR="628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 $ 4.056,89 </a:t>
                      </a:r>
                      <a:endParaRPr lang="es-ES" sz="120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857" marR="628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 $ 3.405,47 </a:t>
                      </a:r>
                      <a:endParaRPr lang="es-ES" sz="120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857" marR="628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 $ 2.682,40 </a:t>
                      </a:r>
                      <a:endParaRPr lang="es-ES" sz="120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857" marR="628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 $ 1.879,79 </a:t>
                      </a:r>
                      <a:endParaRPr lang="es-ES" sz="120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857" marR="628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 $ 988,89 </a:t>
                      </a:r>
                      <a:endParaRPr lang="es-ES" sz="120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857" marR="62857" marT="0" marB="0"/>
                </a:tc>
              </a:tr>
              <a:tr h="3663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(=) UTILIDAD NETA ANTES DEL 15% TRABAJADORES</a:t>
                      </a:r>
                      <a:endParaRPr lang="es-ES" sz="120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857" marR="628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 $ 34.620,11 </a:t>
                      </a:r>
                      <a:endParaRPr lang="es-ES" sz="120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857" marR="628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 $ 42.743,83 </a:t>
                      </a:r>
                      <a:endParaRPr lang="es-ES" sz="120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857" marR="628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 $ 51.455,28 </a:t>
                      </a:r>
                      <a:endParaRPr lang="es-ES" sz="120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857" marR="628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 $ 60.796,37 </a:t>
                      </a:r>
                      <a:endParaRPr lang="es-ES" sz="120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857" marR="628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 $ 70.812,05 </a:t>
                      </a:r>
                      <a:endParaRPr lang="es-ES" sz="120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857" marR="62857" marT="0" marB="0"/>
                </a:tc>
              </a:tr>
              <a:tr h="1831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(-) 15% Prov. Trabajadores </a:t>
                      </a:r>
                      <a:endParaRPr lang="es-ES" sz="120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857" marR="628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 $ 5.193,02 </a:t>
                      </a:r>
                      <a:endParaRPr lang="es-ES" sz="120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857" marR="628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 $ 6.411,57 </a:t>
                      </a:r>
                      <a:endParaRPr lang="es-ES" sz="120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857" marR="628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 $ 7.718,29 </a:t>
                      </a:r>
                      <a:endParaRPr lang="es-ES" sz="120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857" marR="628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 $ 9.119,45 </a:t>
                      </a:r>
                      <a:endParaRPr lang="es-ES" sz="120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857" marR="628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 $ 10.621,81 </a:t>
                      </a:r>
                      <a:endParaRPr lang="es-ES" sz="120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857" marR="62857" marT="0" marB="0"/>
                </a:tc>
              </a:tr>
              <a:tr h="3663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(=) UTILIDAD O PÉRDIDA ANTES DE IMPUESTOS </a:t>
                      </a:r>
                      <a:endParaRPr lang="es-ES" sz="120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857" marR="628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 $ 29.427,10 </a:t>
                      </a:r>
                      <a:endParaRPr lang="es-ES" sz="120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857" marR="628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 $ 36.332,25 </a:t>
                      </a:r>
                      <a:endParaRPr lang="es-ES" sz="120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857" marR="628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 $ 43.736,99 </a:t>
                      </a:r>
                      <a:endParaRPr lang="es-ES" sz="120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857" marR="628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 $ 51.676,91 </a:t>
                      </a:r>
                      <a:endParaRPr lang="es-ES" sz="120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857" marR="628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 $ 60.190,24 </a:t>
                      </a:r>
                      <a:endParaRPr lang="es-ES" sz="120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857" marR="62857" marT="0" marB="0"/>
                </a:tc>
              </a:tr>
              <a:tr h="1831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(-) 22% de Impuesto a la Renta </a:t>
                      </a:r>
                      <a:endParaRPr lang="es-ES" sz="120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857" marR="628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 $ 6.473,96 </a:t>
                      </a:r>
                      <a:endParaRPr lang="es-ES" sz="120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857" marR="628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 $ 7.993,10 </a:t>
                      </a:r>
                      <a:endParaRPr lang="es-ES" sz="120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857" marR="628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 $ 9.622,14 </a:t>
                      </a:r>
                      <a:endParaRPr lang="es-ES" sz="120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857" marR="628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 $ 11.368,92 </a:t>
                      </a:r>
                      <a:endParaRPr lang="es-ES" sz="120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857" marR="628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 $ 13.241,85 </a:t>
                      </a:r>
                      <a:endParaRPr lang="es-ES" sz="120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857" marR="62857" marT="0" marB="0"/>
                </a:tc>
              </a:tr>
              <a:tr h="1831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(=) UTILIDAD O PÉRDIDA NETA</a:t>
                      </a:r>
                      <a:endParaRPr lang="es-ES" sz="120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857" marR="628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 $ 22.953,14 </a:t>
                      </a:r>
                      <a:endParaRPr lang="es-ES" sz="120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857" marR="628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 $ 28.339,16 </a:t>
                      </a:r>
                      <a:endParaRPr lang="es-ES" sz="120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857" marR="628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 $ 34.114,85 </a:t>
                      </a:r>
                      <a:endParaRPr lang="es-ES" sz="120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857" marR="628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 $ 40.307,99 </a:t>
                      </a:r>
                      <a:endParaRPr lang="es-ES" sz="120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857" marR="628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 $ 46.948,39 </a:t>
                      </a:r>
                      <a:endParaRPr lang="es-ES" sz="1200" dirty="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857" marR="62857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7982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FLUJO DE CAJA</a:t>
            </a:r>
            <a:endParaRPr lang="es-ES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56923113"/>
              </p:ext>
            </p:extLst>
          </p:nvPr>
        </p:nvGraphicFramePr>
        <p:xfrm>
          <a:off x="1315233" y="1611461"/>
          <a:ext cx="10045872" cy="51526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00148"/>
                <a:gridCol w="1160062"/>
                <a:gridCol w="1259129"/>
                <a:gridCol w="1252737"/>
                <a:gridCol w="1359796"/>
                <a:gridCol w="1359796"/>
                <a:gridCol w="1354204"/>
              </a:tblGrid>
              <a:tr h="175631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RUBROS</a:t>
                      </a:r>
                      <a:endParaRPr lang="es-ES" sz="110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79" marR="48379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INVERSIÓN</a:t>
                      </a:r>
                      <a:endParaRPr lang="es-ES" sz="110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79" marR="48379" marT="0" marB="0"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PROYECTADO</a:t>
                      </a:r>
                      <a:endParaRPr lang="es-ES" sz="110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79" marR="48379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75631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1</a:t>
                      </a:r>
                      <a:endParaRPr lang="es-ES" sz="110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79" marR="483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2</a:t>
                      </a:r>
                      <a:endParaRPr lang="es-ES" sz="110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79" marR="483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3</a:t>
                      </a:r>
                      <a:endParaRPr lang="es-ES" sz="110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79" marR="483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4</a:t>
                      </a:r>
                      <a:endParaRPr lang="es-ES" sz="110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79" marR="483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5</a:t>
                      </a:r>
                      <a:endParaRPr lang="es-ES" sz="110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79" marR="48379" marT="0" marB="0"/>
                </a:tc>
              </a:tr>
              <a:tr h="1756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A. FLUJO DE INGRESOS </a:t>
                      </a:r>
                      <a:endParaRPr lang="es-ES" sz="110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79" marR="48379" marT="0" marB="0"/>
                </a:tc>
                <a:tc>
                  <a:txBody>
                    <a:bodyPr/>
                    <a:lstStyle/>
                    <a:p>
                      <a:endParaRPr lang="es-ES" sz="110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79" marR="48379" marT="0" marB="0"/>
                </a:tc>
                <a:tc>
                  <a:txBody>
                    <a:bodyPr/>
                    <a:lstStyle/>
                    <a:p>
                      <a:endParaRPr lang="es-ES" sz="110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79" marR="48379" marT="0" marB="0"/>
                </a:tc>
                <a:tc>
                  <a:txBody>
                    <a:bodyPr/>
                    <a:lstStyle/>
                    <a:p>
                      <a:endParaRPr lang="es-ES" sz="110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79" marR="48379" marT="0" marB="0"/>
                </a:tc>
                <a:tc>
                  <a:txBody>
                    <a:bodyPr/>
                    <a:lstStyle/>
                    <a:p>
                      <a:endParaRPr lang="es-ES" sz="110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79" marR="48379" marT="0" marB="0"/>
                </a:tc>
                <a:tc>
                  <a:txBody>
                    <a:bodyPr/>
                    <a:lstStyle/>
                    <a:p>
                      <a:endParaRPr lang="es-ES" sz="110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79" marR="48379" marT="0" marB="0"/>
                </a:tc>
                <a:tc>
                  <a:txBody>
                    <a:bodyPr/>
                    <a:lstStyle/>
                    <a:p>
                      <a:endParaRPr lang="es-ES" sz="110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79" marR="48379" marT="0" marB="0"/>
                </a:tc>
              </a:tr>
              <a:tr h="2595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Ingreso por venta de biodiesel</a:t>
                      </a:r>
                      <a:endParaRPr lang="es-ES" sz="110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79" marR="48379" marT="0" marB="0"/>
                </a:tc>
                <a:tc>
                  <a:txBody>
                    <a:bodyPr/>
                    <a:lstStyle/>
                    <a:p>
                      <a:endParaRPr lang="es-ES" sz="110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79" marR="483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 $ 171.360,00 </a:t>
                      </a:r>
                      <a:endParaRPr lang="es-ES" sz="110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79" marR="483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 $ 181.848,25 </a:t>
                      </a:r>
                      <a:endParaRPr lang="es-ES" sz="110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79" marR="483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 $ 192.978,45 </a:t>
                      </a:r>
                      <a:endParaRPr lang="es-ES" sz="110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79" marR="483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 $ 204.789,88 </a:t>
                      </a:r>
                      <a:endParaRPr lang="es-ES" sz="110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79" marR="483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 $ 217.324,23 </a:t>
                      </a:r>
                      <a:endParaRPr lang="es-ES" sz="110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79" marR="48379" marT="0" marB="0"/>
                </a:tc>
              </a:tr>
              <a:tr h="2595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1. Inversión (fija y diferida) </a:t>
                      </a:r>
                      <a:endParaRPr lang="es-ES" sz="110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79" marR="483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 $ 51.950,26 </a:t>
                      </a:r>
                      <a:endParaRPr lang="es-ES" sz="110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79" marR="48379" marT="0" marB="0"/>
                </a:tc>
                <a:tc>
                  <a:txBody>
                    <a:bodyPr/>
                    <a:lstStyle/>
                    <a:p>
                      <a:endParaRPr lang="es-ES" sz="110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79" marR="48379" marT="0" marB="0"/>
                </a:tc>
                <a:tc>
                  <a:txBody>
                    <a:bodyPr/>
                    <a:lstStyle/>
                    <a:p>
                      <a:endParaRPr lang="es-ES" sz="110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79" marR="48379" marT="0" marB="0"/>
                </a:tc>
                <a:tc>
                  <a:txBody>
                    <a:bodyPr/>
                    <a:lstStyle/>
                    <a:p>
                      <a:endParaRPr lang="es-ES" sz="110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79" marR="48379" marT="0" marB="0"/>
                </a:tc>
                <a:tc>
                  <a:txBody>
                    <a:bodyPr/>
                    <a:lstStyle/>
                    <a:p>
                      <a:endParaRPr lang="es-ES" sz="110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79" marR="48379" marT="0" marB="0"/>
                </a:tc>
                <a:tc>
                  <a:txBody>
                    <a:bodyPr/>
                    <a:lstStyle/>
                    <a:p>
                      <a:endParaRPr lang="es-ES" sz="110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79" marR="48379" marT="0" marB="0"/>
                </a:tc>
              </a:tr>
              <a:tr h="2595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2. Inversión en capital de trabajo </a:t>
                      </a:r>
                      <a:endParaRPr lang="es-ES" sz="110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79" marR="483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 $ 9.517,73 </a:t>
                      </a:r>
                      <a:endParaRPr lang="es-ES" sz="110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79" marR="48379" marT="0" marB="0"/>
                </a:tc>
                <a:tc>
                  <a:txBody>
                    <a:bodyPr/>
                    <a:lstStyle/>
                    <a:p>
                      <a:endParaRPr lang="es-ES" sz="110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79" marR="48379" marT="0" marB="0"/>
                </a:tc>
                <a:tc>
                  <a:txBody>
                    <a:bodyPr/>
                    <a:lstStyle/>
                    <a:p>
                      <a:endParaRPr lang="es-ES" sz="110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79" marR="48379" marT="0" marB="0"/>
                </a:tc>
                <a:tc>
                  <a:txBody>
                    <a:bodyPr/>
                    <a:lstStyle/>
                    <a:p>
                      <a:endParaRPr lang="es-ES" sz="110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79" marR="48379" marT="0" marB="0"/>
                </a:tc>
                <a:tc>
                  <a:txBody>
                    <a:bodyPr/>
                    <a:lstStyle/>
                    <a:p>
                      <a:endParaRPr lang="es-ES" sz="110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79" marR="48379" marT="0" marB="0"/>
                </a:tc>
                <a:tc>
                  <a:txBody>
                    <a:bodyPr/>
                    <a:lstStyle/>
                    <a:p>
                      <a:endParaRPr lang="es-ES" sz="110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79" marR="48379" marT="0" marB="0"/>
                </a:tc>
              </a:tr>
              <a:tr h="152723">
                <a:tc>
                  <a:txBody>
                    <a:bodyPr/>
                    <a:lstStyle/>
                    <a:p>
                      <a:endParaRPr lang="es-ES" sz="110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79" marR="48379" marT="0" marB="0"/>
                </a:tc>
                <a:tc>
                  <a:txBody>
                    <a:bodyPr/>
                    <a:lstStyle/>
                    <a:p>
                      <a:endParaRPr lang="es-ES" sz="110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79" marR="48379" marT="0" marB="0"/>
                </a:tc>
                <a:tc>
                  <a:txBody>
                    <a:bodyPr/>
                    <a:lstStyle/>
                    <a:p>
                      <a:endParaRPr lang="es-ES" sz="110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79" marR="48379" marT="0" marB="0"/>
                </a:tc>
                <a:tc>
                  <a:txBody>
                    <a:bodyPr/>
                    <a:lstStyle/>
                    <a:p>
                      <a:endParaRPr lang="es-ES" sz="110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79" marR="48379" marT="0" marB="0"/>
                </a:tc>
                <a:tc>
                  <a:txBody>
                    <a:bodyPr/>
                    <a:lstStyle/>
                    <a:p>
                      <a:endParaRPr lang="es-ES" sz="110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79" marR="48379" marT="0" marB="0"/>
                </a:tc>
                <a:tc>
                  <a:txBody>
                    <a:bodyPr/>
                    <a:lstStyle/>
                    <a:p>
                      <a:endParaRPr lang="es-ES" sz="110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79" marR="48379" marT="0" marB="0"/>
                </a:tc>
                <a:tc>
                  <a:txBody>
                    <a:bodyPr/>
                    <a:lstStyle/>
                    <a:p>
                      <a:endParaRPr lang="es-ES" sz="110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79" marR="48379" marT="0" marB="0"/>
                </a:tc>
              </a:tr>
              <a:tr h="1756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TOTAL INGRESOS </a:t>
                      </a:r>
                      <a:endParaRPr lang="es-ES" sz="110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79" marR="483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 $ 61.467,99 </a:t>
                      </a:r>
                      <a:endParaRPr lang="es-ES" sz="110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79" marR="483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 $ 171.360,00 </a:t>
                      </a:r>
                      <a:endParaRPr lang="es-ES" sz="110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79" marR="483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 $ 181.848,25 </a:t>
                      </a:r>
                      <a:endParaRPr lang="es-ES" sz="110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79" marR="483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 $ 192.978,45 </a:t>
                      </a:r>
                      <a:endParaRPr lang="es-ES" sz="110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79" marR="483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 $ 204.789,88 </a:t>
                      </a:r>
                      <a:endParaRPr lang="es-ES" sz="110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79" marR="483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 $ 217.324,23 </a:t>
                      </a:r>
                      <a:endParaRPr lang="es-ES" sz="110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79" marR="48379" marT="0" marB="0"/>
                </a:tc>
              </a:tr>
              <a:tr h="152723">
                <a:tc>
                  <a:txBody>
                    <a:bodyPr/>
                    <a:lstStyle/>
                    <a:p>
                      <a:endParaRPr lang="es-ES" sz="110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79" marR="48379" marT="0" marB="0"/>
                </a:tc>
                <a:tc>
                  <a:txBody>
                    <a:bodyPr/>
                    <a:lstStyle/>
                    <a:p>
                      <a:endParaRPr lang="es-ES" sz="110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79" marR="48379" marT="0" marB="0"/>
                </a:tc>
                <a:tc>
                  <a:txBody>
                    <a:bodyPr/>
                    <a:lstStyle/>
                    <a:p>
                      <a:endParaRPr lang="es-ES" sz="110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79" marR="48379" marT="0" marB="0"/>
                </a:tc>
                <a:tc>
                  <a:txBody>
                    <a:bodyPr/>
                    <a:lstStyle/>
                    <a:p>
                      <a:endParaRPr lang="es-ES" sz="110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79" marR="48379" marT="0" marB="0"/>
                </a:tc>
                <a:tc>
                  <a:txBody>
                    <a:bodyPr/>
                    <a:lstStyle/>
                    <a:p>
                      <a:endParaRPr lang="es-ES" sz="110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79" marR="48379" marT="0" marB="0"/>
                </a:tc>
                <a:tc>
                  <a:txBody>
                    <a:bodyPr/>
                    <a:lstStyle/>
                    <a:p>
                      <a:endParaRPr lang="es-ES" sz="110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79" marR="48379" marT="0" marB="0"/>
                </a:tc>
                <a:tc>
                  <a:txBody>
                    <a:bodyPr/>
                    <a:lstStyle/>
                    <a:p>
                      <a:endParaRPr lang="es-ES" sz="110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79" marR="48379" marT="0" marB="0"/>
                </a:tc>
              </a:tr>
              <a:tr h="1756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B. FLUJO DE COSTOS </a:t>
                      </a:r>
                      <a:endParaRPr lang="es-ES" sz="110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79" marR="48379" marT="0" marB="0"/>
                </a:tc>
                <a:tc>
                  <a:txBody>
                    <a:bodyPr/>
                    <a:lstStyle/>
                    <a:p>
                      <a:endParaRPr lang="es-ES" sz="110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79" marR="48379" marT="0" marB="0"/>
                </a:tc>
                <a:tc>
                  <a:txBody>
                    <a:bodyPr/>
                    <a:lstStyle/>
                    <a:p>
                      <a:endParaRPr lang="es-ES" sz="110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79" marR="48379" marT="0" marB="0"/>
                </a:tc>
                <a:tc>
                  <a:txBody>
                    <a:bodyPr/>
                    <a:lstStyle/>
                    <a:p>
                      <a:endParaRPr lang="es-ES" sz="110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79" marR="48379" marT="0" marB="0"/>
                </a:tc>
                <a:tc>
                  <a:txBody>
                    <a:bodyPr/>
                    <a:lstStyle/>
                    <a:p>
                      <a:endParaRPr lang="es-ES" sz="110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79" marR="48379" marT="0" marB="0"/>
                </a:tc>
                <a:tc>
                  <a:txBody>
                    <a:bodyPr/>
                    <a:lstStyle/>
                    <a:p>
                      <a:endParaRPr lang="es-ES" sz="110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79" marR="48379" marT="0" marB="0"/>
                </a:tc>
                <a:tc>
                  <a:txBody>
                    <a:bodyPr/>
                    <a:lstStyle/>
                    <a:p>
                      <a:endParaRPr lang="es-ES" sz="110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79" marR="48379" marT="0" marB="0"/>
                </a:tc>
              </a:tr>
              <a:tr h="1756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1. Activos Fijos</a:t>
                      </a:r>
                      <a:endParaRPr lang="es-ES" sz="110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79" marR="483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 $ 49.070,26 </a:t>
                      </a:r>
                      <a:endParaRPr lang="es-ES" sz="110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79" marR="48379" marT="0" marB="0"/>
                </a:tc>
                <a:tc>
                  <a:txBody>
                    <a:bodyPr/>
                    <a:lstStyle/>
                    <a:p>
                      <a:endParaRPr lang="es-ES" sz="110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79" marR="48379" marT="0" marB="0"/>
                </a:tc>
                <a:tc>
                  <a:txBody>
                    <a:bodyPr/>
                    <a:lstStyle/>
                    <a:p>
                      <a:endParaRPr lang="es-ES" sz="110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79" marR="48379" marT="0" marB="0"/>
                </a:tc>
                <a:tc>
                  <a:txBody>
                    <a:bodyPr/>
                    <a:lstStyle/>
                    <a:p>
                      <a:endParaRPr lang="es-ES" sz="110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79" marR="48379" marT="0" marB="0"/>
                </a:tc>
                <a:tc>
                  <a:txBody>
                    <a:bodyPr/>
                    <a:lstStyle/>
                    <a:p>
                      <a:endParaRPr lang="es-ES" sz="110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79" marR="48379" marT="0" marB="0"/>
                </a:tc>
                <a:tc>
                  <a:txBody>
                    <a:bodyPr/>
                    <a:lstStyle/>
                    <a:p>
                      <a:endParaRPr lang="es-ES" sz="110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79" marR="48379" marT="0" marB="0"/>
                </a:tc>
              </a:tr>
              <a:tr h="1756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2. Costos de producción </a:t>
                      </a:r>
                      <a:endParaRPr lang="es-ES" sz="110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79" marR="48379" marT="0" marB="0"/>
                </a:tc>
                <a:tc>
                  <a:txBody>
                    <a:bodyPr/>
                    <a:lstStyle/>
                    <a:p>
                      <a:endParaRPr lang="es-ES" sz="110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79" marR="483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 $ 18.375,00 </a:t>
                      </a:r>
                      <a:endParaRPr lang="es-ES" sz="110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79" marR="483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 $ 19.201,88 </a:t>
                      </a:r>
                      <a:endParaRPr lang="es-ES" sz="110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79" marR="483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 $ 20.065,96 </a:t>
                      </a:r>
                      <a:endParaRPr lang="es-ES" sz="110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79" marR="483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 $ 20.968,93 </a:t>
                      </a:r>
                      <a:endParaRPr lang="es-ES" sz="110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79" marR="483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 $ 21.912,53 </a:t>
                      </a:r>
                      <a:endParaRPr lang="es-ES" sz="110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79" marR="48379" marT="0" marB="0"/>
                </a:tc>
              </a:tr>
              <a:tr h="2595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3. Gastos de administración y ventas </a:t>
                      </a:r>
                      <a:endParaRPr lang="es-ES" sz="110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79" marR="48379" marT="0" marB="0"/>
                </a:tc>
                <a:tc>
                  <a:txBody>
                    <a:bodyPr/>
                    <a:lstStyle/>
                    <a:p>
                      <a:endParaRPr lang="es-ES" sz="110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79" marR="483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 $ 103.590,83 </a:t>
                      </a:r>
                      <a:endParaRPr lang="es-ES" sz="110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79" marR="483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 $ 116.497,08 </a:t>
                      </a:r>
                      <a:endParaRPr lang="es-ES" sz="110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79" marR="483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 $ 118.774,81 </a:t>
                      </a:r>
                      <a:endParaRPr lang="es-ES" sz="110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79" marR="483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 $ 121.144,79 </a:t>
                      </a:r>
                      <a:endParaRPr lang="es-ES" sz="110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79" marR="483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 $ 123.610,76 </a:t>
                      </a:r>
                      <a:endParaRPr lang="es-ES" sz="110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79" marR="48379" marT="0" marB="0"/>
                </a:tc>
              </a:tr>
              <a:tr h="1756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4. Gasto financiero </a:t>
                      </a:r>
                      <a:endParaRPr lang="es-ES" sz="110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79" marR="48379" marT="0" marB="0"/>
                </a:tc>
                <a:tc>
                  <a:txBody>
                    <a:bodyPr/>
                    <a:lstStyle/>
                    <a:p>
                      <a:endParaRPr lang="es-ES" sz="110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79" marR="483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 $ 4.056,89 </a:t>
                      </a:r>
                      <a:endParaRPr lang="es-ES" sz="110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79" marR="483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 $ 3.405,47 </a:t>
                      </a:r>
                      <a:endParaRPr lang="es-ES" sz="110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79" marR="483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 $ 2.682,40 </a:t>
                      </a:r>
                      <a:endParaRPr lang="es-ES" sz="110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79" marR="483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 $ 1.879,79 </a:t>
                      </a:r>
                      <a:endParaRPr lang="es-ES" sz="110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79" marR="483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 $ 988,89 </a:t>
                      </a:r>
                      <a:endParaRPr lang="es-ES" sz="110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79" marR="48379" marT="0" marB="0"/>
                </a:tc>
              </a:tr>
              <a:tr h="1756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TOTAL COSTOS </a:t>
                      </a:r>
                      <a:endParaRPr lang="es-ES" sz="110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79" marR="483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 $ 49.070,26 </a:t>
                      </a:r>
                      <a:endParaRPr lang="es-ES" sz="110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79" marR="483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 $ 126.022,72 </a:t>
                      </a:r>
                      <a:endParaRPr lang="es-ES" sz="110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79" marR="483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 $ 139.104,42 </a:t>
                      </a:r>
                      <a:endParaRPr lang="es-ES" sz="110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79" marR="483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 $ 141.523,17 </a:t>
                      </a:r>
                      <a:endParaRPr lang="es-ES" sz="110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79" marR="483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 $ 143.993,51 </a:t>
                      </a:r>
                      <a:endParaRPr lang="es-ES" sz="110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79" marR="483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 $ 146.512,18 </a:t>
                      </a:r>
                      <a:endParaRPr lang="es-ES" sz="110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79" marR="48379" marT="0" marB="0"/>
                </a:tc>
              </a:tr>
              <a:tr h="2595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FLUJO ECONÓMICO (A-B) </a:t>
                      </a:r>
                      <a:endParaRPr lang="es-ES" sz="110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79" marR="483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 $ 12.397,73 </a:t>
                      </a:r>
                      <a:endParaRPr lang="es-ES" sz="110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79" marR="483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 $ 45.337,28 </a:t>
                      </a:r>
                      <a:endParaRPr lang="es-ES" sz="110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79" marR="483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 $ 42.743,83 </a:t>
                      </a:r>
                      <a:endParaRPr lang="es-ES" sz="110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79" marR="483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 $ 51.455,28 </a:t>
                      </a:r>
                      <a:endParaRPr lang="es-ES" sz="110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79" marR="483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 $ 60.796,37 </a:t>
                      </a:r>
                      <a:endParaRPr lang="es-ES" sz="110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79" marR="483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 $ 70.812,05 </a:t>
                      </a:r>
                      <a:endParaRPr lang="es-ES" sz="110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79" marR="48379" marT="0" marB="0"/>
                </a:tc>
              </a:tr>
              <a:tr h="1756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MENOS: </a:t>
                      </a:r>
                      <a:endParaRPr lang="es-ES" sz="110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79" marR="48379" marT="0" marB="0"/>
                </a:tc>
                <a:tc>
                  <a:txBody>
                    <a:bodyPr/>
                    <a:lstStyle/>
                    <a:p>
                      <a:endParaRPr lang="es-ES" sz="110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79" marR="48379" marT="0" marB="0"/>
                </a:tc>
                <a:tc>
                  <a:txBody>
                    <a:bodyPr/>
                    <a:lstStyle/>
                    <a:p>
                      <a:endParaRPr lang="es-ES" sz="110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79" marR="48379" marT="0" marB="0"/>
                </a:tc>
                <a:tc>
                  <a:txBody>
                    <a:bodyPr/>
                    <a:lstStyle/>
                    <a:p>
                      <a:endParaRPr lang="es-ES" sz="110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79" marR="48379" marT="0" marB="0"/>
                </a:tc>
                <a:tc>
                  <a:txBody>
                    <a:bodyPr/>
                    <a:lstStyle/>
                    <a:p>
                      <a:endParaRPr lang="es-ES" sz="110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79" marR="48379" marT="0" marB="0"/>
                </a:tc>
                <a:tc>
                  <a:txBody>
                    <a:bodyPr/>
                    <a:lstStyle/>
                    <a:p>
                      <a:endParaRPr lang="es-ES" sz="110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79" marR="48379" marT="0" marB="0"/>
                </a:tc>
                <a:tc>
                  <a:txBody>
                    <a:bodyPr/>
                    <a:lstStyle/>
                    <a:p>
                      <a:endParaRPr lang="es-ES" sz="110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79" marR="48379" marT="0" marB="0"/>
                </a:tc>
              </a:tr>
              <a:tr h="1756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1. Pago del capital </a:t>
                      </a:r>
                      <a:endParaRPr lang="es-ES" sz="110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79" marR="48379" marT="0" marB="0"/>
                </a:tc>
                <a:tc>
                  <a:txBody>
                    <a:bodyPr/>
                    <a:lstStyle/>
                    <a:p>
                      <a:endParaRPr lang="es-ES" sz="110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79" marR="483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 $ 36.880,79 </a:t>
                      </a:r>
                      <a:endParaRPr lang="es-ES" sz="110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79" marR="483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 $ 30.958,83 </a:t>
                      </a:r>
                      <a:endParaRPr lang="es-ES" sz="110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79" marR="483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 $ 24.385,46 </a:t>
                      </a:r>
                      <a:endParaRPr lang="es-ES" sz="110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79" marR="483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 $ 17.089,01 </a:t>
                      </a:r>
                      <a:endParaRPr lang="es-ES" sz="110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79" marR="483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 $ 8.989,95 </a:t>
                      </a:r>
                      <a:endParaRPr lang="es-ES" sz="110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79" marR="48379" marT="0" marB="0"/>
                </a:tc>
              </a:tr>
              <a:tr h="2595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2. (15%) Participación trabajadores </a:t>
                      </a:r>
                      <a:endParaRPr lang="es-ES" sz="110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79" marR="48379" marT="0" marB="0"/>
                </a:tc>
                <a:tc>
                  <a:txBody>
                    <a:bodyPr/>
                    <a:lstStyle/>
                    <a:p>
                      <a:endParaRPr lang="es-ES" sz="110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79" marR="483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 $ 5.193,02 </a:t>
                      </a:r>
                      <a:endParaRPr lang="es-ES" sz="110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79" marR="483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 $ 6.411,57 </a:t>
                      </a:r>
                      <a:endParaRPr lang="es-ES" sz="110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79" marR="483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 $ 7.718,29 </a:t>
                      </a:r>
                      <a:endParaRPr lang="es-ES" sz="110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79" marR="483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 $ 9.119,45 </a:t>
                      </a:r>
                      <a:endParaRPr lang="es-ES" sz="110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79" marR="483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 $ 10.621,81 </a:t>
                      </a:r>
                      <a:endParaRPr lang="es-ES" sz="110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79" marR="48379" marT="0" marB="0"/>
                </a:tc>
              </a:tr>
              <a:tr h="2595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3. (25%) Impuesto a la Renta </a:t>
                      </a:r>
                      <a:endParaRPr lang="es-ES" sz="110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79" marR="48379" marT="0" marB="0"/>
                </a:tc>
                <a:tc>
                  <a:txBody>
                    <a:bodyPr/>
                    <a:lstStyle/>
                    <a:p>
                      <a:endParaRPr lang="es-ES" sz="110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79" marR="483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 $ 6.473,96 </a:t>
                      </a:r>
                      <a:endParaRPr lang="es-ES" sz="110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79" marR="483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 $ 7.993,10 </a:t>
                      </a:r>
                      <a:endParaRPr lang="es-ES" sz="110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79" marR="483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 $ 9.622,14 </a:t>
                      </a:r>
                      <a:endParaRPr lang="es-ES" sz="110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79" marR="483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 $ 11.368,92 </a:t>
                      </a:r>
                      <a:endParaRPr lang="es-ES" sz="110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79" marR="483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 $ 13.241,85 </a:t>
                      </a:r>
                      <a:endParaRPr lang="es-ES" sz="110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79" marR="48379" marT="0" marB="0"/>
                </a:tc>
              </a:tr>
              <a:tr h="2595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4. Reposición de activos fijos</a:t>
                      </a:r>
                      <a:endParaRPr lang="es-ES" sz="110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79" marR="48379" marT="0" marB="0"/>
                </a:tc>
                <a:tc>
                  <a:txBody>
                    <a:bodyPr/>
                    <a:lstStyle/>
                    <a:p>
                      <a:endParaRPr lang="es-ES" sz="110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79" marR="48379" marT="0" marB="0"/>
                </a:tc>
                <a:tc>
                  <a:txBody>
                    <a:bodyPr/>
                    <a:lstStyle/>
                    <a:p>
                      <a:endParaRPr lang="es-ES" sz="110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79" marR="48379" marT="0" marB="0"/>
                </a:tc>
                <a:tc>
                  <a:txBody>
                    <a:bodyPr/>
                    <a:lstStyle/>
                    <a:p>
                      <a:endParaRPr lang="es-ES" sz="110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79" marR="48379" marT="0" marB="0"/>
                </a:tc>
                <a:tc>
                  <a:txBody>
                    <a:bodyPr/>
                    <a:lstStyle/>
                    <a:p>
                      <a:endParaRPr lang="es-ES" sz="110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79" marR="48379" marT="0" marB="0"/>
                </a:tc>
                <a:tc>
                  <a:txBody>
                    <a:bodyPr/>
                    <a:lstStyle/>
                    <a:p>
                      <a:endParaRPr lang="es-ES" sz="110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79" marR="48379" marT="0" marB="0"/>
                </a:tc>
                <a:tc>
                  <a:txBody>
                    <a:bodyPr/>
                    <a:lstStyle/>
                    <a:p>
                      <a:endParaRPr lang="es-ES" sz="110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79" marR="48379" marT="0" marB="0"/>
                </a:tc>
              </a:tr>
              <a:tr h="1756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FLUJO NETO</a:t>
                      </a:r>
                      <a:endParaRPr lang="es-ES" sz="110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79" marR="483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 $ 12.397,73 </a:t>
                      </a:r>
                      <a:endParaRPr lang="es-ES" sz="110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79" marR="483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 $ (3.210,49)</a:t>
                      </a:r>
                      <a:endParaRPr lang="es-ES" sz="110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79" marR="483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 $ (2.619,67)</a:t>
                      </a:r>
                      <a:endParaRPr lang="es-ES" sz="110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79" marR="483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 $ 9.729,39 </a:t>
                      </a:r>
                      <a:endParaRPr lang="es-ES" sz="110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79" marR="483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 $ 23.218,98 </a:t>
                      </a:r>
                      <a:endParaRPr lang="es-ES" sz="110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79" marR="483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 $ 37.958,44 </a:t>
                      </a:r>
                      <a:endParaRPr lang="es-ES" sz="110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79" marR="48379" marT="0" marB="0"/>
                </a:tc>
              </a:tr>
              <a:tr h="152723">
                <a:tc>
                  <a:txBody>
                    <a:bodyPr/>
                    <a:lstStyle/>
                    <a:p>
                      <a:endParaRPr lang="es-ES" sz="110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79" marR="48379" marT="0" marB="0"/>
                </a:tc>
                <a:tc>
                  <a:txBody>
                    <a:bodyPr/>
                    <a:lstStyle/>
                    <a:p>
                      <a:endParaRPr lang="es-ES" sz="110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79" marR="48379" marT="0" marB="0"/>
                </a:tc>
                <a:tc>
                  <a:txBody>
                    <a:bodyPr/>
                    <a:lstStyle/>
                    <a:p>
                      <a:endParaRPr lang="es-ES" sz="110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79" marR="48379" marT="0" marB="0"/>
                </a:tc>
                <a:tc>
                  <a:txBody>
                    <a:bodyPr/>
                    <a:lstStyle/>
                    <a:p>
                      <a:endParaRPr lang="es-ES" sz="110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79" marR="48379" marT="0" marB="0"/>
                </a:tc>
                <a:tc>
                  <a:txBody>
                    <a:bodyPr/>
                    <a:lstStyle/>
                    <a:p>
                      <a:endParaRPr lang="es-ES" sz="110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79" marR="48379" marT="0" marB="0"/>
                </a:tc>
                <a:tc>
                  <a:txBody>
                    <a:bodyPr/>
                    <a:lstStyle/>
                    <a:p>
                      <a:endParaRPr lang="es-ES" sz="110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79" marR="48379" marT="0" marB="0"/>
                </a:tc>
                <a:tc>
                  <a:txBody>
                    <a:bodyPr/>
                    <a:lstStyle/>
                    <a:p>
                      <a:endParaRPr lang="es-ES" sz="110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79" marR="48379" marT="0" marB="0"/>
                </a:tc>
              </a:tr>
              <a:tr h="2595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FLUJO NETO PROYECTADO ANUAL</a:t>
                      </a:r>
                      <a:endParaRPr lang="es-ES" sz="110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79" marR="483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 $ 12.397,73 </a:t>
                      </a:r>
                      <a:endParaRPr lang="es-ES" sz="110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79" marR="483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 $ 9.187,24 </a:t>
                      </a:r>
                      <a:endParaRPr lang="es-ES" sz="110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79" marR="483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 $ 6.567,56 </a:t>
                      </a:r>
                      <a:endParaRPr lang="es-ES" sz="110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79" marR="483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 $ 16.296,96 </a:t>
                      </a:r>
                      <a:endParaRPr lang="es-ES" sz="110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79" marR="483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 $ 39.515,94 </a:t>
                      </a:r>
                      <a:endParaRPr lang="es-ES" sz="110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79" marR="483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 $ 77.474,38 </a:t>
                      </a:r>
                      <a:endParaRPr lang="es-ES" sz="1100" dirty="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79" marR="48379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08571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EVALUACIÓN FINANCIERA</a:t>
            </a:r>
            <a:endParaRPr lang="es-ES" dirty="0"/>
          </a:p>
        </p:txBody>
      </p:sp>
      <p:sp>
        <p:nvSpPr>
          <p:cNvPr id="6" name="Marcador de texto 5"/>
          <p:cNvSpPr>
            <a:spLocks noGrp="1"/>
          </p:cNvSpPr>
          <p:nvPr>
            <p:ph type="body" idx="1"/>
          </p:nvPr>
        </p:nvSpPr>
        <p:spPr>
          <a:xfrm>
            <a:off x="1981200" y="1679448"/>
            <a:ext cx="9372600" cy="830487"/>
          </a:xfrm>
        </p:spPr>
        <p:txBody>
          <a:bodyPr/>
          <a:lstStyle/>
          <a:p>
            <a:r>
              <a:rPr lang="es-ES" dirty="0" smtClean="0"/>
              <a:t>TASA DE DESCUENTO</a:t>
            </a:r>
            <a:endParaRPr lang="es-ES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028109073"/>
              </p:ext>
            </p:extLst>
          </p:nvPr>
        </p:nvGraphicFramePr>
        <p:xfrm>
          <a:off x="2956142" y="2509838"/>
          <a:ext cx="7515617" cy="32396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425463"/>
                <a:gridCol w="3090154"/>
              </a:tblGrid>
              <a:tr h="2999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Inflación Anual (Diciembre 2014)</a:t>
                      </a:r>
                      <a:endParaRPr lang="es-ES" sz="1400" dirty="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283" marR="3228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4,05%</a:t>
                      </a:r>
                      <a:endParaRPr lang="es-ES" sz="140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283" marR="32283" marT="0" marB="0" anchor="ctr"/>
                </a:tc>
              </a:tr>
              <a:tr h="8675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Tasa de Interés Activa Nominal  (Microcrédito de Producción – enero 2015)</a:t>
                      </a:r>
                      <a:endParaRPr lang="es-ES" sz="140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283" marR="3228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11,00%</a:t>
                      </a:r>
                      <a:endParaRPr lang="es-ES" sz="1400" dirty="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283" marR="32283" marT="0" marB="0" anchor="ctr"/>
                </a:tc>
              </a:tr>
              <a:tr h="5999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Tasa de Interés Pasiva Nominal (Monto : $ 36.880,79 a 5 años)</a:t>
                      </a:r>
                      <a:endParaRPr lang="es-ES" sz="140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283" marR="3228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6,25%</a:t>
                      </a:r>
                      <a:endParaRPr lang="es-ES" sz="140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283" marR="32283" marT="0" marB="0" anchor="ctr"/>
                </a:tc>
              </a:tr>
              <a:tr h="2999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TASA DE DESCUENTO (T.M.A.R.)</a:t>
                      </a:r>
                      <a:endParaRPr lang="es-ES" sz="140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283" marR="3228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 </a:t>
                      </a:r>
                      <a:endParaRPr lang="es-ES" sz="140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283" marR="32283" marT="0" marB="0" anchor="ctr"/>
                </a:tc>
              </a:tr>
              <a:tr h="2999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T.M.A.R.</a:t>
                      </a:r>
                      <a:endParaRPr lang="es-ES" sz="140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283" marR="3228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= (1+KP) (1+inf.) - 1</a:t>
                      </a:r>
                      <a:endParaRPr lang="es-ES" sz="140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283" marR="32283" marT="0" marB="0" anchor="ctr"/>
                </a:tc>
              </a:tr>
              <a:tr h="5720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T.M.A.R.</a:t>
                      </a:r>
                      <a:endParaRPr lang="es-ES" sz="140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283" marR="3228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= (1+0,1291) (1+0,0405) - 1</a:t>
                      </a:r>
                      <a:endParaRPr lang="es-ES" sz="140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283" marR="32283" marT="0" marB="0" anchor="ctr"/>
                </a:tc>
              </a:tr>
              <a:tr h="2999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T.M.A.R.</a:t>
                      </a:r>
                      <a:endParaRPr lang="es-ES" sz="140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283" marR="3228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17,48%</a:t>
                      </a:r>
                      <a:endParaRPr lang="es-ES" sz="1400" dirty="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283" marR="32283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43138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EVALUACIÓN FINANCIERA 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VAN</a:t>
            </a:r>
            <a:endParaRPr lang="es-ES" dirty="0"/>
          </a:p>
        </p:txBody>
      </p:sp>
      <p:graphicFrame>
        <p:nvGraphicFramePr>
          <p:cNvPr id="7" name="6 Marcador de contenido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173281158"/>
              </p:ext>
            </p:extLst>
          </p:nvPr>
        </p:nvGraphicFramePr>
        <p:xfrm>
          <a:off x="1981200" y="2540002"/>
          <a:ext cx="4572000" cy="39804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86000"/>
                <a:gridCol w="2286000"/>
              </a:tblGrid>
              <a:tr h="66847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DATOS</a:t>
                      </a:r>
                      <a:endParaRPr lang="es-EC" sz="1800">
                        <a:solidFill>
                          <a:srgbClr val="365F9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454" marR="334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VALORES</a:t>
                      </a:r>
                      <a:endParaRPr lang="es-EC" sz="1800">
                        <a:solidFill>
                          <a:srgbClr val="365F9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454" marR="33454" marT="0" marB="0"/>
                </a:tc>
              </a:tr>
              <a:tr h="66847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Numero de periodos </a:t>
                      </a:r>
                      <a:endParaRPr lang="es-EC" sz="1800">
                        <a:solidFill>
                          <a:srgbClr val="365F9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454" marR="334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5</a:t>
                      </a:r>
                      <a:endParaRPr lang="es-EC" sz="1800">
                        <a:solidFill>
                          <a:srgbClr val="365F9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454" marR="33454" marT="0" marB="0"/>
                </a:tc>
              </a:tr>
              <a:tr h="66847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Tipo de periodo </a:t>
                      </a:r>
                      <a:endParaRPr lang="es-EC" sz="1800">
                        <a:solidFill>
                          <a:srgbClr val="365F9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454" marR="334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anual</a:t>
                      </a:r>
                      <a:endParaRPr lang="es-EC" sz="1800">
                        <a:solidFill>
                          <a:srgbClr val="365F9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454" marR="33454" marT="0" marB="0"/>
                </a:tc>
              </a:tr>
              <a:tr h="66847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Tasa de descuento (i)</a:t>
                      </a:r>
                      <a:endParaRPr lang="es-EC" sz="1800">
                        <a:solidFill>
                          <a:srgbClr val="365F9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454" marR="334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17,5%</a:t>
                      </a:r>
                      <a:endParaRPr lang="es-EC" sz="1800">
                        <a:solidFill>
                          <a:srgbClr val="365F9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454" marR="33454" marT="0" marB="0"/>
                </a:tc>
              </a:tr>
              <a:tr h="605506">
                <a:tc>
                  <a:txBody>
                    <a:bodyPr/>
                    <a:lstStyle/>
                    <a:p>
                      <a:pPr algn="l"/>
                      <a:endParaRPr lang="es-EC" sz="1800">
                        <a:solidFill>
                          <a:srgbClr val="365F9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454" marR="33454" marT="0" marB="0"/>
                </a:tc>
                <a:tc>
                  <a:txBody>
                    <a:bodyPr/>
                    <a:lstStyle/>
                    <a:p>
                      <a:pPr algn="l"/>
                      <a:endParaRPr lang="es-EC" sz="1800">
                        <a:solidFill>
                          <a:srgbClr val="365F9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454" marR="33454" marT="0" marB="0"/>
                </a:tc>
              </a:tr>
              <a:tr h="66847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DESEMBOLSO INICIAL</a:t>
                      </a:r>
                      <a:endParaRPr lang="es-EC" sz="1800">
                        <a:solidFill>
                          <a:srgbClr val="365F9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454" marR="334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 $   116.916,55 </a:t>
                      </a:r>
                      <a:endParaRPr lang="es-EC" sz="1800" dirty="0">
                        <a:solidFill>
                          <a:srgbClr val="365F9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454" marR="33454" marT="0" marB="0"/>
                </a:tc>
              </a:tr>
            </a:tbl>
          </a:graphicData>
        </a:graphic>
      </p:graphicFrame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s-ES" dirty="0" err="1" smtClean="0"/>
              <a:t>TIR</a:t>
            </a:r>
            <a:endParaRPr lang="es-ES" dirty="0"/>
          </a:p>
        </p:txBody>
      </p:sp>
      <p:graphicFrame>
        <p:nvGraphicFramePr>
          <p:cNvPr id="8" name="7 Marcador de contenido"/>
          <p:cNvGraphicFramePr>
            <a:graphicFrameLocks noGrp="1"/>
          </p:cNvGraphicFramePr>
          <p:nvPr>
            <p:ph sz="quarter" idx="4"/>
          </p:nvPr>
        </p:nvGraphicFramePr>
        <p:xfrm>
          <a:off x="6781800" y="2509838"/>
          <a:ext cx="4572000" cy="3967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64060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PUNTO DE EQUILIBRIO</a:t>
            </a:r>
            <a:endParaRPr lang="es-ES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54749636"/>
              </p:ext>
            </p:extLst>
          </p:nvPr>
        </p:nvGraphicFramePr>
        <p:xfrm>
          <a:off x="1056187" y="2123649"/>
          <a:ext cx="3605410" cy="12268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02705"/>
                <a:gridCol w="1802705"/>
              </a:tblGrid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Costos fijos</a:t>
                      </a:r>
                      <a:endParaRPr lang="es-ES" sz="1200" dirty="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 smtClean="0">
                          <a:effectLst/>
                        </a:rPr>
                        <a:t> $ 132.683,00</a:t>
                      </a:r>
                      <a:endParaRPr lang="es-ES" sz="1200" dirty="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Precio Unitario</a:t>
                      </a:r>
                      <a:endParaRPr lang="es-ES" sz="120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 smtClean="0">
                          <a:effectLst/>
                        </a:rPr>
                        <a:t>$ 0,68</a:t>
                      </a:r>
                      <a:endParaRPr lang="es-ES" sz="1200" dirty="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Costos variables</a:t>
                      </a:r>
                      <a:endParaRPr lang="es-ES" sz="120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0</a:t>
                      </a:r>
                      <a:endParaRPr lang="es-ES" sz="1200" dirty="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Punto de Equilibrio</a:t>
                      </a:r>
                      <a:endParaRPr lang="es-ES" sz="120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 smtClean="0">
                          <a:effectLst/>
                        </a:rPr>
                        <a:t>195.122,00 LITROS</a:t>
                      </a:r>
                      <a:endParaRPr lang="es-ES" sz="1200" dirty="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UTILIDADES</a:t>
                      </a:r>
                      <a:endParaRPr lang="es-ES" sz="120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0</a:t>
                      </a:r>
                      <a:endParaRPr lang="es-ES" sz="1200" dirty="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650048476"/>
              </p:ext>
            </p:extLst>
          </p:nvPr>
        </p:nvGraphicFramePr>
        <p:xfrm>
          <a:off x="5204385" y="1897706"/>
          <a:ext cx="6382190" cy="40521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816960"/>
              </p:ext>
            </p:extLst>
          </p:nvPr>
        </p:nvGraphicFramePr>
        <p:xfrm>
          <a:off x="1066800" y="3818466"/>
          <a:ext cx="3556000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8000"/>
                <a:gridCol w="1778000"/>
              </a:tblGrid>
              <a:tr h="408517">
                <a:tc>
                  <a:txBody>
                    <a:bodyPr/>
                    <a:lstStyle/>
                    <a:p>
                      <a:r>
                        <a:rPr lang="es-ES" dirty="0" smtClean="0"/>
                        <a:t>VENTAS</a:t>
                      </a:r>
                      <a:r>
                        <a:rPr lang="es-ES" baseline="0" dirty="0" smtClean="0"/>
                        <a:t> ANUALES DE LA EMPRESA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252.000,00</a:t>
                      </a:r>
                      <a:r>
                        <a:rPr lang="es-ES" baseline="0" dirty="0" smtClean="0"/>
                        <a:t> LITROS AL AÑO</a:t>
                      </a:r>
                      <a:endParaRPr lang="es-ES" dirty="0"/>
                    </a:p>
                  </a:txBody>
                  <a:tcPr/>
                </a:tc>
              </a:tr>
              <a:tr h="408517">
                <a:tc>
                  <a:txBody>
                    <a:bodyPr/>
                    <a:lstStyle/>
                    <a:p>
                      <a:r>
                        <a:rPr lang="es-ES" dirty="0" smtClean="0"/>
                        <a:t>PORCENTAJE DE UTILIDAD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29,14 %</a:t>
                      </a:r>
                      <a:endParaRPr lang="es-E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2346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INTRODUCCIÓN</a:t>
            </a:r>
            <a:endParaRPr lang="es-ES" dirty="0"/>
          </a:p>
        </p:txBody>
      </p:sp>
      <p:sp>
        <p:nvSpPr>
          <p:cNvPr id="6" name="Marcador de texto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INTRODUCCIÓN AL PROYECTO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69295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/>
              <a:t>Gracias por su atención</a:t>
            </a:r>
            <a:endParaRPr lang="es-ES" dirty="0"/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es-ES" dirty="0" smtClean="0"/>
              <a:t>Andrea y Carlos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99606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>
          <a:xfrm>
            <a:off x="3482235" y="1206694"/>
            <a:ext cx="8296405" cy="4483101"/>
          </a:xfrm>
        </p:spPr>
        <p:txBody>
          <a:bodyPr>
            <a:normAutofit/>
          </a:bodyPr>
          <a:lstStyle/>
          <a:p>
            <a:pPr>
              <a:buClr>
                <a:srgbClr val="404040"/>
              </a:buClr>
            </a:pPr>
            <a:r>
              <a:rPr lang="es-ES" noProof="1" smtClean="0"/>
              <a:t>Remediación ambiental: Alemania, Estados Unidos, Brazil, entre otros.</a:t>
            </a:r>
          </a:p>
          <a:p>
            <a:pPr>
              <a:buClr>
                <a:srgbClr val="404040"/>
              </a:buClr>
            </a:pPr>
            <a:r>
              <a:rPr lang="es-ES" dirty="0"/>
              <a:t>I</a:t>
            </a:r>
            <a:r>
              <a:rPr lang="es-ES" dirty="0" smtClean="0"/>
              <a:t>mplementación </a:t>
            </a:r>
            <a:r>
              <a:rPr lang="es-ES" dirty="0"/>
              <a:t>de </a:t>
            </a:r>
            <a:r>
              <a:rPr lang="es-ES" dirty="0" smtClean="0"/>
              <a:t>diésel </a:t>
            </a:r>
            <a:r>
              <a:rPr lang="es-ES" dirty="0"/>
              <a:t>orgánico a partir de aceites vegetales y </a:t>
            </a:r>
            <a:r>
              <a:rPr lang="es-ES" dirty="0" smtClean="0"/>
              <a:t>animales.</a:t>
            </a:r>
            <a:endParaRPr lang="es-ES" noProof="1" smtClean="0"/>
          </a:p>
          <a:p>
            <a:pPr>
              <a:buClr>
                <a:srgbClr val="404040"/>
              </a:buClr>
            </a:pPr>
            <a:r>
              <a:rPr lang="es-ES" noProof="1" smtClean="0"/>
              <a:t>La falta de conocimientos y tecnología no permite la consolidación de estas propuestas.</a:t>
            </a:r>
          </a:p>
          <a:p>
            <a:pPr>
              <a:buClr>
                <a:srgbClr val="404040"/>
              </a:buClr>
            </a:pPr>
            <a:r>
              <a:rPr lang="es-ES" noProof="1" smtClean="0"/>
              <a:t>Ecuador es un país consumista a pesar de producir petróleo se importan sus derivados de otros países.</a:t>
            </a:r>
          </a:p>
          <a:p>
            <a:pPr>
              <a:buClr>
                <a:srgbClr val="404040"/>
              </a:buClr>
            </a:pPr>
            <a:r>
              <a:rPr lang="es-ES" noProof="1" smtClean="0"/>
              <a:t>Retroceso en el desarrollo del país y la escaces de empleo.</a:t>
            </a:r>
            <a:endParaRPr lang="es-ES" noProof="1"/>
          </a:p>
        </p:txBody>
      </p:sp>
      <p:pic>
        <p:nvPicPr>
          <p:cNvPr id="1026" name="Picture 2" descr="http://www.adnmundo.com/userfiles/contenidos/items/48508_detai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835" y="2319532"/>
            <a:ext cx="2857500" cy="2257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3332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ANÁLISIS DE LA OFERTA</a:t>
            </a:r>
            <a:endParaRPr lang="es-ES" dirty="0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2290506"/>
              </p:ext>
            </p:extLst>
          </p:nvPr>
        </p:nvGraphicFramePr>
        <p:xfrm>
          <a:off x="1027782" y="2481030"/>
          <a:ext cx="4690745" cy="18928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16990"/>
                <a:gridCol w="1929130"/>
                <a:gridCol w="1444625"/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AÑO</a:t>
                      </a:r>
                      <a:endParaRPr lang="es-E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PRODUCCIÓN MUNDIAL (millones de toneladas)</a:t>
                      </a:r>
                      <a:endParaRPr lang="es-E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INCREMENTO ANUAL %</a:t>
                      </a:r>
                      <a:endParaRPr lang="es-E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2008</a:t>
                      </a:r>
                      <a:endParaRPr lang="es-E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14,18</a:t>
                      </a:r>
                      <a:endParaRPr lang="es-E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-</a:t>
                      </a:r>
                      <a:endParaRPr lang="es-E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2009</a:t>
                      </a:r>
                      <a:endParaRPr lang="es-E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16,20</a:t>
                      </a:r>
                      <a:endParaRPr lang="es-E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14,25%</a:t>
                      </a:r>
                      <a:endParaRPr lang="es-E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2010</a:t>
                      </a:r>
                      <a:endParaRPr lang="es-E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18,37</a:t>
                      </a:r>
                      <a:endParaRPr lang="es-E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13,40%</a:t>
                      </a:r>
                      <a:endParaRPr lang="es-E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2011</a:t>
                      </a:r>
                      <a:endParaRPr lang="es-E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22,31</a:t>
                      </a:r>
                      <a:endParaRPr lang="es-E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21,45%</a:t>
                      </a:r>
                      <a:endParaRPr lang="es-E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2012</a:t>
                      </a:r>
                      <a:endParaRPr lang="es-E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24,19</a:t>
                      </a:r>
                      <a:endParaRPr lang="es-E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8,43%</a:t>
                      </a:r>
                      <a:endParaRPr lang="es-E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2013</a:t>
                      </a:r>
                      <a:endParaRPr lang="es-E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27,06</a:t>
                      </a:r>
                      <a:endParaRPr lang="es-E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11,86%</a:t>
                      </a:r>
                      <a:endParaRPr lang="es-E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2014</a:t>
                      </a:r>
                      <a:endParaRPr lang="es-E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29,12</a:t>
                      </a:r>
                      <a:endParaRPr lang="es-E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7,61%</a:t>
                      </a:r>
                      <a:endParaRPr lang="es-ES" sz="1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3238818216"/>
              </p:ext>
            </p:extLst>
          </p:nvPr>
        </p:nvGraphicFramePr>
        <p:xfrm>
          <a:off x="6155499" y="2229633"/>
          <a:ext cx="5486400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15255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951979" y="303234"/>
            <a:ext cx="4812082" cy="69623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400" kern="1200" cap="all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2400" b="1" dirty="0"/>
              <a:t>PORCENTAJE DE USO ANUAL POR MATERIA PRIMA</a:t>
            </a:r>
            <a:endParaRPr lang="es-ES" sz="2400" dirty="0"/>
          </a:p>
        </p:txBody>
      </p:sp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7645945"/>
              </p:ext>
            </p:extLst>
          </p:nvPr>
        </p:nvGraphicFramePr>
        <p:xfrm>
          <a:off x="523697" y="1180954"/>
          <a:ext cx="5668645" cy="21031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09625"/>
                <a:gridCol w="809625"/>
                <a:gridCol w="809625"/>
                <a:gridCol w="809625"/>
                <a:gridCol w="809625"/>
                <a:gridCol w="810260"/>
                <a:gridCol w="810260"/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AÑO</a:t>
                      </a:r>
                      <a:endParaRPr lang="es-ES" sz="1100" dirty="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ACEITE DE SOJA</a:t>
                      </a:r>
                      <a:endParaRPr lang="es-ES" sz="1100" dirty="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ACEITE DE COLZA</a:t>
                      </a:r>
                      <a:endParaRPr lang="es-ES" sz="110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ACEITE DE PALMA</a:t>
                      </a:r>
                      <a:endParaRPr lang="es-ES" sz="110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ACEITE DE GIRASOL</a:t>
                      </a:r>
                      <a:endParaRPr lang="es-ES" sz="110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SEBO</a:t>
                      </a:r>
                      <a:endParaRPr lang="es-ES" sz="110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OTRAS MATERIAS PRIMAS</a:t>
                      </a:r>
                      <a:endParaRPr lang="es-ES" sz="110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2008</a:t>
                      </a:r>
                      <a:endParaRPr lang="es-ES" sz="110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32,08%</a:t>
                      </a:r>
                      <a:endParaRPr lang="es-ES" sz="110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35,27%</a:t>
                      </a:r>
                      <a:endParaRPr lang="es-ES" sz="110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16,15%</a:t>
                      </a:r>
                      <a:endParaRPr lang="es-ES" sz="110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0,92%</a:t>
                      </a:r>
                      <a:endParaRPr lang="es-ES" sz="110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6,16%</a:t>
                      </a:r>
                      <a:endParaRPr lang="es-ES" sz="110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9,42%</a:t>
                      </a:r>
                      <a:endParaRPr lang="es-ES" sz="110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2009</a:t>
                      </a:r>
                      <a:endParaRPr lang="es-ES" sz="110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27,04%</a:t>
                      </a:r>
                      <a:endParaRPr lang="es-ES" sz="110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35,25%</a:t>
                      </a:r>
                      <a:endParaRPr lang="es-ES" sz="110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20,80%</a:t>
                      </a:r>
                      <a:endParaRPr lang="es-ES" sz="110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1,23%</a:t>
                      </a:r>
                      <a:endParaRPr lang="es-ES" sz="110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6,36%</a:t>
                      </a:r>
                      <a:endParaRPr lang="es-ES" sz="110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9,32%</a:t>
                      </a:r>
                      <a:endParaRPr lang="es-ES" sz="110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2010</a:t>
                      </a:r>
                      <a:endParaRPr lang="es-ES" sz="110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29,12%</a:t>
                      </a:r>
                      <a:endParaRPr lang="es-ES" sz="110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34,57%</a:t>
                      </a:r>
                      <a:endParaRPr lang="es-ES" sz="110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21,76%</a:t>
                      </a:r>
                      <a:endParaRPr lang="es-ES" sz="110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0,76%</a:t>
                      </a:r>
                      <a:endParaRPr lang="es-ES" sz="110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5,34%</a:t>
                      </a:r>
                      <a:endParaRPr lang="es-ES" sz="110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8,45%</a:t>
                      </a:r>
                      <a:endParaRPr lang="es-ES" sz="110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2011</a:t>
                      </a:r>
                      <a:endParaRPr lang="es-ES" sz="110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33,00%</a:t>
                      </a:r>
                      <a:endParaRPr lang="es-ES" sz="110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27,90%</a:t>
                      </a:r>
                      <a:endParaRPr lang="es-ES" sz="110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22,93%</a:t>
                      </a:r>
                      <a:endParaRPr lang="es-ES" sz="110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0,67%</a:t>
                      </a:r>
                      <a:endParaRPr lang="es-ES" sz="110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6,40%</a:t>
                      </a:r>
                      <a:endParaRPr lang="es-ES" sz="110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9,09%</a:t>
                      </a:r>
                      <a:endParaRPr lang="es-ES" sz="110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2012</a:t>
                      </a:r>
                      <a:endParaRPr lang="es-ES" sz="110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28,21%</a:t>
                      </a:r>
                      <a:endParaRPr lang="es-ES" sz="110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25,82%</a:t>
                      </a:r>
                      <a:endParaRPr lang="es-ES" sz="110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28,17%</a:t>
                      </a:r>
                      <a:endParaRPr lang="es-ES" sz="110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0,74%</a:t>
                      </a:r>
                      <a:endParaRPr lang="es-ES" sz="110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6,28%</a:t>
                      </a:r>
                      <a:endParaRPr lang="es-ES" sz="110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10,78%</a:t>
                      </a:r>
                      <a:endParaRPr lang="es-ES" sz="110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2013</a:t>
                      </a:r>
                      <a:endParaRPr lang="es-ES" sz="110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25,82%</a:t>
                      </a:r>
                      <a:endParaRPr lang="es-ES" sz="110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22,98%</a:t>
                      </a:r>
                      <a:endParaRPr lang="es-ES" sz="110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31,69%</a:t>
                      </a:r>
                      <a:endParaRPr lang="es-ES" sz="110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0,70%</a:t>
                      </a:r>
                      <a:endParaRPr lang="es-ES" sz="110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7,16%</a:t>
                      </a:r>
                      <a:endParaRPr lang="es-ES" sz="110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11,66%</a:t>
                      </a:r>
                      <a:endParaRPr lang="es-ES" sz="110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2014</a:t>
                      </a:r>
                      <a:endParaRPr lang="es-ES" sz="110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25,03%</a:t>
                      </a:r>
                      <a:endParaRPr lang="es-ES" sz="110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22,00%</a:t>
                      </a:r>
                      <a:endParaRPr lang="es-ES" sz="110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32,82%</a:t>
                      </a:r>
                      <a:endParaRPr lang="es-ES" sz="110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0,62%</a:t>
                      </a:r>
                      <a:endParaRPr lang="es-ES" sz="110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7,45%</a:t>
                      </a:r>
                      <a:endParaRPr lang="es-ES" sz="110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12,08%</a:t>
                      </a:r>
                      <a:endParaRPr lang="es-ES" sz="1100" dirty="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7171" name="Picture 3" descr="http://e-ciencia.com/blog/wp-content/uploads/2011/09/49218gs6aof9ux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3028" y="303234"/>
            <a:ext cx="2322534" cy="2322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http://hi-techautomatizacion.com/wp-content/uploads/2013/06/bio-algas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923" y="3844968"/>
            <a:ext cx="2905125" cy="199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Gráfico 10"/>
          <p:cNvGraphicFramePr/>
          <p:nvPr>
            <p:extLst>
              <p:ext uri="{D42A27DB-BD31-4B8C-83A1-F6EECF244321}">
                <p14:modId xmlns:p14="http://schemas.microsoft.com/office/powerpoint/2010/main" val="911538106"/>
              </p:ext>
            </p:extLst>
          </p:nvPr>
        </p:nvGraphicFramePr>
        <p:xfrm>
          <a:off x="6263014" y="2961104"/>
          <a:ext cx="5306860" cy="37027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807487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PRODUCCIÓN MUNDIAL POR PAÍS</a:t>
            </a:r>
            <a:endParaRPr lang="es-ES" dirty="0"/>
          </a:p>
        </p:txBody>
      </p:sp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279947164"/>
              </p:ext>
            </p:extLst>
          </p:nvPr>
        </p:nvGraphicFramePr>
        <p:xfrm>
          <a:off x="572021" y="2179528"/>
          <a:ext cx="6204559" cy="39958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8194" name="Picture 2" descr="http://www.terraecuador.net/revista_48/48_f_biocombustibl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8874" y="2145083"/>
            <a:ext cx="333375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3748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Oferta local</a:t>
            </a:r>
            <a:endParaRPr lang="es-ES" dirty="0"/>
          </a:p>
        </p:txBody>
      </p:sp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2216469758"/>
              </p:ext>
            </p:extLst>
          </p:nvPr>
        </p:nvGraphicFramePr>
        <p:xfrm>
          <a:off x="710084" y="2582426"/>
          <a:ext cx="5486400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Marcador de contenido 2"/>
          <p:cNvSpPr>
            <a:spLocks noGrp="1"/>
          </p:cNvSpPr>
          <p:nvPr>
            <p:ph idx="1"/>
          </p:nvPr>
        </p:nvSpPr>
        <p:spPr>
          <a:xfrm>
            <a:off x="7355255" y="2419911"/>
            <a:ext cx="4461607" cy="3538762"/>
          </a:xfrm>
        </p:spPr>
        <p:txBody>
          <a:bodyPr>
            <a:normAutofit/>
          </a:bodyPr>
          <a:lstStyle/>
          <a:p>
            <a:r>
              <a:rPr lang="es-ES" dirty="0" smtClean="0"/>
              <a:t>La producción de Etanol no cubre la demanda nacional a pesar de la creación de proyectos para promover el crecimiento del mismo.</a:t>
            </a:r>
          </a:p>
          <a:p>
            <a:r>
              <a:rPr lang="es-ES" dirty="0" smtClean="0"/>
              <a:t>Generando una fuente renovable de combustible vegetal.</a:t>
            </a:r>
          </a:p>
          <a:p>
            <a:pPr marL="0" indent="0">
              <a:buNone/>
            </a:pPr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3418698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reframe Building 16x9">
  <a:themeElements>
    <a:clrScheme name="WireframeBuilding">
      <a:dk1>
        <a:srgbClr val="404040"/>
      </a:dk1>
      <a:lt1>
        <a:sysClr val="window" lastClr="FFFFFF"/>
      </a:lt1>
      <a:dk2>
        <a:srgbClr val="000000"/>
      </a:dk2>
      <a:lt2>
        <a:srgbClr val="E4F9F9"/>
      </a:lt2>
      <a:accent1>
        <a:srgbClr val="1BDCFF"/>
      </a:accent1>
      <a:accent2>
        <a:srgbClr val="3AC673"/>
      </a:accent2>
      <a:accent3>
        <a:srgbClr val="F6BD1E"/>
      </a:accent3>
      <a:accent4>
        <a:srgbClr val="C74167"/>
      </a:accent4>
      <a:accent5>
        <a:srgbClr val="F17E1F"/>
      </a:accent5>
      <a:accent6>
        <a:srgbClr val="6681CC"/>
      </a:accent6>
      <a:hlink>
        <a:srgbClr val="F17E1F"/>
      </a:hlink>
      <a:folHlink>
        <a:srgbClr val="969696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ireframeBuilding_16x9_TP103031026" id="{1B5490F3-6C07-4947-9B96-4E076E662837}" vid="{85B9ABED-C958-40F7-AB1A-D7737028ED31}"/>
    </a:ext>
  </a:extLst>
</a:theme>
</file>

<file path=ppt/theme/theme2.xml><?xml version="1.0" encoding="utf-8"?>
<a:theme xmlns:a="http://schemas.openxmlformats.org/drawingml/2006/main" name="Office Theme">
  <a:themeElements>
    <a:clrScheme name="WireframeBuilding">
      <a:dk1>
        <a:srgbClr val="404040"/>
      </a:dk1>
      <a:lt1>
        <a:sysClr val="window" lastClr="FFFFFF"/>
      </a:lt1>
      <a:dk2>
        <a:srgbClr val="000000"/>
      </a:dk2>
      <a:lt2>
        <a:srgbClr val="E4F9F9"/>
      </a:lt2>
      <a:accent1>
        <a:srgbClr val="1BDCFF"/>
      </a:accent1>
      <a:accent2>
        <a:srgbClr val="3AC673"/>
      </a:accent2>
      <a:accent3>
        <a:srgbClr val="F6BD1E"/>
      </a:accent3>
      <a:accent4>
        <a:srgbClr val="C74167"/>
      </a:accent4>
      <a:accent5>
        <a:srgbClr val="F17E1F"/>
      </a:accent5>
      <a:accent6>
        <a:srgbClr val="6681CC"/>
      </a:accent6>
      <a:hlink>
        <a:srgbClr val="F17E1F"/>
      </a:hlink>
      <a:folHlink>
        <a:srgbClr val="96969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WireframeBuilding">
      <a:dk1>
        <a:srgbClr val="404040"/>
      </a:dk1>
      <a:lt1>
        <a:sysClr val="window" lastClr="FFFFFF"/>
      </a:lt1>
      <a:dk2>
        <a:srgbClr val="000000"/>
      </a:dk2>
      <a:lt2>
        <a:srgbClr val="E4F9F9"/>
      </a:lt2>
      <a:accent1>
        <a:srgbClr val="1BDCFF"/>
      </a:accent1>
      <a:accent2>
        <a:srgbClr val="3AC673"/>
      </a:accent2>
      <a:accent3>
        <a:srgbClr val="F6BD1E"/>
      </a:accent3>
      <a:accent4>
        <a:srgbClr val="C74167"/>
      </a:accent4>
      <a:accent5>
        <a:srgbClr val="F17E1F"/>
      </a:accent5>
      <a:accent6>
        <a:srgbClr val="6681CC"/>
      </a:accent6>
      <a:hlink>
        <a:srgbClr val="F17E1F"/>
      </a:hlink>
      <a:folHlink>
        <a:srgbClr val="96969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C1EF0E57-12D2-4B54-A790-AA6D167593A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Presentación con el forjado de un edificio (pantalla ancha)</Template>
  <TotalTime>0</TotalTime>
  <Words>2288</Words>
  <Application>Microsoft Office PowerPoint</Application>
  <PresentationFormat>Personalizado</PresentationFormat>
  <Paragraphs>756</Paragraphs>
  <Slides>40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40</vt:i4>
      </vt:variant>
    </vt:vector>
  </HeadingPairs>
  <TitlesOfParts>
    <vt:vector size="41" baseType="lpstr">
      <vt:lpstr>Wireframe Building 16x9</vt:lpstr>
      <vt:lpstr>bienvenidos</vt:lpstr>
      <vt:lpstr>PRODUCCIÓN DE BIODIESEL A BASE DE ACEITE DE MORINGA OLEÍFERA (ÁRBOL DE LA VIDA), PARA LA EXPORTACIÓN A PERÚ CON PROPUESTA DE REMEDIACIÓN AMBIENTAL</vt:lpstr>
      <vt:lpstr>SUMAK KAWSAY</vt:lpstr>
      <vt:lpstr>INTRODUCCIÓN</vt:lpstr>
      <vt:lpstr>Presentación de PowerPoint</vt:lpstr>
      <vt:lpstr>ANÁLISIS DE LA OFERTA</vt:lpstr>
      <vt:lpstr>Presentación de PowerPoint</vt:lpstr>
      <vt:lpstr>PRODUCCIÓN MUNDIAL POR PAÍS</vt:lpstr>
      <vt:lpstr>Oferta local</vt:lpstr>
      <vt:lpstr>ANÁLISIS DE LA DEMANDA</vt:lpstr>
      <vt:lpstr>MORINGA OLEÍFERA </vt:lpstr>
      <vt:lpstr>Rendimiento del biodiesel</vt:lpstr>
      <vt:lpstr>ESTUDIO ORGANIZACIONAL Y TÉCNICO</vt:lpstr>
      <vt:lpstr>UBICACIÓN (Rundupamba – nono)</vt:lpstr>
      <vt:lpstr>PROCESO INDUSTRIAL</vt:lpstr>
      <vt:lpstr>Capacidad de producción</vt:lpstr>
      <vt:lpstr>Plan de mercadeo</vt:lpstr>
      <vt:lpstr>Estudio de exportación</vt:lpstr>
      <vt:lpstr>Acuerdos comerciales</vt:lpstr>
      <vt:lpstr>documentación</vt:lpstr>
      <vt:lpstr>documentación</vt:lpstr>
      <vt:lpstr>documentación</vt:lpstr>
      <vt:lpstr>documentación</vt:lpstr>
      <vt:lpstr>Exportación de biodiesel</vt:lpstr>
      <vt:lpstr>Partida arancelaria</vt:lpstr>
      <vt:lpstr>TRANSPORTE</vt:lpstr>
      <vt:lpstr>INCOTERM</vt:lpstr>
      <vt:lpstr>Forma de pago</vt:lpstr>
      <vt:lpstr>ESTUDIO FINANCIERO</vt:lpstr>
      <vt:lpstr>ESTRUCTURA DE LA INVERSIÓN</vt:lpstr>
      <vt:lpstr>PRESUPUESTO DE INGRESOS</vt:lpstr>
      <vt:lpstr>INGRESOS NETOS</vt:lpstr>
      <vt:lpstr>Presupuesto de egresos</vt:lpstr>
      <vt:lpstr>Amortización de la deuda</vt:lpstr>
      <vt:lpstr>Estado de resultados</vt:lpstr>
      <vt:lpstr>FLUJO DE CAJA</vt:lpstr>
      <vt:lpstr>EVALUACIÓN FINANCIERA</vt:lpstr>
      <vt:lpstr>EVALUACIÓN FINANCIERA </vt:lpstr>
      <vt:lpstr>PUNTO DE EQUILIBRIO</vt:lpstr>
      <vt:lpstr>Gracias por su atención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2015-05-17T14:40:10Z</dcterms:created>
  <dcterms:modified xsi:type="dcterms:W3CDTF">2015-06-11T14:21:58Z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TC030310279991</vt:lpwstr>
  </property>
</Properties>
</file>