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60" r:id="rId5"/>
    <p:sldId id="333" r:id="rId6"/>
    <p:sldId id="268" r:id="rId7"/>
    <p:sldId id="269" r:id="rId8"/>
    <p:sldId id="274" r:id="rId9"/>
    <p:sldId id="273" r:id="rId10"/>
    <p:sldId id="272" r:id="rId11"/>
    <p:sldId id="262" r:id="rId12"/>
    <p:sldId id="275" r:id="rId13"/>
    <p:sldId id="278" r:id="rId14"/>
    <p:sldId id="281" r:id="rId15"/>
    <p:sldId id="307" r:id="rId16"/>
    <p:sldId id="282" r:id="rId17"/>
    <p:sldId id="280" r:id="rId18"/>
    <p:sldId id="306" r:id="rId19"/>
    <p:sldId id="308" r:id="rId20"/>
    <p:sldId id="284" r:id="rId21"/>
    <p:sldId id="283" r:id="rId22"/>
    <p:sldId id="285" r:id="rId23"/>
    <p:sldId id="286" r:id="rId24"/>
    <p:sldId id="263" r:id="rId25"/>
    <p:sldId id="276" r:id="rId26"/>
    <p:sldId id="289" r:id="rId27"/>
    <p:sldId id="290" r:id="rId28"/>
    <p:sldId id="277" r:id="rId29"/>
    <p:sldId id="287" r:id="rId30"/>
    <p:sldId id="264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65" r:id="rId40"/>
    <p:sldId id="299" r:id="rId41"/>
    <p:sldId id="300" r:id="rId42"/>
    <p:sldId id="301" r:id="rId43"/>
    <p:sldId id="310" r:id="rId44"/>
    <p:sldId id="311" r:id="rId45"/>
    <p:sldId id="312" r:id="rId46"/>
    <p:sldId id="315" r:id="rId47"/>
    <p:sldId id="313" r:id="rId48"/>
    <p:sldId id="314" r:id="rId49"/>
    <p:sldId id="317" r:id="rId50"/>
    <p:sldId id="266" r:id="rId51"/>
    <p:sldId id="302" r:id="rId52"/>
    <p:sldId id="303" r:id="rId53"/>
    <p:sldId id="305" r:id="rId54"/>
    <p:sldId id="318" r:id="rId55"/>
    <p:sldId id="319" r:id="rId56"/>
    <p:sldId id="323" r:id="rId57"/>
    <p:sldId id="324" r:id="rId58"/>
    <p:sldId id="328" r:id="rId59"/>
    <p:sldId id="267" r:id="rId60"/>
    <p:sldId id="329" r:id="rId61"/>
    <p:sldId id="331" r:id="rId62"/>
    <p:sldId id="332" r:id="rId63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9361A-EB43-4DF3-9C49-FC510CAD405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42A5D1D-A2FD-4973-BA12-69F675E94ADC}">
      <dgm:prSet custT="1"/>
      <dgm:spPr/>
      <dgm:t>
        <a:bodyPr/>
        <a:lstStyle/>
        <a:p>
          <a:r>
            <a:rPr lang="es-EC" sz="1400" dirty="0" smtClean="0"/>
            <a:t>2. Realizar un estudio de mercado, diagnosticando las variables que influyen en el desarrollo de la propuesta, para determinar los destinos y medios de internacionalización del producto.</a:t>
          </a:r>
        </a:p>
      </dgm:t>
    </dgm:pt>
    <dgm:pt modelId="{FD978B8E-68BB-4C4A-A0D0-0DD7F4950656}" type="parTrans" cxnId="{3960ECA7-C8F4-43A9-9928-25FD596854EA}">
      <dgm:prSet/>
      <dgm:spPr/>
      <dgm:t>
        <a:bodyPr/>
        <a:lstStyle/>
        <a:p>
          <a:endParaRPr lang="es-EC" sz="1400"/>
        </a:p>
      </dgm:t>
    </dgm:pt>
    <dgm:pt modelId="{4709F4AC-1C95-43C1-93A1-F41F12CB2825}" type="sibTrans" cxnId="{3960ECA7-C8F4-43A9-9928-25FD596854EA}">
      <dgm:prSet/>
      <dgm:spPr/>
      <dgm:t>
        <a:bodyPr/>
        <a:lstStyle/>
        <a:p>
          <a:endParaRPr lang="es-EC" sz="1400"/>
        </a:p>
      </dgm:t>
    </dgm:pt>
    <dgm:pt modelId="{7C6069EE-6414-4657-88C7-A80F5008DB34}">
      <dgm:prSet custT="1"/>
      <dgm:spPr/>
      <dgm:t>
        <a:bodyPr/>
        <a:lstStyle/>
        <a:p>
          <a:r>
            <a:rPr lang="es-EC" sz="1400" dirty="0" smtClean="0"/>
            <a:t>3. Definir el direccionamiento estratégico para la Asociación de Desarrollo Comunitario “Aromas de Cayambe”, mediante un Modelo de Asociatividad, basados en principios de Comercio Justo.</a:t>
          </a:r>
        </a:p>
      </dgm:t>
    </dgm:pt>
    <dgm:pt modelId="{510F7371-F00D-4E28-B308-CB409496D987}" type="parTrans" cxnId="{7EDAC856-AC76-4779-85C9-B9364113227F}">
      <dgm:prSet/>
      <dgm:spPr/>
      <dgm:t>
        <a:bodyPr/>
        <a:lstStyle/>
        <a:p>
          <a:endParaRPr lang="es-EC" sz="1400"/>
        </a:p>
      </dgm:t>
    </dgm:pt>
    <dgm:pt modelId="{B759AA5A-69C5-4BCD-9E26-E244D95C9A90}" type="sibTrans" cxnId="{7EDAC856-AC76-4779-85C9-B9364113227F}">
      <dgm:prSet/>
      <dgm:spPr/>
      <dgm:t>
        <a:bodyPr/>
        <a:lstStyle/>
        <a:p>
          <a:endParaRPr lang="es-EC" sz="1400"/>
        </a:p>
      </dgm:t>
    </dgm:pt>
    <dgm:pt modelId="{6395CFB8-9577-4F1C-9719-11B025F729D0}">
      <dgm:prSet custT="1"/>
      <dgm:spPr/>
      <dgm:t>
        <a:bodyPr/>
        <a:lstStyle/>
        <a:p>
          <a:r>
            <a:rPr lang="es-EC" sz="1400" dirty="0" smtClean="0"/>
            <a:t>4. Establecer un plan de marketing y ventas internacional, programando estrategias, con el fin de posibilitar el ingreso de la Asociación de Desarrollo Comunitario “Aromas de Cayambe” al mercado internacional.</a:t>
          </a:r>
        </a:p>
      </dgm:t>
    </dgm:pt>
    <dgm:pt modelId="{16AB9467-2888-4D85-AF76-5134C29E9306}" type="parTrans" cxnId="{B1C9B5A0-1645-4D48-8EB0-75680160BE2D}">
      <dgm:prSet/>
      <dgm:spPr/>
      <dgm:t>
        <a:bodyPr/>
        <a:lstStyle/>
        <a:p>
          <a:endParaRPr lang="es-EC" sz="1400"/>
        </a:p>
      </dgm:t>
    </dgm:pt>
    <dgm:pt modelId="{2C6ACC43-0423-4D99-8F57-EC0FA1C9595D}" type="sibTrans" cxnId="{B1C9B5A0-1645-4D48-8EB0-75680160BE2D}">
      <dgm:prSet/>
      <dgm:spPr/>
      <dgm:t>
        <a:bodyPr/>
        <a:lstStyle/>
        <a:p>
          <a:endParaRPr lang="es-EC" sz="1400"/>
        </a:p>
      </dgm:t>
    </dgm:pt>
    <dgm:pt modelId="{20C6AD18-8A2F-4DB8-AA82-7AB6B335AB8D}">
      <dgm:prSet custT="1"/>
      <dgm:spPr/>
      <dgm:t>
        <a:bodyPr/>
        <a:lstStyle/>
        <a:p>
          <a:r>
            <a:rPr lang="es-EC" sz="1400" dirty="0" smtClean="0"/>
            <a:t>5. Establecer el proceso logístico e internacionalización de Plantas medicinales y aromáticas producidas e industrializadas por la Asociación de Desarrollo Comunitario “Aromas de Cayambe”, a través de un manual de procedimiento, que permita gestionar la exportación del producto.</a:t>
          </a:r>
        </a:p>
      </dgm:t>
    </dgm:pt>
    <dgm:pt modelId="{C2CC77E9-5633-4A4C-A5F9-B7E778EF3050}" type="parTrans" cxnId="{2292A31D-A0B0-4B48-A688-B5DB70EABCA7}">
      <dgm:prSet/>
      <dgm:spPr/>
      <dgm:t>
        <a:bodyPr/>
        <a:lstStyle/>
        <a:p>
          <a:endParaRPr lang="es-EC" sz="1400"/>
        </a:p>
      </dgm:t>
    </dgm:pt>
    <dgm:pt modelId="{11D5D19A-18FB-4A79-BE54-61B0374D4060}" type="sibTrans" cxnId="{2292A31D-A0B0-4B48-A688-B5DB70EABCA7}">
      <dgm:prSet/>
      <dgm:spPr/>
      <dgm:t>
        <a:bodyPr/>
        <a:lstStyle/>
        <a:p>
          <a:endParaRPr lang="es-EC" sz="1400"/>
        </a:p>
      </dgm:t>
    </dgm:pt>
    <dgm:pt modelId="{CAC8CDA3-B44C-4668-88C5-30CE44F9316B}">
      <dgm:prSet custT="1"/>
      <dgm:spPr/>
      <dgm:t>
        <a:bodyPr/>
        <a:lstStyle/>
        <a:p>
          <a:r>
            <a:rPr lang="es-EC" sz="1400" dirty="0" smtClean="0"/>
            <a:t>6. Realizar análisis financiero, implementado un escenario simulado con ventas internacionales proyectadas, para fijar parámetros que permitan la toma de decisiones acertadas.</a:t>
          </a:r>
        </a:p>
      </dgm:t>
    </dgm:pt>
    <dgm:pt modelId="{12D71C8E-0CEA-4E57-A37A-EB886271C2C7}" type="parTrans" cxnId="{F662CEA9-12C1-4591-8BCF-3F634764A174}">
      <dgm:prSet/>
      <dgm:spPr/>
      <dgm:t>
        <a:bodyPr/>
        <a:lstStyle/>
        <a:p>
          <a:endParaRPr lang="es-EC" sz="1400"/>
        </a:p>
      </dgm:t>
    </dgm:pt>
    <dgm:pt modelId="{85C9A79D-9525-4975-BEB1-E3C5CA4C5C77}" type="sibTrans" cxnId="{F662CEA9-12C1-4591-8BCF-3F634764A174}">
      <dgm:prSet/>
      <dgm:spPr/>
      <dgm:t>
        <a:bodyPr/>
        <a:lstStyle/>
        <a:p>
          <a:endParaRPr lang="es-EC" sz="1400"/>
        </a:p>
      </dgm:t>
    </dgm:pt>
    <dgm:pt modelId="{0990DF0B-FEC3-4E82-A9BA-605142D43C37}">
      <dgm:prSet custT="1"/>
      <dgm:spPr/>
      <dgm:t>
        <a:bodyPr/>
        <a:lstStyle/>
        <a:p>
          <a:r>
            <a:rPr lang="es-EC" sz="1400" dirty="0" smtClean="0"/>
            <a:t>7. Redactar las respectivas conclusiones y recomendaciones del proyecto realizado, que facilite el entendimiento para las principales beneficiarias de la Asociación de Desarrollo Comunitario “Aromas de Cayambe”.</a:t>
          </a:r>
        </a:p>
      </dgm:t>
    </dgm:pt>
    <dgm:pt modelId="{AA4BDD86-A849-4134-8647-EC361608CC05}" type="parTrans" cxnId="{F257A4A0-BE3F-46E6-880A-39A58878BCAE}">
      <dgm:prSet/>
      <dgm:spPr/>
      <dgm:t>
        <a:bodyPr/>
        <a:lstStyle/>
        <a:p>
          <a:endParaRPr lang="es-EC" sz="1400"/>
        </a:p>
      </dgm:t>
    </dgm:pt>
    <dgm:pt modelId="{53A55B0D-C406-4183-8D8C-6D6612DECF09}" type="sibTrans" cxnId="{F257A4A0-BE3F-46E6-880A-39A58878BCAE}">
      <dgm:prSet/>
      <dgm:spPr/>
      <dgm:t>
        <a:bodyPr/>
        <a:lstStyle/>
        <a:p>
          <a:endParaRPr lang="es-EC" sz="1400"/>
        </a:p>
      </dgm:t>
    </dgm:pt>
    <dgm:pt modelId="{E11D3AD9-B31F-4611-B863-F7FFD99BE5F5}">
      <dgm:prSet phldrT="[Texto]" custT="1"/>
      <dgm:spPr/>
      <dgm:t>
        <a:bodyPr/>
        <a:lstStyle/>
        <a:p>
          <a:r>
            <a:rPr lang="es-EC" sz="1400" dirty="0" smtClean="0"/>
            <a:t>1. Construir una recopilación de generalidades que engloben conceptualizaciones aplicables a la investigación.</a:t>
          </a:r>
          <a:endParaRPr lang="es-EC" sz="1400" dirty="0"/>
        </a:p>
      </dgm:t>
    </dgm:pt>
    <dgm:pt modelId="{45EDA12B-FA2A-4E24-8E25-D5B1CE205409}" type="sibTrans" cxnId="{7340753B-0DBC-4F14-886A-ADFA50AC4486}">
      <dgm:prSet/>
      <dgm:spPr/>
      <dgm:t>
        <a:bodyPr/>
        <a:lstStyle/>
        <a:p>
          <a:endParaRPr lang="es-EC" sz="1400"/>
        </a:p>
      </dgm:t>
    </dgm:pt>
    <dgm:pt modelId="{38B22B91-4A1F-4701-8C73-94B1AF6DC7AB}" type="parTrans" cxnId="{7340753B-0DBC-4F14-886A-ADFA50AC4486}">
      <dgm:prSet/>
      <dgm:spPr/>
      <dgm:t>
        <a:bodyPr/>
        <a:lstStyle/>
        <a:p>
          <a:endParaRPr lang="es-EC" sz="1400"/>
        </a:p>
      </dgm:t>
    </dgm:pt>
    <dgm:pt modelId="{FDB50FD6-C736-49C4-9762-AEE6D89E30BF}" type="pres">
      <dgm:prSet presAssocID="{8AE9361A-EB43-4DF3-9C49-FC510CAD4051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A6E162D-A503-47E0-A1A0-0020708F8698}" type="pres">
      <dgm:prSet presAssocID="{E11D3AD9-B31F-4611-B863-F7FFD99BE5F5}" presName="thickLine" presStyleLbl="alignNode1" presStyleIdx="0" presStyleCnt="7"/>
      <dgm:spPr/>
      <dgm:t>
        <a:bodyPr/>
        <a:lstStyle/>
        <a:p>
          <a:endParaRPr lang="es-EC"/>
        </a:p>
      </dgm:t>
    </dgm:pt>
    <dgm:pt modelId="{E5EBD673-2C4F-431E-B61D-A5D2144EF40A}" type="pres">
      <dgm:prSet presAssocID="{E11D3AD9-B31F-4611-B863-F7FFD99BE5F5}" presName="horz1" presStyleCnt="0"/>
      <dgm:spPr/>
      <dgm:t>
        <a:bodyPr/>
        <a:lstStyle/>
        <a:p>
          <a:endParaRPr lang="es-EC"/>
        </a:p>
      </dgm:t>
    </dgm:pt>
    <dgm:pt modelId="{3FD8652D-63B5-40F6-B89B-FF13CFF98978}" type="pres">
      <dgm:prSet presAssocID="{E11D3AD9-B31F-4611-B863-F7FFD99BE5F5}" presName="tx1" presStyleLbl="revTx" presStyleIdx="0" presStyleCnt="7"/>
      <dgm:spPr/>
      <dgm:t>
        <a:bodyPr/>
        <a:lstStyle/>
        <a:p>
          <a:endParaRPr lang="es-EC"/>
        </a:p>
      </dgm:t>
    </dgm:pt>
    <dgm:pt modelId="{9D942752-0498-421C-AD63-4C5ED1F99A1D}" type="pres">
      <dgm:prSet presAssocID="{E11D3AD9-B31F-4611-B863-F7FFD99BE5F5}" presName="vert1" presStyleCnt="0"/>
      <dgm:spPr/>
      <dgm:t>
        <a:bodyPr/>
        <a:lstStyle/>
        <a:p>
          <a:endParaRPr lang="es-EC"/>
        </a:p>
      </dgm:t>
    </dgm:pt>
    <dgm:pt modelId="{87ED537B-CB02-4596-AF5E-5F8F559D6A07}" type="pres">
      <dgm:prSet presAssocID="{742A5D1D-A2FD-4973-BA12-69F675E94ADC}" presName="thickLine" presStyleLbl="alignNode1" presStyleIdx="1" presStyleCnt="7"/>
      <dgm:spPr/>
      <dgm:t>
        <a:bodyPr/>
        <a:lstStyle/>
        <a:p>
          <a:endParaRPr lang="es-EC"/>
        </a:p>
      </dgm:t>
    </dgm:pt>
    <dgm:pt modelId="{7A736FC3-3AB2-4376-8632-6C4504C2ED31}" type="pres">
      <dgm:prSet presAssocID="{742A5D1D-A2FD-4973-BA12-69F675E94ADC}" presName="horz1" presStyleCnt="0"/>
      <dgm:spPr/>
      <dgm:t>
        <a:bodyPr/>
        <a:lstStyle/>
        <a:p>
          <a:endParaRPr lang="es-EC"/>
        </a:p>
      </dgm:t>
    </dgm:pt>
    <dgm:pt modelId="{716DCCC6-59FA-44A7-8445-8053CC4357F9}" type="pres">
      <dgm:prSet presAssocID="{742A5D1D-A2FD-4973-BA12-69F675E94ADC}" presName="tx1" presStyleLbl="revTx" presStyleIdx="1" presStyleCnt="7"/>
      <dgm:spPr/>
      <dgm:t>
        <a:bodyPr/>
        <a:lstStyle/>
        <a:p>
          <a:endParaRPr lang="es-EC"/>
        </a:p>
      </dgm:t>
    </dgm:pt>
    <dgm:pt modelId="{B5E6D4A4-CE69-45B1-A578-9FCF91078896}" type="pres">
      <dgm:prSet presAssocID="{742A5D1D-A2FD-4973-BA12-69F675E94ADC}" presName="vert1" presStyleCnt="0"/>
      <dgm:spPr/>
      <dgm:t>
        <a:bodyPr/>
        <a:lstStyle/>
        <a:p>
          <a:endParaRPr lang="es-EC"/>
        </a:p>
      </dgm:t>
    </dgm:pt>
    <dgm:pt modelId="{4ED4D25D-51AB-407E-9744-C4EE239D0535}" type="pres">
      <dgm:prSet presAssocID="{7C6069EE-6414-4657-88C7-A80F5008DB34}" presName="thickLine" presStyleLbl="alignNode1" presStyleIdx="2" presStyleCnt="7"/>
      <dgm:spPr/>
      <dgm:t>
        <a:bodyPr/>
        <a:lstStyle/>
        <a:p>
          <a:endParaRPr lang="es-EC"/>
        </a:p>
      </dgm:t>
    </dgm:pt>
    <dgm:pt modelId="{9A4233F0-0A3C-48F9-A209-1D89E52C4A9E}" type="pres">
      <dgm:prSet presAssocID="{7C6069EE-6414-4657-88C7-A80F5008DB34}" presName="horz1" presStyleCnt="0"/>
      <dgm:spPr/>
      <dgm:t>
        <a:bodyPr/>
        <a:lstStyle/>
        <a:p>
          <a:endParaRPr lang="es-EC"/>
        </a:p>
      </dgm:t>
    </dgm:pt>
    <dgm:pt modelId="{BB8EFDA4-14A3-4DE9-85D2-4236304DCC82}" type="pres">
      <dgm:prSet presAssocID="{7C6069EE-6414-4657-88C7-A80F5008DB34}" presName="tx1" presStyleLbl="revTx" presStyleIdx="2" presStyleCnt="7"/>
      <dgm:spPr/>
      <dgm:t>
        <a:bodyPr/>
        <a:lstStyle/>
        <a:p>
          <a:endParaRPr lang="es-EC"/>
        </a:p>
      </dgm:t>
    </dgm:pt>
    <dgm:pt modelId="{7BB04C95-9CA1-4893-81CD-437ACE8FB223}" type="pres">
      <dgm:prSet presAssocID="{7C6069EE-6414-4657-88C7-A80F5008DB34}" presName="vert1" presStyleCnt="0"/>
      <dgm:spPr/>
      <dgm:t>
        <a:bodyPr/>
        <a:lstStyle/>
        <a:p>
          <a:endParaRPr lang="es-EC"/>
        </a:p>
      </dgm:t>
    </dgm:pt>
    <dgm:pt modelId="{9E178E62-B32F-4C06-9C07-FB4826705365}" type="pres">
      <dgm:prSet presAssocID="{6395CFB8-9577-4F1C-9719-11B025F729D0}" presName="thickLine" presStyleLbl="alignNode1" presStyleIdx="3" presStyleCnt="7"/>
      <dgm:spPr/>
      <dgm:t>
        <a:bodyPr/>
        <a:lstStyle/>
        <a:p>
          <a:endParaRPr lang="es-EC"/>
        </a:p>
      </dgm:t>
    </dgm:pt>
    <dgm:pt modelId="{0E1BCEC1-0BBD-474C-B11A-2DD61814432F}" type="pres">
      <dgm:prSet presAssocID="{6395CFB8-9577-4F1C-9719-11B025F729D0}" presName="horz1" presStyleCnt="0"/>
      <dgm:spPr/>
      <dgm:t>
        <a:bodyPr/>
        <a:lstStyle/>
        <a:p>
          <a:endParaRPr lang="es-EC"/>
        </a:p>
      </dgm:t>
    </dgm:pt>
    <dgm:pt modelId="{619E9F51-6764-4846-802F-C5510CA3CFBE}" type="pres">
      <dgm:prSet presAssocID="{6395CFB8-9577-4F1C-9719-11B025F729D0}" presName="tx1" presStyleLbl="revTx" presStyleIdx="3" presStyleCnt="7"/>
      <dgm:spPr/>
      <dgm:t>
        <a:bodyPr/>
        <a:lstStyle/>
        <a:p>
          <a:endParaRPr lang="es-EC"/>
        </a:p>
      </dgm:t>
    </dgm:pt>
    <dgm:pt modelId="{B82771C2-0D7C-419F-86AA-CF2443955D97}" type="pres">
      <dgm:prSet presAssocID="{6395CFB8-9577-4F1C-9719-11B025F729D0}" presName="vert1" presStyleCnt="0"/>
      <dgm:spPr/>
      <dgm:t>
        <a:bodyPr/>
        <a:lstStyle/>
        <a:p>
          <a:endParaRPr lang="es-EC"/>
        </a:p>
      </dgm:t>
    </dgm:pt>
    <dgm:pt modelId="{761C15D9-607E-4585-B00F-E20BFD8CABBA}" type="pres">
      <dgm:prSet presAssocID="{20C6AD18-8A2F-4DB8-AA82-7AB6B335AB8D}" presName="thickLine" presStyleLbl="alignNode1" presStyleIdx="4" presStyleCnt="7"/>
      <dgm:spPr/>
      <dgm:t>
        <a:bodyPr/>
        <a:lstStyle/>
        <a:p>
          <a:endParaRPr lang="es-EC"/>
        </a:p>
      </dgm:t>
    </dgm:pt>
    <dgm:pt modelId="{EB1DA76E-08F2-47D4-8C46-81587B3C8126}" type="pres">
      <dgm:prSet presAssocID="{20C6AD18-8A2F-4DB8-AA82-7AB6B335AB8D}" presName="horz1" presStyleCnt="0"/>
      <dgm:spPr/>
      <dgm:t>
        <a:bodyPr/>
        <a:lstStyle/>
        <a:p>
          <a:endParaRPr lang="es-EC"/>
        </a:p>
      </dgm:t>
    </dgm:pt>
    <dgm:pt modelId="{BC8BA989-B4AD-47AE-B18B-2C43DB197463}" type="pres">
      <dgm:prSet presAssocID="{20C6AD18-8A2F-4DB8-AA82-7AB6B335AB8D}" presName="tx1" presStyleLbl="revTx" presStyleIdx="4" presStyleCnt="7"/>
      <dgm:spPr/>
      <dgm:t>
        <a:bodyPr/>
        <a:lstStyle/>
        <a:p>
          <a:endParaRPr lang="es-EC"/>
        </a:p>
      </dgm:t>
    </dgm:pt>
    <dgm:pt modelId="{B00D54BF-25C3-4E90-ABD0-B45EA56391D1}" type="pres">
      <dgm:prSet presAssocID="{20C6AD18-8A2F-4DB8-AA82-7AB6B335AB8D}" presName="vert1" presStyleCnt="0"/>
      <dgm:spPr/>
      <dgm:t>
        <a:bodyPr/>
        <a:lstStyle/>
        <a:p>
          <a:endParaRPr lang="es-EC"/>
        </a:p>
      </dgm:t>
    </dgm:pt>
    <dgm:pt modelId="{F37E92FE-C0A1-4AE1-B5B3-1B0A97EE89D3}" type="pres">
      <dgm:prSet presAssocID="{CAC8CDA3-B44C-4668-88C5-30CE44F9316B}" presName="thickLine" presStyleLbl="alignNode1" presStyleIdx="5" presStyleCnt="7"/>
      <dgm:spPr/>
      <dgm:t>
        <a:bodyPr/>
        <a:lstStyle/>
        <a:p>
          <a:endParaRPr lang="es-EC"/>
        </a:p>
      </dgm:t>
    </dgm:pt>
    <dgm:pt modelId="{459D77AD-630B-4ECC-9ACD-F9381E8AB3DC}" type="pres">
      <dgm:prSet presAssocID="{CAC8CDA3-B44C-4668-88C5-30CE44F9316B}" presName="horz1" presStyleCnt="0"/>
      <dgm:spPr/>
      <dgm:t>
        <a:bodyPr/>
        <a:lstStyle/>
        <a:p>
          <a:endParaRPr lang="es-EC"/>
        </a:p>
      </dgm:t>
    </dgm:pt>
    <dgm:pt modelId="{2F06B910-C6ED-4D69-AD17-746CFCA04635}" type="pres">
      <dgm:prSet presAssocID="{CAC8CDA3-B44C-4668-88C5-30CE44F9316B}" presName="tx1" presStyleLbl="revTx" presStyleIdx="5" presStyleCnt="7"/>
      <dgm:spPr/>
      <dgm:t>
        <a:bodyPr/>
        <a:lstStyle/>
        <a:p>
          <a:endParaRPr lang="es-EC"/>
        </a:p>
      </dgm:t>
    </dgm:pt>
    <dgm:pt modelId="{C85AC0A9-C2BA-4B93-9FF8-D3D9DB7652D9}" type="pres">
      <dgm:prSet presAssocID="{CAC8CDA3-B44C-4668-88C5-30CE44F9316B}" presName="vert1" presStyleCnt="0"/>
      <dgm:spPr/>
      <dgm:t>
        <a:bodyPr/>
        <a:lstStyle/>
        <a:p>
          <a:endParaRPr lang="es-EC"/>
        </a:p>
      </dgm:t>
    </dgm:pt>
    <dgm:pt modelId="{437C7CDC-728B-4D8F-9454-E2D9880D0A14}" type="pres">
      <dgm:prSet presAssocID="{0990DF0B-FEC3-4E82-A9BA-605142D43C37}" presName="thickLine" presStyleLbl="alignNode1" presStyleIdx="6" presStyleCnt="7"/>
      <dgm:spPr/>
      <dgm:t>
        <a:bodyPr/>
        <a:lstStyle/>
        <a:p>
          <a:endParaRPr lang="es-EC"/>
        </a:p>
      </dgm:t>
    </dgm:pt>
    <dgm:pt modelId="{5679A7A8-A6EA-45B9-9F6F-7F449754F802}" type="pres">
      <dgm:prSet presAssocID="{0990DF0B-FEC3-4E82-A9BA-605142D43C37}" presName="horz1" presStyleCnt="0"/>
      <dgm:spPr/>
      <dgm:t>
        <a:bodyPr/>
        <a:lstStyle/>
        <a:p>
          <a:endParaRPr lang="es-EC"/>
        </a:p>
      </dgm:t>
    </dgm:pt>
    <dgm:pt modelId="{F5875DAF-CFF3-495B-82CF-488C70611F02}" type="pres">
      <dgm:prSet presAssocID="{0990DF0B-FEC3-4E82-A9BA-605142D43C37}" presName="tx1" presStyleLbl="revTx" presStyleIdx="6" presStyleCnt="7"/>
      <dgm:spPr/>
      <dgm:t>
        <a:bodyPr/>
        <a:lstStyle/>
        <a:p>
          <a:endParaRPr lang="es-EC"/>
        </a:p>
      </dgm:t>
    </dgm:pt>
    <dgm:pt modelId="{E60B9F2E-FBC0-40B3-B253-61141AD85593}" type="pres">
      <dgm:prSet presAssocID="{0990DF0B-FEC3-4E82-A9BA-605142D43C37}" presName="vert1" presStyleCnt="0"/>
      <dgm:spPr/>
      <dgm:t>
        <a:bodyPr/>
        <a:lstStyle/>
        <a:p>
          <a:endParaRPr lang="es-EC"/>
        </a:p>
      </dgm:t>
    </dgm:pt>
  </dgm:ptLst>
  <dgm:cxnLst>
    <dgm:cxn modelId="{ACA2045C-E010-4191-8470-BF882EA27F65}" type="presOf" srcId="{742A5D1D-A2FD-4973-BA12-69F675E94ADC}" destId="{716DCCC6-59FA-44A7-8445-8053CC4357F9}" srcOrd="0" destOrd="0" presId="urn:microsoft.com/office/officeart/2008/layout/LinedList"/>
    <dgm:cxn modelId="{2292A31D-A0B0-4B48-A688-B5DB70EABCA7}" srcId="{8AE9361A-EB43-4DF3-9C49-FC510CAD4051}" destId="{20C6AD18-8A2F-4DB8-AA82-7AB6B335AB8D}" srcOrd="4" destOrd="0" parTransId="{C2CC77E9-5633-4A4C-A5F9-B7E778EF3050}" sibTransId="{11D5D19A-18FB-4A79-BE54-61B0374D4060}"/>
    <dgm:cxn modelId="{DD6A1567-B265-4C15-813F-93478DD87969}" type="presOf" srcId="{20C6AD18-8A2F-4DB8-AA82-7AB6B335AB8D}" destId="{BC8BA989-B4AD-47AE-B18B-2C43DB197463}" srcOrd="0" destOrd="0" presId="urn:microsoft.com/office/officeart/2008/layout/LinedList"/>
    <dgm:cxn modelId="{F662CEA9-12C1-4591-8BCF-3F634764A174}" srcId="{8AE9361A-EB43-4DF3-9C49-FC510CAD4051}" destId="{CAC8CDA3-B44C-4668-88C5-30CE44F9316B}" srcOrd="5" destOrd="0" parTransId="{12D71C8E-0CEA-4E57-A37A-EB886271C2C7}" sibTransId="{85C9A79D-9525-4975-BEB1-E3C5CA4C5C77}"/>
    <dgm:cxn modelId="{7340753B-0DBC-4F14-886A-ADFA50AC4486}" srcId="{8AE9361A-EB43-4DF3-9C49-FC510CAD4051}" destId="{E11D3AD9-B31F-4611-B863-F7FFD99BE5F5}" srcOrd="0" destOrd="0" parTransId="{38B22B91-4A1F-4701-8C73-94B1AF6DC7AB}" sibTransId="{45EDA12B-FA2A-4E24-8E25-D5B1CE205409}"/>
    <dgm:cxn modelId="{8C777F4D-A745-41A5-8EAC-AD1DAF5EC92C}" type="presOf" srcId="{8AE9361A-EB43-4DF3-9C49-FC510CAD4051}" destId="{FDB50FD6-C736-49C4-9762-AEE6D89E30BF}" srcOrd="0" destOrd="0" presId="urn:microsoft.com/office/officeart/2008/layout/LinedList"/>
    <dgm:cxn modelId="{7EDAC856-AC76-4779-85C9-B9364113227F}" srcId="{8AE9361A-EB43-4DF3-9C49-FC510CAD4051}" destId="{7C6069EE-6414-4657-88C7-A80F5008DB34}" srcOrd="2" destOrd="0" parTransId="{510F7371-F00D-4E28-B308-CB409496D987}" sibTransId="{B759AA5A-69C5-4BCD-9E26-E244D95C9A90}"/>
    <dgm:cxn modelId="{79817C07-37C9-4F84-8D69-A905667218E8}" type="presOf" srcId="{E11D3AD9-B31F-4611-B863-F7FFD99BE5F5}" destId="{3FD8652D-63B5-40F6-B89B-FF13CFF98978}" srcOrd="0" destOrd="0" presId="urn:microsoft.com/office/officeart/2008/layout/LinedList"/>
    <dgm:cxn modelId="{5A794978-3E8E-434A-B0EB-64C6F989257C}" type="presOf" srcId="{0990DF0B-FEC3-4E82-A9BA-605142D43C37}" destId="{F5875DAF-CFF3-495B-82CF-488C70611F02}" srcOrd="0" destOrd="0" presId="urn:microsoft.com/office/officeart/2008/layout/LinedList"/>
    <dgm:cxn modelId="{9375356A-9DD2-47F2-8C84-5A8C6B515507}" type="presOf" srcId="{CAC8CDA3-B44C-4668-88C5-30CE44F9316B}" destId="{2F06B910-C6ED-4D69-AD17-746CFCA04635}" srcOrd="0" destOrd="0" presId="urn:microsoft.com/office/officeart/2008/layout/LinedList"/>
    <dgm:cxn modelId="{92784070-444D-45A7-8E77-4FA79D4DA851}" type="presOf" srcId="{7C6069EE-6414-4657-88C7-A80F5008DB34}" destId="{BB8EFDA4-14A3-4DE9-85D2-4236304DCC82}" srcOrd="0" destOrd="0" presId="urn:microsoft.com/office/officeart/2008/layout/LinedList"/>
    <dgm:cxn modelId="{F0F5CE2D-2398-45D3-8936-FA36B59BED9F}" type="presOf" srcId="{6395CFB8-9577-4F1C-9719-11B025F729D0}" destId="{619E9F51-6764-4846-802F-C5510CA3CFBE}" srcOrd="0" destOrd="0" presId="urn:microsoft.com/office/officeart/2008/layout/LinedList"/>
    <dgm:cxn modelId="{3960ECA7-C8F4-43A9-9928-25FD596854EA}" srcId="{8AE9361A-EB43-4DF3-9C49-FC510CAD4051}" destId="{742A5D1D-A2FD-4973-BA12-69F675E94ADC}" srcOrd="1" destOrd="0" parTransId="{FD978B8E-68BB-4C4A-A0D0-0DD7F4950656}" sibTransId="{4709F4AC-1C95-43C1-93A1-F41F12CB2825}"/>
    <dgm:cxn modelId="{F257A4A0-BE3F-46E6-880A-39A58878BCAE}" srcId="{8AE9361A-EB43-4DF3-9C49-FC510CAD4051}" destId="{0990DF0B-FEC3-4E82-A9BA-605142D43C37}" srcOrd="6" destOrd="0" parTransId="{AA4BDD86-A849-4134-8647-EC361608CC05}" sibTransId="{53A55B0D-C406-4183-8D8C-6D6612DECF09}"/>
    <dgm:cxn modelId="{B1C9B5A0-1645-4D48-8EB0-75680160BE2D}" srcId="{8AE9361A-EB43-4DF3-9C49-FC510CAD4051}" destId="{6395CFB8-9577-4F1C-9719-11B025F729D0}" srcOrd="3" destOrd="0" parTransId="{16AB9467-2888-4D85-AF76-5134C29E9306}" sibTransId="{2C6ACC43-0423-4D99-8F57-EC0FA1C9595D}"/>
    <dgm:cxn modelId="{E8B192AB-4676-4F80-B3A9-0D5C5E271DCB}" type="presParOf" srcId="{FDB50FD6-C736-49C4-9762-AEE6D89E30BF}" destId="{EA6E162D-A503-47E0-A1A0-0020708F8698}" srcOrd="0" destOrd="0" presId="urn:microsoft.com/office/officeart/2008/layout/LinedList"/>
    <dgm:cxn modelId="{CED7CF5B-3E02-4675-BC58-8F633B9B7B27}" type="presParOf" srcId="{FDB50FD6-C736-49C4-9762-AEE6D89E30BF}" destId="{E5EBD673-2C4F-431E-B61D-A5D2144EF40A}" srcOrd="1" destOrd="0" presId="urn:microsoft.com/office/officeart/2008/layout/LinedList"/>
    <dgm:cxn modelId="{10B61A18-168B-49A0-B05D-3CB717FEE946}" type="presParOf" srcId="{E5EBD673-2C4F-431E-B61D-A5D2144EF40A}" destId="{3FD8652D-63B5-40F6-B89B-FF13CFF98978}" srcOrd="0" destOrd="0" presId="urn:microsoft.com/office/officeart/2008/layout/LinedList"/>
    <dgm:cxn modelId="{CE6374BC-6DAC-46ED-AAA2-4BFB41499D7A}" type="presParOf" srcId="{E5EBD673-2C4F-431E-B61D-A5D2144EF40A}" destId="{9D942752-0498-421C-AD63-4C5ED1F99A1D}" srcOrd="1" destOrd="0" presId="urn:microsoft.com/office/officeart/2008/layout/LinedList"/>
    <dgm:cxn modelId="{4BB0F333-66D4-4DBF-90D6-916975F9ADBE}" type="presParOf" srcId="{FDB50FD6-C736-49C4-9762-AEE6D89E30BF}" destId="{87ED537B-CB02-4596-AF5E-5F8F559D6A07}" srcOrd="2" destOrd="0" presId="urn:microsoft.com/office/officeart/2008/layout/LinedList"/>
    <dgm:cxn modelId="{980776DC-E547-4F16-A522-3B7D1972B92F}" type="presParOf" srcId="{FDB50FD6-C736-49C4-9762-AEE6D89E30BF}" destId="{7A736FC3-3AB2-4376-8632-6C4504C2ED31}" srcOrd="3" destOrd="0" presId="urn:microsoft.com/office/officeart/2008/layout/LinedList"/>
    <dgm:cxn modelId="{067A9486-E546-441E-98EC-918A1CA3E790}" type="presParOf" srcId="{7A736FC3-3AB2-4376-8632-6C4504C2ED31}" destId="{716DCCC6-59FA-44A7-8445-8053CC4357F9}" srcOrd="0" destOrd="0" presId="urn:microsoft.com/office/officeart/2008/layout/LinedList"/>
    <dgm:cxn modelId="{8528EFC0-1940-4919-BAAE-9CD4F0B647B4}" type="presParOf" srcId="{7A736FC3-3AB2-4376-8632-6C4504C2ED31}" destId="{B5E6D4A4-CE69-45B1-A578-9FCF91078896}" srcOrd="1" destOrd="0" presId="urn:microsoft.com/office/officeart/2008/layout/LinedList"/>
    <dgm:cxn modelId="{9EA53138-E484-483B-9457-1020C465A7CD}" type="presParOf" srcId="{FDB50FD6-C736-49C4-9762-AEE6D89E30BF}" destId="{4ED4D25D-51AB-407E-9744-C4EE239D0535}" srcOrd="4" destOrd="0" presId="urn:microsoft.com/office/officeart/2008/layout/LinedList"/>
    <dgm:cxn modelId="{38EF4FFC-0012-4134-B210-BA6A83D8EC97}" type="presParOf" srcId="{FDB50FD6-C736-49C4-9762-AEE6D89E30BF}" destId="{9A4233F0-0A3C-48F9-A209-1D89E52C4A9E}" srcOrd="5" destOrd="0" presId="urn:microsoft.com/office/officeart/2008/layout/LinedList"/>
    <dgm:cxn modelId="{CEA89749-22E3-46FF-886C-E3ABE0D98C5A}" type="presParOf" srcId="{9A4233F0-0A3C-48F9-A209-1D89E52C4A9E}" destId="{BB8EFDA4-14A3-4DE9-85D2-4236304DCC82}" srcOrd="0" destOrd="0" presId="urn:microsoft.com/office/officeart/2008/layout/LinedList"/>
    <dgm:cxn modelId="{847DD076-A283-4FB4-958A-93BE0DC5537E}" type="presParOf" srcId="{9A4233F0-0A3C-48F9-A209-1D89E52C4A9E}" destId="{7BB04C95-9CA1-4893-81CD-437ACE8FB223}" srcOrd="1" destOrd="0" presId="urn:microsoft.com/office/officeart/2008/layout/LinedList"/>
    <dgm:cxn modelId="{E68ECA39-BF10-4898-B8E6-D2580CA4E767}" type="presParOf" srcId="{FDB50FD6-C736-49C4-9762-AEE6D89E30BF}" destId="{9E178E62-B32F-4C06-9C07-FB4826705365}" srcOrd="6" destOrd="0" presId="urn:microsoft.com/office/officeart/2008/layout/LinedList"/>
    <dgm:cxn modelId="{9E311A89-D21F-4A69-A26D-E4D36217E5A8}" type="presParOf" srcId="{FDB50FD6-C736-49C4-9762-AEE6D89E30BF}" destId="{0E1BCEC1-0BBD-474C-B11A-2DD61814432F}" srcOrd="7" destOrd="0" presId="urn:microsoft.com/office/officeart/2008/layout/LinedList"/>
    <dgm:cxn modelId="{9CC987F0-B7A8-49F0-A21D-FCE451FD4F20}" type="presParOf" srcId="{0E1BCEC1-0BBD-474C-B11A-2DD61814432F}" destId="{619E9F51-6764-4846-802F-C5510CA3CFBE}" srcOrd="0" destOrd="0" presId="urn:microsoft.com/office/officeart/2008/layout/LinedList"/>
    <dgm:cxn modelId="{715EFD59-3076-4418-B287-0C82492B285E}" type="presParOf" srcId="{0E1BCEC1-0BBD-474C-B11A-2DD61814432F}" destId="{B82771C2-0D7C-419F-86AA-CF2443955D97}" srcOrd="1" destOrd="0" presId="urn:microsoft.com/office/officeart/2008/layout/LinedList"/>
    <dgm:cxn modelId="{C5412E8F-B34E-45DC-BBCF-2999D8EEF30E}" type="presParOf" srcId="{FDB50FD6-C736-49C4-9762-AEE6D89E30BF}" destId="{761C15D9-607E-4585-B00F-E20BFD8CABBA}" srcOrd="8" destOrd="0" presId="urn:microsoft.com/office/officeart/2008/layout/LinedList"/>
    <dgm:cxn modelId="{74E2DEF4-0DBB-4B0D-98DF-AFD1F68B8150}" type="presParOf" srcId="{FDB50FD6-C736-49C4-9762-AEE6D89E30BF}" destId="{EB1DA76E-08F2-47D4-8C46-81587B3C8126}" srcOrd="9" destOrd="0" presId="urn:microsoft.com/office/officeart/2008/layout/LinedList"/>
    <dgm:cxn modelId="{F91D71CD-5A11-4E1A-B249-58F103AF16B2}" type="presParOf" srcId="{EB1DA76E-08F2-47D4-8C46-81587B3C8126}" destId="{BC8BA989-B4AD-47AE-B18B-2C43DB197463}" srcOrd="0" destOrd="0" presId="urn:microsoft.com/office/officeart/2008/layout/LinedList"/>
    <dgm:cxn modelId="{12AA4A60-42F7-401A-8121-0CACED7AAE98}" type="presParOf" srcId="{EB1DA76E-08F2-47D4-8C46-81587B3C8126}" destId="{B00D54BF-25C3-4E90-ABD0-B45EA56391D1}" srcOrd="1" destOrd="0" presId="urn:microsoft.com/office/officeart/2008/layout/LinedList"/>
    <dgm:cxn modelId="{81EF902F-AD9E-4BC8-8F42-50944D0B4723}" type="presParOf" srcId="{FDB50FD6-C736-49C4-9762-AEE6D89E30BF}" destId="{F37E92FE-C0A1-4AE1-B5B3-1B0A97EE89D3}" srcOrd="10" destOrd="0" presId="urn:microsoft.com/office/officeart/2008/layout/LinedList"/>
    <dgm:cxn modelId="{C7804896-304D-428E-8B46-3D5A5A8E3D80}" type="presParOf" srcId="{FDB50FD6-C736-49C4-9762-AEE6D89E30BF}" destId="{459D77AD-630B-4ECC-9ACD-F9381E8AB3DC}" srcOrd="11" destOrd="0" presId="urn:microsoft.com/office/officeart/2008/layout/LinedList"/>
    <dgm:cxn modelId="{66B3984F-478E-4FCC-AFB5-FD7D624DA527}" type="presParOf" srcId="{459D77AD-630B-4ECC-9ACD-F9381E8AB3DC}" destId="{2F06B910-C6ED-4D69-AD17-746CFCA04635}" srcOrd="0" destOrd="0" presId="urn:microsoft.com/office/officeart/2008/layout/LinedList"/>
    <dgm:cxn modelId="{8144B928-5755-4C72-B315-C98C40FE5531}" type="presParOf" srcId="{459D77AD-630B-4ECC-9ACD-F9381E8AB3DC}" destId="{C85AC0A9-C2BA-4B93-9FF8-D3D9DB7652D9}" srcOrd="1" destOrd="0" presId="urn:microsoft.com/office/officeart/2008/layout/LinedList"/>
    <dgm:cxn modelId="{0B41E9E2-7FDB-42EA-9893-DFE1F3AA30C7}" type="presParOf" srcId="{FDB50FD6-C736-49C4-9762-AEE6D89E30BF}" destId="{437C7CDC-728B-4D8F-9454-E2D9880D0A14}" srcOrd="12" destOrd="0" presId="urn:microsoft.com/office/officeart/2008/layout/LinedList"/>
    <dgm:cxn modelId="{0901A08D-9D91-419F-90D3-1007B947FB49}" type="presParOf" srcId="{FDB50FD6-C736-49C4-9762-AEE6D89E30BF}" destId="{5679A7A8-A6EA-45B9-9F6F-7F449754F802}" srcOrd="13" destOrd="0" presId="urn:microsoft.com/office/officeart/2008/layout/LinedList"/>
    <dgm:cxn modelId="{7E21EE2E-2033-4A4E-973A-050C2D19A89A}" type="presParOf" srcId="{5679A7A8-A6EA-45B9-9F6F-7F449754F802}" destId="{F5875DAF-CFF3-495B-82CF-488C70611F02}" srcOrd="0" destOrd="0" presId="urn:microsoft.com/office/officeart/2008/layout/LinedList"/>
    <dgm:cxn modelId="{1F4B1775-2D4D-47C6-862A-BF3EAE09F3E5}" type="presParOf" srcId="{5679A7A8-A6EA-45B9-9F6F-7F449754F802}" destId="{E60B9F2E-FBC0-40B3-B253-61141AD855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393E6-DF7E-422A-B932-E534974FB7CD}" type="doc">
      <dgm:prSet loTypeId="urn:microsoft.com/office/officeart/2005/8/layout/vList3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EC7C254-E9CC-45B4-97F7-6142A649EF7F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s-EC" dirty="0" smtClean="0"/>
            <a:t>Una hierba medicinal y/o aromática,  puede considerarse a cualquier planta que logre beneficiar a la salud. </a:t>
          </a:r>
        </a:p>
        <a:p>
          <a:pPr algn="just"/>
          <a:endParaRPr lang="es-EC" dirty="0" smtClean="0"/>
        </a:p>
        <a:p>
          <a:pPr algn="just"/>
          <a:r>
            <a:rPr lang="es-EC" dirty="0" smtClean="0"/>
            <a:t>El producto final se obtiene de distintas partes de la planta como la hoja, el fruto o la raíz.</a:t>
          </a:r>
          <a:endParaRPr lang="es-EC" dirty="0"/>
        </a:p>
      </dgm:t>
    </dgm:pt>
    <dgm:pt modelId="{5C6B7EEE-CCD4-4C65-B48D-269FC752600C}" type="parTrans" cxnId="{57597BAE-7AD8-4FD1-90E6-B5185FA581FE}">
      <dgm:prSet/>
      <dgm:spPr/>
      <dgm:t>
        <a:bodyPr/>
        <a:lstStyle/>
        <a:p>
          <a:endParaRPr lang="es-EC"/>
        </a:p>
      </dgm:t>
    </dgm:pt>
    <dgm:pt modelId="{7CFE1076-B0D4-44BF-AA4D-78DC175BEB2E}" type="sibTrans" cxnId="{57597BAE-7AD8-4FD1-90E6-B5185FA581FE}">
      <dgm:prSet/>
      <dgm:spPr/>
      <dgm:t>
        <a:bodyPr/>
        <a:lstStyle/>
        <a:p>
          <a:endParaRPr lang="es-EC"/>
        </a:p>
      </dgm:t>
    </dgm:pt>
    <dgm:pt modelId="{4D373C47-97EC-422F-A355-C4F53020A390}" type="pres">
      <dgm:prSet presAssocID="{E04393E6-DF7E-422A-B932-E534974FB7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CBCED5-B0A3-4FB1-9128-347771E03B61}" type="pres">
      <dgm:prSet presAssocID="{6EC7C254-E9CC-45B4-97F7-6142A649EF7F}" presName="composite" presStyleCnt="0"/>
      <dgm:spPr/>
      <dgm:t>
        <a:bodyPr/>
        <a:lstStyle/>
        <a:p>
          <a:endParaRPr lang="es-EC"/>
        </a:p>
      </dgm:t>
    </dgm:pt>
    <dgm:pt modelId="{69B80571-8BB8-412B-8BB8-073BFFAD0E21}" type="pres">
      <dgm:prSet presAssocID="{6EC7C254-E9CC-45B4-97F7-6142A649EF7F}" presName="imgShp" presStyleLbl="fgImgPlace1" presStyleIdx="0" presStyleCnt="1" custScaleX="134327" custScaleY="135974" custLinFactNeighborX="-19011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C"/>
        </a:p>
      </dgm:t>
    </dgm:pt>
    <dgm:pt modelId="{D5F8C41F-D92E-4C56-A5D7-899D63C92B58}" type="pres">
      <dgm:prSet presAssocID="{6EC7C254-E9CC-45B4-97F7-6142A649EF7F}" presName="txShp" presStyleLbl="node1" presStyleIdx="0" presStyleCnt="1" custScaleX="117668" custScaleY="125526" custLinFactNeighborX="4886" custLinFactNeighborY="-26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597BAE-7AD8-4FD1-90E6-B5185FA581FE}" srcId="{E04393E6-DF7E-422A-B932-E534974FB7CD}" destId="{6EC7C254-E9CC-45B4-97F7-6142A649EF7F}" srcOrd="0" destOrd="0" parTransId="{5C6B7EEE-CCD4-4C65-B48D-269FC752600C}" sibTransId="{7CFE1076-B0D4-44BF-AA4D-78DC175BEB2E}"/>
    <dgm:cxn modelId="{74BBD955-4B96-4A74-BF79-BFDBEF0233A6}" type="presOf" srcId="{E04393E6-DF7E-422A-B932-E534974FB7CD}" destId="{4D373C47-97EC-422F-A355-C4F53020A390}" srcOrd="0" destOrd="0" presId="urn:microsoft.com/office/officeart/2005/8/layout/vList3"/>
    <dgm:cxn modelId="{C7FB15F1-4303-45BF-A651-4AE7860178FD}" type="presOf" srcId="{6EC7C254-E9CC-45B4-97F7-6142A649EF7F}" destId="{D5F8C41F-D92E-4C56-A5D7-899D63C92B58}" srcOrd="0" destOrd="0" presId="urn:microsoft.com/office/officeart/2005/8/layout/vList3"/>
    <dgm:cxn modelId="{0C1D708C-A322-4314-B389-5AEE10544B31}" type="presParOf" srcId="{4D373C47-97EC-422F-A355-C4F53020A390}" destId="{8DCBCED5-B0A3-4FB1-9128-347771E03B61}" srcOrd="0" destOrd="0" presId="urn:microsoft.com/office/officeart/2005/8/layout/vList3"/>
    <dgm:cxn modelId="{1F3458C8-D9B1-4E41-99DB-F15B7EB1B4E8}" type="presParOf" srcId="{8DCBCED5-B0A3-4FB1-9128-347771E03B61}" destId="{69B80571-8BB8-412B-8BB8-073BFFAD0E21}" srcOrd="0" destOrd="0" presId="urn:microsoft.com/office/officeart/2005/8/layout/vList3"/>
    <dgm:cxn modelId="{69157258-D70E-4D58-95C5-7D0BA8F9F085}" type="presParOf" srcId="{8DCBCED5-B0A3-4FB1-9128-347771E03B61}" destId="{D5F8C41F-D92E-4C56-A5D7-899D63C92B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05AFC-5550-4537-863C-245F552B51B7}" type="doc">
      <dgm:prSet loTypeId="urn:diagrams.loki3.com/VaryingWidthList+Icon" loCatId="list" qsTypeId="urn:microsoft.com/office/officeart/2005/8/quickstyle/simple1" qsCatId="simple" csTypeId="urn:microsoft.com/office/officeart/2005/8/colors/accent0_1" csCatId="mainScheme" phldr="1"/>
      <dgm:spPr/>
    </dgm:pt>
    <dgm:pt modelId="{7983CA3B-8FA4-4510-92DE-9AE6C615E597}">
      <dgm:prSet phldrT="[Texto]"/>
      <dgm:spPr/>
      <dgm:t>
        <a:bodyPr/>
        <a:lstStyle/>
        <a:p>
          <a:r>
            <a:rPr lang="es-EC" dirty="0" smtClean="0"/>
            <a:t>Pichincha tiene la mayor concentración del sector asociativo, con un 13,4%.</a:t>
          </a:r>
          <a:endParaRPr lang="es-EC" dirty="0"/>
        </a:p>
      </dgm:t>
    </dgm:pt>
    <dgm:pt modelId="{CE035BF8-55B3-4F70-8122-658C6384BF21}" type="parTrans" cxnId="{2DB6A237-95C2-41E2-86B1-4289487A6657}">
      <dgm:prSet/>
      <dgm:spPr/>
      <dgm:t>
        <a:bodyPr/>
        <a:lstStyle/>
        <a:p>
          <a:endParaRPr lang="es-EC"/>
        </a:p>
      </dgm:t>
    </dgm:pt>
    <dgm:pt modelId="{CAC4B07A-0379-44C5-89BA-42113D1B7834}" type="sibTrans" cxnId="{2DB6A237-95C2-41E2-86B1-4289487A6657}">
      <dgm:prSet/>
      <dgm:spPr/>
      <dgm:t>
        <a:bodyPr/>
        <a:lstStyle/>
        <a:p>
          <a:endParaRPr lang="es-EC"/>
        </a:p>
      </dgm:t>
    </dgm:pt>
    <dgm:pt modelId="{64BEAB73-F242-48C8-8A49-A42EA78A315B}">
      <dgm:prSet phldrT="[Texto]"/>
      <dgm:spPr/>
      <dgm:t>
        <a:bodyPr/>
        <a:lstStyle/>
        <a:p>
          <a:r>
            <a:rPr lang="es-EC" dirty="0" smtClean="0"/>
            <a:t>A nivel nacional se han identificado 1.683 asociaciones</a:t>
          </a:r>
          <a:endParaRPr lang="es-EC" dirty="0"/>
        </a:p>
      </dgm:t>
    </dgm:pt>
    <dgm:pt modelId="{453D2A84-AE8F-45B0-A57A-EDA770B0CB13}" type="parTrans" cxnId="{AB4BCD83-80BC-460E-9435-BBDBAEF70679}">
      <dgm:prSet/>
      <dgm:spPr/>
      <dgm:t>
        <a:bodyPr/>
        <a:lstStyle/>
        <a:p>
          <a:endParaRPr lang="es-EC"/>
        </a:p>
      </dgm:t>
    </dgm:pt>
    <dgm:pt modelId="{7510F7FF-FEA6-4D7C-8C1C-DEAEDE0856E0}" type="sibTrans" cxnId="{AB4BCD83-80BC-460E-9435-BBDBAEF70679}">
      <dgm:prSet/>
      <dgm:spPr/>
      <dgm:t>
        <a:bodyPr/>
        <a:lstStyle/>
        <a:p>
          <a:endParaRPr lang="es-EC"/>
        </a:p>
      </dgm:t>
    </dgm:pt>
    <dgm:pt modelId="{1F03CB44-2D70-4068-B430-F1EA908773BE}">
      <dgm:prSet phldrT="[Texto]"/>
      <dgm:spPr/>
      <dgm:t>
        <a:bodyPr/>
        <a:lstStyle/>
        <a:p>
          <a:r>
            <a:rPr lang="es-EC" dirty="0" smtClean="0"/>
            <a:t>Superintendencia de Economía Popular y Solidaria, Boletín de Coyuntura N° 1-  2012</a:t>
          </a:r>
          <a:endParaRPr lang="es-EC" dirty="0"/>
        </a:p>
      </dgm:t>
    </dgm:pt>
    <dgm:pt modelId="{D17044C2-DA3B-40A2-B54D-47A8C6A6CA56}" type="parTrans" cxnId="{52CD0EA9-D266-44CC-88E6-BA89310C4F72}">
      <dgm:prSet/>
      <dgm:spPr/>
      <dgm:t>
        <a:bodyPr/>
        <a:lstStyle/>
        <a:p>
          <a:endParaRPr lang="es-EC"/>
        </a:p>
      </dgm:t>
    </dgm:pt>
    <dgm:pt modelId="{43877553-ADF6-4C9B-BF4E-96B5029537DE}" type="sibTrans" cxnId="{52CD0EA9-D266-44CC-88E6-BA89310C4F72}">
      <dgm:prSet/>
      <dgm:spPr/>
      <dgm:t>
        <a:bodyPr/>
        <a:lstStyle/>
        <a:p>
          <a:endParaRPr lang="es-EC"/>
        </a:p>
      </dgm:t>
    </dgm:pt>
    <dgm:pt modelId="{5D4AC3DD-9694-4DB0-98A0-6920E668A302}">
      <dgm:prSet phldrT="[Texto]"/>
      <dgm:spPr/>
      <dgm:t>
        <a:bodyPr/>
        <a:lstStyle/>
        <a:p>
          <a:r>
            <a:rPr lang="es-EC" dirty="0" smtClean="0"/>
            <a:t>Opción para cumplir con la oferta exportable requerida por el mercado</a:t>
          </a:r>
          <a:endParaRPr lang="es-EC" dirty="0"/>
        </a:p>
      </dgm:t>
    </dgm:pt>
    <dgm:pt modelId="{2BD31D6B-A800-407F-89E6-56A64B2F0CC3}" type="parTrans" cxnId="{B33EAEA1-7871-4C27-9C4B-4DBA2141075C}">
      <dgm:prSet/>
      <dgm:spPr/>
      <dgm:t>
        <a:bodyPr/>
        <a:lstStyle/>
        <a:p>
          <a:endParaRPr lang="es-EC"/>
        </a:p>
      </dgm:t>
    </dgm:pt>
    <dgm:pt modelId="{F229DF47-6525-43C8-8353-7A99D1804718}" type="sibTrans" cxnId="{B33EAEA1-7871-4C27-9C4B-4DBA2141075C}">
      <dgm:prSet/>
      <dgm:spPr/>
      <dgm:t>
        <a:bodyPr/>
        <a:lstStyle/>
        <a:p>
          <a:endParaRPr lang="es-EC"/>
        </a:p>
      </dgm:t>
    </dgm:pt>
    <dgm:pt modelId="{C9BD01D3-08FA-45DC-93C3-2BE2A25803ED}" type="pres">
      <dgm:prSet presAssocID="{AB505AFC-5550-4537-863C-245F552B51B7}" presName="Name0" presStyleCnt="0">
        <dgm:presLayoutVars>
          <dgm:resizeHandles/>
        </dgm:presLayoutVars>
      </dgm:prSet>
      <dgm:spPr/>
    </dgm:pt>
    <dgm:pt modelId="{2714575D-71E2-41AF-BF76-DA370FD213B9}" type="pres">
      <dgm:prSet presAssocID="{1F03CB44-2D70-4068-B430-F1EA908773BE}" presName="text" presStyleLbl="node1" presStyleIdx="0" presStyleCnt="4" custScaleX="102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56C91-C72F-435B-8BC2-EBC859F79864}" type="pres">
      <dgm:prSet presAssocID="{43877553-ADF6-4C9B-BF4E-96B5029537DE}" presName="space" presStyleCnt="0"/>
      <dgm:spPr/>
    </dgm:pt>
    <dgm:pt modelId="{4DC56113-5101-4E1F-AAA6-9703AC0D1FCD}" type="pres">
      <dgm:prSet presAssocID="{64BEAB73-F242-48C8-8A49-A42EA78A315B}" presName="text" presStyleLbl="node1" presStyleIdx="1" presStyleCnt="4" custScaleX="1344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9571F3-60DF-4251-8DCE-84AC93B5972C}" type="pres">
      <dgm:prSet presAssocID="{7510F7FF-FEA6-4D7C-8C1C-DEAEDE0856E0}" presName="space" presStyleCnt="0"/>
      <dgm:spPr/>
    </dgm:pt>
    <dgm:pt modelId="{552C4F02-BD5F-4871-AFFB-8CEB791172E1}" type="pres">
      <dgm:prSet presAssocID="{7983CA3B-8FA4-4510-92DE-9AE6C615E597}" presName="text" presStyleLbl="node1" presStyleIdx="2" presStyleCnt="4" custScaleX="1098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168B1F-1AE5-4818-B35A-5087031C8030}" type="pres">
      <dgm:prSet presAssocID="{CAC4B07A-0379-44C5-89BA-42113D1B7834}" presName="space" presStyleCnt="0"/>
      <dgm:spPr/>
    </dgm:pt>
    <dgm:pt modelId="{1DED51CE-65A6-4ADB-8A98-273277BC7A25}" type="pres">
      <dgm:prSet presAssocID="{5D4AC3DD-9694-4DB0-98A0-6920E668A302}" presName="text" presStyleLbl="node1" presStyleIdx="3" presStyleCnt="4" custScaleX="118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EE4721-0CCB-404C-9722-9A3BFE3E2018}" type="presOf" srcId="{64BEAB73-F242-48C8-8A49-A42EA78A315B}" destId="{4DC56113-5101-4E1F-AAA6-9703AC0D1FCD}" srcOrd="0" destOrd="0" presId="urn:diagrams.loki3.com/VaryingWidthList+Icon"/>
    <dgm:cxn modelId="{7CAA00AF-916A-445F-B804-676CFE414F5B}" type="presOf" srcId="{7983CA3B-8FA4-4510-92DE-9AE6C615E597}" destId="{552C4F02-BD5F-4871-AFFB-8CEB791172E1}" srcOrd="0" destOrd="0" presId="urn:diagrams.loki3.com/VaryingWidthList+Icon"/>
    <dgm:cxn modelId="{0DC838BB-EF58-4671-9EC3-3C7BD3F826BD}" type="presOf" srcId="{AB505AFC-5550-4537-863C-245F552B51B7}" destId="{C9BD01D3-08FA-45DC-93C3-2BE2A25803ED}" srcOrd="0" destOrd="0" presId="urn:diagrams.loki3.com/VaryingWidthList+Icon"/>
    <dgm:cxn modelId="{240827F1-4DCC-4749-A7CE-59C5D74AA96A}" type="presOf" srcId="{5D4AC3DD-9694-4DB0-98A0-6920E668A302}" destId="{1DED51CE-65A6-4ADB-8A98-273277BC7A25}" srcOrd="0" destOrd="0" presId="urn:diagrams.loki3.com/VaryingWidthList+Icon"/>
    <dgm:cxn modelId="{B33EAEA1-7871-4C27-9C4B-4DBA2141075C}" srcId="{AB505AFC-5550-4537-863C-245F552B51B7}" destId="{5D4AC3DD-9694-4DB0-98A0-6920E668A302}" srcOrd="3" destOrd="0" parTransId="{2BD31D6B-A800-407F-89E6-56A64B2F0CC3}" sibTransId="{F229DF47-6525-43C8-8353-7A99D1804718}"/>
    <dgm:cxn modelId="{33C2B509-9988-4CC6-B0C1-CBD2F4133BA1}" type="presOf" srcId="{1F03CB44-2D70-4068-B430-F1EA908773BE}" destId="{2714575D-71E2-41AF-BF76-DA370FD213B9}" srcOrd="0" destOrd="0" presId="urn:diagrams.loki3.com/VaryingWidthList+Icon"/>
    <dgm:cxn modelId="{52CD0EA9-D266-44CC-88E6-BA89310C4F72}" srcId="{AB505AFC-5550-4537-863C-245F552B51B7}" destId="{1F03CB44-2D70-4068-B430-F1EA908773BE}" srcOrd="0" destOrd="0" parTransId="{D17044C2-DA3B-40A2-B54D-47A8C6A6CA56}" sibTransId="{43877553-ADF6-4C9B-BF4E-96B5029537DE}"/>
    <dgm:cxn modelId="{AB4BCD83-80BC-460E-9435-BBDBAEF70679}" srcId="{AB505AFC-5550-4537-863C-245F552B51B7}" destId="{64BEAB73-F242-48C8-8A49-A42EA78A315B}" srcOrd="1" destOrd="0" parTransId="{453D2A84-AE8F-45B0-A57A-EDA770B0CB13}" sibTransId="{7510F7FF-FEA6-4D7C-8C1C-DEAEDE0856E0}"/>
    <dgm:cxn modelId="{2DB6A237-95C2-41E2-86B1-4289487A6657}" srcId="{AB505AFC-5550-4537-863C-245F552B51B7}" destId="{7983CA3B-8FA4-4510-92DE-9AE6C615E597}" srcOrd="2" destOrd="0" parTransId="{CE035BF8-55B3-4F70-8122-658C6384BF21}" sibTransId="{CAC4B07A-0379-44C5-89BA-42113D1B7834}"/>
    <dgm:cxn modelId="{65E9748C-94DB-4EC8-841F-B71F76C1123B}" type="presParOf" srcId="{C9BD01D3-08FA-45DC-93C3-2BE2A25803ED}" destId="{2714575D-71E2-41AF-BF76-DA370FD213B9}" srcOrd="0" destOrd="0" presId="urn:diagrams.loki3.com/VaryingWidthList+Icon"/>
    <dgm:cxn modelId="{6AA42E25-EE15-4E54-9CE3-15D16D7D1808}" type="presParOf" srcId="{C9BD01D3-08FA-45DC-93C3-2BE2A25803ED}" destId="{5AE56C91-C72F-435B-8BC2-EBC859F79864}" srcOrd="1" destOrd="0" presId="urn:diagrams.loki3.com/VaryingWidthList+Icon"/>
    <dgm:cxn modelId="{8311CAC6-E8BB-47E7-BCCA-10875401C9BA}" type="presParOf" srcId="{C9BD01D3-08FA-45DC-93C3-2BE2A25803ED}" destId="{4DC56113-5101-4E1F-AAA6-9703AC0D1FCD}" srcOrd="2" destOrd="0" presId="urn:diagrams.loki3.com/VaryingWidthList+Icon"/>
    <dgm:cxn modelId="{700506CE-13BA-4544-A851-9B266EA3A2DC}" type="presParOf" srcId="{C9BD01D3-08FA-45DC-93C3-2BE2A25803ED}" destId="{E99571F3-60DF-4251-8DCE-84AC93B5972C}" srcOrd="3" destOrd="0" presId="urn:diagrams.loki3.com/VaryingWidthList+Icon"/>
    <dgm:cxn modelId="{6D601A03-41A4-4493-B7AB-3EEA1A5A196B}" type="presParOf" srcId="{C9BD01D3-08FA-45DC-93C3-2BE2A25803ED}" destId="{552C4F02-BD5F-4871-AFFB-8CEB791172E1}" srcOrd="4" destOrd="0" presId="urn:diagrams.loki3.com/VaryingWidthList+Icon"/>
    <dgm:cxn modelId="{898F04EE-FD69-4236-B024-07A6904ACA62}" type="presParOf" srcId="{C9BD01D3-08FA-45DC-93C3-2BE2A25803ED}" destId="{5B168B1F-1AE5-4818-B35A-5087031C8030}" srcOrd="5" destOrd="0" presId="urn:diagrams.loki3.com/VaryingWidthList+Icon"/>
    <dgm:cxn modelId="{B244D239-E996-4594-93BE-099497DC0E55}" type="presParOf" srcId="{C9BD01D3-08FA-45DC-93C3-2BE2A25803ED}" destId="{1DED51CE-65A6-4ADB-8A98-273277BC7A25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AD7B3-1952-4813-8BFD-ADF4C3140959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1E6A6A56-5FA9-4AF8-8B64-A1FAB1FA7E75}">
      <dgm:prSet phldrT="[Texto]" custT="1"/>
      <dgm:spPr/>
      <dgm:t>
        <a:bodyPr/>
        <a:lstStyle/>
        <a:p>
          <a:pPr algn="ctr"/>
          <a:r>
            <a:rPr lang="es-ES" sz="1600" b="1" dirty="0" smtClean="0"/>
            <a:t>1. Creación de oportunidades para productores en desventaja económica</a:t>
          </a:r>
          <a:endParaRPr lang="es-EC" sz="1600" dirty="0"/>
        </a:p>
      </dgm:t>
    </dgm:pt>
    <dgm:pt modelId="{5A0AE6A6-2ADF-4DB3-BCB2-9CB052D71AEE}" type="parTrans" cxnId="{48747AD8-62E3-457F-A9C3-5F9CA44583ED}">
      <dgm:prSet/>
      <dgm:spPr/>
      <dgm:t>
        <a:bodyPr/>
        <a:lstStyle/>
        <a:p>
          <a:pPr algn="ctr"/>
          <a:endParaRPr lang="es-EC" sz="1600"/>
        </a:p>
      </dgm:t>
    </dgm:pt>
    <dgm:pt modelId="{5CDE240A-4B4D-456F-9CB6-EF24183D1548}" type="sibTrans" cxnId="{48747AD8-62E3-457F-A9C3-5F9CA44583ED}">
      <dgm:prSet/>
      <dgm:spPr/>
      <dgm:t>
        <a:bodyPr/>
        <a:lstStyle/>
        <a:p>
          <a:pPr algn="ctr"/>
          <a:endParaRPr lang="es-EC" sz="1600"/>
        </a:p>
      </dgm:t>
    </dgm:pt>
    <dgm:pt modelId="{43CD522C-2EA5-4C62-8ECF-8A4BAA8F5DF3}">
      <dgm:prSet custT="1"/>
      <dgm:spPr/>
      <dgm:t>
        <a:bodyPr/>
        <a:lstStyle/>
        <a:p>
          <a:pPr algn="ctr"/>
          <a:r>
            <a:rPr lang="es-ES" sz="1600" b="1" dirty="0" smtClean="0"/>
            <a:t>2. Transparencia y responsabilidad – Rendición de cuentas</a:t>
          </a:r>
          <a:endParaRPr lang="es-EC" sz="1600" dirty="0"/>
        </a:p>
      </dgm:t>
    </dgm:pt>
    <dgm:pt modelId="{C3EB8B0B-CC47-44CB-AFFF-3E49EC52D7A5}" type="parTrans" cxnId="{AE25D26B-3666-492A-91CC-A2B78D7D76C0}">
      <dgm:prSet/>
      <dgm:spPr/>
      <dgm:t>
        <a:bodyPr/>
        <a:lstStyle/>
        <a:p>
          <a:pPr algn="ctr"/>
          <a:endParaRPr lang="es-EC" sz="1600"/>
        </a:p>
      </dgm:t>
    </dgm:pt>
    <dgm:pt modelId="{DE4A9F44-E2F9-448C-A6A9-12B3A99B419F}" type="sibTrans" cxnId="{AE25D26B-3666-492A-91CC-A2B78D7D76C0}">
      <dgm:prSet/>
      <dgm:spPr/>
      <dgm:t>
        <a:bodyPr/>
        <a:lstStyle/>
        <a:p>
          <a:pPr algn="ctr"/>
          <a:endParaRPr lang="es-EC" sz="1600"/>
        </a:p>
      </dgm:t>
    </dgm:pt>
    <dgm:pt modelId="{505C206D-C8A5-4CF1-85C8-7F70DE89E34C}">
      <dgm:prSet custT="1"/>
      <dgm:spPr/>
      <dgm:t>
        <a:bodyPr/>
        <a:lstStyle/>
        <a:p>
          <a:pPr algn="ctr"/>
          <a:r>
            <a:rPr lang="es-ES" sz="1600" b="1" dirty="0" smtClean="0"/>
            <a:t>3. Prácticas comerciales justas</a:t>
          </a:r>
          <a:endParaRPr lang="es-EC" sz="1600" dirty="0"/>
        </a:p>
      </dgm:t>
    </dgm:pt>
    <dgm:pt modelId="{FD55B65D-B661-4621-A707-8011F3FC62A7}" type="parTrans" cxnId="{7DE1D6EC-B101-407C-A09D-F7D6513C8DA4}">
      <dgm:prSet/>
      <dgm:spPr/>
      <dgm:t>
        <a:bodyPr/>
        <a:lstStyle/>
        <a:p>
          <a:pPr algn="ctr"/>
          <a:endParaRPr lang="es-EC" sz="1600"/>
        </a:p>
      </dgm:t>
    </dgm:pt>
    <dgm:pt modelId="{3C208595-B426-4481-827F-5F03FB3D0007}" type="sibTrans" cxnId="{7DE1D6EC-B101-407C-A09D-F7D6513C8DA4}">
      <dgm:prSet/>
      <dgm:spPr/>
      <dgm:t>
        <a:bodyPr/>
        <a:lstStyle/>
        <a:p>
          <a:pPr algn="ctr"/>
          <a:endParaRPr lang="es-EC" sz="1600"/>
        </a:p>
      </dgm:t>
    </dgm:pt>
    <dgm:pt modelId="{96DFB469-33C7-40D2-AAD0-79F89C37354E}">
      <dgm:prSet custT="1"/>
      <dgm:spPr/>
      <dgm:t>
        <a:bodyPr/>
        <a:lstStyle/>
        <a:p>
          <a:pPr algn="ctr"/>
          <a:r>
            <a:rPr lang="es-ES" sz="1600" b="1" dirty="0" smtClean="0"/>
            <a:t>4. Pago de un precio justo</a:t>
          </a:r>
          <a:endParaRPr lang="es-EC" sz="1600" dirty="0"/>
        </a:p>
      </dgm:t>
    </dgm:pt>
    <dgm:pt modelId="{F575B419-AE5C-4D80-974A-9E068B2ABC47}" type="parTrans" cxnId="{016180B6-C59C-4800-863C-D1726C45BF49}">
      <dgm:prSet/>
      <dgm:spPr/>
      <dgm:t>
        <a:bodyPr/>
        <a:lstStyle/>
        <a:p>
          <a:pPr algn="ctr"/>
          <a:endParaRPr lang="es-EC" sz="1600"/>
        </a:p>
      </dgm:t>
    </dgm:pt>
    <dgm:pt modelId="{DC880C69-E7F4-41FE-9A74-C55C7DA0F168}" type="sibTrans" cxnId="{016180B6-C59C-4800-863C-D1726C45BF49}">
      <dgm:prSet/>
      <dgm:spPr/>
      <dgm:t>
        <a:bodyPr/>
        <a:lstStyle/>
        <a:p>
          <a:pPr algn="ctr"/>
          <a:endParaRPr lang="es-EC" sz="1600"/>
        </a:p>
      </dgm:t>
    </dgm:pt>
    <dgm:pt modelId="{705C4E52-9412-4FA8-8486-060610BB7297}">
      <dgm:prSet custT="1"/>
      <dgm:spPr/>
      <dgm:t>
        <a:bodyPr/>
        <a:lstStyle/>
        <a:p>
          <a:pPr algn="ctr"/>
          <a:r>
            <a:rPr lang="es-ES" sz="1600" b="1" dirty="0" smtClean="0"/>
            <a:t>5. No al trabajo infantil y al trabajo forzoso</a:t>
          </a:r>
          <a:endParaRPr lang="es-EC" sz="1600" dirty="0"/>
        </a:p>
      </dgm:t>
    </dgm:pt>
    <dgm:pt modelId="{3276E2F6-3A4F-44F0-AB23-115679DC7B03}" type="parTrans" cxnId="{96AA9B05-E19F-48A9-9050-DD56D5C6A33B}">
      <dgm:prSet/>
      <dgm:spPr/>
      <dgm:t>
        <a:bodyPr/>
        <a:lstStyle/>
        <a:p>
          <a:pPr algn="ctr"/>
          <a:endParaRPr lang="es-EC" sz="1600"/>
        </a:p>
      </dgm:t>
    </dgm:pt>
    <dgm:pt modelId="{47189C1A-514D-4308-92CF-4DAA8A7B2140}" type="sibTrans" cxnId="{96AA9B05-E19F-48A9-9050-DD56D5C6A33B}">
      <dgm:prSet/>
      <dgm:spPr/>
      <dgm:t>
        <a:bodyPr/>
        <a:lstStyle/>
        <a:p>
          <a:pPr algn="ctr"/>
          <a:endParaRPr lang="es-EC" sz="1600"/>
        </a:p>
      </dgm:t>
    </dgm:pt>
    <dgm:pt modelId="{987B24C0-494E-4D66-B0A2-597E29A1596A}">
      <dgm:prSet custT="1"/>
      <dgm:spPr/>
      <dgm:t>
        <a:bodyPr/>
        <a:lstStyle/>
        <a:p>
          <a:pPr algn="ctr"/>
          <a:r>
            <a:rPr lang="es-ES" sz="1600" b="1" dirty="0" smtClean="0"/>
            <a:t>6. No discriminación, la igualdad de género y el empoderamiento económico de la mujer y la libertad de asociación.</a:t>
          </a:r>
          <a:endParaRPr lang="es-EC" sz="1600" dirty="0"/>
        </a:p>
      </dgm:t>
    </dgm:pt>
    <dgm:pt modelId="{FE79738F-E193-4175-B624-EE2A663D6E10}" type="parTrans" cxnId="{8E3522A6-85EC-4AA3-8F30-FE9A1B217118}">
      <dgm:prSet/>
      <dgm:spPr/>
      <dgm:t>
        <a:bodyPr/>
        <a:lstStyle/>
        <a:p>
          <a:pPr algn="ctr"/>
          <a:endParaRPr lang="es-EC" sz="1600"/>
        </a:p>
      </dgm:t>
    </dgm:pt>
    <dgm:pt modelId="{A73CEBF7-DF74-459F-B225-F192BE4BD1C2}" type="sibTrans" cxnId="{8E3522A6-85EC-4AA3-8F30-FE9A1B217118}">
      <dgm:prSet/>
      <dgm:spPr/>
      <dgm:t>
        <a:bodyPr/>
        <a:lstStyle/>
        <a:p>
          <a:pPr algn="ctr"/>
          <a:endParaRPr lang="es-EC" sz="1600"/>
        </a:p>
      </dgm:t>
    </dgm:pt>
    <dgm:pt modelId="{199576DB-994B-444F-9100-00103FF97EC9}">
      <dgm:prSet custT="1"/>
      <dgm:spPr/>
      <dgm:t>
        <a:bodyPr/>
        <a:lstStyle/>
        <a:p>
          <a:pPr algn="ctr"/>
          <a:r>
            <a:rPr lang="es-ES" sz="1600" b="1" dirty="0" smtClean="0"/>
            <a:t>7. Condiciones del trabajo adecuadas</a:t>
          </a:r>
          <a:endParaRPr lang="es-EC" sz="1600" dirty="0"/>
        </a:p>
      </dgm:t>
    </dgm:pt>
    <dgm:pt modelId="{3E4E53B6-7347-47C3-8996-0128D51357B6}" type="parTrans" cxnId="{470C895F-0574-4295-BF74-16EBAE2045F6}">
      <dgm:prSet/>
      <dgm:spPr/>
      <dgm:t>
        <a:bodyPr/>
        <a:lstStyle/>
        <a:p>
          <a:pPr algn="ctr"/>
          <a:endParaRPr lang="es-EC" sz="1600"/>
        </a:p>
      </dgm:t>
    </dgm:pt>
    <dgm:pt modelId="{FD9D1174-3D6C-4365-B6A1-179481812EBC}" type="sibTrans" cxnId="{470C895F-0574-4295-BF74-16EBAE2045F6}">
      <dgm:prSet/>
      <dgm:spPr/>
      <dgm:t>
        <a:bodyPr/>
        <a:lstStyle/>
        <a:p>
          <a:pPr algn="ctr"/>
          <a:endParaRPr lang="es-EC" sz="1600"/>
        </a:p>
      </dgm:t>
    </dgm:pt>
    <dgm:pt modelId="{9A4A5A3A-195B-4926-B8EF-C7CD461F68C4}">
      <dgm:prSet custT="1"/>
      <dgm:spPr/>
      <dgm:t>
        <a:bodyPr/>
        <a:lstStyle/>
        <a:p>
          <a:pPr algn="ctr"/>
          <a:r>
            <a:rPr lang="es-ES" sz="1600" b="1" dirty="0" smtClean="0"/>
            <a:t>8. Desarrollo de capacidades</a:t>
          </a:r>
          <a:endParaRPr lang="es-EC" sz="1600" dirty="0"/>
        </a:p>
      </dgm:t>
    </dgm:pt>
    <dgm:pt modelId="{ABFACF19-51BA-4794-A17C-1D774E4C61E7}" type="parTrans" cxnId="{446F4B51-99FC-4221-B6BA-6E46BB762789}">
      <dgm:prSet/>
      <dgm:spPr/>
      <dgm:t>
        <a:bodyPr/>
        <a:lstStyle/>
        <a:p>
          <a:pPr algn="ctr"/>
          <a:endParaRPr lang="es-EC" sz="1600"/>
        </a:p>
      </dgm:t>
    </dgm:pt>
    <dgm:pt modelId="{E8ED6C9C-4DE3-45B7-9C86-B226938A86C8}" type="sibTrans" cxnId="{446F4B51-99FC-4221-B6BA-6E46BB762789}">
      <dgm:prSet/>
      <dgm:spPr/>
      <dgm:t>
        <a:bodyPr/>
        <a:lstStyle/>
        <a:p>
          <a:pPr algn="ctr"/>
          <a:endParaRPr lang="es-EC" sz="1600"/>
        </a:p>
      </dgm:t>
    </dgm:pt>
    <dgm:pt modelId="{993FD7E1-D367-41EA-AE4D-267A21A2B7A1}">
      <dgm:prSet custT="1"/>
      <dgm:spPr/>
      <dgm:t>
        <a:bodyPr/>
        <a:lstStyle/>
        <a:p>
          <a:pPr algn="ctr"/>
          <a:r>
            <a:rPr lang="es-ES" sz="1600" b="1" dirty="0" smtClean="0"/>
            <a:t>9. Promoción del Comercio Justo</a:t>
          </a:r>
          <a:endParaRPr lang="es-EC" sz="1600" dirty="0"/>
        </a:p>
      </dgm:t>
    </dgm:pt>
    <dgm:pt modelId="{C03C21E1-971D-45B5-B650-C90335B00A61}" type="parTrans" cxnId="{8F060B22-4E64-4277-A462-CF01E2316A9E}">
      <dgm:prSet/>
      <dgm:spPr/>
      <dgm:t>
        <a:bodyPr/>
        <a:lstStyle/>
        <a:p>
          <a:pPr algn="ctr"/>
          <a:endParaRPr lang="es-EC" sz="1600"/>
        </a:p>
      </dgm:t>
    </dgm:pt>
    <dgm:pt modelId="{4D192068-AC5E-472A-9812-64D7140ED45C}" type="sibTrans" cxnId="{8F060B22-4E64-4277-A462-CF01E2316A9E}">
      <dgm:prSet/>
      <dgm:spPr/>
      <dgm:t>
        <a:bodyPr/>
        <a:lstStyle/>
        <a:p>
          <a:pPr algn="ctr"/>
          <a:endParaRPr lang="es-EC" sz="1600"/>
        </a:p>
      </dgm:t>
    </dgm:pt>
    <dgm:pt modelId="{BFF4D568-41A9-4F93-A520-091D7CFFBB8D}">
      <dgm:prSet custT="1"/>
      <dgm:spPr/>
      <dgm:t>
        <a:bodyPr/>
        <a:lstStyle/>
        <a:p>
          <a:pPr algn="ctr"/>
          <a:r>
            <a:rPr lang="es-ES" sz="1600" b="1" dirty="0" smtClean="0"/>
            <a:t>10. Protección y sustentabilidad del Medio Ambiente</a:t>
          </a:r>
          <a:endParaRPr lang="es-EC" sz="1600" dirty="0"/>
        </a:p>
      </dgm:t>
    </dgm:pt>
    <dgm:pt modelId="{02149E7F-AF78-404B-8A45-7539B8E2AB44}" type="parTrans" cxnId="{6F60C4FE-2845-4C9B-90FE-66F0B1300659}">
      <dgm:prSet/>
      <dgm:spPr/>
      <dgm:t>
        <a:bodyPr/>
        <a:lstStyle/>
        <a:p>
          <a:pPr algn="ctr"/>
          <a:endParaRPr lang="es-EC" sz="1600"/>
        </a:p>
      </dgm:t>
    </dgm:pt>
    <dgm:pt modelId="{3B047998-99C5-4787-AAFF-2E271FC73EF0}" type="sibTrans" cxnId="{6F60C4FE-2845-4C9B-90FE-66F0B1300659}">
      <dgm:prSet/>
      <dgm:spPr/>
      <dgm:t>
        <a:bodyPr/>
        <a:lstStyle/>
        <a:p>
          <a:pPr algn="ctr"/>
          <a:endParaRPr lang="es-EC" sz="1600"/>
        </a:p>
      </dgm:t>
    </dgm:pt>
    <dgm:pt modelId="{5CE7942A-7264-46C1-99BB-3D3FA4690CBF}" type="pres">
      <dgm:prSet presAssocID="{3F4AD7B3-1952-4813-8BFD-ADF4C314095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8BECA2E-FFD3-4119-AF39-B9359C257EF3}" type="pres">
      <dgm:prSet presAssocID="{1E6A6A56-5FA9-4AF8-8B64-A1FAB1FA7E75}" presName="compNode" presStyleCnt="0"/>
      <dgm:spPr/>
    </dgm:pt>
    <dgm:pt modelId="{E6146C35-B81B-463C-8023-5160B0E80DEB}" type="pres">
      <dgm:prSet presAssocID="{1E6A6A56-5FA9-4AF8-8B64-A1FAB1FA7E75}" presName="dummyConnPt" presStyleCnt="0"/>
      <dgm:spPr/>
    </dgm:pt>
    <dgm:pt modelId="{BA329DEF-5EF5-4277-BD2D-51A436F1A42A}" type="pres">
      <dgm:prSet presAssocID="{1E6A6A56-5FA9-4AF8-8B64-A1FAB1FA7E75}" presName="node" presStyleLbl="node1" presStyleIdx="0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88367-782D-4A73-98B9-BE7FCD57CA91}" type="pres">
      <dgm:prSet presAssocID="{5CDE240A-4B4D-456F-9CB6-EF24183D1548}" presName="sibTrans" presStyleLbl="bgSibTrans2D1" presStyleIdx="0" presStyleCnt="9"/>
      <dgm:spPr/>
      <dgm:t>
        <a:bodyPr/>
        <a:lstStyle/>
        <a:p>
          <a:endParaRPr lang="es-EC"/>
        </a:p>
      </dgm:t>
    </dgm:pt>
    <dgm:pt modelId="{471753CC-5B32-4933-88DF-F0DB7BBB6F3D}" type="pres">
      <dgm:prSet presAssocID="{43CD522C-2EA5-4C62-8ECF-8A4BAA8F5DF3}" presName="compNode" presStyleCnt="0"/>
      <dgm:spPr/>
    </dgm:pt>
    <dgm:pt modelId="{C142C7D6-6C3A-4359-88AE-9F1A137ABF5C}" type="pres">
      <dgm:prSet presAssocID="{43CD522C-2EA5-4C62-8ECF-8A4BAA8F5DF3}" presName="dummyConnPt" presStyleCnt="0"/>
      <dgm:spPr/>
    </dgm:pt>
    <dgm:pt modelId="{E07BE117-1C7C-43B2-88B2-DC6BFBD27449}" type="pres">
      <dgm:prSet presAssocID="{43CD522C-2EA5-4C62-8ECF-8A4BAA8F5DF3}" presName="node" presStyleLbl="node1" presStyleIdx="1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F1CA11-47B2-4484-8370-6D080DEF83B6}" type="pres">
      <dgm:prSet presAssocID="{DE4A9F44-E2F9-448C-A6A9-12B3A99B419F}" presName="sibTrans" presStyleLbl="bgSibTrans2D1" presStyleIdx="1" presStyleCnt="9"/>
      <dgm:spPr/>
      <dgm:t>
        <a:bodyPr/>
        <a:lstStyle/>
        <a:p>
          <a:endParaRPr lang="es-EC"/>
        </a:p>
      </dgm:t>
    </dgm:pt>
    <dgm:pt modelId="{93168FFF-F303-44A8-8964-A65E633D0EE2}" type="pres">
      <dgm:prSet presAssocID="{505C206D-C8A5-4CF1-85C8-7F70DE89E34C}" presName="compNode" presStyleCnt="0"/>
      <dgm:spPr/>
    </dgm:pt>
    <dgm:pt modelId="{6D49606F-273B-4330-885A-5DFAA5D7B900}" type="pres">
      <dgm:prSet presAssocID="{505C206D-C8A5-4CF1-85C8-7F70DE89E34C}" presName="dummyConnPt" presStyleCnt="0"/>
      <dgm:spPr/>
    </dgm:pt>
    <dgm:pt modelId="{267B097F-D4AF-47A0-9831-917027066FC9}" type="pres">
      <dgm:prSet presAssocID="{505C206D-C8A5-4CF1-85C8-7F70DE89E34C}" presName="node" presStyleLbl="node1" presStyleIdx="2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4D5726-5D18-4C46-9B4E-69FE63EC26F0}" type="pres">
      <dgm:prSet presAssocID="{3C208595-B426-4481-827F-5F03FB3D0007}" presName="sibTrans" presStyleLbl="bgSibTrans2D1" presStyleIdx="2" presStyleCnt="9"/>
      <dgm:spPr/>
      <dgm:t>
        <a:bodyPr/>
        <a:lstStyle/>
        <a:p>
          <a:endParaRPr lang="es-EC"/>
        </a:p>
      </dgm:t>
    </dgm:pt>
    <dgm:pt modelId="{BF61D20A-8AE4-46D6-8903-851BCC9438EE}" type="pres">
      <dgm:prSet presAssocID="{96DFB469-33C7-40D2-AAD0-79F89C37354E}" presName="compNode" presStyleCnt="0"/>
      <dgm:spPr/>
    </dgm:pt>
    <dgm:pt modelId="{F7E79BC6-5F9F-4D71-9F82-622DDB795B36}" type="pres">
      <dgm:prSet presAssocID="{96DFB469-33C7-40D2-AAD0-79F89C37354E}" presName="dummyConnPt" presStyleCnt="0"/>
      <dgm:spPr/>
    </dgm:pt>
    <dgm:pt modelId="{5917390A-1873-48FF-8C08-7688FC34E06D}" type="pres">
      <dgm:prSet presAssocID="{96DFB469-33C7-40D2-AAD0-79F89C37354E}" presName="node" presStyleLbl="node1" presStyleIdx="3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8B077D-1049-4DC3-8A2B-043B403CD7F6}" type="pres">
      <dgm:prSet presAssocID="{DC880C69-E7F4-41FE-9A74-C55C7DA0F168}" presName="sibTrans" presStyleLbl="bgSibTrans2D1" presStyleIdx="3" presStyleCnt="9"/>
      <dgm:spPr/>
      <dgm:t>
        <a:bodyPr/>
        <a:lstStyle/>
        <a:p>
          <a:endParaRPr lang="es-EC"/>
        </a:p>
      </dgm:t>
    </dgm:pt>
    <dgm:pt modelId="{6562F539-E34C-4967-8908-86A04EB0D5D2}" type="pres">
      <dgm:prSet presAssocID="{705C4E52-9412-4FA8-8486-060610BB7297}" presName="compNode" presStyleCnt="0"/>
      <dgm:spPr/>
    </dgm:pt>
    <dgm:pt modelId="{30CE1AB2-79B3-48E9-A8B1-75CA6F53A630}" type="pres">
      <dgm:prSet presAssocID="{705C4E52-9412-4FA8-8486-060610BB7297}" presName="dummyConnPt" presStyleCnt="0"/>
      <dgm:spPr/>
    </dgm:pt>
    <dgm:pt modelId="{9DEDB864-DE52-4123-B37A-83BAC631F700}" type="pres">
      <dgm:prSet presAssocID="{705C4E52-9412-4FA8-8486-060610BB7297}" presName="node" presStyleLbl="node1" presStyleIdx="4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679C92-E509-4B26-B55B-3F1DA172B0F2}" type="pres">
      <dgm:prSet presAssocID="{47189C1A-514D-4308-92CF-4DAA8A7B2140}" presName="sibTrans" presStyleLbl="bgSibTrans2D1" presStyleIdx="4" presStyleCnt="9"/>
      <dgm:spPr/>
      <dgm:t>
        <a:bodyPr/>
        <a:lstStyle/>
        <a:p>
          <a:endParaRPr lang="es-EC"/>
        </a:p>
      </dgm:t>
    </dgm:pt>
    <dgm:pt modelId="{A8D58FBF-9117-480E-8F05-263F68CCC66E}" type="pres">
      <dgm:prSet presAssocID="{987B24C0-494E-4D66-B0A2-597E29A1596A}" presName="compNode" presStyleCnt="0"/>
      <dgm:spPr/>
    </dgm:pt>
    <dgm:pt modelId="{2624BAD9-CF7D-4DD6-84B6-6C22E7FE8E89}" type="pres">
      <dgm:prSet presAssocID="{987B24C0-494E-4D66-B0A2-597E29A1596A}" presName="dummyConnPt" presStyleCnt="0"/>
      <dgm:spPr/>
    </dgm:pt>
    <dgm:pt modelId="{94023473-EDBD-4AB6-B0D6-8A71064DF6D2}" type="pres">
      <dgm:prSet presAssocID="{987B24C0-494E-4D66-B0A2-597E29A1596A}" presName="node" presStyleLbl="node1" presStyleIdx="5" presStyleCnt="10" custScaleX="166165" custScaleY="1338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6B1A2-1CC7-4A5B-BD35-A787FC259FD6}" type="pres">
      <dgm:prSet presAssocID="{A73CEBF7-DF74-459F-B225-F192BE4BD1C2}" presName="sibTrans" presStyleLbl="bgSibTrans2D1" presStyleIdx="5" presStyleCnt="9"/>
      <dgm:spPr/>
      <dgm:t>
        <a:bodyPr/>
        <a:lstStyle/>
        <a:p>
          <a:endParaRPr lang="es-EC"/>
        </a:p>
      </dgm:t>
    </dgm:pt>
    <dgm:pt modelId="{D07249D9-20E2-4AC0-AA85-AE46F192781F}" type="pres">
      <dgm:prSet presAssocID="{199576DB-994B-444F-9100-00103FF97EC9}" presName="compNode" presStyleCnt="0"/>
      <dgm:spPr/>
    </dgm:pt>
    <dgm:pt modelId="{338FB02E-C439-4AD2-9316-3BDF3E636E8F}" type="pres">
      <dgm:prSet presAssocID="{199576DB-994B-444F-9100-00103FF97EC9}" presName="dummyConnPt" presStyleCnt="0"/>
      <dgm:spPr/>
    </dgm:pt>
    <dgm:pt modelId="{77B07161-AC9E-4D14-961C-238ED76D2078}" type="pres">
      <dgm:prSet presAssocID="{199576DB-994B-444F-9100-00103FF97EC9}" presName="node" presStyleLbl="node1" presStyleIdx="6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89D74-A8F8-4DC9-8B11-05BDA7A2B105}" type="pres">
      <dgm:prSet presAssocID="{FD9D1174-3D6C-4365-B6A1-179481812EBC}" presName="sibTrans" presStyleLbl="bgSibTrans2D1" presStyleIdx="6" presStyleCnt="9"/>
      <dgm:spPr/>
      <dgm:t>
        <a:bodyPr/>
        <a:lstStyle/>
        <a:p>
          <a:endParaRPr lang="es-EC"/>
        </a:p>
      </dgm:t>
    </dgm:pt>
    <dgm:pt modelId="{E0247206-7908-4DE0-808B-58CD6D4CB187}" type="pres">
      <dgm:prSet presAssocID="{9A4A5A3A-195B-4926-B8EF-C7CD461F68C4}" presName="compNode" presStyleCnt="0"/>
      <dgm:spPr/>
    </dgm:pt>
    <dgm:pt modelId="{2B392CF3-A181-433F-953D-1E34E517905F}" type="pres">
      <dgm:prSet presAssocID="{9A4A5A3A-195B-4926-B8EF-C7CD461F68C4}" presName="dummyConnPt" presStyleCnt="0"/>
      <dgm:spPr/>
    </dgm:pt>
    <dgm:pt modelId="{06695F9B-7B7B-41A4-8311-6D5793FD28CE}" type="pres">
      <dgm:prSet presAssocID="{9A4A5A3A-195B-4926-B8EF-C7CD461F68C4}" presName="node" presStyleLbl="node1" presStyleIdx="7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9D4730-A5BE-44A5-8EB8-D2E440421DEC}" type="pres">
      <dgm:prSet presAssocID="{E8ED6C9C-4DE3-45B7-9C86-B226938A86C8}" presName="sibTrans" presStyleLbl="bgSibTrans2D1" presStyleIdx="7" presStyleCnt="9"/>
      <dgm:spPr/>
      <dgm:t>
        <a:bodyPr/>
        <a:lstStyle/>
        <a:p>
          <a:endParaRPr lang="es-EC"/>
        </a:p>
      </dgm:t>
    </dgm:pt>
    <dgm:pt modelId="{D49F4E78-A3B2-4DEE-8F1B-84F91EF28865}" type="pres">
      <dgm:prSet presAssocID="{993FD7E1-D367-41EA-AE4D-267A21A2B7A1}" presName="compNode" presStyleCnt="0"/>
      <dgm:spPr/>
    </dgm:pt>
    <dgm:pt modelId="{288F8BF3-FB85-48D7-89FB-DC3D8E5ED161}" type="pres">
      <dgm:prSet presAssocID="{993FD7E1-D367-41EA-AE4D-267A21A2B7A1}" presName="dummyConnPt" presStyleCnt="0"/>
      <dgm:spPr/>
    </dgm:pt>
    <dgm:pt modelId="{A0A952D1-CBD4-413F-8DF9-BDF75A1595F3}" type="pres">
      <dgm:prSet presAssocID="{993FD7E1-D367-41EA-AE4D-267A21A2B7A1}" presName="node" presStyleLbl="node1" presStyleIdx="8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EBF73-91A8-49B6-8BFE-6DC4C4F51A5C}" type="pres">
      <dgm:prSet presAssocID="{4D192068-AC5E-472A-9812-64D7140ED45C}" presName="sibTrans" presStyleLbl="bgSibTrans2D1" presStyleIdx="8" presStyleCnt="9"/>
      <dgm:spPr/>
      <dgm:t>
        <a:bodyPr/>
        <a:lstStyle/>
        <a:p>
          <a:endParaRPr lang="es-EC"/>
        </a:p>
      </dgm:t>
    </dgm:pt>
    <dgm:pt modelId="{4A0C7689-1298-4329-A7BD-725173255F84}" type="pres">
      <dgm:prSet presAssocID="{BFF4D568-41A9-4F93-A520-091D7CFFBB8D}" presName="compNode" presStyleCnt="0"/>
      <dgm:spPr/>
    </dgm:pt>
    <dgm:pt modelId="{41368AEB-04A1-4953-BDE2-9FEEDE570434}" type="pres">
      <dgm:prSet presAssocID="{BFF4D568-41A9-4F93-A520-091D7CFFBB8D}" presName="dummyConnPt" presStyleCnt="0"/>
      <dgm:spPr/>
    </dgm:pt>
    <dgm:pt modelId="{71EC078E-580E-480D-AD91-5786B9DB483E}" type="pres">
      <dgm:prSet presAssocID="{BFF4D568-41A9-4F93-A520-091D7CFFBB8D}" presName="node" presStyleLbl="node1" presStyleIdx="9" presStyleCnt="10" custScaleX="166165" custScaleY="119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3522A6-85EC-4AA3-8F30-FE9A1B217118}" srcId="{3F4AD7B3-1952-4813-8BFD-ADF4C3140959}" destId="{987B24C0-494E-4D66-B0A2-597E29A1596A}" srcOrd="5" destOrd="0" parTransId="{FE79738F-E193-4175-B624-EE2A663D6E10}" sibTransId="{A73CEBF7-DF74-459F-B225-F192BE4BD1C2}"/>
    <dgm:cxn modelId="{B92BDCBA-01EC-4DBD-9EAC-CB5650FC319F}" type="presOf" srcId="{3F4AD7B3-1952-4813-8BFD-ADF4C3140959}" destId="{5CE7942A-7264-46C1-99BB-3D3FA4690CBF}" srcOrd="0" destOrd="0" presId="urn:microsoft.com/office/officeart/2005/8/layout/bProcess4"/>
    <dgm:cxn modelId="{6CA65258-D230-4D8B-8306-4EA7E56979D2}" type="presOf" srcId="{43CD522C-2EA5-4C62-8ECF-8A4BAA8F5DF3}" destId="{E07BE117-1C7C-43B2-88B2-DC6BFBD27449}" srcOrd="0" destOrd="0" presId="urn:microsoft.com/office/officeart/2005/8/layout/bProcess4"/>
    <dgm:cxn modelId="{446F4B51-99FC-4221-B6BA-6E46BB762789}" srcId="{3F4AD7B3-1952-4813-8BFD-ADF4C3140959}" destId="{9A4A5A3A-195B-4926-B8EF-C7CD461F68C4}" srcOrd="7" destOrd="0" parTransId="{ABFACF19-51BA-4794-A17C-1D774E4C61E7}" sibTransId="{E8ED6C9C-4DE3-45B7-9C86-B226938A86C8}"/>
    <dgm:cxn modelId="{E505514D-04C7-4A6E-9F36-AEB90F4C37DD}" type="presOf" srcId="{5CDE240A-4B4D-456F-9CB6-EF24183D1548}" destId="{B8188367-782D-4A73-98B9-BE7FCD57CA91}" srcOrd="0" destOrd="0" presId="urn:microsoft.com/office/officeart/2005/8/layout/bProcess4"/>
    <dgm:cxn modelId="{96AA9B05-E19F-48A9-9050-DD56D5C6A33B}" srcId="{3F4AD7B3-1952-4813-8BFD-ADF4C3140959}" destId="{705C4E52-9412-4FA8-8486-060610BB7297}" srcOrd="4" destOrd="0" parTransId="{3276E2F6-3A4F-44F0-AB23-115679DC7B03}" sibTransId="{47189C1A-514D-4308-92CF-4DAA8A7B2140}"/>
    <dgm:cxn modelId="{4DDC4E6C-04B6-4A8F-BFD3-CDA80E3D70E6}" type="presOf" srcId="{A73CEBF7-DF74-459F-B225-F192BE4BD1C2}" destId="{F616B1A2-1CC7-4A5B-BD35-A787FC259FD6}" srcOrd="0" destOrd="0" presId="urn:microsoft.com/office/officeart/2005/8/layout/bProcess4"/>
    <dgm:cxn modelId="{97E1CD21-C22B-4D91-B5AC-89A7BD6989F3}" type="presOf" srcId="{96DFB469-33C7-40D2-AAD0-79F89C37354E}" destId="{5917390A-1873-48FF-8C08-7688FC34E06D}" srcOrd="0" destOrd="0" presId="urn:microsoft.com/office/officeart/2005/8/layout/bProcess4"/>
    <dgm:cxn modelId="{A89A6687-627A-4A0D-9380-DA43FFDEC877}" type="presOf" srcId="{705C4E52-9412-4FA8-8486-060610BB7297}" destId="{9DEDB864-DE52-4123-B37A-83BAC631F700}" srcOrd="0" destOrd="0" presId="urn:microsoft.com/office/officeart/2005/8/layout/bProcess4"/>
    <dgm:cxn modelId="{DA8E29A2-64F5-49C5-B771-C1E95758525C}" type="presOf" srcId="{4D192068-AC5E-472A-9812-64D7140ED45C}" destId="{3BAEBF73-91A8-49B6-8BFE-6DC4C4F51A5C}" srcOrd="0" destOrd="0" presId="urn:microsoft.com/office/officeart/2005/8/layout/bProcess4"/>
    <dgm:cxn modelId="{51D57679-D8D6-469A-8AA2-46A4A5C08B02}" type="presOf" srcId="{BFF4D568-41A9-4F93-A520-091D7CFFBB8D}" destId="{71EC078E-580E-480D-AD91-5786B9DB483E}" srcOrd="0" destOrd="0" presId="urn:microsoft.com/office/officeart/2005/8/layout/bProcess4"/>
    <dgm:cxn modelId="{8F060B22-4E64-4277-A462-CF01E2316A9E}" srcId="{3F4AD7B3-1952-4813-8BFD-ADF4C3140959}" destId="{993FD7E1-D367-41EA-AE4D-267A21A2B7A1}" srcOrd="8" destOrd="0" parTransId="{C03C21E1-971D-45B5-B650-C90335B00A61}" sibTransId="{4D192068-AC5E-472A-9812-64D7140ED45C}"/>
    <dgm:cxn modelId="{13F484F0-0691-4A3F-9688-9054B06D286E}" type="presOf" srcId="{DC880C69-E7F4-41FE-9A74-C55C7DA0F168}" destId="{D28B077D-1049-4DC3-8A2B-043B403CD7F6}" srcOrd="0" destOrd="0" presId="urn:microsoft.com/office/officeart/2005/8/layout/bProcess4"/>
    <dgm:cxn modelId="{6BB392EA-EA9F-47D3-BF8A-85F7E53D0CC8}" type="presOf" srcId="{9A4A5A3A-195B-4926-B8EF-C7CD461F68C4}" destId="{06695F9B-7B7B-41A4-8311-6D5793FD28CE}" srcOrd="0" destOrd="0" presId="urn:microsoft.com/office/officeart/2005/8/layout/bProcess4"/>
    <dgm:cxn modelId="{016180B6-C59C-4800-863C-D1726C45BF49}" srcId="{3F4AD7B3-1952-4813-8BFD-ADF4C3140959}" destId="{96DFB469-33C7-40D2-AAD0-79F89C37354E}" srcOrd="3" destOrd="0" parTransId="{F575B419-AE5C-4D80-974A-9E068B2ABC47}" sibTransId="{DC880C69-E7F4-41FE-9A74-C55C7DA0F168}"/>
    <dgm:cxn modelId="{8B84D257-7B17-4B27-B4B8-9FFDEDE2A0E3}" type="presOf" srcId="{1E6A6A56-5FA9-4AF8-8B64-A1FAB1FA7E75}" destId="{BA329DEF-5EF5-4277-BD2D-51A436F1A42A}" srcOrd="0" destOrd="0" presId="urn:microsoft.com/office/officeart/2005/8/layout/bProcess4"/>
    <dgm:cxn modelId="{148C5137-B29A-4EF3-B061-4C51F143A247}" type="presOf" srcId="{E8ED6C9C-4DE3-45B7-9C86-B226938A86C8}" destId="{499D4730-A5BE-44A5-8EB8-D2E440421DEC}" srcOrd="0" destOrd="0" presId="urn:microsoft.com/office/officeart/2005/8/layout/bProcess4"/>
    <dgm:cxn modelId="{B26DC148-CD01-4C40-BEB4-87A190CAA7C8}" type="presOf" srcId="{DE4A9F44-E2F9-448C-A6A9-12B3A99B419F}" destId="{B4F1CA11-47B2-4484-8370-6D080DEF83B6}" srcOrd="0" destOrd="0" presId="urn:microsoft.com/office/officeart/2005/8/layout/bProcess4"/>
    <dgm:cxn modelId="{900C8C40-9F91-4CAC-A4DB-D0D4D7E02FA4}" type="presOf" srcId="{993FD7E1-D367-41EA-AE4D-267A21A2B7A1}" destId="{A0A952D1-CBD4-413F-8DF9-BDF75A1595F3}" srcOrd="0" destOrd="0" presId="urn:microsoft.com/office/officeart/2005/8/layout/bProcess4"/>
    <dgm:cxn modelId="{6F60C4FE-2845-4C9B-90FE-66F0B1300659}" srcId="{3F4AD7B3-1952-4813-8BFD-ADF4C3140959}" destId="{BFF4D568-41A9-4F93-A520-091D7CFFBB8D}" srcOrd="9" destOrd="0" parTransId="{02149E7F-AF78-404B-8A45-7539B8E2AB44}" sibTransId="{3B047998-99C5-4787-AAFF-2E271FC73EF0}"/>
    <dgm:cxn modelId="{4F03A7E7-8781-48FF-BB1E-6AA48136A3BB}" type="presOf" srcId="{199576DB-994B-444F-9100-00103FF97EC9}" destId="{77B07161-AC9E-4D14-961C-238ED76D2078}" srcOrd="0" destOrd="0" presId="urn:microsoft.com/office/officeart/2005/8/layout/bProcess4"/>
    <dgm:cxn modelId="{A5907E93-5ED8-4F9B-86C7-0DDCFD47AB62}" type="presOf" srcId="{47189C1A-514D-4308-92CF-4DAA8A7B2140}" destId="{23679C92-E509-4B26-B55B-3F1DA172B0F2}" srcOrd="0" destOrd="0" presId="urn:microsoft.com/office/officeart/2005/8/layout/bProcess4"/>
    <dgm:cxn modelId="{470C895F-0574-4295-BF74-16EBAE2045F6}" srcId="{3F4AD7B3-1952-4813-8BFD-ADF4C3140959}" destId="{199576DB-994B-444F-9100-00103FF97EC9}" srcOrd="6" destOrd="0" parTransId="{3E4E53B6-7347-47C3-8996-0128D51357B6}" sibTransId="{FD9D1174-3D6C-4365-B6A1-179481812EBC}"/>
    <dgm:cxn modelId="{CCED48FF-F10E-4AD0-A0BA-A292B11EE591}" type="presOf" srcId="{3C208595-B426-4481-827F-5F03FB3D0007}" destId="{314D5726-5D18-4C46-9B4E-69FE63EC26F0}" srcOrd="0" destOrd="0" presId="urn:microsoft.com/office/officeart/2005/8/layout/bProcess4"/>
    <dgm:cxn modelId="{91FDFA73-51E1-4EA0-9D05-90617E52855B}" type="presOf" srcId="{505C206D-C8A5-4CF1-85C8-7F70DE89E34C}" destId="{267B097F-D4AF-47A0-9831-917027066FC9}" srcOrd="0" destOrd="0" presId="urn:microsoft.com/office/officeart/2005/8/layout/bProcess4"/>
    <dgm:cxn modelId="{BEFA3F2E-64CF-4F09-9B26-A2C3A24F5244}" type="presOf" srcId="{987B24C0-494E-4D66-B0A2-597E29A1596A}" destId="{94023473-EDBD-4AB6-B0D6-8A71064DF6D2}" srcOrd="0" destOrd="0" presId="urn:microsoft.com/office/officeart/2005/8/layout/bProcess4"/>
    <dgm:cxn modelId="{D6C427F3-66D6-4D8D-841D-8D02981DD8F8}" type="presOf" srcId="{FD9D1174-3D6C-4365-B6A1-179481812EBC}" destId="{BAF89D74-A8F8-4DC9-8B11-05BDA7A2B105}" srcOrd="0" destOrd="0" presId="urn:microsoft.com/office/officeart/2005/8/layout/bProcess4"/>
    <dgm:cxn modelId="{48747AD8-62E3-457F-A9C3-5F9CA44583ED}" srcId="{3F4AD7B3-1952-4813-8BFD-ADF4C3140959}" destId="{1E6A6A56-5FA9-4AF8-8B64-A1FAB1FA7E75}" srcOrd="0" destOrd="0" parTransId="{5A0AE6A6-2ADF-4DB3-BCB2-9CB052D71AEE}" sibTransId="{5CDE240A-4B4D-456F-9CB6-EF24183D1548}"/>
    <dgm:cxn modelId="{7DE1D6EC-B101-407C-A09D-F7D6513C8DA4}" srcId="{3F4AD7B3-1952-4813-8BFD-ADF4C3140959}" destId="{505C206D-C8A5-4CF1-85C8-7F70DE89E34C}" srcOrd="2" destOrd="0" parTransId="{FD55B65D-B661-4621-A707-8011F3FC62A7}" sibTransId="{3C208595-B426-4481-827F-5F03FB3D0007}"/>
    <dgm:cxn modelId="{AE25D26B-3666-492A-91CC-A2B78D7D76C0}" srcId="{3F4AD7B3-1952-4813-8BFD-ADF4C3140959}" destId="{43CD522C-2EA5-4C62-8ECF-8A4BAA8F5DF3}" srcOrd="1" destOrd="0" parTransId="{C3EB8B0B-CC47-44CB-AFFF-3E49EC52D7A5}" sibTransId="{DE4A9F44-E2F9-448C-A6A9-12B3A99B419F}"/>
    <dgm:cxn modelId="{5FF895A1-D19C-48EF-A632-F089E21504A8}" type="presParOf" srcId="{5CE7942A-7264-46C1-99BB-3D3FA4690CBF}" destId="{78BECA2E-FFD3-4119-AF39-B9359C257EF3}" srcOrd="0" destOrd="0" presId="urn:microsoft.com/office/officeart/2005/8/layout/bProcess4"/>
    <dgm:cxn modelId="{EDB4920A-1BD3-41CD-88A2-A1CB8CCF5DC5}" type="presParOf" srcId="{78BECA2E-FFD3-4119-AF39-B9359C257EF3}" destId="{E6146C35-B81B-463C-8023-5160B0E80DEB}" srcOrd="0" destOrd="0" presId="urn:microsoft.com/office/officeart/2005/8/layout/bProcess4"/>
    <dgm:cxn modelId="{1E692731-E46A-4989-9ACA-E0C1B50F3FB9}" type="presParOf" srcId="{78BECA2E-FFD3-4119-AF39-B9359C257EF3}" destId="{BA329DEF-5EF5-4277-BD2D-51A436F1A42A}" srcOrd="1" destOrd="0" presId="urn:microsoft.com/office/officeart/2005/8/layout/bProcess4"/>
    <dgm:cxn modelId="{06340690-7584-4800-B425-69FE67C212C3}" type="presParOf" srcId="{5CE7942A-7264-46C1-99BB-3D3FA4690CBF}" destId="{B8188367-782D-4A73-98B9-BE7FCD57CA91}" srcOrd="1" destOrd="0" presId="urn:microsoft.com/office/officeart/2005/8/layout/bProcess4"/>
    <dgm:cxn modelId="{525AF52C-7B4F-481B-B6AF-AC24563CC4A9}" type="presParOf" srcId="{5CE7942A-7264-46C1-99BB-3D3FA4690CBF}" destId="{471753CC-5B32-4933-88DF-F0DB7BBB6F3D}" srcOrd="2" destOrd="0" presId="urn:microsoft.com/office/officeart/2005/8/layout/bProcess4"/>
    <dgm:cxn modelId="{E6009804-D586-4B8C-87F7-EBD0C8D433F4}" type="presParOf" srcId="{471753CC-5B32-4933-88DF-F0DB7BBB6F3D}" destId="{C142C7D6-6C3A-4359-88AE-9F1A137ABF5C}" srcOrd="0" destOrd="0" presId="urn:microsoft.com/office/officeart/2005/8/layout/bProcess4"/>
    <dgm:cxn modelId="{AF24F63F-3B49-4B68-858D-8B4583D4CA38}" type="presParOf" srcId="{471753CC-5B32-4933-88DF-F0DB7BBB6F3D}" destId="{E07BE117-1C7C-43B2-88B2-DC6BFBD27449}" srcOrd="1" destOrd="0" presId="urn:microsoft.com/office/officeart/2005/8/layout/bProcess4"/>
    <dgm:cxn modelId="{9993D1FA-A4F4-44D3-AD20-98D295F27596}" type="presParOf" srcId="{5CE7942A-7264-46C1-99BB-3D3FA4690CBF}" destId="{B4F1CA11-47B2-4484-8370-6D080DEF83B6}" srcOrd="3" destOrd="0" presId="urn:microsoft.com/office/officeart/2005/8/layout/bProcess4"/>
    <dgm:cxn modelId="{0512B9DA-DB77-41B0-BC4F-C376A59B234D}" type="presParOf" srcId="{5CE7942A-7264-46C1-99BB-3D3FA4690CBF}" destId="{93168FFF-F303-44A8-8964-A65E633D0EE2}" srcOrd="4" destOrd="0" presId="urn:microsoft.com/office/officeart/2005/8/layout/bProcess4"/>
    <dgm:cxn modelId="{36AE7C44-A5CA-43E4-9187-02F2DB177D69}" type="presParOf" srcId="{93168FFF-F303-44A8-8964-A65E633D0EE2}" destId="{6D49606F-273B-4330-885A-5DFAA5D7B900}" srcOrd="0" destOrd="0" presId="urn:microsoft.com/office/officeart/2005/8/layout/bProcess4"/>
    <dgm:cxn modelId="{311010A7-C23B-463A-A682-198167181428}" type="presParOf" srcId="{93168FFF-F303-44A8-8964-A65E633D0EE2}" destId="{267B097F-D4AF-47A0-9831-917027066FC9}" srcOrd="1" destOrd="0" presId="urn:microsoft.com/office/officeart/2005/8/layout/bProcess4"/>
    <dgm:cxn modelId="{F254AD83-E475-4A5B-8771-5D00812F42ED}" type="presParOf" srcId="{5CE7942A-7264-46C1-99BB-3D3FA4690CBF}" destId="{314D5726-5D18-4C46-9B4E-69FE63EC26F0}" srcOrd="5" destOrd="0" presId="urn:microsoft.com/office/officeart/2005/8/layout/bProcess4"/>
    <dgm:cxn modelId="{6658D61C-2048-47F6-B6C1-3821A1CFF57A}" type="presParOf" srcId="{5CE7942A-7264-46C1-99BB-3D3FA4690CBF}" destId="{BF61D20A-8AE4-46D6-8903-851BCC9438EE}" srcOrd="6" destOrd="0" presId="urn:microsoft.com/office/officeart/2005/8/layout/bProcess4"/>
    <dgm:cxn modelId="{FE3770E8-BF49-4BCD-810A-3CD9C333F2A3}" type="presParOf" srcId="{BF61D20A-8AE4-46D6-8903-851BCC9438EE}" destId="{F7E79BC6-5F9F-4D71-9F82-622DDB795B36}" srcOrd="0" destOrd="0" presId="urn:microsoft.com/office/officeart/2005/8/layout/bProcess4"/>
    <dgm:cxn modelId="{CFFEFB55-B9CF-482E-BFFE-A8D8E5B4E712}" type="presParOf" srcId="{BF61D20A-8AE4-46D6-8903-851BCC9438EE}" destId="{5917390A-1873-48FF-8C08-7688FC34E06D}" srcOrd="1" destOrd="0" presId="urn:microsoft.com/office/officeart/2005/8/layout/bProcess4"/>
    <dgm:cxn modelId="{95A77FB8-A852-4602-8493-751F9DB513A1}" type="presParOf" srcId="{5CE7942A-7264-46C1-99BB-3D3FA4690CBF}" destId="{D28B077D-1049-4DC3-8A2B-043B403CD7F6}" srcOrd="7" destOrd="0" presId="urn:microsoft.com/office/officeart/2005/8/layout/bProcess4"/>
    <dgm:cxn modelId="{71A4F845-3F6C-4046-8D0A-CCB63323FA04}" type="presParOf" srcId="{5CE7942A-7264-46C1-99BB-3D3FA4690CBF}" destId="{6562F539-E34C-4967-8908-86A04EB0D5D2}" srcOrd="8" destOrd="0" presId="urn:microsoft.com/office/officeart/2005/8/layout/bProcess4"/>
    <dgm:cxn modelId="{6645028E-1073-451A-ABC4-0C81EFE1D9EB}" type="presParOf" srcId="{6562F539-E34C-4967-8908-86A04EB0D5D2}" destId="{30CE1AB2-79B3-48E9-A8B1-75CA6F53A630}" srcOrd="0" destOrd="0" presId="urn:microsoft.com/office/officeart/2005/8/layout/bProcess4"/>
    <dgm:cxn modelId="{36A89B61-4A71-406F-B4BE-72E18FBFC82F}" type="presParOf" srcId="{6562F539-E34C-4967-8908-86A04EB0D5D2}" destId="{9DEDB864-DE52-4123-B37A-83BAC631F700}" srcOrd="1" destOrd="0" presId="urn:microsoft.com/office/officeart/2005/8/layout/bProcess4"/>
    <dgm:cxn modelId="{1E531A32-C777-47ED-BCCC-2E7EA8C3DA23}" type="presParOf" srcId="{5CE7942A-7264-46C1-99BB-3D3FA4690CBF}" destId="{23679C92-E509-4B26-B55B-3F1DA172B0F2}" srcOrd="9" destOrd="0" presId="urn:microsoft.com/office/officeart/2005/8/layout/bProcess4"/>
    <dgm:cxn modelId="{C7AD45D1-F2D9-421B-BA39-FCDA8B997223}" type="presParOf" srcId="{5CE7942A-7264-46C1-99BB-3D3FA4690CBF}" destId="{A8D58FBF-9117-480E-8F05-263F68CCC66E}" srcOrd="10" destOrd="0" presId="urn:microsoft.com/office/officeart/2005/8/layout/bProcess4"/>
    <dgm:cxn modelId="{F91C1197-5DB2-44F0-AA6C-99B111EBA5A4}" type="presParOf" srcId="{A8D58FBF-9117-480E-8F05-263F68CCC66E}" destId="{2624BAD9-CF7D-4DD6-84B6-6C22E7FE8E89}" srcOrd="0" destOrd="0" presId="urn:microsoft.com/office/officeart/2005/8/layout/bProcess4"/>
    <dgm:cxn modelId="{215DF2A9-55BB-4CB5-B926-A0C3FEADFB03}" type="presParOf" srcId="{A8D58FBF-9117-480E-8F05-263F68CCC66E}" destId="{94023473-EDBD-4AB6-B0D6-8A71064DF6D2}" srcOrd="1" destOrd="0" presId="urn:microsoft.com/office/officeart/2005/8/layout/bProcess4"/>
    <dgm:cxn modelId="{4D4EDE0B-84AF-4119-AD51-837447E0F84C}" type="presParOf" srcId="{5CE7942A-7264-46C1-99BB-3D3FA4690CBF}" destId="{F616B1A2-1CC7-4A5B-BD35-A787FC259FD6}" srcOrd="11" destOrd="0" presId="urn:microsoft.com/office/officeart/2005/8/layout/bProcess4"/>
    <dgm:cxn modelId="{B84ABCF7-6C95-4957-BCBC-C793FE3C6CF7}" type="presParOf" srcId="{5CE7942A-7264-46C1-99BB-3D3FA4690CBF}" destId="{D07249D9-20E2-4AC0-AA85-AE46F192781F}" srcOrd="12" destOrd="0" presId="urn:microsoft.com/office/officeart/2005/8/layout/bProcess4"/>
    <dgm:cxn modelId="{4FECCEE8-7C3B-4E4E-8404-9C2B12F209A7}" type="presParOf" srcId="{D07249D9-20E2-4AC0-AA85-AE46F192781F}" destId="{338FB02E-C439-4AD2-9316-3BDF3E636E8F}" srcOrd="0" destOrd="0" presId="urn:microsoft.com/office/officeart/2005/8/layout/bProcess4"/>
    <dgm:cxn modelId="{033EEF7C-485D-4295-A85E-81B2D9CA8B30}" type="presParOf" srcId="{D07249D9-20E2-4AC0-AA85-AE46F192781F}" destId="{77B07161-AC9E-4D14-961C-238ED76D2078}" srcOrd="1" destOrd="0" presId="urn:microsoft.com/office/officeart/2005/8/layout/bProcess4"/>
    <dgm:cxn modelId="{E708BEA3-E412-4408-80E7-84979AB8DCC1}" type="presParOf" srcId="{5CE7942A-7264-46C1-99BB-3D3FA4690CBF}" destId="{BAF89D74-A8F8-4DC9-8B11-05BDA7A2B105}" srcOrd="13" destOrd="0" presId="urn:microsoft.com/office/officeart/2005/8/layout/bProcess4"/>
    <dgm:cxn modelId="{DB0390CC-7461-405D-8460-6E791089E370}" type="presParOf" srcId="{5CE7942A-7264-46C1-99BB-3D3FA4690CBF}" destId="{E0247206-7908-4DE0-808B-58CD6D4CB187}" srcOrd="14" destOrd="0" presId="urn:microsoft.com/office/officeart/2005/8/layout/bProcess4"/>
    <dgm:cxn modelId="{7C1C1B33-0C79-4A8F-ABF8-7284647E3CDD}" type="presParOf" srcId="{E0247206-7908-4DE0-808B-58CD6D4CB187}" destId="{2B392CF3-A181-433F-953D-1E34E517905F}" srcOrd="0" destOrd="0" presId="urn:microsoft.com/office/officeart/2005/8/layout/bProcess4"/>
    <dgm:cxn modelId="{CB875FA9-5BF5-452B-8BD6-220095A63A14}" type="presParOf" srcId="{E0247206-7908-4DE0-808B-58CD6D4CB187}" destId="{06695F9B-7B7B-41A4-8311-6D5793FD28CE}" srcOrd="1" destOrd="0" presId="urn:microsoft.com/office/officeart/2005/8/layout/bProcess4"/>
    <dgm:cxn modelId="{C899FA16-80E5-4FF2-8AA5-690209B7E995}" type="presParOf" srcId="{5CE7942A-7264-46C1-99BB-3D3FA4690CBF}" destId="{499D4730-A5BE-44A5-8EB8-D2E440421DEC}" srcOrd="15" destOrd="0" presId="urn:microsoft.com/office/officeart/2005/8/layout/bProcess4"/>
    <dgm:cxn modelId="{9F53CA51-1C19-4D1E-82BE-A9F21E8A0D72}" type="presParOf" srcId="{5CE7942A-7264-46C1-99BB-3D3FA4690CBF}" destId="{D49F4E78-A3B2-4DEE-8F1B-84F91EF28865}" srcOrd="16" destOrd="0" presId="urn:microsoft.com/office/officeart/2005/8/layout/bProcess4"/>
    <dgm:cxn modelId="{40B76829-F193-49FE-9B70-F89A3912FC9E}" type="presParOf" srcId="{D49F4E78-A3B2-4DEE-8F1B-84F91EF28865}" destId="{288F8BF3-FB85-48D7-89FB-DC3D8E5ED161}" srcOrd="0" destOrd="0" presId="urn:microsoft.com/office/officeart/2005/8/layout/bProcess4"/>
    <dgm:cxn modelId="{7B2627B5-9C5D-497F-82A2-0A7BF6834BB7}" type="presParOf" srcId="{D49F4E78-A3B2-4DEE-8F1B-84F91EF28865}" destId="{A0A952D1-CBD4-413F-8DF9-BDF75A1595F3}" srcOrd="1" destOrd="0" presId="urn:microsoft.com/office/officeart/2005/8/layout/bProcess4"/>
    <dgm:cxn modelId="{625C36A6-1DAC-4890-BD40-19BCEB338575}" type="presParOf" srcId="{5CE7942A-7264-46C1-99BB-3D3FA4690CBF}" destId="{3BAEBF73-91A8-49B6-8BFE-6DC4C4F51A5C}" srcOrd="17" destOrd="0" presId="urn:microsoft.com/office/officeart/2005/8/layout/bProcess4"/>
    <dgm:cxn modelId="{24E0C645-2E1C-4CFA-9942-5904EEEF190E}" type="presParOf" srcId="{5CE7942A-7264-46C1-99BB-3D3FA4690CBF}" destId="{4A0C7689-1298-4329-A7BD-725173255F84}" srcOrd="18" destOrd="0" presId="urn:microsoft.com/office/officeart/2005/8/layout/bProcess4"/>
    <dgm:cxn modelId="{A9946D67-18CB-450E-9580-452483F4D0D2}" type="presParOf" srcId="{4A0C7689-1298-4329-A7BD-725173255F84}" destId="{41368AEB-04A1-4953-BDE2-9FEEDE570434}" srcOrd="0" destOrd="0" presId="urn:microsoft.com/office/officeart/2005/8/layout/bProcess4"/>
    <dgm:cxn modelId="{8E39DB3F-C111-42F6-BEE8-BBF0451F69BC}" type="presParOf" srcId="{4A0C7689-1298-4329-A7BD-725173255F84}" destId="{71EC078E-580E-480D-AD91-5786B9DB483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A84A60-86E4-4E99-B75D-9474A753AA88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</dgm:pt>
    <dgm:pt modelId="{22A47F1A-7A59-4CDB-A4AB-BAF39192E508}">
      <dgm:prSet/>
      <dgm:spPr/>
      <dgm:t>
        <a:bodyPr/>
        <a:lstStyle/>
        <a:p>
          <a:r>
            <a:rPr lang="es-ES" dirty="0" smtClean="0"/>
            <a:t>Del exportador o declarante;</a:t>
          </a:r>
          <a:endParaRPr lang="es-EC" dirty="0"/>
        </a:p>
      </dgm:t>
    </dgm:pt>
    <dgm:pt modelId="{0B9746A2-B371-40D4-AD4F-B25BDCEABCE1}" type="parTrans" cxnId="{FA4FD216-5A05-40B2-92CE-260F096B4D05}">
      <dgm:prSet/>
      <dgm:spPr/>
      <dgm:t>
        <a:bodyPr/>
        <a:lstStyle/>
        <a:p>
          <a:endParaRPr lang="es-EC"/>
        </a:p>
      </dgm:t>
    </dgm:pt>
    <dgm:pt modelId="{5801ED07-D4D1-4406-B73C-B292F81653E1}" type="sibTrans" cxnId="{FA4FD216-5A05-40B2-92CE-260F096B4D05}">
      <dgm:prSet/>
      <dgm:spPr/>
      <dgm:t>
        <a:bodyPr/>
        <a:lstStyle/>
        <a:p>
          <a:endParaRPr lang="es-EC"/>
        </a:p>
      </dgm:t>
    </dgm:pt>
    <dgm:pt modelId="{16243909-B6AB-4372-B4BC-2BA45DB0EBD3}">
      <dgm:prSet/>
      <dgm:spPr/>
      <dgm:t>
        <a:bodyPr/>
        <a:lstStyle/>
        <a:p>
          <a:r>
            <a:rPr lang="es-ES" dirty="0" smtClean="0"/>
            <a:t>Descripción de mercancía por ítem de factura;</a:t>
          </a:r>
          <a:endParaRPr lang="es-EC" dirty="0"/>
        </a:p>
      </dgm:t>
    </dgm:pt>
    <dgm:pt modelId="{3D30A3F9-15BA-4676-A3DF-4A7DEAB0E0B8}" type="parTrans" cxnId="{0616E8D1-8C15-421E-A8C0-F920DFDF43D1}">
      <dgm:prSet/>
      <dgm:spPr/>
      <dgm:t>
        <a:bodyPr/>
        <a:lstStyle/>
        <a:p>
          <a:endParaRPr lang="es-EC"/>
        </a:p>
      </dgm:t>
    </dgm:pt>
    <dgm:pt modelId="{138D92F3-F5E9-4BC9-A4D8-BB5D41119EFC}" type="sibTrans" cxnId="{0616E8D1-8C15-421E-A8C0-F920DFDF43D1}">
      <dgm:prSet/>
      <dgm:spPr/>
      <dgm:t>
        <a:bodyPr/>
        <a:lstStyle/>
        <a:p>
          <a:endParaRPr lang="es-EC"/>
        </a:p>
      </dgm:t>
    </dgm:pt>
    <dgm:pt modelId="{CF9A9E00-A64E-4F8E-B580-690F08E082E0}">
      <dgm:prSet/>
      <dgm:spPr/>
      <dgm:t>
        <a:bodyPr/>
        <a:lstStyle/>
        <a:p>
          <a:r>
            <a:rPr lang="es-ES" dirty="0" smtClean="0"/>
            <a:t>Datos del consignante;</a:t>
          </a:r>
          <a:endParaRPr lang="es-EC" dirty="0"/>
        </a:p>
      </dgm:t>
    </dgm:pt>
    <dgm:pt modelId="{2E2851BB-C68E-44F0-87D4-8BC4033EEE36}" type="parTrans" cxnId="{546BBE41-740B-4AAE-8C6A-CAFCD333BCED}">
      <dgm:prSet/>
      <dgm:spPr/>
      <dgm:t>
        <a:bodyPr/>
        <a:lstStyle/>
        <a:p>
          <a:endParaRPr lang="es-EC"/>
        </a:p>
      </dgm:t>
    </dgm:pt>
    <dgm:pt modelId="{36CC533B-B990-438F-A87B-6665FF2B410F}" type="sibTrans" cxnId="{546BBE41-740B-4AAE-8C6A-CAFCD333BCED}">
      <dgm:prSet/>
      <dgm:spPr/>
      <dgm:t>
        <a:bodyPr/>
        <a:lstStyle/>
        <a:p>
          <a:endParaRPr lang="es-EC"/>
        </a:p>
      </dgm:t>
    </dgm:pt>
    <dgm:pt modelId="{B4D14FB2-2B81-4A95-A554-89345D17116D}">
      <dgm:prSet/>
      <dgm:spPr/>
      <dgm:t>
        <a:bodyPr/>
        <a:lstStyle/>
        <a:p>
          <a:r>
            <a:rPr lang="es-ES" dirty="0" smtClean="0"/>
            <a:t>Destino de la carga;</a:t>
          </a:r>
          <a:endParaRPr lang="es-EC" dirty="0"/>
        </a:p>
      </dgm:t>
    </dgm:pt>
    <dgm:pt modelId="{4CDA4D97-1071-4725-B3B0-635BAC6D9F4F}" type="parTrans" cxnId="{D4C93615-7819-4E7F-B706-363E8947B505}">
      <dgm:prSet/>
      <dgm:spPr/>
      <dgm:t>
        <a:bodyPr/>
        <a:lstStyle/>
        <a:p>
          <a:endParaRPr lang="es-EC"/>
        </a:p>
      </dgm:t>
    </dgm:pt>
    <dgm:pt modelId="{79210EBF-2AAF-4CDD-BC8D-2D2753E45E1C}" type="sibTrans" cxnId="{D4C93615-7819-4E7F-B706-363E8947B505}">
      <dgm:prSet/>
      <dgm:spPr/>
      <dgm:t>
        <a:bodyPr/>
        <a:lstStyle/>
        <a:p>
          <a:endParaRPr lang="es-EC"/>
        </a:p>
      </dgm:t>
    </dgm:pt>
    <dgm:pt modelId="{E112F61A-5E67-47B8-9338-7B485687866B}">
      <dgm:prSet/>
      <dgm:spPr/>
      <dgm:t>
        <a:bodyPr/>
        <a:lstStyle/>
        <a:p>
          <a:r>
            <a:rPr lang="es-ES" dirty="0" smtClean="0"/>
            <a:t>Cantidades;</a:t>
          </a:r>
          <a:endParaRPr lang="es-EC" dirty="0"/>
        </a:p>
      </dgm:t>
    </dgm:pt>
    <dgm:pt modelId="{89241096-F7DF-424B-A93B-079DD330D41E}" type="parTrans" cxnId="{A0430372-E045-4502-8CCD-5B90ED241823}">
      <dgm:prSet/>
      <dgm:spPr/>
      <dgm:t>
        <a:bodyPr/>
        <a:lstStyle/>
        <a:p>
          <a:endParaRPr lang="es-EC"/>
        </a:p>
      </dgm:t>
    </dgm:pt>
    <dgm:pt modelId="{B0F74074-80AF-4404-B0C9-9DF1A1E015AB}" type="sibTrans" cxnId="{A0430372-E045-4502-8CCD-5B90ED241823}">
      <dgm:prSet/>
      <dgm:spPr/>
      <dgm:t>
        <a:bodyPr/>
        <a:lstStyle/>
        <a:p>
          <a:endParaRPr lang="es-EC"/>
        </a:p>
      </dgm:t>
    </dgm:pt>
    <dgm:pt modelId="{2F760FD7-9509-4AC1-A271-CFC2613E2EDC}">
      <dgm:prSet/>
      <dgm:spPr/>
      <dgm:t>
        <a:bodyPr/>
        <a:lstStyle/>
        <a:p>
          <a:r>
            <a:rPr lang="es-ES" dirty="0" smtClean="0"/>
            <a:t>Peso; </a:t>
          </a:r>
          <a:endParaRPr lang="es-EC" dirty="0"/>
        </a:p>
      </dgm:t>
    </dgm:pt>
    <dgm:pt modelId="{2941122F-DA73-4E09-B2DE-8CBC3490DB37}" type="parTrans" cxnId="{E500F0B5-B366-48EC-9132-0C767B545B8B}">
      <dgm:prSet/>
      <dgm:spPr/>
      <dgm:t>
        <a:bodyPr/>
        <a:lstStyle/>
        <a:p>
          <a:endParaRPr lang="es-EC"/>
        </a:p>
      </dgm:t>
    </dgm:pt>
    <dgm:pt modelId="{E6594F53-7275-409C-B6EA-B3A448A6151A}" type="sibTrans" cxnId="{E500F0B5-B366-48EC-9132-0C767B545B8B}">
      <dgm:prSet/>
      <dgm:spPr/>
      <dgm:t>
        <a:bodyPr/>
        <a:lstStyle/>
        <a:p>
          <a:endParaRPr lang="es-EC"/>
        </a:p>
      </dgm:t>
    </dgm:pt>
    <dgm:pt modelId="{C795D9C9-C216-4723-8FF0-97A9D7821C7C}">
      <dgm:prSet/>
      <dgm:spPr/>
      <dgm:t>
        <a:bodyPr/>
        <a:lstStyle/>
        <a:p>
          <a:r>
            <a:rPr lang="es-ES" dirty="0" smtClean="0"/>
            <a:t>INCOTERM; y demás datos relativos a la mercancía. </a:t>
          </a:r>
          <a:endParaRPr lang="es-EC" dirty="0"/>
        </a:p>
      </dgm:t>
    </dgm:pt>
    <dgm:pt modelId="{00936DCC-DCAB-453C-BFE3-DAB51AC9797D}" type="parTrans" cxnId="{4052AFF9-5037-4BA5-9F03-604BF1B39DA4}">
      <dgm:prSet/>
      <dgm:spPr/>
      <dgm:t>
        <a:bodyPr/>
        <a:lstStyle/>
        <a:p>
          <a:endParaRPr lang="es-EC"/>
        </a:p>
      </dgm:t>
    </dgm:pt>
    <dgm:pt modelId="{3D5FF69B-8BEA-4A7E-B647-CBD82AD4B43E}" type="sibTrans" cxnId="{4052AFF9-5037-4BA5-9F03-604BF1B39DA4}">
      <dgm:prSet/>
      <dgm:spPr/>
      <dgm:t>
        <a:bodyPr/>
        <a:lstStyle/>
        <a:p>
          <a:endParaRPr lang="es-EC"/>
        </a:p>
      </dgm:t>
    </dgm:pt>
    <dgm:pt modelId="{EF92EC58-EF6C-4A9F-B9EB-92A66933C23F}" type="pres">
      <dgm:prSet presAssocID="{2AA84A60-86E4-4E99-B75D-9474A753AA88}" presName="linear" presStyleCnt="0">
        <dgm:presLayoutVars>
          <dgm:animLvl val="lvl"/>
          <dgm:resizeHandles val="exact"/>
        </dgm:presLayoutVars>
      </dgm:prSet>
      <dgm:spPr/>
    </dgm:pt>
    <dgm:pt modelId="{4140F47A-541F-4C39-95AD-986550AA4D6C}" type="pres">
      <dgm:prSet presAssocID="{22A47F1A-7A59-4CDB-A4AB-BAF39192E50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589B6-F646-4AEA-9EB0-1D95260A30A5}" type="pres">
      <dgm:prSet presAssocID="{5801ED07-D4D1-4406-B73C-B292F81653E1}" presName="spacer" presStyleCnt="0"/>
      <dgm:spPr/>
    </dgm:pt>
    <dgm:pt modelId="{04EE7A21-9793-44F6-8D7D-1FA8BE04E8C7}" type="pres">
      <dgm:prSet presAssocID="{16243909-B6AB-4372-B4BC-2BA45DB0EBD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20F4EA-97B2-493D-B6E1-FB0968D74894}" type="pres">
      <dgm:prSet presAssocID="{138D92F3-F5E9-4BC9-A4D8-BB5D41119EFC}" presName="spacer" presStyleCnt="0"/>
      <dgm:spPr/>
    </dgm:pt>
    <dgm:pt modelId="{DBAF9B83-546E-46AF-A018-925921B2E7D7}" type="pres">
      <dgm:prSet presAssocID="{CF9A9E00-A64E-4F8E-B580-690F08E082E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A2327-78FA-400A-916F-A6AB83078654}" type="pres">
      <dgm:prSet presAssocID="{36CC533B-B990-438F-A87B-6665FF2B410F}" presName="spacer" presStyleCnt="0"/>
      <dgm:spPr/>
    </dgm:pt>
    <dgm:pt modelId="{627C9EAB-726F-4444-A1B8-28D8E6B42DF5}" type="pres">
      <dgm:prSet presAssocID="{B4D14FB2-2B81-4A95-A554-89345D17116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BD9D40-B65C-47DF-8A4D-C292848ACC45}" type="pres">
      <dgm:prSet presAssocID="{79210EBF-2AAF-4CDD-BC8D-2D2753E45E1C}" presName="spacer" presStyleCnt="0"/>
      <dgm:spPr/>
    </dgm:pt>
    <dgm:pt modelId="{270A9B9C-3EA8-4F1D-9CEB-7955FEE3545C}" type="pres">
      <dgm:prSet presAssocID="{E112F61A-5E67-47B8-9338-7B485687866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ACD91-AD1C-48C4-8172-F259328A0024}" type="pres">
      <dgm:prSet presAssocID="{B0F74074-80AF-4404-B0C9-9DF1A1E015AB}" presName="spacer" presStyleCnt="0"/>
      <dgm:spPr/>
    </dgm:pt>
    <dgm:pt modelId="{B6626327-8355-44CE-A4ED-B1F2C3FB5287}" type="pres">
      <dgm:prSet presAssocID="{2F760FD7-9509-4AC1-A271-CFC2613E2ED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96E88-4391-453E-A5E4-5D00B4F27BA1}" type="pres">
      <dgm:prSet presAssocID="{E6594F53-7275-409C-B6EA-B3A448A6151A}" presName="spacer" presStyleCnt="0"/>
      <dgm:spPr/>
    </dgm:pt>
    <dgm:pt modelId="{970967F4-87B4-468F-B4CB-B818B296907F}" type="pres">
      <dgm:prSet presAssocID="{C795D9C9-C216-4723-8FF0-97A9D7821C7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16E8D1-8C15-421E-A8C0-F920DFDF43D1}" srcId="{2AA84A60-86E4-4E99-B75D-9474A753AA88}" destId="{16243909-B6AB-4372-B4BC-2BA45DB0EBD3}" srcOrd="1" destOrd="0" parTransId="{3D30A3F9-15BA-4676-A3DF-4A7DEAB0E0B8}" sibTransId="{138D92F3-F5E9-4BC9-A4D8-BB5D41119EFC}"/>
    <dgm:cxn modelId="{546BBE41-740B-4AAE-8C6A-CAFCD333BCED}" srcId="{2AA84A60-86E4-4E99-B75D-9474A753AA88}" destId="{CF9A9E00-A64E-4F8E-B580-690F08E082E0}" srcOrd="2" destOrd="0" parTransId="{2E2851BB-C68E-44F0-87D4-8BC4033EEE36}" sibTransId="{36CC533B-B990-438F-A87B-6665FF2B410F}"/>
    <dgm:cxn modelId="{EC90C8D3-1249-4C06-A161-4B9E7F132A20}" type="presOf" srcId="{2F760FD7-9509-4AC1-A271-CFC2613E2EDC}" destId="{B6626327-8355-44CE-A4ED-B1F2C3FB5287}" srcOrd="0" destOrd="0" presId="urn:microsoft.com/office/officeart/2005/8/layout/vList2"/>
    <dgm:cxn modelId="{D4C93615-7819-4E7F-B706-363E8947B505}" srcId="{2AA84A60-86E4-4E99-B75D-9474A753AA88}" destId="{B4D14FB2-2B81-4A95-A554-89345D17116D}" srcOrd="3" destOrd="0" parTransId="{4CDA4D97-1071-4725-B3B0-635BAC6D9F4F}" sibTransId="{79210EBF-2AAF-4CDD-BC8D-2D2753E45E1C}"/>
    <dgm:cxn modelId="{5275EA70-5A00-4BC4-BBDB-09F60423C378}" type="presOf" srcId="{22A47F1A-7A59-4CDB-A4AB-BAF39192E508}" destId="{4140F47A-541F-4C39-95AD-986550AA4D6C}" srcOrd="0" destOrd="0" presId="urn:microsoft.com/office/officeart/2005/8/layout/vList2"/>
    <dgm:cxn modelId="{4052AFF9-5037-4BA5-9F03-604BF1B39DA4}" srcId="{2AA84A60-86E4-4E99-B75D-9474A753AA88}" destId="{C795D9C9-C216-4723-8FF0-97A9D7821C7C}" srcOrd="6" destOrd="0" parTransId="{00936DCC-DCAB-453C-BFE3-DAB51AC9797D}" sibTransId="{3D5FF69B-8BEA-4A7E-B647-CBD82AD4B43E}"/>
    <dgm:cxn modelId="{7BD7D762-2B2B-4A25-98D3-20D71141EEA0}" type="presOf" srcId="{C795D9C9-C216-4723-8FF0-97A9D7821C7C}" destId="{970967F4-87B4-468F-B4CB-B818B296907F}" srcOrd="0" destOrd="0" presId="urn:microsoft.com/office/officeart/2005/8/layout/vList2"/>
    <dgm:cxn modelId="{E500F0B5-B366-48EC-9132-0C767B545B8B}" srcId="{2AA84A60-86E4-4E99-B75D-9474A753AA88}" destId="{2F760FD7-9509-4AC1-A271-CFC2613E2EDC}" srcOrd="5" destOrd="0" parTransId="{2941122F-DA73-4E09-B2DE-8CBC3490DB37}" sibTransId="{E6594F53-7275-409C-B6EA-B3A448A6151A}"/>
    <dgm:cxn modelId="{FA4FD216-5A05-40B2-92CE-260F096B4D05}" srcId="{2AA84A60-86E4-4E99-B75D-9474A753AA88}" destId="{22A47F1A-7A59-4CDB-A4AB-BAF39192E508}" srcOrd="0" destOrd="0" parTransId="{0B9746A2-B371-40D4-AD4F-B25BDCEABCE1}" sibTransId="{5801ED07-D4D1-4406-B73C-B292F81653E1}"/>
    <dgm:cxn modelId="{1C32D27D-21E7-43E4-AD5E-164D1A88BE05}" type="presOf" srcId="{16243909-B6AB-4372-B4BC-2BA45DB0EBD3}" destId="{04EE7A21-9793-44F6-8D7D-1FA8BE04E8C7}" srcOrd="0" destOrd="0" presId="urn:microsoft.com/office/officeart/2005/8/layout/vList2"/>
    <dgm:cxn modelId="{314FAA39-51E6-48D7-8D3A-6C195A113ACC}" type="presOf" srcId="{B4D14FB2-2B81-4A95-A554-89345D17116D}" destId="{627C9EAB-726F-4444-A1B8-28D8E6B42DF5}" srcOrd="0" destOrd="0" presId="urn:microsoft.com/office/officeart/2005/8/layout/vList2"/>
    <dgm:cxn modelId="{FA6A0093-B822-4E11-A996-E2011CC22BE9}" type="presOf" srcId="{CF9A9E00-A64E-4F8E-B580-690F08E082E0}" destId="{DBAF9B83-546E-46AF-A018-925921B2E7D7}" srcOrd="0" destOrd="0" presId="urn:microsoft.com/office/officeart/2005/8/layout/vList2"/>
    <dgm:cxn modelId="{5A6457BB-3229-4FDE-8EFE-859E383C6835}" type="presOf" srcId="{E112F61A-5E67-47B8-9338-7B485687866B}" destId="{270A9B9C-3EA8-4F1D-9CEB-7955FEE3545C}" srcOrd="0" destOrd="0" presId="urn:microsoft.com/office/officeart/2005/8/layout/vList2"/>
    <dgm:cxn modelId="{5A16B2D4-DD45-4E17-982F-5C5DABF76601}" type="presOf" srcId="{2AA84A60-86E4-4E99-B75D-9474A753AA88}" destId="{EF92EC58-EF6C-4A9F-B9EB-92A66933C23F}" srcOrd="0" destOrd="0" presId="urn:microsoft.com/office/officeart/2005/8/layout/vList2"/>
    <dgm:cxn modelId="{A0430372-E045-4502-8CCD-5B90ED241823}" srcId="{2AA84A60-86E4-4E99-B75D-9474A753AA88}" destId="{E112F61A-5E67-47B8-9338-7B485687866B}" srcOrd="4" destOrd="0" parTransId="{89241096-F7DF-424B-A93B-079DD330D41E}" sibTransId="{B0F74074-80AF-4404-B0C9-9DF1A1E015AB}"/>
    <dgm:cxn modelId="{FE4A2359-4FDD-4FBB-9F28-3E83CB1D2114}" type="presParOf" srcId="{EF92EC58-EF6C-4A9F-B9EB-92A66933C23F}" destId="{4140F47A-541F-4C39-95AD-986550AA4D6C}" srcOrd="0" destOrd="0" presId="urn:microsoft.com/office/officeart/2005/8/layout/vList2"/>
    <dgm:cxn modelId="{CFE2F0B8-AFA7-4D3C-9E48-B32C39EC1F14}" type="presParOf" srcId="{EF92EC58-EF6C-4A9F-B9EB-92A66933C23F}" destId="{EEF589B6-F646-4AEA-9EB0-1D95260A30A5}" srcOrd="1" destOrd="0" presId="urn:microsoft.com/office/officeart/2005/8/layout/vList2"/>
    <dgm:cxn modelId="{2B12F1EF-193A-4C09-B1DD-6B384C1D4910}" type="presParOf" srcId="{EF92EC58-EF6C-4A9F-B9EB-92A66933C23F}" destId="{04EE7A21-9793-44F6-8D7D-1FA8BE04E8C7}" srcOrd="2" destOrd="0" presId="urn:microsoft.com/office/officeart/2005/8/layout/vList2"/>
    <dgm:cxn modelId="{06846668-9A87-45EA-B5C0-61EC7E225616}" type="presParOf" srcId="{EF92EC58-EF6C-4A9F-B9EB-92A66933C23F}" destId="{D020F4EA-97B2-493D-B6E1-FB0968D74894}" srcOrd="3" destOrd="0" presId="urn:microsoft.com/office/officeart/2005/8/layout/vList2"/>
    <dgm:cxn modelId="{7D14E725-95BC-4280-8029-E94CEA400CFF}" type="presParOf" srcId="{EF92EC58-EF6C-4A9F-B9EB-92A66933C23F}" destId="{DBAF9B83-546E-46AF-A018-925921B2E7D7}" srcOrd="4" destOrd="0" presId="urn:microsoft.com/office/officeart/2005/8/layout/vList2"/>
    <dgm:cxn modelId="{31E3FA68-B523-42C7-8849-ABBD6DC09285}" type="presParOf" srcId="{EF92EC58-EF6C-4A9F-B9EB-92A66933C23F}" destId="{9AEA2327-78FA-400A-916F-A6AB83078654}" srcOrd="5" destOrd="0" presId="urn:microsoft.com/office/officeart/2005/8/layout/vList2"/>
    <dgm:cxn modelId="{45AA674D-1BF0-45D4-96C0-E4977FC6C6F8}" type="presParOf" srcId="{EF92EC58-EF6C-4A9F-B9EB-92A66933C23F}" destId="{627C9EAB-726F-4444-A1B8-28D8E6B42DF5}" srcOrd="6" destOrd="0" presId="urn:microsoft.com/office/officeart/2005/8/layout/vList2"/>
    <dgm:cxn modelId="{FC4017C8-A63C-4B83-B2D4-ADF921E91187}" type="presParOf" srcId="{EF92EC58-EF6C-4A9F-B9EB-92A66933C23F}" destId="{4FBD9D40-B65C-47DF-8A4D-C292848ACC45}" srcOrd="7" destOrd="0" presId="urn:microsoft.com/office/officeart/2005/8/layout/vList2"/>
    <dgm:cxn modelId="{0A076ED6-28DD-48CB-B2BD-C9C0ED025902}" type="presParOf" srcId="{EF92EC58-EF6C-4A9F-B9EB-92A66933C23F}" destId="{270A9B9C-3EA8-4F1D-9CEB-7955FEE3545C}" srcOrd="8" destOrd="0" presId="urn:microsoft.com/office/officeart/2005/8/layout/vList2"/>
    <dgm:cxn modelId="{D04F46DC-94CB-4A1A-8BF1-02B5DB84FE72}" type="presParOf" srcId="{EF92EC58-EF6C-4A9F-B9EB-92A66933C23F}" destId="{F4CACD91-AD1C-48C4-8172-F259328A0024}" srcOrd="9" destOrd="0" presId="urn:microsoft.com/office/officeart/2005/8/layout/vList2"/>
    <dgm:cxn modelId="{8FBAF283-D442-4B71-97E9-3BADFF6E07BB}" type="presParOf" srcId="{EF92EC58-EF6C-4A9F-B9EB-92A66933C23F}" destId="{B6626327-8355-44CE-A4ED-B1F2C3FB5287}" srcOrd="10" destOrd="0" presId="urn:microsoft.com/office/officeart/2005/8/layout/vList2"/>
    <dgm:cxn modelId="{48186DB7-7977-49C7-9B2B-0E0BA3ED6CDB}" type="presParOf" srcId="{EF92EC58-EF6C-4A9F-B9EB-92A66933C23F}" destId="{2BC96E88-4391-453E-A5E4-5D00B4F27BA1}" srcOrd="11" destOrd="0" presId="urn:microsoft.com/office/officeart/2005/8/layout/vList2"/>
    <dgm:cxn modelId="{A7ABF534-EF8F-4D7A-854C-216E5AC6622B}" type="presParOf" srcId="{EF92EC58-EF6C-4A9F-B9EB-92A66933C23F}" destId="{970967F4-87B4-468F-B4CB-B818B296907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E543D-DAE2-41BC-87D5-A1E11A328F0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C5E342D-F6CA-4E70-9364-EBA6345D7492}">
      <dgm:prSet custT="1"/>
      <dgm:spPr/>
      <dgm:t>
        <a:bodyPr/>
        <a:lstStyle/>
        <a:p>
          <a:pPr algn="just"/>
          <a:r>
            <a:rPr lang="es-EC" sz="1800" dirty="0" smtClean="0"/>
            <a:t>1. El Sector de Economía Popular y Solidaria, </a:t>
          </a:r>
          <a:r>
            <a:rPr lang="es-EC" sz="1800" b="0" dirty="0" smtClean="0"/>
            <a:t>evidencia resultados positivos </a:t>
          </a:r>
          <a:r>
            <a:rPr lang="es-EC" sz="1800" dirty="0" smtClean="0"/>
            <a:t>respecto a la comercialización internacional de productos; presentando una tendencia creciente del </a:t>
          </a:r>
          <a:r>
            <a:rPr lang="es-EC" sz="1800" b="1" dirty="0" smtClean="0"/>
            <a:t>35% de tasa promedio anual </a:t>
          </a:r>
          <a:r>
            <a:rPr lang="es-EC" sz="1800" dirty="0" smtClean="0"/>
            <a:t>en el periodo 2010 - 2014.</a:t>
          </a:r>
          <a:endParaRPr lang="es-EC" sz="1800" dirty="0"/>
        </a:p>
      </dgm:t>
    </dgm:pt>
    <dgm:pt modelId="{DE13C14F-CBEF-4195-86B8-ED3B14A773A2}" type="parTrans" cxnId="{A5C646C4-4017-4FA4-9F01-0AD6CAEC6449}">
      <dgm:prSet/>
      <dgm:spPr/>
      <dgm:t>
        <a:bodyPr/>
        <a:lstStyle/>
        <a:p>
          <a:pPr algn="just"/>
          <a:endParaRPr lang="es-EC" sz="1600"/>
        </a:p>
      </dgm:t>
    </dgm:pt>
    <dgm:pt modelId="{FB3687C6-D6C0-4029-9FF8-631C949056FD}" type="sibTrans" cxnId="{A5C646C4-4017-4FA4-9F01-0AD6CAEC6449}">
      <dgm:prSet/>
      <dgm:spPr/>
      <dgm:t>
        <a:bodyPr/>
        <a:lstStyle/>
        <a:p>
          <a:pPr algn="just"/>
          <a:endParaRPr lang="es-EC" sz="1600"/>
        </a:p>
      </dgm:t>
    </dgm:pt>
    <dgm:pt modelId="{2ABF8589-D0D2-43A0-85A3-1F4DCEBFED4D}">
      <dgm:prSet custT="1"/>
      <dgm:spPr/>
      <dgm:t>
        <a:bodyPr/>
        <a:lstStyle/>
        <a:p>
          <a:pPr algn="just"/>
          <a:r>
            <a:rPr lang="es-EC" sz="1800" dirty="0" smtClean="0"/>
            <a:t>2. De acuerdo a la tendencia actual, se prevé un crecimiento de la </a:t>
          </a:r>
          <a:r>
            <a:rPr lang="es-EC" sz="1800" b="1" dirty="0" smtClean="0"/>
            <a:t>oferta exportable del Ecuador en un 20%</a:t>
          </a:r>
          <a:r>
            <a:rPr lang="es-EC" sz="1800" dirty="0" smtClean="0"/>
            <a:t> para el año 2015, de igual forma la </a:t>
          </a:r>
          <a:r>
            <a:rPr lang="es-EC" sz="1800" b="1" dirty="0" smtClean="0"/>
            <a:t>proyección de la demanda </a:t>
          </a:r>
          <a:r>
            <a:rPr lang="es-EC" sz="1800" dirty="0" smtClean="0"/>
            <a:t>internacional puede presentar </a:t>
          </a:r>
          <a:r>
            <a:rPr lang="es-EC" sz="1800" b="1" dirty="0" smtClean="0"/>
            <a:t>un incremento del 8%. </a:t>
          </a:r>
          <a:endParaRPr lang="es-EC" sz="1800" b="1" dirty="0"/>
        </a:p>
      </dgm:t>
    </dgm:pt>
    <dgm:pt modelId="{283F9560-FA5D-4C98-949A-EAF098AE9172}" type="parTrans" cxnId="{0DFD8455-9D08-4DBB-8D19-707A549F2A15}">
      <dgm:prSet/>
      <dgm:spPr/>
      <dgm:t>
        <a:bodyPr/>
        <a:lstStyle/>
        <a:p>
          <a:pPr algn="just"/>
          <a:endParaRPr lang="es-EC" sz="1600"/>
        </a:p>
      </dgm:t>
    </dgm:pt>
    <dgm:pt modelId="{94377480-5ACD-47EE-BA19-A76DC3CEF360}" type="sibTrans" cxnId="{0DFD8455-9D08-4DBB-8D19-707A549F2A15}">
      <dgm:prSet/>
      <dgm:spPr/>
      <dgm:t>
        <a:bodyPr/>
        <a:lstStyle/>
        <a:p>
          <a:pPr algn="just"/>
          <a:endParaRPr lang="es-EC" sz="1600"/>
        </a:p>
      </dgm:t>
    </dgm:pt>
    <dgm:pt modelId="{39E93EE4-6298-4B72-8AAD-2BB1C60FFDC3}">
      <dgm:prSet custT="1"/>
      <dgm:spPr/>
      <dgm:t>
        <a:bodyPr/>
        <a:lstStyle/>
        <a:p>
          <a:pPr algn="just"/>
          <a:r>
            <a:rPr lang="es-EC" sz="1800" dirty="0" smtClean="0"/>
            <a:t>3. La Asociación </a:t>
          </a:r>
          <a:r>
            <a:rPr lang="es-EC" sz="1800" b="1" dirty="0" smtClean="0"/>
            <a:t>presenta problemas de estructura organizacional</a:t>
          </a:r>
          <a:r>
            <a:rPr lang="es-EC" sz="1800" dirty="0" smtClean="0"/>
            <a:t>, lo que ha dificultado el adecuado flujo de procesos y establecimiento de responsabilidades. </a:t>
          </a:r>
          <a:r>
            <a:rPr lang="es-EC" sz="1800" b="1" dirty="0" smtClean="0"/>
            <a:t>El 80% </a:t>
          </a:r>
          <a:r>
            <a:rPr lang="es-EC" sz="1800" b="0" dirty="0" smtClean="0"/>
            <a:t>de los Criterios de Cumplimiento</a:t>
          </a:r>
          <a:r>
            <a:rPr lang="es-EC" sz="1800" dirty="0" smtClean="0"/>
            <a:t> de Comercio Justo son actualmente practicados por la asociación. </a:t>
          </a:r>
          <a:endParaRPr lang="es-EC" sz="1800" dirty="0"/>
        </a:p>
      </dgm:t>
    </dgm:pt>
    <dgm:pt modelId="{5075FCC0-AF43-4189-BD64-095293F163F3}" type="parTrans" cxnId="{56F1C1E6-0DD8-4B9C-9E5A-E9D3DB93BB2D}">
      <dgm:prSet/>
      <dgm:spPr/>
      <dgm:t>
        <a:bodyPr/>
        <a:lstStyle/>
        <a:p>
          <a:pPr algn="just"/>
          <a:endParaRPr lang="es-EC" sz="1600"/>
        </a:p>
      </dgm:t>
    </dgm:pt>
    <dgm:pt modelId="{32907BB7-0EE9-4F5A-9346-10341C0BF677}" type="sibTrans" cxnId="{56F1C1E6-0DD8-4B9C-9E5A-E9D3DB93BB2D}">
      <dgm:prSet/>
      <dgm:spPr/>
      <dgm:t>
        <a:bodyPr/>
        <a:lstStyle/>
        <a:p>
          <a:pPr algn="just"/>
          <a:endParaRPr lang="es-EC" sz="1600"/>
        </a:p>
      </dgm:t>
    </dgm:pt>
    <dgm:pt modelId="{BFD5B730-ECBA-4A95-A7E7-E297DE22A523}">
      <dgm:prSet custT="1"/>
      <dgm:spPr/>
      <dgm:t>
        <a:bodyPr/>
        <a:lstStyle/>
        <a:p>
          <a:pPr algn="just"/>
          <a:r>
            <a:rPr lang="es-EC" sz="1800" dirty="0" smtClean="0"/>
            <a:t>4. El estudio identificó </a:t>
          </a:r>
          <a:r>
            <a:rPr lang="es-EC" sz="1800" b="1" dirty="0" smtClean="0"/>
            <a:t>que la organización no cuenta con una filosofía corporativa </a:t>
          </a:r>
          <a:r>
            <a:rPr lang="es-EC" sz="1800" dirty="0" smtClean="0"/>
            <a:t>establecida, lo que ha dificultado la práctica de responsabilidades compartidas y solidarias de los miembros asociados. </a:t>
          </a:r>
          <a:endParaRPr lang="es-EC" sz="1800" dirty="0"/>
        </a:p>
      </dgm:t>
    </dgm:pt>
    <dgm:pt modelId="{FFE204CF-E4EB-4375-8DF5-A0979B969684}" type="parTrans" cxnId="{7440B67E-B07B-49F2-8A17-1251A63DF467}">
      <dgm:prSet/>
      <dgm:spPr/>
      <dgm:t>
        <a:bodyPr/>
        <a:lstStyle/>
        <a:p>
          <a:pPr algn="just"/>
          <a:endParaRPr lang="es-EC" sz="1600"/>
        </a:p>
      </dgm:t>
    </dgm:pt>
    <dgm:pt modelId="{B44E8A74-438B-4EA5-801A-82DAD2D40CAD}" type="sibTrans" cxnId="{7440B67E-B07B-49F2-8A17-1251A63DF467}">
      <dgm:prSet/>
      <dgm:spPr/>
      <dgm:t>
        <a:bodyPr/>
        <a:lstStyle/>
        <a:p>
          <a:pPr algn="just"/>
          <a:endParaRPr lang="es-EC" sz="1600"/>
        </a:p>
      </dgm:t>
    </dgm:pt>
    <dgm:pt modelId="{BE1E9345-108C-4566-BE12-3A80FAE709DB}">
      <dgm:prSet custT="1"/>
      <dgm:spPr/>
      <dgm:t>
        <a:bodyPr/>
        <a:lstStyle/>
        <a:p>
          <a:pPr algn="just"/>
          <a:r>
            <a:rPr lang="es-EC" sz="1800" dirty="0" smtClean="0"/>
            <a:t>5. El proceso logístico e internacionalización propuesto, considera como mercado destino a </a:t>
          </a:r>
          <a:r>
            <a:rPr lang="es-EC" sz="1800" b="1" dirty="0" smtClean="0"/>
            <a:t>Alemania- Hamburgo</a:t>
          </a:r>
          <a:r>
            <a:rPr lang="es-EC" sz="1800" dirty="0" smtClean="0"/>
            <a:t> y el </a:t>
          </a:r>
          <a:r>
            <a:rPr lang="es-EC" sz="1800" b="1" dirty="0" smtClean="0"/>
            <a:t>término de negociación CIF</a:t>
          </a:r>
          <a:r>
            <a:rPr lang="es-EC" sz="1800" dirty="0" smtClean="0"/>
            <a:t>, dado que se pretende garantizar la operación.  </a:t>
          </a:r>
          <a:endParaRPr lang="es-EC" sz="1800" b="1" dirty="0"/>
        </a:p>
      </dgm:t>
    </dgm:pt>
    <dgm:pt modelId="{9D40A57B-252E-436F-8992-0D202A21726C}" type="parTrans" cxnId="{BA39E6FA-1E20-44E5-ABB9-3D78ED88111A}">
      <dgm:prSet/>
      <dgm:spPr/>
      <dgm:t>
        <a:bodyPr/>
        <a:lstStyle/>
        <a:p>
          <a:pPr algn="just"/>
          <a:endParaRPr lang="es-EC" sz="1600"/>
        </a:p>
      </dgm:t>
    </dgm:pt>
    <dgm:pt modelId="{5684A6D4-56C3-42F7-A38E-86718887A35E}" type="sibTrans" cxnId="{BA39E6FA-1E20-44E5-ABB9-3D78ED88111A}">
      <dgm:prSet/>
      <dgm:spPr/>
      <dgm:t>
        <a:bodyPr/>
        <a:lstStyle/>
        <a:p>
          <a:pPr algn="just"/>
          <a:endParaRPr lang="es-EC" sz="1600"/>
        </a:p>
      </dgm:t>
    </dgm:pt>
    <dgm:pt modelId="{BB254AB3-50F6-4D2C-B363-456EB1F1713D}">
      <dgm:prSet custT="1"/>
      <dgm:spPr/>
      <dgm:t>
        <a:bodyPr/>
        <a:lstStyle/>
        <a:p>
          <a:pPr algn="just"/>
          <a:r>
            <a:rPr lang="es-EC" sz="1800" dirty="0" smtClean="0"/>
            <a:t>6. La evaluación de los indicadores financieros del estudio, determinan que </a:t>
          </a:r>
          <a:r>
            <a:rPr lang="es-EC" sz="1800" b="1" dirty="0" smtClean="0"/>
            <a:t>el proyecto debe ser ejecutado</a:t>
          </a:r>
          <a:r>
            <a:rPr lang="es-EC" sz="1800" dirty="0" smtClean="0"/>
            <a:t>, dado que se obtuvo el  VAN de + 105.339,78 USD, y la TIR de 38,48%.</a:t>
          </a:r>
          <a:endParaRPr lang="es-EC" sz="1800" dirty="0"/>
        </a:p>
      </dgm:t>
    </dgm:pt>
    <dgm:pt modelId="{703F2B6C-FFB3-4C22-843D-F1F552D4ED75}" type="parTrans" cxnId="{79933A82-059C-4104-B024-13AFB39F4351}">
      <dgm:prSet/>
      <dgm:spPr/>
      <dgm:t>
        <a:bodyPr/>
        <a:lstStyle/>
        <a:p>
          <a:pPr algn="just"/>
          <a:endParaRPr lang="es-EC" sz="1600"/>
        </a:p>
      </dgm:t>
    </dgm:pt>
    <dgm:pt modelId="{C33F64E8-5AF9-4F42-B3A8-AACABDF979D2}" type="sibTrans" cxnId="{79933A82-059C-4104-B024-13AFB39F4351}">
      <dgm:prSet/>
      <dgm:spPr/>
      <dgm:t>
        <a:bodyPr/>
        <a:lstStyle/>
        <a:p>
          <a:pPr algn="just"/>
          <a:endParaRPr lang="es-EC" sz="1600"/>
        </a:p>
      </dgm:t>
    </dgm:pt>
    <dgm:pt modelId="{2666F213-2789-4BA5-A8DD-C8CBDE4D73DE}" type="pres">
      <dgm:prSet presAssocID="{D0BE543D-DAE2-41BC-87D5-A1E11A328F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2DBECF-51DD-43A3-ABCE-EA124F9A5607}" type="pres">
      <dgm:prSet presAssocID="{7C5E342D-F6CA-4E70-9364-EBA6345D7492}" presName="parentText" presStyleLbl="node1" presStyleIdx="0" presStyleCnt="6" custLinFactNeighborY="-1401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90C029-CFAA-4697-B26B-7FFA6225C8DF}" type="pres">
      <dgm:prSet presAssocID="{FB3687C6-D6C0-4029-9FF8-631C949056FD}" presName="spacer" presStyleCnt="0"/>
      <dgm:spPr/>
    </dgm:pt>
    <dgm:pt modelId="{82DEEB40-0AC7-42DC-9EF6-C9F3B36E0E3F}" type="pres">
      <dgm:prSet presAssocID="{2ABF8589-D0D2-43A0-85A3-1F4DCEBFED4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78EF2D-EEF5-4D36-B29E-4D3109A86AAE}" type="pres">
      <dgm:prSet presAssocID="{94377480-5ACD-47EE-BA19-A76DC3CEF360}" presName="spacer" presStyleCnt="0"/>
      <dgm:spPr/>
    </dgm:pt>
    <dgm:pt modelId="{ECDA1C5B-0289-4B89-9E98-0F090C35CC14}" type="pres">
      <dgm:prSet presAssocID="{39E93EE4-6298-4B72-8AAD-2BB1C60FFDC3}" presName="parentText" presStyleLbl="node1" presStyleIdx="2" presStyleCnt="6" custLinFactNeighborX="-88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22BAB7-5B33-4B00-83BA-E938702FE8B1}" type="pres">
      <dgm:prSet presAssocID="{32907BB7-0EE9-4F5A-9346-10341C0BF677}" presName="spacer" presStyleCnt="0"/>
      <dgm:spPr/>
    </dgm:pt>
    <dgm:pt modelId="{4F681D56-2D40-4E50-98E7-90EBF84360C7}" type="pres">
      <dgm:prSet presAssocID="{BFD5B730-ECBA-4A95-A7E7-E297DE22A52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2EC3F5-FEA1-4F0F-9346-F5F3B0602715}" type="pres">
      <dgm:prSet presAssocID="{B44E8A74-438B-4EA5-801A-82DAD2D40CAD}" presName="spacer" presStyleCnt="0"/>
      <dgm:spPr/>
    </dgm:pt>
    <dgm:pt modelId="{FDD4D75C-9138-4789-9F0F-7FB51CBA5F4E}" type="pres">
      <dgm:prSet presAssocID="{BE1E9345-108C-4566-BE12-3A80FAE709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AB426-4373-4A34-81DA-69AF7E978CA8}" type="pres">
      <dgm:prSet presAssocID="{5684A6D4-56C3-42F7-A38E-86718887A35E}" presName="spacer" presStyleCnt="0"/>
      <dgm:spPr/>
    </dgm:pt>
    <dgm:pt modelId="{50FD9C86-190A-42B3-9681-D2A78E89A89D}" type="pres">
      <dgm:prSet presAssocID="{BB254AB3-50F6-4D2C-B363-456EB1F171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C646C4-4017-4FA4-9F01-0AD6CAEC6449}" srcId="{D0BE543D-DAE2-41BC-87D5-A1E11A328F0A}" destId="{7C5E342D-F6CA-4E70-9364-EBA6345D7492}" srcOrd="0" destOrd="0" parTransId="{DE13C14F-CBEF-4195-86B8-ED3B14A773A2}" sibTransId="{FB3687C6-D6C0-4029-9FF8-631C949056FD}"/>
    <dgm:cxn modelId="{A84B08FB-E32D-4163-ACE4-171470F4EF8E}" type="presOf" srcId="{39E93EE4-6298-4B72-8AAD-2BB1C60FFDC3}" destId="{ECDA1C5B-0289-4B89-9E98-0F090C35CC14}" srcOrd="0" destOrd="0" presId="urn:microsoft.com/office/officeart/2005/8/layout/vList2"/>
    <dgm:cxn modelId="{79933A82-059C-4104-B024-13AFB39F4351}" srcId="{D0BE543D-DAE2-41BC-87D5-A1E11A328F0A}" destId="{BB254AB3-50F6-4D2C-B363-456EB1F1713D}" srcOrd="5" destOrd="0" parTransId="{703F2B6C-FFB3-4C22-843D-F1F552D4ED75}" sibTransId="{C33F64E8-5AF9-4F42-B3A8-AACABDF979D2}"/>
    <dgm:cxn modelId="{A9B4B777-221A-4156-9C24-9324888C5E59}" type="presOf" srcId="{7C5E342D-F6CA-4E70-9364-EBA6345D7492}" destId="{E02DBECF-51DD-43A3-ABCE-EA124F9A5607}" srcOrd="0" destOrd="0" presId="urn:microsoft.com/office/officeart/2005/8/layout/vList2"/>
    <dgm:cxn modelId="{89A600CA-6386-4626-85A7-49AC8823802B}" type="presOf" srcId="{D0BE543D-DAE2-41BC-87D5-A1E11A328F0A}" destId="{2666F213-2789-4BA5-A8DD-C8CBDE4D73DE}" srcOrd="0" destOrd="0" presId="urn:microsoft.com/office/officeart/2005/8/layout/vList2"/>
    <dgm:cxn modelId="{3FFA3AD2-EE31-4548-8165-E95B5DEB2B65}" type="presOf" srcId="{BB254AB3-50F6-4D2C-B363-456EB1F1713D}" destId="{50FD9C86-190A-42B3-9681-D2A78E89A89D}" srcOrd="0" destOrd="0" presId="urn:microsoft.com/office/officeart/2005/8/layout/vList2"/>
    <dgm:cxn modelId="{56F1C1E6-0DD8-4B9C-9E5A-E9D3DB93BB2D}" srcId="{D0BE543D-DAE2-41BC-87D5-A1E11A328F0A}" destId="{39E93EE4-6298-4B72-8AAD-2BB1C60FFDC3}" srcOrd="2" destOrd="0" parTransId="{5075FCC0-AF43-4189-BD64-095293F163F3}" sibTransId="{32907BB7-0EE9-4F5A-9346-10341C0BF677}"/>
    <dgm:cxn modelId="{BA39E6FA-1E20-44E5-ABB9-3D78ED88111A}" srcId="{D0BE543D-DAE2-41BC-87D5-A1E11A328F0A}" destId="{BE1E9345-108C-4566-BE12-3A80FAE709DB}" srcOrd="4" destOrd="0" parTransId="{9D40A57B-252E-436F-8992-0D202A21726C}" sibTransId="{5684A6D4-56C3-42F7-A38E-86718887A35E}"/>
    <dgm:cxn modelId="{7440B67E-B07B-49F2-8A17-1251A63DF467}" srcId="{D0BE543D-DAE2-41BC-87D5-A1E11A328F0A}" destId="{BFD5B730-ECBA-4A95-A7E7-E297DE22A523}" srcOrd="3" destOrd="0" parTransId="{FFE204CF-E4EB-4375-8DF5-A0979B969684}" sibTransId="{B44E8A74-438B-4EA5-801A-82DAD2D40CAD}"/>
    <dgm:cxn modelId="{4399005D-0058-4B1F-ABE1-BD38C9227225}" type="presOf" srcId="{2ABF8589-D0D2-43A0-85A3-1F4DCEBFED4D}" destId="{82DEEB40-0AC7-42DC-9EF6-C9F3B36E0E3F}" srcOrd="0" destOrd="0" presId="urn:microsoft.com/office/officeart/2005/8/layout/vList2"/>
    <dgm:cxn modelId="{0C34FC2E-38A3-4904-BFD0-CBA77FC23482}" type="presOf" srcId="{BFD5B730-ECBA-4A95-A7E7-E297DE22A523}" destId="{4F681D56-2D40-4E50-98E7-90EBF84360C7}" srcOrd="0" destOrd="0" presId="urn:microsoft.com/office/officeart/2005/8/layout/vList2"/>
    <dgm:cxn modelId="{0DFD8455-9D08-4DBB-8D19-707A549F2A15}" srcId="{D0BE543D-DAE2-41BC-87D5-A1E11A328F0A}" destId="{2ABF8589-D0D2-43A0-85A3-1F4DCEBFED4D}" srcOrd="1" destOrd="0" parTransId="{283F9560-FA5D-4C98-949A-EAF098AE9172}" sibTransId="{94377480-5ACD-47EE-BA19-A76DC3CEF360}"/>
    <dgm:cxn modelId="{1220DA96-15B4-4D79-95E8-85BFACF58308}" type="presOf" srcId="{BE1E9345-108C-4566-BE12-3A80FAE709DB}" destId="{FDD4D75C-9138-4789-9F0F-7FB51CBA5F4E}" srcOrd="0" destOrd="0" presId="urn:microsoft.com/office/officeart/2005/8/layout/vList2"/>
    <dgm:cxn modelId="{F1DB7F21-AF2F-430F-92C0-AD12CCC389AB}" type="presParOf" srcId="{2666F213-2789-4BA5-A8DD-C8CBDE4D73DE}" destId="{E02DBECF-51DD-43A3-ABCE-EA124F9A5607}" srcOrd="0" destOrd="0" presId="urn:microsoft.com/office/officeart/2005/8/layout/vList2"/>
    <dgm:cxn modelId="{CCC7F9C6-DC87-4851-B2ED-388C94993069}" type="presParOf" srcId="{2666F213-2789-4BA5-A8DD-C8CBDE4D73DE}" destId="{B190C029-CFAA-4697-B26B-7FFA6225C8DF}" srcOrd="1" destOrd="0" presId="urn:microsoft.com/office/officeart/2005/8/layout/vList2"/>
    <dgm:cxn modelId="{3D68F44C-73D7-4B5E-B63E-A441A6BA962A}" type="presParOf" srcId="{2666F213-2789-4BA5-A8DD-C8CBDE4D73DE}" destId="{82DEEB40-0AC7-42DC-9EF6-C9F3B36E0E3F}" srcOrd="2" destOrd="0" presId="urn:microsoft.com/office/officeart/2005/8/layout/vList2"/>
    <dgm:cxn modelId="{E1DCB598-AF88-4F87-8D0A-B9BC0698F481}" type="presParOf" srcId="{2666F213-2789-4BA5-A8DD-C8CBDE4D73DE}" destId="{9C78EF2D-EEF5-4D36-B29E-4D3109A86AAE}" srcOrd="3" destOrd="0" presId="urn:microsoft.com/office/officeart/2005/8/layout/vList2"/>
    <dgm:cxn modelId="{354D9CC0-8A99-4C50-A838-5ABE30A762F7}" type="presParOf" srcId="{2666F213-2789-4BA5-A8DD-C8CBDE4D73DE}" destId="{ECDA1C5B-0289-4B89-9E98-0F090C35CC14}" srcOrd="4" destOrd="0" presId="urn:microsoft.com/office/officeart/2005/8/layout/vList2"/>
    <dgm:cxn modelId="{196B3760-6596-4227-8121-91581DA57411}" type="presParOf" srcId="{2666F213-2789-4BA5-A8DD-C8CBDE4D73DE}" destId="{5522BAB7-5B33-4B00-83BA-E938702FE8B1}" srcOrd="5" destOrd="0" presId="urn:microsoft.com/office/officeart/2005/8/layout/vList2"/>
    <dgm:cxn modelId="{52D44CBD-8E7C-4C6F-953B-6D6CA8134708}" type="presParOf" srcId="{2666F213-2789-4BA5-A8DD-C8CBDE4D73DE}" destId="{4F681D56-2D40-4E50-98E7-90EBF84360C7}" srcOrd="6" destOrd="0" presId="urn:microsoft.com/office/officeart/2005/8/layout/vList2"/>
    <dgm:cxn modelId="{CB0D346C-7571-461F-894A-1BA2C792CD37}" type="presParOf" srcId="{2666F213-2789-4BA5-A8DD-C8CBDE4D73DE}" destId="{782EC3F5-FEA1-4F0F-9346-F5F3B0602715}" srcOrd="7" destOrd="0" presId="urn:microsoft.com/office/officeart/2005/8/layout/vList2"/>
    <dgm:cxn modelId="{DD56E629-32DB-4DB0-B20C-98C31ED98D0B}" type="presParOf" srcId="{2666F213-2789-4BA5-A8DD-C8CBDE4D73DE}" destId="{FDD4D75C-9138-4789-9F0F-7FB51CBA5F4E}" srcOrd="8" destOrd="0" presId="urn:microsoft.com/office/officeart/2005/8/layout/vList2"/>
    <dgm:cxn modelId="{EAF35842-F4B5-47ED-954F-22DAFC71DFBC}" type="presParOf" srcId="{2666F213-2789-4BA5-A8DD-C8CBDE4D73DE}" destId="{C80AB426-4373-4A34-81DA-69AF7E978CA8}" srcOrd="9" destOrd="0" presId="urn:microsoft.com/office/officeart/2005/8/layout/vList2"/>
    <dgm:cxn modelId="{C593E0EB-18CE-4CBB-8CF3-AE727F18E261}" type="presParOf" srcId="{2666F213-2789-4BA5-A8DD-C8CBDE4D73DE}" destId="{50FD9C86-190A-42B3-9681-D2A78E89A8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D3D7F5-5D3F-415E-BFA8-D9DE8638E6C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C475E68-8E3D-4EAF-AE9C-0C8AC0676747}">
      <dgm:prSet custT="1"/>
      <dgm:spPr/>
      <dgm:t>
        <a:bodyPr/>
        <a:lstStyle/>
        <a:p>
          <a:pPr algn="just"/>
          <a:r>
            <a:rPr lang="es-EC" sz="1800" b="0" dirty="0" smtClean="0"/>
            <a:t>1. Considerar las distintas oportunidades que los organismos públicos y privados ponen a disposición de organizaciones que forman parte del SEPS.</a:t>
          </a:r>
          <a:r>
            <a:rPr lang="es-EC" sz="1800" b="1" dirty="0" smtClean="0"/>
            <a:t> (medios de financiamiento, desarrollo y promoción)</a:t>
          </a:r>
          <a:endParaRPr lang="es-EC" sz="1800" b="1" dirty="0"/>
        </a:p>
      </dgm:t>
    </dgm:pt>
    <dgm:pt modelId="{2D31B7FB-E4F3-40D5-9120-C6B2557FD407}" type="parTrans" cxnId="{FFA7E09E-5BD0-468F-9A3E-10275AC9C99F}">
      <dgm:prSet/>
      <dgm:spPr/>
      <dgm:t>
        <a:bodyPr/>
        <a:lstStyle/>
        <a:p>
          <a:pPr algn="just"/>
          <a:endParaRPr lang="es-EC" sz="1600"/>
        </a:p>
      </dgm:t>
    </dgm:pt>
    <dgm:pt modelId="{AED34A6A-2394-44D4-BE3B-DD483F620F0A}" type="sibTrans" cxnId="{FFA7E09E-5BD0-468F-9A3E-10275AC9C99F}">
      <dgm:prSet/>
      <dgm:spPr/>
      <dgm:t>
        <a:bodyPr/>
        <a:lstStyle/>
        <a:p>
          <a:pPr algn="just"/>
          <a:endParaRPr lang="es-EC" sz="1600"/>
        </a:p>
      </dgm:t>
    </dgm:pt>
    <dgm:pt modelId="{843E1155-998E-4B7E-A1FA-47FECECB0DDF}">
      <dgm:prSet custT="1"/>
      <dgm:spPr/>
      <dgm:t>
        <a:bodyPr/>
        <a:lstStyle/>
        <a:p>
          <a:pPr algn="just"/>
          <a:r>
            <a:rPr lang="es-EC" sz="1800" dirty="0" smtClean="0"/>
            <a:t>2. Buscar </a:t>
          </a:r>
          <a:r>
            <a:rPr lang="es-ES" sz="1800" dirty="0" smtClean="0"/>
            <a:t>oportunidades comerciales en Alemania y/o destinos similares que permitan </a:t>
          </a:r>
          <a:r>
            <a:rPr lang="es-ES" sz="1800" b="1" dirty="0" smtClean="0"/>
            <a:t>el ingreso de la Asociación “Aromas de Cayambe” al mercado internacional</a:t>
          </a:r>
          <a:r>
            <a:rPr lang="es-ES" sz="1800" dirty="0" smtClean="0"/>
            <a:t>.</a:t>
          </a:r>
          <a:endParaRPr lang="es-EC" sz="1800" dirty="0"/>
        </a:p>
      </dgm:t>
    </dgm:pt>
    <dgm:pt modelId="{1173F9A3-6E66-4B77-99F6-6B7A5B599EC8}" type="parTrans" cxnId="{81839100-29CB-4A8C-AFDC-2BED74B49271}">
      <dgm:prSet/>
      <dgm:spPr/>
      <dgm:t>
        <a:bodyPr/>
        <a:lstStyle/>
        <a:p>
          <a:pPr algn="just"/>
          <a:endParaRPr lang="es-EC" sz="1600"/>
        </a:p>
      </dgm:t>
    </dgm:pt>
    <dgm:pt modelId="{779DA72B-E565-476B-8CE9-9A014213F748}" type="sibTrans" cxnId="{81839100-29CB-4A8C-AFDC-2BED74B49271}">
      <dgm:prSet/>
      <dgm:spPr/>
      <dgm:t>
        <a:bodyPr/>
        <a:lstStyle/>
        <a:p>
          <a:pPr algn="just"/>
          <a:endParaRPr lang="es-EC" sz="1600"/>
        </a:p>
      </dgm:t>
    </dgm:pt>
    <dgm:pt modelId="{0053C6B2-A571-4B4C-A41C-9BF5B79A4A4D}">
      <dgm:prSet custT="1"/>
      <dgm:spPr/>
      <dgm:t>
        <a:bodyPr/>
        <a:lstStyle/>
        <a:p>
          <a:pPr algn="just"/>
          <a:r>
            <a:rPr lang="es-EC" sz="1800" b="0" dirty="0" smtClean="0"/>
            <a:t>3. </a:t>
          </a:r>
          <a:r>
            <a:rPr lang="es-EC" sz="1800" b="1" dirty="0" smtClean="0"/>
            <a:t>Establecer una estratégica de captación de nuevos socios</a:t>
          </a:r>
          <a:r>
            <a:rPr lang="es-EC" sz="1800" dirty="0" smtClean="0"/>
            <a:t>, los mismos que pueden o no limitarse al área de la Comunidad de Moyurco. Además, mejorar las prácticas de comercio justo tomando como referencia el </a:t>
          </a:r>
          <a:r>
            <a:rPr lang="es-EC" sz="1800" b="1" dirty="0" smtClean="0"/>
            <a:t>Anexo 1.</a:t>
          </a:r>
          <a:endParaRPr lang="es-EC" sz="1800" dirty="0"/>
        </a:p>
      </dgm:t>
    </dgm:pt>
    <dgm:pt modelId="{C6F2B6AE-CBD3-4ED6-843A-C1166F08725A}" type="parTrans" cxnId="{144193B0-01EC-4F19-A753-AFB91E60FD3E}">
      <dgm:prSet/>
      <dgm:spPr/>
      <dgm:t>
        <a:bodyPr/>
        <a:lstStyle/>
        <a:p>
          <a:pPr algn="just"/>
          <a:endParaRPr lang="es-EC" sz="1600"/>
        </a:p>
      </dgm:t>
    </dgm:pt>
    <dgm:pt modelId="{00FB25C8-34B7-476F-BB9F-4389E527D2D8}" type="sibTrans" cxnId="{144193B0-01EC-4F19-A753-AFB91E60FD3E}">
      <dgm:prSet/>
      <dgm:spPr/>
      <dgm:t>
        <a:bodyPr/>
        <a:lstStyle/>
        <a:p>
          <a:pPr algn="just"/>
          <a:endParaRPr lang="es-EC" sz="1600"/>
        </a:p>
      </dgm:t>
    </dgm:pt>
    <dgm:pt modelId="{6E7620E5-78FA-441A-ABB6-E8C7F97475B7}">
      <dgm:prSet custT="1"/>
      <dgm:spPr/>
      <dgm:t>
        <a:bodyPr/>
        <a:lstStyle/>
        <a:p>
          <a:pPr algn="just"/>
          <a:r>
            <a:rPr lang="es-EC" sz="1800" dirty="0" smtClean="0"/>
            <a:t>4. La filosofía corporativa deberá ser aceptada, difundida y socializada con los miembros asociados, con la finalidad de establecer un </a:t>
          </a:r>
          <a:r>
            <a:rPr lang="es-EC" sz="1800" b="1" dirty="0" smtClean="0"/>
            <a:t>compromiso individual adquirido</a:t>
          </a:r>
          <a:r>
            <a:rPr lang="es-EC" sz="1800" dirty="0" smtClean="0"/>
            <a:t> para con la asociación. Aplicar las estrategias de la propuesta de plan de marketing, relacionadas con </a:t>
          </a:r>
          <a:r>
            <a:rPr lang="es-EC" sz="1800" b="1" dirty="0" smtClean="0"/>
            <a:t>reingeniería de producto y rediseño de la marca</a:t>
          </a:r>
          <a:r>
            <a:rPr lang="es-EC" sz="1800" dirty="0" smtClean="0"/>
            <a:t>.</a:t>
          </a:r>
          <a:endParaRPr lang="es-EC" sz="1800" b="1" dirty="0"/>
        </a:p>
      </dgm:t>
    </dgm:pt>
    <dgm:pt modelId="{3CEB425B-2DC4-4D8F-A167-797DCB57E790}" type="parTrans" cxnId="{E515F535-01A3-4D65-A6ED-E878810B0B9E}">
      <dgm:prSet/>
      <dgm:spPr/>
      <dgm:t>
        <a:bodyPr/>
        <a:lstStyle/>
        <a:p>
          <a:pPr algn="just"/>
          <a:endParaRPr lang="es-EC" sz="1600"/>
        </a:p>
      </dgm:t>
    </dgm:pt>
    <dgm:pt modelId="{9F03F177-49ED-4647-99F2-6D033EEDBEDC}" type="sibTrans" cxnId="{E515F535-01A3-4D65-A6ED-E878810B0B9E}">
      <dgm:prSet/>
      <dgm:spPr/>
      <dgm:t>
        <a:bodyPr/>
        <a:lstStyle/>
        <a:p>
          <a:pPr algn="just"/>
          <a:endParaRPr lang="es-EC" sz="1600"/>
        </a:p>
      </dgm:t>
    </dgm:pt>
    <dgm:pt modelId="{13A988BC-8D19-468D-81BC-6E2BBB72E521}">
      <dgm:prSet custT="1"/>
      <dgm:spPr/>
      <dgm:t>
        <a:bodyPr/>
        <a:lstStyle/>
        <a:p>
          <a:pPr algn="just"/>
          <a:r>
            <a:rPr lang="es-EC" sz="1800" dirty="0" smtClean="0"/>
            <a:t>5. La</a:t>
          </a:r>
          <a:r>
            <a:rPr lang="es-ES" sz="1800" dirty="0" smtClean="0"/>
            <a:t> asociación deberá completar los procedimientos previos, concurrentes y posteriores a la exportación, para lo cual deberá </a:t>
          </a:r>
          <a:r>
            <a:rPr lang="es-ES" sz="1800" b="1" dirty="0" smtClean="0"/>
            <a:t>contratar un profesional en el área o </a:t>
          </a:r>
          <a:r>
            <a:rPr lang="es-EC" sz="1800" b="1" dirty="0" smtClean="0"/>
            <a:t>solicitar el asesoramiento</a:t>
          </a:r>
          <a:r>
            <a:rPr lang="es-EC" sz="1800" dirty="0" smtClean="0"/>
            <a:t> de  funcionarios de ProEcuador o un agente afianzado de aduana. </a:t>
          </a:r>
          <a:endParaRPr lang="es-EC" sz="1800" dirty="0"/>
        </a:p>
      </dgm:t>
    </dgm:pt>
    <dgm:pt modelId="{1DED9AF5-5AE2-48D0-88AD-828CD408A5F6}" type="parTrans" cxnId="{6682F784-3230-449B-B958-6371F8A29586}">
      <dgm:prSet/>
      <dgm:spPr/>
      <dgm:t>
        <a:bodyPr/>
        <a:lstStyle/>
        <a:p>
          <a:pPr algn="just"/>
          <a:endParaRPr lang="es-EC" sz="1600"/>
        </a:p>
      </dgm:t>
    </dgm:pt>
    <dgm:pt modelId="{D1308649-C2AA-4C3C-AD19-D4E0AADAA53A}" type="sibTrans" cxnId="{6682F784-3230-449B-B958-6371F8A29586}">
      <dgm:prSet/>
      <dgm:spPr/>
      <dgm:t>
        <a:bodyPr/>
        <a:lstStyle/>
        <a:p>
          <a:pPr algn="just"/>
          <a:endParaRPr lang="es-EC" sz="1600"/>
        </a:p>
      </dgm:t>
    </dgm:pt>
    <dgm:pt modelId="{70A164C4-09FD-4B0E-B3BB-4A91864FAB81}">
      <dgm:prSet custT="1"/>
      <dgm:spPr/>
      <dgm:t>
        <a:bodyPr/>
        <a:lstStyle/>
        <a:p>
          <a:pPr algn="just"/>
          <a:r>
            <a:rPr lang="es-EC" sz="1600" dirty="0" smtClean="0"/>
            <a:t>6.</a:t>
          </a:r>
          <a:r>
            <a:rPr lang="es-EC" sz="1600" baseline="0" dirty="0" smtClean="0"/>
            <a:t> </a:t>
          </a:r>
          <a:r>
            <a:rPr lang="es-ES" sz="1600" dirty="0" smtClean="0"/>
            <a:t>Se </a:t>
          </a:r>
          <a:r>
            <a:rPr lang="es-ES" sz="1600" b="1" dirty="0" smtClean="0"/>
            <a:t>recomienda la ejecución del proyecto</a:t>
          </a:r>
          <a:r>
            <a:rPr lang="es-ES" sz="1600" dirty="0" smtClean="0"/>
            <a:t>, manteniendo una adecuada organización de ingresos y egresos resultantes de la gestión. </a:t>
          </a:r>
          <a:endParaRPr lang="es-EC" sz="1600" dirty="0"/>
        </a:p>
      </dgm:t>
    </dgm:pt>
    <dgm:pt modelId="{A1CB10E1-BC3A-4F5E-A918-F98AD89836DE}" type="parTrans" cxnId="{15ABA93E-272E-4866-92E6-EBDADF49D6A2}">
      <dgm:prSet/>
      <dgm:spPr/>
      <dgm:t>
        <a:bodyPr/>
        <a:lstStyle/>
        <a:p>
          <a:pPr algn="just"/>
          <a:endParaRPr lang="es-EC" sz="1600"/>
        </a:p>
      </dgm:t>
    </dgm:pt>
    <dgm:pt modelId="{DCA043FE-F8C4-49D1-A194-13C2B896CC24}" type="sibTrans" cxnId="{15ABA93E-272E-4866-92E6-EBDADF49D6A2}">
      <dgm:prSet/>
      <dgm:spPr/>
      <dgm:t>
        <a:bodyPr/>
        <a:lstStyle/>
        <a:p>
          <a:pPr algn="just"/>
          <a:endParaRPr lang="es-EC" sz="1600"/>
        </a:p>
      </dgm:t>
    </dgm:pt>
    <dgm:pt modelId="{14EEBB72-0FD9-4A06-8287-8FB56EB9C8A0}" type="pres">
      <dgm:prSet presAssocID="{12D3D7F5-5D3F-415E-BFA8-D9DE8638E6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642CE8-C590-4732-9D3A-9B2FB6593C46}" type="pres">
      <dgm:prSet presAssocID="{5C475E68-8E3D-4EAF-AE9C-0C8AC067674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E3E4B-E357-4D3F-B4EA-F8673D357AE1}" type="pres">
      <dgm:prSet presAssocID="{AED34A6A-2394-44D4-BE3B-DD483F620F0A}" presName="spacer" presStyleCnt="0"/>
      <dgm:spPr/>
    </dgm:pt>
    <dgm:pt modelId="{CCD1C98F-0E00-487E-B228-84D573C0CA8B}" type="pres">
      <dgm:prSet presAssocID="{843E1155-998E-4B7E-A1FA-47FECECB0D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D8B742-CED6-4EE8-9583-684ED771EEB3}" type="pres">
      <dgm:prSet presAssocID="{779DA72B-E565-476B-8CE9-9A014213F748}" presName="spacer" presStyleCnt="0"/>
      <dgm:spPr/>
    </dgm:pt>
    <dgm:pt modelId="{003AB868-F374-4822-9B73-EDE5BF888E05}" type="pres">
      <dgm:prSet presAssocID="{0053C6B2-A571-4B4C-A41C-9BF5B79A4A4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6A88C7-3CD2-4935-9FFD-F6968155336A}" type="pres">
      <dgm:prSet presAssocID="{00FB25C8-34B7-476F-BB9F-4389E527D2D8}" presName="spacer" presStyleCnt="0"/>
      <dgm:spPr/>
    </dgm:pt>
    <dgm:pt modelId="{A494216F-6799-4EEA-9337-4F8A44CC9521}" type="pres">
      <dgm:prSet presAssocID="{6E7620E5-78FA-441A-ABB6-E8C7F97475B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A5C8F8-8A18-47DE-97F4-CF0A992A470B}" type="pres">
      <dgm:prSet presAssocID="{9F03F177-49ED-4647-99F2-6D033EEDBEDC}" presName="spacer" presStyleCnt="0"/>
      <dgm:spPr/>
    </dgm:pt>
    <dgm:pt modelId="{6F4F8CB6-0CDD-4368-98A1-88446C901CDF}" type="pres">
      <dgm:prSet presAssocID="{13A988BC-8D19-468D-81BC-6E2BBB72E52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738E4-97DB-434E-843E-1109C1E1AC71}" type="pres">
      <dgm:prSet presAssocID="{D1308649-C2AA-4C3C-AD19-D4E0AADAA53A}" presName="spacer" presStyleCnt="0"/>
      <dgm:spPr/>
    </dgm:pt>
    <dgm:pt modelId="{B7E4F283-C3A2-4DB2-98C7-435D3E6A9EAD}" type="pres">
      <dgm:prSet presAssocID="{70A164C4-09FD-4B0E-B3BB-4A91864FAB8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DD854E-AD34-4B3D-A0E6-9D4C21AE0CF0}" type="presOf" srcId="{13A988BC-8D19-468D-81BC-6E2BBB72E521}" destId="{6F4F8CB6-0CDD-4368-98A1-88446C901CDF}" srcOrd="0" destOrd="0" presId="urn:microsoft.com/office/officeart/2005/8/layout/vList2"/>
    <dgm:cxn modelId="{E515F535-01A3-4D65-A6ED-E878810B0B9E}" srcId="{12D3D7F5-5D3F-415E-BFA8-D9DE8638E6C6}" destId="{6E7620E5-78FA-441A-ABB6-E8C7F97475B7}" srcOrd="3" destOrd="0" parTransId="{3CEB425B-2DC4-4D8F-A167-797DCB57E790}" sibTransId="{9F03F177-49ED-4647-99F2-6D033EEDBEDC}"/>
    <dgm:cxn modelId="{FFA7E09E-5BD0-468F-9A3E-10275AC9C99F}" srcId="{12D3D7F5-5D3F-415E-BFA8-D9DE8638E6C6}" destId="{5C475E68-8E3D-4EAF-AE9C-0C8AC0676747}" srcOrd="0" destOrd="0" parTransId="{2D31B7FB-E4F3-40D5-9120-C6B2557FD407}" sibTransId="{AED34A6A-2394-44D4-BE3B-DD483F620F0A}"/>
    <dgm:cxn modelId="{FECD2B6F-C989-4AD6-BB14-451700353811}" type="presOf" srcId="{6E7620E5-78FA-441A-ABB6-E8C7F97475B7}" destId="{A494216F-6799-4EEA-9337-4F8A44CC9521}" srcOrd="0" destOrd="0" presId="urn:microsoft.com/office/officeart/2005/8/layout/vList2"/>
    <dgm:cxn modelId="{F3AA0D69-9F0C-449D-93EE-D405D44871A4}" type="presOf" srcId="{843E1155-998E-4B7E-A1FA-47FECECB0DDF}" destId="{CCD1C98F-0E00-487E-B228-84D573C0CA8B}" srcOrd="0" destOrd="0" presId="urn:microsoft.com/office/officeart/2005/8/layout/vList2"/>
    <dgm:cxn modelId="{81839100-29CB-4A8C-AFDC-2BED74B49271}" srcId="{12D3D7F5-5D3F-415E-BFA8-D9DE8638E6C6}" destId="{843E1155-998E-4B7E-A1FA-47FECECB0DDF}" srcOrd="1" destOrd="0" parTransId="{1173F9A3-6E66-4B77-99F6-6B7A5B599EC8}" sibTransId="{779DA72B-E565-476B-8CE9-9A014213F748}"/>
    <dgm:cxn modelId="{2CD1F36E-491D-41B1-B8BC-AD57524048A5}" type="presOf" srcId="{0053C6B2-A571-4B4C-A41C-9BF5B79A4A4D}" destId="{003AB868-F374-4822-9B73-EDE5BF888E05}" srcOrd="0" destOrd="0" presId="urn:microsoft.com/office/officeart/2005/8/layout/vList2"/>
    <dgm:cxn modelId="{144193B0-01EC-4F19-A753-AFB91E60FD3E}" srcId="{12D3D7F5-5D3F-415E-BFA8-D9DE8638E6C6}" destId="{0053C6B2-A571-4B4C-A41C-9BF5B79A4A4D}" srcOrd="2" destOrd="0" parTransId="{C6F2B6AE-CBD3-4ED6-843A-C1166F08725A}" sibTransId="{00FB25C8-34B7-476F-BB9F-4389E527D2D8}"/>
    <dgm:cxn modelId="{15ABA93E-272E-4866-92E6-EBDADF49D6A2}" srcId="{12D3D7F5-5D3F-415E-BFA8-D9DE8638E6C6}" destId="{70A164C4-09FD-4B0E-B3BB-4A91864FAB81}" srcOrd="5" destOrd="0" parTransId="{A1CB10E1-BC3A-4F5E-A918-F98AD89836DE}" sibTransId="{DCA043FE-F8C4-49D1-A194-13C2B896CC24}"/>
    <dgm:cxn modelId="{9B4C6504-BEB3-4E58-BDB7-82C12ADA3AAD}" type="presOf" srcId="{70A164C4-09FD-4B0E-B3BB-4A91864FAB81}" destId="{B7E4F283-C3A2-4DB2-98C7-435D3E6A9EAD}" srcOrd="0" destOrd="0" presId="urn:microsoft.com/office/officeart/2005/8/layout/vList2"/>
    <dgm:cxn modelId="{25570D01-84EF-4DF9-91F9-00FA840F4468}" type="presOf" srcId="{5C475E68-8E3D-4EAF-AE9C-0C8AC0676747}" destId="{CA642CE8-C590-4732-9D3A-9B2FB6593C46}" srcOrd="0" destOrd="0" presId="urn:microsoft.com/office/officeart/2005/8/layout/vList2"/>
    <dgm:cxn modelId="{6682F784-3230-449B-B958-6371F8A29586}" srcId="{12D3D7F5-5D3F-415E-BFA8-D9DE8638E6C6}" destId="{13A988BC-8D19-468D-81BC-6E2BBB72E521}" srcOrd="4" destOrd="0" parTransId="{1DED9AF5-5AE2-48D0-88AD-828CD408A5F6}" sibTransId="{D1308649-C2AA-4C3C-AD19-D4E0AADAA53A}"/>
    <dgm:cxn modelId="{213FA4F6-B0E7-43A7-824F-298EE774C3E5}" type="presOf" srcId="{12D3D7F5-5D3F-415E-BFA8-D9DE8638E6C6}" destId="{14EEBB72-0FD9-4A06-8287-8FB56EB9C8A0}" srcOrd="0" destOrd="0" presId="urn:microsoft.com/office/officeart/2005/8/layout/vList2"/>
    <dgm:cxn modelId="{19D87A8E-51F7-4CC9-81FB-EB33EF4EBAA0}" type="presParOf" srcId="{14EEBB72-0FD9-4A06-8287-8FB56EB9C8A0}" destId="{CA642CE8-C590-4732-9D3A-9B2FB6593C46}" srcOrd="0" destOrd="0" presId="urn:microsoft.com/office/officeart/2005/8/layout/vList2"/>
    <dgm:cxn modelId="{98E16063-14E5-4287-BD31-6DBA552A6E0A}" type="presParOf" srcId="{14EEBB72-0FD9-4A06-8287-8FB56EB9C8A0}" destId="{8FDE3E4B-E357-4D3F-B4EA-F8673D357AE1}" srcOrd="1" destOrd="0" presId="urn:microsoft.com/office/officeart/2005/8/layout/vList2"/>
    <dgm:cxn modelId="{3B14D720-2D14-4FE3-8931-FEBF14421032}" type="presParOf" srcId="{14EEBB72-0FD9-4A06-8287-8FB56EB9C8A0}" destId="{CCD1C98F-0E00-487E-B228-84D573C0CA8B}" srcOrd="2" destOrd="0" presId="urn:microsoft.com/office/officeart/2005/8/layout/vList2"/>
    <dgm:cxn modelId="{E95921F3-5E88-4E48-A31A-1A7249265B86}" type="presParOf" srcId="{14EEBB72-0FD9-4A06-8287-8FB56EB9C8A0}" destId="{C9D8B742-CED6-4EE8-9583-684ED771EEB3}" srcOrd="3" destOrd="0" presId="urn:microsoft.com/office/officeart/2005/8/layout/vList2"/>
    <dgm:cxn modelId="{CFAB1D1F-FA9B-40E6-B9B6-FE47FE80932E}" type="presParOf" srcId="{14EEBB72-0FD9-4A06-8287-8FB56EB9C8A0}" destId="{003AB868-F374-4822-9B73-EDE5BF888E05}" srcOrd="4" destOrd="0" presId="urn:microsoft.com/office/officeart/2005/8/layout/vList2"/>
    <dgm:cxn modelId="{2A3870FE-C2DF-4054-87C4-73EE74110DAD}" type="presParOf" srcId="{14EEBB72-0FD9-4A06-8287-8FB56EB9C8A0}" destId="{1B6A88C7-3CD2-4935-9FFD-F6968155336A}" srcOrd="5" destOrd="0" presId="urn:microsoft.com/office/officeart/2005/8/layout/vList2"/>
    <dgm:cxn modelId="{21505950-DE07-4A99-B0DF-60C67ED78A35}" type="presParOf" srcId="{14EEBB72-0FD9-4A06-8287-8FB56EB9C8A0}" destId="{A494216F-6799-4EEA-9337-4F8A44CC9521}" srcOrd="6" destOrd="0" presId="urn:microsoft.com/office/officeart/2005/8/layout/vList2"/>
    <dgm:cxn modelId="{8C553785-AAD8-40C4-99ED-B97A4003A14F}" type="presParOf" srcId="{14EEBB72-0FD9-4A06-8287-8FB56EB9C8A0}" destId="{47A5C8F8-8A18-47DE-97F4-CF0A992A470B}" srcOrd="7" destOrd="0" presId="urn:microsoft.com/office/officeart/2005/8/layout/vList2"/>
    <dgm:cxn modelId="{E75460A5-C411-4A11-A1A4-E54FE1D7F56D}" type="presParOf" srcId="{14EEBB72-0FD9-4A06-8287-8FB56EB9C8A0}" destId="{6F4F8CB6-0CDD-4368-98A1-88446C901CDF}" srcOrd="8" destOrd="0" presId="urn:microsoft.com/office/officeart/2005/8/layout/vList2"/>
    <dgm:cxn modelId="{1367C25E-FA47-40E9-91BB-D2A679850904}" type="presParOf" srcId="{14EEBB72-0FD9-4A06-8287-8FB56EB9C8A0}" destId="{DD0738E4-97DB-434E-843E-1109C1E1AC71}" srcOrd="9" destOrd="0" presId="urn:microsoft.com/office/officeart/2005/8/layout/vList2"/>
    <dgm:cxn modelId="{6829BA61-EF44-406B-B2AD-208644AA5141}" type="presParOf" srcId="{14EEBB72-0FD9-4A06-8287-8FB56EB9C8A0}" destId="{B7E4F283-C3A2-4DB2-98C7-435D3E6A9EA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162D-A503-47E0-A1A0-0020708F8698}">
      <dsp:nvSpPr>
        <dsp:cNvPr id="0" name=""/>
        <dsp:cNvSpPr/>
      </dsp:nvSpPr>
      <dsp:spPr>
        <a:xfrm>
          <a:off x="0" y="717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8652D-63B5-40F6-B89B-FF13CFF98978}">
      <dsp:nvSpPr>
        <dsp:cNvPr id="0" name=""/>
        <dsp:cNvSpPr/>
      </dsp:nvSpPr>
      <dsp:spPr>
        <a:xfrm>
          <a:off x="0" y="717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1. Construir una recopilación de generalidades que engloben conceptualizaciones aplicables a la investigación.</a:t>
          </a:r>
          <a:endParaRPr lang="es-EC" sz="1400" kern="1200" dirty="0"/>
        </a:p>
      </dsp:txBody>
      <dsp:txXfrm>
        <a:off x="0" y="717"/>
        <a:ext cx="6480720" cy="839405"/>
      </dsp:txXfrm>
    </dsp:sp>
    <dsp:sp modelId="{87ED537B-CB02-4596-AF5E-5F8F559D6A07}">
      <dsp:nvSpPr>
        <dsp:cNvPr id="0" name=""/>
        <dsp:cNvSpPr/>
      </dsp:nvSpPr>
      <dsp:spPr>
        <a:xfrm>
          <a:off x="0" y="840122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CCC6-59FA-44A7-8445-8053CC4357F9}">
      <dsp:nvSpPr>
        <dsp:cNvPr id="0" name=""/>
        <dsp:cNvSpPr/>
      </dsp:nvSpPr>
      <dsp:spPr>
        <a:xfrm>
          <a:off x="0" y="840122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2. Realizar un estudio de mercado, diagnosticando las variables que influyen en el desarrollo de la propuesta, para determinar los destinos y medios de internacionalización del producto.</a:t>
          </a:r>
        </a:p>
      </dsp:txBody>
      <dsp:txXfrm>
        <a:off x="0" y="840122"/>
        <a:ext cx="6480720" cy="839405"/>
      </dsp:txXfrm>
    </dsp:sp>
    <dsp:sp modelId="{4ED4D25D-51AB-407E-9744-C4EE239D0535}">
      <dsp:nvSpPr>
        <dsp:cNvPr id="0" name=""/>
        <dsp:cNvSpPr/>
      </dsp:nvSpPr>
      <dsp:spPr>
        <a:xfrm>
          <a:off x="0" y="1679528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EFDA4-14A3-4DE9-85D2-4236304DCC82}">
      <dsp:nvSpPr>
        <dsp:cNvPr id="0" name=""/>
        <dsp:cNvSpPr/>
      </dsp:nvSpPr>
      <dsp:spPr>
        <a:xfrm>
          <a:off x="0" y="1679528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3. Definir el direccionamiento estratégico para la Asociación de Desarrollo Comunitario “Aromas de Cayambe”, mediante un Modelo de Asociatividad, basados en principios de Comercio Justo.</a:t>
          </a:r>
        </a:p>
      </dsp:txBody>
      <dsp:txXfrm>
        <a:off x="0" y="1679528"/>
        <a:ext cx="6480720" cy="839405"/>
      </dsp:txXfrm>
    </dsp:sp>
    <dsp:sp modelId="{9E178E62-B32F-4C06-9C07-FB4826705365}">
      <dsp:nvSpPr>
        <dsp:cNvPr id="0" name=""/>
        <dsp:cNvSpPr/>
      </dsp:nvSpPr>
      <dsp:spPr>
        <a:xfrm>
          <a:off x="0" y="2518933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9F51-6764-4846-802F-C5510CA3CFBE}">
      <dsp:nvSpPr>
        <dsp:cNvPr id="0" name=""/>
        <dsp:cNvSpPr/>
      </dsp:nvSpPr>
      <dsp:spPr>
        <a:xfrm>
          <a:off x="0" y="2518933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4. Establecer un plan de marketing y ventas internacional, programando estrategias, con el fin de posibilitar el ingreso de la Asociación de Desarrollo Comunitario “Aromas de Cayambe” al mercado internacional.</a:t>
          </a:r>
        </a:p>
      </dsp:txBody>
      <dsp:txXfrm>
        <a:off x="0" y="2518933"/>
        <a:ext cx="6480720" cy="839405"/>
      </dsp:txXfrm>
    </dsp:sp>
    <dsp:sp modelId="{761C15D9-607E-4585-B00F-E20BFD8CABBA}">
      <dsp:nvSpPr>
        <dsp:cNvPr id="0" name=""/>
        <dsp:cNvSpPr/>
      </dsp:nvSpPr>
      <dsp:spPr>
        <a:xfrm>
          <a:off x="0" y="3358338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BA989-B4AD-47AE-B18B-2C43DB197463}">
      <dsp:nvSpPr>
        <dsp:cNvPr id="0" name=""/>
        <dsp:cNvSpPr/>
      </dsp:nvSpPr>
      <dsp:spPr>
        <a:xfrm>
          <a:off x="0" y="3358338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5. Establecer el proceso logístico e internacionalización de Plantas medicinales y aromáticas producidas e industrializadas por la Asociación de Desarrollo Comunitario “Aromas de Cayambe”, a través de un manual de procedimiento, que permita gestionar la exportación del producto.</a:t>
          </a:r>
        </a:p>
      </dsp:txBody>
      <dsp:txXfrm>
        <a:off x="0" y="3358338"/>
        <a:ext cx="6480720" cy="839405"/>
      </dsp:txXfrm>
    </dsp:sp>
    <dsp:sp modelId="{F37E92FE-C0A1-4AE1-B5B3-1B0A97EE89D3}">
      <dsp:nvSpPr>
        <dsp:cNvPr id="0" name=""/>
        <dsp:cNvSpPr/>
      </dsp:nvSpPr>
      <dsp:spPr>
        <a:xfrm>
          <a:off x="0" y="4197743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6B910-C6ED-4D69-AD17-746CFCA04635}">
      <dsp:nvSpPr>
        <dsp:cNvPr id="0" name=""/>
        <dsp:cNvSpPr/>
      </dsp:nvSpPr>
      <dsp:spPr>
        <a:xfrm>
          <a:off x="0" y="4197743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6. Realizar análisis financiero, implementado un escenario simulado con ventas internacionales proyectadas, para fijar parámetros que permitan la toma de decisiones acertadas.</a:t>
          </a:r>
        </a:p>
      </dsp:txBody>
      <dsp:txXfrm>
        <a:off x="0" y="4197743"/>
        <a:ext cx="6480720" cy="839405"/>
      </dsp:txXfrm>
    </dsp:sp>
    <dsp:sp modelId="{437C7CDC-728B-4D8F-9454-E2D9880D0A14}">
      <dsp:nvSpPr>
        <dsp:cNvPr id="0" name=""/>
        <dsp:cNvSpPr/>
      </dsp:nvSpPr>
      <dsp:spPr>
        <a:xfrm>
          <a:off x="0" y="5037149"/>
          <a:ext cx="648072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75DAF-CFF3-495B-82CF-488C70611F02}">
      <dsp:nvSpPr>
        <dsp:cNvPr id="0" name=""/>
        <dsp:cNvSpPr/>
      </dsp:nvSpPr>
      <dsp:spPr>
        <a:xfrm>
          <a:off x="0" y="5037149"/>
          <a:ext cx="6480720" cy="83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7. Redactar las respectivas conclusiones y recomendaciones del proyecto realizado, que facilite el entendimiento para las principales beneficiarias de la Asociación de Desarrollo Comunitario “Aromas de Cayambe”.</a:t>
          </a:r>
        </a:p>
      </dsp:txBody>
      <dsp:txXfrm>
        <a:off x="0" y="5037149"/>
        <a:ext cx="6480720" cy="839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C41F-D92E-4C56-A5D7-899D63C92B58}">
      <dsp:nvSpPr>
        <dsp:cNvPr id="0" name=""/>
        <dsp:cNvSpPr/>
      </dsp:nvSpPr>
      <dsp:spPr>
        <a:xfrm rot="10800000">
          <a:off x="1832489" y="417867"/>
          <a:ext cx="6592446" cy="3542787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4580" tIns="99060" rIns="184912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Una hierba medicinal y/o aromática,  puede considerarse a cualquier planta que logre beneficiar a la salud. 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 smtClean="0"/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El producto final se obtiene de distintas partes de la planta como la hoja, el fruto o la raíz.</a:t>
          </a:r>
          <a:endParaRPr lang="es-EC" sz="2600" kern="1200" dirty="0"/>
        </a:p>
      </dsp:txBody>
      <dsp:txXfrm rot="10800000">
        <a:off x="2718186" y="417867"/>
        <a:ext cx="5706749" cy="3542787"/>
      </dsp:txXfrm>
    </dsp:sp>
    <dsp:sp modelId="{69B80571-8BB8-412B-8BB8-073BFFAD0E21}">
      <dsp:nvSpPr>
        <dsp:cNvPr id="0" name=""/>
        <dsp:cNvSpPr/>
      </dsp:nvSpPr>
      <dsp:spPr>
        <a:xfrm>
          <a:off x="0" y="344147"/>
          <a:ext cx="3791182" cy="38376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575D-71E2-41AF-BF76-DA370FD213B9}">
      <dsp:nvSpPr>
        <dsp:cNvPr id="0" name=""/>
        <dsp:cNvSpPr/>
      </dsp:nvSpPr>
      <dsp:spPr>
        <a:xfrm>
          <a:off x="3" y="1555"/>
          <a:ext cx="4151776" cy="748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Superintendencia de Economía Popular y Solidaria, Boletín de Coyuntura N° 1-  2012</a:t>
          </a:r>
          <a:endParaRPr lang="es-EC" sz="1800" kern="1200" dirty="0"/>
        </a:p>
      </dsp:txBody>
      <dsp:txXfrm>
        <a:off x="3" y="1555"/>
        <a:ext cx="4151776" cy="748194"/>
      </dsp:txXfrm>
    </dsp:sp>
    <dsp:sp modelId="{4DC56113-5101-4E1F-AAA6-9703AC0D1FCD}">
      <dsp:nvSpPr>
        <dsp:cNvPr id="0" name=""/>
        <dsp:cNvSpPr/>
      </dsp:nvSpPr>
      <dsp:spPr>
        <a:xfrm>
          <a:off x="18179" y="787159"/>
          <a:ext cx="4115424" cy="748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 nivel nacional se han identificado 1.683 asociaciones</a:t>
          </a:r>
          <a:endParaRPr lang="es-EC" sz="1800" kern="1200" dirty="0"/>
        </a:p>
      </dsp:txBody>
      <dsp:txXfrm>
        <a:off x="18179" y="787159"/>
        <a:ext cx="4115424" cy="748194"/>
      </dsp:txXfrm>
    </dsp:sp>
    <dsp:sp modelId="{552C4F02-BD5F-4871-AFFB-8CEB791172E1}">
      <dsp:nvSpPr>
        <dsp:cNvPr id="0" name=""/>
        <dsp:cNvSpPr/>
      </dsp:nvSpPr>
      <dsp:spPr>
        <a:xfrm>
          <a:off x="0" y="1572763"/>
          <a:ext cx="4151784" cy="748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Pichincha tiene la mayor concentración del sector asociativo, con un 13,4%.</a:t>
          </a:r>
          <a:endParaRPr lang="es-EC" sz="1800" kern="1200" dirty="0"/>
        </a:p>
      </dsp:txBody>
      <dsp:txXfrm>
        <a:off x="0" y="1572763"/>
        <a:ext cx="4151784" cy="748194"/>
      </dsp:txXfrm>
    </dsp:sp>
    <dsp:sp modelId="{1DED51CE-65A6-4ADB-8A98-273277BC7A25}">
      <dsp:nvSpPr>
        <dsp:cNvPr id="0" name=""/>
        <dsp:cNvSpPr/>
      </dsp:nvSpPr>
      <dsp:spPr>
        <a:xfrm>
          <a:off x="7" y="2358367"/>
          <a:ext cx="4151768" cy="748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Opción para cumplir con la oferta exportable requerida por el mercado</a:t>
          </a:r>
          <a:endParaRPr lang="es-EC" sz="1800" kern="1200" dirty="0"/>
        </a:p>
      </dsp:txBody>
      <dsp:txXfrm>
        <a:off x="7" y="2358367"/>
        <a:ext cx="4151768" cy="748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88367-782D-4A73-98B9-BE7FCD57CA91}">
      <dsp:nvSpPr>
        <dsp:cNvPr id="0" name=""/>
        <dsp:cNvSpPr/>
      </dsp:nvSpPr>
      <dsp:spPr>
        <a:xfrm rot="5400000">
          <a:off x="563639" y="1002437"/>
          <a:ext cx="1269494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9DEF-5EF5-4277-BD2D-51A436F1A42A}">
      <dsp:nvSpPr>
        <dsp:cNvPr id="0" name=""/>
        <dsp:cNvSpPr/>
      </dsp:nvSpPr>
      <dsp:spPr>
        <a:xfrm>
          <a:off x="413369" y="128301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1. Creación de oportunidades para productores en desventaja económica</a:t>
          </a:r>
          <a:endParaRPr lang="es-EC" sz="1600" kern="1200" dirty="0"/>
        </a:p>
      </dsp:txBody>
      <dsp:txXfrm>
        <a:off x="444281" y="159213"/>
        <a:ext cx="2386448" cy="993586"/>
      </dsp:txXfrm>
    </dsp:sp>
    <dsp:sp modelId="{B4F1CA11-47B2-4484-8370-6D080DEF83B6}">
      <dsp:nvSpPr>
        <dsp:cNvPr id="0" name=""/>
        <dsp:cNvSpPr/>
      </dsp:nvSpPr>
      <dsp:spPr>
        <a:xfrm rot="5400000">
          <a:off x="563639" y="2278857"/>
          <a:ext cx="1269494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BE117-1C7C-43B2-88B2-DC6BFBD27449}">
      <dsp:nvSpPr>
        <dsp:cNvPr id="0" name=""/>
        <dsp:cNvSpPr/>
      </dsp:nvSpPr>
      <dsp:spPr>
        <a:xfrm>
          <a:off x="413369" y="1404721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2. Transparencia y responsabilidad – Rendición de cuentas</a:t>
          </a:r>
          <a:endParaRPr lang="es-EC" sz="1600" kern="1200" dirty="0"/>
        </a:p>
      </dsp:txBody>
      <dsp:txXfrm>
        <a:off x="444281" y="1435633"/>
        <a:ext cx="2386448" cy="993586"/>
      </dsp:txXfrm>
    </dsp:sp>
    <dsp:sp modelId="{314D5726-5D18-4C46-9B4E-69FE63EC26F0}">
      <dsp:nvSpPr>
        <dsp:cNvPr id="0" name=""/>
        <dsp:cNvSpPr/>
      </dsp:nvSpPr>
      <dsp:spPr>
        <a:xfrm rot="5400000">
          <a:off x="563639" y="3555277"/>
          <a:ext cx="1269494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B097F-D4AF-47A0-9831-917027066FC9}">
      <dsp:nvSpPr>
        <dsp:cNvPr id="0" name=""/>
        <dsp:cNvSpPr/>
      </dsp:nvSpPr>
      <dsp:spPr>
        <a:xfrm>
          <a:off x="413369" y="2681141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3. Prácticas comerciales justas</a:t>
          </a:r>
          <a:endParaRPr lang="es-EC" sz="1600" kern="1200" dirty="0"/>
        </a:p>
      </dsp:txBody>
      <dsp:txXfrm>
        <a:off x="444281" y="2712053"/>
        <a:ext cx="2386448" cy="993586"/>
      </dsp:txXfrm>
    </dsp:sp>
    <dsp:sp modelId="{D28B077D-1049-4DC3-8A2B-043B403CD7F6}">
      <dsp:nvSpPr>
        <dsp:cNvPr id="0" name=""/>
        <dsp:cNvSpPr/>
      </dsp:nvSpPr>
      <dsp:spPr>
        <a:xfrm>
          <a:off x="1203206" y="4193487"/>
          <a:ext cx="2924855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7390A-1873-48FF-8C08-7688FC34E06D}">
      <dsp:nvSpPr>
        <dsp:cNvPr id="0" name=""/>
        <dsp:cNvSpPr/>
      </dsp:nvSpPr>
      <dsp:spPr>
        <a:xfrm>
          <a:off x="413369" y="3957561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4. Pago de un precio justo</a:t>
          </a:r>
          <a:endParaRPr lang="es-EC" sz="1600" kern="1200" dirty="0"/>
        </a:p>
      </dsp:txBody>
      <dsp:txXfrm>
        <a:off x="444281" y="3988473"/>
        <a:ext cx="2386448" cy="993586"/>
      </dsp:txXfrm>
    </dsp:sp>
    <dsp:sp modelId="{23679C92-E509-4B26-B55B-3F1DA172B0F2}">
      <dsp:nvSpPr>
        <dsp:cNvPr id="0" name=""/>
        <dsp:cNvSpPr/>
      </dsp:nvSpPr>
      <dsp:spPr>
        <a:xfrm rot="16200000">
          <a:off x="3466319" y="3523462"/>
          <a:ext cx="1333122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B864-DE52-4123-B37A-83BAC631F700}">
      <dsp:nvSpPr>
        <dsp:cNvPr id="0" name=""/>
        <dsp:cNvSpPr/>
      </dsp:nvSpPr>
      <dsp:spPr>
        <a:xfrm>
          <a:off x="3347863" y="3957561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5. No al trabajo infantil y al trabajo forzoso</a:t>
          </a:r>
          <a:endParaRPr lang="es-EC" sz="1600" kern="1200" dirty="0"/>
        </a:p>
      </dsp:txBody>
      <dsp:txXfrm>
        <a:off x="3378775" y="3988473"/>
        <a:ext cx="2386448" cy="993586"/>
      </dsp:txXfrm>
    </dsp:sp>
    <dsp:sp modelId="{F616B1A2-1CC7-4A5B-BD35-A787FC259FD6}">
      <dsp:nvSpPr>
        <dsp:cNvPr id="0" name=""/>
        <dsp:cNvSpPr/>
      </dsp:nvSpPr>
      <dsp:spPr>
        <a:xfrm rot="16200000">
          <a:off x="3466319" y="2182574"/>
          <a:ext cx="1333122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23473-EDBD-4AB6-B0D6-8A71064DF6D2}">
      <dsp:nvSpPr>
        <dsp:cNvPr id="0" name=""/>
        <dsp:cNvSpPr/>
      </dsp:nvSpPr>
      <dsp:spPr>
        <a:xfrm>
          <a:off x="3347863" y="2553044"/>
          <a:ext cx="2448272" cy="11835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6. No discriminación, la igualdad de género y el empoderamiento económico de la mujer y la libertad de asociación.</a:t>
          </a:r>
          <a:endParaRPr lang="es-EC" sz="1600" kern="1200" dirty="0"/>
        </a:p>
      </dsp:txBody>
      <dsp:txXfrm>
        <a:off x="3382527" y="2587708"/>
        <a:ext cx="2378944" cy="1114179"/>
      </dsp:txXfrm>
    </dsp:sp>
    <dsp:sp modelId="{BAF89D74-A8F8-4DC9-8B11-05BDA7A2B105}">
      <dsp:nvSpPr>
        <dsp:cNvPr id="0" name=""/>
        <dsp:cNvSpPr/>
      </dsp:nvSpPr>
      <dsp:spPr>
        <a:xfrm rot="16200000">
          <a:off x="3498133" y="874340"/>
          <a:ext cx="1269494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07161-AC9E-4D14-961C-238ED76D2078}">
      <dsp:nvSpPr>
        <dsp:cNvPr id="0" name=""/>
        <dsp:cNvSpPr/>
      </dsp:nvSpPr>
      <dsp:spPr>
        <a:xfrm>
          <a:off x="3347863" y="1276624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7. Condiciones del trabajo adecuadas</a:t>
          </a:r>
          <a:endParaRPr lang="es-EC" sz="1600" kern="1200" dirty="0"/>
        </a:p>
      </dsp:txBody>
      <dsp:txXfrm>
        <a:off x="3378775" y="1307536"/>
        <a:ext cx="2386448" cy="993586"/>
      </dsp:txXfrm>
    </dsp:sp>
    <dsp:sp modelId="{499D4730-A5BE-44A5-8EB8-D2E440421DEC}">
      <dsp:nvSpPr>
        <dsp:cNvPr id="0" name=""/>
        <dsp:cNvSpPr/>
      </dsp:nvSpPr>
      <dsp:spPr>
        <a:xfrm>
          <a:off x="4137700" y="236130"/>
          <a:ext cx="2924855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95F9B-7B7B-41A4-8311-6D5793FD28CE}">
      <dsp:nvSpPr>
        <dsp:cNvPr id="0" name=""/>
        <dsp:cNvSpPr/>
      </dsp:nvSpPr>
      <dsp:spPr>
        <a:xfrm>
          <a:off x="3347863" y="204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8. Desarrollo de capacidades</a:t>
          </a:r>
          <a:endParaRPr lang="es-EC" sz="1600" kern="1200" dirty="0"/>
        </a:p>
      </dsp:txBody>
      <dsp:txXfrm>
        <a:off x="3378775" y="31116"/>
        <a:ext cx="2386448" cy="993586"/>
      </dsp:txXfrm>
    </dsp:sp>
    <dsp:sp modelId="{3BAEBF73-91A8-49B6-8BFE-6DC4C4F51A5C}">
      <dsp:nvSpPr>
        <dsp:cNvPr id="0" name=""/>
        <dsp:cNvSpPr/>
      </dsp:nvSpPr>
      <dsp:spPr>
        <a:xfrm rot="5400000">
          <a:off x="6432627" y="874340"/>
          <a:ext cx="1269494" cy="132605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52D1-CBD4-413F-8DF9-BDF75A1595F3}">
      <dsp:nvSpPr>
        <dsp:cNvPr id="0" name=""/>
        <dsp:cNvSpPr/>
      </dsp:nvSpPr>
      <dsp:spPr>
        <a:xfrm>
          <a:off x="6282357" y="204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9. Promoción del Comercio Justo</a:t>
          </a:r>
          <a:endParaRPr lang="es-EC" sz="1600" kern="1200" dirty="0"/>
        </a:p>
      </dsp:txBody>
      <dsp:txXfrm>
        <a:off x="6313269" y="31116"/>
        <a:ext cx="2386448" cy="993586"/>
      </dsp:txXfrm>
    </dsp:sp>
    <dsp:sp modelId="{71EC078E-580E-480D-AD91-5786B9DB483E}">
      <dsp:nvSpPr>
        <dsp:cNvPr id="0" name=""/>
        <dsp:cNvSpPr/>
      </dsp:nvSpPr>
      <dsp:spPr>
        <a:xfrm>
          <a:off x="6282357" y="1276624"/>
          <a:ext cx="2448272" cy="1055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10. Protección y sustentabilidad del Medio Ambiente</a:t>
          </a:r>
          <a:endParaRPr lang="es-EC" sz="1600" kern="1200" dirty="0"/>
        </a:p>
      </dsp:txBody>
      <dsp:txXfrm>
        <a:off x="6313269" y="1307536"/>
        <a:ext cx="2386448" cy="993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F47A-541F-4C39-95AD-986550AA4D6C}">
      <dsp:nvSpPr>
        <dsp:cNvPr id="0" name=""/>
        <dsp:cNvSpPr/>
      </dsp:nvSpPr>
      <dsp:spPr>
        <a:xfrm>
          <a:off x="0" y="31078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Del exportador o declarante;</a:t>
          </a:r>
          <a:endParaRPr lang="es-EC" sz="2200" kern="1200" dirty="0"/>
        </a:p>
      </dsp:txBody>
      <dsp:txXfrm>
        <a:off x="25759" y="56837"/>
        <a:ext cx="8157394" cy="476152"/>
      </dsp:txXfrm>
    </dsp:sp>
    <dsp:sp modelId="{04EE7A21-9793-44F6-8D7D-1FA8BE04E8C7}">
      <dsp:nvSpPr>
        <dsp:cNvPr id="0" name=""/>
        <dsp:cNvSpPr/>
      </dsp:nvSpPr>
      <dsp:spPr>
        <a:xfrm>
          <a:off x="0" y="622108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Descripción de mercancía por ítem de factura;</a:t>
          </a:r>
          <a:endParaRPr lang="es-EC" sz="2200" kern="1200" dirty="0"/>
        </a:p>
      </dsp:txBody>
      <dsp:txXfrm>
        <a:off x="25759" y="647867"/>
        <a:ext cx="8157394" cy="476152"/>
      </dsp:txXfrm>
    </dsp:sp>
    <dsp:sp modelId="{DBAF9B83-546E-46AF-A018-925921B2E7D7}">
      <dsp:nvSpPr>
        <dsp:cNvPr id="0" name=""/>
        <dsp:cNvSpPr/>
      </dsp:nvSpPr>
      <dsp:spPr>
        <a:xfrm>
          <a:off x="0" y="1213138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Datos del consignante;</a:t>
          </a:r>
          <a:endParaRPr lang="es-EC" sz="2200" kern="1200" dirty="0"/>
        </a:p>
      </dsp:txBody>
      <dsp:txXfrm>
        <a:off x="25759" y="1238897"/>
        <a:ext cx="8157394" cy="476152"/>
      </dsp:txXfrm>
    </dsp:sp>
    <dsp:sp modelId="{627C9EAB-726F-4444-A1B8-28D8E6B42DF5}">
      <dsp:nvSpPr>
        <dsp:cNvPr id="0" name=""/>
        <dsp:cNvSpPr/>
      </dsp:nvSpPr>
      <dsp:spPr>
        <a:xfrm>
          <a:off x="0" y="1804169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Destino de la carga;</a:t>
          </a:r>
          <a:endParaRPr lang="es-EC" sz="2200" kern="1200" dirty="0"/>
        </a:p>
      </dsp:txBody>
      <dsp:txXfrm>
        <a:off x="25759" y="1829928"/>
        <a:ext cx="8157394" cy="476152"/>
      </dsp:txXfrm>
    </dsp:sp>
    <dsp:sp modelId="{270A9B9C-3EA8-4F1D-9CEB-7955FEE3545C}">
      <dsp:nvSpPr>
        <dsp:cNvPr id="0" name=""/>
        <dsp:cNvSpPr/>
      </dsp:nvSpPr>
      <dsp:spPr>
        <a:xfrm>
          <a:off x="0" y="2395199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Cantidades;</a:t>
          </a:r>
          <a:endParaRPr lang="es-EC" sz="2200" kern="1200" dirty="0"/>
        </a:p>
      </dsp:txBody>
      <dsp:txXfrm>
        <a:off x="25759" y="2420958"/>
        <a:ext cx="8157394" cy="476152"/>
      </dsp:txXfrm>
    </dsp:sp>
    <dsp:sp modelId="{B6626327-8355-44CE-A4ED-B1F2C3FB5287}">
      <dsp:nvSpPr>
        <dsp:cNvPr id="0" name=""/>
        <dsp:cNvSpPr/>
      </dsp:nvSpPr>
      <dsp:spPr>
        <a:xfrm>
          <a:off x="0" y="2986229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Peso; </a:t>
          </a:r>
          <a:endParaRPr lang="es-EC" sz="2200" kern="1200" dirty="0"/>
        </a:p>
      </dsp:txBody>
      <dsp:txXfrm>
        <a:off x="25759" y="3011988"/>
        <a:ext cx="8157394" cy="476152"/>
      </dsp:txXfrm>
    </dsp:sp>
    <dsp:sp modelId="{970967F4-87B4-468F-B4CB-B818B296907F}">
      <dsp:nvSpPr>
        <dsp:cNvPr id="0" name=""/>
        <dsp:cNvSpPr/>
      </dsp:nvSpPr>
      <dsp:spPr>
        <a:xfrm>
          <a:off x="0" y="3577259"/>
          <a:ext cx="8208912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INCOTERM; y demás datos relativos a la mercancía. </a:t>
          </a:r>
          <a:endParaRPr lang="es-EC" sz="2200" kern="1200" dirty="0"/>
        </a:p>
      </dsp:txBody>
      <dsp:txXfrm>
        <a:off x="25759" y="3603018"/>
        <a:ext cx="8157394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BECF-51DD-43A3-ABCE-EA124F9A5607}">
      <dsp:nvSpPr>
        <dsp:cNvPr id="0" name=""/>
        <dsp:cNvSpPr/>
      </dsp:nvSpPr>
      <dsp:spPr>
        <a:xfrm>
          <a:off x="0" y="0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1. El Sector de Economía Popular y Solidaria, </a:t>
          </a:r>
          <a:r>
            <a:rPr lang="es-EC" sz="1800" b="0" kern="1200" dirty="0" smtClean="0"/>
            <a:t>evidencia resultados positivos </a:t>
          </a:r>
          <a:r>
            <a:rPr lang="es-EC" sz="1800" kern="1200" dirty="0" smtClean="0"/>
            <a:t>respecto a la comercialización internacional de productos; presentando una tendencia creciente del </a:t>
          </a:r>
          <a:r>
            <a:rPr lang="es-EC" sz="1800" b="1" kern="1200" dirty="0" smtClean="0"/>
            <a:t>35% de tasa promedio anual </a:t>
          </a:r>
          <a:r>
            <a:rPr lang="es-EC" sz="1800" kern="1200" dirty="0" smtClean="0"/>
            <a:t>en el periodo 2010 - 2014.</a:t>
          </a:r>
          <a:endParaRPr lang="es-EC" sz="1800" kern="1200" dirty="0"/>
        </a:p>
      </dsp:txBody>
      <dsp:txXfrm>
        <a:off x="46864" y="46864"/>
        <a:ext cx="8547232" cy="866288"/>
      </dsp:txXfrm>
    </dsp:sp>
    <dsp:sp modelId="{82DEEB40-0AC7-42DC-9EF6-C9F3B36E0E3F}">
      <dsp:nvSpPr>
        <dsp:cNvPr id="0" name=""/>
        <dsp:cNvSpPr/>
      </dsp:nvSpPr>
      <dsp:spPr>
        <a:xfrm>
          <a:off x="0" y="975681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De acuerdo a la tendencia actual, se prevé un crecimiento de la </a:t>
          </a:r>
          <a:r>
            <a:rPr lang="es-EC" sz="1800" b="1" kern="1200" dirty="0" smtClean="0"/>
            <a:t>oferta exportable del Ecuador en un 20%</a:t>
          </a:r>
          <a:r>
            <a:rPr lang="es-EC" sz="1800" kern="1200" dirty="0" smtClean="0"/>
            <a:t> para el año 2015, de igual forma la </a:t>
          </a:r>
          <a:r>
            <a:rPr lang="es-EC" sz="1800" b="1" kern="1200" dirty="0" smtClean="0"/>
            <a:t>proyección de la demanda </a:t>
          </a:r>
          <a:r>
            <a:rPr lang="es-EC" sz="1800" kern="1200" dirty="0" smtClean="0"/>
            <a:t>internacional puede presentar </a:t>
          </a:r>
          <a:r>
            <a:rPr lang="es-EC" sz="1800" b="1" kern="1200" dirty="0" smtClean="0"/>
            <a:t>un incremento del 8%. </a:t>
          </a:r>
          <a:endParaRPr lang="es-EC" sz="1800" b="1" kern="1200" dirty="0"/>
        </a:p>
      </dsp:txBody>
      <dsp:txXfrm>
        <a:off x="46864" y="1022545"/>
        <a:ext cx="8547232" cy="866288"/>
      </dsp:txXfrm>
    </dsp:sp>
    <dsp:sp modelId="{ECDA1C5B-0289-4B89-9E98-0F090C35CC14}">
      <dsp:nvSpPr>
        <dsp:cNvPr id="0" name=""/>
        <dsp:cNvSpPr/>
      </dsp:nvSpPr>
      <dsp:spPr>
        <a:xfrm>
          <a:off x="0" y="1949437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 La Asociación </a:t>
          </a:r>
          <a:r>
            <a:rPr lang="es-EC" sz="1800" b="1" kern="1200" dirty="0" smtClean="0"/>
            <a:t>presenta problemas de estructura organizacional</a:t>
          </a:r>
          <a:r>
            <a:rPr lang="es-EC" sz="1800" kern="1200" dirty="0" smtClean="0"/>
            <a:t>, lo que ha dificultado el adecuado flujo de procesos y establecimiento de responsabilidades. </a:t>
          </a:r>
          <a:r>
            <a:rPr lang="es-EC" sz="1800" b="1" kern="1200" dirty="0" smtClean="0"/>
            <a:t>El 80% </a:t>
          </a:r>
          <a:r>
            <a:rPr lang="es-EC" sz="1800" b="0" kern="1200" dirty="0" smtClean="0"/>
            <a:t>de los Criterios de Cumplimiento</a:t>
          </a:r>
          <a:r>
            <a:rPr lang="es-EC" sz="1800" kern="1200" dirty="0" smtClean="0"/>
            <a:t> de Comercio Justo son actualmente practicados por la asociación. </a:t>
          </a:r>
          <a:endParaRPr lang="es-EC" sz="1800" kern="1200" dirty="0"/>
        </a:p>
      </dsp:txBody>
      <dsp:txXfrm>
        <a:off x="46864" y="1996301"/>
        <a:ext cx="8547232" cy="866288"/>
      </dsp:txXfrm>
    </dsp:sp>
    <dsp:sp modelId="{4F681D56-2D40-4E50-98E7-90EBF84360C7}">
      <dsp:nvSpPr>
        <dsp:cNvPr id="0" name=""/>
        <dsp:cNvSpPr/>
      </dsp:nvSpPr>
      <dsp:spPr>
        <a:xfrm>
          <a:off x="0" y="2923193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4. El estudio identificó </a:t>
          </a:r>
          <a:r>
            <a:rPr lang="es-EC" sz="1800" b="1" kern="1200" dirty="0" smtClean="0"/>
            <a:t>que la organización no cuenta con una filosofía corporativa </a:t>
          </a:r>
          <a:r>
            <a:rPr lang="es-EC" sz="1800" kern="1200" dirty="0" smtClean="0"/>
            <a:t>establecida, lo que ha dificultado la práctica de responsabilidades compartidas y solidarias de los miembros asociados. </a:t>
          </a:r>
          <a:endParaRPr lang="es-EC" sz="1800" kern="1200" dirty="0"/>
        </a:p>
      </dsp:txBody>
      <dsp:txXfrm>
        <a:off x="46864" y="2970057"/>
        <a:ext cx="8547232" cy="866288"/>
      </dsp:txXfrm>
    </dsp:sp>
    <dsp:sp modelId="{FDD4D75C-9138-4789-9F0F-7FB51CBA5F4E}">
      <dsp:nvSpPr>
        <dsp:cNvPr id="0" name=""/>
        <dsp:cNvSpPr/>
      </dsp:nvSpPr>
      <dsp:spPr>
        <a:xfrm>
          <a:off x="0" y="3896949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5. El proceso logístico e internacionalización propuesto, considera como mercado destino a </a:t>
          </a:r>
          <a:r>
            <a:rPr lang="es-EC" sz="1800" b="1" kern="1200" dirty="0" smtClean="0"/>
            <a:t>Alemania- Hamburgo</a:t>
          </a:r>
          <a:r>
            <a:rPr lang="es-EC" sz="1800" kern="1200" dirty="0" smtClean="0"/>
            <a:t> y el </a:t>
          </a:r>
          <a:r>
            <a:rPr lang="es-EC" sz="1800" b="1" kern="1200" dirty="0" smtClean="0"/>
            <a:t>término de negociación CIF</a:t>
          </a:r>
          <a:r>
            <a:rPr lang="es-EC" sz="1800" kern="1200" dirty="0" smtClean="0"/>
            <a:t>, dado que se pretende garantizar la operación.  </a:t>
          </a:r>
          <a:endParaRPr lang="es-EC" sz="1800" b="1" kern="1200" dirty="0"/>
        </a:p>
      </dsp:txBody>
      <dsp:txXfrm>
        <a:off x="46864" y="3943813"/>
        <a:ext cx="8547232" cy="866288"/>
      </dsp:txXfrm>
    </dsp:sp>
    <dsp:sp modelId="{50FD9C86-190A-42B3-9681-D2A78E89A89D}">
      <dsp:nvSpPr>
        <dsp:cNvPr id="0" name=""/>
        <dsp:cNvSpPr/>
      </dsp:nvSpPr>
      <dsp:spPr>
        <a:xfrm>
          <a:off x="0" y="4870705"/>
          <a:ext cx="8640960" cy="960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6. La evaluación de los indicadores financieros del estudio, determinan que </a:t>
          </a:r>
          <a:r>
            <a:rPr lang="es-EC" sz="1800" b="1" kern="1200" dirty="0" smtClean="0"/>
            <a:t>el proyecto debe ser ejecutado</a:t>
          </a:r>
          <a:r>
            <a:rPr lang="es-EC" sz="1800" kern="1200" dirty="0" smtClean="0"/>
            <a:t>, dado que se obtuvo el  VAN de + 105.339,78 USD, y la TIR de 38,48%.</a:t>
          </a:r>
          <a:endParaRPr lang="es-EC" sz="1800" kern="1200" dirty="0"/>
        </a:p>
      </dsp:txBody>
      <dsp:txXfrm>
        <a:off x="46864" y="4917569"/>
        <a:ext cx="8547232" cy="866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42CE8-C590-4732-9D3A-9B2FB6593C46}">
      <dsp:nvSpPr>
        <dsp:cNvPr id="0" name=""/>
        <dsp:cNvSpPr/>
      </dsp:nvSpPr>
      <dsp:spPr>
        <a:xfrm>
          <a:off x="0" y="787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1. Considerar las distintas oportunidades que los organismos públicos y privados ponen a disposición de organizaciones que forman parte del SEPS.</a:t>
          </a:r>
          <a:r>
            <a:rPr lang="es-EC" sz="1800" b="1" kern="1200" dirty="0" smtClean="0"/>
            <a:t> (medios de financiamiento, desarrollo y promoción)</a:t>
          </a:r>
          <a:endParaRPr lang="es-EC" sz="1800" b="1" kern="1200" dirty="0"/>
        </a:p>
      </dsp:txBody>
      <dsp:txXfrm>
        <a:off x="49105" y="49892"/>
        <a:ext cx="8686766" cy="907713"/>
      </dsp:txXfrm>
    </dsp:sp>
    <dsp:sp modelId="{CCD1C98F-0E00-487E-B228-84D573C0CA8B}">
      <dsp:nvSpPr>
        <dsp:cNvPr id="0" name=""/>
        <dsp:cNvSpPr/>
      </dsp:nvSpPr>
      <dsp:spPr>
        <a:xfrm>
          <a:off x="0" y="1017946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Buscar </a:t>
          </a:r>
          <a:r>
            <a:rPr lang="es-ES" sz="1800" kern="1200" dirty="0" smtClean="0"/>
            <a:t>oportunidades comerciales en Alemania y/o destinos similares que permitan </a:t>
          </a:r>
          <a:r>
            <a:rPr lang="es-ES" sz="1800" b="1" kern="1200" dirty="0" smtClean="0"/>
            <a:t>el ingreso de la Asociación “Aromas de Cayambe” al mercado internacional</a:t>
          </a:r>
          <a:r>
            <a:rPr lang="es-ES" sz="1800" kern="1200" dirty="0" smtClean="0"/>
            <a:t>.</a:t>
          </a:r>
          <a:endParaRPr lang="es-EC" sz="1800" kern="1200" dirty="0"/>
        </a:p>
      </dsp:txBody>
      <dsp:txXfrm>
        <a:off x="49105" y="1067051"/>
        <a:ext cx="8686766" cy="907713"/>
      </dsp:txXfrm>
    </dsp:sp>
    <dsp:sp modelId="{003AB868-F374-4822-9B73-EDE5BF888E05}">
      <dsp:nvSpPr>
        <dsp:cNvPr id="0" name=""/>
        <dsp:cNvSpPr/>
      </dsp:nvSpPr>
      <dsp:spPr>
        <a:xfrm>
          <a:off x="0" y="2035106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3. </a:t>
          </a:r>
          <a:r>
            <a:rPr lang="es-EC" sz="1800" b="1" kern="1200" dirty="0" smtClean="0"/>
            <a:t>Establecer una estratégica de captación de nuevos socios</a:t>
          </a:r>
          <a:r>
            <a:rPr lang="es-EC" sz="1800" kern="1200" dirty="0" smtClean="0"/>
            <a:t>, los mismos que pueden o no limitarse al área de la Comunidad de Moyurco. Además, mejorar las prácticas de comercio justo tomando como referencia el </a:t>
          </a:r>
          <a:r>
            <a:rPr lang="es-EC" sz="1800" b="1" kern="1200" dirty="0" smtClean="0"/>
            <a:t>Anexo 1.</a:t>
          </a:r>
          <a:endParaRPr lang="es-EC" sz="1800" kern="1200" dirty="0"/>
        </a:p>
      </dsp:txBody>
      <dsp:txXfrm>
        <a:off x="49105" y="2084211"/>
        <a:ext cx="8686766" cy="907713"/>
      </dsp:txXfrm>
    </dsp:sp>
    <dsp:sp modelId="{A494216F-6799-4EEA-9337-4F8A44CC9521}">
      <dsp:nvSpPr>
        <dsp:cNvPr id="0" name=""/>
        <dsp:cNvSpPr/>
      </dsp:nvSpPr>
      <dsp:spPr>
        <a:xfrm>
          <a:off x="0" y="3052265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4. La filosofía corporativa deberá ser aceptada, difundida y socializada con los miembros asociados, con la finalidad de establecer un </a:t>
          </a:r>
          <a:r>
            <a:rPr lang="es-EC" sz="1800" b="1" kern="1200" dirty="0" smtClean="0"/>
            <a:t>compromiso individual adquirido</a:t>
          </a:r>
          <a:r>
            <a:rPr lang="es-EC" sz="1800" kern="1200" dirty="0" smtClean="0"/>
            <a:t> para con la asociación. Aplicar las estrategias de la propuesta de plan de marketing, relacionadas con </a:t>
          </a:r>
          <a:r>
            <a:rPr lang="es-EC" sz="1800" b="1" kern="1200" dirty="0" smtClean="0"/>
            <a:t>reingeniería de producto y rediseño de la marca</a:t>
          </a:r>
          <a:r>
            <a:rPr lang="es-EC" sz="1800" kern="1200" dirty="0" smtClean="0"/>
            <a:t>.</a:t>
          </a:r>
          <a:endParaRPr lang="es-EC" sz="1800" b="1" kern="1200" dirty="0"/>
        </a:p>
      </dsp:txBody>
      <dsp:txXfrm>
        <a:off x="49105" y="3101370"/>
        <a:ext cx="8686766" cy="907713"/>
      </dsp:txXfrm>
    </dsp:sp>
    <dsp:sp modelId="{6F4F8CB6-0CDD-4368-98A1-88446C901CDF}">
      <dsp:nvSpPr>
        <dsp:cNvPr id="0" name=""/>
        <dsp:cNvSpPr/>
      </dsp:nvSpPr>
      <dsp:spPr>
        <a:xfrm>
          <a:off x="0" y="4069425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5. La</a:t>
          </a:r>
          <a:r>
            <a:rPr lang="es-ES" sz="1800" kern="1200" dirty="0" smtClean="0"/>
            <a:t> asociación deberá completar los procedimientos previos, concurrentes y posteriores a la exportación, para lo cual deberá </a:t>
          </a:r>
          <a:r>
            <a:rPr lang="es-ES" sz="1800" b="1" kern="1200" dirty="0" smtClean="0"/>
            <a:t>contratar un profesional en el área o </a:t>
          </a:r>
          <a:r>
            <a:rPr lang="es-EC" sz="1800" b="1" kern="1200" dirty="0" smtClean="0"/>
            <a:t>solicitar el asesoramiento</a:t>
          </a:r>
          <a:r>
            <a:rPr lang="es-EC" sz="1800" kern="1200" dirty="0" smtClean="0"/>
            <a:t> de  funcionarios de ProEcuador o un agente afianzado de aduana. </a:t>
          </a:r>
          <a:endParaRPr lang="es-EC" sz="1800" kern="1200" dirty="0"/>
        </a:p>
      </dsp:txBody>
      <dsp:txXfrm>
        <a:off x="49105" y="4118530"/>
        <a:ext cx="8686766" cy="907713"/>
      </dsp:txXfrm>
    </dsp:sp>
    <dsp:sp modelId="{B7E4F283-C3A2-4DB2-98C7-435D3E6A9EAD}">
      <dsp:nvSpPr>
        <dsp:cNvPr id="0" name=""/>
        <dsp:cNvSpPr/>
      </dsp:nvSpPr>
      <dsp:spPr>
        <a:xfrm>
          <a:off x="0" y="5086585"/>
          <a:ext cx="8784976" cy="1005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6.</a:t>
          </a:r>
          <a:r>
            <a:rPr lang="es-EC" sz="1600" kern="1200" baseline="0" dirty="0" smtClean="0"/>
            <a:t> </a:t>
          </a:r>
          <a:r>
            <a:rPr lang="es-ES" sz="1600" kern="1200" dirty="0" smtClean="0"/>
            <a:t>Se </a:t>
          </a:r>
          <a:r>
            <a:rPr lang="es-ES" sz="1600" b="1" kern="1200" dirty="0" smtClean="0"/>
            <a:t>recomienda la ejecución del proyecto</a:t>
          </a:r>
          <a:r>
            <a:rPr lang="es-ES" sz="1600" kern="1200" dirty="0" smtClean="0"/>
            <a:t>, manteniendo una adecuada organización de ingresos y egresos resultantes de la gestión. </a:t>
          </a:r>
          <a:endParaRPr lang="es-EC" sz="1600" kern="1200" dirty="0"/>
        </a:p>
      </dsp:txBody>
      <dsp:txXfrm>
        <a:off x="49105" y="5135690"/>
        <a:ext cx="8686766" cy="90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6E1F-E479-4FDC-AC7F-240B84D19E4C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0CE70-DF26-4D0D-948A-BADF4741D9E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643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2533-27FD-425D-91FA-7430A021EE35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0FD1-4B00-4061-91DF-8A6E69072B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522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00FD1-4B00-4061-91DF-8A6E69072BFB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631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00FD1-4B00-4061-91DF-8A6E69072BFB}" type="slidenum">
              <a:rPr lang="es-EC" smtClean="0"/>
              <a:t>62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465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943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233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1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16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15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0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48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67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01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853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097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67AC-8EC9-425C-833E-15AE25633E8D}" type="datetimeFigureOut">
              <a:rPr lang="es-EC" smtClean="0"/>
              <a:t>02/10/2015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C472-8F57-4C25-8CFA-F639FE9481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88832" cy="4680520"/>
          </a:xfrm>
        </p:spPr>
        <p:txBody>
          <a:bodyPr>
            <a:noAutofit/>
          </a:bodyPr>
          <a:lstStyle/>
          <a:p>
            <a:endPara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DEFENSA DE TESIS PREVIO A LA OBTENCIÓN DEL TÍTULO DE INGENIERA EN COMERCIO EXTERIOR Y NEGOCIACIÓN INTERNACIONAL</a:t>
            </a:r>
          </a:p>
          <a:p>
            <a:pPr algn="ctr"/>
            <a:endPara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TEMA</a:t>
            </a:r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COMERCIALIZACIÓN INTERNACIONAL DE PRODUCTOS DE PLANTAS MEDICINALES Y AROMÁTICAS DE LA ASOCIACIÓN DE DESARROLLO COMUNITARIO “AROMAS DE CAYAMBE” UBICADA EN MOYURCO PICHINCHA, BASADA EN LOS PRINCIPIOS DE COMERCIO </a:t>
            </a:r>
            <a:r>
              <a:rPr lang="es-ES_tradnl" sz="16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JUSTO</a:t>
            </a:r>
          </a:p>
          <a:p>
            <a:pPr algn="ctr"/>
            <a:endParaRPr lang="es-ES_tradnl" sz="1600" b="1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AUTOR: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NÚÑEZ MEJÍA, IVONE ARACELY</a:t>
            </a:r>
          </a:p>
          <a:p>
            <a:pPr algn="ctr"/>
            <a:endParaRPr lang="es-EC" sz="1600" b="1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DIRECTOR: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ING. EDGAR ROMERO MONCAYO</a:t>
            </a: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CODIRECTOR: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EDY REALPE</a:t>
            </a:r>
          </a:p>
          <a:p>
            <a:pPr algn="ctr"/>
            <a:endParaRPr lang="es-EC" sz="1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1027" name="Picture 3" descr="C:\Users\TOSHIBA\Desktop\LOGO-PRINCIP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EC" sz="3200" dirty="0" smtClean="0"/>
              <a:t>La Organización Mundial de Comercio Justo establece 10 principios que deben cumplir las organizaciones con Comercio Justo: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57107"/>
              </p:ext>
            </p:extLst>
          </p:nvPr>
        </p:nvGraphicFramePr>
        <p:xfrm>
          <a:off x="0" y="162880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5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sz="3600" b="1" dirty="0" smtClean="0"/>
              <a:t>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MODELO ASOCIATIVO Y REORGANIZACIÓN DE PROCEDIMIENTOS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12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DESCRIPCIÓN DE PRODUCTOS Y ELABORADOS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484784"/>
            <a:ext cx="8229600" cy="3096344"/>
          </a:xfrm>
        </p:spPr>
        <p:txBody>
          <a:bodyPr>
            <a:noAutofit/>
          </a:bodyPr>
          <a:lstStyle/>
          <a:p>
            <a:pPr lvl="0"/>
            <a:r>
              <a:rPr lang="es-EC" sz="2800" dirty="0"/>
              <a:t>Bolsas de té </a:t>
            </a:r>
            <a:r>
              <a:rPr lang="es-EC" sz="2800" dirty="0" smtClean="0"/>
              <a:t> o tisanas  </a:t>
            </a:r>
            <a:r>
              <a:rPr lang="es-EC" sz="2800" dirty="0"/>
              <a:t>de hierbas </a:t>
            </a:r>
            <a:r>
              <a:rPr lang="es-EC" sz="2800" dirty="0" smtClean="0"/>
              <a:t>aromáticas;</a:t>
            </a:r>
          </a:p>
          <a:p>
            <a:pPr marL="0" lvl="0" indent="0">
              <a:buNone/>
            </a:pPr>
            <a:endParaRPr lang="es-EC" sz="2800" dirty="0"/>
          </a:p>
          <a:p>
            <a:pPr lvl="0"/>
            <a:r>
              <a:rPr lang="es-EC" sz="2800" dirty="0"/>
              <a:t>Mezclas de varias hierbas aromáticas con fines </a:t>
            </a:r>
            <a:r>
              <a:rPr lang="es-EC" sz="2800" dirty="0" smtClean="0"/>
              <a:t>medicinales (Saberes </a:t>
            </a:r>
            <a:r>
              <a:rPr lang="es-EC" sz="2800" dirty="0"/>
              <a:t>Ancestrales); </a:t>
            </a:r>
            <a:endParaRPr lang="es-EC" sz="2800" dirty="0" smtClean="0"/>
          </a:p>
          <a:p>
            <a:pPr marL="0" lvl="0" indent="0">
              <a:buNone/>
            </a:pPr>
            <a:endParaRPr lang="es-EC" sz="2800" dirty="0"/>
          </a:p>
          <a:p>
            <a:pPr lvl="0"/>
            <a:r>
              <a:rPr lang="es-EC" sz="2800" dirty="0"/>
              <a:t>Infusiones aromáticas frías listas para consumir. </a:t>
            </a:r>
          </a:p>
          <a:p>
            <a:pPr marL="0" indent="0">
              <a:buNone/>
            </a:pPr>
            <a:endParaRPr lang="es-EC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71"/>
          <a:stretch/>
        </p:blipFill>
        <p:spPr bwMode="auto">
          <a:xfrm>
            <a:off x="-15719" y="4665299"/>
            <a:ext cx="886300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ESTRUCTURA ARANCELARIA PARA TISANAS DE PLANTAS MEDICINALES Y AROMÁTICAS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1600" b="1" dirty="0"/>
              <a:t>Capítulo 12 - semillas y frutos oleaginosos; semillas y frutos diversos; </a:t>
            </a:r>
            <a:r>
              <a:rPr lang="es-EC" sz="1600" b="1" dirty="0" smtClean="0"/>
              <a:t>plantas industriales </a:t>
            </a:r>
            <a:r>
              <a:rPr lang="es-EC" sz="1600" b="1" dirty="0"/>
              <a:t>o medicinales; paja y </a:t>
            </a:r>
            <a:r>
              <a:rPr lang="es-EC" sz="1600" b="1" dirty="0" smtClean="0"/>
              <a:t>forraje</a:t>
            </a:r>
          </a:p>
          <a:p>
            <a:pPr marL="0" indent="0" algn="just">
              <a:buNone/>
            </a:pPr>
            <a:endParaRPr lang="es-EC" sz="1600" dirty="0"/>
          </a:p>
          <a:p>
            <a:pPr marL="0" indent="0" algn="just">
              <a:buNone/>
            </a:pPr>
            <a:r>
              <a:rPr lang="es-EC" sz="1600" dirty="0"/>
              <a:t>12.11 plantas, partes de plantas, semillas y frutos de las especies utilizadas principalmente en perfumería, medicina o para usos insecticidas, parasiticidas o similares, frescos o secos, incluso cortados, quebrantados o pulverizados</a:t>
            </a:r>
            <a:r>
              <a:rPr lang="es-EC" sz="1600" dirty="0" smtClean="0"/>
              <a:t>.</a:t>
            </a:r>
          </a:p>
          <a:p>
            <a:pPr marL="0" indent="0" algn="just">
              <a:buNone/>
            </a:pPr>
            <a:endParaRPr lang="es-EC" sz="1600" dirty="0"/>
          </a:p>
          <a:p>
            <a:pPr marL="0" indent="0" algn="just">
              <a:buNone/>
            </a:pPr>
            <a:r>
              <a:rPr lang="es-EC" sz="1600" dirty="0"/>
              <a:t>121190 – los demás.</a:t>
            </a:r>
          </a:p>
          <a:p>
            <a:pPr marL="0" indent="0" algn="just">
              <a:buNone/>
            </a:pPr>
            <a:r>
              <a:rPr lang="es-EC" sz="1600" dirty="0"/>
              <a:t>Algunas plantas o partes de plantas, semillas o frutos de esta partida pueden presentarse en bolsitas para la preparación de infusiones o tisanas. </a:t>
            </a:r>
            <a:r>
              <a:rPr lang="es-EC" sz="1600" b="1" u="sng" dirty="0"/>
              <a:t>Cuando estos productos estén constituidos por plantas o partes de plantas, semillas o frutos de una sola especie </a:t>
            </a:r>
            <a:r>
              <a:rPr lang="es-EC" sz="1600" dirty="0"/>
              <a:t>(por ejemplo, menta para infusiones), permanecen clasificados aquí.  Sin embargo, se excluyen de la presente partida los productos de este tipo constituidos por plantas o partes de plantas, semillas o frutos de especies diferentes (incluso con plantas o partes de plantas que correspondan a otras partidas) o por plantas o partes de plantas de una o varias especies mezcladas con otras sustancias (por ejemplo, uno o varios extractos de plantas) (partida 21.06). (Notas Explicativas del Sistema Armonizado, 2007</a:t>
            </a:r>
            <a:r>
              <a:rPr lang="es-EC" sz="1600" dirty="0" smtClean="0"/>
              <a:t>)</a:t>
            </a:r>
          </a:p>
          <a:p>
            <a:pPr marL="0" indent="0" algn="ctr">
              <a:buNone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Subpartida Arancelaria:</a:t>
            </a:r>
            <a:r>
              <a:rPr lang="es-EC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12 11 90 </a:t>
            </a:r>
            <a:endParaRPr lang="es-EC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6341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3600" b="1" dirty="0" smtClean="0"/>
              <a:t>BALANZA COMERCIAL DE PLANTAS MEDICINALES Y AROMÁTICAS DEL ECUADOR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/>
          <a:stretch/>
        </p:blipFill>
        <p:spPr bwMode="auto">
          <a:xfrm>
            <a:off x="323528" y="1124744"/>
            <a:ext cx="8175359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1" y="3573016"/>
            <a:ext cx="4934629" cy="30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8032" y="6577607"/>
            <a:ext cx="5148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Fuente: Adaptado de </a:t>
            </a:r>
            <a:r>
              <a:rPr lang="es-EC" sz="1400" dirty="0" smtClean="0"/>
              <a:t>(</a:t>
            </a:r>
            <a:r>
              <a:rPr lang="es-EC" sz="1400" dirty="0"/>
              <a:t>Banco Central del Ecuador, 2015)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36096" y="3577465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Crecimiento </a:t>
            </a:r>
            <a:r>
              <a:rPr lang="es-EC" sz="2000" dirty="0"/>
              <a:t>promedio de las </a:t>
            </a:r>
            <a:r>
              <a:rPr lang="es-EC" sz="2000" dirty="0" smtClean="0"/>
              <a:t>exportaciones: </a:t>
            </a:r>
          </a:p>
          <a:p>
            <a:pPr algn="ctr"/>
            <a:r>
              <a:rPr lang="es-EC" sz="2000" b="1" dirty="0" smtClean="0"/>
              <a:t>33</a:t>
            </a:r>
            <a:r>
              <a:rPr lang="es-EC" sz="2000" b="1" dirty="0"/>
              <a:t>% anual </a:t>
            </a:r>
          </a:p>
        </p:txBody>
      </p:sp>
    </p:spTree>
    <p:extLst>
      <p:ext uri="{BB962C8B-B14F-4D97-AF65-F5344CB8AC3E}">
        <p14:creationId xmlns:p14="http://schemas.microsoft.com/office/powerpoint/2010/main" val="3571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C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OFERTA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6511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>OFERTA INTERNACIONAL DE PLANTAS MEDICINALES Y AROMÁTICAS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8176"/>
            <a:ext cx="6155134" cy="51395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Flecha derecha"/>
          <p:cNvSpPr/>
          <p:nvPr/>
        </p:nvSpPr>
        <p:spPr>
          <a:xfrm>
            <a:off x="827583" y="6068124"/>
            <a:ext cx="652245" cy="2495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6313865"/>
            <a:ext cx="3106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Fuente: Adaptado de (Trade Map, 2015)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712926" y="5887217"/>
            <a:ext cx="1031769" cy="611386"/>
          </a:xfrm>
          <a:prstGeom prst="leftArrow">
            <a:avLst>
              <a:gd name="adj1" fmla="val 50000"/>
              <a:gd name="adj2" fmla="val 472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+ 30%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702798" y="2276872"/>
            <a:ext cx="1031769" cy="611386"/>
          </a:xfrm>
          <a:prstGeom prst="leftArrow">
            <a:avLst>
              <a:gd name="adj1" fmla="val 50000"/>
              <a:gd name="adj2" fmla="val 472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+ 47%</a:t>
            </a:r>
            <a:endParaRPr lang="es-EC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712926" y="1761544"/>
            <a:ext cx="144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Crecimiento 2012-2013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15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PROYECCIÓN OFERTA EXPORTABLE PLANTAS MEDICINALES Y AROMÁTICAS - ECUADOR</a:t>
            </a:r>
            <a:endParaRPr lang="es-EC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5968"/>
            <a:ext cx="4824537" cy="28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3697868"/>
            <a:ext cx="5161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Nota: *Se determinó una Tasa de Variación Anual (TVA), para el periodo 2013-2014 de +12%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4371" y="4221088"/>
            <a:ext cx="586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Y´= a + </a:t>
            </a:r>
            <a:r>
              <a:rPr lang="pt-BR" b="1" dirty="0" err="1" smtClean="0"/>
              <a:t>bX</a:t>
            </a:r>
            <a:endParaRPr lang="pt-BR" b="1" dirty="0" smtClean="0"/>
          </a:p>
          <a:p>
            <a:endParaRPr lang="pt-BR" dirty="0"/>
          </a:p>
          <a:p>
            <a:r>
              <a:rPr lang="pt-BR" dirty="0"/>
              <a:t>b=(n(ƩXY)-(ƩX)(ƩY))/(n(ƩX^2 )-(ƩX)^2 )</a:t>
            </a:r>
          </a:p>
          <a:p>
            <a:r>
              <a:rPr lang="pt-BR" dirty="0"/>
              <a:t>b=(5(30545,95)-(15)(8685,74))/(5(55)-(15)^2 ) = 448,87</a:t>
            </a:r>
          </a:p>
          <a:p>
            <a:r>
              <a:rPr lang="pt-BR" dirty="0"/>
              <a:t>a=  ƩY/</a:t>
            </a:r>
            <a:r>
              <a:rPr lang="pt-BR" dirty="0" err="1"/>
              <a:t>n-b</a:t>
            </a:r>
            <a:r>
              <a:rPr lang="pt-BR" dirty="0"/>
              <a:t> </a:t>
            </a:r>
            <a:r>
              <a:rPr lang="pt-BR" dirty="0" err="1"/>
              <a:t>Ʃx</a:t>
            </a:r>
            <a:r>
              <a:rPr lang="pt-BR" dirty="0"/>
              <a:t>/n</a:t>
            </a:r>
          </a:p>
          <a:p>
            <a:r>
              <a:rPr lang="pt-BR" dirty="0"/>
              <a:t>a=  8685,74/5- 448,87 ( 15)/5= 390,53</a:t>
            </a:r>
          </a:p>
          <a:p>
            <a:endParaRPr lang="pt-BR" dirty="0"/>
          </a:p>
          <a:p>
            <a:r>
              <a:rPr lang="pt-BR" b="1" dirty="0" smtClean="0"/>
              <a:t>Y</a:t>
            </a:r>
            <a:r>
              <a:rPr lang="pt-BR" b="1" dirty="0"/>
              <a:t>´= 390,53+ 448,87X</a:t>
            </a:r>
          </a:p>
          <a:p>
            <a:r>
              <a:rPr lang="pt-BR" dirty="0" smtClean="0"/>
              <a:t>Y</a:t>
            </a:r>
            <a:r>
              <a:rPr lang="pt-BR" dirty="0"/>
              <a:t>´= 390,53+ 448,87(6)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88024" y="5660413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Proyección de la oferta exportable de Ecuador para el año 6 (2015) </a:t>
            </a:r>
            <a:r>
              <a:rPr lang="es-EC" dirty="0" smtClean="0"/>
              <a:t>=</a:t>
            </a:r>
          </a:p>
          <a:p>
            <a:r>
              <a:rPr lang="es-EC" dirty="0" smtClean="0"/>
              <a:t> </a:t>
            </a:r>
            <a:r>
              <a:rPr lang="es-EC" dirty="0"/>
              <a:t>3.083,75 miles USD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88" y="1565333"/>
            <a:ext cx="3972513" cy="27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2834742" y="3212976"/>
            <a:ext cx="74740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4788024" y="6223703"/>
            <a:ext cx="108012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8209449" y="6181349"/>
            <a:ext cx="8275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+20%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878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EXPORTACIONES ECUATORIANAS CON COMERCIO JUSTO </a:t>
            </a:r>
            <a:endParaRPr lang="es-EC" sz="3600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782520" cy="3999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627784" y="565195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Fuente: Tomado de </a:t>
            </a:r>
            <a:r>
              <a:rPr lang="es-EC" dirty="0" smtClean="0"/>
              <a:t>(MCE , </a:t>
            </a:r>
            <a:r>
              <a:rPr lang="es-EC" dirty="0"/>
              <a:t>2014)</a:t>
            </a:r>
            <a:endParaRPr lang="es-EC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19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s-EC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DEMANDA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6176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1143000"/>
          </a:xfrm>
        </p:spPr>
        <p:txBody>
          <a:bodyPr/>
          <a:lstStyle/>
          <a:p>
            <a:pPr algn="ctr"/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81642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s-ES" dirty="0"/>
              <a:t>Diseñar un proyecto de comercialización internacional de p</a:t>
            </a:r>
            <a:r>
              <a:rPr lang="es-ES" dirty="0" smtClean="0"/>
              <a:t>lantas </a:t>
            </a:r>
            <a:r>
              <a:rPr lang="es-ES" dirty="0"/>
              <a:t>medicinales y aromáticas para la Asociación de Desarrollo Comunitario “Aromas de Cayambe” de la </a:t>
            </a:r>
            <a:r>
              <a:rPr lang="es-ES" dirty="0" smtClean="0"/>
              <a:t>Comunidad </a:t>
            </a:r>
            <a:r>
              <a:rPr lang="es-ES" dirty="0"/>
              <a:t>de Moyurco, basado en los principios de Comercio Justo.</a:t>
            </a:r>
            <a:endParaRPr lang="es-EC" dirty="0"/>
          </a:p>
          <a:p>
            <a:pPr marL="36576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22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7244" y="0"/>
            <a:ext cx="8229600" cy="1143000"/>
          </a:xfrm>
        </p:spPr>
        <p:txBody>
          <a:bodyPr>
            <a:noAutofit/>
          </a:bodyPr>
          <a:lstStyle/>
          <a:p>
            <a:r>
              <a:rPr lang="es-EC" sz="3600" b="1" dirty="0"/>
              <a:t>PROYECCIÓN </a:t>
            </a:r>
            <a:r>
              <a:rPr lang="es-EC" sz="3600" b="1" dirty="0" smtClean="0"/>
              <a:t>DEMANDA INTERNACIONAL PLANTAS </a:t>
            </a:r>
            <a:r>
              <a:rPr lang="es-EC" sz="3600" b="1" dirty="0"/>
              <a:t>MEDICINALES Y </a:t>
            </a:r>
            <a:r>
              <a:rPr lang="es-EC" sz="3600" b="1" dirty="0" smtClean="0"/>
              <a:t>AROMÁTICAS</a:t>
            </a:r>
            <a:endParaRPr lang="es-EC" sz="3600" dirty="0"/>
          </a:p>
        </p:txBody>
      </p:sp>
      <p:sp>
        <p:nvSpPr>
          <p:cNvPr id="3" name="2 Rectángulo"/>
          <p:cNvSpPr/>
          <p:nvPr/>
        </p:nvSpPr>
        <p:spPr>
          <a:xfrm>
            <a:off x="15346" y="3489788"/>
            <a:ext cx="5276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Nota: Se determinó una Tasa de Variación Anual (TVA), para el </a:t>
            </a:r>
            <a:endParaRPr lang="es-EC" sz="1400" dirty="0" smtClean="0"/>
          </a:p>
          <a:p>
            <a:r>
              <a:rPr lang="es-EC" sz="1400" dirty="0" smtClean="0"/>
              <a:t>periodo 2013-2014 </a:t>
            </a:r>
            <a:r>
              <a:rPr lang="es-EC" sz="1400" dirty="0"/>
              <a:t>de +8%. Tasa de Crecimiento Promedio (TCP)10,5%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65687"/>
            <a:ext cx="4608512" cy="21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82" y="1340767"/>
            <a:ext cx="4165427" cy="237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79512" y="4228452"/>
                <a:ext cx="583264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Y´= a + </a:t>
                </a:r>
                <a:r>
                  <a:rPr lang="pt-BR" dirty="0" err="1" smtClean="0"/>
                  <a:t>Bx</a:t>
                </a:r>
                <a:endParaRPr lang="pt-BR" dirty="0" smtClean="0"/>
              </a:p>
              <a:p>
                <a:endParaRPr lang="pt-BR" dirty="0"/>
              </a:p>
              <a:p>
                <a:r>
                  <a:rPr lang="pt-BR" dirty="0"/>
                  <a:t>b=(n(ƩXY)-(ƩX)(ƩY))/(n(ƩX^2 )-(ƩX)^2 )</a:t>
                </a:r>
              </a:p>
              <a:p>
                <a:r>
                  <a:rPr lang="pt-BR" dirty="0"/>
                  <a:t>b=(5(37.609.353)-(15)(11.767.580))/(5(55)-(15)^2 )= 230661</a:t>
                </a:r>
              </a:p>
              <a:p>
                <a:r>
                  <a:rPr lang="pt-BR" dirty="0"/>
                  <a:t>a=  ƩY/</a:t>
                </a:r>
                <a:r>
                  <a:rPr lang="pt-BR" dirty="0" err="1"/>
                  <a:t>n-b</a:t>
                </a:r>
                <a:r>
                  <a:rPr lang="pt-BR" dirty="0"/>
                  <a:t> </a:t>
                </a:r>
                <a:r>
                  <a:rPr lang="pt-BR" dirty="0" err="1"/>
                  <a:t>Ʃx</a:t>
                </a:r>
                <a:r>
                  <a:rPr lang="pt-BR" dirty="0"/>
                  <a:t>/n</a:t>
                </a:r>
              </a:p>
              <a:p>
                <a:r>
                  <a:rPr lang="pt-BR" dirty="0"/>
                  <a:t>a=  11.767.580/5- 230661 ( 15)/5= </a:t>
                </a:r>
                <a:r>
                  <a:rPr lang="pt-BR" dirty="0" smtClean="0"/>
                  <a:t>1661533</a:t>
                </a:r>
              </a:p>
              <a:p>
                <a:endParaRPr lang="pt-BR" dirty="0"/>
              </a:p>
              <a:p>
                <a:r>
                  <a:rPr lang="es-EC" b="1" i="1" dirty="0"/>
                  <a:t>Y´=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/>
                      </a:rPr>
                      <m:t>𝟏𝟔𝟔𝟏𝟓𝟑𝟑</m:t>
                    </m:r>
                  </m:oMath>
                </a14:m>
                <a:r>
                  <a:rPr lang="es-EC" b="1" i="1" dirty="0"/>
                  <a:t>+ 230661X</a:t>
                </a:r>
                <a:r>
                  <a:rPr lang="es-EC" b="1" dirty="0"/>
                  <a:t> </a:t>
                </a:r>
              </a:p>
              <a:p>
                <a:r>
                  <a:rPr lang="es-EC" i="1" dirty="0" smtClean="0"/>
                  <a:t>Y</a:t>
                </a:r>
                <a:r>
                  <a:rPr lang="es-EC" i="1" dirty="0"/>
                  <a:t>´=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1661533</m:t>
                    </m:r>
                  </m:oMath>
                </a14:m>
                <a:r>
                  <a:rPr lang="es-EC" i="1" dirty="0"/>
                  <a:t>+ 230661(6)</a:t>
                </a:r>
                <a:endParaRPr lang="es-EC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28452"/>
                <a:ext cx="5832648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836" t="-10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4788024" y="5660413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Proyección de </a:t>
            </a:r>
            <a:r>
              <a:rPr lang="es-EC" dirty="0" smtClean="0"/>
              <a:t>la demanda internacional </a:t>
            </a:r>
            <a:r>
              <a:rPr lang="es-EC" dirty="0"/>
              <a:t>para el año 6 (2015) </a:t>
            </a:r>
            <a:r>
              <a:rPr lang="es-EC" dirty="0" smtClean="0"/>
              <a:t>=</a:t>
            </a:r>
          </a:p>
          <a:p>
            <a:r>
              <a:rPr lang="es-EC" dirty="0"/>
              <a:t>3.045.499 miles USD.</a:t>
            </a:r>
          </a:p>
        </p:txBody>
      </p:sp>
      <p:sp>
        <p:nvSpPr>
          <p:cNvPr id="5" name="4 Elipse"/>
          <p:cNvSpPr/>
          <p:nvPr/>
        </p:nvSpPr>
        <p:spPr>
          <a:xfrm>
            <a:off x="2483769" y="2996952"/>
            <a:ext cx="720079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4680011" y="6237312"/>
            <a:ext cx="1224135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8028384" y="6122078"/>
            <a:ext cx="6480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+8%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0139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DEMANDA INTERNACIONAL DE PLANTAS MEDICINALES Y AROMÁTICAS</a:t>
            </a:r>
            <a:endParaRPr lang="es-EC" sz="32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"/>
          <a:stretch/>
        </p:blipFill>
        <p:spPr bwMode="auto">
          <a:xfrm>
            <a:off x="1619671" y="1124745"/>
            <a:ext cx="5976665" cy="53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19671" y="6453336"/>
            <a:ext cx="3140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/>
              <a:t>Fuente: Adaptado de  (Trade Map, 2015)</a:t>
            </a:r>
          </a:p>
        </p:txBody>
      </p:sp>
    </p:spTree>
    <p:extLst>
      <p:ext uri="{BB962C8B-B14F-4D97-AF65-F5344CB8AC3E}">
        <p14:creationId xmlns:p14="http://schemas.microsoft.com/office/powerpoint/2010/main" val="16213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Mercado Meta </a:t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489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MATRIZ DE SELECCIÓN DE MERCADO META</a:t>
            </a:r>
            <a:endParaRPr lang="es-EC" sz="3600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3" y="2996952"/>
            <a:ext cx="822960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611560" y="531398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i="1" dirty="0"/>
              <a:t>E</a:t>
            </a:r>
            <a:r>
              <a:rPr lang="es-EC" b="1" i="1" dirty="0" smtClean="0"/>
              <a:t>l </a:t>
            </a:r>
            <a:r>
              <a:rPr lang="es-EC" b="1" i="1" dirty="0"/>
              <a:t>mercado objetivo más idóneo para los productos elaborados de plantas medicinales y aromáticas es Alemania una vez que obtiene una calificación de 9,35/10  frente a Japón con 6,15/10.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21144" r="3565" b="21807"/>
          <a:stretch/>
        </p:blipFill>
        <p:spPr bwMode="auto">
          <a:xfrm>
            <a:off x="611561" y="1444464"/>
            <a:ext cx="1872207" cy="114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0" b="19330"/>
          <a:stretch/>
        </p:blipFill>
        <p:spPr bwMode="auto">
          <a:xfrm>
            <a:off x="6860661" y="1444461"/>
            <a:ext cx="1872208" cy="11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 algn="just">
              <a:buNone/>
            </a:pPr>
            <a:endParaRPr lang="es-EC" dirty="0" smtClean="0"/>
          </a:p>
          <a:p>
            <a:pPr marL="0" indent="0" algn="just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II- ESTUDIO DE MERCADO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sz="4000" b="1" dirty="0" smtClean="0"/>
              <a:t>MODELO ASOCIATIVO Y REORGANIZACIÓN DE PROCEDIMIENTOS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PLAN DE MARKETING INTERNACIONAL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72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ORGANIGRAMA PROPUESTO</a:t>
            </a:r>
            <a:endParaRPr lang="es-EC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6444208" y="1268759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Basado en : </a:t>
            </a:r>
          </a:p>
          <a:p>
            <a:pPr algn="just"/>
            <a:r>
              <a:rPr lang="es-EC" dirty="0" smtClean="0"/>
              <a:t>Reglamento de la Ley de Economía Popular y Solidaria, Capítulo III, Estructura Interna de las Organizaciones del Sector Asociativo. </a:t>
            </a:r>
            <a:endParaRPr lang="es-EC" dirty="0"/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1" y="1504742"/>
            <a:ext cx="9153526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REORGANIZACIÓN DE PROCESOS</a:t>
            </a:r>
            <a:endParaRPr lang="es-EC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8" y="1084262"/>
            <a:ext cx="6357672" cy="55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52092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DIAGRAMA DE FLUJO– CULTIVO</a:t>
            </a:r>
            <a:endParaRPr lang="es-EC" sz="40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8357"/>
            <a:ext cx="5040560" cy="608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angular"/>
          <p:cNvCxnSpPr/>
          <p:nvPr/>
        </p:nvCxnSpPr>
        <p:spPr>
          <a:xfrm flipV="1">
            <a:off x="6076793" y="6191600"/>
            <a:ext cx="79208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6876256" y="4077072"/>
            <a:ext cx="2203111" cy="27089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Indica que la mayor concentración del tiempo se encuentra en actividades de </a:t>
            </a:r>
            <a:r>
              <a:rPr lang="es-EC" b="1" dirty="0" smtClean="0">
                <a:solidFill>
                  <a:schemeClr val="tx1"/>
                </a:solidFill>
              </a:rPr>
              <a:t>OPERACIÓN.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A mayor Valor de tiempo añadido, </a:t>
            </a:r>
            <a:r>
              <a:rPr lang="es-EC" b="1" dirty="0" smtClean="0">
                <a:solidFill>
                  <a:schemeClr val="tx1"/>
                </a:solidFill>
              </a:rPr>
              <a:t>mayor optimización </a:t>
            </a:r>
            <a:r>
              <a:rPr lang="es-EC" dirty="0" smtClean="0">
                <a:solidFill>
                  <a:schemeClr val="tx1"/>
                </a:solidFill>
              </a:rPr>
              <a:t>de recursos.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CERTIFICACIÓN DE COMERCIO JUSTO</a:t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92288"/>
          </a:xfrm>
        </p:spPr>
        <p:txBody>
          <a:bodyPr>
            <a:noAutofit/>
          </a:bodyPr>
          <a:lstStyle/>
          <a:p>
            <a:pPr lvl="0" algn="just"/>
            <a:r>
              <a:rPr lang="es-ES" sz="2400" dirty="0"/>
              <a:t>Entidad Certificadora: Organismo que emite la certificación una vez que ha verificado diferentes criterios </a:t>
            </a:r>
            <a:r>
              <a:rPr lang="es-ES" sz="2400" dirty="0" smtClean="0"/>
              <a:t>preestablecidos.</a:t>
            </a:r>
          </a:p>
          <a:p>
            <a:pPr marL="0" lvl="0" indent="0" algn="just">
              <a:buNone/>
            </a:pPr>
            <a:r>
              <a:rPr lang="es-ES" sz="2400" dirty="0"/>
              <a:t> </a:t>
            </a:r>
            <a:r>
              <a:rPr lang="es-ES" sz="2400" dirty="0" smtClean="0"/>
              <a:t>   Ejemplo: FLOCERT</a:t>
            </a:r>
            <a:endParaRPr lang="es-EC" sz="2400" dirty="0"/>
          </a:p>
          <a:p>
            <a:pPr marL="0" indent="0" algn="just">
              <a:buNone/>
            </a:pPr>
            <a:endParaRPr lang="es-EC" sz="2400" dirty="0"/>
          </a:p>
          <a:p>
            <a:pPr lvl="0" algn="just"/>
            <a:r>
              <a:rPr lang="es-ES" sz="2400" dirty="0"/>
              <a:t>Cliente: Organización que desea certificar sus productos con comercio justo</a:t>
            </a:r>
            <a:r>
              <a:rPr lang="es-ES" sz="2400" dirty="0" smtClean="0"/>
              <a:t>.</a:t>
            </a:r>
          </a:p>
          <a:p>
            <a:pPr lvl="0" algn="just"/>
            <a:endParaRPr lang="es-ES" sz="2400" dirty="0"/>
          </a:p>
          <a:p>
            <a:pPr marL="0" lvl="0" indent="0" algn="just">
              <a:buNone/>
            </a:pPr>
            <a:endParaRPr lang="es-EC" sz="2400" dirty="0"/>
          </a:p>
          <a:p>
            <a:pPr algn="just"/>
            <a:endParaRPr lang="es-EC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077072"/>
            <a:ext cx="5328592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Criterios de Cumplimiento (CC</a:t>
            </a:r>
            <a:r>
              <a:rPr lang="es-ES" sz="3200" dirty="0" smtClean="0"/>
              <a:t>)</a:t>
            </a:r>
          </a:p>
          <a:p>
            <a:pPr algn="ctr"/>
            <a:endParaRPr lang="es-EC" sz="3200" dirty="0" smtClean="0"/>
          </a:p>
          <a:p>
            <a:pPr algn="ctr"/>
            <a:r>
              <a:rPr lang="es-EC" sz="3200" dirty="0" smtClean="0"/>
              <a:t>Prima de Comercio Justo </a:t>
            </a:r>
            <a:endParaRPr lang="es-E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8" y="3560225"/>
            <a:ext cx="2212851" cy="260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5796136" y="5091931"/>
            <a:ext cx="969742" cy="223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796136" y="4293096"/>
            <a:ext cx="96974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FLUJOGRAMA PROCESO PARA OBTENCIÓN CERTIFICADO FAIRTRADE</a:t>
            </a:r>
            <a:endParaRPr lang="es-EC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5686"/>
            <a:ext cx="8112398" cy="58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5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s-EC" b="1" dirty="0" smtClean="0"/>
              <a:t>OBJETIVOS ESPECÍFICOS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17137583"/>
              </p:ext>
            </p:extLst>
          </p:nvPr>
        </p:nvGraphicFramePr>
        <p:xfrm>
          <a:off x="107504" y="980728"/>
          <a:ext cx="648072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660232" y="165733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II</a:t>
            </a:r>
            <a:endParaRPr lang="es-EC" b="1" cap="all" dirty="0"/>
          </a:p>
          <a:p>
            <a:r>
              <a:rPr lang="es-EC" dirty="0" smtClean="0"/>
              <a:t>ESTUDIO DE MERCADO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660232" y="980728"/>
            <a:ext cx="245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I </a:t>
            </a:r>
          </a:p>
          <a:p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0232" y="2492896"/>
            <a:ext cx="2511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III</a:t>
            </a:r>
            <a:endParaRPr lang="es-EC" b="1" cap="all" dirty="0"/>
          </a:p>
          <a:p>
            <a:r>
              <a:rPr lang="es-EC" sz="1600" dirty="0" smtClean="0"/>
              <a:t>MODELO ASOCIATIVO Y REORGANIZACIÓN DE PROCEDIMIENTOS</a:t>
            </a:r>
            <a:endParaRPr lang="es-EC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2821" y="3575338"/>
            <a:ext cx="25113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IV</a:t>
            </a:r>
            <a:endParaRPr lang="es-EC" b="1" cap="all" dirty="0"/>
          </a:p>
          <a:p>
            <a:r>
              <a:rPr lang="es-EC" sz="1600" dirty="0" smtClean="0"/>
              <a:t>PLAN DE MARKETING INTERNACIONAL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660232" y="4377868"/>
            <a:ext cx="25113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V</a:t>
            </a:r>
            <a:endParaRPr lang="es-EC" b="1" cap="all" dirty="0"/>
          </a:p>
          <a:p>
            <a:r>
              <a:rPr lang="es-EC" sz="1600" dirty="0" smtClean="0"/>
              <a:t>PROCESO LOGÍSTICO E INTERNACIONALIZACIÓN</a:t>
            </a:r>
            <a:endParaRPr lang="es-EC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79058" y="5239642"/>
            <a:ext cx="251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VI</a:t>
            </a:r>
          </a:p>
          <a:p>
            <a:r>
              <a:rPr lang="es-EC" dirty="0" smtClean="0"/>
              <a:t>ESTUDIO FINANCIERO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81647" y="5885973"/>
            <a:ext cx="2511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all" dirty="0"/>
              <a:t>Capítulo </a:t>
            </a:r>
            <a:r>
              <a:rPr lang="es-EC" b="1" cap="all" dirty="0" smtClean="0"/>
              <a:t>VII</a:t>
            </a:r>
          </a:p>
          <a:p>
            <a:r>
              <a:rPr lang="es-EC" dirty="0" smtClean="0"/>
              <a:t>CONCLUSIONES Y RECOMENDACIONES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78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II- 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III- MODELO ASOCIATIVO Y REORGANIZACIÓN DE PROCEDIMIENTOS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683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333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FILOSOFÍA CORPORATIVA</a:t>
            </a:r>
            <a:endParaRPr lang="es-EC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" y="4965530"/>
            <a:ext cx="5447450" cy="179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" y="1268760"/>
            <a:ext cx="4533810" cy="16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48" y="2996951"/>
            <a:ext cx="5006514" cy="17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725" y="836712"/>
            <a:ext cx="4533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Misión - Asociación “Aromas de Cayambe”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88024" y="2565699"/>
            <a:ext cx="4079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Visión - Asociación “Aromas de Cayambe”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4619957"/>
            <a:ext cx="419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Valores - Asociación “Aromas de Cayambe”</a:t>
            </a:r>
          </a:p>
        </p:txBody>
      </p:sp>
    </p:spTree>
    <p:extLst>
      <p:ext uri="{BB962C8B-B14F-4D97-AF65-F5344CB8AC3E}">
        <p14:creationId xmlns:p14="http://schemas.microsoft.com/office/powerpoint/2010/main" val="158755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MATRIZ RESUMEN FODA</a:t>
            </a:r>
            <a:endParaRPr lang="es-EC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424432" cy="59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01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MATRIZ RESUMEN DE ESTRATEGIAS</a:t>
            </a:r>
            <a:endParaRPr lang="es-EC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39282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1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IMAGEN CORPORATIVA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417" y="908720"/>
            <a:ext cx="8229600" cy="2592287"/>
          </a:xfrm>
        </p:spPr>
        <p:txBody>
          <a:bodyPr>
            <a:normAutofit/>
          </a:bodyPr>
          <a:lstStyle/>
          <a:p>
            <a:r>
              <a:rPr lang="es-EC" b="1" dirty="0"/>
              <a:t>Marca</a:t>
            </a:r>
            <a:r>
              <a:rPr lang="es-EC" b="1" dirty="0" smtClean="0"/>
              <a:t>:</a:t>
            </a:r>
            <a:r>
              <a:rPr lang="es-EC" dirty="0" smtClean="0"/>
              <a:t> </a:t>
            </a:r>
            <a:r>
              <a:rPr lang="es-EC" dirty="0"/>
              <a:t>“Aromas de Cayambe</a:t>
            </a:r>
            <a:r>
              <a:rPr lang="es-EC" dirty="0" smtClean="0"/>
              <a:t>”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r>
              <a:rPr lang="es-EC" b="1" dirty="0"/>
              <a:t>Logotipo:</a:t>
            </a:r>
            <a:r>
              <a:rPr lang="es-EC" dirty="0"/>
              <a:t> </a:t>
            </a:r>
            <a:r>
              <a:rPr lang="es-EC" dirty="0" smtClean="0"/>
              <a:t>Se </a:t>
            </a:r>
            <a:r>
              <a:rPr lang="es-EC" dirty="0"/>
              <a:t>ha utilizado el Volcán Cayambe haciendo referencia a la </a:t>
            </a:r>
            <a:r>
              <a:rPr lang="es-EC" dirty="0" smtClean="0"/>
              <a:t>marca.</a:t>
            </a: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56992"/>
            <a:ext cx="4244901" cy="315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7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03752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PRODUCTO 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800" b="1" dirty="0" smtClean="0"/>
              <a:t>Diferenciación: </a:t>
            </a:r>
            <a:r>
              <a:rPr lang="es-EC" sz="2400" dirty="0" smtClean="0"/>
              <a:t>Certificación FAIRTRADE, </a:t>
            </a:r>
            <a:r>
              <a:rPr lang="es-EC" sz="2400" dirty="0"/>
              <a:t>c</a:t>
            </a:r>
            <a:r>
              <a:rPr lang="es-EC" sz="2400" dirty="0" smtClean="0"/>
              <a:t>ultivos orgánicos.</a:t>
            </a:r>
          </a:p>
          <a:p>
            <a:pPr marL="0" indent="0" algn="just">
              <a:buNone/>
            </a:pPr>
            <a:r>
              <a:rPr lang="es-EC" sz="2800" b="1" dirty="0" smtClean="0"/>
              <a:t>Variedad de productos:</a:t>
            </a:r>
            <a:endParaRPr lang="es-EC" sz="2800" b="1" dirty="0"/>
          </a:p>
          <a:p>
            <a:pPr algn="just"/>
            <a:endParaRPr lang="es-EC" sz="1800" dirty="0"/>
          </a:p>
          <a:p>
            <a:pPr marL="0" indent="0" algn="just">
              <a:buNone/>
            </a:pPr>
            <a:endParaRPr lang="es-EC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55683"/>
              </p:ext>
            </p:extLst>
          </p:nvPr>
        </p:nvGraphicFramePr>
        <p:xfrm>
          <a:off x="1043608" y="1700808"/>
          <a:ext cx="6840760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922404"/>
                <a:gridCol w="2272205"/>
                <a:gridCol w="3646151"/>
              </a:tblGrid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TIPO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CONTENIDO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USO 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Individual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Manzanilla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/>
                          <a:ea typeface="Calibri"/>
                          <a:cs typeface="Arial"/>
                        </a:rPr>
                        <a:t>Condiciones nerviosas, insomnio, neuralgia, lumbago y problemas reumáticos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Individual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Cedrón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Estomático y anti-espasmódico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Individual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Menta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Antiespasmódica, diurética y estomacal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Individual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Toronjil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Antiespasmódico, calmante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Individual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Arial"/>
                          <a:ea typeface="Calibri"/>
                          <a:cs typeface="Arial"/>
                        </a:rPr>
                        <a:t>Hierba Luisa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/>
                          <a:ea typeface="Calibri"/>
                          <a:cs typeface="Arial"/>
                        </a:rPr>
                        <a:t>Aromático, carminativo, digestivo.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48691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Empaque:</a:t>
            </a:r>
            <a:endParaRPr lang="es-EC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9"/>
          <a:stretch/>
        </p:blipFill>
        <p:spPr bwMode="auto">
          <a:xfrm>
            <a:off x="2339752" y="4293096"/>
            <a:ext cx="54366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0432"/>
            <a:ext cx="2175842" cy="22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0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PRECIO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1224136"/>
          </a:xfrm>
        </p:spPr>
        <p:txBody>
          <a:bodyPr/>
          <a:lstStyle/>
          <a:p>
            <a:r>
              <a:rPr lang="es-EC" dirty="0" smtClean="0"/>
              <a:t>Precios </a:t>
            </a:r>
            <a:r>
              <a:rPr lang="es-EC" dirty="0"/>
              <a:t>del mercado </a:t>
            </a:r>
            <a:r>
              <a:rPr lang="es-EC" dirty="0" smtClean="0"/>
              <a:t>destino  € 2,99= 3,35 USD</a:t>
            </a:r>
            <a:endParaRPr lang="es-EC" dirty="0"/>
          </a:p>
          <a:p>
            <a:r>
              <a:rPr lang="es-EC" dirty="0" smtClean="0"/>
              <a:t>Costo </a:t>
            </a:r>
            <a:r>
              <a:rPr lang="es-EC" dirty="0"/>
              <a:t>total del </a:t>
            </a:r>
            <a:r>
              <a:rPr lang="es-EC" dirty="0" smtClean="0"/>
              <a:t>producto  1,10 USD 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7" y="1916832"/>
            <a:ext cx="7704856" cy="3481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0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PLAZA 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9248" y="764704"/>
            <a:ext cx="814724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Comercialización Internacional</a:t>
            </a:r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 smtClean="0"/>
          </a:p>
          <a:p>
            <a:r>
              <a:rPr lang="es-EC" dirty="0" smtClean="0"/>
              <a:t>Comercializadora GEPA – Alemania</a:t>
            </a:r>
          </a:p>
          <a:p>
            <a:r>
              <a:rPr lang="es-EC" dirty="0" smtClean="0"/>
              <a:t>Tienda Virtual MINKA</a:t>
            </a:r>
            <a:endParaRPr lang="es-EC" dirty="0"/>
          </a:p>
          <a:p>
            <a:r>
              <a:rPr lang="es-EC" dirty="0"/>
              <a:t>Alianzas </a:t>
            </a:r>
            <a:r>
              <a:rPr lang="es-EC" dirty="0" smtClean="0"/>
              <a:t>estratégicas- JAMBI KIWA</a:t>
            </a:r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3"/>
          <a:stretch/>
        </p:blipFill>
        <p:spPr bwMode="auto">
          <a:xfrm>
            <a:off x="1763688" y="2060848"/>
            <a:ext cx="5360987" cy="12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96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764704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PROMOCIÓN 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/>
          <a:lstStyle/>
          <a:p>
            <a:endParaRPr lang="es-EC" dirty="0" smtClean="0"/>
          </a:p>
          <a:p>
            <a:r>
              <a:rPr lang="es-EC" dirty="0" smtClean="0"/>
              <a:t>Ferias </a:t>
            </a:r>
            <a:r>
              <a:rPr lang="es-EC" dirty="0"/>
              <a:t>internacionales</a:t>
            </a:r>
          </a:p>
          <a:p>
            <a:r>
              <a:rPr lang="es-EC" dirty="0" smtClean="0"/>
              <a:t>Exhibición </a:t>
            </a:r>
            <a:r>
              <a:rPr lang="es-EC" dirty="0"/>
              <a:t>en puntos de </a:t>
            </a:r>
            <a:r>
              <a:rPr lang="es-EC" dirty="0" smtClean="0"/>
              <a:t>venta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Internet </a:t>
            </a:r>
          </a:p>
          <a:p>
            <a:r>
              <a:rPr lang="es-EC" dirty="0" smtClean="0"/>
              <a:t>Página Web</a:t>
            </a:r>
          </a:p>
          <a:p>
            <a:r>
              <a:rPr lang="es-EC" dirty="0"/>
              <a:t> Redes sociales</a:t>
            </a:r>
          </a:p>
        </p:txBody>
      </p:sp>
      <p:pic>
        <p:nvPicPr>
          <p:cNvPr id="4" name="3 Imagen" descr="C:\Users\TOSHIBA\Desktop\20-social-media-icon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/>
          <a:stretch/>
        </p:blipFill>
        <p:spPr bwMode="auto">
          <a:xfrm>
            <a:off x="5436096" y="4509120"/>
            <a:ext cx="2664296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85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II- 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III- MODELO ASOCIATIVO Y REORGANIZACIÓN DE PROCEDIMIENTOS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IV- 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dirty="0" smtClean="0"/>
              <a:t>PROCESO LOGÍSTICO E INTERNACIONALIZACIÓN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374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sz="3600" b="1" dirty="0" smtClean="0"/>
              <a:t>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MODELO ASOCIATIVO Y REORGANIZACIÓN DE PROCEDIMIENTOS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IV-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1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7794"/>
            <a:ext cx="8229600" cy="724942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ART 154.- EXPORTACIÓN DEFINITIVA (40)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9248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dirty="0"/>
              <a:t>Es el régimen aduanero que permite la </a:t>
            </a:r>
            <a:r>
              <a:rPr lang="es-ES" sz="4000" b="1" dirty="0"/>
              <a:t>salida definitiva de mercancías </a:t>
            </a:r>
            <a:r>
              <a:rPr lang="es-ES" sz="4000" dirty="0"/>
              <a:t>en libre circulación, </a:t>
            </a:r>
            <a:r>
              <a:rPr lang="es-ES" sz="4000" b="1" dirty="0"/>
              <a:t>fuera del territorio aduanero comunitario </a:t>
            </a:r>
            <a:r>
              <a:rPr lang="es-ES" sz="4000" dirty="0"/>
              <a:t>o a una Zona Especial de Desarrollo Económico ubicada dentro del territorio aduanero </a:t>
            </a:r>
            <a:r>
              <a:rPr lang="es-ES" sz="4000" dirty="0" smtClean="0"/>
              <a:t>ecuatoriano</a:t>
            </a:r>
            <a:r>
              <a:rPr lang="es-ES" sz="4000" dirty="0"/>
              <a:t>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0771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125760"/>
            <a:ext cx="9252520" cy="1143000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PROCESOS PREVIOS A LA EXPORTACIÓN 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373216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endParaRPr lang="es-EC" sz="2800" b="1" dirty="0" smtClean="0"/>
          </a:p>
          <a:p>
            <a:pPr marL="514350" indent="-514350">
              <a:buAutoNum type="alphaLcParenR"/>
            </a:pPr>
            <a:endParaRPr lang="es-EC" sz="2800" b="1" dirty="0" smtClean="0"/>
          </a:p>
          <a:p>
            <a:pPr marL="514350" indent="-514350">
              <a:buAutoNum type="alphaLcParenR"/>
            </a:pPr>
            <a:r>
              <a:rPr lang="es-EC" b="1" dirty="0" smtClean="0"/>
              <a:t>Obtener </a:t>
            </a:r>
            <a:r>
              <a:rPr lang="es-EC" b="1" dirty="0"/>
              <a:t>el Certificado Digital para la firma </a:t>
            </a:r>
            <a:r>
              <a:rPr lang="es-EC" b="1" dirty="0" smtClean="0"/>
              <a:t>electrónica</a:t>
            </a:r>
          </a:p>
          <a:p>
            <a:pPr marL="0" lvl="0" indent="0">
              <a:buNone/>
            </a:pPr>
            <a:r>
              <a:rPr lang="es-EC" dirty="0" smtClean="0"/>
              <a:t>Entidad </a:t>
            </a:r>
            <a:r>
              <a:rPr lang="es-EC" dirty="0" smtClean="0"/>
              <a:t>Pública- </a:t>
            </a:r>
            <a:r>
              <a:rPr lang="es-ES" dirty="0"/>
              <a:t>Banco Central del Ecuador</a:t>
            </a:r>
            <a:endParaRPr lang="es-EC" dirty="0"/>
          </a:p>
          <a:p>
            <a:pPr marL="457200" indent="-457200">
              <a:buAutoNum type="alphaLcParenR" startAt="2"/>
            </a:pPr>
            <a:r>
              <a:rPr lang="es-EC" b="1" dirty="0" smtClean="0"/>
              <a:t>Registro </a:t>
            </a:r>
            <a:r>
              <a:rPr lang="es-EC" b="1" dirty="0"/>
              <a:t>en el portal de </a:t>
            </a:r>
            <a:r>
              <a:rPr lang="es-EC" b="1" dirty="0" smtClean="0"/>
              <a:t>ECUAPASS</a:t>
            </a:r>
          </a:p>
          <a:p>
            <a:pPr marL="0" indent="0">
              <a:buNone/>
            </a:pPr>
            <a:r>
              <a:rPr lang="es-EC" dirty="0" smtClean="0"/>
              <a:t>1</a:t>
            </a:r>
            <a:r>
              <a:rPr lang="es-EC" dirty="0"/>
              <a:t>. Actualizar base de datos</a:t>
            </a:r>
          </a:p>
          <a:p>
            <a:pPr marL="0" indent="0">
              <a:buNone/>
            </a:pPr>
            <a:r>
              <a:rPr lang="es-EC" dirty="0"/>
              <a:t>2. Crear usuario y contraseña</a:t>
            </a:r>
          </a:p>
          <a:p>
            <a:pPr marL="0" indent="0">
              <a:buNone/>
            </a:pPr>
            <a:r>
              <a:rPr lang="es-EC" dirty="0"/>
              <a:t>3. Aceptar las políticas de uso</a:t>
            </a:r>
          </a:p>
          <a:p>
            <a:pPr marL="0" indent="0">
              <a:buNone/>
            </a:pPr>
            <a:r>
              <a:rPr lang="es-EC" dirty="0"/>
              <a:t>4. Registrar firma </a:t>
            </a:r>
            <a:r>
              <a:rPr lang="es-EC" dirty="0" smtClean="0"/>
              <a:t>electrónica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1247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Se omite el proceso de obtención del Registro Único de Contribuyentes (RUC),  ya que la Asociación “Aromas de Cayambe” ya cuenta con el mismo.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187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998984"/>
          </a:xfrm>
        </p:spPr>
        <p:txBody>
          <a:bodyPr/>
          <a:lstStyle/>
          <a:p>
            <a:r>
              <a:rPr lang="es-EC" b="1" dirty="0" smtClean="0"/>
              <a:t>PROCESO  DE EXPORTACIÓN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b="1" dirty="0" smtClean="0"/>
              <a:t>Declaración </a:t>
            </a:r>
            <a:r>
              <a:rPr lang="es-EC" sz="2800" b="1" dirty="0"/>
              <a:t>Aduanera de Exportación (</a:t>
            </a:r>
            <a:r>
              <a:rPr lang="es-EC" sz="2800" b="1" dirty="0" smtClean="0"/>
              <a:t>DAE)</a:t>
            </a:r>
          </a:p>
          <a:p>
            <a:pPr marL="0" indent="0" algn="just">
              <a:buNone/>
            </a:pPr>
            <a:r>
              <a:rPr lang="es-EC" sz="2800" dirty="0" smtClean="0"/>
              <a:t>Documento </a:t>
            </a:r>
            <a:r>
              <a:rPr lang="es-EC" sz="2800" dirty="0"/>
              <a:t>electrónico, </a:t>
            </a:r>
            <a:r>
              <a:rPr lang="es-EC" sz="2800" dirty="0" smtClean="0"/>
              <a:t>en </a:t>
            </a:r>
            <a:r>
              <a:rPr lang="es-EC" sz="2800" dirty="0"/>
              <a:t>la cual se </a:t>
            </a:r>
            <a:r>
              <a:rPr lang="es-EC" sz="2800" dirty="0" smtClean="0"/>
              <a:t>declara datos </a:t>
            </a:r>
            <a:r>
              <a:rPr lang="es-EC" sz="2800" dirty="0"/>
              <a:t>relacionados con la </a:t>
            </a:r>
            <a:r>
              <a:rPr lang="es-EC" sz="2800" dirty="0" smtClean="0"/>
              <a:t>exportación</a:t>
            </a:r>
            <a:r>
              <a:rPr lang="es-EC" sz="2800" dirty="0"/>
              <a:t>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86301964"/>
              </p:ext>
            </p:extLst>
          </p:nvPr>
        </p:nvGraphicFramePr>
        <p:xfrm>
          <a:off x="395536" y="2492896"/>
          <a:ext cx="820891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18258"/>
          </a:xfrm>
        </p:spPr>
        <p:txBody>
          <a:bodyPr>
            <a:noAutofit/>
          </a:bodyPr>
          <a:lstStyle/>
          <a:p>
            <a:pPr algn="just"/>
            <a:r>
              <a:rPr lang="es-EC" sz="3600" dirty="0"/>
              <a:t>Los documentos digitales que acompañan a la </a:t>
            </a:r>
            <a:r>
              <a:rPr lang="es-EC" sz="3600" dirty="0" smtClean="0"/>
              <a:t>Declaración Aduanera de Exportación (DAE) </a:t>
            </a:r>
            <a:r>
              <a:rPr lang="es-EC" sz="3600" dirty="0"/>
              <a:t>a través del ECUAPASS son:</a:t>
            </a:r>
            <a:br>
              <a:rPr lang="es-EC" sz="3600" dirty="0"/>
            </a:b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09331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C" sz="4000" dirty="0" smtClean="0"/>
              <a:t>Factura </a:t>
            </a:r>
            <a:r>
              <a:rPr lang="es-EC" sz="4000" dirty="0"/>
              <a:t>comercial original.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C" sz="4000" dirty="0" smtClean="0"/>
              <a:t>Certificado </a:t>
            </a:r>
            <a:r>
              <a:rPr lang="es-EC" sz="4000" dirty="0"/>
              <a:t>de Origen (cuando el caso lo amerite) </a:t>
            </a:r>
            <a:endParaRPr lang="es-EC" sz="40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es-EC" sz="4000" dirty="0" smtClean="0"/>
              <a:t>Autorizaciones </a:t>
            </a:r>
            <a:r>
              <a:rPr lang="es-EC" sz="4000" dirty="0"/>
              <a:t>previas (cuando el caso lo amerite).</a:t>
            </a:r>
          </a:p>
          <a:p>
            <a:pPr marL="0" indent="0" algn="just">
              <a:buNone/>
            </a:pP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0659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341"/>
            <a:ext cx="8928992" cy="763363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FLUJOGRAMA DE PROCESO DE EXPORTACIÓN</a:t>
            </a:r>
            <a:endParaRPr lang="es-EC" sz="36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0" y="692696"/>
            <a:ext cx="7618239" cy="60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/>
              <a:t>FORMA DE PAGO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/>
              <a:t>Carta de crédito irrevocable </a:t>
            </a:r>
            <a:r>
              <a:rPr lang="es-EC" dirty="0"/>
              <a:t>- confirmada: Además de la obligación asumida por el Banco emisor, el Banco notificador también contrae, mediante la confirmación, el compromiso de pagar. Por sus características y seguridad que brinda a las partes, es el instrumento que se debería exigir en una operación de comercio exterior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r>
              <a:rPr lang="es-EC" dirty="0" smtClean="0"/>
              <a:t>(</a:t>
            </a:r>
            <a:r>
              <a:rPr lang="es-EC" dirty="0"/>
              <a:t>Banco Central del Ecuador , 2010)</a:t>
            </a:r>
          </a:p>
        </p:txBody>
      </p:sp>
    </p:spTree>
    <p:extLst>
      <p:ext uri="{BB962C8B-B14F-4D97-AF65-F5344CB8AC3E}">
        <p14:creationId xmlns:p14="http://schemas.microsoft.com/office/powerpoint/2010/main" val="17618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0" y="1195660"/>
            <a:ext cx="857885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3630" y="-3577"/>
            <a:ext cx="857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CARTA DE CRÉDITO IRREVOCABLE - CONFIRMADA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8832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/>
              <a:t/>
            </a:r>
            <a:br>
              <a:rPr lang="es-EC" sz="3200" b="1" dirty="0" smtClean="0"/>
            </a:br>
            <a:r>
              <a:rPr lang="es-EC" sz="4000" b="1" dirty="0" smtClean="0"/>
              <a:t>PROCESO </a:t>
            </a:r>
            <a:r>
              <a:rPr lang="es-EC" sz="4000" b="1" dirty="0"/>
              <a:t>LOGÍSTICO OPERATIVO</a:t>
            </a:r>
            <a:br>
              <a:rPr lang="es-EC" sz="4000" b="1" dirty="0"/>
            </a:br>
            <a:r>
              <a:rPr lang="es-EC" sz="2800" dirty="0" smtClean="0"/>
              <a:t>Carga </a:t>
            </a:r>
            <a:r>
              <a:rPr lang="es-EC" sz="2800" dirty="0" err="1"/>
              <a:t>contenerizada</a:t>
            </a:r>
            <a:r>
              <a:rPr lang="es-EC" sz="2800" dirty="0"/>
              <a:t/>
            </a:r>
            <a:br>
              <a:rPr lang="es-EC" sz="2800" dirty="0"/>
            </a:br>
            <a:r>
              <a:rPr lang="es-EC" sz="2800" dirty="0"/>
              <a:t>Transporte marítimo </a:t>
            </a:r>
            <a:r>
              <a:rPr lang="es-EC" sz="2800" dirty="0" smtClean="0"/>
              <a:t/>
            </a:r>
            <a:br>
              <a:rPr lang="es-EC" sz="2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3200" b="1" dirty="0" smtClean="0"/>
              <a:t>Transporte </a:t>
            </a:r>
            <a:r>
              <a:rPr lang="es-EC" sz="3200" b="1" dirty="0"/>
              <a:t>interno en origen</a:t>
            </a:r>
            <a:br>
              <a:rPr lang="es-EC" sz="3200" b="1" dirty="0"/>
            </a:br>
            <a:endParaRPr lang="es-EC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/>
          <a:stretch/>
        </p:blipFill>
        <p:spPr bwMode="auto">
          <a:xfrm>
            <a:off x="683569" y="2204864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2932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8 </a:t>
            </a:r>
            <a:r>
              <a:rPr lang="es-EC" sz="2400" b="1" dirty="0"/>
              <a:t>h</a:t>
            </a:r>
            <a:r>
              <a:rPr lang="es-EC" sz="2400" b="1" dirty="0" smtClean="0"/>
              <a:t>oras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1257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PROCESO LOGÍSTICO OPERATIVO </a:t>
            </a: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3600" b="1" dirty="0" smtClean="0"/>
              <a:t>Transporte </a:t>
            </a:r>
            <a:r>
              <a:rPr lang="es-EC" sz="3600" b="1" dirty="0"/>
              <a:t>internacional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"/>
          <a:stretch/>
        </p:blipFill>
        <p:spPr bwMode="auto">
          <a:xfrm>
            <a:off x="683568" y="2015018"/>
            <a:ext cx="7776865" cy="4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75856" y="3032066"/>
            <a:ext cx="266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25 días aproximadamente</a:t>
            </a:r>
          </a:p>
        </p:txBody>
      </p:sp>
    </p:spTree>
    <p:extLst>
      <p:ext uri="{BB962C8B-B14F-4D97-AF65-F5344CB8AC3E}">
        <p14:creationId xmlns:p14="http://schemas.microsoft.com/office/powerpoint/2010/main" val="42246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CUBICAJE DE MERCANCÍAS</a:t>
            </a:r>
            <a:endParaRPr lang="es-EC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9238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" y="4509120"/>
            <a:ext cx="1288491" cy="128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37064" r="35955" b="8726"/>
          <a:stretch/>
        </p:blipFill>
        <p:spPr bwMode="auto">
          <a:xfrm>
            <a:off x="2627784" y="4416809"/>
            <a:ext cx="3011449" cy="21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25799" r="27024" b="10469"/>
          <a:stretch/>
        </p:blipFill>
        <p:spPr bwMode="auto">
          <a:xfrm>
            <a:off x="5781678" y="4077072"/>
            <a:ext cx="3065115" cy="26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Caja 1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05416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Caja 2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76978" y="3707740"/>
            <a:ext cx="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Contenedor 20”</a:t>
            </a:r>
            <a:endParaRPr lang="es-EC" b="1" dirty="0"/>
          </a:p>
        </p:txBody>
      </p:sp>
      <p:sp>
        <p:nvSpPr>
          <p:cNvPr id="5" name="4 Rectángulo"/>
          <p:cNvSpPr/>
          <p:nvPr/>
        </p:nvSpPr>
        <p:spPr>
          <a:xfrm>
            <a:off x="323528" y="836712"/>
            <a:ext cx="8352928" cy="136815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62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b="1" dirty="0">
                <a:latin typeface="+mn-lt"/>
                <a:cs typeface="Arial" panose="020B0604020202020204" pitchFamily="34" charset="0"/>
              </a:rPr>
              <a:t>ASOCIACIÓN DE DESARROLLO COMUNITARIO “AROMAS DE CAYAMBE”</a:t>
            </a:r>
            <a:r>
              <a:rPr lang="es-EC" sz="3600" b="1" dirty="0" smtClean="0">
                <a:latin typeface="+mn-lt"/>
              </a:rPr>
              <a:t> </a:t>
            </a:r>
            <a:endParaRPr lang="es-EC" sz="3600" b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86" y="3789040"/>
            <a:ext cx="2088203" cy="29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5192" y="1844824"/>
            <a:ext cx="8219256" cy="33843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C" b="1" dirty="0"/>
              <a:t>Inicio de actividades: </a:t>
            </a:r>
            <a:r>
              <a:rPr lang="es-EC" dirty="0" smtClean="0"/>
              <a:t>2008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b="1" dirty="0" smtClean="0"/>
              <a:t>Ubicada: </a:t>
            </a:r>
            <a:r>
              <a:rPr lang="es-EC" dirty="0" smtClean="0"/>
              <a:t>Pichincha- Cayambe- </a:t>
            </a:r>
            <a:r>
              <a:rPr lang="es-EC" dirty="0" smtClean="0"/>
              <a:t>Comunidad de Moyurco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Miembros asociados:</a:t>
            </a:r>
            <a:r>
              <a:rPr lang="es-EC" dirty="0" smtClean="0"/>
              <a:t> 15 mujeres (50)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Producción: </a:t>
            </a:r>
            <a:r>
              <a:rPr lang="es-EC" dirty="0" smtClean="0"/>
              <a:t>Plantas aromáticas y medicinales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04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II- 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III- MODELO ASOCIATIVO Y REORGANIZACIÓN DE PROCEDIMIENTOS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IV- 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b="1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>
              <a:buNone/>
            </a:pPr>
            <a:endParaRPr lang="es-EC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dirty="0" smtClean="0"/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VII-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9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dirty="0" smtClean="0"/>
              <a:t>INVERSIÓN INICIAL Y FUENTES DE FINANCIAMIENTO</a:t>
            </a:r>
            <a:endParaRPr lang="es-EC" sz="40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755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678" y="-85402"/>
            <a:ext cx="6192688" cy="70609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DETERMINACIÓN DE COSTOS</a:t>
            </a:r>
            <a:endParaRPr lang="es-EC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556227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6466404" y="5517232"/>
            <a:ext cx="2066036" cy="43204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CV Anuales= 32.773,35 USD</a:t>
            </a:r>
            <a:endParaRPr lang="es-EC" sz="1200" dirty="0"/>
          </a:p>
        </p:txBody>
      </p:sp>
      <p:sp>
        <p:nvSpPr>
          <p:cNvPr id="9" name="8 Flecha izquierda"/>
          <p:cNvSpPr/>
          <p:nvPr/>
        </p:nvSpPr>
        <p:spPr>
          <a:xfrm>
            <a:off x="6453406" y="6453336"/>
            <a:ext cx="2079034" cy="40466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CF Anuales= 22.354,44 USD</a:t>
            </a:r>
            <a:endParaRPr lang="es-EC" sz="1200" dirty="0"/>
          </a:p>
        </p:txBody>
      </p:sp>
      <p:sp>
        <p:nvSpPr>
          <p:cNvPr id="3" name="2 Cerrar llave"/>
          <p:cNvSpPr/>
          <p:nvPr/>
        </p:nvSpPr>
        <p:spPr>
          <a:xfrm>
            <a:off x="6588224" y="1628800"/>
            <a:ext cx="360040" cy="352839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6952343" y="32083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PROCESOS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20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ESTADO DE SITUACIÓN INICIAL</a:t>
            </a:r>
            <a:endParaRPr lang="es-EC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280"/>
            <a:ext cx="6921022" cy="60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6921022" y="3013222"/>
            <a:ext cx="2115474" cy="59271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INVERSIÓN AÑO 0 </a:t>
            </a:r>
            <a:endParaRPr lang="es-EC" dirty="0"/>
          </a:p>
        </p:txBody>
      </p:sp>
      <p:sp>
        <p:nvSpPr>
          <p:cNvPr id="8" name="7 Flecha izquierda"/>
          <p:cNvSpPr/>
          <p:nvPr/>
        </p:nvSpPr>
        <p:spPr>
          <a:xfrm>
            <a:off x="6921022" y="6265284"/>
            <a:ext cx="2115474" cy="59271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INVERSIÓN AÑO 0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04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FLUJO DE CAJA PROYECTADO (5)</a:t>
            </a:r>
            <a:endParaRPr lang="es-EC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3995936" y="1036327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 considera una proyección de la demanda del 10% y se estima un 5% de inflación anual</a:t>
            </a:r>
          </a:p>
        </p:txBody>
      </p:sp>
      <p:sp>
        <p:nvSpPr>
          <p:cNvPr id="6" name="5 Flecha curvada hacia la izquierda"/>
          <p:cNvSpPr/>
          <p:nvPr/>
        </p:nvSpPr>
        <p:spPr>
          <a:xfrm>
            <a:off x="8558033" y="1412776"/>
            <a:ext cx="550471" cy="1348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" y="1775441"/>
            <a:ext cx="8439518" cy="48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ESTADO DE RESULTADOS</a:t>
            </a:r>
            <a:endParaRPr lang="es-EC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1847"/>
            <a:ext cx="8417881" cy="528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9851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EVALUACIÓN FINANCIERA</a:t>
            </a:r>
            <a:endParaRPr lang="es-EC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052736"/>
            <a:ext cx="83248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9574" y="4423696"/>
            <a:ext cx="3442345" cy="92333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VAN &gt; 0   Proyecto conveniente</a:t>
            </a:r>
          </a:p>
          <a:p>
            <a:r>
              <a:rPr lang="es-EC" dirty="0" smtClean="0"/>
              <a:t>VAN </a:t>
            </a:r>
            <a:r>
              <a:rPr lang="es-EC" dirty="0"/>
              <a:t>&lt; 0   Proyecto no conveniente</a:t>
            </a:r>
          </a:p>
          <a:p>
            <a:r>
              <a:rPr lang="es-EC" dirty="0" smtClean="0"/>
              <a:t>VAN </a:t>
            </a:r>
            <a:r>
              <a:rPr lang="es-EC" dirty="0"/>
              <a:t>= 0   Proyecto indiferente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88024" y="4423696"/>
            <a:ext cx="3816423" cy="923330"/>
          </a:xfrm>
          <a:prstGeom prst="rect">
            <a:avLst/>
          </a:prstGeom>
          <a:ln w="95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/>
              <a:t>TIR </a:t>
            </a:r>
            <a:r>
              <a:rPr lang="es-EC" dirty="0"/>
              <a:t>&gt; Tasa de Actualización; se acepta  </a:t>
            </a:r>
            <a:endParaRPr lang="es-EC" dirty="0" smtClean="0"/>
          </a:p>
          <a:p>
            <a:r>
              <a:rPr lang="es-EC" dirty="0" smtClean="0"/>
              <a:t>TIR </a:t>
            </a:r>
            <a:r>
              <a:rPr lang="es-EC" dirty="0"/>
              <a:t>&lt; Tasa de Actualización; se </a:t>
            </a:r>
            <a:r>
              <a:rPr lang="es-EC" dirty="0" smtClean="0"/>
              <a:t>rechaza</a:t>
            </a:r>
          </a:p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2339752" y="5712826"/>
            <a:ext cx="4032448" cy="92333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Relación Beneficio/Costo &gt;= 1; se acepta </a:t>
            </a:r>
            <a:r>
              <a:rPr lang="es-EC" dirty="0" smtClean="0"/>
              <a:t>Relación </a:t>
            </a:r>
            <a:r>
              <a:rPr lang="es-EC" dirty="0"/>
              <a:t>Beneficio/Costo &lt; 1; se </a:t>
            </a:r>
            <a:r>
              <a:rPr lang="es-EC" dirty="0" smtClean="0"/>
              <a:t>rechaza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65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>PERIODO DE RECUPERACIÓN DE LA INVERSIÓN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/>
          <a:stretch/>
        </p:blipFill>
        <p:spPr bwMode="auto">
          <a:xfrm>
            <a:off x="755576" y="1498831"/>
            <a:ext cx="532859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5 Conector curvado"/>
          <p:cNvCxnSpPr/>
          <p:nvPr/>
        </p:nvCxnSpPr>
        <p:spPr>
          <a:xfrm>
            <a:off x="6049848" y="4047938"/>
            <a:ext cx="864096" cy="43204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920404" y="4047938"/>
            <a:ext cx="182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PERIODO DE RECUPERACIÓN: </a:t>
            </a:r>
          </a:p>
          <a:p>
            <a:r>
              <a:rPr lang="es-EC" dirty="0" smtClean="0"/>
              <a:t>3 AÑOS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8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RENDIMIENTO SOBRE LA INVERSIÓN </a:t>
            </a:r>
            <a:endParaRPr lang="es-EC" b="1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80920" cy="14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39552" y="436510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• Dada la inversión inicial realizada, se obtiene una ganancia del 26%. En otras palabras, por cada dólar invertido se obtiene 0,26 USD como ganancia. </a:t>
            </a:r>
          </a:p>
        </p:txBody>
      </p:sp>
    </p:spTree>
    <p:extLst>
      <p:ext uri="{BB962C8B-B14F-4D97-AF65-F5344CB8AC3E}">
        <p14:creationId xmlns:p14="http://schemas.microsoft.com/office/powerpoint/2010/main" val="40036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ÍNDICE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I- GENERALIDADES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II- ESTUDIO DE MERCADO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III- MODELO ASOCIATIVO Y REORGANIZACIÓN DE PROCEDIMIENTOS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>
                <a:solidFill>
                  <a:schemeClr val="bg1">
                    <a:lumMod val="75000"/>
                  </a:schemeClr>
                </a:solidFill>
              </a:rPr>
              <a:t>Capítulo IV- PLAN DE MARKETING INTERNACIONAL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V- </a:t>
            </a:r>
            <a:r>
              <a:rPr lang="es-EC" b="1" dirty="0" smtClean="0">
                <a:solidFill>
                  <a:schemeClr val="bg1">
                    <a:lumMod val="75000"/>
                  </a:schemeClr>
                </a:solidFill>
              </a:rPr>
              <a:t>PROCESO LOGÍSTICO E INTERNACIONALIZACIÓN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cap="all" dirty="0" smtClean="0">
                <a:solidFill>
                  <a:schemeClr val="bg1">
                    <a:lumMod val="75000"/>
                  </a:schemeClr>
                </a:solidFill>
              </a:rPr>
              <a:t>Capítulo VI- </a:t>
            </a:r>
            <a:r>
              <a:rPr lang="es-EC" b="1" dirty="0" smtClean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0" indent="0">
              <a:buNone/>
            </a:pPr>
            <a:endParaRPr lang="es-EC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C" b="1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49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ANTECEDENTES GENERALES DE LAS PLANTAS MEDICINALES Y AROMÁTICAS</a:t>
            </a:r>
            <a:endParaRPr lang="es-EC" sz="36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88766"/>
              </p:ext>
            </p:extLst>
          </p:nvPr>
        </p:nvGraphicFramePr>
        <p:xfrm>
          <a:off x="395536" y="1556792"/>
          <a:ext cx="84249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3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CONCLUSIONES</a:t>
            </a:r>
            <a:endParaRPr lang="es-EC" sz="36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24646449"/>
              </p:ext>
            </p:extLst>
          </p:nvPr>
        </p:nvGraphicFramePr>
        <p:xfrm>
          <a:off x="323528" y="836712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853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RECOMENDACIONES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11809"/>
              </p:ext>
            </p:extLst>
          </p:nvPr>
        </p:nvGraphicFramePr>
        <p:xfrm>
          <a:off x="179512" y="764704"/>
          <a:ext cx="878497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964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1081" cy="442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874234" cy="453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ASOCIATIVIDAD EN EL ECUADOR </a:t>
            </a:r>
            <a:endParaRPr lang="es-EC" sz="36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32291601"/>
              </p:ext>
            </p:extLst>
          </p:nvPr>
        </p:nvGraphicFramePr>
        <p:xfrm>
          <a:off x="4860032" y="3717032"/>
          <a:ext cx="4151784" cy="310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538903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/>
              <a:t>Fuente: Tomado de </a:t>
            </a:r>
            <a:r>
              <a:rPr lang="es-EC" sz="1400" dirty="0" smtClean="0"/>
              <a:t>(SEPS, 2012</a:t>
            </a:r>
            <a:r>
              <a:rPr lang="es-EC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80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EXPORTACIONES DE LA ECONOMÍA POPULAR Y SOLIDARIA </a:t>
            </a:r>
            <a:endParaRPr lang="es-EC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688632" cy="36451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5682734"/>
            <a:ext cx="3419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/>
              <a:t>Fuente: Tomado de (ProEcuador, 2015)</a:t>
            </a:r>
            <a:endParaRPr lang="es-EC" sz="1600" dirty="0"/>
          </a:p>
        </p:txBody>
      </p:sp>
      <p:sp>
        <p:nvSpPr>
          <p:cNvPr id="5" name="4 Rectángulo"/>
          <p:cNvSpPr/>
          <p:nvPr/>
        </p:nvSpPr>
        <p:spPr>
          <a:xfrm>
            <a:off x="5940152" y="1941800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Desde 2010 el valor de las exportaciones ha crecido a una tasa promedio anual del 35%, mientras que en volumen el 55%.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7145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¿</a:t>
            </a:r>
            <a:r>
              <a:rPr lang="es-EC" sz="3600" b="1" dirty="0" smtClean="0"/>
              <a:t>QUÉ ES EL COMERCIO JUSTO?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24744"/>
            <a:ext cx="6984776" cy="4968551"/>
          </a:xfrm>
          <a:prstGeom prst="flowChartAlternateProcess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800" dirty="0" smtClean="0"/>
              <a:t>Es una relación de intercambio comercial basada en el diálogo, la transparencia y el respeto que busca una mayor equidad en el </a:t>
            </a:r>
            <a:r>
              <a:rPr lang="es-EC" sz="2800" b="1" dirty="0" smtClean="0"/>
              <a:t>comercio internacional</a:t>
            </a:r>
            <a:r>
              <a:rPr lang="es-EC" sz="2800" dirty="0" smtClean="0"/>
              <a:t>. Contribuye al desarrollo sostenible ofreciendo mejores condiciones comerciales y asegurando los derechos de los pequeños productores y trabajadores marginados, especialmente del Sur. (Organización Mundial de Comercio Justo, 2009)</a:t>
            </a:r>
            <a:endParaRPr lang="es-EC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837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2753</Words>
  <Application>Microsoft Office PowerPoint</Application>
  <PresentationFormat>Presentación en pantalla (4:3)</PresentationFormat>
  <Paragraphs>396</Paragraphs>
  <Slides>62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Presentación de PowerPoint</vt:lpstr>
      <vt:lpstr>OBJETIVO GENERAL</vt:lpstr>
      <vt:lpstr>OBJETIVOS ESPECÍFICOS </vt:lpstr>
      <vt:lpstr>ÍNDICE</vt:lpstr>
      <vt:lpstr>ASOCIACIÓN DE DESARROLLO COMUNITARIO “AROMAS DE CAYAMBE” </vt:lpstr>
      <vt:lpstr>ANTECEDENTES GENERALES DE LAS PLANTAS MEDICINALES Y AROMÁTICAS</vt:lpstr>
      <vt:lpstr>ASOCIATIVIDAD EN EL ECUADOR </vt:lpstr>
      <vt:lpstr>EXPORTACIONES DE LA ECONOMÍA POPULAR Y SOLIDARIA </vt:lpstr>
      <vt:lpstr>¿QUÉ ES EL COMERCIO JUSTO?</vt:lpstr>
      <vt:lpstr>La Organización Mundial de Comercio Justo establece 10 principios que deben cumplir las organizaciones con Comercio Justo:</vt:lpstr>
      <vt:lpstr>ÍNDICE</vt:lpstr>
      <vt:lpstr>DESCRIPCIÓN DE PRODUCTOS Y ELABORADOS</vt:lpstr>
      <vt:lpstr>ESTRUCTURA ARANCELARIA PARA TISANAS DE PLANTAS MEDICINALES Y AROMÁTICAS</vt:lpstr>
      <vt:lpstr>BALANZA COMERCIAL DE PLANTAS MEDICINALES Y AROMÁTICAS DEL ECUADOR </vt:lpstr>
      <vt:lpstr>Presentación de PowerPoint</vt:lpstr>
      <vt:lpstr>OFERTA INTERNACIONAL DE PLANTAS MEDICINALES Y AROMÁTICAS </vt:lpstr>
      <vt:lpstr>PROYECCIÓN OFERTA EXPORTABLE PLANTAS MEDICINALES Y AROMÁTICAS - ECUADOR</vt:lpstr>
      <vt:lpstr>EXPORTACIONES ECUATORIANAS CON COMERCIO JUSTO </vt:lpstr>
      <vt:lpstr>Presentación de PowerPoint</vt:lpstr>
      <vt:lpstr>PROYECCIÓN DEMANDA INTERNACIONAL PLANTAS MEDICINALES Y AROMÁTICAS</vt:lpstr>
      <vt:lpstr>DEMANDA INTERNACIONAL DE PLANTAS MEDICINALES Y AROMÁTICAS</vt:lpstr>
      <vt:lpstr>Mercado Meta  </vt:lpstr>
      <vt:lpstr>MATRIZ DE SELECCIÓN DE MERCADO META</vt:lpstr>
      <vt:lpstr>ÍNDICE</vt:lpstr>
      <vt:lpstr>ORGANIGRAMA PROPUESTO</vt:lpstr>
      <vt:lpstr>REORGANIZACIÓN DE PROCESOS</vt:lpstr>
      <vt:lpstr>DIAGRAMA DE FLUJO– CULTIVO</vt:lpstr>
      <vt:lpstr>CERTIFICACIÓN DE COMERCIO JUSTO </vt:lpstr>
      <vt:lpstr>FLUJOGRAMA PROCESO PARA OBTENCIÓN CERTIFICADO FAIRTRADE</vt:lpstr>
      <vt:lpstr>ÍNDICE</vt:lpstr>
      <vt:lpstr>FILOSOFÍA CORPORATIVA</vt:lpstr>
      <vt:lpstr>MATRIZ RESUMEN FODA</vt:lpstr>
      <vt:lpstr>MATRIZ RESUMEN DE ESTRATEGIAS</vt:lpstr>
      <vt:lpstr>IMAGEN CORPORATIVA</vt:lpstr>
      <vt:lpstr>PRODUCTO </vt:lpstr>
      <vt:lpstr>PRECIO</vt:lpstr>
      <vt:lpstr>PLAZA </vt:lpstr>
      <vt:lpstr>PROMOCIÓN </vt:lpstr>
      <vt:lpstr>ÍNDICE</vt:lpstr>
      <vt:lpstr>ART 154.- EXPORTACIÓN DEFINITIVA (40)</vt:lpstr>
      <vt:lpstr>PROCESOS PREVIOS A LA EXPORTACIÓN </vt:lpstr>
      <vt:lpstr>PROCESO  DE EXPORTACIÓN </vt:lpstr>
      <vt:lpstr>Los documentos digitales que acompañan a la Declaración Aduanera de Exportación (DAE) a través del ECUAPASS son: </vt:lpstr>
      <vt:lpstr>FLUJOGRAMA DE PROCESO DE EXPORTACIÓN</vt:lpstr>
      <vt:lpstr>FORMA DE PAGO</vt:lpstr>
      <vt:lpstr>Presentación de PowerPoint</vt:lpstr>
      <vt:lpstr> PROCESO LOGÍSTICO OPERATIVO Carga contenerizada Transporte marítimo   Transporte interno en origen </vt:lpstr>
      <vt:lpstr>PROCESO LOGÍSTICO OPERATIVO   Transporte internacional </vt:lpstr>
      <vt:lpstr>CUBICAJE DE MERCANCÍAS</vt:lpstr>
      <vt:lpstr>ÍNDICE</vt:lpstr>
      <vt:lpstr>INVERSIÓN INICIAL Y FUENTES DE FINANCIAMIENTO</vt:lpstr>
      <vt:lpstr>DETERMINACIÓN DE COSTOS</vt:lpstr>
      <vt:lpstr>ESTADO DE SITUACIÓN INICIAL</vt:lpstr>
      <vt:lpstr>FLUJO DE CAJA PROYECTADO (5)</vt:lpstr>
      <vt:lpstr>ESTADO DE RESULTADOS</vt:lpstr>
      <vt:lpstr>EVALUACIÓN FINANCIERA</vt:lpstr>
      <vt:lpstr>PERIODO DE RECUPERACIÓN DE LA INVERSIÓN  </vt:lpstr>
      <vt:lpstr>RENDIMIENTO SOBRE LA INVERSIÓN </vt:lpstr>
      <vt:lpstr>ÍNDICE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DEL PROYECTO DE TESIS PARA LA OBTENCIÓN DEL TÍTULO DE INGENIERÍA EN COMERCIO EXTERIOR Y NEGOCIACIÓN INTERNACIONAL</dc:title>
  <dc:creator>TOSHIBA</dc:creator>
  <cp:lastModifiedBy>TOSHIBA</cp:lastModifiedBy>
  <cp:revision>117</cp:revision>
  <cp:lastPrinted>2015-09-16T17:58:56Z</cp:lastPrinted>
  <dcterms:created xsi:type="dcterms:W3CDTF">2015-09-07T01:39:15Z</dcterms:created>
  <dcterms:modified xsi:type="dcterms:W3CDTF">2015-10-03T04:33:33Z</dcterms:modified>
</cp:coreProperties>
</file>