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charts/chart1.xml" ContentType="application/vnd.openxmlformats-officedocument.drawingml.chart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9">
  <p:sldMasterIdLst>
    <p:sldMasterId id="2147483648" r:id="rId1"/>
  </p:sldMasterIdLst>
  <p:sldIdLst>
    <p:sldId id="256" r:id="rId2"/>
    <p:sldId id="257" r:id="rId3"/>
    <p:sldId id="287" r:id="rId4"/>
    <p:sldId id="261" r:id="rId5"/>
    <p:sldId id="283" r:id="rId6"/>
    <p:sldId id="258" r:id="rId7"/>
    <p:sldId id="262" r:id="rId8"/>
    <p:sldId id="282" r:id="rId9"/>
    <p:sldId id="285" r:id="rId10"/>
    <p:sldId id="263" r:id="rId11"/>
    <p:sldId id="265" r:id="rId12"/>
    <p:sldId id="290" r:id="rId13"/>
    <p:sldId id="266" r:id="rId14"/>
    <p:sldId id="295" r:id="rId15"/>
    <p:sldId id="276" r:id="rId16"/>
    <p:sldId id="277" r:id="rId17"/>
    <p:sldId id="278" r:id="rId18"/>
    <p:sldId id="292" r:id="rId19"/>
    <p:sldId id="289" r:id="rId20"/>
    <p:sldId id="274" r:id="rId21"/>
    <p:sldId id="293" r:id="rId22"/>
    <p:sldId id="268" r:id="rId23"/>
    <p:sldId id="288" r:id="rId24"/>
    <p:sldId id="296" r:id="rId25"/>
    <p:sldId id="297" r:id="rId26"/>
    <p:sldId id="298" r:id="rId27"/>
    <p:sldId id="299" r:id="rId28"/>
    <p:sldId id="269" r:id="rId29"/>
    <p:sldId id="300" r:id="rId30"/>
    <p:sldId id="294" r:id="rId31"/>
    <p:sldId id="272" r:id="rId32"/>
    <p:sldId id="281" r:id="rId33"/>
    <p:sldId id="302" r:id="rId34"/>
    <p:sldId id="301" r:id="rId35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FECB4D8-DB02-4DC6-A0A2-4F2EBAE1DC90}" styleName="Estilo medio 1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E25E649-3F16-4E02-A733-19D2CDBF48F0}" styleName="Estilo medio 3 - Énfasis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853" autoAdjust="0"/>
    <p:restoredTop sz="94660"/>
  </p:normalViewPr>
  <p:slideViewPr>
    <p:cSldViewPr snapToGrid="0">
      <p:cViewPr varScale="1">
        <p:scale>
          <a:sx n="60" d="100"/>
          <a:sy n="60" d="100"/>
        </p:scale>
        <p:origin x="-84" y="-3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F:\proyecciones%20de%20demand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6"/>
          <c:y val="7.4548702245552642E-2"/>
          <c:w val="0.72506889763779525"/>
          <c:h val="0.8326195683872849"/>
        </c:manualLayout>
      </c:layout>
      <c:scatterChart>
        <c:scatterStyle val="smoothMarker"/>
        <c:varyColors val="0"/>
        <c:ser>
          <c:idx val="0"/>
          <c:order val="0"/>
          <c:trendline>
            <c:trendlineType val="poly"/>
            <c:order val="2"/>
            <c:dispRSqr val="1"/>
            <c:dispEq val="1"/>
            <c:trendlineLbl>
              <c:layout>
                <c:manualLayout>
                  <c:x val="0.30445363079615045"/>
                  <c:y val="-7.8025298920968211E-2"/>
                </c:manualLayout>
              </c:layout>
              <c:numFmt formatCode="General" sourceLinked="0"/>
            </c:trendlineLbl>
          </c:trendline>
          <c:xVal>
            <c:numRef>
              <c:f>Hoja1!$C$3:$C$17</c:f>
              <c:numCache>
                <c:formatCode>General</c:formatCode>
                <c:ptCount val="15"/>
                <c:pt idx="8">
                  <c:v>-3</c:v>
                </c:pt>
                <c:pt idx="9">
                  <c:v>-2</c:v>
                </c:pt>
                <c:pt idx="10">
                  <c:v>-1</c:v>
                </c:pt>
                <c:pt idx="11">
                  <c:v>0</c:v>
                </c:pt>
                <c:pt idx="12">
                  <c:v>1</c:v>
                </c:pt>
                <c:pt idx="13">
                  <c:v>2</c:v>
                </c:pt>
                <c:pt idx="14">
                  <c:v>3</c:v>
                </c:pt>
              </c:numCache>
            </c:numRef>
          </c:xVal>
          <c:yVal>
            <c:numRef>
              <c:f>Hoja1!$D$3:$D$17</c:f>
              <c:numCache>
                <c:formatCode>General</c:formatCode>
                <c:ptCount val="15"/>
                <c:pt idx="8">
                  <c:v>655</c:v>
                </c:pt>
                <c:pt idx="9">
                  <c:v>698</c:v>
                </c:pt>
                <c:pt idx="10">
                  <c:v>765</c:v>
                </c:pt>
                <c:pt idx="11">
                  <c:v>827</c:v>
                </c:pt>
                <c:pt idx="12">
                  <c:v>956</c:v>
                </c:pt>
                <c:pt idx="13">
                  <c:v>1226</c:v>
                </c:pt>
                <c:pt idx="14">
                  <c:v>1325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4088448"/>
        <c:axId val="74089984"/>
      </c:scatterChart>
      <c:valAx>
        <c:axId val="740884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74089984"/>
        <c:crosses val="autoZero"/>
        <c:crossBetween val="midCat"/>
      </c:valAx>
      <c:valAx>
        <c:axId val="7408998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74088448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dk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s-EC"/>
    </a:p>
  </c:txPr>
  <c:externalData r:id="rId1">
    <c:autoUpdate val="0"/>
  </c:externalData>
</c:chartSpace>
</file>

<file path=ppt/diagrams/_rels/data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hyperlink" Target="Spot%20Radial.docx" TargetMode="Externa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image" Target="../media/image11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image" Target="../media/image11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A7EDEA-3781-4DBB-9BCA-E92FDA71A602}" type="doc">
      <dgm:prSet loTypeId="urn:microsoft.com/office/officeart/2005/8/layout/venn3" loCatId="relationship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01D54A48-B37E-4DA7-8758-FDFE576EDC87}">
      <dgm:prSet phldrT="[Texto]"/>
      <dgm:spPr/>
      <dgm:t>
        <a:bodyPr/>
        <a:lstStyle/>
        <a:p>
          <a:r>
            <a:rPr lang="es-EC" dirty="0" smtClean="0">
              <a:latin typeface="Arial" panose="020B0604020202020204" pitchFamily="34" charset="0"/>
              <a:cs typeface="Arial" panose="020B0604020202020204" pitchFamily="34" charset="0"/>
            </a:rPr>
            <a:t>2015 Año de la Calidad Turística</a:t>
          </a:r>
          <a:endParaRPr lang="es-EC" dirty="0"/>
        </a:p>
      </dgm:t>
    </dgm:pt>
    <dgm:pt modelId="{FE000151-B41D-490E-B33A-C6B27F1566EE}" type="parTrans" cxnId="{5A24D803-8289-45C2-B38E-4BC1A24D1B26}">
      <dgm:prSet/>
      <dgm:spPr/>
      <dgm:t>
        <a:bodyPr/>
        <a:lstStyle/>
        <a:p>
          <a:endParaRPr lang="es-EC"/>
        </a:p>
      </dgm:t>
    </dgm:pt>
    <dgm:pt modelId="{8CA37BE1-59B3-4A4B-86F6-9DF85FECBB46}" type="sibTrans" cxnId="{5A24D803-8289-45C2-B38E-4BC1A24D1B26}">
      <dgm:prSet/>
      <dgm:spPr/>
      <dgm:t>
        <a:bodyPr/>
        <a:lstStyle/>
        <a:p>
          <a:endParaRPr lang="es-EC"/>
        </a:p>
      </dgm:t>
    </dgm:pt>
    <dgm:pt modelId="{B9480B88-53FF-4866-AD21-46E19EBD2DF8}">
      <dgm:prSet phldrT="[Texto]"/>
      <dgm:spPr/>
      <dgm:t>
        <a:bodyPr/>
        <a:lstStyle/>
        <a:p>
          <a:r>
            <a:rPr lang="es-EC" dirty="0" smtClean="0">
              <a:latin typeface="Arial" panose="020B0604020202020204" pitchFamily="34" charset="0"/>
              <a:cs typeface="Arial" panose="020B0604020202020204" pitchFamily="34" charset="0"/>
            </a:rPr>
            <a:t>“Ecuador Potencia Turística”</a:t>
          </a:r>
          <a:endParaRPr lang="es-EC" dirty="0"/>
        </a:p>
      </dgm:t>
    </dgm:pt>
    <dgm:pt modelId="{8712B4B9-066A-4DE4-8C17-58959057889C}" type="parTrans" cxnId="{BD52E348-4914-46B7-8F53-F9765233F159}">
      <dgm:prSet/>
      <dgm:spPr/>
      <dgm:t>
        <a:bodyPr/>
        <a:lstStyle/>
        <a:p>
          <a:endParaRPr lang="es-EC"/>
        </a:p>
      </dgm:t>
    </dgm:pt>
    <dgm:pt modelId="{CB1229C0-4E5B-46B4-9C88-FB0132BE269E}" type="sibTrans" cxnId="{BD52E348-4914-46B7-8F53-F9765233F159}">
      <dgm:prSet/>
      <dgm:spPr/>
      <dgm:t>
        <a:bodyPr/>
        <a:lstStyle/>
        <a:p>
          <a:endParaRPr lang="es-EC"/>
        </a:p>
      </dgm:t>
    </dgm:pt>
    <dgm:pt modelId="{53D39BF9-0CAC-4E0B-AC11-68ED8E9BE6F3}">
      <dgm:prSet phldrT="[Texto]"/>
      <dgm:spPr/>
      <dgm:t>
        <a:bodyPr/>
        <a:lstStyle/>
        <a:p>
          <a:r>
            <a:rPr lang="es-EC" dirty="0" smtClean="0">
              <a:latin typeface="Arial" panose="020B0604020202020204" pitchFamily="34" charset="0"/>
              <a:cs typeface="Arial" panose="020B0604020202020204" pitchFamily="34" charset="0"/>
            </a:rPr>
            <a:t> Viaja Primero Ecuador</a:t>
          </a:r>
          <a:endParaRPr lang="es-EC" dirty="0"/>
        </a:p>
      </dgm:t>
    </dgm:pt>
    <dgm:pt modelId="{DA7FA8B6-E405-48DD-8725-98F4615CC4F6}" type="parTrans" cxnId="{2DE04D84-A86C-4C6E-B28E-D6CB57EA6EEA}">
      <dgm:prSet/>
      <dgm:spPr/>
      <dgm:t>
        <a:bodyPr/>
        <a:lstStyle/>
        <a:p>
          <a:endParaRPr lang="es-EC"/>
        </a:p>
      </dgm:t>
    </dgm:pt>
    <dgm:pt modelId="{E4237AB1-1E32-4951-AB4E-1472DD2D2CC5}" type="sibTrans" cxnId="{2DE04D84-A86C-4C6E-B28E-D6CB57EA6EEA}">
      <dgm:prSet/>
      <dgm:spPr/>
      <dgm:t>
        <a:bodyPr/>
        <a:lstStyle/>
        <a:p>
          <a:endParaRPr lang="es-EC"/>
        </a:p>
      </dgm:t>
    </dgm:pt>
    <dgm:pt modelId="{5DCD6CAE-6681-4563-B02B-E356B9B90602}">
      <dgm:prSet phldrT="[Texto]"/>
      <dgm:spPr/>
      <dgm:t>
        <a:bodyPr/>
        <a:lstStyle/>
        <a:p>
          <a:r>
            <a:rPr lang="es-EC" dirty="0" smtClean="0">
              <a:latin typeface="Arial" panose="020B0604020202020204" pitchFamily="34" charset="0"/>
              <a:cs typeface="Arial" panose="020B0604020202020204" pitchFamily="34" charset="0"/>
            </a:rPr>
            <a:t>Ecuador  pionero en Suramérica en turismo sostenible</a:t>
          </a:r>
          <a:endParaRPr lang="es-EC" dirty="0"/>
        </a:p>
      </dgm:t>
    </dgm:pt>
    <dgm:pt modelId="{FD14FBAA-99EA-4E85-AE79-9A55C9E63D93}" type="parTrans" cxnId="{11F6D61D-EB69-4F7C-8CF4-E12A27DEF007}">
      <dgm:prSet/>
      <dgm:spPr/>
      <dgm:t>
        <a:bodyPr/>
        <a:lstStyle/>
        <a:p>
          <a:endParaRPr lang="es-EC"/>
        </a:p>
      </dgm:t>
    </dgm:pt>
    <dgm:pt modelId="{70431C38-5289-4951-A582-9839E026A40D}" type="sibTrans" cxnId="{11F6D61D-EB69-4F7C-8CF4-E12A27DEF007}">
      <dgm:prSet/>
      <dgm:spPr/>
      <dgm:t>
        <a:bodyPr/>
        <a:lstStyle/>
        <a:p>
          <a:endParaRPr lang="es-EC"/>
        </a:p>
      </dgm:t>
    </dgm:pt>
    <dgm:pt modelId="{7C3D8B59-416A-4D79-A4B4-B2ECECF99FC9}" type="pres">
      <dgm:prSet presAssocID="{D3A7EDEA-3781-4DBB-9BCA-E92FDA71A60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616B95F-D712-4502-BC00-59D60B3348B6}" type="pres">
      <dgm:prSet presAssocID="{01D54A48-B37E-4DA7-8758-FDFE576EDC87}" presName="Name5" presStyleLbl="venn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CC19C4E-BF3E-4DCD-A14E-69C997B28F6E}" type="pres">
      <dgm:prSet presAssocID="{8CA37BE1-59B3-4A4B-86F6-9DF85FECBB46}" presName="space" presStyleCnt="0"/>
      <dgm:spPr/>
    </dgm:pt>
    <dgm:pt modelId="{E6744712-E243-40DC-924C-DED1D1538040}" type="pres">
      <dgm:prSet presAssocID="{B9480B88-53FF-4866-AD21-46E19EBD2DF8}" presName="Name5" presStyleLbl="vennNode1" presStyleIdx="1" presStyleCnt="4" custLinFactNeighborX="-3355" custLinFactNeighborY="-134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E95F2D1-FB49-4052-A6A7-51D8C4D40D7D}" type="pres">
      <dgm:prSet presAssocID="{CB1229C0-4E5B-46B4-9C88-FB0132BE269E}" presName="space" presStyleCnt="0"/>
      <dgm:spPr/>
    </dgm:pt>
    <dgm:pt modelId="{E8A622C7-E0C0-4E4B-AE82-5AA905DDB627}" type="pres">
      <dgm:prSet presAssocID="{53D39BF9-0CAC-4E0B-AC11-68ED8E9BE6F3}" presName="Name5" presStyleLbl="venn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8D04618-BA3C-4467-92B0-AB5D7A3F2742}" type="pres">
      <dgm:prSet presAssocID="{E4237AB1-1E32-4951-AB4E-1472DD2D2CC5}" presName="space" presStyleCnt="0"/>
      <dgm:spPr/>
    </dgm:pt>
    <dgm:pt modelId="{FF30611E-5255-4A1F-A95E-B865E6687EE4}" type="pres">
      <dgm:prSet presAssocID="{5DCD6CAE-6681-4563-B02B-E356B9B90602}" presName="Name5" presStyleLbl="venn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A0A60371-5042-401F-A2D2-2C3496CF1BEE}" type="presOf" srcId="{5DCD6CAE-6681-4563-B02B-E356B9B90602}" destId="{FF30611E-5255-4A1F-A95E-B865E6687EE4}" srcOrd="0" destOrd="0" presId="urn:microsoft.com/office/officeart/2005/8/layout/venn3"/>
    <dgm:cxn modelId="{11F6D61D-EB69-4F7C-8CF4-E12A27DEF007}" srcId="{D3A7EDEA-3781-4DBB-9BCA-E92FDA71A602}" destId="{5DCD6CAE-6681-4563-B02B-E356B9B90602}" srcOrd="3" destOrd="0" parTransId="{FD14FBAA-99EA-4E85-AE79-9A55C9E63D93}" sibTransId="{70431C38-5289-4951-A582-9839E026A40D}"/>
    <dgm:cxn modelId="{BD52E348-4914-46B7-8F53-F9765233F159}" srcId="{D3A7EDEA-3781-4DBB-9BCA-E92FDA71A602}" destId="{B9480B88-53FF-4866-AD21-46E19EBD2DF8}" srcOrd="1" destOrd="0" parTransId="{8712B4B9-066A-4DE4-8C17-58959057889C}" sibTransId="{CB1229C0-4E5B-46B4-9C88-FB0132BE269E}"/>
    <dgm:cxn modelId="{5A24D803-8289-45C2-B38E-4BC1A24D1B26}" srcId="{D3A7EDEA-3781-4DBB-9BCA-E92FDA71A602}" destId="{01D54A48-B37E-4DA7-8758-FDFE576EDC87}" srcOrd="0" destOrd="0" parTransId="{FE000151-B41D-490E-B33A-C6B27F1566EE}" sibTransId="{8CA37BE1-59B3-4A4B-86F6-9DF85FECBB46}"/>
    <dgm:cxn modelId="{C6AFE17A-7ADD-4E65-AB60-095C54948B1C}" type="presOf" srcId="{D3A7EDEA-3781-4DBB-9BCA-E92FDA71A602}" destId="{7C3D8B59-416A-4D79-A4B4-B2ECECF99FC9}" srcOrd="0" destOrd="0" presId="urn:microsoft.com/office/officeart/2005/8/layout/venn3"/>
    <dgm:cxn modelId="{B165E1A8-E91B-4FE0-91BC-700D7FFED2E8}" type="presOf" srcId="{01D54A48-B37E-4DA7-8758-FDFE576EDC87}" destId="{E616B95F-D712-4502-BC00-59D60B3348B6}" srcOrd="0" destOrd="0" presId="urn:microsoft.com/office/officeart/2005/8/layout/venn3"/>
    <dgm:cxn modelId="{5351A973-3C3D-4D3B-A030-0405CC5126E8}" type="presOf" srcId="{53D39BF9-0CAC-4E0B-AC11-68ED8E9BE6F3}" destId="{E8A622C7-E0C0-4E4B-AE82-5AA905DDB627}" srcOrd="0" destOrd="0" presId="urn:microsoft.com/office/officeart/2005/8/layout/venn3"/>
    <dgm:cxn modelId="{F55B8661-6C9A-4B6A-A92F-BFECAD1E0848}" type="presOf" srcId="{B9480B88-53FF-4866-AD21-46E19EBD2DF8}" destId="{E6744712-E243-40DC-924C-DED1D1538040}" srcOrd="0" destOrd="0" presId="urn:microsoft.com/office/officeart/2005/8/layout/venn3"/>
    <dgm:cxn modelId="{2DE04D84-A86C-4C6E-B28E-D6CB57EA6EEA}" srcId="{D3A7EDEA-3781-4DBB-9BCA-E92FDA71A602}" destId="{53D39BF9-0CAC-4E0B-AC11-68ED8E9BE6F3}" srcOrd="2" destOrd="0" parTransId="{DA7FA8B6-E405-48DD-8725-98F4615CC4F6}" sibTransId="{E4237AB1-1E32-4951-AB4E-1472DD2D2CC5}"/>
    <dgm:cxn modelId="{476ED3C9-29E9-4F82-83C2-9BE006E17C6B}" type="presParOf" srcId="{7C3D8B59-416A-4D79-A4B4-B2ECECF99FC9}" destId="{E616B95F-D712-4502-BC00-59D60B3348B6}" srcOrd="0" destOrd="0" presId="urn:microsoft.com/office/officeart/2005/8/layout/venn3"/>
    <dgm:cxn modelId="{81AD45F9-980B-42BF-8B16-54C1B7470773}" type="presParOf" srcId="{7C3D8B59-416A-4D79-A4B4-B2ECECF99FC9}" destId="{DCC19C4E-BF3E-4DCD-A14E-69C997B28F6E}" srcOrd="1" destOrd="0" presId="urn:microsoft.com/office/officeart/2005/8/layout/venn3"/>
    <dgm:cxn modelId="{C5DEF8FB-EFA7-464B-850F-62489A1C85B5}" type="presParOf" srcId="{7C3D8B59-416A-4D79-A4B4-B2ECECF99FC9}" destId="{E6744712-E243-40DC-924C-DED1D1538040}" srcOrd="2" destOrd="0" presId="urn:microsoft.com/office/officeart/2005/8/layout/venn3"/>
    <dgm:cxn modelId="{88BB16C4-E5E2-424D-9193-29D1A8542EA4}" type="presParOf" srcId="{7C3D8B59-416A-4D79-A4B4-B2ECECF99FC9}" destId="{9E95F2D1-FB49-4052-A6A7-51D8C4D40D7D}" srcOrd="3" destOrd="0" presId="urn:microsoft.com/office/officeart/2005/8/layout/venn3"/>
    <dgm:cxn modelId="{8DE0C280-6B6D-4514-91CE-DB58C6F8C98C}" type="presParOf" srcId="{7C3D8B59-416A-4D79-A4B4-B2ECECF99FC9}" destId="{E8A622C7-E0C0-4E4B-AE82-5AA905DDB627}" srcOrd="4" destOrd="0" presId="urn:microsoft.com/office/officeart/2005/8/layout/venn3"/>
    <dgm:cxn modelId="{6D62766A-CE8D-4A1D-8A7B-D6615D312D94}" type="presParOf" srcId="{7C3D8B59-416A-4D79-A4B4-B2ECECF99FC9}" destId="{E8D04618-BA3C-4467-92B0-AB5D7A3F2742}" srcOrd="5" destOrd="0" presId="urn:microsoft.com/office/officeart/2005/8/layout/venn3"/>
    <dgm:cxn modelId="{8C8394CA-C633-418C-AED0-032DB8D98AC8}" type="presParOf" srcId="{7C3D8B59-416A-4D79-A4B4-B2ECECF99FC9}" destId="{FF30611E-5255-4A1F-A95E-B865E6687EE4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99AC8F8-831F-4CDE-8D46-9A3F19C18AE6}" type="doc">
      <dgm:prSet loTypeId="urn:microsoft.com/office/officeart/2009/3/layout/StepUpProcess" loCatId="process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0757BBE9-51B0-4570-B007-4A70936D78F4}">
      <dgm:prSet phldrT="[Texto]"/>
      <dgm:spPr/>
      <dgm:t>
        <a:bodyPr/>
        <a:lstStyle/>
        <a:p>
          <a:r>
            <a:rPr lang="es-EC" dirty="0" smtClean="0"/>
            <a:t>PIMTE 2014 </a:t>
          </a:r>
          <a:endParaRPr lang="en-US" dirty="0"/>
        </a:p>
      </dgm:t>
    </dgm:pt>
    <dgm:pt modelId="{9FF544B7-0BAD-4754-A07E-65927FCEEE90}" type="parTrans" cxnId="{52D17DDA-B61D-465C-87EA-E17B3B4149D5}">
      <dgm:prSet/>
      <dgm:spPr/>
      <dgm:t>
        <a:bodyPr/>
        <a:lstStyle/>
        <a:p>
          <a:endParaRPr lang="en-US"/>
        </a:p>
      </dgm:t>
    </dgm:pt>
    <dgm:pt modelId="{295C6D61-1415-4D9F-A406-3B3AA0DA6196}" type="sibTrans" cxnId="{52D17DDA-B61D-465C-87EA-E17B3B4149D5}">
      <dgm:prSet/>
      <dgm:spPr/>
      <dgm:t>
        <a:bodyPr/>
        <a:lstStyle/>
        <a:p>
          <a:endParaRPr lang="en-US"/>
        </a:p>
      </dgm:t>
    </dgm:pt>
    <dgm:pt modelId="{4F555980-BBBF-48A8-9021-2CEF76FBEC2A}">
      <dgm:prSet phldrT="[Texto]"/>
      <dgm:spPr/>
      <dgm:t>
        <a:bodyPr/>
        <a:lstStyle/>
        <a:p>
          <a:r>
            <a:rPr lang="es-EC" dirty="0" smtClean="0"/>
            <a:t>PLANDETUR 2020</a:t>
          </a:r>
          <a:endParaRPr lang="en-US" dirty="0"/>
        </a:p>
      </dgm:t>
    </dgm:pt>
    <dgm:pt modelId="{3D00D0C8-E34D-4492-B545-E705E58F51A5}" type="parTrans" cxnId="{4D1A72C9-3677-4981-A80E-E48753BB3703}">
      <dgm:prSet/>
      <dgm:spPr/>
      <dgm:t>
        <a:bodyPr/>
        <a:lstStyle/>
        <a:p>
          <a:endParaRPr lang="en-US"/>
        </a:p>
      </dgm:t>
    </dgm:pt>
    <dgm:pt modelId="{3356E3F5-8FE2-4BB1-9DAB-2C5D1AF188AB}" type="sibTrans" cxnId="{4D1A72C9-3677-4981-A80E-E48753BB3703}">
      <dgm:prSet/>
      <dgm:spPr/>
      <dgm:t>
        <a:bodyPr/>
        <a:lstStyle/>
        <a:p>
          <a:endParaRPr lang="en-US"/>
        </a:p>
      </dgm:t>
    </dgm:pt>
    <dgm:pt modelId="{C8EFCF25-D333-4E45-85EA-9F17F632DC15}">
      <dgm:prSet phldrT="[Texto]"/>
      <dgm:spPr/>
      <dgm:t>
        <a:bodyPr/>
        <a:lstStyle/>
        <a:p>
          <a:r>
            <a:rPr lang="es-EC" dirty="0" smtClean="0"/>
            <a:t>Plan Nacional del Buen Vivir</a:t>
          </a:r>
        </a:p>
        <a:p>
          <a:r>
            <a:rPr lang="es-EC" dirty="0" smtClean="0"/>
            <a:t>Objetivo N° 10</a:t>
          </a:r>
          <a:endParaRPr lang="en-US" dirty="0"/>
        </a:p>
      </dgm:t>
    </dgm:pt>
    <dgm:pt modelId="{CD8A6C00-DA8D-40D9-BD2B-1E41D22DD566}" type="parTrans" cxnId="{8BD88A43-CD32-4B96-BAFB-B4BEA210E52C}">
      <dgm:prSet/>
      <dgm:spPr/>
      <dgm:t>
        <a:bodyPr/>
        <a:lstStyle/>
        <a:p>
          <a:endParaRPr lang="en-US"/>
        </a:p>
      </dgm:t>
    </dgm:pt>
    <dgm:pt modelId="{5D395F11-6F4F-49E4-9944-BE51FAC8438B}" type="sibTrans" cxnId="{8BD88A43-CD32-4B96-BAFB-B4BEA210E52C}">
      <dgm:prSet/>
      <dgm:spPr/>
      <dgm:t>
        <a:bodyPr/>
        <a:lstStyle/>
        <a:p>
          <a:endParaRPr lang="en-US"/>
        </a:p>
      </dgm:t>
    </dgm:pt>
    <dgm:pt modelId="{78A76B0C-51DF-4C4D-AB25-3151A4884F9D}" type="pres">
      <dgm:prSet presAssocID="{299AC8F8-831F-4CDE-8D46-9A3F19C18AE6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613D3EC1-215A-4F7A-A932-69616D6D6FF9}" type="pres">
      <dgm:prSet presAssocID="{0757BBE9-51B0-4570-B007-4A70936D78F4}" presName="composite" presStyleCnt="0"/>
      <dgm:spPr/>
    </dgm:pt>
    <dgm:pt modelId="{A0CC7AE5-56AA-413B-9A62-DBF98947F141}" type="pres">
      <dgm:prSet presAssocID="{0757BBE9-51B0-4570-B007-4A70936D78F4}" presName="LShape" presStyleLbl="alignNode1" presStyleIdx="0" presStyleCnt="5"/>
      <dgm:spPr/>
    </dgm:pt>
    <dgm:pt modelId="{2B6B5C07-6814-4F83-BA28-56445E1068D3}" type="pres">
      <dgm:prSet presAssocID="{0757BBE9-51B0-4570-B007-4A70936D78F4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BDACC9-3C91-4EB5-AF79-A6AD8B5F4FF5}" type="pres">
      <dgm:prSet presAssocID="{0757BBE9-51B0-4570-B007-4A70936D78F4}" presName="Triangle" presStyleLbl="alignNode1" presStyleIdx="1" presStyleCnt="5"/>
      <dgm:spPr/>
    </dgm:pt>
    <dgm:pt modelId="{44F4BD78-CE5B-49EE-8629-F0FC7121328A}" type="pres">
      <dgm:prSet presAssocID="{295C6D61-1415-4D9F-A406-3B3AA0DA6196}" presName="sibTrans" presStyleCnt="0"/>
      <dgm:spPr/>
    </dgm:pt>
    <dgm:pt modelId="{8D9B395D-6191-4E05-A459-C314E047E001}" type="pres">
      <dgm:prSet presAssocID="{295C6D61-1415-4D9F-A406-3B3AA0DA6196}" presName="space" presStyleCnt="0"/>
      <dgm:spPr/>
    </dgm:pt>
    <dgm:pt modelId="{1E9A9E37-2742-4A69-98D6-01B78A293D54}" type="pres">
      <dgm:prSet presAssocID="{4F555980-BBBF-48A8-9021-2CEF76FBEC2A}" presName="composite" presStyleCnt="0"/>
      <dgm:spPr/>
    </dgm:pt>
    <dgm:pt modelId="{05F06773-3EBD-4253-A970-95453E872D25}" type="pres">
      <dgm:prSet presAssocID="{4F555980-BBBF-48A8-9021-2CEF76FBEC2A}" presName="LShape" presStyleLbl="alignNode1" presStyleIdx="2" presStyleCnt="5"/>
      <dgm:spPr/>
    </dgm:pt>
    <dgm:pt modelId="{BF6444DB-1161-4A4A-8610-8D2A157D404C}" type="pres">
      <dgm:prSet presAssocID="{4F555980-BBBF-48A8-9021-2CEF76FBEC2A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4EC9C5-5CE4-4D2A-812D-B9B18771F16C}" type="pres">
      <dgm:prSet presAssocID="{4F555980-BBBF-48A8-9021-2CEF76FBEC2A}" presName="Triangle" presStyleLbl="alignNode1" presStyleIdx="3" presStyleCnt="5"/>
      <dgm:spPr/>
    </dgm:pt>
    <dgm:pt modelId="{4AC929BA-A31A-4E3C-B093-7AE7DE6FC605}" type="pres">
      <dgm:prSet presAssocID="{3356E3F5-8FE2-4BB1-9DAB-2C5D1AF188AB}" presName="sibTrans" presStyleCnt="0"/>
      <dgm:spPr/>
    </dgm:pt>
    <dgm:pt modelId="{4F1EB5D3-CD48-41F6-A9D7-ADB1834C30EC}" type="pres">
      <dgm:prSet presAssocID="{3356E3F5-8FE2-4BB1-9DAB-2C5D1AF188AB}" presName="space" presStyleCnt="0"/>
      <dgm:spPr/>
    </dgm:pt>
    <dgm:pt modelId="{8F8A612D-9386-461D-BF52-6E8276BA8430}" type="pres">
      <dgm:prSet presAssocID="{C8EFCF25-D333-4E45-85EA-9F17F632DC15}" presName="composite" presStyleCnt="0"/>
      <dgm:spPr/>
    </dgm:pt>
    <dgm:pt modelId="{C7279882-C426-4943-AEFF-6E56605C86F9}" type="pres">
      <dgm:prSet presAssocID="{C8EFCF25-D333-4E45-85EA-9F17F632DC15}" presName="LShape" presStyleLbl="alignNode1" presStyleIdx="4" presStyleCnt="5"/>
      <dgm:spPr/>
    </dgm:pt>
    <dgm:pt modelId="{44E2C25A-D5B9-466E-B599-A95A4B963891}" type="pres">
      <dgm:prSet presAssocID="{C8EFCF25-D333-4E45-85EA-9F17F632DC15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4EBA16A-6A15-4F0D-BE01-B8F7C026AFBD}" type="presOf" srcId="{C8EFCF25-D333-4E45-85EA-9F17F632DC15}" destId="{44E2C25A-D5B9-466E-B599-A95A4B963891}" srcOrd="0" destOrd="0" presId="urn:microsoft.com/office/officeart/2009/3/layout/StepUpProcess"/>
    <dgm:cxn modelId="{8BD88A43-CD32-4B96-BAFB-B4BEA210E52C}" srcId="{299AC8F8-831F-4CDE-8D46-9A3F19C18AE6}" destId="{C8EFCF25-D333-4E45-85EA-9F17F632DC15}" srcOrd="2" destOrd="0" parTransId="{CD8A6C00-DA8D-40D9-BD2B-1E41D22DD566}" sibTransId="{5D395F11-6F4F-49E4-9944-BE51FAC8438B}"/>
    <dgm:cxn modelId="{BEFF1F94-CE51-4387-9692-A01F7A335615}" type="presOf" srcId="{299AC8F8-831F-4CDE-8D46-9A3F19C18AE6}" destId="{78A76B0C-51DF-4C4D-AB25-3151A4884F9D}" srcOrd="0" destOrd="0" presId="urn:microsoft.com/office/officeart/2009/3/layout/StepUpProcess"/>
    <dgm:cxn modelId="{52D17DDA-B61D-465C-87EA-E17B3B4149D5}" srcId="{299AC8F8-831F-4CDE-8D46-9A3F19C18AE6}" destId="{0757BBE9-51B0-4570-B007-4A70936D78F4}" srcOrd="0" destOrd="0" parTransId="{9FF544B7-0BAD-4754-A07E-65927FCEEE90}" sibTransId="{295C6D61-1415-4D9F-A406-3B3AA0DA6196}"/>
    <dgm:cxn modelId="{4D1A72C9-3677-4981-A80E-E48753BB3703}" srcId="{299AC8F8-831F-4CDE-8D46-9A3F19C18AE6}" destId="{4F555980-BBBF-48A8-9021-2CEF76FBEC2A}" srcOrd="1" destOrd="0" parTransId="{3D00D0C8-E34D-4492-B545-E705E58F51A5}" sibTransId="{3356E3F5-8FE2-4BB1-9DAB-2C5D1AF188AB}"/>
    <dgm:cxn modelId="{1BDEAC54-D9A4-4640-AC14-B53C34E49669}" type="presOf" srcId="{0757BBE9-51B0-4570-B007-4A70936D78F4}" destId="{2B6B5C07-6814-4F83-BA28-56445E1068D3}" srcOrd="0" destOrd="0" presId="urn:microsoft.com/office/officeart/2009/3/layout/StepUpProcess"/>
    <dgm:cxn modelId="{00463012-E531-4F0B-9021-1ED256E67279}" type="presOf" srcId="{4F555980-BBBF-48A8-9021-2CEF76FBEC2A}" destId="{BF6444DB-1161-4A4A-8610-8D2A157D404C}" srcOrd="0" destOrd="0" presId="urn:microsoft.com/office/officeart/2009/3/layout/StepUpProcess"/>
    <dgm:cxn modelId="{0644ADC6-65E7-451B-BBDA-370E7E3BE0B9}" type="presParOf" srcId="{78A76B0C-51DF-4C4D-AB25-3151A4884F9D}" destId="{613D3EC1-215A-4F7A-A932-69616D6D6FF9}" srcOrd="0" destOrd="0" presId="urn:microsoft.com/office/officeart/2009/3/layout/StepUpProcess"/>
    <dgm:cxn modelId="{005B4B94-23FE-45C6-8CCF-94E3C46478BF}" type="presParOf" srcId="{613D3EC1-215A-4F7A-A932-69616D6D6FF9}" destId="{A0CC7AE5-56AA-413B-9A62-DBF98947F141}" srcOrd="0" destOrd="0" presId="urn:microsoft.com/office/officeart/2009/3/layout/StepUpProcess"/>
    <dgm:cxn modelId="{6E1651F8-B2F2-4B6A-B569-BB1FA3501FA2}" type="presParOf" srcId="{613D3EC1-215A-4F7A-A932-69616D6D6FF9}" destId="{2B6B5C07-6814-4F83-BA28-56445E1068D3}" srcOrd="1" destOrd="0" presId="urn:microsoft.com/office/officeart/2009/3/layout/StepUpProcess"/>
    <dgm:cxn modelId="{E59FC4A3-77E0-42F5-9874-044D2C829D9D}" type="presParOf" srcId="{613D3EC1-215A-4F7A-A932-69616D6D6FF9}" destId="{A9BDACC9-3C91-4EB5-AF79-A6AD8B5F4FF5}" srcOrd="2" destOrd="0" presId="urn:microsoft.com/office/officeart/2009/3/layout/StepUpProcess"/>
    <dgm:cxn modelId="{E3C05278-470C-4ED3-B605-DAFD05DA4F9E}" type="presParOf" srcId="{78A76B0C-51DF-4C4D-AB25-3151A4884F9D}" destId="{44F4BD78-CE5B-49EE-8629-F0FC7121328A}" srcOrd="1" destOrd="0" presId="urn:microsoft.com/office/officeart/2009/3/layout/StepUpProcess"/>
    <dgm:cxn modelId="{88F73930-F8C0-4240-9C3A-F6BF29C88303}" type="presParOf" srcId="{44F4BD78-CE5B-49EE-8629-F0FC7121328A}" destId="{8D9B395D-6191-4E05-A459-C314E047E001}" srcOrd="0" destOrd="0" presId="urn:microsoft.com/office/officeart/2009/3/layout/StepUpProcess"/>
    <dgm:cxn modelId="{1D682AF8-2D55-4457-904D-5F7E16F0D45B}" type="presParOf" srcId="{78A76B0C-51DF-4C4D-AB25-3151A4884F9D}" destId="{1E9A9E37-2742-4A69-98D6-01B78A293D54}" srcOrd="2" destOrd="0" presId="urn:microsoft.com/office/officeart/2009/3/layout/StepUpProcess"/>
    <dgm:cxn modelId="{F4A8CD13-CAED-4AC6-A3EE-5049D3672319}" type="presParOf" srcId="{1E9A9E37-2742-4A69-98D6-01B78A293D54}" destId="{05F06773-3EBD-4253-A970-95453E872D25}" srcOrd="0" destOrd="0" presId="urn:microsoft.com/office/officeart/2009/3/layout/StepUpProcess"/>
    <dgm:cxn modelId="{DA117A07-5BE3-40C5-B656-A89C78753F10}" type="presParOf" srcId="{1E9A9E37-2742-4A69-98D6-01B78A293D54}" destId="{BF6444DB-1161-4A4A-8610-8D2A157D404C}" srcOrd="1" destOrd="0" presId="urn:microsoft.com/office/officeart/2009/3/layout/StepUpProcess"/>
    <dgm:cxn modelId="{9A544893-C794-4041-8132-006046B700EE}" type="presParOf" srcId="{1E9A9E37-2742-4A69-98D6-01B78A293D54}" destId="{C24EC9C5-5CE4-4D2A-812D-B9B18771F16C}" srcOrd="2" destOrd="0" presId="urn:microsoft.com/office/officeart/2009/3/layout/StepUpProcess"/>
    <dgm:cxn modelId="{8511F2C1-8044-4111-9C22-329736772FFF}" type="presParOf" srcId="{78A76B0C-51DF-4C4D-AB25-3151A4884F9D}" destId="{4AC929BA-A31A-4E3C-B093-7AE7DE6FC605}" srcOrd="3" destOrd="0" presId="urn:microsoft.com/office/officeart/2009/3/layout/StepUpProcess"/>
    <dgm:cxn modelId="{55C05480-35F9-46FB-BD2D-1D91BD6E341D}" type="presParOf" srcId="{4AC929BA-A31A-4E3C-B093-7AE7DE6FC605}" destId="{4F1EB5D3-CD48-41F6-A9D7-ADB1834C30EC}" srcOrd="0" destOrd="0" presId="urn:microsoft.com/office/officeart/2009/3/layout/StepUpProcess"/>
    <dgm:cxn modelId="{2755AB4A-30E7-42F2-BCF2-B72E34D524EA}" type="presParOf" srcId="{78A76B0C-51DF-4C4D-AB25-3151A4884F9D}" destId="{8F8A612D-9386-461D-BF52-6E8276BA8430}" srcOrd="4" destOrd="0" presId="urn:microsoft.com/office/officeart/2009/3/layout/StepUpProcess"/>
    <dgm:cxn modelId="{6FC97100-C3F4-44BC-8F54-02EA9976D17C}" type="presParOf" srcId="{8F8A612D-9386-461D-BF52-6E8276BA8430}" destId="{C7279882-C426-4943-AEFF-6E56605C86F9}" srcOrd="0" destOrd="0" presId="urn:microsoft.com/office/officeart/2009/3/layout/StepUpProcess"/>
    <dgm:cxn modelId="{724631BA-02A6-427A-AC89-6214484C63B7}" type="presParOf" srcId="{8F8A612D-9386-461D-BF52-6E8276BA8430}" destId="{44E2C25A-D5B9-466E-B599-A95A4B963891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030BF1F-9DDD-4D3D-B945-F61E555761EF}" type="doc">
      <dgm:prSet loTypeId="urn:microsoft.com/office/officeart/2005/8/layout/hProcess11" loCatId="process" qsTypeId="urn:microsoft.com/office/officeart/2005/8/quickstyle/3d5" qsCatId="3D" csTypeId="urn:microsoft.com/office/officeart/2005/8/colors/accent6_5" csCatId="accent6" phldr="1"/>
      <dgm:spPr/>
      <dgm:t>
        <a:bodyPr/>
        <a:lstStyle/>
        <a:p>
          <a:endParaRPr lang="es-EC"/>
        </a:p>
      </dgm:t>
    </dgm:pt>
    <dgm:pt modelId="{FBA6A4C0-330E-438A-85EA-120E20209371}">
      <dgm:prSet phldrT="[Texto]" custT="1"/>
      <dgm:spPr/>
      <dgm:t>
        <a:bodyPr/>
        <a:lstStyle/>
        <a:p>
          <a:r>
            <a:rPr lang="es-EC" sz="2400" smtClean="0"/>
            <a:t>Estrategias de promoción.</a:t>
          </a:r>
          <a:endParaRPr lang="es-EC" sz="2400" dirty="0"/>
        </a:p>
      </dgm:t>
    </dgm:pt>
    <dgm:pt modelId="{CF5793BD-44D4-4DAF-A754-EBB835C0A7FE}" type="parTrans" cxnId="{55122B45-307D-4D0D-93C9-4B1BFED57E17}">
      <dgm:prSet/>
      <dgm:spPr/>
      <dgm:t>
        <a:bodyPr/>
        <a:lstStyle/>
        <a:p>
          <a:endParaRPr lang="es-EC" sz="4000">
            <a:solidFill>
              <a:schemeClr val="tx1"/>
            </a:solidFill>
          </a:endParaRPr>
        </a:p>
      </dgm:t>
    </dgm:pt>
    <dgm:pt modelId="{2F456629-E340-4707-9AED-344E6F6CE000}" type="sibTrans" cxnId="{55122B45-307D-4D0D-93C9-4B1BFED57E17}">
      <dgm:prSet custT="1"/>
      <dgm:spPr/>
      <dgm:t>
        <a:bodyPr/>
        <a:lstStyle/>
        <a:p>
          <a:endParaRPr lang="es-EC" sz="4000">
            <a:solidFill>
              <a:schemeClr val="tx1"/>
            </a:solidFill>
          </a:endParaRPr>
        </a:p>
      </dgm:t>
    </dgm:pt>
    <dgm:pt modelId="{A8E7F19D-035D-4C71-B9E4-75310EBD13C7}">
      <dgm:prSet phldrT="[Texto]" custT="1"/>
      <dgm:spPr/>
      <dgm:t>
        <a:bodyPr/>
        <a:lstStyle/>
        <a:p>
          <a:r>
            <a:rPr lang="es-EC" sz="2400" dirty="0" smtClean="0"/>
            <a:t>Medios de difusión turística.</a:t>
          </a:r>
          <a:endParaRPr lang="es-EC" sz="2400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file"/>
          </dgm14:cNvPr>
        </a:ext>
      </dgm:extLst>
    </dgm:pt>
    <dgm:pt modelId="{8DD5E4A8-3794-4B2E-B3CC-BBFAA1D64223}" type="parTrans" cxnId="{B6AF5DF0-B08F-4D68-A687-BC111A288D8D}">
      <dgm:prSet/>
      <dgm:spPr/>
      <dgm:t>
        <a:bodyPr/>
        <a:lstStyle/>
        <a:p>
          <a:endParaRPr lang="es-EC" sz="4000">
            <a:solidFill>
              <a:schemeClr val="tx1"/>
            </a:solidFill>
          </a:endParaRPr>
        </a:p>
      </dgm:t>
    </dgm:pt>
    <dgm:pt modelId="{9C928896-B1C7-4A55-9E92-E00295D7CB84}" type="sibTrans" cxnId="{B6AF5DF0-B08F-4D68-A687-BC111A288D8D}">
      <dgm:prSet custT="1"/>
      <dgm:spPr/>
      <dgm:t>
        <a:bodyPr/>
        <a:lstStyle/>
        <a:p>
          <a:endParaRPr lang="es-EC" sz="4000">
            <a:solidFill>
              <a:schemeClr val="tx1"/>
            </a:solidFill>
          </a:endParaRPr>
        </a:p>
      </dgm:t>
    </dgm:pt>
    <dgm:pt modelId="{C029722C-B848-4560-A03D-E99B5FBE0BF2}">
      <dgm:prSet phldrT="[Texto]" custT="1"/>
      <dgm:spPr/>
      <dgm:t>
        <a:bodyPr/>
        <a:lstStyle/>
        <a:p>
          <a:r>
            <a:rPr lang="es-EC" sz="2400" dirty="0" smtClean="0"/>
            <a:t>Publicidad</a:t>
          </a:r>
          <a:endParaRPr lang="es-EC" sz="2400" dirty="0"/>
        </a:p>
      </dgm:t>
    </dgm:pt>
    <dgm:pt modelId="{1627D31B-5FE8-4294-BDBE-641D6E9EED7E}" type="parTrans" cxnId="{D1BB3F20-FF5C-4824-BEB3-6D257C28F563}">
      <dgm:prSet/>
      <dgm:spPr/>
      <dgm:t>
        <a:bodyPr/>
        <a:lstStyle/>
        <a:p>
          <a:endParaRPr lang="es-EC" sz="4000">
            <a:solidFill>
              <a:schemeClr val="tx1"/>
            </a:solidFill>
          </a:endParaRPr>
        </a:p>
      </dgm:t>
    </dgm:pt>
    <dgm:pt modelId="{C5E3FE9C-F908-4336-9754-FE1AEC5EDA82}" type="sibTrans" cxnId="{D1BB3F20-FF5C-4824-BEB3-6D257C28F563}">
      <dgm:prSet custT="1"/>
      <dgm:spPr/>
      <dgm:t>
        <a:bodyPr/>
        <a:lstStyle/>
        <a:p>
          <a:endParaRPr lang="es-EC" sz="4000">
            <a:solidFill>
              <a:schemeClr val="tx1"/>
            </a:solidFill>
          </a:endParaRPr>
        </a:p>
      </dgm:t>
    </dgm:pt>
    <dgm:pt modelId="{FF941617-9056-4D40-9969-2C4631625B36}">
      <dgm:prSet phldrT="[Texto]" custT="1"/>
      <dgm:spPr/>
      <dgm:t>
        <a:bodyPr/>
        <a:lstStyle/>
        <a:p>
          <a:r>
            <a:rPr lang="es-ES" sz="2400" smtClean="0"/>
            <a:t>Diseño del portafolio de servicios turísticos</a:t>
          </a:r>
          <a:endParaRPr lang="es-EC" sz="2400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FC9193E2-7C8B-4EB8-8A17-5DBC00B619FC}" type="parTrans" cxnId="{EC83F621-8D6C-46D1-B0FF-8B82769121B1}">
      <dgm:prSet/>
      <dgm:spPr/>
      <dgm:t>
        <a:bodyPr/>
        <a:lstStyle/>
        <a:p>
          <a:endParaRPr lang="es-EC" sz="4000">
            <a:solidFill>
              <a:schemeClr val="tx1"/>
            </a:solidFill>
          </a:endParaRPr>
        </a:p>
      </dgm:t>
    </dgm:pt>
    <dgm:pt modelId="{2446A730-1750-416B-8007-EA32B1203566}" type="sibTrans" cxnId="{EC83F621-8D6C-46D1-B0FF-8B82769121B1}">
      <dgm:prSet/>
      <dgm:spPr/>
      <dgm:t>
        <a:bodyPr/>
        <a:lstStyle/>
        <a:p>
          <a:endParaRPr lang="es-EC" sz="4000">
            <a:solidFill>
              <a:schemeClr val="tx1"/>
            </a:solidFill>
          </a:endParaRPr>
        </a:p>
      </dgm:t>
    </dgm:pt>
    <dgm:pt modelId="{1E292CAF-3D17-4F65-9AA6-CDE818694AEE}" type="pres">
      <dgm:prSet presAssocID="{7030BF1F-9DDD-4D3D-B945-F61E555761E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D040BE7A-45C0-41DC-A682-917A1F525F5F}" type="pres">
      <dgm:prSet presAssocID="{7030BF1F-9DDD-4D3D-B945-F61E555761EF}" presName="arrow" presStyleLbl="bgShp" presStyleIdx="0" presStyleCnt="1"/>
      <dgm:spPr/>
      <dgm:t>
        <a:bodyPr/>
        <a:lstStyle/>
        <a:p>
          <a:endParaRPr lang="es-EC"/>
        </a:p>
      </dgm:t>
    </dgm:pt>
    <dgm:pt modelId="{F4C56140-F247-4C8B-8187-03D43D23DB41}" type="pres">
      <dgm:prSet presAssocID="{7030BF1F-9DDD-4D3D-B945-F61E555761EF}" presName="points" presStyleCnt="0"/>
      <dgm:spPr/>
      <dgm:t>
        <a:bodyPr/>
        <a:lstStyle/>
        <a:p>
          <a:endParaRPr lang="es-EC"/>
        </a:p>
      </dgm:t>
    </dgm:pt>
    <dgm:pt modelId="{AEB7904B-703C-4BC1-B606-A0CB7DE64F90}" type="pres">
      <dgm:prSet presAssocID="{FBA6A4C0-330E-438A-85EA-120E20209371}" presName="compositeA" presStyleCnt="0"/>
      <dgm:spPr/>
      <dgm:t>
        <a:bodyPr/>
        <a:lstStyle/>
        <a:p>
          <a:endParaRPr lang="es-EC"/>
        </a:p>
      </dgm:t>
    </dgm:pt>
    <dgm:pt modelId="{DEE43205-0699-41E6-8E17-0662A724FA59}" type="pres">
      <dgm:prSet presAssocID="{FBA6A4C0-330E-438A-85EA-120E20209371}" presName="textA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46820EE-9BAE-493D-BD9B-FF9E1C1CE5EE}" type="pres">
      <dgm:prSet presAssocID="{FBA6A4C0-330E-438A-85EA-120E20209371}" presName="circleA" presStyleLbl="node1" presStyleIdx="0" presStyleCnt="4"/>
      <dgm:spPr/>
      <dgm:t>
        <a:bodyPr/>
        <a:lstStyle/>
        <a:p>
          <a:endParaRPr lang="es-EC"/>
        </a:p>
      </dgm:t>
    </dgm:pt>
    <dgm:pt modelId="{A878AAAC-AEF8-472C-8DB3-6F9663E876E7}" type="pres">
      <dgm:prSet presAssocID="{FBA6A4C0-330E-438A-85EA-120E20209371}" presName="spaceA" presStyleCnt="0"/>
      <dgm:spPr/>
      <dgm:t>
        <a:bodyPr/>
        <a:lstStyle/>
        <a:p>
          <a:endParaRPr lang="es-EC"/>
        </a:p>
      </dgm:t>
    </dgm:pt>
    <dgm:pt modelId="{06836AD5-9312-47FA-8D2F-19EBFE7F00F3}" type="pres">
      <dgm:prSet presAssocID="{2F456629-E340-4707-9AED-344E6F6CE000}" presName="space" presStyleCnt="0"/>
      <dgm:spPr/>
      <dgm:t>
        <a:bodyPr/>
        <a:lstStyle/>
        <a:p>
          <a:endParaRPr lang="es-EC"/>
        </a:p>
      </dgm:t>
    </dgm:pt>
    <dgm:pt modelId="{F7C54BE4-2E29-4C25-9315-D1ABAEBBEA56}" type="pres">
      <dgm:prSet presAssocID="{A8E7F19D-035D-4C71-B9E4-75310EBD13C7}" presName="compositeB" presStyleCnt="0"/>
      <dgm:spPr/>
      <dgm:t>
        <a:bodyPr/>
        <a:lstStyle/>
        <a:p>
          <a:endParaRPr lang="es-EC"/>
        </a:p>
      </dgm:t>
    </dgm:pt>
    <dgm:pt modelId="{18255310-3168-449E-ABA8-BB4313B436FC}" type="pres">
      <dgm:prSet presAssocID="{A8E7F19D-035D-4C71-B9E4-75310EBD13C7}" presName="textB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31A1047-1806-40BE-84AF-D4EEB4A1C0F6}" type="pres">
      <dgm:prSet presAssocID="{A8E7F19D-035D-4C71-B9E4-75310EBD13C7}" presName="circleB" presStyleLbl="node1" presStyleIdx="1" presStyleCnt="4"/>
      <dgm:spPr/>
      <dgm:t>
        <a:bodyPr/>
        <a:lstStyle/>
        <a:p>
          <a:endParaRPr lang="es-EC"/>
        </a:p>
      </dgm:t>
    </dgm:pt>
    <dgm:pt modelId="{00DA5934-2C06-4EEF-A9BF-BC369BF27642}" type="pres">
      <dgm:prSet presAssocID="{A8E7F19D-035D-4C71-B9E4-75310EBD13C7}" presName="spaceB" presStyleCnt="0"/>
      <dgm:spPr/>
      <dgm:t>
        <a:bodyPr/>
        <a:lstStyle/>
        <a:p>
          <a:endParaRPr lang="es-EC"/>
        </a:p>
      </dgm:t>
    </dgm:pt>
    <dgm:pt modelId="{A9BB5008-5B21-41D3-8618-E8196EA2FE57}" type="pres">
      <dgm:prSet presAssocID="{9C928896-B1C7-4A55-9E92-E00295D7CB84}" presName="space" presStyleCnt="0"/>
      <dgm:spPr/>
      <dgm:t>
        <a:bodyPr/>
        <a:lstStyle/>
        <a:p>
          <a:endParaRPr lang="es-EC"/>
        </a:p>
      </dgm:t>
    </dgm:pt>
    <dgm:pt modelId="{7C8264A9-333C-4AFB-9B25-85182BF551D6}" type="pres">
      <dgm:prSet presAssocID="{C029722C-B848-4560-A03D-E99B5FBE0BF2}" presName="compositeA" presStyleCnt="0"/>
      <dgm:spPr/>
      <dgm:t>
        <a:bodyPr/>
        <a:lstStyle/>
        <a:p>
          <a:endParaRPr lang="es-EC"/>
        </a:p>
      </dgm:t>
    </dgm:pt>
    <dgm:pt modelId="{FFB22968-B80D-48BC-A48F-8F857CD78783}" type="pres">
      <dgm:prSet presAssocID="{C029722C-B848-4560-A03D-E99B5FBE0BF2}" presName="textA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C42799D-8553-4D15-BE61-2393029D767F}" type="pres">
      <dgm:prSet presAssocID="{C029722C-B848-4560-A03D-E99B5FBE0BF2}" presName="circleA" presStyleLbl="node1" presStyleIdx="2" presStyleCnt="4"/>
      <dgm:spPr/>
      <dgm:t>
        <a:bodyPr/>
        <a:lstStyle/>
        <a:p>
          <a:endParaRPr lang="es-EC"/>
        </a:p>
      </dgm:t>
    </dgm:pt>
    <dgm:pt modelId="{D840502F-918E-4F42-BEB3-B44DC6C90CAA}" type="pres">
      <dgm:prSet presAssocID="{C029722C-B848-4560-A03D-E99B5FBE0BF2}" presName="spaceA" presStyleCnt="0"/>
      <dgm:spPr/>
      <dgm:t>
        <a:bodyPr/>
        <a:lstStyle/>
        <a:p>
          <a:endParaRPr lang="es-EC"/>
        </a:p>
      </dgm:t>
    </dgm:pt>
    <dgm:pt modelId="{39F7C429-97AB-49FB-8CB2-E22719C52E0E}" type="pres">
      <dgm:prSet presAssocID="{C5E3FE9C-F908-4336-9754-FE1AEC5EDA82}" presName="space" presStyleCnt="0"/>
      <dgm:spPr/>
      <dgm:t>
        <a:bodyPr/>
        <a:lstStyle/>
        <a:p>
          <a:endParaRPr lang="es-EC"/>
        </a:p>
      </dgm:t>
    </dgm:pt>
    <dgm:pt modelId="{4A5D548F-F5CE-4904-90B9-2A6BDF87544B}" type="pres">
      <dgm:prSet presAssocID="{FF941617-9056-4D40-9969-2C4631625B36}" presName="compositeB" presStyleCnt="0"/>
      <dgm:spPr/>
      <dgm:t>
        <a:bodyPr/>
        <a:lstStyle/>
        <a:p>
          <a:endParaRPr lang="es-EC"/>
        </a:p>
      </dgm:t>
    </dgm:pt>
    <dgm:pt modelId="{EED2BBE1-235B-496B-8219-D5D7B30D4051}" type="pres">
      <dgm:prSet presAssocID="{FF941617-9056-4D40-9969-2C4631625B36}" presName="textB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1A740B2-1A7C-493D-BEDE-D7A6F9B19CD4}" type="pres">
      <dgm:prSet presAssocID="{FF941617-9056-4D40-9969-2C4631625B36}" presName="circleB" presStyleLbl="node1" presStyleIdx="3" presStyleCnt="4"/>
      <dgm:spPr/>
      <dgm:t>
        <a:bodyPr/>
        <a:lstStyle/>
        <a:p>
          <a:endParaRPr lang="es-EC"/>
        </a:p>
      </dgm:t>
    </dgm:pt>
    <dgm:pt modelId="{8048668C-0F89-402C-B236-26993D1D8F4C}" type="pres">
      <dgm:prSet presAssocID="{FF941617-9056-4D40-9969-2C4631625B36}" presName="spaceB" presStyleCnt="0"/>
      <dgm:spPr/>
      <dgm:t>
        <a:bodyPr/>
        <a:lstStyle/>
        <a:p>
          <a:endParaRPr lang="es-EC"/>
        </a:p>
      </dgm:t>
    </dgm:pt>
  </dgm:ptLst>
  <dgm:cxnLst>
    <dgm:cxn modelId="{23810C32-3C5B-4A16-AF1E-9ABF71316DBA}" type="presOf" srcId="{FF941617-9056-4D40-9969-2C4631625B36}" destId="{EED2BBE1-235B-496B-8219-D5D7B30D4051}" srcOrd="0" destOrd="0" presId="urn:microsoft.com/office/officeart/2005/8/layout/hProcess11"/>
    <dgm:cxn modelId="{D1BB3F20-FF5C-4824-BEB3-6D257C28F563}" srcId="{7030BF1F-9DDD-4D3D-B945-F61E555761EF}" destId="{C029722C-B848-4560-A03D-E99B5FBE0BF2}" srcOrd="2" destOrd="0" parTransId="{1627D31B-5FE8-4294-BDBE-641D6E9EED7E}" sibTransId="{C5E3FE9C-F908-4336-9754-FE1AEC5EDA82}"/>
    <dgm:cxn modelId="{55122B45-307D-4D0D-93C9-4B1BFED57E17}" srcId="{7030BF1F-9DDD-4D3D-B945-F61E555761EF}" destId="{FBA6A4C0-330E-438A-85EA-120E20209371}" srcOrd="0" destOrd="0" parTransId="{CF5793BD-44D4-4DAF-A754-EBB835C0A7FE}" sibTransId="{2F456629-E340-4707-9AED-344E6F6CE000}"/>
    <dgm:cxn modelId="{A5C57EF9-3ACC-4983-BA86-BF86405D7982}" type="presOf" srcId="{C029722C-B848-4560-A03D-E99B5FBE0BF2}" destId="{FFB22968-B80D-48BC-A48F-8F857CD78783}" srcOrd="0" destOrd="0" presId="urn:microsoft.com/office/officeart/2005/8/layout/hProcess11"/>
    <dgm:cxn modelId="{EC83F621-8D6C-46D1-B0FF-8B82769121B1}" srcId="{7030BF1F-9DDD-4D3D-B945-F61E555761EF}" destId="{FF941617-9056-4D40-9969-2C4631625B36}" srcOrd="3" destOrd="0" parTransId="{FC9193E2-7C8B-4EB8-8A17-5DBC00B619FC}" sibTransId="{2446A730-1750-416B-8007-EA32B1203566}"/>
    <dgm:cxn modelId="{B6AF5DF0-B08F-4D68-A687-BC111A288D8D}" srcId="{7030BF1F-9DDD-4D3D-B945-F61E555761EF}" destId="{A8E7F19D-035D-4C71-B9E4-75310EBD13C7}" srcOrd="1" destOrd="0" parTransId="{8DD5E4A8-3794-4B2E-B3CC-BBFAA1D64223}" sibTransId="{9C928896-B1C7-4A55-9E92-E00295D7CB84}"/>
    <dgm:cxn modelId="{B1CD3502-E31C-4391-9EE2-92E2AEBAA816}" type="presOf" srcId="{7030BF1F-9DDD-4D3D-B945-F61E555761EF}" destId="{1E292CAF-3D17-4F65-9AA6-CDE818694AEE}" srcOrd="0" destOrd="0" presId="urn:microsoft.com/office/officeart/2005/8/layout/hProcess11"/>
    <dgm:cxn modelId="{4091F953-6142-4DB0-8CDD-D691EA1E2681}" type="presOf" srcId="{A8E7F19D-035D-4C71-B9E4-75310EBD13C7}" destId="{18255310-3168-449E-ABA8-BB4313B436FC}" srcOrd="0" destOrd="0" presId="urn:microsoft.com/office/officeart/2005/8/layout/hProcess11"/>
    <dgm:cxn modelId="{BF331A55-E274-4D96-BC77-38CC2B026E9F}" type="presOf" srcId="{FBA6A4C0-330E-438A-85EA-120E20209371}" destId="{DEE43205-0699-41E6-8E17-0662A724FA59}" srcOrd="0" destOrd="0" presId="urn:microsoft.com/office/officeart/2005/8/layout/hProcess11"/>
    <dgm:cxn modelId="{8981E15E-92D6-452E-A357-A4C7BA3D54FB}" type="presParOf" srcId="{1E292CAF-3D17-4F65-9AA6-CDE818694AEE}" destId="{D040BE7A-45C0-41DC-A682-917A1F525F5F}" srcOrd="0" destOrd="0" presId="urn:microsoft.com/office/officeart/2005/8/layout/hProcess11"/>
    <dgm:cxn modelId="{843FD2AC-9D37-4EF7-8CBB-7864343FD4D9}" type="presParOf" srcId="{1E292CAF-3D17-4F65-9AA6-CDE818694AEE}" destId="{F4C56140-F247-4C8B-8187-03D43D23DB41}" srcOrd="1" destOrd="0" presId="urn:microsoft.com/office/officeart/2005/8/layout/hProcess11"/>
    <dgm:cxn modelId="{66EA4A43-1DC7-4759-A84A-B8B6DC26F554}" type="presParOf" srcId="{F4C56140-F247-4C8B-8187-03D43D23DB41}" destId="{AEB7904B-703C-4BC1-B606-A0CB7DE64F90}" srcOrd="0" destOrd="0" presId="urn:microsoft.com/office/officeart/2005/8/layout/hProcess11"/>
    <dgm:cxn modelId="{84C55BB1-78DE-4E35-B727-D0B33C1E835A}" type="presParOf" srcId="{AEB7904B-703C-4BC1-B606-A0CB7DE64F90}" destId="{DEE43205-0699-41E6-8E17-0662A724FA59}" srcOrd="0" destOrd="0" presId="urn:microsoft.com/office/officeart/2005/8/layout/hProcess11"/>
    <dgm:cxn modelId="{2D9AA339-8A9D-4AEF-AE58-2583A4B16432}" type="presParOf" srcId="{AEB7904B-703C-4BC1-B606-A0CB7DE64F90}" destId="{646820EE-9BAE-493D-BD9B-FF9E1C1CE5EE}" srcOrd="1" destOrd="0" presId="urn:microsoft.com/office/officeart/2005/8/layout/hProcess11"/>
    <dgm:cxn modelId="{0806F8F2-4DA8-4924-9ED7-C92EFC1E1482}" type="presParOf" srcId="{AEB7904B-703C-4BC1-B606-A0CB7DE64F90}" destId="{A878AAAC-AEF8-472C-8DB3-6F9663E876E7}" srcOrd="2" destOrd="0" presId="urn:microsoft.com/office/officeart/2005/8/layout/hProcess11"/>
    <dgm:cxn modelId="{C980CDCE-615D-484B-84DB-56DE35327A6D}" type="presParOf" srcId="{F4C56140-F247-4C8B-8187-03D43D23DB41}" destId="{06836AD5-9312-47FA-8D2F-19EBFE7F00F3}" srcOrd="1" destOrd="0" presId="urn:microsoft.com/office/officeart/2005/8/layout/hProcess11"/>
    <dgm:cxn modelId="{7984D7EC-68AA-4F42-AFFC-8598ECC12FC4}" type="presParOf" srcId="{F4C56140-F247-4C8B-8187-03D43D23DB41}" destId="{F7C54BE4-2E29-4C25-9315-D1ABAEBBEA56}" srcOrd="2" destOrd="0" presId="urn:microsoft.com/office/officeart/2005/8/layout/hProcess11"/>
    <dgm:cxn modelId="{B473E6E5-709A-4BD7-9042-5809FDF7CFA0}" type="presParOf" srcId="{F7C54BE4-2E29-4C25-9315-D1ABAEBBEA56}" destId="{18255310-3168-449E-ABA8-BB4313B436FC}" srcOrd="0" destOrd="0" presId="urn:microsoft.com/office/officeart/2005/8/layout/hProcess11"/>
    <dgm:cxn modelId="{5345F896-B1DA-4413-B659-C33E97560579}" type="presParOf" srcId="{F7C54BE4-2E29-4C25-9315-D1ABAEBBEA56}" destId="{431A1047-1806-40BE-84AF-D4EEB4A1C0F6}" srcOrd="1" destOrd="0" presId="urn:microsoft.com/office/officeart/2005/8/layout/hProcess11"/>
    <dgm:cxn modelId="{1D2766B7-F04D-4C99-8415-BEF6DEAF8D65}" type="presParOf" srcId="{F7C54BE4-2E29-4C25-9315-D1ABAEBBEA56}" destId="{00DA5934-2C06-4EEF-A9BF-BC369BF27642}" srcOrd="2" destOrd="0" presId="urn:microsoft.com/office/officeart/2005/8/layout/hProcess11"/>
    <dgm:cxn modelId="{9AF61CCB-7AED-4275-B50D-AA61EA2EA06B}" type="presParOf" srcId="{F4C56140-F247-4C8B-8187-03D43D23DB41}" destId="{A9BB5008-5B21-41D3-8618-E8196EA2FE57}" srcOrd="3" destOrd="0" presId="urn:microsoft.com/office/officeart/2005/8/layout/hProcess11"/>
    <dgm:cxn modelId="{F7F55046-D06E-4069-A91E-2C9B1C962FCB}" type="presParOf" srcId="{F4C56140-F247-4C8B-8187-03D43D23DB41}" destId="{7C8264A9-333C-4AFB-9B25-85182BF551D6}" srcOrd="4" destOrd="0" presId="urn:microsoft.com/office/officeart/2005/8/layout/hProcess11"/>
    <dgm:cxn modelId="{79846321-11F7-4320-BA9C-9637465F4DB4}" type="presParOf" srcId="{7C8264A9-333C-4AFB-9B25-85182BF551D6}" destId="{FFB22968-B80D-48BC-A48F-8F857CD78783}" srcOrd="0" destOrd="0" presId="urn:microsoft.com/office/officeart/2005/8/layout/hProcess11"/>
    <dgm:cxn modelId="{1C71AD11-EE65-4054-AA52-7EAE3BCFB755}" type="presParOf" srcId="{7C8264A9-333C-4AFB-9B25-85182BF551D6}" destId="{7C42799D-8553-4D15-BE61-2393029D767F}" srcOrd="1" destOrd="0" presId="urn:microsoft.com/office/officeart/2005/8/layout/hProcess11"/>
    <dgm:cxn modelId="{8ACF09E1-16C2-4EB2-9C58-08B0A7805928}" type="presParOf" srcId="{7C8264A9-333C-4AFB-9B25-85182BF551D6}" destId="{D840502F-918E-4F42-BEB3-B44DC6C90CAA}" srcOrd="2" destOrd="0" presId="urn:microsoft.com/office/officeart/2005/8/layout/hProcess11"/>
    <dgm:cxn modelId="{D37A27C5-4FC4-48DA-BAD4-660305C6E5F0}" type="presParOf" srcId="{F4C56140-F247-4C8B-8187-03D43D23DB41}" destId="{39F7C429-97AB-49FB-8CB2-E22719C52E0E}" srcOrd="5" destOrd="0" presId="urn:microsoft.com/office/officeart/2005/8/layout/hProcess11"/>
    <dgm:cxn modelId="{CEED80F9-35BE-4EDA-94B8-7683557C9A2C}" type="presParOf" srcId="{F4C56140-F247-4C8B-8187-03D43D23DB41}" destId="{4A5D548F-F5CE-4904-90B9-2A6BDF87544B}" srcOrd="6" destOrd="0" presId="urn:microsoft.com/office/officeart/2005/8/layout/hProcess11"/>
    <dgm:cxn modelId="{BA7E11CE-B3AC-458A-86EE-25860D59DA20}" type="presParOf" srcId="{4A5D548F-F5CE-4904-90B9-2A6BDF87544B}" destId="{EED2BBE1-235B-496B-8219-D5D7B30D4051}" srcOrd="0" destOrd="0" presId="urn:microsoft.com/office/officeart/2005/8/layout/hProcess11"/>
    <dgm:cxn modelId="{6C60F012-3035-459C-B90D-BF8FD8ADB6B5}" type="presParOf" srcId="{4A5D548F-F5CE-4904-90B9-2A6BDF87544B}" destId="{81A740B2-1A7C-493D-BEDE-D7A6F9B19CD4}" srcOrd="1" destOrd="0" presId="urn:microsoft.com/office/officeart/2005/8/layout/hProcess11"/>
    <dgm:cxn modelId="{A51527DB-8303-4EB0-BED1-FC374DBF2A68}" type="presParOf" srcId="{4A5D548F-F5CE-4904-90B9-2A6BDF87544B}" destId="{8048668C-0F89-402C-B236-26993D1D8F4C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299AC8F8-831F-4CDE-8D46-9A3F19C18AE6}" type="doc">
      <dgm:prSet loTypeId="urn:microsoft.com/office/officeart/2009/3/layout/StepUpProcess" loCatId="process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0757BBE9-51B0-4570-B007-4A70936D78F4}">
      <dgm:prSet phldrT="[Texto]"/>
      <dgm:spPr/>
      <dgm:t>
        <a:bodyPr/>
        <a:lstStyle/>
        <a:p>
          <a:r>
            <a:rPr lang="es-EC" dirty="0" smtClean="0"/>
            <a:t>PIMTE 2014 </a:t>
          </a:r>
          <a:endParaRPr lang="en-US" dirty="0"/>
        </a:p>
      </dgm:t>
    </dgm:pt>
    <dgm:pt modelId="{9FF544B7-0BAD-4754-A07E-65927FCEEE90}" type="parTrans" cxnId="{52D17DDA-B61D-465C-87EA-E17B3B4149D5}">
      <dgm:prSet/>
      <dgm:spPr/>
      <dgm:t>
        <a:bodyPr/>
        <a:lstStyle/>
        <a:p>
          <a:endParaRPr lang="en-US"/>
        </a:p>
      </dgm:t>
    </dgm:pt>
    <dgm:pt modelId="{295C6D61-1415-4D9F-A406-3B3AA0DA6196}" type="sibTrans" cxnId="{52D17DDA-B61D-465C-87EA-E17B3B4149D5}">
      <dgm:prSet/>
      <dgm:spPr/>
      <dgm:t>
        <a:bodyPr/>
        <a:lstStyle/>
        <a:p>
          <a:endParaRPr lang="en-US"/>
        </a:p>
      </dgm:t>
    </dgm:pt>
    <dgm:pt modelId="{4F555980-BBBF-48A8-9021-2CEF76FBEC2A}">
      <dgm:prSet phldrT="[Texto]"/>
      <dgm:spPr/>
      <dgm:t>
        <a:bodyPr/>
        <a:lstStyle/>
        <a:p>
          <a:r>
            <a:rPr lang="es-EC" dirty="0" smtClean="0"/>
            <a:t>PLANDETUR 2020</a:t>
          </a:r>
          <a:endParaRPr lang="en-US" dirty="0"/>
        </a:p>
      </dgm:t>
    </dgm:pt>
    <dgm:pt modelId="{3D00D0C8-E34D-4492-B545-E705E58F51A5}" type="parTrans" cxnId="{4D1A72C9-3677-4981-A80E-E48753BB3703}">
      <dgm:prSet/>
      <dgm:spPr/>
      <dgm:t>
        <a:bodyPr/>
        <a:lstStyle/>
        <a:p>
          <a:endParaRPr lang="en-US"/>
        </a:p>
      </dgm:t>
    </dgm:pt>
    <dgm:pt modelId="{3356E3F5-8FE2-4BB1-9DAB-2C5D1AF188AB}" type="sibTrans" cxnId="{4D1A72C9-3677-4981-A80E-E48753BB3703}">
      <dgm:prSet/>
      <dgm:spPr/>
      <dgm:t>
        <a:bodyPr/>
        <a:lstStyle/>
        <a:p>
          <a:endParaRPr lang="en-US"/>
        </a:p>
      </dgm:t>
    </dgm:pt>
    <dgm:pt modelId="{C8EFCF25-D333-4E45-85EA-9F17F632DC15}">
      <dgm:prSet phldrT="[Texto]"/>
      <dgm:spPr/>
      <dgm:t>
        <a:bodyPr/>
        <a:lstStyle/>
        <a:p>
          <a:r>
            <a:rPr lang="es-EC" dirty="0" smtClean="0"/>
            <a:t>Plan Nacional del Buen Vivir</a:t>
          </a:r>
        </a:p>
        <a:p>
          <a:r>
            <a:rPr lang="es-EC" dirty="0" smtClean="0"/>
            <a:t>Objetivo N° 10</a:t>
          </a:r>
          <a:endParaRPr lang="en-US" dirty="0"/>
        </a:p>
      </dgm:t>
    </dgm:pt>
    <dgm:pt modelId="{CD8A6C00-DA8D-40D9-BD2B-1E41D22DD566}" type="parTrans" cxnId="{8BD88A43-CD32-4B96-BAFB-B4BEA210E52C}">
      <dgm:prSet/>
      <dgm:spPr/>
      <dgm:t>
        <a:bodyPr/>
        <a:lstStyle/>
        <a:p>
          <a:endParaRPr lang="en-US"/>
        </a:p>
      </dgm:t>
    </dgm:pt>
    <dgm:pt modelId="{5D395F11-6F4F-49E4-9944-BE51FAC8438B}" type="sibTrans" cxnId="{8BD88A43-CD32-4B96-BAFB-B4BEA210E52C}">
      <dgm:prSet/>
      <dgm:spPr/>
      <dgm:t>
        <a:bodyPr/>
        <a:lstStyle/>
        <a:p>
          <a:endParaRPr lang="en-US"/>
        </a:p>
      </dgm:t>
    </dgm:pt>
    <dgm:pt modelId="{78A76B0C-51DF-4C4D-AB25-3151A4884F9D}" type="pres">
      <dgm:prSet presAssocID="{299AC8F8-831F-4CDE-8D46-9A3F19C18AE6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613D3EC1-215A-4F7A-A932-69616D6D6FF9}" type="pres">
      <dgm:prSet presAssocID="{0757BBE9-51B0-4570-B007-4A70936D78F4}" presName="composite" presStyleCnt="0"/>
      <dgm:spPr/>
    </dgm:pt>
    <dgm:pt modelId="{A0CC7AE5-56AA-413B-9A62-DBF98947F141}" type="pres">
      <dgm:prSet presAssocID="{0757BBE9-51B0-4570-B007-4A70936D78F4}" presName="LShape" presStyleLbl="alignNode1" presStyleIdx="0" presStyleCnt="5"/>
      <dgm:spPr/>
    </dgm:pt>
    <dgm:pt modelId="{2B6B5C07-6814-4F83-BA28-56445E1068D3}" type="pres">
      <dgm:prSet presAssocID="{0757BBE9-51B0-4570-B007-4A70936D78F4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BDACC9-3C91-4EB5-AF79-A6AD8B5F4FF5}" type="pres">
      <dgm:prSet presAssocID="{0757BBE9-51B0-4570-B007-4A70936D78F4}" presName="Triangle" presStyleLbl="alignNode1" presStyleIdx="1" presStyleCnt="5"/>
      <dgm:spPr/>
    </dgm:pt>
    <dgm:pt modelId="{44F4BD78-CE5B-49EE-8629-F0FC7121328A}" type="pres">
      <dgm:prSet presAssocID="{295C6D61-1415-4D9F-A406-3B3AA0DA6196}" presName="sibTrans" presStyleCnt="0"/>
      <dgm:spPr/>
    </dgm:pt>
    <dgm:pt modelId="{8D9B395D-6191-4E05-A459-C314E047E001}" type="pres">
      <dgm:prSet presAssocID="{295C6D61-1415-4D9F-A406-3B3AA0DA6196}" presName="space" presStyleCnt="0"/>
      <dgm:spPr/>
    </dgm:pt>
    <dgm:pt modelId="{1E9A9E37-2742-4A69-98D6-01B78A293D54}" type="pres">
      <dgm:prSet presAssocID="{4F555980-BBBF-48A8-9021-2CEF76FBEC2A}" presName="composite" presStyleCnt="0"/>
      <dgm:spPr/>
    </dgm:pt>
    <dgm:pt modelId="{05F06773-3EBD-4253-A970-95453E872D25}" type="pres">
      <dgm:prSet presAssocID="{4F555980-BBBF-48A8-9021-2CEF76FBEC2A}" presName="LShape" presStyleLbl="alignNode1" presStyleIdx="2" presStyleCnt="5"/>
      <dgm:spPr/>
    </dgm:pt>
    <dgm:pt modelId="{BF6444DB-1161-4A4A-8610-8D2A157D404C}" type="pres">
      <dgm:prSet presAssocID="{4F555980-BBBF-48A8-9021-2CEF76FBEC2A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4EC9C5-5CE4-4D2A-812D-B9B18771F16C}" type="pres">
      <dgm:prSet presAssocID="{4F555980-BBBF-48A8-9021-2CEF76FBEC2A}" presName="Triangle" presStyleLbl="alignNode1" presStyleIdx="3" presStyleCnt="5"/>
      <dgm:spPr/>
    </dgm:pt>
    <dgm:pt modelId="{4AC929BA-A31A-4E3C-B093-7AE7DE6FC605}" type="pres">
      <dgm:prSet presAssocID="{3356E3F5-8FE2-4BB1-9DAB-2C5D1AF188AB}" presName="sibTrans" presStyleCnt="0"/>
      <dgm:spPr/>
    </dgm:pt>
    <dgm:pt modelId="{4F1EB5D3-CD48-41F6-A9D7-ADB1834C30EC}" type="pres">
      <dgm:prSet presAssocID="{3356E3F5-8FE2-4BB1-9DAB-2C5D1AF188AB}" presName="space" presStyleCnt="0"/>
      <dgm:spPr/>
    </dgm:pt>
    <dgm:pt modelId="{8F8A612D-9386-461D-BF52-6E8276BA8430}" type="pres">
      <dgm:prSet presAssocID="{C8EFCF25-D333-4E45-85EA-9F17F632DC15}" presName="composite" presStyleCnt="0"/>
      <dgm:spPr/>
    </dgm:pt>
    <dgm:pt modelId="{C7279882-C426-4943-AEFF-6E56605C86F9}" type="pres">
      <dgm:prSet presAssocID="{C8EFCF25-D333-4E45-85EA-9F17F632DC15}" presName="LShape" presStyleLbl="alignNode1" presStyleIdx="4" presStyleCnt="5"/>
      <dgm:spPr/>
    </dgm:pt>
    <dgm:pt modelId="{44E2C25A-D5B9-466E-B599-A95A4B963891}" type="pres">
      <dgm:prSet presAssocID="{C8EFCF25-D333-4E45-85EA-9F17F632DC15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BD88A43-CD32-4B96-BAFB-B4BEA210E52C}" srcId="{299AC8F8-831F-4CDE-8D46-9A3F19C18AE6}" destId="{C8EFCF25-D333-4E45-85EA-9F17F632DC15}" srcOrd="2" destOrd="0" parTransId="{CD8A6C00-DA8D-40D9-BD2B-1E41D22DD566}" sibTransId="{5D395F11-6F4F-49E4-9944-BE51FAC8438B}"/>
    <dgm:cxn modelId="{4D1A72C9-3677-4981-A80E-E48753BB3703}" srcId="{299AC8F8-831F-4CDE-8D46-9A3F19C18AE6}" destId="{4F555980-BBBF-48A8-9021-2CEF76FBEC2A}" srcOrd="1" destOrd="0" parTransId="{3D00D0C8-E34D-4492-B545-E705E58F51A5}" sibTransId="{3356E3F5-8FE2-4BB1-9DAB-2C5D1AF188AB}"/>
    <dgm:cxn modelId="{68D0F8D1-1687-40B1-8462-FA810BAD4D6E}" type="presOf" srcId="{4F555980-BBBF-48A8-9021-2CEF76FBEC2A}" destId="{BF6444DB-1161-4A4A-8610-8D2A157D404C}" srcOrd="0" destOrd="0" presId="urn:microsoft.com/office/officeart/2009/3/layout/StepUpProcess"/>
    <dgm:cxn modelId="{52D17DDA-B61D-465C-87EA-E17B3B4149D5}" srcId="{299AC8F8-831F-4CDE-8D46-9A3F19C18AE6}" destId="{0757BBE9-51B0-4570-B007-4A70936D78F4}" srcOrd="0" destOrd="0" parTransId="{9FF544B7-0BAD-4754-A07E-65927FCEEE90}" sibTransId="{295C6D61-1415-4D9F-A406-3B3AA0DA6196}"/>
    <dgm:cxn modelId="{A0F82D32-B06D-46A6-8355-B0A8F1A28CBB}" type="presOf" srcId="{299AC8F8-831F-4CDE-8D46-9A3F19C18AE6}" destId="{78A76B0C-51DF-4C4D-AB25-3151A4884F9D}" srcOrd="0" destOrd="0" presId="urn:microsoft.com/office/officeart/2009/3/layout/StepUpProcess"/>
    <dgm:cxn modelId="{9B0C3794-CCC8-4165-9C40-E50C21C9E722}" type="presOf" srcId="{C8EFCF25-D333-4E45-85EA-9F17F632DC15}" destId="{44E2C25A-D5B9-466E-B599-A95A4B963891}" srcOrd="0" destOrd="0" presId="urn:microsoft.com/office/officeart/2009/3/layout/StepUpProcess"/>
    <dgm:cxn modelId="{8A02D0E9-5B19-4233-AD2D-93C37C43EEAD}" type="presOf" srcId="{0757BBE9-51B0-4570-B007-4A70936D78F4}" destId="{2B6B5C07-6814-4F83-BA28-56445E1068D3}" srcOrd="0" destOrd="0" presId="urn:microsoft.com/office/officeart/2009/3/layout/StepUpProcess"/>
    <dgm:cxn modelId="{C66F7F21-223B-44C1-BC4C-5EF4A1F984E3}" type="presParOf" srcId="{78A76B0C-51DF-4C4D-AB25-3151A4884F9D}" destId="{613D3EC1-215A-4F7A-A932-69616D6D6FF9}" srcOrd="0" destOrd="0" presId="urn:microsoft.com/office/officeart/2009/3/layout/StepUpProcess"/>
    <dgm:cxn modelId="{FFBCC6AE-E2DB-443D-848B-62F7B0FB275F}" type="presParOf" srcId="{613D3EC1-215A-4F7A-A932-69616D6D6FF9}" destId="{A0CC7AE5-56AA-413B-9A62-DBF98947F141}" srcOrd="0" destOrd="0" presId="urn:microsoft.com/office/officeart/2009/3/layout/StepUpProcess"/>
    <dgm:cxn modelId="{36CDF48E-66AD-40D2-A964-FDA31D555F41}" type="presParOf" srcId="{613D3EC1-215A-4F7A-A932-69616D6D6FF9}" destId="{2B6B5C07-6814-4F83-BA28-56445E1068D3}" srcOrd="1" destOrd="0" presId="urn:microsoft.com/office/officeart/2009/3/layout/StepUpProcess"/>
    <dgm:cxn modelId="{8E05FFE7-5368-4DBF-BFCB-A9BE8F8ACAEF}" type="presParOf" srcId="{613D3EC1-215A-4F7A-A932-69616D6D6FF9}" destId="{A9BDACC9-3C91-4EB5-AF79-A6AD8B5F4FF5}" srcOrd="2" destOrd="0" presId="urn:microsoft.com/office/officeart/2009/3/layout/StepUpProcess"/>
    <dgm:cxn modelId="{03325149-9A90-4C73-B8D0-2428D9B4744C}" type="presParOf" srcId="{78A76B0C-51DF-4C4D-AB25-3151A4884F9D}" destId="{44F4BD78-CE5B-49EE-8629-F0FC7121328A}" srcOrd="1" destOrd="0" presId="urn:microsoft.com/office/officeart/2009/3/layout/StepUpProcess"/>
    <dgm:cxn modelId="{9FA85D2C-40CB-4811-AEB7-3AE2D5D17C36}" type="presParOf" srcId="{44F4BD78-CE5B-49EE-8629-F0FC7121328A}" destId="{8D9B395D-6191-4E05-A459-C314E047E001}" srcOrd="0" destOrd="0" presId="urn:microsoft.com/office/officeart/2009/3/layout/StepUpProcess"/>
    <dgm:cxn modelId="{D2AE3260-7536-47FB-8922-DB6603217B18}" type="presParOf" srcId="{78A76B0C-51DF-4C4D-AB25-3151A4884F9D}" destId="{1E9A9E37-2742-4A69-98D6-01B78A293D54}" srcOrd="2" destOrd="0" presId="urn:microsoft.com/office/officeart/2009/3/layout/StepUpProcess"/>
    <dgm:cxn modelId="{62F82878-2A76-4DE1-AE52-B99BF92EFB3D}" type="presParOf" srcId="{1E9A9E37-2742-4A69-98D6-01B78A293D54}" destId="{05F06773-3EBD-4253-A970-95453E872D25}" srcOrd="0" destOrd="0" presId="urn:microsoft.com/office/officeart/2009/3/layout/StepUpProcess"/>
    <dgm:cxn modelId="{9EEB17D4-DA4F-448A-9D1A-0438D432C237}" type="presParOf" srcId="{1E9A9E37-2742-4A69-98D6-01B78A293D54}" destId="{BF6444DB-1161-4A4A-8610-8D2A157D404C}" srcOrd="1" destOrd="0" presId="urn:microsoft.com/office/officeart/2009/3/layout/StepUpProcess"/>
    <dgm:cxn modelId="{E347AD52-2D42-45EA-AA89-3BD4DECC73B4}" type="presParOf" srcId="{1E9A9E37-2742-4A69-98D6-01B78A293D54}" destId="{C24EC9C5-5CE4-4D2A-812D-B9B18771F16C}" srcOrd="2" destOrd="0" presId="urn:microsoft.com/office/officeart/2009/3/layout/StepUpProcess"/>
    <dgm:cxn modelId="{923CA3A1-4395-47FD-AE46-5BB7A36500CB}" type="presParOf" srcId="{78A76B0C-51DF-4C4D-AB25-3151A4884F9D}" destId="{4AC929BA-A31A-4E3C-B093-7AE7DE6FC605}" srcOrd="3" destOrd="0" presId="urn:microsoft.com/office/officeart/2009/3/layout/StepUpProcess"/>
    <dgm:cxn modelId="{A825B0B1-F267-42EF-A41F-8D0EB9DFFFC4}" type="presParOf" srcId="{4AC929BA-A31A-4E3C-B093-7AE7DE6FC605}" destId="{4F1EB5D3-CD48-41F6-A9D7-ADB1834C30EC}" srcOrd="0" destOrd="0" presId="urn:microsoft.com/office/officeart/2009/3/layout/StepUpProcess"/>
    <dgm:cxn modelId="{165ED842-F815-4A93-B37F-576DA19083A3}" type="presParOf" srcId="{78A76B0C-51DF-4C4D-AB25-3151A4884F9D}" destId="{8F8A612D-9386-461D-BF52-6E8276BA8430}" srcOrd="4" destOrd="0" presId="urn:microsoft.com/office/officeart/2009/3/layout/StepUpProcess"/>
    <dgm:cxn modelId="{2A19ED8C-5EDB-4D89-8FA0-0453FDC625C9}" type="presParOf" srcId="{8F8A612D-9386-461D-BF52-6E8276BA8430}" destId="{C7279882-C426-4943-AEFF-6E56605C86F9}" srcOrd="0" destOrd="0" presId="urn:microsoft.com/office/officeart/2009/3/layout/StepUpProcess"/>
    <dgm:cxn modelId="{FD0158D8-C120-410D-A469-92225778D8A6}" type="presParOf" srcId="{8F8A612D-9386-461D-BF52-6E8276BA8430}" destId="{44E2C25A-D5B9-466E-B599-A95A4B963891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200AEA2-9574-4FDF-8560-6A3154F52E4F}" type="doc">
      <dgm:prSet loTypeId="urn:microsoft.com/office/officeart/2005/8/layout/process5" loCatId="process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F64CD7E8-34AA-4118-8055-EA19BBF9950B}">
      <dgm:prSet phldrT="[Texto]" custT="1"/>
      <dgm:spPr/>
      <dgm:t>
        <a:bodyPr/>
        <a:lstStyle/>
        <a:p>
          <a:r>
            <a:rPr lang="es-EC" sz="1600" smtClean="0">
              <a:solidFill>
                <a:schemeClr val="tx1"/>
              </a:solidFill>
            </a:rPr>
            <a:t>Estudio de mercado</a:t>
          </a:r>
          <a:endParaRPr lang="es-EC" sz="1600" dirty="0">
            <a:solidFill>
              <a:schemeClr val="tx1"/>
            </a:solidFill>
          </a:endParaRPr>
        </a:p>
      </dgm:t>
    </dgm:pt>
    <dgm:pt modelId="{EFB10A63-3EBF-4899-AB05-52BBF2384438}" type="parTrans" cxnId="{F42BE32D-C262-480C-BF1A-152D0B8CE741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4E40E144-2F6A-4E82-87B8-E65C76A42590}" type="sibTrans" cxnId="{F42BE32D-C262-480C-BF1A-152D0B8CE741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A2546A48-5AA6-40AC-9E64-8447E5F15720}">
      <dgm:prSet custT="1"/>
      <dgm:spPr/>
      <dgm:t>
        <a:bodyPr/>
        <a:lstStyle/>
        <a:p>
          <a:r>
            <a:rPr lang="es-EC" sz="1800" smtClean="0">
              <a:solidFill>
                <a:schemeClr val="tx1"/>
              </a:solidFill>
            </a:rPr>
            <a:t>Variables</a:t>
          </a:r>
          <a:endParaRPr lang="es-EC" sz="1800" dirty="0">
            <a:solidFill>
              <a:schemeClr val="tx1"/>
            </a:solidFill>
          </a:endParaRPr>
        </a:p>
      </dgm:t>
    </dgm:pt>
    <dgm:pt modelId="{8819BEE4-3391-4133-8641-381CD9358224}" type="parTrans" cxnId="{27A4E753-084C-4B0A-B1FA-5A1638F24E17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70C3F100-1CEB-4C00-8575-1A787CD7C9C3}" type="sibTrans" cxnId="{27A4E753-084C-4B0A-B1FA-5A1638F24E17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D82F123D-8403-4242-8067-52B89D379C2C}">
      <dgm:prSet phldrT="[Texto]" custT="1"/>
      <dgm:spPr/>
      <dgm:t>
        <a:bodyPr/>
        <a:lstStyle/>
        <a:p>
          <a:pPr algn="just"/>
          <a:r>
            <a:rPr lang="es-EC" sz="1200" smtClean="0">
              <a:solidFill>
                <a:schemeClr val="tx1"/>
              </a:solidFill>
            </a:rPr>
            <a:t>Bajos niveles de calidad en servicios y facilidades turísticas. </a:t>
          </a:r>
        </a:p>
        <a:p>
          <a:pPr algn="just"/>
          <a:r>
            <a:rPr lang="es-EC" sz="1200" smtClean="0">
              <a:solidFill>
                <a:schemeClr val="tx1"/>
              </a:solidFill>
            </a:rPr>
            <a:t>(31,11% de visitantes  los consideran como buenos,  11,85% los calificó  como muy buenos y el 5,19% mencionan que el servicio es malo). </a:t>
          </a:r>
          <a:endParaRPr lang="es-EC" sz="1200" dirty="0">
            <a:solidFill>
              <a:schemeClr val="tx1"/>
            </a:solidFill>
          </a:endParaRPr>
        </a:p>
      </dgm:t>
    </dgm:pt>
    <dgm:pt modelId="{D4A62F27-0A8A-4B99-A830-6786F5B0532C}" type="parTrans" cxnId="{E5C51D9B-D658-4596-A787-45A99B2E12BA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7B3FC02E-B922-430D-AC22-A6E5ED63DFE8}" type="sibTrans" cxnId="{E5C51D9B-D658-4596-A787-45A99B2E12BA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AFCFD7DD-49AB-4F25-864C-3F874894C314}">
      <dgm:prSet phldrT="[Texto]" custT="1"/>
      <dgm:spPr/>
      <dgm:t>
        <a:bodyPr/>
        <a:lstStyle/>
        <a:p>
          <a:pPr algn="just"/>
          <a:r>
            <a:rPr lang="es-EC" sz="1200" smtClean="0">
              <a:solidFill>
                <a:schemeClr val="tx1"/>
              </a:solidFill>
            </a:rPr>
            <a:t>Falta de participación de la comunidad por lo que se genera una falta de identidad del habitante del sector con su desarrollo turístico. </a:t>
          </a:r>
        </a:p>
        <a:p>
          <a:pPr algn="just"/>
          <a:r>
            <a:rPr lang="es-EC" sz="1200" smtClean="0">
              <a:solidFill>
                <a:schemeClr val="tx1"/>
              </a:solidFill>
            </a:rPr>
            <a:t>(34,81% de turistas no han escuchado antes del cantón Rocafuerte). </a:t>
          </a:r>
          <a:endParaRPr lang="es-EC" sz="1200" dirty="0">
            <a:solidFill>
              <a:schemeClr val="tx1"/>
            </a:solidFill>
          </a:endParaRPr>
        </a:p>
      </dgm:t>
    </dgm:pt>
    <dgm:pt modelId="{5CFB0398-18CD-44E2-8CB0-7DE554E54289}" type="parTrans" cxnId="{96885164-68BB-4171-BAC8-B3645883BA8D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A0EA3BCE-E9F9-4534-9499-E4D19BC576C3}" type="sibTrans" cxnId="{96885164-68BB-4171-BAC8-B3645883BA8D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2A942067-C2A9-4C87-AB68-C1DCAA80D013}">
      <dgm:prSet phldrT="[Texto]" custT="1"/>
      <dgm:spPr/>
      <dgm:t>
        <a:bodyPr/>
        <a:lstStyle/>
        <a:p>
          <a:pPr algn="just"/>
          <a:r>
            <a:rPr lang="es-EC" sz="1200" smtClean="0">
              <a:solidFill>
                <a:schemeClr val="tx1"/>
              </a:solidFill>
            </a:rPr>
            <a:t>Escasa publicidad y promoción turística </a:t>
          </a:r>
        </a:p>
        <a:p>
          <a:pPr algn="just"/>
          <a:r>
            <a:rPr lang="es-EC" sz="1200" smtClean="0">
              <a:solidFill>
                <a:schemeClr val="tx1"/>
              </a:solidFill>
            </a:rPr>
            <a:t>(28,89% de turistas conocen Rocafuerte mediante referencias de amigos o familiares, el 14,07% visitaron el lugar gracias a reportajes turísticos y agencias de viajes, finalmente el 3,70% lo conocen por medio guías turísticas e internet).</a:t>
          </a:r>
          <a:endParaRPr lang="es-EC" sz="1200" dirty="0">
            <a:solidFill>
              <a:schemeClr val="tx1"/>
            </a:solidFill>
          </a:endParaRPr>
        </a:p>
      </dgm:t>
    </dgm:pt>
    <dgm:pt modelId="{2940E86C-6399-41CE-89B8-21F2DDC7CE29}" type="parTrans" cxnId="{20758C44-DD58-499D-9AF0-B72A07FBC6CC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DB2F4C25-3704-4BB0-A3C8-19C2E05AC1EF}" type="sibTrans" cxnId="{20758C44-DD58-499D-9AF0-B72A07FBC6CC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50C81289-6E9E-4D45-AF8E-73DD561159DC}">
      <dgm:prSet phldrT="[Texto]"/>
      <dgm:spPr/>
      <dgm:t>
        <a:bodyPr/>
        <a:lstStyle/>
        <a:p>
          <a:r>
            <a:rPr lang="es-EC" smtClean="0">
              <a:solidFill>
                <a:schemeClr val="tx1"/>
              </a:solidFill>
            </a:rPr>
            <a:t>Plan de aprovechamiento </a:t>
          </a:r>
          <a:endParaRPr lang="es-EC" dirty="0">
            <a:solidFill>
              <a:schemeClr val="tx1"/>
            </a:solidFill>
          </a:endParaRPr>
        </a:p>
      </dgm:t>
    </dgm:pt>
    <dgm:pt modelId="{A8F0B7EB-005A-488C-B652-C2942710CF80}" type="sibTrans" cxnId="{69377EBE-BD9E-4043-9933-E0F6198AD729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85EF0235-C554-4091-BFC2-83259198FC32}" type="parTrans" cxnId="{69377EBE-BD9E-4043-9933-E0F6198AD729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A334DF47-675D-448F-8982-D092502A2AE1}">
      <dgm:prSet phldrT="[Texto]"/>
      <dgm:spPr/>
      <dgm:t>
        <a:bodyPr/>
        <a:lstStyle/>
        <a:p>
          <a:r>
            <a:rPr lang="es-EC" smtClean="0">
              <a:solidFill>
                <a:schemeClr val="tx1"/>
              </a:solidFill>
            </a:rPr>
            <a:t>Tres proyectos</a:t>
          </a:r>
          <a:endParaRPr lang="es-EC" dirty="0">
            <a:solidFill>
              <a:schemeClr val="tx1"/>
            </a:solidFill>
          </a:endParaRPr>
        </a:p>
      </dgm:t>
    </dgm:pt>
    <dgm:pt modelId="{4B2CE8E9-898B-4196-B415-AF9C1B09A5D4}" type="sibTrans" cxnId="{C7043E5F-9D9E-4489-93E3-9BB91AC83923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DD0E194D-B863-485C-A52E-E10AC370C51E}" type="parTrans" cxnId="{C7043E5F-9D9E-4489-93E3-9BB91AC83923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4A2CC4E5-2061-4422-8B3A-AF4BA6348C44}">
      <dgm:prSet phldrT="[Texto]" custT="1"/>
      <dgm:spPr/>
      <dgm:t>
        <a:bodyPr/>
        <a:lstStyle/>
        <a:p>
          <a:r>
            <a:rPr lang="es-EC" sz="1800" smtClean="0">
              <a:solidFill>
                <a:schemeClr val="tx1"/>
              </a:solidFill>
            </a:rPr>
            <a:t>Estrategias</a:t>
          </a:r>
          <a:endParaRPr lang="es-EC" sz="1800" dirty="0">
            <a:solidFill>
              <a:schemeClr val="tx1"/>
            </a:solidFill>
          </a:endParaRPr>
        </a:p>
      </dgm:t>
    </dgm:pt>
    <dgm:pt modelId="{D2CDB12C-D72F-4023-B885-99C0F0CB36E6}" type="sibTrans" cxnId="{63B9C0C8-E8E6-4DDE-8DF1-BCDA15C1E6D2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72BA8076-0367-495C-8A3C-8CC10FBB48D7}" type="parTrans" cxnId="{63B9C0C8-E8E6-4DDE-8DF1-BCDA15C1E6D2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4E36386E-DA1E-43E3-B5EE-1FC6C52BD01B}" type="pres">
      <dgm:prSet presAssocID="{D200AEA2-9574-4FDF-8560-6A3154F52E4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91726D48-992D-46E4-BF73-426D0A732DA2}" type="pres">
      <dgm:prSet presAssocID="{F64CD7E8-34AA-4118-8055-EA19BBF9950B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47A8DD9-19D0-4F4F-A32C-7F208E2A9989}" type="pres">
      <dgm:prSet presAssocID="{4E40E144-2F6A-4E82-87B8-E65C76A42590}" presName="sibTrans" presStyleLbl="sibTrans2D1" presStyleIdx="0" presStyleCnt="7"/>
      <dgm:spPr/>
      <dgm:t>
        <a:bodyPr/>
        <a:lstStyle/>
        <a:p>
          <a:endParaRPr lang="es-EC"/>
        </a:p>
      </dgm:t>
    </dgm:pt>
    <dgm:pt modelId="{C894A4FF-F8A1-4C9C-9F0F-B326824D677E}" type="pres">
      <dgm:prSet presAssocID="{4E40E144-2F6A-4E82-87B8-E65C76A42590}" presName="connectorText" presStyleLbl="sibTrans2D1" presStyleIdx="0" presStyleCnt="7"/>
      <dgm:spPr/>
      <dgm:t>
        <a:bodyPr/>
        <a:lstStyle/>
        <a:p>
          <a:endParaRPr lang="es-EC"/>
        </a:p>
      </dgm:t>
    </dgm:pt>
    <dgm:pt modelId="{3A772B88-172F-4B43-9F4F-56C071533CE4}" type="pres">
      <dgm:prSet presAssocID="{A2546A48-5AA6-40AC-9E64-8447E5F15720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2EC3772-175F-457C-BC4F-D3472008994B}" type="pres">
      <dgm:prSet presAssocID="{70C3F100-1CEB-4C00-8575-1A787CD7C9C3}" presName="sibTrans" presStyleLbl="sibTrans2D1" presStyleIdx="1" presStyleCnt="7"/>
      <dgm:spPr/>
      <dgm:t>
        <a:bodyPr/>
        <a:lstStyle/>
        <a:p>
          <a:endParaRPr lang="es-EC"/>
        </a:p>
      </dgm:t>
    </dgm:pt>
    <dgm:pt modelId="{B578BCEF-E0D3-49FD-8A08-2CCB2A4B49BE}" type="pres">
      <dgm:prSet presAssocID="{70C3F100-1CEB-4C00-8575-1A787CD7C9C3}" presName="connectorText" presStyleLbl="sibTrans2D1" presStyleIdx="1" presStyleCnt="7"/>
      <dgm:spPr/>
      <dgm:t>
        <a:bodyPr/>
        <a:lstStyle/>
        <a:p>
          <a:endParaRPr lang="es-EC"/>
        </a:p>
      </dgm:t>
    </dgm:pt>
    <dgm:pt modelId="{CD665752-B545-4B15-B062-8A97BD8C8F44}" type="pres">
      <dgm:prSet presAssocID="{D82F123D-8403-4242-8067-52B89D379C2C}" presName="node" presStyleLbl="node1" presStyleIdx="2" presStyleCnt="8" custScaleX="129648" custScaleY="13215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B458494-D354-4F70-B4D6-8FEA80664EDB}" type="pres">
      <dgm:prSet presAssocID="{7B3FC02E-B922-430D-AC22-A6E5ED63DFE8}" presName="sibTrans" presStyleLbl="sibTrans2D1" presStyleIdx="2" presStyleCnt="7"/>
      <dgm:spPr/>
      <dgm:t>
        <a:bodyPr/>
        <a:lstStyle/>
        <a:p>
          <a:endParaRPr lang="es-EC"/>
        </a:p>
      </dgm:t>
    </dgm:pt>
    <dgm:pt modelId="{C0870A6E-FD94-4D88-9013-706147BD3816}" type="pres">
      <dgm:prSet presAssocID="{7B3FC02E-B922-430D-AC22-A6E5ED63DFE8}" presName="connectorText" presStyleLbl="sibTrans2D1" presStyleIdx="2" presStyleCnt="7"/>
      <dgm:spPr/>
      <dgm:t>
        <a:bodyPr/>
        <a:lstStyle/>
        <a:p>
          <a:endParaRPr lang="es-EC"/>
        </a:p>
      </dgm:t>
    </dgm:pt>
    <dgm:pt modelId="{5DD65D16-661A-4060-8EE1-C151D214819E}" type="pres">
      <dgm:prSet presAssocID="{AFCFD7DD-49AB-4F25-864C-3F874894C314}" presName="node" presStyleLbl="node1" presStyleIdx="3" presStyleCnt="8" custScaleX="140509" custScaleY="13967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E22599B-EA2A-4C2F-98A7-5EA99159CF79}" type="pres">
      <dgm:prSet presAssocID="{A0EA3BCE-E9F9-4534-9499-E4D19BC576C3}" presName="sibTrans" presStyleLbl="sibTrans2D1" presStyleIdx="3" presStyleCnt="7" custAng="21537399"/>
      <dgm:spPr/>
      <dgm:t>
        <a:bodyPr/>
        <a:lstStyle/>
        <a:p>
          <a:endParaRPr lang="es-EC"/>
        </a:p>
      </dgm:t>
    </dgm:pt>
    <dgm:pt modelId="{268B29C6-74D2-4C75-8442-26B0869341B1}" type="pres">
      <dgm:prSet presAssocID="{A0EA3BCE-E9F9-4534-9499-E4D19BC576C3}" presName="connectorText" presStyleLbl="sibTrans2D1" presStyleIdx="3" presStyleCnt="7"/>
      <dgm:spPr/>
      <dgm:t>
        <a:bodyPr/>
        <a:lstStyle/>
        <a:p>
          <a:endParaRPr lang="es-EC"/>
        </a:p>
      </dgm:t>
    </dgm:pt>
    <dgm:pt modelId="{1DE39D45-63FC-479E-A244-BD8ABF21F30A}" type="pres">
      <dgm:prSet presAssocID="{2A942067-C2A9-4C87-AB68-C1DCAA80D013}" presName="node" presStyleLbl="node1" presStyleIdx="4" presStyleCnt="8" custScaleX="144936" custScaleY="152614" custLinFactNeighborX="2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C49B772-27E5-464B-9498-B87293FF93FF}" type="pres">
      <dgm:prSet presAssocID="{DB2F4C25-3704-4BB0-A3C8-19C2E05AC1EF}" presName="sibTrans" presStyleLbl="sibTrans2D1" presStyleIdx="4" presStyleCnt="7"/>
      <dgm:spPr/>
      <dgm:t>
        <a:bodyPr/>
        <a:lstStyle/>
        <a:p>
          <a:endParaRPr lang="es-EC"/>
        </a:p>
      </dgm:t>
    </dgm:pt>
    <dgm:pt modelId="{F0FD9F50-6511-4C8C-88DA-B0B4D4DFA27A}" type="pres">
      <dgm:prSet presAssocID="{DB2F4C25-3704-4BB0-A3C8-19C2E05AC1EF}" presName="connectorText" presStyleLbl="sibTrans2D1" presStyleIdx="4" presStyleCnt="7"/>
      <dgm:spPr/>
      <dgm:t>
        <a:bodyPr/>
        <a:lstStyle/>
        <a:p>
          <a:endParaRPr lang="es-EC"/>
        </a:p>
      </dgm:t>
    </dgm:pt>
    <dgm:pt modelId="{99A85406-1850-4BD6-9D03-45F35E8E8EEB}" type="pres">
      <dgm:prSet presAssocID="{4A2CC4E5-2061-4422-8B3A-AF4BA6348C44}" presName="node" presStyleLbl="node1" presStyleIdx="5" presStyleCnt="8" custLinFactNeighborX="-11985" custLinFactNeighborY="-235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584CF76-A9B9-49AF-9BB3-BAAFF4A75402}" type="pres">
      <dgm:prSet presAssocID="{D2CDB12C-D72F-4023-B885-99C0F0CB36E6}" presName="sibTrans" presStyleLbl="sibTrans2D1" presStyleIdx="5" presStyleCnt="7"/>
      <dgm:spPr/>
      <dgm:t>
        <a:bodyPr/>
        <a:lstStyle/>
        <a:p>
          <a:endParaRPr lang="es-EC"/>
        </a:p>
      </dgm:t>
    </dgm:pt>
    <dgm:pt modelId="{687CC573-C3EF-4736-B539-600CE09386CB}" type="pres">
      <dgm:prSet presAssocID="{D2CDB12C-D72F-4023-B885-99C0F0CB36E6}" presName="connectorText" presStyleLbl="sibTrans2D1" presStyleIdx="5" presStyleCnt="7"/>
      <dgm:spPr/>
      <dgm:t>
        <a:bodyPr/>
        <a:lstStyle/>
        <a:p>
          <a:endParaRPr lang="es-EC"/>
        </a:p>
      </dgm:t>
    </dgm:pt>
    <dgm:pt modelId="{40B3E3A2-B12B-43A5-8BF9-AB0E7B035C2C}" type="pres">
      <dgm:prSet presAssocID="{50C81289-6E9E-4D45-AF8E-73DD561159DC}" presName="node" presStyleLbl="node1" presStyleIdx="6" presStyleCnt="8" custLinFactNeighborX="-16215" custLinFactNeighborY="117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10393E8-3395-42D1-ABCF-660A7D3034DE}" type="pres">
      <dgm:prSet presAssocID="{A8F0B7EB-005A-488C-B652-C2942710CF80}" presName="sibTrans" presStyleLbl="sibTrans2D1" presStyleIdx="6" presStyleCnt="7"/>
      <dgm:spPr/>
      <dgm:t>
        <a:bodyPr/>
        <a:lstStyle/>
        <a:p>
          <a:endParaRPr lang="es-EC"/>
        </a:p>
      </dgm:t>
    </dgm:pt>
    <dgm:pt modelId="{37E64E62-A9AF-425B-819C-318EB1DD8B68}" type="pres">
      <dgm:prSet presAssocID="{A8F0B7EB-005A-488C-B652-C2942710CF80}" presName="connectorText" presStyleLbl="sibTrans2D1" presStyleIdx="6" presStyleCnt="7"/>
      <dgm:spPr/>
      <dgm:t>
        <a:bodyPr/>
        <a:lstStyle/>
        <a:p>
          <a:endParaRPr lang="es-EC"/>
        </a:p>
      </dgm:t>
    </dgm:pt>
    <dgm:pt modelId="{75C2D046-8680-4AEA-A6C3-49E6471E4E30}" type="pres">
      <dgm:prSet presAssocID="{A334DF47-675D-448F-8982-D092502A2AE1}" presName="node" presStyleLbl="node1" presStyleIdx="7" presStyleCnt="8" custLinFactNeighborX="-18418" custLinFactNeighborY="958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09870F41-3F8E-4D08-8159-1A0B1A60C8B8}" type="presOf" srcId="{D82F123D-8403-4242-8067-52B89D379C2C}" destId="{CD665752-B545-4B15-B062-8A97BD8C8F44}" srcOrd="0" destOrd="0" presId="urn:microsoft.com/office/officeart/2005/8/layout/process5"/>
    <dgm:cxn modelId="{AD0A6EC1-2388-4F25-BE21-55922732887D}" type="presOf" srcId="{2A942067-C2A9-4C87-AB68-C1DCAA80D013}" destId="{1DE39D45-63FC-479E-A244-BD8ABF21F30A}" srcOrd="0" destOrd="0" presId="urn:microsoft.com/office/officeart/2005/8/layout/process5"/>
    <dgm:cxn modelId="{69377EBE-BD9E-4043-9933-E0F6198AD729}" srcId="{D200AEA2-9574-4FDF-8560-6A3154F52E4F}" destId="{50C81289-6E9E-4D45-AF8E-73DD561159DC}" srcOrd="6" destOrd="0" parTransId="{85EF0235-C554-4091-BFC2-83259198FC32}" sibTransId="{A8F0B7EB-005A-488C-B652-C2942710CF80}"/>
    <dgm:cxn modelId="{EC8EE648-5C4B-49C7-9948-02D411DA2332}" type="presOf" srcId="{A334DF47-675D-448F-8982-D092502A2AE1}" destId="{75C2D046-8680-4AEA-A6C3-49E6471E4E30}" srcOrd="0" destOrd="0" presId="urn:microsoft.com/office/officeart/2005/8/layout/process5"/>
    <dgm:cxn modelId="{11722972-C17E-42FE-BB53-53DD646AB094}" type="presOf" srcId="{DB2F4C25-3704-4BB0-A3C8-19C2E05AC1EF}" destId="{0C49B772-27E5-464B-9498-B87293FF93FF}" srcOrd="0" destOrd="0" presId="urn:microsoft.com/office/officeart/2005/8/layout/process5"/>
    <dgm:cxn modelId="{E5C51D9B-D658-4596-A787-45A99B2E12BA}" srcId="{D200AEA2-9574-4FDF-8560-6A3154F52E4F}" destId="{D82F123D-8403-4242-8067-52B89D379C2C}" srcOrd="2" destOrd="0" parTransId="{D4A62F27-0A8A-4B99-A830-6786F5B0532C}" sibTransId="{7B3FC02E-B922-430D-AC22-A6E5ED63DFE8}"/>
    <dgm:cxn modelId="{6AF6B5FB-DF5A-47CC-8597-B8C3A13F6689}" type="presOf" srcId="{70C3F100-1CEB-4C00-8575-1A787CD7C9C3}" destId="{B578BCEF-E0D3-49FD-8A08-2CCB2A4B49BE}" srcOrd="1" destOrd="0" presId="urn:microsoft.com/office/officeart/2005/8/layout/process5"/>
    <dgm:cxn modelId="{F42BE32D-C262-480C-BF1A-152D0B8CE741}" srcId="{D200AEA2-9574-4FDF-8560-6A3154F52E4F}" destId="{F64CD7E8-34AA-4118-8055-EA19BBF9950B}" srcOrd="0" destOrd="0" parTransId="{EFB10A63-3EBF-4899-AB05-52BBF2384438}" sibTransId="{4E40E144-2F6A-4E82-87B8-E65C76A42590}"/>
    <dgm:cxn modelId="{F1D216E2-4188-4642-A978-478228C8B581}" type="presOf" srcId="{A8F0B7EB-005A-488C-B652-C2942710CF80}" destId="{37E64E62-A9AF-425B-819C-318EB1DD8B68}" srcOrd="1" destOrd="0" presId="urn:microsoft.com/office/officeart/2005/8/layout/process5"/>
    <dgm:cxn modelId="{1C4C187C-2161-40C8-A3E0-36F1E77E11F0}" type="presOf" srcId="{D2CDB12C-D72F-4023-B885-99C0F0CB36E6}" destId="{687CC573-C3EF-4736-B539-600CE09386CB}" srcOrd="1" destOrd="0" presId="urn:microsoft.com/office/officeart/2005/8/layout/process5"/>
    <dgm:cxn modelId="{AD36F761-A3FC-4B93-94C7-9B344E4E70D6}" type="presOf" srcId="{4E40E144-2F6A-4E82-87B8-E65C76A42590}" destId="{E47A8DD9-19D0-4F4F-A32C-7F208E2A9989}" srcOrd="0" destOrd="0" presId="urn:microsoft.com/office/officeart/2005/8/layout/process5"/>
    <dgm:cxn modelId="{38321D9C-538F-4F8C-A1D9-0E49EA4016AA}" type="presOf" srcId="{50C81289-6E9E-4D45-AF8E-73DD561159DC}" destId="{40B3E3A2-B12B-43A5-8BF9-AB0E7B035C2C}" srcOrd="0" destOrd="0" presId="urn:microsoft.com/office/officeart/2005/8/layout/process5"/>
    <dgm:cxn modelId="{C7043E5F-9D9E-4489-93E3-9BB91AC83923}" srcId="{D200AEA2-9574-4FDF-8560-6A3154F52E4F}" destId="{A334DF47-675D-448F-8982-D092502A2AE1}" srcOrd="7" destOrd="0" parTransId="{DD0E194D-B863-485C-A52E-E10AC370C51E}" sibTransId="{4B2CE8E9-898B-4196-B415-AF9C1B09A5D4}"/>
    <dgm:cxn modelId="{AD453F9F-940A-44F2-ADF7-DC7F7B248CDA}" type="presOf" srcId="{7B3FC02E-B922-430D-AC22-A6E5ED63DFE8}" destId="{DB458494-D354-4F70-B4D6-8FEA80664EDB}" srcOrd="0" destOrd="0" presId="urn:microsoft.com/office/officeart/2005/8/layout/process5"/>
    <dgm:cxn modelId="{8BCE35A3-1D09-487B-87F8-49509135ABD1}" type="presOf" srcId="{F64CD7E8-34AA-4118-8055-EA19BBF9950B}" destId="{91726D48-992D-46E4-BF73-426D0A732DA2}" srcOrd="0" destOrd="0" presId="urn:microsoft.com/office/officeart/2005/8/layout/process5"/>
    <dgm:cxn modelId="{4F49B5F3-4F2E-4F6C-83C1-B9098C9ECA2B}" type="presOf" srcId="{DB2F4C25-3704-4BB0-A3C8-19C2E05AC1EF}" destId="{F0FD9F50-6511-4C8C-88DA-B0B4D4DFA27A}" srcOrd="1" destOrd="0" presId="urn:microsoft.com/office/officeart/2005/8/layout/process5"/>
    <dgm:cxn modelId="{504419ED-B84A-48C5-B11C-38433E06C7CE}" type="presOf" srcId="{AFCFD7DD-49AB-4F25-864C-3F874894C314}" destId="{5DD65D16-661A-4060-8EE1-C151D214819E}" srcOrd="0" destOrd="0" presId="urn:microsoft.com/office/officeart/2005/8/layout/process5"/>
    <dgm:cxn modelId="{96885164-68BB-4171-BAC8-B3645883BA8D}" srcId="{D200AEA2-9574-4FDF-8560-6A3154F52E4F}" destId="{AFCFD7DD-49AB-4F25-864C-3F874894C314}" srcOrd="3" destOrd="0" parTransId="{5CFB0398-18CD-44E2-8CB0-7DE554E54289}" sibTransId="{A0EA3BCE-E9F9-4534-9499-E4D19BC576C3}"/>
    <dgm:cxn modelId="{C2122978-627C-4597-AE98-B701F89F4BA7}" type="presOf" srcId="{A2546A48-5AA6-40AC-9E64-8447E5F15720}" destId="{3A772B88-172F-4B43-9F4F-56C071533CE4}" srcOrd="0" destOrd="0" presId="urn:microsoft.com/office/officeart/2005/8/layout/process5"/>
    <dgm:cxn modelId="{D034FFE4-BCC1-400C-BA7C-0FCD16931A91}" type="presOf" srcId="{D2CDB12C-D72F-4023-B885-99C0F0CB36E6}" destId="{B584CF76-A9B9-49AF-9BB3-BAAFF4A75402}" srcOrd="0" destOrd="0" presId="urn:microsoft.com/office/officeart/2005/8/layout/process5"/>
    <dgm:cxn modelId="{02CA6A1D-7BC5-4875-A0B8-AAE90EF9317A}" type="presOf" srcId="{4E40E144-2F6A-4E82-87B8-E65C76A42590}" destId="{C894A4FF-F8A1-4C9C-9F0F-B326824D677E}" srcOrd="1" destOrd="0" presId="urn:microsoft.com/office/officeart/2005/8/layout/process5"/>
    <dgm:cxn modelId="{86F29EAB-F75C-4ABB-AFD8-2B0901A0C128}" type="presOf" srcId="{4A2CC4E5-2061-4422-8B3A-AF4BA6348C44}" destId="{99A85406-1850-4BD6-9D03-45F35E8E8EEB}" srcOrd="0" destOrd="0" presId="urn:microsoft.com/office/officeart/2005/8/layout/process5"/>
    <dgm:cxn modelId="{63B9C0C8-E8E6-4DDE-8DF1-BCDA15C1E6D2}" srcId="{D200AEA2-9574-4FDF-8560-6A3154F52E4F}" destId="{4A2CC4E5-2061-4422-8B3A-AF4BA6348C44}" srcOrd="5" destOrd="0" parTransId="{72BA8076-0367-495C-8A3C-8CC10FBB48D7}" sibTransId="{D2CDB12C-D72F-4023-B885-99C0F0CB36E6}"/>
    <dgm:cxn modelId="{4ACB8864-28B2-405C-A142-7F36FB8DD742}" type="presOf" srcId="{A8F0B7EB-005A-488C-B652-C2942710CF80}" destId="{F10393E8-3395-42D1-ABCF-660A7D3034DE}" srcOrd="0" destOrd="0" presId="urn:microsoft.com/office/officeart/2005/8/layout/process5"/>
    <dgm:cxn modelId="{20758C44-DD58-499D-9AF0-B72A07FBC6CC}" srcId="{D200AEA2-9574-4FDF-8560-6A3154F52E4F}" destId="{2A942067-C2A9-4C87-AB68-C1DCAA80D013}" srcOrd="4" destOrd="0" parTransId="{2940E86C-6399-41CE-89B8-21F2DDC7CE29}" sibTransId="{DB2F4C25-3704-4BB0-A3C8-19C2E05AC1EF}"/>
    <dgm:cxn modelId="{27A4E753-084C-4B0A-B1FA-5A1638F24E17}" srcId="{D200AEA2-9574-4FDF-8560-6A3154F52E4F}" destId="{A2546A48-5AA6-40AC-9E64-8447E5F15720}" srcOrd="1" destOrd="0" parTransId="{8819BEE4-3391-4133-8641-381CD9358224}" sibTransId="{70C3F100-1CEB-4C00-8575-1A787CD7C9C3}"/>
    <dgm:cxn modelId="{A8047BD2-D8DE-435E-97CD-11509F199571}" type="presOf" srcId="{A0EA3BCE-E9F9-4534-9499-E4D19BC576C3}" destId="{8E22599B-EA2A-4C2F-98A7-5EA99159CF79}" srcOrd="0" destOrd="0" presId="urn:microsoft.com/office/officeart/2005/8/layout/process5"/>
    <dgm:cxn modelId="{6D650BCF-9FF3-421D-BDDF-E9AA25218C8D}" type="presOf" srcId="{70C3F100-1CEB-4C00-8575-1A787CD7C9C3}" destId="{72EC3772-175F-457C-BC4F-D3472008994B}" srcOrd="0" destOrd="0" presId="urn:microsoft.com/office/officeart/2005/8/layout/process5"/>
    <dgm:cxn modelId="{BC87B6F0-6A31-4FBC-A428-3FDF40253367}" type="presOf" srcId="{D200AEA2-9574-4FDF-8560-6A3154F52E4F}" destId="{4E36386E-DA1E-43E3-B5EE-1FC6C52BD01B}" srcOrd="0" destOrd="0" presId="urn:microsoft.com/office/officeart/2005/8/layout/process5"/>
    <dgm:cxn modelId="{B0D2A4D4-E0D1-4E20-865B-5D704ACE6811}" type="presOf" srcId="{A0EA3BCE-E9F9-4534-9499-E4D19BC576C3}" destId="{268B29C6-74D2-4C75-8442-26B0869341B1}" srcOrd="1" destOrd="0" presId="urn:microsoft.com/office/officeart/2005/8/layout/process5"/>
    <dgm:cxn modelId="{F537C172-B613-40DB-B190-EEC7C6128863}" type="presOf" srcId="{7B3FC02E-B922-430D-AC22-A6E5ED63DFE8}" destId="{C0870A6E-FD94-4D88-9013-706147BD3816}" srcOrd="1" destOrd="0" presId="urn:microsoft.com/office/officeart/2005/8/layout/process5"/>
    <dgm:cxn modelId="{FAC10150-A729-4293-87B0-41AF8BF4F2AC}" type="presParOf" srcId="{4E36386E-DA1E-43E3-B5EE-1FC6C52BD01B}" destId="{91726D48-992D-46E4-BF73-426D0A732DA2}" srcOrd="0" destOrd="0" presId="urn:microsoft.com/office/officeart/2005/8/layout/process5"/>
    <dgm:cxn modelId="{DFE4676E-0264-4BD2-B370-FE6C31F3F016}" type="presParOf" srcId="{4E36386E-DA1E-43E3-B5EE-1FC6C52BD01B}" destId="{E47A8DD9-19D0-4F4F-A32C-7F208E2A9989}" srcOrd="1" destOrd="0" presId="urn:microsoft.com/office/officeart/2005/8/layout/process5"/>
    <dgm:cxn modelId="{495E7D36-4053-4075-A014-D8C012118B53}" type="presParOf" srcId="{E47A8DD9-19D0-4F4F-A32C-7F208E2A9989}" destId="{C894A4FF-F8A1-4C9C-9F0F-B326824D677E}" srcOrd="0" destOrd="0" presId="urn:microsoft.com/office/officeart/2005/8/layout/process5"/>
    <dgm:cxn modelId="{02D510D2-1B79-4477-9699-804600700805}" type="presParOf" srcId="{4E36386E-DA1E-43E3-B5EE-1FC6C52BD01B}" destId="{3A772B88-172F-4B43-9F4F-56C071533CE4}" srcOrd="2" destOrd="0" presId="urn:microsoft.com/office/officeart/2005/8/layout/process5"/>
    <dgm:cxn modelId="{9B8F3BF0-818D-4B1D-8950-AC7559EF1018}" type="presParOf" srcId="{4E36386E-DA1E-43E3-B5EE-1FC6C52BD01B}" destId="{72EC3772-175F-457C-BC4F-D3472008994B}" srcOrd="3" destOrd="0" presId="urn:microsoft.com/office/officeart/2005/8/layout/process5"/>
    <dgm:cxn modelId="{D75F75D2-A1FA-4504-A1D9-6A39DC97E278}" type="presParOf" srcId="{72EC3772-175F-457C-BC4F-D3472008994B}" destId="{B578BCEF-E0D3-49FD-8A08-2CCB2A4B49BE}" srcOrd="0" destOrd="0" presId="urn:microsoft.com/office/officeart/2005/8/layout/process5"/>
    <dgm:cxn modelId="{B53911DA-D05E-44FC-B461-41A9DFA56F78}" type="presParOf" srcId="{4E36386E-DA1E-43E3-B5EE-1FC6C52BD01B}" destId="{CD665752-B545-4B15-B062-8A97BD8C8F44}" srcOrd="4" destOrd="0" presId="urn:microsoft.com/office/officeart/2005/8/layout/process5"/>
    <dgm:cxn modelId="{1F34687A-49EA-40F8-9796-1F8882143351}" type="presParOf" srcId="{4E36386E-DA1E-43E3-B5EE-1FC6C52BD01B}" destId="{DB458494-D354-4F70-B4D6-8FEA80664EDB}" srcOrd="5" destOrd="0" presId="urn:microsoft.com/office/officeart/2005/8/layout/process5"/>
    <dgm:cxn modelId="{8D904A21-8371-443F-AA6D-5AEBB3144A51}" type="presParOf" srcId="{DB458494-D354-4F70-B4D6-8FEA80664EDB}" destId="{C0870A6E-FD94-4D88-9013-706147BD3816}" srcOrd="0" destOrd="0" presId="urn:microsoft.com/office/officeart/2005/8/layout/process5"/>
    <dgm:cxn modelId="{3A3460FB-A55D-4211-B299-34256DC9AB7A}" type="presParOf" srcId="{4E36386E-DA1E-43E3-B5EE-1FC6C52BD01B}" destId="{5DD65D16-661A-4060-8EE1-C151D214819E}" srcOrd="6" destOrd="0" presId="urn:microsoft.com/office/officeart/2005/8/layout/process5"/>
    <dgm:cxn modelId="{E004CBB3-0CA6-4554-8C8F-034357B504C9}" type="presParOf" srcId="{4E36386E-DA1E-43E3-B5EE-1FC6C52BD01B}" destId="{8E22599B-EA2A-4C2F-98A7-5EA99159CF79}" srcOrd="7" destOrd="0" presId="urn:microsoft.com/office/officeart/2005/8/layout/process5"/>
    <dgm:cxn modelId="{2A0CC43D-BC30-4B10-8E03-73E7E77C0D63}" type="presParOf" srcId="{8E22599B-EA2A-4C2F-98A7-5EA99159CF79}" destId="{268B29C6-74D2-4C75-8442-26B0869341B1}" srcOrd="0" destOrd="0" presId="urn:microsoft.com/office/officeart/2005/8/layout/process5"/>
    <dgm:cxn modelId="{F4C7404A-BD9E-439F-8AE1-94DE07F5C45B}" type="presParOf" srcId="{4E36386E-DA1E-43E3-B5EE-1FC6C52BD01B}" destId="{1DE39D45-63FC-479E-A244-BD8ABF21F30A}" srcOrd="8" destOrd="0" presId="urn:microsoft.com/office/officeart/2005/8/layout/process5"/>
    <dgm:cxn modelId="{243EE181-C85D-4914-83D6-B303C33AE8B6}" type="presParOf" srcId="{4E36386E-DA1E-43E3-B5EE-1FC6C52BD01B}" destId="{0C49B772-27E5-464B-9498-B87293FF93FF}" srcOrd="9" destOrd="0" presId="urn:microsoft.com/office/officeart/2005/8/layout/process5"/>
    <dgm:cxn modelId="{B1806470-9743-4769-A1F1-18B1E6A2390A}" type="presParOf" srcId="{0C49B772-27E5-464B-9498-B87293FF93FF}" destId="{F0FD9F50-6511-4C8C-88DA-B0B4D4DFA27A}" srcOrd="0" destOrd="0" presId="urn:microsoft.com/office/officeart/2005/8/layout/process5"/>
    <dgm:cxn modelId="{262ABC56-E0C7-44E7-BDD2-6AD8056FACAB}" type="presParOf" srcId="{4E36386E-DA1E-43E3-B5EE-1FC6C52BD01B}" destId="{99A85406-1850-4BD6-9D03-45F35E8E8EEB}" srcOrd="10" destOrd="0" presId="urn:microsoft.com/office/officeart/2005/8/layout/process5"/>
    <dgm:cxn modelId="{90B43256-104F-4C57-A5C5-FE079DC3489D}" type="presParOf" srcId="{4E36386E-DA1E-43E3-B5EE-1FC6C52BD01B}" destId="{B584CF76-A9B9-49AF-9BB3-BAAFF4A75402}" srcOrd="11" destOrd="0" presId="urn:microsoft.com/office/officeart/2005/8/layout/process5"/>
    <dgm:cxn modelId="{EF4FAA2D-1D03-41F4-A88C-7406F553809B}" type="presParOf" srcId="{B584CF76-A9B9-49AF-9BB3-BAAFF4A75402}" destId="{687CC573-C3EF-4736-B539-600CE09386CB}" srcOrd="0" destOrd="0" presId="urn:microsoft.com/office/officeart/2005/8/layout/process5"/>
    <dgm:cxn modelId="{5C8CE63B-8E8F-4858-9BD5-4AE3148491D1}" type="presParOf" srcId="{4E36386E-DA1E-43E3-B5EE-1FC6C52BD01B}" destId="{40B3E3A2-B12B-43A5-8BF9-AB0E7B035C2C}" srcOrd="12" destOrd="0" presId="urn:microsoft.com/office/officeart/2005/8/layout/process5"/>
    <dgm:cxn modelId="{B18D5FAD-4EA3-4260-A7E0-A16B0656B977}" type="presParOf" srcId="{4E36386E-DA1E-43E3-B5EE-1FC6C52BD01B}" destId="{F10393E8-3395-42D1-ABCF-660A7D3034DE}" srcOrd="13" destOrd="0" presId="urn:microsoft.com/office/officeart/2005/8/layout/process5"/>
    <dgm:cxn modelId="{A7F67932-0725-42ED-8E9A-727ADA741203}" type="presParOf" srcId="{F10393E8-3395-42D1-ABCF-660A7D3034DE}" destId="{37E64E62-A9AF-425B-819C-318EB1DD8B68}" srcOrd="0" destOrd="0" presId="urn:microsoft.com/office/officeart/2005/8/layout/process5"/>
    <dgm:cxn modelId="{BB31EBA4-8B8D-4CA2-BA23-BF4D57082054}" type="presParOf" srcId="{4E36386E-DA1E-43E3-B5EE-1FC6C52BD01B}" destId="{75C2D046-8680-4AEA-A6C3-49E6471E4E30}" srcOrd="14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C6BBED6A-4DFF-49D5-9EB4-4888E5B5C3F4}" type="doc">
      <dgm:prSet loTypeId="urn:microsoft.com/office/officeart/2005/8/layout/vProcess5" loCatId="process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2B2D6B33-258F-4724-81A1-269535F60961}">
      <dgm:prSet phldrT="[Texto]" custT="1"/>
      <dgm:spPr/>
      <dgm:t>
        <a:bodyPr/>
        <a:lstStyle/>
        <a:p>
          <a:pPr algn="just"/>
          <a:r>
            <a:rPr lang="es-EC" sz="1400" dirty="0" smtClean="0">
              <a:latin typeface="Arial" pitchFamily="34" charset="0"/>
              <a:cs typeface="Arial" pitchFamily="34" charset="0"/>
            </a:rPr>
            <a:t>Al GAD de Rocafuerte</a:t>
          </a:r>
        </a:p>
        <a:p>
          <a:pPr algn="just"/>
          <a:r>
            <a:rPr lang="es-EC" sz="1400" dirty="0" smtClean="0">
              <a:latin typeface="Arial" pitchFamily="34" charset="0"/>
              <a:cs typeface="Arial" pitchFamily="34" charset="0"/>
            </a:rPr>
            <a:t>Aplicar los proyectos</a:t>
          </a:r>
        </a:p>
        <a:p>
          <a:pPr algn="just"/>
          <a:r>
            <a:rPr lang="es-EC" sz="1400" dirty="0" smtClean="0">
              <a:latin typeface="Arial" pitchFamily="34" charset="0"/>
              <a:cs typeface="Arial" pitchFamily="34" charset="0"/>
            </a:rPr>
            <a:t>6.83% incremento de Turistas</a:t>
          </a:r>
          <a:endParaRPr lang="es-EC" sz="1400" dirty="0">
            <a:latin typeface="Arial" pitchFamily="34" charset="0"/>
            <a:cs typeface="Arial" pitchFamily="34" charset="0"/>
          </a:endParaRPr>
        </a:p>
      </dgm:t>
    </dgm:pt>
    <dgm:pt modelId="{8EA599DE-B245-41DB-8DA0-C30FC9416048}" type="parTrans" cxnId="{59B23FB9-A384-4D59-88DD-10C43574CB99}">
      <dgm:prSet/>
      <dgm:spPr/>
      <dgm:t>
        <a:bodyPr/>
        <a:lstStyle/>
        <a:p>
          <a:endParaRPr lang="es-EC"/>
        </a:p>
      </dgm:t>
    </dgm:pt>
    <dgm:pt modelId="{3BC483CA-873C-4EDF-BD95-EB76C8D325E3}" type="sibTrans" cxnId="{59B23FB9-A384-4D59-88DD-10C43574CB99}">
      <dgm:prSet/>
      <dgm:spPr/>
      <dgm:t>
        <a:bodyPr/>
        <a:lstStyle/>
        <a:p>
          <a:endParaRPr lang="es-EC"/>
        </a:p>
      </dgm:t>
    </dgm:pt>
    <dgm:pt modelId="{8EC4AEFD-4CBE-4EFB-96F6-A5179E0295F8}">
      <dgm:prSet phldrT="[Texto]" custT="1"/>
      <dgm:spPr/>
      <dgm:t>
        <a:bodyPr/>
        <a:lstStyle/>
        <a:p>
          <a:pPr algn="just"/>
          <a:r>
            <a:rPr lang="es-EC" sz="1400" dirty="0" smtClean="0">
              <a:latin typeface="Arial" pitchFamily="34" charset="0"/>
              <a:cs typeface="Arial" pitchFamily="34" charset="0"/>
            </a:rPr>
            <a:t>Intervenir inmediatamente / Promover el trabajo en equipo</a:t>
          </a:r>
          <a:endParaRPr lang="es-EC" sz="1400" dirty="0">
            <a:latin typeface="Arial" pitchFamily="34" charset="0"/>
            <a:cs typeface="Arial" pitchFamily="34" charset="0"/>
          </a:endParaRPr>
        </a:p>
      </dgm:t>
    </dgm:pt>
    <dgm:pt modelId="{7AD75C28-1AEC-4AE3-B963-60382B337C94}" type="parTrans" cxnId="{CA6ECE74-90ED-41C4-83C0-A600F098378C}">
      <dgm:prSet/>
      <dgm:spPr/>
      <dgm:t>
        <a:bodyPr/>
        <a:lstStyle/>
        <a:p>
          <a:endParaRPr lang="es-EC"/>
        </a:p>
      </dgm:t>
    </dgm:pt>
    <dgm:pt modelId="{D8F736AE-0B5E-4E91-A65A-A60BE5CD070D}" type="sibTrans" cxnId="{CA6ECE74-90ED-41C4-83C0-A600F098378C}">
      <dgm:prSet/>
      <dgm:spPr/>
      <dgm:t>
        <a:bodyPr/>
        <a:lstStyle/>
        <a:p>
          <a:endParaRPr lang="es-EC"/>
        </a:p>
      </dgm:t>
    </dgm:pt>
    <dgm:pt modelId="{D59D5EAE-3630-4C5A-AFA1-4F36CDEB6AF1}">
      <dgm:prSet phldrT="[Texto]" custT="1"/>
      <dgm:spPr/>
      <dgm:t>
        <a:bodyPr/>
        <a:lstStyle/>
        <a:p>
          <a:r>
            <a:rPr lang="es-EC" sz="1400" dirty="0" smtClean="0">
              <a:latin typeface="Arial" pitchFamily="34" charset="0"/>
              <a:cs typeface="Arial" pitchFamily="34" charset="0"/>
            </a:rPr>
            <a:t>Analizar la estructura organizacional</a:t>
          </a:r>
          <a:endParaRPr lang="es-EC" sz="1600" dirty="0">
            <a:latin typeface="Arial" pitchFamily="34" charset="0"/>
            <a:cs typeface="Arial" pitchFamily="34" charset="0"/>
          </a:endParaRPr>
        </a:p>
      </dgm:t>
    </dgm:pt>
    <dgm:pt modelId="{6B465238-5777-44E1-B2A7-C81E6F8A2D28}" type="parTrans" cxnId="{B11795D8-3888-4843-B637-8149C4EFA31E}">
      <dgm:prSet/>
      <dgm:spPr/>
      <dgm:t>
        <a:bodyPr/>
        <a:lstStyle/>
        <a:p>
          <a:endParaRPr lang="es-EC"/>
        </a:p>
      </dgm:t>
    </dgm:pt>
    <dgm:pt modelId="{2FA1B35C-B0B3-4B0E-8484-91117115BBB7}" type="sibTrans" cxnId="{B11795D8-3888-4843-B637-8149C4EFA31E}">
      <dgm:prSet/>
      <dgm:spPr/>
      <dgm:t>
        <a:bodyPr/>
        <a:lstStyle/>
        <a:p>
          <a:endParaRPr lang="es-EC"/>
        </a:p>
      </dgm:t>
    </dgm:pt>
    <dgm:pt modelId="{BB63CB93-8C90-4AA1-90A6-3A3FF7410D93}">
      <dgm:prSet phldrT="[Texto]" custT="1"/>
      <dgm:spPr/>
      <dgm:t>
        <a:bodyPr/>
        <a:lstStyle/>
        <a:p>
          <a:r>
            <a:rPr lang="es-EC" sz="1400" dirty="0" smtClean="0">
              <a:latin typeface="Arial" pitchFamily="34" charset="0"/>
              <a:cs typeface="Arial" pitchFamily="34" charset="0"/>
            </a:rPr>
            <a:t>Aprovechar proyecciones (7% el ingreso de turistas al país)</a:t>
          </a:r>
        </a:p>
        <a:p>
          <a:r>
            <a:rPr lang="es-EC" sz="1400" dirty="0" smtClean="0">
              <a:latin typeface="Arial" pitchFamily="34" charset="0"/>
              <a:cs typeface="Arial" pitchFamily="34" charset="0"/>
            </a:rPr>
            <a:t>Publicidad y promoción</a:t>
          </a:r>
          <a:endParaRPr lang="es-EC" sz="1400" dirty="0">
            <a:latin typeface="Arial" pitchFamily="34" charset="0"/>
            <a:cs typeface="Arial" pitchFamily="34" charset="0"/>
          </a:endParaRPr>
        </a:p>
      </dgm:t>
    </dgm:pt>
    <dgm:pt modelId="{4E03A665-CA2D-4882-A048-B6AC09D3EEF8}" type="parTrans" cxnId="{60FD70FC-6804-41A5-9F02-7ED35D9615C8}">
      <dgm:prSet/>
      <dgm:spPr/>
      <dgm:t>
        <a:bodyPr/>
        <a:lstStyle/>
        <a:p>
          <a:endParaRPr lang="en-US"/>
        </a:p>
      </dgm:t>
    </dgm:pt>
    <dgm:pt modelId="{94602708-4F21-4776-8258-997DB2E94031}" type="sibTrans" cxnId="{60FD70FC-6804-41A5-9F02-7ED35D9615C8}">
      <dgm:prSet/>
      <dgm:spPr/>
      <dgm:t>
        <a:bodyPr/>
        <a:lstStyle/>
        <a:p>
          <a:endParaRPr lang="en-US"/>
        </a:p>
      </dgm:t>
    </dgm:pt>
    <dgm:pt modelId="{E26A8843-9C13-49C7-BDAA-6E080E7475A1}">
      <dgm:prSet phldrT="[Texto]" custT="1"/>
      <dgm:spPr/>
      <dgm:t>
        <a:bodyPr/>
        <a:lstStyle/>
        <a:p>
          <a:r>
            <a:rPr lang="es-EC" sz="1400" dirty="0" smtClean="0">
              <a:latin typeface="Arial" pitchFamily="34" charset="0"/>
              <a:cs typeface="Arial" pitchFamily="34" charset="0"/>
            </a:rPr>
            <a:t>A la universidad </a:t>
          </a:r>
        </a:p>
        <a:p>
          <a:r>
            <a:rPr lang="es-EC" sz="1400" dirty="0" smtClean="0">
              <a:latin typeface="Arial" pitchFamily="34" charset="0"/>
              <a:cs typeface="Arial" pitchFamily="34" charset="0"/>
            </a:rPr>
            <a:t>Tomar como base este trabajo de grado </a:t>
          </a:r>
          <a:endParaRPr lang="es-EC" sz="1400" dirty="0">
            <a:latin typeface="Arial" pitchFamily="34" charset="0"/>
            <a:cs typeface="Arial" pitchFamily="34" charset="0"/>
          </a:endParaRPr>
        </a:p>
      </dgm:t>
    </dgm:pt>
    <dgm:pt modelId="{3DD38566-A893-469B-883C-0137A836AE3A}" type="parTrans" cxnId="{DFD6FC78-F90B-43DD-85B7-3BF9B0947882}">
      <dgm:prSet/>
      <dgm:spPr/>
      <dgm:t>
        <a:bodyPr/>
        <a:lstStyle/>
        <a:p>
          <a:endParaRPr lang="en-US"/>
        </a:p>
      </dgm:t>
    </dgm:pt>
    <dgm:pt modelId="{104A7803-8903-48B8-90D3-9AC713C8A4FA}" type="sibTrans" cxnId="{DFD6FC78-F90B-43DD-85B7-3BF9B0947882}">
      <dgm:prSet/>
      <dgm:spPr/>
      <dgm:t>
        <a:bodyPr/>
        <a:lstStyle/>
        <a:p>
          <a:endParaRPr lang="en-US"/>
        </a:p>
      </dgm:t>
    </dgm:pt>
    <dgm:pt modelId="{D9AFBA21-8F05-41B8-9FB2-2EEDA966A566}" type="pres">
      <dgm:prSet presAssocID="{C6BBED6A-4DFF-49D5-9EB4-4888E5B5C3F4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93F7FD5-6252-4B3A-8071-2D36F0AEE543}" type="pres">
      <dgm:prSet presAssocID="{C6BBED6A-4DFF-49D5-9EB4-4888E5B5C3F4}" presName="dummyMaxCanvas" presStyleCnt="0">
        <dgm:presLayoutVars/>
      </dgm:prSet>
      <dgm:spPr/>
      <dgm:t>
        <a:bodyPr/>
        <a:lstStyle/>
        <a:p>
          <a:endParaRPr lang="en-US"/>
        </a:p>
      </dgm:t>
    </dgm:pt>
    <dgm:pt modelId="{CE5C91E3-DA44-4D9A-A8C9-AE02A41D4083}" type="pres">
      <dgm:prSet presAssocID="{C6BBED6A-4DFF-49D5-9EB4-4888E5B5C3F4}" presName="FiveNodes_1" presStyleLbl="node1" presStyleIdx="0" presStyleCnt="5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279754-A535-4BBD-ADF4-739AD4206925}" type="pres">
      <dgm:prSet presAssocID="{C6BBED6A-4DFF-49D5-9EB4-4888E5B5C3F4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620387-8107-4AEE-84A4-B4D5A38870B8}" type="pres">
      <dgm:prSet presAssocID="{C6BBED6A-4DFF-49D5-9EB4-4888E5B5C3F4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587CE5-AA33-494B-8B66-299B986078ED}" type="pres">
      <dgm:prSet presAssocID="{C6BBED6A-4DFF-49D5-9EB4-4888E5B5C3F4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EE5170-3495-48D5-AC38-6CC7D3018CAE}" type="pres">
      <dgm:prSet presAssocID="{C6BBED6A-4DFF-49D5-9EB4-4888E5B5C3F4}" presName="FiveNodes_5" presStyleLbl="node1" presStyleIdx="4" presStyleCnt="5" custScaleY="71200" custLinFactNeighborX="-3111" custLinFactNeighborY="-1523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AFAD47-A8E3-42C9-BE38-CCAF9C1E06D4}" type="pres">
      <dgm:prSet presAssocID="{C6BBED6A-4DFF-49D5-9EB4-4888E5B5C3F4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602907-3AAC-4BDD-9578-429A35E68A17}" type="pres">
      <dgm:prSet presAssocID="{C6BBED6A-4DFF-49D5-9EB4-4888E5B5C3F4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EB28B4-5B35-4B94-8916-41EC0D8844AC}" type="pres">
      <dgm:prSet presAssocID="{C6BBED6A-4DFF-49D5-9EB4-4888E5B5C3F4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784CDC-571F-44BF-8E93-955889B9FB4D}" type="pres">
      <dgm:prSet presAssocID="{C6BBED6A-4DFF-49D5-9EB4-4888E5B5C3F4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394B9B-EA75-495E-98C4-44993732EE63}" type="pres">
      <dgm:prSet presAssocID="{C6BBED6A-4DFF-49D5-9EB4-4888E5B5C3F4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EFBC59-39C2-449E-B7A8-CD73E684FABB}" type="pres">
      <dgm:prSet presAssocID="{C6BBED6A-4DFF-49D5-9EB4-4888E5B5C3F4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23A693-63F1-4A44-A236-C5BB7061ECFB}" type="pres">
      <dgm:prSet presAssocID="{C6BBED6A-4DFF-49D5-9EB4-4888E5B5C3F4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12041C-55D1-46A2-A0CC-7E6A62C489E8}" type="pres">
      <dgm:prSet presAssocID="{C6BBED6A-4DFF-49D5-9EB4-4888E5B5C3F4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46FBF8-D932-47B6-B19F-624632035701}" type="pres">
      <dgm:prSet presAssocID="{C6BBED6A-4DFF-49D5-9EB4-4888E5B5C3F4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0557D48-8FB9-49EE-8785-88D2E73B1721}" type="presOf" srcId="{D8F736AE-0B5E-4E91-A65A-A60BE5CD070D}" destId="{6D602907-3AAC-4BDD-9578-429A35E68A17}" srcOrd="0" destOrd="0" presId="urn:microsoft.com/office/officeart/2005/8/layout/vProcess5"/>
    <dgm:cxn modelId="{8BB1CC03-FF14-4A42-A662-9F20CBD561D9}" type="presOf" srcId="{2B2D6B33-258F-4724-81A1-269535F60961}" destId="{CE5C91E3-DA44-4D9A-A8C9-AE02A41D4083}" srcOrd="0" destOrd="0" presId="urn:microsoft.com/office/officeart/2005/8/layout/vProcess5"/>
    <dgm:cxn modelId="{C49FF233-EE69-4BE8-B353-9DF1BF7070C4}" type="presOf" srcId="{BB63CB93-8C90-4AA1-90A6-3A3FF7410D93}" destId="{F8587CE5-AA33-494B-8B66-299B986078ED}" srcOrd="0" destOrd="0" presId="urn:microsoft.com/office/officeart/2005/8/layout/vProcess5"/>
    <dgm:cxn modelId="{B11795D8-3888-4843-B637-8149C4EFA31E}" srcId="{C6BBED6A-4DFF-49D5-9EB4-4888E5B5C3F4}" destId="{D59D5EAE-3630-4C5A-AFA1-4F36CDEB6AF1}" srcOrd="2" destOrd="0" parTransId="{6B465238-5777-44E1-B2A7-C81E6F8A2D28}" sibTransId="{2FA1B35C-B0B3-4B0E-8484-91117115BBB7}"/>
    <dgm:cxn modelId="{B774C3F2-0592-4D99-8486-6D4AFB8DA159}" type="presOf" srcId="{E26A8843-9C13-49C7-BDAA-6E080E7475A1}" destId="{6946FBF8-D932-47B6-B19F-624632035701}" srcOrd="1" destOrd="0" presId="urn:microsoft.com/office/officeart/2005/8/layout/vProcess5"/>
    <dgm:cxn modelId="{CAC67C36-E88C-4524-9F07-9DA8DCE43754}" type="presOf" srcId="{C6BBED6A-4DFF-49D5-9EB4-4888E5B5C3F4}" destId="{D9AFBA21-8F05-41B8-9FB2-2EEDA966A566}" srcOrd="0" destOrd="0" presId="urn:microsoft.com/office/officeart/2005/8/layout/vProcess5"/>
    <dgm:cxn modelId="{60FD70FC-6804-41A5-9F02-7ED35D9615C8}" srcId="{C6BBED6A-4DFF-49D5-9EB4-4888E5B5C3F4}" destId="{BB63CB93-8C90-4AA1-90A6-3A3FF7410D93}" srcOrd="3" destOrd="0" parTransId="{4E03A665-CA2D-4882-A048-B6AC09D3EEF8}" sibTransId="{94602708-4F21-4776-8258-997DB2E94031}"/>
    <dgm:cxn modelId="{3E68E11D-71A5-4631-A509-1A98C65B9A73}" type="presOf" srcId="{D59D5EAE-3630-4C5A-AFA1-4F36CDEB6AF1}" destId="{0A23A693-63F1-4A44-A236-C5BB7061ECFB}" srcOrd="1" destOrd="0" presId="urn:microsoft.com/office/officeart/2005/8/layout/vProcess5"/>
    <dgm:cxn modelId="{59B23FB9-A384-4D59-88DD-10C43574CB99}" srcId="{C6BBED6A-4DFF-49D5-9EB4-4888E5B5C3F4}" destId="{2B2D6B33-258F-4724-81A1-269535F60961}" srcOrd="0" destOrd="0" parTransId="{8EA599DE-B245-41DB-8DA0-C30FC9416048}" sibTransId="{3BC483CA-873C-4EDF-BD95-EB76C8D325E3}"/>
    <dgm:cxn modelId="{86DF4FE4-F555-4171-B5EA-7D9EA2AE81FC}" type="presOf" srcId="{94602708-4F21-4776-8258-997DB2E94031}" destId="{EC784CDC-571F-44BF-8E93-955889B9FB4D}" srcOrd="0" destOrd="0" presId="urn:microsoft.com/office/officeart/2005/8/layout/vProcess5"/>
    <dgm:cxn modelId="{DFD6FC78-F90B-43DD-85B7-3BF9B0947882}" srcId="{C6BBED6A-4DFF-49D5-9EB4-4888E5B5C3F4}" destId="{E26A8843-9C13-49C7-BDAA-6E080E7475A1}" srcOrd="4" destOrd="0" parTransId="{3DD38566-A893-469B-883C-0137A836AE3A}" sibTransId="{104A7803-8903-48B8-90D3-9AC713C8A4FA}"/>
    <dgm:cxn modelId="{8123833A-B46C-404D-BA07-5D4BFA8DA6B1}" type="presOf" srcId="{E26A8843-9C13-49C7-BDAA-6E080E7475A1}" destId="{B9EE5170-3495-48D5-AC38-6CC7D3018CAE}" srcOrd="0" destOrd="0" presId="urn:microsoft.com/office/officeart/2005/8/layout/vProcess5"/>
    <dgm:cxn modelId="{C8768E93-248A-46B6-9CCE-B94CA2307938}" type="presOf" srcId="{3BC483CA-873C-4EDF-BD95-EB76C8D325E3}" destId="{09AFAD47-A8E3-42C9-BE38-CCAF9C1E06D4}" srcOrd="0" destOrd="0" presId="urn:microsoft.com/office/officeart/2005/8/layout/vProcess5"/>
    <dgm:cxn modelId="{E8FD5F72-7803-42B4-890F-4189BD912673}" type="presOf" srcId="{2B2D6B33-258F-4724-81A1-269535F60961}" destId="{61394B9B-EA75-495E-98C4-44993732EE63}" srcOrd="1" destOrd="0" presId="urn:microsoft.com/office/officeart/2005/8/layout/vProcess5"/>
    <dgm:cxn modelId="{A3BACF8F-330B-41E8-8B81-15CDB8B18D2D}" type="presOf" srcId="{8EC4AEFD-4CBE-4EFB-96F6-A5179E0295F8}" destId="{DF279754-A535-4BBD-ADF4-739AD4206925}" srcOrd="0" destOrd="0" presId="urn:microsoft.com/office/officeart/2005/8/layout/vProcess5"/>
    <dgm:cxn modelId="{5DD69F6D-4834-4C1D-ACC4-0EFCD2F29B76}" type="presOf" srcId="{D59D5EAE-3630-4C5A-AFA1-4F36CDEB6AF1}" destId="{5A620387-8107-4AEE-84A4-B4D5A38870B8}" srcOrd="0" destOrd="0" presId="urn:microsoft.com/office/officeart/2005/8/layout/vProcess5"/>
    <dgm:cxn modelId="{CA6ECE74-90ED-41C4-83C0-A600F098378C}" srcId="{C6BBED6A-4DFF-49D5-9EB4-4888E5B5C3F4}" destId="{8EC4AEFD-4CBE-4EFB-96F6-A5179E0295F8}" srcOrd="1" destOrd="0" parTransId="{7AD75C28-1AEC-4AE3-B963-60382B337C94}" sibTransId="{D8F736AE-0B5E-4E91-A65A-A60BE5CD070D}"/>
    <dgm:cxn modelId="{C0670281-BA9A-4206-B2F2-BF429DB270EA}" type="presOf" srcId="{2FA1B35C-B0B3-4B0E-8484-91117115BBB7}" destId="{2AEB28B4-5B35-4B94-8916-41EC0D8844AC}" srcOrd="0" destOrd="0" presId="urn:microsoft.com/office/officeart/2005/8/layout/vProcess5"/>
    <dgm:cxn modelId="{ABD8054C-8ACF-4C06-981E-9FC44D98A85E}" type="presOf" srcId="{BB63CB93-8C90-4AA1-90A6-3A3FF7410D93}" destId="{4B12041C-55D1-46A2-A0CC-7E6A62C489E8}" srcOrd="1" destOrd="0" presId="urn:microsoft.com/office/officeart/2005/8/layout/vProcess5"/>
    <dgm:cxn modelId="{6ACC1A23-1565-48B0-9759-0013B56A4641}" type="presOf" srcId="{8EC4AEFD-4CBE-4EFB-96F6-A5179E0295F8}" destId="{C1EFBC59-39C2-449E-B7A8-CD73E684FABB}" srcOrd="1" destOrd="0" presId="urn:microsoft.com/office/officeart/2005/8/layout/vProcess5"/>
    <dgm:cxn modelId="{1C992017-8836-4732-86DA-C91C4352B943}" type="presParOf" srcId="{D9AFBA21-8F05-41B8-9FB2-2EEDA966A566}" destId="{593F7FD5-6252-4B3A-8071-2D36F0AEE543}" srcOrd="0" destOrd="0" presId="urn:microsoft.com/office/officeart/2005/8/layout/vProcess5"/>
    <dgm:cxn modelId="{BC6A9F3E-5666-42C0-B411-F3E4C93A699D}" type="presParOf" srcId="{D9AFBA21-8F05-41B8-9FB2-2EEDA966A566}" destId="{CE5C91E3-DA44-4D9A-A8C9-AE02A41D4083}" srcOrd="1" destOrd="0" presId="urn:microsoft.com/office/officeart/2005/8/layout/vProcess5"/>
    <dgm:cxn modelId="{8180EF70-974D-426F-8116-F690BCF7696C}" type="presParOf" srcId="{D9AFBA21-8F05-41B8-9FB2-2EEDA966A566}" destId="{DF279754-A535-4BBD-ADF4-739AD4206925}" srcOrd="2" destOrd="0" presId="urn:microsoft.com/office/officeart/2005/8/layout/vProcess5"/>
    <dgm:cxn modelId="{027A14AD-3115-4CDD-9592-E79033627781}" type="presParOf" srcId="{D9AFBA21-8F05-41B8-9FB2-2EEDA966A566}" destId="{5A620387-8107-4AEE-84A4-B4D5A38870B8}" srcOrd="3" destOrd="0" presId="urn:microsoft.com/office/officeart/2005/8/layout/vProcess5"/>
    <dgm:cxn modelId="{B1B1D6D3-28F5-4822-A322-1B9114299A0A}" type="presParOf" srcId="{D9AFBA21-8F05-41B8-9FB2-2EEDA966A566}" destId="{F8587CE5-AA33-494B-8B66-299B986078ED}" srcOrd="4" destOrd="0" presId="urn:microsoft.com/office/officeart/2005/8/layout/vProcess5"/>
    <dgm:cxn modelId="{F3A888D7-54EB-4283-8C24-CCCA8CA10AC8}" type="presParOf" srcId="{D9AFBA21-8F05-41B8-9FB2-2EEDA966A566}" destId="{B9EE5170-3495-48D5-AC38-6CC7D3018CAE}" srcOrd="5" destOrd="0" presId="urn:microsoft.com/office/officeart/2005/8/layout/vProcess5"/>
    <dgm:cxn modelId="{EA05DF79-29BE-48AB-A8EC-EE94C32AF09F}" type="presParOf" srcId="{D9AFBA21-8F05-41B8-9FB2-2EEDA966A566}" destId="{09AFAD47-A8E3-42C9-BE38-CCAF9C1E06D4}" srcOrd="6" destOrd="0" presId="urn:microsoft.com/office/officeart/2005/8/layout/vProcess5"/>
    <dgm:cxn modelId="{3B8BA51B-BC98-477D-9D85-9F97214A581A}" type="presParOf" srcId="{D9AFBA21-8F05-41B8-9FB2-2EEDA966A566}" destId="{6D602907-3AAC-4BDD-9578-429A35E68A17}" srcOrd="7" destOrd="0" presId="urn:microsoft.com/office/officeart/2005/8/layout/vProcess5"/>
    <dgm:cxn modelId="{FE65CC56-20D1-4E78-8DA7-72E618A58266}" type="presParOf" srcId="{D9AFBA21-8F05-41B8-9FB2-2EEDA966A566}" destId="{2AEB28B4-5B35-4B94-8916-41EC0D8844AC}" srcOrd="8" destOrd="0" presId="urn:microsoft.com/office/officeart/2005/8/layout/vProcess5"/>
    <dgm:cxn modelId="{6426951B-B2D2-405E-8315-33B02783FD11}" type="presParOf" srcId="{D9AFBA21-8F05-41B8-9FB2-2EEDA966A566}" destId="{EC784CDC-571F-44BF-8E93-955889B9FB4D}" srcOrd="9" destOrd="0" presId="urn:microsoft.com/office/officeart/2005/8/layout/vProcess5"/>
    <dgm:cxn modelId="{CAD03DF6-2A68-4E79-82B1-2FD4075B3380}" type="presParOf" srcId="{D9AFBA21-8F05-41B8-9FB2-2EEDA966A566}" destId="{61394B9B-EA75-495E-98C4-44993732EE63}" srcOrd="10" destOrd="0" presId="urn:microsoft.com/office/officeart/2005/8/layout/vProcess5"/>
    <dgm:cxn modelId="{F4BE3E56-C96E-466D-9C53-5B51EE258CD6}" type="presParOf" srcId="{D9AFBA21-8F05-41B8-9FB2-2EEDA966A566}" destId="{C1EFBC59-39C2-449E-B7A8-CD73E684FABB}" srcOrd="11" destOrd="0" presId="urn:microsoft.com/office/officeart/2005/8/layout/vProcess5"/>
    <dgm:cxn modelId="{31B72852-B4A7-40EB-A8D1-2B7EEF5FFF9B}" type="presParOf" srcId="{D9AFBA21-8F05-41B8-9FB2-2EEDA966A566}" destId="{0A23A693-63F1-4A44-A236-C5BB7061ECFB}" srcOrd="12" destOrd="0" presId="urn:microsoft.com/office/officeart/2005/8/layout/vProcess5"/>
    <dgm:cxn modelId="{AF8C698D-8F2A-4484-B388-5EAEBCB98D1F}" type="presParOf" srcId="{D9AFBA21-8F05-41B8-9FB2-2EEDA966A566}" destId="{4B12041C-55D1-46A2-A0CC-7E6A62C489E8}" srcOrd="13" destOrd="0" presId="urn:microsoft.com/office/officeart/2005/8/layout/vProcess5"/>
    <dgm:cxn modelId="{0726697A-9BC0-476E-993A-BAAD70AF200B}" type="presParOf" srcId="{D9AFBA21-8F05-41B8-9FB2-2EEDA966A566}" destId="{6946FBF8-D932-47B6-B19F-624632035701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6A9343B-02A3-495E-BC80-6EBE4607E340}" type="doc">
      <dgm:prSet loTypeId="urn:microsoft.com/office/officeart/2008/layout/AlternatingPictureCircles" loCatId="picture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s-EC"/>
        </a:p>
      </dgm:t>
    </dgm:pt>
    <dgm:pt modelId="{CD15CB39-F78C-4D24-BE15-C1C8FFA5F5DA}">
      <dgm:prSet phldrT="[Texto]" custT="1"/>
      <dgm:spPr/>
      <dgm:t>
        <a:bodyPr/>
        <a:lstStyle/>
        <a:p>
          <a:r>
            <a:rPr lang="es-EC" sz="900" dirty="0" smtClean="0"/>
            <a:t>ROCAFUERTE</a:t>
          </a:r>
        </a:p>
        <a:p>
          <a:r>
            <a:rPr lang="es-EC" sz="900" dirty="0" smtClean="0"/>
            <a:t> - Gastronomía</a:t>
          </a:r>
        </a:p>
        <a:p>
          <a:r>
            <a:rPr lang="es-EC" sz="900" dirty="0" smtClean="0"/>
            <a:t>- Tradición </a:t>
          </a:r>
        </a:p>
        <a:p>
          <a:r>
            <a:rPr lang="es-EC" sz="900" dirty="0" smtClean="0"/>
            <a:t>- Naturaleza</a:t>
          </a:r>
        </a:p>
      </dgm:t>
    </dgm:pt>
    <dgm:pt modelId="{1ABC08F2-EA83-4B6E-850E-262A8980DDDB}" type="parTrans" cxnId="{65A31471-5638-4C5E-ABA4-6E7EBD1BD8C9}">
      <dgm:prSet/>
      <dgm:spPr/>
      <dgm:t>
        <a:bodyPr/>
        <a:lstStyle/>
        <a:p>
          <a:endParaRPr lang="es-EC"/>
        </a:p>
      </dgm:t>
    </dgm:pt>
    <dgm:pt modelId="{02B392C2-2E17-4EB7-BDB5-D820A0B32A65}" type="sibTrans" cxnId="{65A31471-5638-4C5E-ABA4-6E7EBD1BD8C9}">
      <dgm:prSet/>
      <dgm:spPr/>
      <dgm:t>
        <a:bodyPr/>
        <a:lstStyle/>
        <a:p>
          <a:endParaRPr lang="es-EC"/>
        </a:p>
      </dgm:t>
    </dgm:pt>
    <dgm:pt modelId="{0E95CDF4-2659-48DB-B6A8-26E9EE1CA537}">
      <dgm:prSet phldrT="[Texto]"/>
      <dgm:spPr/>
      <dgm:t>
        <a:bodyPr/>
        <a:lstStyle/>
        <a:p>
          <a:r>
            <a:rPr lang="es-EC" dirty="0" smtClean="0"/>
            <a:t>Elementos diferenciadores</a:t>
          </a:r>
          <a:endParaRPr lang="es-EC" dirty="0"/>
        </a:p>
      </dgm:t>
    </dgm:pt>
    <dgm:pt modelId="{26462EA0-C48F-4610-8CE5-CB79D6D649B4}" type="parTrans" cxnId="{D41F70F6-530F-44DA-A192-B34A74D73435}">
      <dgm:prSet/>
      <dgm:spPr/>
      <dgm:t>
        <a:bodyPr/>
        <a:lstStyle/>
        <a:p>
          <a:endParaRPr lang="es-EC"/>
        </a:p>
      </dgm:t>
    </dgm:pt>
    <dgm:pt modelId="{FBA95909-F74A-490B-9857-4F9670725A0B}" type="sibTrans" cxnId="{D41F70F6-530F-44DA-A192-B34A74D73435}">
      <dgm:prSet/>
      <dgm:spPr/>
      <dgm:t>
        <a:bodyPr/>
        <a:lstStyle/>
        <a:p>
          <a:endParaRPr lang="es-EC"/>
        </a:p>
      </dgm:t>
    </dgm:pt>
    <dgm:pt modelId="{4F78EA2C-3BF1-47CC-97C7-07186932D00B}">
      <dgm:prSet phldrT="[Texto]"/>
      <dgm:spPr/>
      <dgm:t>
        <a:bodyPr/>
        <a:lstStyle/>
        <a:p>
          <a:r>
            <a:rPr lang="es-EC" dirty="0" smtClean="0"/>
            <a:t>Enfocar esfuerzos para impulsar el desarrollo turístico </a:t>
          </a:r>
          <a:endParaRPr lang="es-EC" dirty="0"/>
        </a:p>
      </dgm:t>
    </dgm:pt>
    <dgm:pt modelId="{B4D6D84D-C288-4934-ABD6-D86E4046F215}" type="parTrans" cxnId="{33F04E96-3AF4-4DAB-AEDB-40B10E222594}">
      <dgm:prSet/>
      <dgm:spPr/>
      <dgm:t>
        <a:bodyPr/>
        <a:lstStyle/>
        <a:p>
          <a:endParaRPr lang="es-EC"/>
        </a:p>
      </dgm:t>
    </dgm:pt>
    <dgm:pt modelId="{B1DA134E-27E9-4ECB-86E8-B068A5C884E3}" type="sibTrans" cxnId="{33F04E96-3AF4-4DAB-AEDB-40B10E222594}">
      <dgm:prSet/>
      <dgm:spPr/>
      <dgm:t>
        <a:bodyPr/>
        <a:lstStyle/>
        <a:p>
          <a:endParaRPr lang="es-EC"/>
        </a:p>
      </dgm:t>
    </dgm:pt>
    <dgm:pt modelId="{EAFBD667-3DA1-4256-BBE3-1154B85400E0}" type="pres">
      <dgm:prSet presAssocID="{D6A9343B-02A3-495E-BC80-6EBE4607E340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s-EC"/>
        </a:p>
      </dgm:t>
    </dgm:pt>
    <dgm:pt modelId="{F336A478-8680-4C87-BB5C-C25D3084561E}" type="pres">
      <dgm:prSet presAssocID="{CD15CB39-F78C-4D24-BE15-C1C8FFA5F5DA}" presName="composite" presStyleCnt="0"/>
      <dgm:spPr/>
    </dgm:pt>
    <dgm:pt modelId="{9F7D0C42-22B6-4469-9D48-331F5A7C3EDF}" type="pres">
      <dgm:prSet presAssocID="{CD15CB39-F78C-4D24-BE15-C1C8FFA5F5DA}" presName="Accent" presStyleLbl="alignNode1" presStyleIdx="0" presStyleCnt="5">
        <dgm:presLayoutVars>
          <dgm:chMax val="0"/>
          <dgm:chPref val="0"/>
        </dgm:presLayoutVars>
      </dgm:prSet>
      <dgm:spPr/>
    </dgm:pt>
    <dgm:pt modelId="{75D998C0-69B8-4D4B-AD7B-29E07F83DD45}" type="pres">
      <dgm:prSet presAssocID="{CD15CB39-F78C-4D24-BE15-C1C8FFA5F5DA}" presName="Image" presStyleLbl="bgImgPlace1" presStyleIdx="0" presStyleCnt="3" custScaleX="128307" custScaleY="115670" custLinFactNeighborX="-20410" custLinFactNeighborY="-2601">
        <dgm:presLayoutVars>
          <dgm:chMax val="0"/>
          <dgm:chPref val="0"/>
          <dgm:bulletEnabled val="1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50698B3E-61B5-45AF-AA02-B23C79C1933D}" type="pres">
      <dgm:prSet presAssocID="{CD15CB39-F78C-4D24-BE15-C1C8FFA5F5DA}" presName="Parent" presStyleLbl="fgAccFollow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20AC8DB-D2CB-468B-AEDC-E8774A257238}" type="pres">
      <dgm:prSet presAssocID="{CD15CB39-F78C-4D24-BE15-C1C8FFA5F5DA}" presName="Space" presStyleCnt="0">
        <dgm:presLayoutVars>
          <dgm:chMax val="0"/>
          <dgm:chPref val="0"/>
        </dgm:presLayoutVars>
      </dgm:prSet>
      <dgm:spPr/>
    </dgm:pt>
    <dgm:pt modelId="{EDB6BFF3-919D-4721-97BA-2FC8A48D10D2}" type="pres">
      <dgm:prSet presAssocID="{02B392C2-2E17-4EB7-BDB5-D820A0B32A65}" presName="ConnectorComposite" presStyleCnt="0"/>
      <dgm:spPr/>
    </dgm:pt>
    <dgm:pt modelId="{18EBB61F-FC97-48EE-9E89-FF9C8FECADE2}" type="pres">
      <dgm:prSet presAssocID="{02B392C2-2E17-4EB7-BDB5-D820A0B32A65}" presName="TopSpacing" presStyleCnt="0"/>
      <dgm:spPr/>
    </dgm:pt>
    <dgm:pt modelId="{2016F55E-8409-4E51-947A-E586C31C6A41}" type="pres">
      <dgm:prSet presAssocID="{02B392C2-2E17-4EB7-BDB5-D820A0B32A65}" presName="Connector" presStyleLbl="alignNode1" presStyleIdx="1" presStyleCnt="5"/>
      <dgm:spPr/>
    </dgm:pt>
    <dgm:pt modelId="{0A9A1EA2-3924-433F-A5DF-E46FFE08E9DB}" type="pres">
      <dgm:prSet presAssocID="{02B392C2-2E17-4EB7-BDB5-D820A0B32A65}" presName="BottomSpacing" presStyleCnt="0"/>
      <dgm:spPr/>
    </dgm:pt>
    <dgm:pt modelId="{75DC9C58-3ECC-4D44-85ED-8E25D0B23E09}" type="pres">
      <dgm:prSet presAssocID="{0E95CDF4-2659-48DB-B6A8-26E9EE1CA537}" presName="composite" presStyleCnt="0"/>
      <dgm:spPr/>
    </dgm:pt>
    <dgm:pt modelId="{1E311E66-7357-4558-B7BA-A9B2AF38ED6D}" type="pres">
      <dgm:prSet presAssocID="{0E95CDF4-2659-48DB-B6A8-26E9EE1CA537}" presName="Accent" presStyleLbl="alignNode1" presStyleIdx="2" presStyleCnt="5">
        <dgm:presLayoutVars>
          <dgm:chMax val="0"/>
          <dgm:chPref val="0"/>
        </dgm:presLayoutVars>
      </dgm:prSet>
      <dgm:spPr/>
    </dgm:pt>
    <dgm:pt modelId="{8E15163E-4388-4C48-9322-F02CE3BFCBEB}" type="pres">
      <dgm:prSet presAssocID="{0E95CDF4-2659-48DB-B6A8-26E9EE1CA537}" presName="Image" presStyleLbl="bgImgPlace1" presStyleIdx="1" presStyleCnt="3" custLinFactNeighborX="3457" custLinFactNeighborY="-914">
        <dgm:presLayoutVars>
          <dgm:chMax val="0"/>
          <dgm:chPref val="0"/>
          <dgm:bulletEnabled val="1"/>
        </dgm:presLayoutVars>
      </dgm:prSet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</dgm:spPr>
    </dgm:pt>
    <dgm:pt modelId="{131189BB-21FF-41E4-9205-7D057954D653}" type="pres">
      <dgm:prSet presAssocID="{0E95CDF4-2659-48DB-B6A8-26E9EE1CA537}" presName="Parent" presStyleLbl="fgAccFollow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5C3E297-00D5-4B47-A465-4C6606EE6153}" type="pres">
      <dgm:prSet presAssocID="{0E95CDF4-2659-48DB-B6A8-26E9EE1CA537}" presName="Space" presStyleCnt="0">
        <dgm:presLayoutVars>
          <dgm:chMax val="0"/>
          <dgm:chPref val="0"/>
        </dgm:presLayoutVars>
      </dgm:prSet>
      <dgm:spPr/>
    </dgm:pt>
    <dgm:pt modelId="{717BA907-0201-4E44-9B54-8139A577E551}" type="pres">
      <dgm:prSet presAssocID="{FBA95909-F74A-490B-9857-4F9670725A0B}" presName="ConnectorComposite" presStyleCnt="0"/>
      <dgm:spPr/>
    </dgm:pt>
    <dgm:pt modelId="{AF0119B9-ADE4-4031-B2BE-64D39A343E12}" type="pres">
      <dgm:prSet presAssocID="{FBA95909-F74A-490B-9857-4F9670725A0B}" presName="TopSpacing" presStyleCnt="0"/>
      <dgm:spPr/>
    </dgm:pt>
    <dgm:pt modelId="{47D93D6A-1E0B-45C4-A610-2040C4754BC1}" type="pres">
      <dgm:prSet presAssocID="{FBA95909-F74A-490B-9857-4F9670725A0B}" presName="Connector" presStyleLbl="alignNode1" presStyleIdx="3" presStyleCnt="5"/>
      <dgm:spPr/>
    </dgm:pt>
    <dgm:pt modelId="{0AAA2381-19E5-4A74-83B0-B2DB967CD3DA}" type="pres">
      <dgm:prSet presAssocID="{FBA95909-F74A-490B-9857-4F9670725A0B}" presName="BottomSpacing" presStyleCnt="0"/>
      <dgm:spPr/>
    </dgm:pt>
    <dgm:pt modelId="{4BD2C9DB-EF4F-45F1-87CE-3B4B9618D592}" type="pres">
      <dgm:prSet presAssocID="{4F78EA2C-3BF1-47CC-97C7-07186932D00B}" presName="composite" presStyleCnt="0"/>
      <dgm:spPr/>
    </dgm:pt>
    <dgm:pt modelId="{D5AC788A-2C6A-4885-AEEA-76F3C0266F0D}" type="pres">
      <dgm:prSet presAssocID="{4F78EA2C-3BF1-47CC-97C7-07186932D00B}" presName="Accent" presStyleLbl="alignNode1" presStyleIdx="4" presStyleCnt="5">
        <dgm:presLayoutVars>
          <dgm:chMax val="0"/>
          <dgm:chPref val="0"/>
        </dgm:presLayoutVars>
      </dgm:prSet>
      <dgm:spPr/>
    </dgm:pt>
    <dgm:pt modelId="{2C581586-1E91-42F3-8D82-CB4A61A28B92}" type="pres">
      <dgm:prSet presAssocID="{4F78EA2C-3BF1-47CC-97C7-07186932D00B}" presName="Image" presStyleLbl="bgImgPlace1" presStyleIdx="2" presStyleCnt="3">
        <dgm:presLayoutVars>
          <dgm:chMax val="0"/>
          <dgm:chPref val="0"/>
          <dgm:bulletEnabled val="1"/>
        </dgm:presLayoutVars>
      </dgm:prSet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</dgm:pt>
    <dgm:pt modelId="{EFFF2F0A-BF2B-44B0-BA7C-46AA212F4C82}" type="pres">
      <dgm:prSet presAssocID="{4F78EA2C-3BF1-47CC-97C7-07186932D00B}" presName="Parent" presStyleLbl="fgAccFollow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AC120D2-71EF-481E-91E8-26363F9891F4}" type="pres">
      <dgm:prSet presAssocID="{4F78EA2C-3BF1-47CC-97C7-07186932D00B}" presName="Space" presStyleCnt="0">
        <dgm:presLayoutVars>
          <dgm:chMax val="0"/>
          <dgm:chPref val="0"/>
        </dgm:presLayoutVars>
      </dgm:prSet>
      <dgm:spPr/>
    </dgm:pt>
  </dgm:ptLst>
  <dgm:cxnLst>
    <dgm:cxn modelId="{65A31471-5638-4C5E-ABA4-6E7EBD1BD8C9}" srcId="{D6A9343B-02A3-495E-BC80-6EBE4607E340}" destId="{CD15CB39-F78C-4D24-BE15-C1C8FFA5F5DA}" srcOrd="0" destOrd="0" parTransId="{1ABC08F2-EA83-4B6E-850E-262A8980DDDB}" sibTransId="{02B392C2-2E17-4EB7-BDB5-D820A0B32A65}"/>
    <dgm:cxn modelId="{9D9A6981-66F5-473A-AF90-B726C263D758}" type="presOf" srcId="{CD15CB39-F78C-4D24-BE15-C1C8FFA5F5DA}" destId="{50698B3E-61B5-45AF-AA02-B23C79C1933D}" srcOrd="0" destOrd="0" presId="urn:microsoft.com/office/officeart/2008/layout/AlternatingPictureCircles"/>
    <dgm:cxn modelId="{6203DA98-DC36-41CA-A489-3730FC152C10}" type="presOf" srcId="{D6A9343B-02A3-495E-BC80-6EBE4607E340}" destId="{EAFBD667-3DA1-4256-BBE3-1154B85400E0}" srcOrd="0" destOrd="0" presId="urn:microsoft.com/office/officeart/2008/layout/AlternatingPictureCircles"/>
    <dgm:cxn modelId="{33F04E96-3AF4-4DAB-AEDB-40B10E222594}" srcId="{D6A9343B-02A3-495E-BC80-6EBE4607E340}" destId="{4F78EA2C-3BF1-47CC-97C7-07186932D00B}" srcOrd="2" destOrd="0" parTransId="{B4D6D84D-C288-4934-ABD6-D86E4046F215}" sibTransId="{B1DA134E-27E9-4ECB-86E8-B068A5C884E3}"/>
    <dgm:cxn modelId="{8B29D36F-1AA0-4B62-AE5C-1B7BB7FB4A3D}" type="presOf" srcId="{4F78EA2C-3BF1-47CC-97C7-07186932D00B}" destId="{EFFF2F0A-BF2B-44B0-BA7C-46AA212F4C82}" srcOrd="0" destOrd="0" presId="urn:microsoft.com/office/officeart/2008/layout/AlternatingPictureCircles"/>
    <dgm:cxn modelId="{C615663E-B59E-41A8-8F12-887038EF450B}" type="presOf" srcId="{0E95CDF4-2659-48DB-B6A8-26E9EE1CA537}" destId="{131189BB-21FF-41E4-9205-7D057954D653}" srcOrd="0" destOrd="0" presId="urn:microsoft.com/office/officeart/2008/layout/AlternatingPictureCircles"/>
    <dgm:cxn modelId="{D41F70F6-530F-44DA-A192-B34A74D73435}" srcId="{D6A9343B-02A3-495E-BC80-6EBE4607E340}" destId="{0E95CDF4-2659-48DB-B6A8-26E9EE1CA537}" srcOrd="1" destOrd="0" parTransId="{26462EA0-C48F-4610-8CE5-CB79D6D649B4}" sibTransId="{FBA95909-F74A-490B-9857-4F9670725A0B}"/>
    <dgm:cxn modelId="{4E65C2BE-C5E8-4027-94C2-55B58677EAFE}" type="presParOf" srcId="{EAFBD667-3DA1-4256-BBE3-1154B85400E0}" destId="{F336A478-8680-4C87-BB5C-C25D3084561E}" srcOrd="0" destOrd="0" presId="urn:microsoft.com/office/officeart/2008/layout/AlternatingPictureCircles"/>
    <dgm:cxn modelId="{BF9C92B2-C383-471E-AC8E-B071636FB9DD}" type="presParOf" srcId="{F336A478-8680-4C87-BB5C-C25D3084561E}" destId="{9F7D0C42-22B6-4469-9D48-331F5A7C3EDF}" srcOrd="0" destOrd="0" presId="urn:microsoft.com/office/officeart/2008/layout/AlternatingPictureCircles"/>
    <dgm:cxn modelId="{A6988B4A-2D02-4138-BDA0-76C703679573}" type="presParOf" srcId="{F336A478-8680-4C87-BB5C-C25D3084561E}" destId="{75D998C0-69B8-4D4B-AD7B-29E07F83DD45}" srcOrd="1" destOrd="0" presId="urn:microsoft.com/office/officeart/2008/layout/AlternatingPictureCircles"/>
    <dgm:cxn modelId="{EE8ACC79-E5A7-4F59-A3BA-59AC5D10B622}" type="presParOf" srcId="{F336A478-8680-4C87-BB5C-C25D3084561E}" destId="{50698B3E-61B5-45AF-AA02-B23C79C1933D}" srcOrd="2" destOrd="0" presId="urn:microsoft.com/office/officeart/2008/layout/AlternatingPictureCircles"/>
    <dgm:cxn modelId="{40510836-3499-4329-9882-4C25955562CD}" type="presParOf" srcId="{F336A478-8680-4C87-BB5C-C25D3084561E}" destId="{720AC8DB-D2CB-468B-AEDC-E8774A257238}" srcOrd="3" destOrd="0" presId="urn:microsoft.com/office/officeart/2008/layout/AlternatingPictureCircles"/>
    <dgm:cxn modelId="{B45F0163-7664-453B-A755-59E68745398B}" type="presParOf" srcId="{EAFBD667-3DA1-4256-BBE3-1154B85400E0}" destId="{EDB6BFF3-919D-4721-97BA-2FC8A48D10D2}" srcOrd="1" destOrd="0" presId="urn:microsoft.com/office/officeart/2008/layout/AlternatingPictureCircles"/>
    <dgm:cxn modelId="{9861F8D5-8892-4ECF-9CFF-99ABD36991D9}" type="presParOf" srcId="{EDB6BFF3-919D-4721-97BA-2FC8A48D10D2}" destId="{18EBB61F-FC97-48EE-9E89-FF9C8FECADE2}" srcOrd="0" destOrd="0" presId="urn:microsoft.com/office/officeart/2008/layout/AlternatingPictureCircles"/>
    <dgm:cxn modelId="{35C5AE07-BE68-47F8-B40A-A9C216139E0B}" type="presParOf" srcId="{EDB6BFF3-919D-4721-97BA-2FC8A48D10D2}" destId="{2016F55E-8409-4E51-947A-E586C31C6A41}" srcOrd="1" destOrd="0" presId="urn:microsoft.com/office/officeart/2008/layout/AlternatingPictureCircles"/>
    <dgm:cxn modelId="{5818D771-45E2-4295-9013-417877C3B0D5}" type="presParOf" srcId="{EDB6BFF3-919D-4721-97BA-2FC8A48D10D2}" destId="{0A9A1EA2-3924-433F-A5DF-E46FFE08E9DB}" srcOrd="2" destOrd="0" presId="urn:microsoft.com/office/officeart/2008/layout/AlternatingPictureCircles"/>
    <dgm:cxn modelId="{DBEFE75F-C461-4C9E-83F0-57542454CB78}" type="presParOf" srcId="{EAFBD667-3DA1-4256-BBE3-1154B85400E0}" destId="{75DC9C58-3ECC-4D44-85ED-8E25D0B23E09}" srcOrd="2" destOrd="0" presId="urn:microsoft.com/office/officeart/2008/layout/AlternatingPictureCircles"/>
    <dgm:cxn modelId="{EA6B81AC-2736-49CA-808B-0ED93579D1A2}" type="presParOf" srcId="{75DC9C58-3ECC-4D44-85ED-8E25D0B23E09}" destId="{1E311E66-7357-4558-B7BA-A9B2AF38ED6D}" srcOrd="0" destOrd="0" presId="urn:microsoft.com/office/officeart/2008/layout/AlternatingPictureCircles"/>
    <dgm:cxn modelId="{43AFE7DF-9BBC-4816-8B4D-7360545BD4CD}" type="presParOf" srcId="{75DC9C58-3ECC-4D44-85ED-8E25D0B23E09}" destId="{8E15163E-4388-4C48-9322-F02CE3BFCBEB}" srcOrd="1" destOrd="0" presId="urn:microsoft.com/office/officeart/2008/layout/AlternatingPictureCircles"/>
    <dgm:cxn modelId="{94F1EB47-9BA3-46C7-B155-4880BBFCBE83}" type="presParOf" srcId="{75DC9C58-3ECC-4D44-85ED-8E25D0B23E09}" destId="{131189BB-21FF-41E4-9205-7D057954D653}" srcOrd="2" destOrd="0" presId="urn:microsoft.com/office/officeart/2008/layout/AlternatingPictureCircles"/>
    <dgm:cxn modelId="{AEAC980D-3CC2-4C0B-B6A0-69B01E5C60AE}" type="presParOf" srcId="{75DC9C58-3ECC-4D44-85ED-8E25D0B23E09}" destId="{95C3E297-00D5-4B47-A465-4C6606EE6153}" srcOrd="3" destOrd="0" presId="urn:microsoft.com/office/officeart/2008/layout/AlternatingPictureCircles"/>
    <dgm:cxn modelId="{BE45D434-02A3-49FF-A8EB-542DCD34F583}" type="presParOf" srcId="{EAFBD667-3DA1-4256-BBE3-1154B85400E0}" destId="{717BA907-0201-4E44-9B54-8139A577E551}" srcOrd="3" destOrd="0" presId="urn:microsoft.com/office/officeart/2008/layout/AlternatingPictureCircles"/>
    <dgm:cxn modelId="{B4CBAF02-E36A-4D65-AB9B-D7FC2BE4C88A}" type="presParOf" srcId="{717BA907-0201-4E44-9B54-8139A577E551}" destId="{AF0119B9-ADE4-4031-B2BE-64D39A343E12}" srcOrd="0" destOrd="0" presId="urn:microsoft.com/office/officeart/2008/layout/AlternatingPictureCircles"/>
    <dgm:cxn modelId="{9D6A1B5F-151B-4573-90C3-7E2D7B620A73}" type="presParOf" srcId="{717BA907-0201-4E44-9B54-8139A577E551}" destId="{47D93D6A-1E0B-45C4-A610-2040C4754BC1}" srcOrd="1" destOrd="0" presId="urn:microsoft.com/office/officeart/2008/layout/AlternatingPictureCircles"/>
    <dgm:cxn modelId="{7C5538EB-3315-4205-A65F-EFF47628D84D}" type="presParOf" srcId="{717BA907-0201-4E44-9B54-8139A577E551}" destId="{0AAA2381-19E5-4A74-83B0-B2DB967CD3DA}" srcOrd="2" destOrd="0" presId="urn:microsoft.com/office/officeart/2008/layout/AlternatingPictureCircles"/>
    <dgm:cxn modelId="{F134265A-1CA5-46E2-BA30-0AF5BAFB4E47}" type="presParOf" srcId="{EAFBD667-3DA1-4256-BBE3-1154B85400E0}" destId="{4BD2C9DB-EF4F-45F1-87CE-3B4B9618D592}" srcOrd="4" destOrd="0" presId="urn:microsoft.com/office/officeart/2008/layout/AlternatingPictureCircles"/>
    <dgm:cxn modelId="{AD4A1217-2C4A-41A7-9471-EDE142A5EB40}" type="presParOf" srcId="{4BD2C9DB-EF4F-45F1-87CE-3B4B9618D592}" destId="{D5AC788A-2C6A-4885-AEEA-76F3C0266F0D}" srcOrd="0" destOrd="0" presId="urn:microsoft.com/office/officeart/2008/layout/AlternatingPictureCircles"/>
    <dgm:cxn modelId="{889BC8E2-F74D-46F2-9400-53D9A73AC7F9}" type="presParOf" srcId="{4BD2C9DB-EF4F-45F1-87CE-3B4B9618D592}" destId="{2C581586-1E91-42F3-8D82-CB4A61A28B92}" srcOrd="1" destOrd="0" presId="urn:microsoft.com/office/officeart/2008/layout/AlternatingPictureCircles"/>
    <dgm:cxn modelId="{33A93790-4383-40B6-9E9B-48754428F153}" type="presParOf" srcId="{4BD2C9DB-EF4F-45F1-87CE-3B4B9618D592}" destId="{EFFF2F0A-BF2B-44B0-BA7C-46AA212F4C82}" srcOrd="2" destOrd="0" presId="urn:microsoft.com/office/officeart/2008/layout/AlternatingPictureCircles"/>
    <dgm:cxn modelId="{598112AA-8838-48C9-9463-6728B1055031}" type="presParOf" srcId="{4BD2C9DB-EF4F-45F1-87CE-3B4B9618D592}" destId="{0AC120D2-71EF-481E-91E8-26363F9891F4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6CEBF2E-4A55-4E0C-836C-7921D09D3811}" type="doc">
      <dgm:prSet loTypeId="urn:microsoft.com/office/officeart/2008/layout/BendingPictureCaptionList" loCatId="picture" qsTypeId="urn:microsoft.com/office/officeart/2005/8/quickstyle/3d1" qsCatId="3D" csTypeId="urn:microsoft.com/office/officeart/2005/8/colors/accent6_2" csCatId="accent6" phldr="1"/>
      <dgm:spPr/>
      <dgm:t>
        <a:bodyPr/>
        <a:lstStyle/>
        <a:p>
          <a:endParaRPr lang="es-EC"/>
        </a:p>
      </dgm:t>
    </dgm:pt>
    <dgm:pt modelId="{07167C5A-C2E7-416D-8BF3-E4FB7836D22D}">
      <dgm:prSet phldrT="[Texto]"/>
      <dgm:spPr/>
      <dgm:t>
        <a:bodyPr/>
        <a:lstStyle/>
        <a:p>
          <a:r>
            <a:rPr lang="es-EC" dirty="0" smtClean="0"/>
            <a:t>Artesanías</a:t>
          </a:r>
          <a:endParaRPr lang="es-EC" dirty="0"/>
        </a:p>
      </dgm:t>
    </dgm:pt>
    <dgm:pt modelId="{3EBE1E18-0756-4FEA-B1EA-95538045C4FC}" type="parTrans" cxnId="{601A85E3-201D-4543-9861-832B7E8D940A}">
      <dgm:prSet/>
      <dgm:spPr/>
      <dgm:t>
        <a:bodyPr/>
        <a:lstStyle/>
        <a:p>
          <a:endParaRPr lang="es-EC"/>
        </a:p>
      </dgm:t>
    </dgm:pt>
    <dgm:pt modelId="{D2F891B5-E016-44B7-955E-BB60BCFCB6FF}" type="sibTrans" cxnId="{601A85E3-201D-4543-9861-832B7E8D940A}">
      <dgm:prSet/>
      <dgm:spPr/>
      <dgm:t>
        <a:bodyPr/>
        <a:lstStyle/>
        <a:p>
          <a:endParaRPr lang="es-EC"/>
        </a:p>
      </dgm:t>
    </dgm:pt>
    <dgm:pt modelId="{79748C88-7838-4711-9698-7B2A9C9D5EBC}">
      <dgm:prSet phldrT="[Texto]"/>
      <dgm:spPr/>
      <dgm:t>
        <a:bodyPr/>
        <a:lstStyle/>
        <a:p>
          <a:r>
            <a:rPr lang="es-EC" dirty="0" smtClean="0"/>
            <a:t>Balnearios de Agua Dulce</a:t>
          </a:r>
          <a:endParaRPr lang="es-EC" dirty="0"/>
        </a:p>
      </dgm:t>
    </dgm:pt>
    <dgm:pt modelId="{1FA3E252-B950-4FB4-A1D8-D462775FEA45}" type="parTrans" cxnId="{0BB77B26-9E45-454A-8AD2-660610A0E260}">
      <dgm:prSet/>
      <dgm:spPr/>
      <dgm:t>
        <a:bodyPr/>
        <a:lstStyle/>
        <a:p>
          <a:endParaRPr lang="es-EC"/>
        </a:p>
      </dgm:t>
    </dgm:pt>
    <dgm:pt modelId="{5F4C1981-FCF4-4133-B17D-652DF839AA21}" type="sibTrans" cxnId="{0BB77B26-9E45-454A-8AD2-660610A0E260}">
      <dgm:prSet/>
      <dgm:spPr/>
      <dgm:t>
        <a:bodyPr/>
        <a:lstStyle/>
        <a:p>
          <a:endParaRPr lang="es-EC"/>
        </a:p>
      </dgm:t>
    </dgm:pt>
    <dgm:pt modelId="{F1CD9329-ECF7-4908-AC7F-0DD848BABAFE}">
      <dgm:prSet phldrT="[Texto]"/>
      <dgm:spPr/>
      <dgm:t>
        <a:bodyPr/>
        <a:lstStyle/>
        <a:p>
          <a:r>
            <a:rPr lang="es-EC" dirty="0" smtClean="0"/>
            <a:t>Dulces Típicos</a:t>
          </a:r>
          <a:endParaRPr lang="es-EC" dirty="0"/>
        </a:p>
      </dgm:t>
    </dgm:pt>
    <dgm:pt modelId="{CA45DFDC-74B6-493D-B8E9-DC81E079F453}" type="parTrans" cxnId="{04D2F657-19A9-4D95-A879-4AA5DAF5C5F0}">
      <dgm:prSet/>
      <dgm:spPr/>
      <dgm:t>
        <a:bodyPr/>
        <a:lstStyle/>
        <a:p>
          <a:endParaRPr lang="es-EC"/>
        </a:p>
      </dgm:t>
    </dgm:pt>
    <dgm:pt modelId="{6A65D6D5-6D4B-4041-A60D-CFC534584D8F}" type="sibTrans" cxnId="{04D2F657-19A9-4D95-A879-4AA5DAF5C5F0}">
      <dgm:prSet/>
      <dgm:spPr/>
      <dgm:t>
        <a:bodyPr/>
        <a:lstStyle/>
        <a:p>
          <a:endParaRPr lang="es-EC"/>
        </a:p>
      </dgm:t>
    </dgm:pt>
    <dgm:pt modelId="{17EC321E-D17C-48B3-A641-EAEBF79CE345}" type="pres">
      <dgm:prSet presAssocID="{C6CEBF2E-4A55-4E0C-836C-7921D09D381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BF60C86-E69E-4065-AAE4-B84697BB8D90}" type="pres">
      <dgm:prSet presAssocID="{07167C5A-C2E7-416D-8BF3-E4FB7836D22D}" presName="composite" presStyleCnt="0"/>
      <dgm:spPr/>
    </dgm:pt>
    <dgm:pt modelId="{364055D8-EEC0-4F97-BBA4-F8068A079750}" type="pres">
      <dgm:prSet presAssocID="{07167C5A-C2E7-416D-8BF3-E4FB7836D22D}" presName="rect1" presStyleLbl="b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7E36AE65-526D-4DBE-A73D-1C11A2662101}" type="pres">
      <dgm:prSet presAssocID="{07167C5A-C2E7-416D-8BF3-E4FB7836D22D}" presName="wedgeRectCallout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F49784C-8CC5-495B-8F78-8634079BBA32}" type="pres">
      <dgm:prSet presAssocID="{D2F891B5-E016-44B7-955E-BB60BCFCB6FF}" presName="sibTrans" presStyleCnt="0"/>
      <dgm:spPr/>
    </dgm:pt>
    <dgm:pt modelId="{B8EE1E00-99BC-4633-A2A1-A47A2271D7A6}" type="pres">
      <dgm:prSet presAssocID="{79748C88-7838-4711-9698-7B2A9C9D5EBC}" presName="composite" presStyleCnt="0"/>
      <dgm:spPr/>
    </dgm:pt>
    <dgm:pt modelId="{0E8C56D5-CCB3-45B6-AE50-EACC08FEF3C4}" type="pres">
      <dgm:prSet presAssocID="{79748C88-7838-4711-9698-7B2A9C9D5EBC}" presName="rect1" presStyleLbl="b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3B0C2E6F-AE2B-4C1B-9297-B01711A9A62D}" type="pres">
      <dgm:prSet presAssocID="{79748C88-7838-4711-9698-7B2A9C9D5EBC}" presName="wedgeRectCallout1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EE4227-171E-4E08-B866-B2B6BC752BF4}" type="pres">
      <dgm:prSet presAssocID="{5F4C1981-FCF4-4133-B17D-652DF839AA21}" presName="sibTrans" presStyleCnt="0"/>
      <dgm:spPr/>
    </dgm:pt>
    <dgm:pt modelId="{5586C4B7-C886-4BE9-AAE8-3E0093F68110}" type="pres">
      <dgm:prSet presAssocID="{F1CD9329-ECF7-4908-AC7F-0DD848BABAFE}" presName="composite" presStyleCnt="0"/>
      <dgm:spPr/>
    </dgm:pt>
    <dgm:pt modelId="{0C74C57E-5CA1-4C42-A2E9-DA1CD389BBB0}" type="pres">
      <dgm:prSet presAssocID="{F1CD9329-ECF7-4908-AC7F-0DD848BABAFE}" presName="rect1" presStyleLbl="b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B2E35AF1-7CAF-4BA8-A772-55D9F220C3EF}" type="pres">
      <dgm:prSet presAssocID="{F1CD9329-ECF7-4908-AC7F-0DD848BABAFE}" presName="wedgeRectCallout1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31CC88F-DF58-44B0-8F46-BFE024F2C16B}" type="presOf" srcId="{F1CD9329-ECF7-4908-AC7F-0DD848BABAFE}" destId="{B2E35AF1-7CAF-4BA8-A772-55D9F220C3EF}" srcOrd="0" destOrd="0" presId="urn:microsoft.com/office/officeart/2008/layout/BendingPictureCaptionList"/>
    <dgm:cxn modelId="{0BB77B26-9E45-454A-8AD2-660610A0E260}" srcId="{C6CEBF2E-4A55-4E0C-836C-7921D09D3811}" destId="{79748C88-7838-4711-9698-7B2A9C9D5EBC}" srcOrd="1" destOrd="0" parTransId="{1FA3E252-B950-4FB4-A1D8-D462775FEA45}" sibTransId="{5F4C1981-FCF4-4133-B17D-652DF839AA21}"/>
    <dgm:cxn modelId="{74865235-11FC-4AEA-9972-D8F1A609794A}" type="presOf" srcId="{C6CEBF2E-4A55-4E0C-836C-7921D09D3811}" destId="{17EC321E-D17C-48B3-A641-EAEBF79CE345}" srcOrd="0" destOrd="0" presId="urn:microsoft.com/office/officeart/2008/layout/BendingPictureCaptionList"/>
    <dgm:cxn modelId="{CECFD565-8D62-462D-B354-D6550C7293B8}" type="presOf" srcId="{07167C5A-C2E7-416D-8BF3-E4FB7836D22D}" destId="{7E36AE65-526D-4DBE-A73D-1C11A2662101}" srcOrd="0" destOrd="0" presId="urn:microsoft.com/office/officeart/2008/layout/BendingPictureCaptionList"/>
    <dgm:cxn modelId="{04D2F657-19A9-4D95-A879-4AA5DAF5C5F0}" srcId="{C6CEBF2E-4A55-4E0C-836C-7921D09D3811}" destId="{F1CD9329-ECF7-4908-AC7F-0DD848BABAFE}" srcOrd="2" destOrd="0" parTransId="{CA45DFDC-74B6-493D-B8E9-DC81E079F453}" sibTransId="{6A65D6D5-6D4B-4041-A60D-CFC534584D8F}"/>
    <dgm:cxn modelId="{DEC8C033-E91A-4E02-A16B-EE2C4DC26F91}" type="presOf" srcId="{79748C88-7838-4711-9698-7B2A9C9D5EBC}" destId="{3B0C2E6F-AE2B-4C1B-9297-B01711A9A62D}" srcOrd="0" destOrd="0" presId="urn:microsoft.com/office/officeart/2008/layout/BendingPictureCaptionList"/>
    <dgm:cxn modelId="{601A85E3-201D-4543-9861-832B7E8D940A}" srcId="{C6CEBF2E-4A55-4E0C-836C-7921D09D3811}" destId="{07167C5A-C2E7-416D-8BF3-E4FB7836D22D}" srcOrd="0" destOrd="0" parTransId="{3EBE1E18-0756-4FEA-B1EA-95538045C4FC}" sibTransId="{D2F891B5-E016-44B7-955E-BB60BCFCB6FF}"/>
    <dgm:cxn modelId="{AE35EE11-9A4D-4712-AF6F-D6B270386924}" type="presParOf" srcId="{17EC321E-D17C-48B3-A641-EAEBF79CE345}" destId="{0BF60C86-E69E-4065-AAE4-B84697BB8D90}" srcOrd="0" destOrd="0" presId="urn:microsoft.com/office/officeart/2008/layout/BendingPictureCaptionList"/>
    <dgm:cxn modelId="{BB503D97-9794-4C2C-9107-2D02FA16E557}" type="presParOf" srcId="{0BF60C86-E69E-4065-AAE4-B84697BB8D90}" destId="{364055D8-EEC0-4F97-BBA4-F8068A079750}" srcOrd="0" destOrd="0" presId="urn:microsoft.com/office/officeart/2008/layout/BendingPictureCaptionList"/>
    <dgm:cxn modelId="{303CB5CB-C703-4429-BE7C-9FD23C8A467D}" type="presParOf" srcId="{0BF60C86-E69E-4065-AAE4-B84697BB8D90}" destId="{7E36AE65-526D-4DBE-A73D-1C11A2662101}" srcOrd="1" destOrd="0" presId="urn:microsoft.com/office/officeart/2008/layout/BendingPictureCaptionList"/>
    <dgm:cxn modelId="{2C7E0C52-B6C4-4429-BA83-59A08A90387B}" type="presParOf" srcId="{17EC321E-D17C-48B3-A641-EAEBF79CE345}" destId="{1F49784C-8CC5-495B-8F78-8634079BBA32}" srcOrd="1" destOrd="0" presId="urn:microsoft.com/office/officeart/2008/layout/BendingPictureCaptionList"/>
    <dgm:cxn modelId="{5C632A4E-493D-4878-8601-484CAA2EF0A2}" type="presParOf" srcId="{17EC321E-D17C-48B3-A641-EAEBF79CE345}" destId="{B8EE1E00-99BC-4633-A2A1-A47A2271D7A6}" srcOrd="2" destOrd="0" presId="urn:microsoft.com/office/officeart/2008/layout/BendingPictureCaptionList"/>
    <dgm:cxn modelId="{0E25694F-011C-4EA5-8969-F2964A47B766}" type="presParOf" srcId="{B8EE1E00-99BC-4633-A2A1-A47A2271D7A6}" destId="{0E8C56D5-CCB3-45B6-AE50-EACC08FEF3C4}" srcOrd="0" destOrd="0" presId="urn:microsoft.com/office/officeart/2008/layout/BendingPictureCaptionList"/>
    <dgm:cxn modelId="{DA5FF87B-99D1-412B-B95A-F8EB1536FDB1}" type="presParOf" srcId="{B8EE1E00-99BC-4633-A2A1-A47A2271D7A6}" destId="{3B0C2E6F-AE2B-4C1B-9297-B01711A9A62D}" srcOrd="1" destOrd="0" presId="urn:microsoft.com/office/officeart/2008/layout/BendingPictureCaptionList"/>
    <dgm:cxn modelId="{5AC213D3-43AC-4B2F-9F5E-AB38B148C8FE}" type="presParOf" srcId="{17EC321E-D17C-48B3-A641-EAEBF79CE345}" destId="{DAEE4227-171E-4E08-B866-B2B6BC752BF4}" srcOrd="3" destOrd="0" presId="urn:microsoft.com/office/officeart/2008/layout/BendingPictureCaptionList"/>
    <dgm:cxn modelId="{029DCB80-B0D9-49F7-988B-21ED0916F2D9}" type="presParOf" srcId="{17EC321E-D17C-48B3-A641-EAEBF79CE345}" destId="{5586C4B7-C886-4BE9-AAE8-3E0093F68110}" srcOrd="4" destOrd="0" presId="urn:microsoft.com/office/officeart/2008/layout/BendingPictureCaptionList"/>
    <dgm:cxn modelId="{BBA543BB-CCD8-42F1-88ED-07534B66A09B}" type="presParOf" srcId="{5586C4B7-C886-4BE9-AAE8-3E0093F68110}" destId="{0C74C57E-5CA1-4C42-A2E9-DA1CD389BBB0}" srcOrd="0" destOrd="0" presId="urn:microsoft.com/office/officeart/2008/layout/BendingPictureCaptionList"/>
    <dgm:cxn modelId="{DC1D0445-366F-4B20-9880-7F48EA303254}" type="presParOf" srcId="{5586C4B7-C886-4BE9-AAE8-3E0093F68110}" destId="{B2E35AF1-7CAF-4BA8-A772-55D9F220C3EF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6CEBF2E-4A55-4E0C-836C-7921D09D3811}" type="doc">
      <dgm:prSet loTypeId="urn:microsoft.com/office/officeart/2008/layout/BendingPictureCaptionList" loCatId="picture" qsTypeId="urn:microsoft.com/office/officeart/2005/8/quickstyle/3d1" qsCatId="3D" csTypeId="urn:microsoft.com/office/officeart/2005/8/colors/accent6_2" csCatId="accent6" phldr="1"/>
      <dgm:spPr/>
      <dgm:t>
        <a:bodyPr/>
        <a:lstStyle/>
        <a:p>
          <a:endParaRPr lang="es-EC"/>
        </a:p>
      </dgm:t>
    </dgm:pt>
    <dgm:pt modelId="{07167C5A-C2E7-416D-8BF3-E4FB7836D22D}">
      <dgm:prSet phldrT="[Texto]"/>
      <dgm:spPr/>
      <dgm:t>
        <a:bodyPr/>
        <a:lstStyle/>
        <a:p>
          <a:r>
            <a:rPr lang="es-EC" dirty="0" smtClean="0"/>
            <a:t>Iglesia y Parque Central</a:t>
          </a:r>
          <a:endParaRPr lang="es-EC" dirty="0"/>
        </a:p>
      </dgm:t>
    </dgm:pt>
    <dgm:pt modelId="{3EBE1E18-0756-4FEA-B1EA-95538045C4FC}" type="parTrans" cxnId="{601A85E3-201D-4543-9861-832B7E8D940A}">
      <dgm:prSet/>
      <dgm:spPr/>
      <dgm:t>
        <a:bodyPr/>
        <a:lstStyle/>
        <a:p>
          <a:endParaRPr lang="es-EC"/>
        </a:p>
      </dgm:t>
    </dgm:pt>
    <dgm:pt modelId="{D2F891B5-E016-44B7-955E-BB60BCFCB6FF}" type="sibTrans" cxnId="{601A85E3-201D-4543-9861-832B7E8D940A}">
      <dgm:prSet/>
      <dgm:spPr/>
      <dgm:t>
        <a:bodyPr/>
        <a:lstStyle/>
        <a:p>
          <a:endParaRPr lang="es-EC"/>
        </a:p>
      </dgm:t>
    </dgm:pt>
    <dgm:pt modelId="{79748C88-7838-4711-9698-7B2A9C9D5EBC}">
      <dgm:prSet phldrT="[Texto]"/>
      <dgm:spPr/>
      <dgm:t>
        <a:bodyPr/>
        <a:lstStyle/>
        <a:p>
          <a:r>
            <a:rPr lang="es-EC" dirty="0" smtClean="0"/>
            <a:t>Fiestas</a:t>
          </a:r>
          <a:endParaRPr lang="es-EC" dirty="0"/>
        </a:p>
      </dgm:t>
    </dgm:pt>
    <dgm:pt modelId="{1FA3E252-B950-4FB4-A1D8-D462775FEA45}" type="parTrans" cxnId="{0BB77B26-9E45-454A-8AD2-660610A0E260}">
      <dgm:prSet/>
      <dgm:spPr/>
      <dgm:t>
        <a:bodyPr/>
        <a:lstStyle/>
        <a:p>
          <a:endParaRPr lang="es-EC"/>
        </a:p>
      </dgm:t>
    </dgm:pt>
    <dgm:pt modelId="{5F4C1981-FCF4-4133-B17D-652DF839AA21}" type="sibTrans" cxnId="{0BB77B26-9E45-454A-8AD2-660610A0E260}">
      <dgm:prSet/>
      <dgm:spPr/>
      <dgm:t>
        <a:bodyPr/>
        <a:lstStyle/>
        <a:p>
          <a:endParaRPr lang="es-EC"/>
        </a:p>
      </dgm:t>
    </dgm:pt>
    <dgm:pt modelId="{F1CD9329-ECF7-4908-AC7F-0DD848BABAFE}">
      <dgm:prSet phldrT="[Texto]"/>
      <dgm:spPr/>
      <dgm:t>
        <a:bodyPr/>
        <a:lstStyle/>
        <a:p>
          <a:r>
            <a:rPr lang="es-EC" dirty="0" smtClean="0"/>
            <a:t>San José de las</a:t>
          </a:r>
          <a:r>
            <a:rPr lang="es-EC" baseline="0" dirty="0" smtClean="0"/>
            <a:t> Peñas</a:t>
          </a:r>
          <a:endParaRPr lang="es-EC" dirty="0"/>
        </a:p>
      </dgm:t>
    </dgm:pt>
    <dgm:pt modelId="{CA45DFDC-74B6-493D-B8E9-DC81E079F453}" type="parTrans" cxnId="{04D2F657-19A9-4D95-A879-4AA5DAF5C5F0}">
      <dgm:prSet/>
      <dgm:spPr/>
      <dgm:t>
        <a:bodyPr/>
        <a:lstStyle/>
        <a:p>
          <a:endParaRPr lang="es-EC"/>
        </a:p>
      </dgm:t>
    </dgm:pt>
    <dgm:pt modelId="{6A65D6D5-6D4B-4041-A60D-CFC534584D8F}" type="sibTrans" cxnId="{04D2F657-19A9-4D95-A879-4AA5DAF5C5F0}">
      <dgm:prSet/>
      <dgm:spPr/>
      <dgm:t>
        <a:bodyPr/>
        <a:lstStyle/>
        <a:p>
          <a:endParaRPr lang="es-EC"/>
        </a:p>
      </dgm:t>
    </dgm:pt>
    <dgm:pt modelId="{17EC321E-D17C-48B3-A641-EAEBF79CE345}" type="pres">
      <dgm:prSet presAssocID="{C6CEBF2E-4A55-4E0C-836C-7921D09D381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BF60C86-E69E-4065-AAE4-B84697BB8D90}" type="pres">
      <dgm:prSet presAssocID="{07167C5A-C2E7-416D-8BF3-E4FB7836D22D}" presName="composite" presStyleCnt="0"/>
      <dgm:spPr/>
    </dgm:pt>
    <dgm:pt modelId="{364055D8-EEC0-4F97-BBA4-F8068A079750}" type="pres">
      <dgm:prSet presAssocID="{07167C5A-C2E7-416D-8BF3-E4FB7836D22D}" presName="rect1" presStyleLbl="b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  <dgm:t>
        <a:bodyPr/>
        <a:lstStyle/>
        <a:p>
          <a:endParaRPr lang="es-EC"/>
        </a:p>
      </dgm:t>
    </dgm:pt>
    <dgm:pt modelId="{7E36AE65-526D-4DBE-A73D-1C11A2662101}" type="pres">
      <dgm:prSet presAssocID="{07167C5A-C2E7-416D-8BF3-E4FB7836D22D}" presName="wedgeRectCallout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F49784C-8CC5-495B-8F78-8634079BBA32}" type="pres">
      <dgm:prSet presAssocID="{D2F891B5-E016-44B7-955E-BB60BCFCB6FF}" presName="sibTrans" presStyleCnt="0"/>
      <dgm:spPr/>
    </dgm:pt>
    <dgm:pt modelId="{B8EE1E00-99BC-4633-A2A1-A47A2271D7A6}" type="pres">
      <dgm:prSet presAssocID="{79748C88-7838-4711-9698-7B2A9C9D5EBC}" presName="composite" presStyleCnt="0"/>
      <dgm:spPr/>
    </dgm:pt>
    <dgm:pt modelId="{0E8C56D5-CCB3-45B6-AE50-EACC08FEF3C4}" type="pres">
      <dgm:prSet presAssocID="{79748C88-7838-4711-9698-7B2A9C9D5EBC}" presName="rect1" presStyleLbl="b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  <dgm:t>
        <a:bodyPr/>
        <a:lstStyle/>
        <a:p>
          <a:endParaRPr lang="en-US"/>
        </a:p>
      </dgm:t>
    </dgm:pt>
    <dgm:pt modelId="{3B0C2E6F-AE2B-4C1B-9297-B01711A9A62D}" type="pres">
      <dgm:prSet presAssocID="{79748C88-7838-4711-9698-7B2A9C9D5EBC}" presName="wedgeRectCallout1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AEE4227-171E-4E08-B866-B2B6BC752BF4}" type="pres">
      <dgm:prSet presAssocID="{5F4C1981-FCF4-4133-B17D-652DF839AA21}" presName="sibTrans" presStyleCnt="0"/>
      <dgm:spPr/>
    </dgm:pt>
    <dgm:pt modelId="{5586C4B7-C886-4BE9-AAE8-3E0093F68110}" type="pres">
      <dgm:prSet presAssocID="{F1CD9329-ECF7-4908-AC7F-0DD848BABAFE}" presName="composite" presStyleCnt="0"/>
      <dgm:spPr/>
    </dgm:pt>
    <dgm:pt modelId="{0C74C57E-5CA1-4C42-A2E9-DA1CD389BBB0}" type="pres">
      <dgm:prSet presAssocID="{F1CD9329-ECF7-4908-AC7F-0DD848BABAFE}" presName="rect1" presStyleLbl="b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B2E35AF1-7CAF-4BA8-A772-55D9F220C3EF}" type="pres">
      <dgm:prSet presAssocID="{F1CD9329-ECF7-4908-AC7F-0DD848BABAFE}" presName="wedgeRectCallout1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61DC45A8-7FB6-4E09-8003-3D678FF08D10}" type="presOf" srcId="{F1CD9329-ECF7-4908-AC7F-0DD848BABAFE}" destId="{B2E35AF1-7CAF-4BA8-A772-55D9F220C3EF}" srcOrd="0" destOrd="0" presId="urn:microsoft.com/office/officeart/2008/layout/BendingPictureCaptionList"/>
    <dgm:cxn modelId="{7D37AC0B-3443-4043-A224-96374B27850F}" type="presOf" srcId="{07167C5A-C2E7-416D-8BF3-E4FB7836D22D}" destId="{7E36AE65-526D-4DBE-A73D-1C11A2662101}" srcOrd="0" destOrd="0" presId="urn:microsoft.com/office/officeart/2008/layout/BendingPictureCaptionList"/>
    <dgm:cxn modelId="{0BB77B26-9E45-454A-8AD2-660610A0E260}" srcId="{C6CEBF2E-4A55-4E0C-836C-7921D09D3811}" destId="{79748C88-7838-4711-9698-7B2A9C9D5EBC}" srcOrd="1" destOrd="0" parTransId="{1FA3E252-B950-4FB4-A1D8-D462775FEA45}" sibTransId="{5F4C1981-FCF4-4133-B17D-652DF839AA21}"/>
    <dgm:cxn modelId="{F680C3E1-A21B-472A-BBB3-F30ECF07FE36}" type="presOf" srcId="{79748C88-7838-4711-9698-7B2A9C9D5EBC}" destId="{3B0C2E6F-AE2B-4C1B-9297-B01711A9A62D}" srcOrd="0" destOrd="0" presId="urn:microsoft.com/office/officeart/2008/layout/BendingPictureCaptionList"/>
    <dgm:cxn modelId="{04D2F657-19A9-4D95-A879-4AA5DAF5C5F0}" srcId="{C6CEBF2E-4A55-4E0C-836C-7921D09D3811}" destId="{F1CD9329-ECF7-4908-AC7F-0DD848BABAFE}" srcOrd="2" destOrd="0" parTransId="{CA45DFDC-74B6-493D-B8E9-DC81E079F453}" sibTransId="{6A65D6D5-6D4B-4041-A60D-CFC534584D8F}"/>
    <dgm:cxn modelId="{601A85E3-201D-4543-9861-832B7E8D940A}" srcId="{C6CEBF2E-4A55-4E0C-836C-7921D09D3811}" destId="{07167C5A-C2E7-416D-8BF3-E4FB7836D22D}" srcOrd="0" destOrd="0" parTransId="{3EBE1E18-0756-4FEA-B1EA-95538045C4FC}" sibTransId="{D2F891B5-E016-44B7-955E-BB60BCFCB6FF}"/>
    <dgm:cxn modelId="{52B1E07E-86C0-4020-B131-AA0231A0423B}" type="presOf" srcId="{C6CEBF2E-4A55-4E0C-836C-7921D09D3811}" destId="{17EC321E-D17C-48B3-A641-EAEBF79CE345}" srcOrd="0" destOrd="0" presId="urn:microsoft.com/office/officeart/2008/layout/BendingPictureCaptionList"/>
    <dgm:cxn modelId="{AB92E0AE-72C5-4DD5-95C5-5194389D63E2}" type="presParOf" srcId="{17EC321E-D17C-48B3-A641-EAEBF79CE345}" destId="{0BF60C86-E69E-4065-AAE4-B84697BB8D90}" srcOrd="0" destOrd="0" presId="urn:microsoft.com/office/officeart/2008/layout/BendingPictureCaptionList"/>
    <dgm:cxn modelId="{EF1B4116-A0AC-4255-BCD0-712038353553}" type="presParOf" srcId="{0BF60C86-E69E-4065-AAE4-B84697BB8D90}" destId="{364055D8-EEC0-4F97-BBA4-F8068A079750}" srcOrd="0" destOrd="0" presId="urn:microsoft.com/office/officeart/2008/layout/BendingPictureCaptionList"/>
    <dgm:cxn modelId="{B27A15FD-3490-4049-BAF3-040A0625E3EC}" type="presParOf" srcId="{0BF60C86-E69E-4065-AAE4-B84697BB8D90}" destId="{7E36AE65-526D-4DBE-A73D-1C11A2662101}" srcOrd="1" destOrd="0" presId="urn:microsoft.com/office/officeart/2008/layout/BendingPictureCaptionList"/>
    <dgm:cxn modelId="{8F850FC7-19E2-4F3B-BA16-91D93D929398}" type="presParOf" srcId="{17EC321E-D17C-48B3-A641-EAEBF79CE345}" destId="{1F49784C-8CC5-495B-8F78-8634079BBA32}" srcOrd="1" destOrd="0" presId="urn:microsoft.com/office/officeart/2008/layout/BendingPictureCaptionList"/>
    <dgm:cxn modelId="{3A130BC3-F6A5-49E1-BCB3-99573B79F784}" type="presParOf" srcId="{17EC321E-D17C-48B3-A641-EAEBF79CE345}" destId="{B8EE1E00-99BC-4633-A2A1-A47A2271D7A6}" srcOrd="2" destOrd="0" presId="urn:microsoft.com/office/officeart/2008/layout/BendingPictureCaptionList"/>
    <dgm:cxn modelId="{A64FFDD4-ED75-4B79-8BCE-4F1188C53096}" type="presParOf" srcId="{B8EE1E00-99BC-4633-A2A1-A47A2271D7A6}" destId="{0E8C56D5-CCB3-45B6-AE50-EACC08FEF3C4}" srcOrd="0" destOrd="0" presId="urn:microsoft.com/office/officeart/2008/layout/BendingPictureCaptionList"/>
    <dgm:cxn modelId="{1F1FC657-5371-4AC2-B339-7AF528B275D2}" type="presParOf" srcId="{B8EE1E00-99BC-4633-A2A1-A47A2271D7A6}" destId="{3B0C2E6F-AE2B-4C1B-9297-B01711A9A62D}" srcOrd="1" destOrd="0" presId="urn:microsoft.com/office/officeart/2008/layout/BendingPictureCaptionList"/>
    <dgm:cxn modelId="{91373844-19E4-40D8-9817-030CE6EDB68E}" type="presParOf" srcId="{17EC321E-D17C-48B3-A641-EAEBF79CE345}" destId="{DAEE4227-171E-4E08-B866-B2B6BC752BF4}" srcOrd="3" destOrd="0" presId="urn:microsoft.com/office/officeart/2008/layout/BendingPictureCaptionList"/>
    <dgm:cxn modelId="{A89E4DF8-0F47-4E14-B460-160BB5BB0949}" type="presParOf" srcId="{17EC321E-D17C-48B3-A641-EAEBF79CE345}" destId="{5586C4B7-C886-4BE9-AAE8-3E0093F68110}" srcOrd="4" destOrd="0" presId="urn:microsoft.com/office/officeart/2008/layout/BendingPictureCaptionList"/>
    <dgm:cxn modelId="{7D304429-C889-43F4-9FAB-92A365B3FD55}" type="presParOf" srcId="{5586C4B7-C886-4BE9-AAE8-3E0093F68110}" destId="{0C74C57E-5CA1-4C42-A2E9-DA1CD389BBB0}" srcOrd="0" destOrd="0" presId="urn:microsoft.com/office/officeart/2008/layout/BendingPictureCaptionList"/>
    <dgm:cxn modelId="{D1294A35-DC89-43E6-A5F5-970518FA95A5}" type="presParOf" srcId="{5586C4B7-C886-4BE9-AAE8-3E0093F68110}" destId="{B2E35AF1-7CAF-4BA8-A772-55D9F220C3EF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D8BD118-B3AA-4BD4-91DA-91BE6371CA6C}" type="doc">
      <dgm:prSet loTypeId="urn:microsoft.com/office/officeart/2005/8/layout/arrow4" loCatId="process" qsTypeId="urn:microsoft.com/office/officeart/2005/8/quickstyle/simple3" qsCatId="simple" csTypeId="urn:microsoft.com/office/officeart/2005/8/colors/colorful5" csCatId="colorful" phldr="1"/>
      <dgm:spPr/>
    </dgm:pt>
    <dgm:pt modelId="{DAF27CE5-B1F4-40A7-A4E1-8C4CAE34F418}">
      <dgm:prSet phldrT="[Texto]" custT="1"/>
      <dgm:spPr/>
      <dgm:t>
        <a:bodyPr/>
        <a:lstStyle/>
        <a:p>
          <a:r>
            <a:rPr lang="es-EC" sz="2000" dirty="0" smtClean="0">
              <a:latin typeface="Arial" panose="020B0604020202020204" pitchFamily="34" charset="0"/>
              <a:cs typeface="Arial" panose="020B0604020202020204" pitchFamily="34" charset="0"/>
            </a:rPr>
            <a:t>Ubicación estratégica</a:t>
          </a:r>
        </a:p>
        <a:p>
          <a:r>
            <a:rPr lang="es-EC" sz="2000" dirty="0" smtClean="0">
              <a:latin typeface="Arial" panose="020B0604020202020204" pitchFamily="34" charset="0"/>
              <a:cs typeface="Arial" panose="020B0604020202020204" pitchFamily="34" charset="0"/>
            </a:rPr>
            <a:t>y cercanía atractivos </a:t>
          </a:r>
          <a:endParaRPr lang="es-EC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904F85D-C0FE-44FD-98B1-704FA0A6E547}" type="parTrans" cxnId="{0C9F1CC6-59DF-430C-BB41-913B4C55EC8C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AFA5C8A-5F29-439E-8107-E0345DB441BF}" type="sibTrans" cxnId="{0C9F1CC6-59DF-430C-BB41-913B4C55EC8C}">
      <dgm:prSet custT="1"/>
      <dgm:spPr/>
      <dgm:t>
        <a:bodyPr/>
        <a:lstStyle/>
        <a:p>
          <a:endParaRPr lang="es-EC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454C94E-DE90-47A3-8253-BE4D987B8AF9}">
      <dgm:prSet phldrT="[Texto]" custT="1"/>
      <dgm:spPr/>
      <dgm:t>
        <a:bodyPr/>
        <a:lstStyle/>
        <a:p>
          <a:r>
            <a:rPr lang="es-EC" sz="1800" dirty="0" smtClean="0">
              <a:latin typeface="Arial" panose="020B0604020202020204" pitchFamily="34" charset="0"/>
              <a:cs typeface="Arial" panose="020B0604020202020204" pitchFamily="34" charset="0"/>
            </a:rPr>
            <a:t>Falta de aprovechamiento</a:t>
          </a:r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6ADB2C-A6DA-4242-BE3B-C3AC97F433D7}" type="parTrans" cxnId="{01B2A4B1-2E92-4327-9C7B-059BEC941DD6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B74725A-0ED6-4CE9-BFA0-83C72C1F940D}" type="sibTrans" cxnId="{01B2A4B1-2E92-4327-9C7B-059BEC941DD6}">
      <dgm:prSet custT="1"/>
      <dgm:spPr/>
      <dgm:t>
        <a:bodyPr/>
        <a:lstStyle/>
        <a:p>
          <a:endParaRPr lang="es-EC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E76999-AC74-4C4A-B5F5-B21AC1EE8324}">
      <dgm:prSet phldrT="[Texto]" custT="1"/>
      <dgm:spPr/>
      <dgm:t>
        <a:bodyPr/>
        <a:lstStyle/>
        <a:p>
          <a:endParaRPr lang="es-EC"/>
        </a:p>
      </dgm:t>
    </dgm:pt>
    <dgm:pt modelId="{D9AE7EB8-C539-4E24-9A9E-34E6EDB89F74}" type="parTrans" cxnId="{EEB0925C-7AFF-4A2A-8BF2-A0DD2EA04084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3CDA7D7-2504-4E61-988C-A82ED0415F08}" type="sibTrans" cxnId="{EEB0925C-7AFF-4A2A-8BF2-A0DD2EA04084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4FE58D5-4D49-4A39-8E95-9E3D084EE654}" type="pres">
      <dgm:prSet presAssocID="{6D8BD118-B3AA-4BD4-91DA-91BE6371CA6C}" presName="compositeShape" presStyleCnt="0">
        <dgm:presLayoutVars>
          <dgm:chMax val="2"/>
          <dgm:dir/>
          <dgm:resizeHandles val="exact"/>
        </dgm:presLayoutVars>
      </dgm:prSet>
      <dgm:spPr/>
    </dgm:pt>
    <dgm:pt modelId="{2F5BBC3F-55D8-45AF-90A0-2EE8BE72DF35}" type="pres">
      <dgm:prSet presAssocID="{DAF27CE5-B1F4-40A7-A4E1-8C4CAE34F418}" presName="upArrow" presStyleLbl="node1" presStyleIdx="0" presStyleCnt="2"/>
      <dgm:spPr/>
    </dgm:pt>
    <dgm:pt modelId="{6A1364F0-F103-4DED-BBE3-34423A62B05D}" type="pres">
      <dgm:prSet presAssocID="{DAF27CE5-B1F4-40A7-A4E1-8C4CAE34F418}" presName="upArrowText" presStyleLbl="revTx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F0AF17-2A43-46AC-827A-D00E0458560D}" type="pres">
      <dgm:prSet presAssocID="{6454C94E-DE90-47A3-8253-BE4D987B8AF9}" presName="downArrow" presStyleLbl="node1" presStyleIdx="1" presStyleCnt="2"/>
      <dgm:spPr/>
    </dgm:pt>
    <dgm:pt modelId="{DC38829F-C0E8-4047-B720-5112B17DD662}" type="pres">
      <dgm:prSet presAssocID="{6454C94E-DE90-47A3-8253-BE4D987B8AF9}" presName="downArrowText" presStyleLbl="revTx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1B2A4B1-2E92-4327-9C7B-059BEC941DD6}" srcId="{6D8BD118-B3AA-4BD4-91DA-91BE6371CA6C}" destId="{6454C94E-DE90-47A3-8253-BE4D987B8AF9}" srcOrd="1" destOrd="0" parTransId="{926ADB2C-A6DA-4242-BE3B-C3AC97F433D7}" sibTransId="{7B74725A-0ED6-4CE9-BFA0-83C72C1F940D}"/>
    <dgm:cxn modelId="{3709897B-C891-4AAE-8829-E499D89ED05B}" type="presOf" srcId="{DAF27CE5-B1F4-40A7-A4E1-8C4CAE34F418}" destId="{6A1364F0-F103-4DED-BBE3-34423A62B05D}" srcOrd="0" destOrd="0" presId="urn:microsoft.com/office/officeart/2005/8/layout/arrow4"/>
    <dgm:cxn modelId="{0C9F1CC6-59DF-430C-BB41-913B4C55EC8C}" srcId="{6D8BD118-B3AA-4BD4-91DA-91BE6371CA6C}" destId="{DAF27CE5-B1F4-40A7-A4E1-8C4CAE34F418}" srcOrd="0" destOrd="0" parTransId="{4904F85D-C0FE-44FD-98B1-704FA0A6E547}" sibTransId="{6AFA5C8A-5F29-439E-8107-E0345DB441BF}"/>
    <dgm:cxn modelId="{6510A1C0-0227-4CD7-A26B-D11D3F90EFF8}" type="presOf" srcId="{6D8BD118-B3AA-4BD4-91DA-91BE6371CA6C}" destId="{C4FE58D5-4D49-4A39-8E95-9E3D084EE654}" srcOrd="0" destOrd="0" presId="urn:microsoft.com/office/officeart/2005/8/layout/arrow4"/>
    <dgm:cxn modelId="{D2E0FADF-9385-484F-A7B3-82661DA9CE8A}" type="presOf" srcId="{6454C94E-DE90-47A3-8253-BE4D987B8AF9}" destId="{DC38829F-C0E8-4047-B720-5112B17DD662}" srcOrd="0" destOrd="0" presId="urn:microsoft.com/office/officeart/2005/8/layout/arrow4"/>
    <dgm:cxn modelId="{EEB0925C-7AFF-4A2A-8BF2-A0DD2EA04084}" srcId="{6D8BD118-B3AA-4BD4-91DA-91BE6371CA6C}" destId="{C6E76999-AC74-4C4A-B5F5-B21AC1EE8324}" srcOrd="2" destOrd="0" parTransId="{D9AE7EB8-C539-4E24-9A9E-34E6EDB89F74}" sibTransId="{93CDA7D7-2504-4E61-988C-A82ED0415F08}"/>
    <dgm:cxn modelId="{384483FB-DBA2-4CB2-94BD-F55184A54110}" type="presParOf" srcId="{C4FE58D5-4D49-4A39-8E95-9E3D084EE654}" destId="{2F5BBC3F-55D8-45AF-90A0-2EE8BE72DF35}" srcOrd="0" destOrd="0" presId="urn:microsoft.com/office/officeart/2005/8/layout/arrow4"/>
    <dgm:cxn modelId="{C071D7BA-9950-43CE-9D7E-2290916B8D21}" type="presParOf" srcId="{C4FE58D5-4D49-4A39-8E95-9E3D084EE654}" destId="{6A1364F0-F103-4DED-BBE3-34423A62B05D}" srcOrd="1" destOrd="0" presId="urn:microsoft.com/office/officeart/2005/8/layout/arrow4"/>
    <dgm:cxn modelId="{F1DAEFA3-389C-42A1-8A2A-10B7808B942B}" type="presParOf" srcId="{C4FE58D5-4D49-4A39-8E95-9E3D084EE654}" destId="{BCF0AF17-2A43-46AC-827A-D00E0458560D}" srcOrd="2" destOrd="0" presId="urn:microsoft.com/office/officeart/2005/8/layout/arrow4"/>
    <dgm:cxn modelId="{02D09812-60C4-4B7B-8333-B3B00A0A676C}" type="presParOf" srcId="{C4FE58D5-4D49-4A39-8E95-9E3D084EE654}" destId="{DC38829F-C0E8-4047-B720-5112B17DD662}" srcOrd="3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1C45246-7C56-4299-8D4F-E6874E56981C}" type="doc">
      <dgm:prSet loTypeId="urn:microsoft.com/office/officeart/2005/8/layout/arrow6" loCatId="process" qsTypeId="urn:microsoft.com/office/officeart/2005/8/quickstyle/simple2" qsCatId="simple" csTypeId="urn:microsoft.com/office/officeart/2005/8/colors/accent2_5" csCatId="accent2" phldr="1"/>
      <dgm:spPr/>
      <dgm:t>
        <a:bodyPr/>
        <a:lstStyle/>
        <a:p>
          <a:endParaRPr lang="es-EC"/>
        </a:p>
      </dgm:t>
    </dgm:pt>
    <dgm:pt modelId="{764C47E5-25C3-415B-9F25-5F5FDBB60412}">
      <dgm:prSet phldrT="[Texto]"/>
      <dgm:spPr/>
      <dgm:t>
        <a:bodyPr/>
        <a:lstStyle/>
        <a:p>
          <a:r>
            <a:rPr lang="es-EC" dirty="0" smtClean="0"/>
            <a:t>GENERAL</a:t>
          </a:r>
          <a:endParaRPr lang="es-EC" dirty="0"/>
        </a:p>
      </dgm:t>
    </dgm:pt>
    <dgm:pt modelId="{F88D34D5-9496-447E-87F9-4666ADFF8447}" type="parTrans" cxnId="{C5384ADE-AF28-4651-82D1-BE70C3D2A58F}">
      <dgm:prSet/>
      <dgm:spPr/>
      <dgm:t>
        <a:bodyPr/>
        <a:lstStyle/>
        <a:p>
          <a:endParaRPr lang="es-EC"/>
        </a:p>
      </dgm:t>
    </dgm:pt>
    <dgm:pt modelId="{13711BD9-3E96-48C2-9487-CB7ED8DE05CB}" type="sibTrans" cxnId="{C5384ADE-AF28-4651-82D1-BE70C3D2A58F}">
      <dgm:prSet/>
      <dgm:spPr/>
      <dgm:t>
        <a:bodyPr/>
        <a:lstStyle/>
        <a:p>
          <a:endParaRPr lang="es-EC"/>
        </a:p>
      </dgm:t>
    </dgm:pt>
    <dgm:pt modelId="{BED0AD7C-8E05-4A08-9658-2D064FD8EF62}">
      <dgm:prSet phldrT="[Texto]"/>
      <dgm:spPr/>
      <dgm:t>
        <a:bodyPr/>
        <a:lstStyle/>
        <a:p>
          <a:r>
            <a:rPr lang="es-EC" dirty="0" smtClean="0"/>
            <a:t>ESPECÍFICOS</a:t>
          </a:r>
          <a:endParaRPr lang="es-EC" dirty="0"/>
        </a:p>
      </dgm:t>
    </dgm:pt>
    <dgm:pt modelId="{36748FE0-360C-4FC4-A5F3-0E51BE7B3C19}" type="parTrans" cxnId="{25127B59-BAD4-46C9-A5EB-5FFE9A5AD24D}">
      <dgm:prSet/>
      <dgm:spPr/>
      <dgm:t>
        <a:bodyPr/>
        <a:lstStyle/>
        <a:p>
          <a:endParaRPr lang="es-EC"/>
        </a:p>
      </dgm:t>
    </dgm:pt>
    <dgm:pt modelId="{86DF434C-04F8-40F8-ACBD-B4F781449034}" type="sibTrans" cxnId="{25127B59-BAD4-46C9-A5EB-5FFE9A5AD24D}">
      <dgm:prSet/>
      <dgm:spPr/>
      <dgm:t>
        <a:bodyPr/>
        <a:lstStyle/>
        <a:p>
          <a:endParaRPr lang="es-EC"/>
        </a:p>
      </dgm:t>
    </dgm:pt>
    <dgm:pt modelId="{1A20F71E-3033-4549-A1E9-6B9810245369}" type="pres">
      <dgm:prSet presAssocID="{51C45246-7C56-4299-8D4F-E6874E56981C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E97A183-97B8-4626-BD26-44864AFE4372}" type="pres">
      <dgm:prSet presAssocID="{51C45246-7C56-4299-8D4F-E6874E56981C}" presName="ribbon" presStyleLbl="node1" presStyleIdx="0" presStyleCnt="1" custLinFactNeighborX="643"/>
      <dgm:spPr/>
      <dgm:t>
        <a:bodyPr/>
        <a:lstStyle/>
        <a:p>
          <a:endParaRPr lang="en-US"/>
        </a:p>
      </dgm:t>
    </dgm:pt>
    <dgm:pt modelId="{BADC3062-431A-4AE8-99CF-515F10F21625}" type="pres">
      <dgm:prSet presAssocID="{51C45246-7C56-4299-8D4F-E6874E56981C}" presName="lef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20AB45-B96D-4B51-B393-78AE5F60CB36}" type="pres">
      <dgm:prSet presAssocID="{51C45246-7C56-4299-8D4F-E6874E56981C}" presName="righ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5384ADE-AF28-4651-82D1-BE70C3D2A58F}" srcId="{51C45246-7C56-4299-8D4F-E6874E56981C}" destId="{764C47E5-25C3-415B-9F25-5F5FDBB60412}" srcOrd="0" destOrd="0" parTransId="{F88D34D5-9496-447E-87F9-4666ADFF8447}" sibTransId="{13711BD9-3E96-48C2-9487-CB7ED8DE05CB}"/>
    <dgm:cxn modelId="{25127B59-BAD4-46C9-A5EB-5FFE9A5AD24D}" srcId="{51C45246-7C56-4299-8D4F-E6874E56981C}" destId="{BED0AD7C-8E05-4A08-9658-2D064FD8EF62}" srcOrd="1" destOrd="0" parTransId="{36748FE0-360C-4FC4-A5F3-0E51BE7B3C19}" sibTransId="{86DF434C-04F8-40F8-ACBD-B4F781449034}"/>
    <dgm:cxn modelId="{E7DA35A7-464A-4B6B-A571-8B629C3ED3E2}" type="presOf" srcId="{51C45246-7C56-4299-8D4F-E6874E56981C}" destId="{1A20F71E-3033-4549-A1E9-6B9810245369}" srcOrd="0" destOrd="0" presId="urn:microsoft.com/office/officeart/2005/8/layout/arrow6"/>
    <dgm:cxn modelId="{6BB5A3C6-33C3-4030-AE85-D8F3DA1FEE58}" type="presOf" srcId="{BED0AD7C-8E05-4A08-9658-2D064FD8EF62}" destId="{AE20AB45-B96D-4B51-B393-78AE5F60CB36}" srcOrd="0" destOrd="0" presId="urn:microsoft.com/office/officeart/2005/8/layout/arrow6"/>
    <dgm:cxn modelId="{07A70DF8-5727-4B21-A1FE-958561AE49D1}" type="presOf" srcId="{764C47E5-25C3-415B-9F25-5F5FDBB60412}" destId="{BADC3062-431A-4AE8-99CF-515F10F21625}" srcOrd="0" destOrd="0" presId="urn:microsoft.com/office/officeart/2005/8/layout/arrow6"/>
    <dgm:cxn modelId="{47E7B96C-FFFB-457F-A088-C52393C08B5C}" type="presParOf" srcId="{1A20F71E-3033-4549-A1E9-6B9810245369}" destId="{1E97A183-97B8-4626-BD26-44864AFE4372}" srcOrd="0" destOrd="0" presId="urn:microsoft.com/office/officeart/2005/8/layout/arrow6"/>
    <dgm:cxn modelId="{3E46B707-9117-45F3-AD9F-95DDDC389F31}" type="presParOf" srcId="{1A20F71E-3033-4549-A1E9-6B9810245369}" destId="{BADC3062-431A-4AE8-99CF-515F10F21625}" srcOrd="1" destOrd="0" presId="urn:microsoft.com/office/officeart/2005/8/layout/arrow6"/>
    <dgm:cxn modelId="{D1F21F43-D7A3-4DB0-8E20-88C7E13DAA61}" type="presParOf" srcId="{1A20F71E-3033-4549-A1E9-6B9810245369}" destId="{AE20AB45-B96D-4B51-B393-78AE5F60CB36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F496F5A-CEFD-454C-BDC1-5DDD2F7219AA}" type="doc">
      <dgm:prSet loTypeId="urn:microsoft.com/office/officeart/2005/8/layout/cycle2" loCatId="cycle" qsTypeId="urn:microsoft.com/office/officeart/2005/8/quickstyle/3d1" qsCatId="3D" csTypeId="urn:microsoft.com/office/officeart/2005/8/colors/accent4_5" csCatId="accent4" phldr="1"/>
      <dgm:spPr/>
      <dgm:t>
        <a:bodyPr/>
        <a:lstStyle/>
        <a:p>
          <a:endParaRPr lang="es-EC"/>
        </a:p>
      </dgm:t>
    </dgm:pt>
    <dgm:pt modelId="{1A16BC2B-7DD9-42ED-80A4-D0D0B1D3E675}">
      <dgm:prSet phldrT="[Texto]" custT="1"/>
      <dgm:spPr/>
      <dgm:t>
        <a:bodyPr/>
        <a:lstStyle/>
        <a:p>
          <a:r>
            <a:rPr lang="es-EC" sz="1600" dirty="0" smtClean="0">
              <a:solidFill>
                <a:schemeClr val="tx1"/>
              </a:solidFill>
            </a:rPr>
            <a:t> Infraestructura turística </a:t>
          </a:r>
          <a:endParaRPr lang="es-EC" sz="1600" dirty="0">
            <a:solidFill>
              <a:schemeClr val="tx1"/>
            </a:solidFill>
          </a:endParaRPr>
        </a:p>
      </dgm:t>
    </dgm:pt>
    <dgm:pt modelId="{E3B68A4E-E300-4F1F-83D2-3B06801A2BFD}" type="parTrans" cxnId="{8F8FCA78-A647-461C-BF86-19F8385BAD8F}">
      <dgm:prSet/>
      <dgm:spPr/>
      <dgm:t>
        <a:bodyPr/>
        <a:lstStyle/>
        <a:p>
          <a:endParaRPr lang="es-EC" sz="3200">
            <a:solidFill>
              <a:schemeClr val="tx1"/>
            </a:solidFill>
          </a:endParaRPr>
        </a:p>
      </dgm:t>
    </dgm:pt>
    <dgm:pt modelId="{F3355DE3-60FF-4E72-BE4E-955367051CED}" type="sibTrans" cxnId="{8F8FCA78-A647-461C-BF86-19F8385BAD8F}">
      <dgm:prSet custT="1"/>
      <dgm:spPr/>
      <dgm:t>
        <a:bodyPr/>
        <a:lstStyle/>
        <a:p>
          <a:endParaRPr lang="es-EC" sz="1100">
            <a:solidFill>
              <a:schemeClr val="tx1"/>
            </a:solidFill>
          </a:endParaRPr>
        </a:p>
      </dgm:t>
    </dgm:pt>
    <dgm:pt modelId="{0D786767-E42F-4F1C-B6CF-F70615EEA309}">
      <dgm:prSet phldrT="[Texto]" custT="1"/>
      <dgm:spPr/>
      <dgm:t>
        <a:bodyPr/>
        <a:lstStyle/>
        <a:p>
          <a:r>
            <a:rPr lang="es-ES" sz="1600" dirty="0" smtClean="0">
              <a:solidFill>
                <a:schemeClr val="tx1"/>
              </a:solidFill>
            </a:rPr>
            <a:t> Servicios básicos</a:t>
          </a:r>
          <a:endParaRPr lang="es-EC" sz="1600" dirty="0">
            <a:solidFill>
              <a:schemeClr val="tx1"/>
            </a:solidFill>
          </a:endParaRPr>
        </a:p>
      </dgm:t>
    </dgm:pt>
    <dgm:pt modelId="{23FD0BF2-5AC5-4DE1-8057-B0EE72D719D4}" type="parTrans" cxnId="{1CEF3F7E-372F-4A12-A565-32EE43ED26BB}">
      <dgm:prSet/>
      <dgm:spPr/>
      <dgm:t>
        <a:bodyPr/>
        <a:lstStyle/>
        <a:p>
          <a:endParaRPr lang="es-EC" sz="3200">
            <a:solidFill>
              <a:schemeClr val="tx1"/>
            </a:solidFill>
          </a:endParaRPr>
        </a:p>
      </dgm:t>
    </dgm:pt>
    <dgm:pt modelId="{50D89C7F-8B0B-464D-90E2-6D21FB50A562}" type="sibTrans" cxnId="{1CEF3F7E-372F-4A12-A565-32EE43ED26BB}">
      <dgm:prSet custT="1"/>
      <dgm:spPr/>
      <dgm:t>
        <a:bodyPr/>
        <a:lstStyle/>
        <a:p>
          <a:endParaRPr lang="es-EC" sz="1100">
            <a:solidFill>
              <a:schemeClr val="tx1"/>
            </a:solidFill>
          </a:endParaRPr>
        </a:p>
      </dgm:t>
    </dgm:pt>
    <dgm:pt modelId="{A9797E64-2654-4F2A-8031-D11667AE492A}">
      <dgm:prSet phldrT="[Texto]" custT="1"/>
      <dgm:spPr/>
      <dgm:t>
        <a:bodyPr/>
        <a:lstStyle/>
        <a:p>
          <a:r>
            <a:rPr lang="es-ES" sz="1400" dirty="0" smtClean="0">
              <a:solidFill>
                <a:schemeClr val="tx1"/>
              </a:solidFill>
            </a:rPr>
            <a:t>Mantenimiento vial </a:t>
          </a:r>
          <a:endParaRPr lang="es-EC" sz="1400" dirty="0">
            <a:solidFill>
              <a:schemeClr val="tx1"/>
            </a:solidFill>
          </a:endParaRPr>
        </a:p>
      </dgm:t>
    </dgm:pt>
    <dgm:pt modelId="{BC352438-0349-486C-9814-B4A70B1ED7EE}" type="parTrans" cxnId="{0D839550-502B-4E2E-BD54-A75212052B11}">
      <dgm:prSet/>
      <dgm:spPr/>
      <dgm:t>
        <a:bodyPr/>
        <a:lstStyle/>
        <a:p>
          <a:endParaRPr lang="es-EC" sz="3200">
            <a:solidFill>
              <a:schemeClr val="tx1"/>
            </a:solidFill>
          </a:endParaRPr>
        </a:p>
      </dgm:t>
    </dgm:pt>
    <dgm:pt modelId="{B1C20647-DE70-4671-A731-B453262F5ABF}" type="sibTrans" cxnId="{0D839550-502B-4E2E-BD54-A75212052B11}">
      <dgm:prSet custT="1"/>
      <dgm:spPr/>
      <dgm:t>
        <a:bodyPr/>
        <a:lstStyle/>
        <a:p>
          <a:endParaRPr lang="es-EC" sz="1100">
            <a:solidFill>
              <a:schemeClr val="tx1"/>
            </a:solidFill>
          </a:endParaRPr>
        </a:p>
      </dgm:t>
    </dgm:pt>
    <dgm:pt modelId="{589E6E64-F8AF-4B75-A31B-6D25401D5CC0}">
      <dgm:prSet phldrT="[Texto]" custT="1"/>
      <dgm:spPr/>
      <dgm:t>
        <a:bodyPr/>
        <a:lstStyle/>
        <a:p>
          <a:r>
            <a:rPr lang="es-EC" sz="1800" dirty="0" smtClean="0">
              <a:solidFill>
                <a:schemeClr val="tx1"/>
              </a:solidFill>
            </a:rPr>
            <a:t>Promoción </a:t>
          </a:r>
          <a:endParaRPr lang="es-EC" sz="1800" dirty="0">
            <a:solidFill>
              <a:schemeClr val="tx1"/>
            </a:solidFill>
          </a:endParaRPr>
        </a:p>
      </dgm:t>
    </dgm:pt>
    <dgm:pt modelId="{56922950-4A21-4EB1-8362-875E3BBD06EF}" type="parTrans" cxnId="{392405F9-CA53-42D8-BDC6-D114EA557D5E}">
      <dgm:prSet/>
      <dgm:spPr/>
      <dgm:t>
        <a:bodyPr/>
        <a:lstStyle/>
        <a:p>
          <a:endParaRPr lang="es-EC" sz="3200">
            <a:solidFill>
              <a:schemeClr val="tx1"/>
            </a:solidFill>
          </a:endParaRPr>
        </a:p>
      </dgm:t>
    </dgm:pt>
    <dgm:pt modelId="{2939F29D-486F-4D3A-AA26-E1AF4F3CE66B}" type="sibTrans" cxnId="{392405F9-CA53-42D8-BDC6-D114EA557D5E}">
      <dgm:prSet custT="1"/>
      <dgm:spPr/>
      <dgm:t>
        <a:bodyPr/>
        <a:lstStyle/>
        <a:p>
          <a:endParaRPr lang="es-EC" sz="1100">
            <a:solidFill>
              <a:schemeClr val="tx1"/>
            </a:solidFill>
          </a:endParaRPr>
        </a:p>
      </dgm:t>
    </dgm:pt>
    <dgm:pt modelId="{00756832-FF05-4A41-A52E-F08EDFBA48BE}">
      <dgm:prSet phldrT="[Texto]" custT="1"/>
      <dgm:spPr/>
      <dgm:t>
        <a:bodyPr/>
        <a:lstStyle/>
        <a:p>
          <a:r>
            <a:rPr lang="es-EC" sz="1800" dirty="0" smtClean="0">
              <a:solidFill>
                <a:schemeClr val="tx1"/>
              </a:solidFill>
            </a:rPr>
            <a:t>Identidad </a:t>
          </a:r>
          <a:endParaRPr lang="es-EC" sz="1800" dirty="0">
            <a:solidFill>
              <a:schemeClr val="tx1"/>
            </a:solidFill>
          </a:endParaRPr>
        </a:p>
      </dgm:t>
    </dgm:pt>
    <dgm:pt modelId="{3445A3EB-7239-4F56-B59B-49E6752B28EC}" type="parTrans" cxnId="{52CDA750-9FD3-4CC9-BA0C-0B6FB84135EB}">
      <dgm:prSet/>
      <dgm:spPr/>
      <dgm:t>
        <a:bodyPr/>
        <a:lstStyle/>
        <a:p>
          <a:endParaRPr lang="es-EC" sz="3200">
            <a:solidFill>
              <a:schemeClr val="tx1"/>
            </a:solidFill>
          </a:endParaRPr>
        </a:p>
      </dgm:t>
    </dgm:pt>
    <dgm:pt modelId="{BB697650-4EA9-4192-80F8-4FF6FC4E4C8D}" type="sibTrans" cxnId="{52CDA750-9FD3-4CC9-BA0C-0B6FB84135EB}">
      <dgm:prSet custT="1"/>
      <dgm:spPr/>
      <dgm:t>
        <a:bodyPr/>
        <a:lstStyle/>
        <a:p>
          <a:endParaRPr lang="es-EC" sz="1100">
            <a:solidFill>
              <a:schemeClr val="tx1"/>
            </a:solidFill>
          </a:endParaRPr>
        </a:p>
      </dgm:t>
    </dgm:pt>
    <dgm:pt modelId="{5E1D116B-01FA-4714-B658-5CF20CC81AD5}" type="pres">
      <dgm:prSet presAssocID="{4F496F5A-CEFD-454C-BDC1-5DDD2F7219AA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807B7D3-DB8F-4CFA-B44D-98C2A4D9085B}" type="pres">
      <dgm:prSet presAssocID="{1A16BC2B-7DD9-42ED-80A4-D0D0B1D3E675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A327534-9741-4565-ACBF-090562D5C241}" type="pres">
      <dgm:prSet presAssocID="{F3355DE3-60FF-4E72-BE4E-955367051CED}" presName="sibTrans" presStyleLbl="sibTrans2D1" presStyleIdx="0" presStyleCnt="5"/>
      <dgm:spPr/>
      <dgm:t>
        <a:bodyPr/>
        <a:lstStyle/>
        <a:p>
          <a:endParaRPr lang="es-EC"/>
        </a:p>
      </dgm:t>
    </dgm:pt>
    <dgm:pt modelId="{2CE1DD6E-D3B3-47FE-BFE5-20FE383CCB34}" type="pres">
      <dgm:prSet presAssocID="{F3355DE3-60FF-4E72-BE4E-955367051CED}" presName="connectorText" presStyleLbl="sibTrans2D1" presStyleIdx="0" presStyleCnt="5"/>
      <dgm:spPr/>
      <dgm:t>
        <a:bodyPr/>
        <a:lstStyle/>
        <a:p>
          <a:endParaRPr lang="es-EC"/>
        </a:p>
      </dgm:t>
    </dgm:pt>
    <dgm:pt modelId="{EABDFD35-1B72-4332-9E9D-EBAC8E7A5B13}" type="pres">
      <dgm:prSet presAssocID="{0D786767-E42F-4F1C-B6CF-F70615EEA30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DAC8E53-B056-49FE-A8E2-EAC3F669E3B2}" type="pres">
      <dgm:prSet presAssocID="{50D89C7F-8B0B-464D-90E2-6D21FB50A562}" presName="sibTrans" presStyleLbl="sibTrans2D1" presStyleIdx="1" presStyleCnt="5"/>
      <dgm:spPr/>
      <dgm:t>
        <a:bodyPr/>
        <a:lstStyle/>
        <a:p>
          <a:endParaRPr lang="es-EC"/>
        </a:p>
      </dgm:t>
    </dgm:pt>
    <dgm:pt modelId="{46E56948-155A-4A94-8A0C-CCDE98743E25}" type="pres">
      <dgm:prSet presAssocID="{50D89C7F-8B0B-464D-90E2-6D21FB50A562}" presName="connectorText" presStyleLbl="sibTrans2D1" presStyleIdx="1" presStyleCnt="5"/>
      <dgm:spPr/>
      <dgm:t>
        <a:bodyPr/>
        <a:lstStyle/>
        <a:p>
          <a:endParaRPr lang="es-EC"/>
        </a:p>
      </dgm:t>
    </dgm:pt>
    <dgm:pt modelId="{EAA4B9D9-C076-4F8D-8336-45D5CCD261BA}" type="pres">
      <dgm:prSet presAssocID="{A9797E64-2654-4F2A-8031-D11667AE492A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48B9A52-BD8D-459B-B941-251CCCBECB20}" type="pres">
      <dgm:prSet presAssocID="{B1C20647-DE70-4671-A731-B453262F5ABF}" presName="sibTrans" presStyleLbl="sibTrans2D1" presStyleIdx="2" presStyleCnt="5"/>
      <dgm:spPr/>
      <dgm:t>
        <a:bodyPr/>
        <a:lstStyle/>
        <a:p>
          <a:endParaRPr lang="es-EC"/>
        </a:p>
      </dgm:t>
    </dgm:pt>
    <dgm:pt modelId="{E6E0C8D7-FE19-494A-B777-35C0F7FA7EA1}" type="pres">
      <dgm:prSet presAssocID="{B1C20647-DE70-4671-A731-B453262F5ABF}" presName="connectorText" presStyleLbl="sibTrans2D1" presStyleIdx="2" presStyleCnt="5"/>
      <dgm:spPr/>
      <dgm:t>
        <a:bodyPr/>
        <a:lstStyle/>
        <a:p>
          <a:endParaRPr lang="es-EC"/>
        </a:p>
      </dgm:t>
    </dgm:pt>
    <dgm:pt modelId="{9BBF1E8A-49A6-49DF-8EE7-952C7BAC1556}" type="pres">
      <dgm:prSet presAssocID="{589E6E64-F8AF-4B75-A31B-6D25401D5CC0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7937704-C570-4FBD-A75A-BB892FE03488}" type="pres">
      <dgm:prSet presAssocID="{2939F29D-486F-4D3A-AA26-E1AF4F3CE66B}" presName="sibTrans" presStyleLbl="sibTrans2D1" presStyleIdx="3" presStyleCnt="5"/>
      <dgm:spPr/>
      <dgm:t>
        <a:bodyPr/>
        <a:lstStyle/>
        <a:p>
          <a:endParaRPr lang="es-EC"/>
        </a:p>
      </dgm:t>
    </dgm:pt>
    <dgm:pt modelId="{BD076850-A06B-42E2-81D7-5C4424F8E4C0}" type="pres">
      <dgm:prSet presAssocID="{2939F29D-486F-4D3A-AA26-E1AF4F3CE66B}" presName="connectorText" presStyleLbl="sibTrans2D1" presStyleIdx="3" presStyleCnt="5"/>
      <dgm:spPr/>
      <dgm:t>
        <a:bodyPr/>
        <a:lstStyle/>
        <a:p>
          <a:endParaRPr lang="es-EC"/>
        </a:p>
      </dgm:t>
    </dgm:pt>
    <dgm:pt modelId="{5A20C0EB-2830-4FD8-B927-0A3DE78C43E7}" type="pres">
      <dgm:prSet presAssocID="{00756832-FF05-4A41-A52E-F08EDFBA48BE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2AD9117-D759-408A-B359-6CF9B06E6E16}" type="pres">
      <dgm:prSet presAssocID="{BB697650-4EA9-4192-80F8-4FF6FC4E4C8D}" presName="sibTrans" presStyleLbl="sibTrans2D1" presStyleIdx="4" presStyleCnt="5"/>
      <dgm:spPr/>
      <dgm:t>
        <a:bodyPr/>
        <a:lstStyle/>
        <a:p>
          <a:endParaRPr lang="es-EC"/>
        </a:p>
      </dgm:t>
    </dgm:pt>
    <dgm:pt modelId="{7567BB89-87BA-412A-95EC-A7D74710FED3}" type="pres">
      <dgm:prSet presAssocID="{BB697650-4EA9-4192-80F8-4FF6FC4E4C8D}" presName="connectorText" presStyleLbl="sibTrans2D1" presStyleIdx="4" presStyleCnt="5"/>
      <dgm:spPr/>
      <dgm:t>
        <a:bodyPr/>
        <a:lstStyle/>
        <a:p>
          <a:endParaRPr lang="es-EC"/>
        </a:p>
      </dgm:t>
    </dgm:pt>
  </dgm:ptLst>
  <dgm:cxnLst>
    <dgm:cxn modelId="{1CEF3F7E-372F-4A12-A565-32EE43ED26BB}" srcId="{4F496F5A-CEFD-454C-BDC1-5DDD2F7219AA}" destId="{0D786767-E42F-4F1C-B6CF-F70615EEA309}" srcOrd="1" destOrd="0" parTransId="{23FD0BF2-5AC5-4DE1-8057-B0EE72D719D4}" sibTransId="{50D89C7F-8B0B-464D-90E2-6D21FB50A562}"/>
    <dgm:cxn modelId="{5B331431-577E-4FC2-8D28-6027667BD05A}" type="presOf" srcId="{50D89C7F-8B0B-464D-90E2-6D21FB50A562}" destId="{46E56948-155A-4A94-8A0C-CCDE98743E25}" srcOrd="1" destOrd="0" presId="urn:microsoft.com/office/officeart/2005/8/layout/cycle2"/>
    <dgm:cxn modelId="{AA9E6950-5E1D-45B8-B9E6-C1C1825DD08E}" type="presOf" srcId="{B1C20647-DE70-4671-A731-B453262F5ABF}" destId="{E6E0C8D7-FE19-494A-B777-35C0F7FA7EA1}" srcOrd="1" destOrd="0" presId="urn:microsoft.com/office/officeart/2005/8/layout/cycle2"/>
    <dgm:cxn modelId="{8F8FCA78-A647-461C-BF86-19F8385BAD8F}" srcId="{4F496F5A-CEFD-454C-BDC1-5DDD2F7219AA}" destId="{1A16BC2B-7DD9-42ED-80A4-D0D0B1D3E675}" srcOrd="0" destOrd="0" parTransId="{E3B68A4E-E300-4F1F-83D2-3B06801A2BFD}" sibTransId="{F3355DE3-60FF-4E72-BE4E-955367051CED}"/>
    <dgm:cxn modelId="{F0F63A72-99EE-42C3-A463-17A30BC1CA08}" type="presOf" srcId="{2939F29D-486F-4D3A-AA26-E1AF4F3CE66B}" destId="{97937704-C570-4FBD-A75A-BB892FE03488}" srcOrd="0" destOrd="0" presId="urn:microsoft.com/office/officeart/2005/8/layout/cycle2"/>
    <dgm:cxn modelId="{F3988F81-248D-4884-823A-9F012FF0C187}" type="presOf" srcId="{0D786767-E42F-4F1C-B6CF-F70615EEA309}" destId="{EABDFD35-1B72-4332-9E9D-EBAC8E7A5B13}" srcOrd="0" destOrd="0" presId="urn:microsoft.com/office/officeart/2005/8/layout/cycle2"/>
    <dgm:cxn modelId="{392405F9-CA53-42D8-BDC6-D114EA557D5E}" srcId="{4F496F5A-CEFD-454C-BDC1-5DDD2F7219AA}" destId="{589E6E64-F8AF-4B75-A31B-6D25401D5CC0}" srcOrd="3" destOrd="0" parTransId="{56922950-4A21-4EB1-8362-875E3BBD06EF}" sibTransId="{2939F29D-486F-4D3A-AA26-E1AF4F3CE66B}"/>
    <dgm:cxn modelId="{8257064B-699B-4B4A-A136-F2D82F48B278}" type="presOf" srcId="{BB697650-4EA9-4192-80F8-4FF6FC4E4C8D}" destId="{F2AD9117-D759-408A-B359-6CF9B06E6E16}" srcOrd="0" destOrd="0" presId="urn:microsoft.com/office/officeart/2005/8/layout/cycle2"/>
    <dgm:cxn modelId="{AC0D3445-247E-4CC5-BD8B-1B0F6D72B2EC}" type="presOf" srcId="{BB697650-4EA9-4192-80F8-4FF6FC4E4C8D}" destId="{7567BB89-87BA-412A-95EC-A7D74710FED3}" srcOrd="1" destOrd="0" presId="urn:microsoft.com/office/officeart/2005/8/layout/cycle2"/>
    <dgm:cxn modelId="{DF87FB2D-A567-4B8F-8542-430C9990D580}" type="presOf" srcId="{00756832-FF05-4A41-A52E-F08EDFBA48BE}" destId="{5A20C0EB-2830-4FD8-B927-0A3DE78C43E7}" srcOrd="0" destOrd="0" presId="urn:microsoft.com/office/officeart/2005/8/layout/cycle2"/>
    <dgm:cxn modelId="{9BF13699-99AF-4A2C-81D8-F096E8D8EC96}" type="presOf" srcId="{1A16BC2B-7DD9-42ED-80A4-D0D0B1D3E675}" destId="{8807B7D3-DB8F-4CFA-B44D-98C2A4D9085B}" srcOrd="0" destOrd="0" presId="urn:microsoft.com/office/officeart/2005/8/layout/cycle2"/>
    <dgm:cxn modelId="{158881D4-6EAC-4709-90DC-1D7BE521C208}" type="presOf" srcId="{589E6E64-F8AF-4B75-A31B-6D25401D5CC0}" destId="{9BBF1E8A-49A6-49DF-8EE7-952C7BAC1556}" srcOrd="0" destOrd="0" presId="urn:microsoft.com/office/officeart/2005/8/layout/cycle2"/>
    <dgm:cxn modelId="{DDEE05D2-8E53-4CE0-A721-94745A48BC64}" type="presOf" srcId="{50D89C7F-8B0B-464D-90E2-6D21FB50A562}" destId="{EDAC8E53-B056-49FE-A8E2-EAC3F669E3B2}" srcOrd="0" destOrd="0" presId="urn:microsoft.com/office/officeart/2005/8/layout/cycle2"/>
    <dgm:cxn modelId="{0D839550-502B-4E2E-BD54-A75212052B11}" srcId="{4F496F5A-CEFD-454C-BDC1-5DDD2F7219AA}" destId="{A9797E64-2654-4F2A-8031-D11667AE492A}" srcOrd="2" destOrd="0" parTransId="{BC352438-0349-486C-9814-B4A70B1ED7EE}" sibTransId="{B1C20647-DE70-4671-A731-B453262F5ABF}"/>
    <dgm:cxn modelId="{0CA85FCF-AB44-4F2D-B869-DC373669C7AD}" type="presOf" srcId="{B1C20647-DE70-4671-A731-B453262F5ABF}" destId="{B48B9A52-BD8D-459B-B941-251CCCBECB20}" srcOrd="0" destOrd="0" presId="urn:microsoft.com/office/officeart/2005/8/layout/cycle2"/>
    <dgm:cxn modelId="{A1DE0D75-88EF-4C60-B492-596A7FD526BD}" type="presOf" srcId="{4F496F5A-CEFD-454C-BDC1-5DDD2F7219AA}" destId="{5E1D116B-01FA-4714-B658-5CF20CC81AD5}" srcOrd="0" destOrd="0" presId="urn:microsoft.com/office/officeart/2005/8/layout/cycle2"/>
    <dgm:cxn modelId="{10715DC8-56A4-4F3E-9E5F-B5591DD76FA2}" type="presOf" srcId="{A9797E64-2654-4F2A-8031-D11667AE492A}" destId="{EAA4B9D9-C076-4F8D-8336-45D5CCD261BA}" srcOrd="0" destOrd="0" presId="urn:microsoft.com/office/officeart/2005/8/layout/cycle2"/>
    <dgm:cxn modelId="{7866FFC4-B191-4ABB-8879-18F950774958}" type="presOf" srcId="{2939F29D-486F-4D3A-AA26-E1AF4F3CE66B}" destId="{BD076850-A06B-42E2-81D7-5C4424F8E4C0}" srcOrd="1" destOrd="0" presId="urn:microsoft.com/office/officeart/2005/8/layout/cycle2"/>
    <dgm:cxn modelId="{B08CEE48-F7E3-4122-B06D-2320EF608F01}" type="presOf" srcId="{F3355DE3-60FF-4E72-BE4E-955367051CED}" destId="{AA327534-9741-4565-ACBF-090562D5C241}" srcOrd="0" destOrd="0" presId="urn:microsoft.com/office/officeart/2005/8/layout/cycle2"/>
    <dgm:cxn modelId="{3D98D9B4-81B3-4AB8-9406-0DA81551BBA2}" type="presOf" srcId="{F3355DE3-60FF-4E72-BE4E-955367051CED}" destId="{2CE1DD6E-D3B3-47FE-BFE5-20FE383CCB34}" srcOrd="1" destOrd="0" presId="urn:microsoft.com/office/officeart/2005/8/layout/cycle2"/>
    <dgm:cxn modelId="{52CDA750-9FD3-4CC9-BA0C-0B6FB84135EB}" srcId="{4F496F5A-CEFD-454C-BDC1-5DDD2F7219AA}" destId="{00756832-FF05-4A41-A52E-F08EDFBA48BE}" srcOrd="4" destOrd="0" parTransId="{3445A3EB-7239-4F56-B59B-49E6752B28EC}" sibTransId="{BB697650-4EA9-4192-80F8-4FF6FC4E4C8D}"/>
    <dgm:cxn modelId="{FE4765F5-FBD8-463D-8494-F3BCFB921555}" type="presParOf" srcId="{5E1D116B-01FA-4714-B658-5CF20CC81AD5}" destId="{8807B7D3-DB8F-4CFA-B44D-98C2A4D9085B}" srcOrd="0" destOrd="0" presId="urn:microsoft.com/office/officeart/2005/8/layout/cycle2"/>
    <dgm:cxn modelId="{72605E1C-A47B-4150-9CE3-A0FE051C22C2}" type="presParOf" srcId="{5E1D116B-01FA-4714-B658-5CF20CC81AD5}" destId="{AA327534-9741-4565-ACBF-090562D5C241}" srcOrd="1" destOrd="0" presId="urn:microsoft.com/office/officeart/2005/8/layout/cycle2"/>
    <dgm:cxn modelId="{65A5B57D-1274-435E-8CAF-CDA1BC68A8F0}" type="presParOf" srcId="{AA327534-9741-4565-ACBF-090562D5C241}" destId="{2CE1DD6E-D3B3-47FE-BFE5-20FE383CCB34}" srcOrd="0" destOrd="0" presId="urn:microsoft.com/office/officeart/2005/8/layout/cycle2"/>
    <dgm:cxn modelId="{84C5B2D4-4135-41F2-B006-A633109AAFB1}" type="presParOf" srcId="{5E1D116B-01FA-4714-B658-5CF20CC81AD5}" destId="{EABDFD35-1B72-4332-9E9D-EBAC8E7A5B13}" srcOrd="2" destOrd="0" presId="urn:microsoft.com/office/officeart/2005/8/layout/cycle2"/>
    <dgm:cxn modelId="{40A79EEC-8DA4-4F02-B2B1-895CD9D9CB59}" type="presParOf" srcId="{5E1D116B-01FA-4714-B658-5CF20CC81AD5}" destId="{EDAC8E53-B056-49FE-A8E2-EAC3F669E3B2}" srcOrd="3" destOrd="0" presId="urn:microsoft.com/office/officeart/2005/8/layout/cycle2"/>
    <dgm:cxn modelId="{6A416105-2C5E-4EB1-9228-6832F7AD2FFD}" type="presParOf" srcId="{EDAC8E53-B056-49FE-A8E2-EAC3F669E3B2}" destId="{46E56948-155A-4A94-8A0C-CCDE98743E25}" srcOrd="0" destOrd="0" presId="urn:microsoft.com/office/officeart/2005/8/layout/cycle2"/>
    <dgm:cxn modelId="{DE78F1C6-40BF-4280-839A-FA06DA52316E}" type="presParOf" srcId="{5E1D116B-01FA-4714-B658-5CF20CC81AD5}" destId="{EAA4B9D9-C076-4F8D-8336-45D5CCD261BA}" srcOrd="4" destOrd="0" presId="urn:microsoft.com/office/officeart/2005/8/layout/cycle2"/>
    <dgm:cxn modelId="{9F5C7DB7-1A10-4568-BD09-30EDE7A03B12}" type="presParOf" srcId="{5E1D116B-01FA-4714-B658-5CF20CC81AD5}" destId="{B48B9A52-BD8D-459B-B941-251CCCBECB20}" srcOrd="5" destOrd="0" presId="urn:microsoft.com/office/officeart/2005/8/layout/cycle2"/>
    <dgm:cxn modelId="{C9F9A6F4-FED4-40EC-9B44-C3D9F40587D5}" type="presParOf" srcId="{B48B9A52-BD8D-459B-B941-251CCCBECB20}" destId="{E6E0C8D7-FE19-494A-B777-35C0F7FA7EA1}" srcOrd="0" destOrd="0" presId="urn:microsoft.com/office/officeart/2005/8/layout/cycle2"/>
    <dgm:cxn modelId="{DD8F9C52-BDE8-4806-803D-2819C1B19132}" type="presParOf" srcId="{5E1D116B-01FA-4714-B658-5CF20CC81AD5}" destId="{9BBF1E8A-49A6-49DF-8EE7-952C7BAC1556}" srcOrd="6" destOrd="0" presId="urn:microsoft.com/office/officeart/2005/8/layout/cycle2"/>
    <dgm:cxn modelId="{A7BEFE08-A8A8-4A9C-9478-AC7B94AADEE7}" type="presParOf" srcId="{5E1D116B-01FA-4714-B658-5CF20CC81AD5}" destId="{97937704-C570-4FBD-A75A-BB892FE03488}" srcOrd="7" destOrd="0" presId="urn:microsoft.com/office/officeart/2005/8/layout/cycle2"/>
    <dgm:cxn modelId="{5996342C-28C3-4C9F-8421-A4C309309FE3}" type="presParOf" srcId="{97937704-C570-4FBD-A75A-BB892FE03488}" destId="{BD076850-A06B-42E2-81D7-5C4424F8E4C0}" srcOrd="0" destOrd="0" presId="urn:microsoft.com/office/officeart/2005/8/layout/cycle2"/>
    <dgm:cxn modelId="{93184CB2-35CF-4B31-BC93-F2C60865B256}" type="presParOf" srcId="{5E1D116B-01FA-4714-B658-5CF20CC81AD5}" destId="{5A20C0EB-2830-4FD8-B927-0A3DE78C43E7}" srcOrd="8" destOrd="0" presId="urn:microsoft.com/office/officeart/2005/8/layout/cycle2"/>
    <dgm:cxn modelId="{725E394D-4309-4651-8AB0-0D77207D95C9}" type="presParOf" srcId="{5E1D116B-01FA-4714-B658-5CF20CC81AD5}" destId="{F2AD9117-D759-408A-B359-6CF9B06E6E16}" srcOrd="9" destOrd="0" presId="urn:microsoft.com/office/officeart/2005/8/layout/cycle2"/>
    <dgm:cxn modelId="{F0E530CD-9EA6-48D3-9C74-BF8C08F20B8B}" type="presParOf" srcId="{F2AD9117-D759-408A-B359-6CF9B06E6E16}" destId="{7567BB89-87BA-412A-95EC-A7D74710FED3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F854E85-E5EC-4705-90C4-42F9A258F67B}" type="doc">
      <dgm:prSet loTypeId="urn:microsoft.com/office/officeart/2005/8/layout/hList2" loCatId="list" qsTypeId="urn:microsoft.com/office/officeart/2005/8/quickstyle/simple1" qsCatId="simple" csTypeId="urn:microsoft.com/office/officeart/2005/8/colors/accent6_5" csCatId="accent6" phldr="1"/>
      <dgm:spPr/>
      <dgm:t>
        <a:bodyPr/>
        <a:lstStyle/>
        <a:p>
          <a:endParaRPr lang="en-US"/>
        </a:p>
      </dgm:t>
    </dgm:pt>
    <dgm:pt modelId="{2164F7BA-CB21-4FC2-9962-035088305931}">
      <dgm:prSet phldrT="[Texto]"/>
      <dgm:spPr/>
      <dgm:t>
        <a:bodyPr/>
        <a:lstStyle/>
        <a:p>
          <a:r>
            <a:rPr lang="es-EC" b="1" dirty="0" smtClean="0">
              <a:solidFill>
                <a:schemeClr val="tx1"/>
              </a:solidFill>
            </a:rPr>
            <a:t>Edad Promedio: </a:t>
          </a:r>
          <a:r>
            <a:rPr lang="es-EC" dirty="0" smtClean="0">
              <a:solidFill>
                <a:schemeClr val="tx1"/>
              </a:solidFill>
            </a:rPr>
            <a:t>31 años</a:t>
          </a:r>
          <a:endParaRPr lang="en-US" dirty="0">
            <a:solidFill>
              <a:schemeClr val="tx1"/>
            </a:solidFill>
          </a:endParaRPr>
        </a:p>
      </dgm:t>
    </dgm:pt>
    <dgm:pt modelId="{224A7F83-ED22-4DBA-A927-F312D58FCDAD}" type="parTrans" cxnId="{E9C8A22A-9044-49B9-9316-DCAE5B4229EB}">
      <dgm:prSet/>
      <dgm:spPr/>
      <dgm:t>
        <a:bodyPr/>
        <a:lstStyle/>
        <a:p>
          <a:endParaRPr lang="en-US"/>
        </a:p>
      </dgm:t>
    </dgm:pt>
    <dgm:pt modelId="{A2B9A255-4D22-4593-BFC1-B1425FF0EB24}" type="sibTrans" cxnId="{E9C8A22A-9044-49B9-9316-DCAE5B4229EB}">
      <dgm:prSet/>
      <dgm:spPr/>
      <dgm:t>
        <a:bodyPr/>
        <a:lstStyle/>
        <a:p>
          <a:endParaRPr lang="en-US"/>
        </a:p>
      </dgm:t>
    </dgm:pt>
    <dgm:pt modelId="{B931CB8C-708D-4423-803B-0AEFC9EB75A1}">
      <dgm:prSet phldrT="[Texto]"/>
      <dgm:spPr/>
      <dgm:t>
        <a:bodyPr/>
        <a:lstStyle/>
        <a:p>
          <a:r>
            <a:rPr lang="es-EC" b="1" dirty="0" smtClean="0">
              <a:solidFill>
                <a:schemeClr val="tx1"/>
              </a:solidFill>
            </a:rPr>
            <a:t>Motivación de Visita:</a:t>
          </a:r>
          <a:endParaRPr lang="en-US" dirty="0">
            <a:solidFill>
              <a:schemeClr val="tx1"/>
            </a:solidFill>
          </a:endParaRPr>
        </a:p>
      </dgm:t>
    </dgm:pt>
    <dgm:pt modelId="{6BEF0A78-E1C3-49EB-AF7F-20BC29E4AE9F}" type="parTrans" cxnId="{8F559232-BB15-41FC-9C43-0569ED34490D}">
      <dgm:prSet/>
      <dgm:spPr/>
      <dgm:t>
        <a:bodyPr/>
        <a:lstStyle/>
        <a:p>
          <a:endParaRPr lang="en-US"/>
        </a:p>
      </dgm:t>
    </dgm:pt>
    <dgm:pt modelId="{8F857B8F-5C23-4960-BEFD-DCE89FE2F796}" type="sibTrans" cxnId="{8F559232-BB15-41FC-9C43-0569ED34490D}">
      <dgm:prSet/>
      <dgm:spPr/>
      <dgm:t>
        <a:bodyPr/>
        <a:lstStyle/>
        <a:p>
          <a:endParaRPr lang="en-US"/>
        </a:p>
      </dgm:t>
    </dgm:pt>
    <dgm:pt modelId="{57A47B34-179D-433E-B747-0CF9486983C9}">
      <dgm:prSet phldrT="[Texto]" custT="1"/>
      <dgm:spPr/>
      <dgm:t>
        <a:bodyPr/>
        <a:lstStyle/>
        <a:p>
          <a:pPr algn="ctr"/>
          <a:r>
            <a:rPr lang="es-EC" sz="1200" b="1" dirty="0" err="1" smtClean="0">
              <a:latin typeface="Arial" pitchFamily="34" charset="0"/>
              <a:cs typeface="Arial" pitchFamily="34" charset="0"/>
            </a:rPr>
            <a:t>Aná</a:t>
          </a:r>
          <a:r>
            <a:rPr lang="en-US" sz="1200" b="1" dirty="0" err="1" smtClean="0">
              <a:latin typeface="Arial" pitchFamily="34" charset="0"/>
              <a:cs typeface="Arial" pitchFamily="34" charset="0"/>
            </a:rPr>
            <a:t>lisis</a:t>
          </a:r>
          <a:r>
            <a:rPr lang="en-US" sz="1200" b="1" dirty="0" smtClean="0">
              <a:latin typeface="Arial" pitchFamily="34" charset="0"/>
              <a:cs typeface="Arial" pitchFamily="34" charset="0"/>
            </a:rPr>
            <a:t> del </a:t>
          </a:r>
          <a:r>
            <a:rPr lang="en-US" sz="1200" b="1" dirty="0" err="1" smtClean="0">
              <a:latin typeface="Arial" pitchFamily="34" charset="0"/>
              <a:cs typeface="Arial" pitchFamily="34" charset="0"/>
            </a:rPr>
            <a:t>Instrumento</a:t>
          </a:r>
          <a:r>
            <a:rPr lang="en-US" sz="1200" b="1" dirty="0" smtClean="0">
              <a:latin typeface="Arial" pitchFamily="34" charset="0"/>
              <a:cs typeface="Arial" pitchFamily="34" charset="0"/>
            </a:rPr>
            <a:t> de </a:t>
          </a:r>
        </a:p>
        <a:p>
          <a:pPr algn="ctr"/>
          <a:r>
            <a:rPr lang="en-US" sz="1200" b="1" dirty="0" err="1" smtClean="0">
              <a:latin typeface="Arial" pitchFamily="34" charset="0"/>
              <a:cs typeface="Arial" pitchFamily="34" charset="0"/>
            </a:rPr>
            <a:t>investiga</a:t>
          </a:r>
          <a:r>
            <a:rPr lang="es-EC" sz="1200" b="1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ción</a:t>
          </a:r>
          <a:endParaRPr lang="en-US" sz="1200" dirty="0"/>
        </a:p>
      </dgm:t>
    </dgm:pt>
    <dgm:pt modelId="{1145D726-FDD0-4A32-A4CB-75A5CCF1343B}" type="parTrans" cxnId="{174729A6-20CB-4E86-BA52-99EA7EA80788}">
      <dgm:prSet/>
      <dgm:spPr/>
      <dgm:t>
        <a:bodyPr/>
        <a:lstStyle/>
        <a:p>
          <a:endParaRPr lang="en-US"/>
        </a:p>
      </dgm:t>
    </dgm:pt>
    <dgm:pt modelId="{835362B3-EC22-4571-AD74-6441D9F7181E}" type="sibTrans" cxnId="{174729A6-20CB-4E86-BA52-99EA7EA80788}">
      <dgm:prSet/>
      <dgm:spPr/>
      <dgm:t>
        <a:bodyPr/>
        <a:lstStyle/>
        <a:p>
          <a:endParaRPr lang="en-US"/>
        </a:p>
      </dgm:t>
    </dgm:pt>
    <dgm:pt modelId="{5538B1A0-50D3-4CC3-A3F8-699DC997A517}">
      <dgm:prSet phldrT="[Texto]"/>
      <dgm:spPr/>
      <dgm:t>
        <a:bodyPr/>
        <a:lstStyle/>
        <a:p>
          <a:r>
            <a:rPr lang="es-EC" b="1" dirty="0" smtClean="0">
              <a:solidFill>
                <a:schemeClr val="tx1"/>
              </a:solidFill>
            </a:rPr>
            <a:t>Estadía: </a:t>
          </a:r>
          <a:r>
            <a:rPr lang="es-EC" dirty="0" smtClean="0">
              <a:solidFill>
                <a:schemeClr val="tx1"/>
              </a:solidFill>
            </a:rPr>
            <a:t>3 a 5 días</a:t>
          </a:r>
          <a:endParaRPr lang="en-US" dirty="0">
            <a:solidFill>
              <a:schemeClr val="tx1"/>
            </a:solidFill>
          </a:endParaRPr>
        </a:p>
      </dgm:t>
    </dgm:pt>
    <dgm:pt modelId="{7C6ABE53-3C4C-41C0-A685-E31F8AD766D9}" type="parTrans" cxnId="{D439EBFB-8D4C-435A-9D01-5B9C57BDBAC2}">
      <dgm:prSet/>
      <dgm:spPr/>
      <dgm:t>
        <a:bodyPr/>
        <a:lstStyle/>
        <a:p>
          <a:endParaRPr lang="en-US"/>
        </a:p>
      </dgm:t>
    </dgm:pt>
    <dgm:pt modelId="{502913D8-2FCD-4B17-8CF1-DE058A7B2932}" type="sibTrans" cxnId="{D439EBFB-8D4C-435A-9D01-5B9C57BDBAC2}">
      <dgm:prSet/>
      <dgm:spPr/>
      <dgm:t>
        <a:bodyPr/>
        <a:lstStyle/>
        <a:p>
          <a:endParaRPr lang="en-US"/>
        </a:p>
      </dgm:t>
    </dgm:pt>
    <dgm:pt modelId="{3CE44FAE-D396-4243-ACD1-6EE2EF09EE4F}">
      <dgm:prSet phldrT="[Texto]" custT="1"/>
      <dgm:spPr/>
      <dgm:t>
        <a:bodyPr/>
        <a:lstStyle/>
        <a:p>
          <a:pPr algn="ctr"/>
          <a:r>
            <a:rPr lang="es-EC" sz="1200" b="1" dirty="0" err="1" smtClean="0">
              <a:latin typeface="Arial" pitchFamily="34" charset="0"/>
              <a:cs typeface="Arial" pitchFamily="34" charset="0"/>
            </a:rPr>
            <a:t>Aná</a:t>
          </a:r>
          <a:r>
            <a:rPr lang="en-US" sz="1200" b="1" dirty="0" err="1" smtClean="0">
              <a:latin typeface="Arial" pitchFamily="34" charset="0"/>
              <a:cs typeface="Arial" pitchFamily="34" charset="0"/>
            </a:rPr>
            <a:t>lisis</a:t>
          </a:r>
          <a:r>
            <a:rPr lang="en-US" sz="1200" b="1" dirty="0" smtClean="0">
              <a:latin typeface="Arial" pitchFamily="34" charset="0"/>
              <a:cs typeface="Arial" pitchFamily="34" charset="0"/>
            </a:rPr>
            <a:t> del </a:t>
          </a:r>
          <a:r>
            <a:rPr lang="en-US" sz="1200" b="1" dirty="0" err="1" smtClean="0">
              <a:latin typeface="Arial" pitchFamily="34" charset="0"/>
              <a:cs typeface="Arial" pitchFamily="34" charset="0"/>
            </a:rPr>
            <a:t>Instrumento</a:t>
          </a:r>
          <a:r>
            <a:rPr lang="en-US" sz="1200" b="1" dirty="0" smtClean="0">
              <a:latin typeface="Arial" pitchFamily="34" charset="0"/>
              <a:cs typeface="Arial" pitchFamily="34" charset="0"/>
            </a:rPr>
            <a:t> de </a:t>
          </a:r>
        </a:p>
        <a:p>
          <a:pPr algn="ctr"/>
          <a:r>
            <a:rPr lang="en-US" sz="1200" b="1" dirty="0" err="1" smtClean="0">
              <a:latin typeface="Arial" pitchFamily="34" charset="0"/>
              <a:cs typeface="Arial" pitchFamily="34" charset="0"/>
            </a:rPr>
            <a:t>investiga</a:t>
          </a:r>
          <a:r>
            <a:rPr lang="es-EC" sz="1200" b="1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ción</a:t>
          </a:r>
          <a:endParaRPr lang="en-US" sz="1200" dirty="0"/>
        </a:p>
      </dgm:t>
    </dgm:pt>
    <dgm:pt modelId="{6DABCA40-9761-4AAF-B6F6-E536F70A3762}" type="sibTrans" cxnId="{30D8C373-D53C-4CAF-8839-4E03A36BC192}">
      <dgm:prSet/>
      <dgm:spPr/>
      <dgm:t>
        <a:bodyPr/>
        <a:lstStyle/>
        <a:p>
          <a:endParaRPr lang="en-US"/>
        </a:p>
      </dgm:t>
    </dgm:pt>
    <dgm:pt modelId="{0D78CABE-960F-4118-ADE9-30F1E555F0D2}" type="parTrans" cxnId="{30D8C373-D53C-4CAF-8839-4E03A36BC192}">
      <dgm:prSet/>
      <dgm:spPr/>
      <dgm:t>
        <a:bodyPr/>
        <a:lstStyle/>
        <a:p>
          <a:endParaRPr lang="en-US"/>
        </a:p>
      </dgm:t>
    </dgm:pt>
    <dgm:pt modelId="{0EFEA319-5806-4200-8299-9CB3223E03A8}">
      <dgm:prSet phldrT="[Texto]"/>
      <dgm:spPr/>
      <dgm:t>
        <a:bodyPr/>
        <a:lstStyle/>
        <a:p>
          <a:r>
            <a:rPr lang="es-EC" b="1" dirty="0" smtClean="0">
              <a:solidFill>
                <a:schemeClr val="tx1"/>
              </a:solidFill>
            </a:rPr>
            <a:t>Presupuesto asignado:</a:t>
          </a:r>
          <a:endParaRPr lang="en-US" dirty="0">
            <a:solidFill>
              <a:schemeClr val="tx1"/>
            </a:solidFill>
          </a:endParaRPr>
        </a:p>
      </dgm:t>
    </dgm:pt>
    <dgm:pt modelId="{21870206-DD48-444F-A1A8-35295BDFCFFE}" type="parTrans" cxnId="{B6C8F285-5798-4301-9CC4-50C9F1CD4BAF}">
      <dgm:prSet/>
      <dgm:spPr/>
      <dgm:t>
        <a:bodyPr/>
        <a:lstStyle/>
        <a:p>
          <a:endParaRPr lang="en-US"/>
        </a:p>
      </dgm:t>
    </dgm:pt>
    <dgm:pt modelId="{5ABBDFF3-2045-4356-9C4D-31009E48F54A}" type="sibTrans" cxnId="{B6C8F285-5798-4301-9CC4-50C9F1CD4BAF}">
      <dgm:prSet/>
      <dgm:spPr/>
      <dgm:t>
        <a:bodyPr/>
        <a:lstStyle/>
        <a:p>
          <a:endParaRPr lang="en-US"/>
        </a:p>
      </dgm:t>
    </dgm:pt>
    <dgm:pt modelId="{0E0E2048-5B1C-444F-9C78-298ACA568C70}">
      <dgm:prSet phldrT="[Texto]"/>
      <dgm:spPr/>
      <dgm:t>
        <a:bodyPr/>
        <a:lstStyle/>
        <a:p>
          <a:endParaRPr lang="en-US" dirty="0">
            <a:solidFill>
              <a:schemeClr val="tx1"/>
            </a:solidFill>
          </a:endParaRPr>
        </a:p>
      </dgm:t>
    </dgm:pt>
    <dgm:pt modelId="{26FC1FDE-3411-4B98-833C-0717E6BCDDB2}" type="parTrans" cxnId="{0013481E-6557-4C7A-B4E6-9F3FF0E211F8}">
      <dgm:prSet/>
      <dgm:spPr/>
      <dgm:t>
        <a:bodyPr/>
        <a:lstStyle/>
        <a:p>
          <a:endParaRPr lang="en-US"/>
        </a:p>
      </dgm:t>
    </dgm:pt>
    <dgm:pt modelId="{8609156B-7A3F-428F-A7CF-AE619340FFDE}" type="sibTrans" cxnId="{0013481E-6557-4C7A-B4E6-9F3FF0E211F8}">
      <dgm:prSet/>
      <dgm:spPr/>
      <dgm:t>
        <a:bodyPr/>
        <a:lstStyle/>
        <a:p>
          <a:endParaRPr lang="en-US"/>
        </a:p>
      </dgm:t>
    </dgm:pt>
    <dgm:pt modelId="{1ED98B06-EFFF-4251-AF5B-7EAA7B68B5DB}">
      <dgm:prSet phldrT="[Texto]" custT="1"/>
      <dgm:spPr/>
      <dgm:t>
        <a:bodyPr/>
        <a:lstStyle/>
        <a:p>
          <a:pPr algn="ctr"/>
          <a:r>
            <a:rPr lang="es-EC" sz="1200" b="1" dirty="0" err="1" smtClean="0">
              <a:latin typeface="Arial" pitchFamily="34" charset="0"/>
              <a:cs typeface="Arial" pitchFamily="34" charset="0"/>
            </a:rPr>
            <a:t>Aná</a:t>
          </a:r>
          <a:r>
            <a:rPr lang="en-US" sz="1200" b="1" dirty="0" err="1" smtClean="0">
              <a:latin typeface="Arial" pitchFamily="34" charset="0"/>
              <a:cs typeface="Arial" pitchFamily="34" charset="0"/>
            </a:rPr>
            <a:t>lisis</a:t>
          </a:r>
          <a:r>
            <a:rPr lang="en-US" sz="1200" b="1" dirty="0" smtClean="0">
              <a:latin typeface="Arial" pitchFamily="34" charset="0"/>
              <a:cs typeface="Arial" pitchFamily="34" charset="0"/>
            </a:rPr>
            <a:t> del </a:t>
          </a:r>
          <a:r>
            <a:rPr lang="en-US" sz="1200" b="1" dirty="0" err="1" smtClean="0">
              <a:latin typeface="Arial" pitchFamily="34" charset="0"/>
              <a:cs typeface="Arial" pitchFamily="34" charset="0"/>
            </a:rPr>
            <a:t>Instrumento</a:t>
          </a:r>
          <a:r>
            <a:rPr lang="en-US" sz="1200" b="1" dirty="0" smtClean="0">
              <a:latin typeface="Arial" pitchFamily="34" charset="0"/>
              <a:cs typeface="Arial" pitchFamily="34" charset="0"/>
            </a:rPr>
            <a:t> de </a:t>
          </a:r>
        </a:p>
        <a:p>
          <a:pPr algn="ctr"/>
          <a:r>
            <a:rPr lang="en-US" sz="1200" b="1" dirty="0" err="1" smtClean="0">
              <a:latin typeface="Arial" pitchFamily="34" charset="0"/>
              <a:cs typeface="Arial" pitchFamily="34" charset="0"/>
            </a:rPr>
            <a:t>investiga</a:t>
          </a:r>
          <a:r>
            <a:rPr lang="es-EC" sz="1200" b="1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ción</a:t>
          </a:r>
          <a:endParaRPr lang="en-US" sz="1200" b="1" dirty="0">
            <a:latin typeface="Arial" pitchFamily="34" charset="0"/>
            <a:cs typeface="Arial" pitchFamily="34" charset="0"/>
          </a:endParaRPr>
        </a:p>
      </dgm:t>
    </dgm:pt>
    <dgm:pt modelId="{8B8020C7-2879-4D50-BE80-8607FA90BD7A}" type="sibTrans" cxnId="{B0977D8D-1C56-48A9-A88F-8DD73D227CF9}">
      <dgm:prSet/>
      <dgm:spPr/>
      <dgm:t>
        <a:bodyPr/>
        <a:lstStyle/>
        <a:p>
          <a:endParaRPr lang="en-US"/>
        </a:p>
      </dgm:t>
    </dgm:pt>
    <dgm:pt modelId="{BE88194D-9363-4C0E-96A9-82E0D920949B}" type="parTrans" cxnId="{B0977D8D-1C56-48A9-A88F-8DD73D227CF9}">
      <dgm:prSet/>
      <dgm:spPr/>
      <dgm:t>
        <a:bodyPr/>
        <a:lstStyle/>
        <a:p>
          <a:endParaRPr lang="en-US"/>
        </a:p>
      </dgm:t>
    </dgm:pt>
    <dgm:pt modelId="{96F0AF12-68BA-4FFA-8035-AC16CEA5EBF0}">
      <dgm:prSet phldrT="[Texto]"/>
      <dgm:spPr/>
      <dgm:t>
        <a:bodyPr/>
        <a:lstStyle/>
        <a:p>
          <a:r>
            <a:rPr lang="es-EC" b="1" dirty="0" smtClean="0">
              <a:solidFill>
                <a:schemeClr val="tx1"/>
              </a:solidFill>
            </a:rPr>
            <a:t>Origen:</a:t>
          </a:r>
          <a:endParaRPr lang="en-US" dirty="0">
            <a:solidFill>
              <a:schemeClr val="tx1"/>
            </a:solidFill>
          </a:endParaRPr>
        </a:p>
      </dgm:t>
    </dgm:pt>
    <dgm:pt modelId="{C9A0566C-5300-48CC-ADEA-69CA84175923}" type="parTrans" cxnId="{DA1BC71B-F8AB-415B-8E3C-144D13EEEF88}">
      <dgm:prSet/>
      <dgm:spPr/>
      <dgm:t>
        <a:bodyPr/>
        <a:lstStyle/>
        <a:p>
          <a:endParaRPr lang="es-EC"/>
        </a:p>
      </dgm:t>
    </dgm:pt>
    <dgm:pt modelId="{827B01D7-31F6-4760-B6C1-48EFB9B0F6FF}" type="sibTrans" cxnId="{DA1BC71B-F8AB-415B-8E3C-144D13EEEF88}">
      <dgm:prSet/>
      <dgm:spPr/>
      <dgm:t>
        <a:bodyPr/>
        <a:lstStyle/>
        <a:p>
          <a:endParaRPr lang="es-EC"/>
        </a:p>
      </dgm:t>
    </dgm:pt>
    <dgm:pt modelId="{C6B0B8C4-7EBE-443C-BC9A-252035144916}">
      <dgm:prSet phldrT="[Texto]"/>
      <dgm:spPr/>
      <dgm:t>
        <a:bodyPr/>
        <a:lstStyle/>
        <a:p>
          <a:endParaRPr lang="en-US" dirty="0">
            <a:solidFill>
              <a:schemeClr val="tx1"/>
            </a:solidFill>
          </a:endParaRPr>
        </a:p>
      </dgm:t>
    </dgm:pt>
    <dgm:pt modelId="{DEBBF8F9-3307-4C55-9C38-B3ADC553E91C}" type="parTrans" cxnId="{7E35F326-8E81-4B1C-AA7F-016113A2E512}">
      <dgm:prSet/>
      <dgm:spPr/>
      <dgm:t>
        <a:bodyPr/>
        <a:lstStyle/>
        <a:p>
          <a:endParaRPr lang="es-EC"/>
        </a:p>
      </dgm:t>
    </dgm:pt>
    <dgm:pt modelId="{623EACC7-1173-4A63-869B-2B4748F948B5}" type="sibTrans" cxnId="{7E35F326-8E81-4B1C-AA7F-016113A2E512}">
      <dgm:prSet/>
      <dgm:spPr/>
      <dgm:t>
        <a:bodyPr/>
        <a:lstStyle/>
        <a:p>
          <a:endParaRPr lang="es-EC"/>
        </a:p>
      </dgm:t>
    </dgm:pt>
    <dgm:pt modelId="{0B51081E-D722-4F1E-BE2A-79A7DE231E84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Turistas nacionales</a:t>
          </a:r>
          <a:endParaRPr lang="en-US" dirty="0">
            <a:solidFill>
              <a:schemeClr val="tx1"/>
            </a:solidFill>
          </a:endParaRPr>
        </a:p>
      </dgm:t>
    </dgm:pt>
    <dgm:pt modelId="{C2C26799-DDD4-49D4-8186-E3617787B84F}" type="parTrans" cxnId="{462EC22E-AB53-4C6D-923F-1D0160BE82FC}">
      <dgm:prSet/>
      <dgm:spPr/>
      <dgm:t>
        <a:bodyPr/>
        <a:lstStyle/>
        <a:p>
          <a:endParaRPr lang="es-EC"/>
        </a:p>
      </dgm:t>
    </dgm:pt>
    <dgm:pt modelId="{4CAFAF44-B2F0-43F2-A1D8-A149CFECB1FA}" type="sibTrans" cxnId="{462EC22E-AB53-4C6D-923F-1D0160BE82FC}">
      <dgm:prSet/>
      <dgm:spPr/>
      <dgm:t>
        <a:bodyPr/>
        <a:lstStyle/>
        <a:p>
          <a:endParaRPr lang="es-EC"/>
        </a:p>
      </dgm:t>
    </dgm:pt>
    <dgm:pt modelId="{5189BE6D-9075-4E43-A9D7-C0A02C98970F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Atractivos naturales y culturales</a:t>
          </a:r>
          <a:endParaRPr lang="en-US" dirty="0">
            <a:solidFill>
              <a:schemeClr val="tx1"/>
            </a:solidFill>
          </a:endParaRPr>
        </a:p>
      </dgm:t>
    </dgm:pt>
    <dgm:pt modelId="{89D32A8D-ADA4-49D9-BC42-53A8A6C8348F}" type="parTrans" cxnId="{E716C218-6465-408A-98E6-0C2695451C9A}">
      <dgm:prSet/>
      <dgm:spPr/>
      <dgm:t>
        <a:bodyPr/>
        <a:lstStyle/>
        <a:p>
          <a:endParaRPr lang="es-EC"/>
        </a:p>
      </dgm:t>
    </dgm:pt>
    <dgm:pt modelId="{BCE50DEC-4288-4C8D-AB46-BF20CDBEF48D}" type="sibTrans" cxnId="{E716C218-6465-408A-98E6-0C2695451C9A}">
      <dgm:prSet/>
      <dgm:spPr/>
      <dgm:t>
        <a:bodyPr/>
        <a:lstStyle/>
        <a:p>
          <a:endParaRPr lang="es-EC"/>
        </a:p>
      </dgm:t>
    </dgm:pt>
    <dgm:pt modelId="{B67AE42A-F96E-4597-B80B-3611B389492C}">
      <dgm:prSet phldrT="[Texto]"/>
      <dgm:spPr/>
      <dgm:t>
        <a:bodyPr/>
        <a:lstStyle/>
        <a:p>
          <a:r>
            <a:rPr lang="es-EC" b="1" dirty="0" smtClean="0">
              <a:solidFill>
                <a:schemeClr val="tx1"/>
              </a:solidFill>
            </a:rPr>
            <a:t>Requerimientos Turísticos:</a:t>
          </a:r>
          <a:endParaRPr lang="en-US" dirty="0">
            <a:solidFill>
              <a:schemeClr val="tx1"/>
            </a:solidFill>
          </a:endParaRPr>
        </a:p>
      </dgm:t>
    </dgm:pt>
    <dgm:pt modelId="{4F828DD0-7B38-451B-9015-A105D0A6DF79}" type="parTrans" cxnId="{88C68ACB-6424-48FC-A875-E44DE96911D1}">
      <dgm:prSet/>
      <dgm:spPr/>
      <dgm:t>
        <a:bodyPr/>
        <a:lstStyle/>
        <a:p>
          <a:endParaRPr lang="es-EC"/>
        </a:p>
      </dgm:t>
    </dgm:pt>
    <dgm:pt modelId="{377E93A2-B512-47AF-8589-F3E385BB7844}" type="sibTrans" cxnId="{88C68ACB-6424-48FC-A875-E44DE96911D1}">
      <dgm:prSet/>
      <dgm:spPr/>
      <dgm:t>
        <a:bodyPr/>
        <a:lstStyle/>
        <a:p>
          <a:endParaRPr lang="es-EC"/>
        </a:p>
      </dgm:t>
    </dgm:pt>
    <dgm:pt modelId="{01CCE5C7-D7D5-4930-B850-7956D5EEA6AE}">
      <dgm:prSet phldrT="[Texto]"/>
      <dgm:spPr/>
      <dgm:t>
        <a:bodyPr/>
        <a:lstStyle/>
        <a:p>
          <a:endParaRPr lang="en-US" dirty="0">
            <a:solidFill>
              <a:schemeClr val="tx1"/>
            </a:solidFill>
          </a:endParaRPr>
        </a:p>
      </dgm:t>
    </dgm:pt>
    <dgm:pt modelId="{554D9104-EBC0-4B01-BA00-AD6DFFED8BD6}" type="parTrans" cxnId="{13F12084-EAA2-4DE7-98FB-C4B729CD8FC0}">
      <dgm:prSet/>
      <dgm:spPr/>
      <dgm:t>
        <a:bodyPr/>
        <a:lstStyle/>
        <a:p>
          <a:endParaRPr lang="es-EC"/>
        </a:p>
      </dgm:t>
    </dgm:pt>
    <dgm:pt modelId="{5B21E9BA-46FC-4179-9D36-D3CC966007C3}" type="sibTrans" cxnId="{13F12084-EAA2-4DE7-98FB-C4B729CD8FC0}">
      <dgm:prSet/>
      <dgm:spPr/>
      <dgm:t>
        <a:bodyPr/>
        <a:lstStyle/>
        <a:p>
          <a:endParaRPr lang="es-EC"/>
        </a:p>
      </dgm:t>
    </dgm:pt>
    <dgm:pt modelId="{0846E281-A9AD-4891-80F2-CE44448B137C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Calidad</a:t>
          </a:r>
          <a:endParaRPr lang="en-US" dirty="0">
            <a:solidFill>
              <a:schemeClr val="tx1"/>
            </a:solidFill>
          </a:endParaRPr>
        </a:p>
      </dgm:t>
    </dgm:pt>
    <dgm:pt modelId="{D2B0EEBE-2D02-48AC-99DF-A553D246AC7B}" type="parTrans" cxnId="{85DC0720-3A37-4B28-96FE-2F18F497883E}">
      <dgm:prSet/>
      <dgm:spPr/>
      <dgm:t>
        <a:bodyPr/>
        <a:lstStyle/>
        <a:p>
          <a:endParaRPr lang="es-EC"/>
        </a:p>
      </dgm:t>
    </dgm:pt>
    <dgm:pt modelId="{4066F113-D01C-4F34-B11A-346847B970AE}" type="sibTrans" cxnId="{85DC0720-3A37-4B28-96FE-2F18F497883E}">
      <dgm:prSet/>
      <dgm:spPr/>
      <dgm:t>
        <a:bodyPr/>
        <a:lstStyle/>
        <a:p>
          <a:endParaRPr lang="es-EC"/>
        </a:p>
      </dgm:t>
    </dgm:pt>
    <dgm:pt modelId="{438C8D27-C82F-4AE7-B385-C0AA2ACC65B5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Un promedio de 20 a 50 dólares.</a:t>
          </a:r>
          <a:endParaRPr lang="en-US" dirty="0">
            <a:solidFill>
              <a:schemeClr val="tx1"/>
            </a:solidFill>
          </a:endParaRPr>
        </a:p>
      </dgm:t>
    </dgm:pt>
    <dgm:pt modelId="{36F8DAB3-7420-4409-9F63-078433DE72BB}" type="parTrans" cxnId="{F20AD81D-0B8E-4644-BA5E-C6376173A133}">
      <dgm:prSet/>
      <dgm:spPr/>
      <dgm:t>
        <a:bodyPr/>
        <a:lstStyle/>
        <a:p>
          <a:endParaRPr lang="es-EC"/>
        </a:p>
      </dgm:t>
    </dgm:pt>
    <dgm:pt modelId="{3852103F-B8F2-4560-9155-DA23E5B14B1A}" type="sibTrans" cxnId="{F20AD81D-0B8E-4644-BA5E-C6376173A133}">
      <dgm:prSet/>
      <dgm:spPr/>
      <dgm:t>
        <a:bodyPr/>
        <a:lstStyle/>
        <a:p>
          <a:endParaRPr lang="es-EC"/>
        </a:p>
      </dgm:t>
    </dgm:pt>
    <dgm:pt modelId="{83F4E773-82EB-47D0-9BAB-A2FC3B9F9694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Extranjeros (Colombia, Venezuela, Perú y Estados Unidos)</a:t>
          </a:r>
          <a:endParaRPr lang="en-US" dirty="0">
            <a:solidFill>
              <a:schemeClr val="tx1"/>
            </a:solidFill>
          </a:endParaRPr>
        </a:p>
      </dgm:t>
    </dgm:pt>
    <dgm:pt modelId="{1E67CB65-4A6D-4482-86C2-958B10C9C73A}" type="parTrans" cxnId="{E8EB4357-5ABC-4621-801E-20C81396D8FF}">
      <dgm:prSet/>
      <dgm:spPr/>
    </dgm:pt>
    <dgm:pt modelId="{DE48DC09-4FB7-4717-8F4B-33E69FE8A59E}" type="sibTrans" cxnId="{E8EB4357-5ABC-4621-801E-20C81396D8FF}">
      <dgm:prSet/>
      <dgm:spPr/>
    </dgm:pt>
    <dgm:pt modelId="{FF18305E-D67C-4B95-ADF8-6FE792D75775}" type="pres">
      <dgm:prSet presAssocID="{BF854E85-E5EC-4705-90C4-42F9A258F67B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E6BB4822-4CCC-41A1-852A-2A38CB57B85F}" type="pres">
      <dgm:prSet presAssocID="{1ED98B06-EFFF-4251-AF5B-7EAA7B68B5DB}" presName="compositeNode" presStyleCnt="0">
        <dgm:presLayoutVars>
          <dgm:bulletEnabled val="1"/>
        </dgm:presLayoutVars>
      </dgm:prSet>
      <dgm:spPr/>
    </dgm:pt>
    <dgm:pt modelId="{74653C27-33B5-4C82-B5E4-87D5D57CDA66}" type="pres">
      <dgm:prSet presAssocID="{1ED98B06-EFFF-4251-AF5B-7EAA7B68B5DB}" presName="imag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  <dgm:t>
        <a:bodyPr/>
        <a:lstStyle/>
        <a:p>
          <a:endParaRPr lang="es-EC"/>
        </a:p>
      </dgm:t>
    </dgm:pt>
    <dgm:pt modelId="{3F9BD207-8EE5-4763-A2AD-07E46585831C}" type="pres">
      <dgm:prSet presAssocID="{1ED98B06-EFFF-4251-AF5B-7EAA7B68B5DB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FC2839-DD81-4B07-B01F-3C675DB7FBBD}" type="pres">
      <dgm:prSet presAssocID="{1ED98B06-EFFF-4251-AF5B-7EAA7B68B5DB}" presName="parentNode" presStyleLbl="revTx" presStyleIdx="0" presStyleCnt="3" custLinFactNeighborY="-605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18A018-A494-42DB-9116-B79BC1B63E9D}" type="pres">
      <dgm:prSet presAssocID="{8B8020C7-2879-4D50-BE80-8607FA90BD7A}" presName="sibTrans" presStyleCnt="0"/>
      <dgm:spPr/>
    </dgm:pt>
    <dgm:pt modelId="{9B241417-ED72-455A-AA99-9BD27813D413}" type="pres">
      <dgm:prSet presAssocID="{3CE44FAE-D396-4243-ACD1-6EE2EF09EE4F}" presName="compositeNode" presStyleCnt="0">
        <dgm:presLayoutVars>
          <dgm:bulletEnabled val="1"/>
        </dgm:presLayoutVars>
      </dgm:prSet>
      <dgm:spPr/>
    </dgm:pt>
    <dgm:pt modelId="{1D388E8C-CD70-43A4-A26E-AC9AEC15D94B}" type="pres">
      <dgm:prSet presAssocID="{3CE44FAE-D396-4243-ACD1-6EE2EF09EE4F}" presName="image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en-US"/>
        </a:p>
      </dgm:t>
    </dgm:pt>
    <dgm:pt modelId="{38CCA0C5-11E2-4C85-AD5B-88B9EEF3CF0D}" type="pres">
      <dgm:prSet presAssocID="{3CE44FAE-D396-4243-ACD1-6EE2EF09EE4F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EBAC9F-695F-4EB9-AED4-8D3F75F25F9E}" type="pres">
      <dgm:prSet presAssocID="{3CE44FAE-D396-4243-ACD1-6EE2EF09EE4F}" presName="parentNode" presStyleLbl="revTx" presStyleIdx="1" presStyleCnt="3" custLinFactNeighborX="2591" custLinFactNeighborY="-605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C76E28-4276-430D-9220-F750D0F194E5}" type="pres">
      <dgm:prSet presAssocID="{6DABCA40-9761-4AAF-B6F6-E536F70A3762}" presName="sibTrans" presStyleCnt="0"/>
      <dgm:spPr/>
    </dgm:pt>
    <dgm:pt modelId="{A76E93E6-8A7E-4B58-8E25-DA26F2CA9F57}" type="pres">
      <dgm:prSet presAssocID="{57A47B34-179D-433E-B747-0CF9486983C9}" presName="compositeNode" presStyleCnt="0">
        <dgm:presLayoutVars>
          <dgm:bulletEnabled val="1"/>
        </dgm:presLayoutVars>
      </dgm:prSet>
      <dgm:spPr/>
    </dgm:pt>
    <dgm:pt modelId="{EE45D99A-1A9F-4B5A-BFD1-9A4D3620C02E}" type="pres">
      <dgm:prSet presAssocID="{57A47B34-179D-433E-B747-0CF9486983C9}" presName="image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s-EC"/>
        </a:p>
      </dgm:t>
    </dgm:pt>
    <dgm:pt modelId="{F0C88803-2E17-4B00-960E-447E1C38ACCD}" type="pres">
      <dgm:prSet presAssocID="{57A47B34-179D-433E-B747-0CF9486983C9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1B7007-6CB3-44B0-8CB8-74635FDF1747}" type="pres">
      <dgm:prSet presAssocID="{57A47B34-179D-433E-B747-0CF9486983C9}" presName="parentNode" presStyleLbl="revTx" presStyleIdx="2" presStyleCnt="3" custLinFactNeighborX="-2591" custLinFactNeighborY="-605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0D8C373-D53C-4CAF-8839-4E03A36BC192}" srcId="{BF854E85-E5EC-4705-90C4-42F9A258F67B}" destId="{3CE44FAE-D396-4243-ACD1-6EE2EF09EE4F}" srcOrd="1" destOrd="0" parTransId="{0D78CABE-960F-4118-ADE9-30F1E555F0D2}" sibTransId="{6DABCA40-9761-4AAF-B6F6-E536F70A3762}"/>
    <dgm:cxn modelId="{DA1BC71B-F8AB-415B-8E3C-144D13EEEF88}" srcId="{1ED98B06-EFFF-4251-AF5B-7EAA7B68B5DB}" destId="{96F0AF12-68BA-4FFA-8035-AC16CEA5EBF0}" srcOrd="2" destOrd="0" parTransId="{C9A0566C-5300-48CC-ADEA-69CA84175923}" sibTransId="{827B01D7-31F6-4760-B6C1-48EFB9B0F6FF}"/>
    <dgm:cxn modelId="{E8EB4357-5ABC-4621-801E-20C81396D8FF}" srcId="{1ED98B06-EFFF-4251-AF5B-7EAA7B68B5DB}" destId="{83F4E773-82EB-47D0-9BAB-A2FC3B9F9694}" srcOrd="3" destOrd="0" parTransId="{1E67CB65-4A6D-4482-86C2-958B10C9C73A}" sibTransId="{DE48DC09-4FB7-4717-8F4B-33E69FE8A59E}"/>
    <dgm:cxn modelId="{462EC22E-AB53-4C6D-923F-1D0160BE82FC}" srcId="{1ED98B06-EFFF-4251-AF5B-7EAA7B68B5DB}" destId="{0B51081E-D722-4F1E-BE2A-79A7DE231E84}" srcOrd="4" destOrd="0" parTransId="{C2C26799-DDD4-49D4-8186-E3617787B84F}" sibTransId="{4CAFAF44-B2F0-43F2-A1D8-A149CFECB1FA}"/>
    <dgm:cxn modelId="{032BF692-7BCA-4E61-9212-BE12B0D24A51}" type="presOf" srcId="{96F0AF12-68BA-4FFA-8035-AC16CEA5EBF0}" destId="{3F9BD207-8EE5-4763-A2AD-07E46585831C}" srcOrd="0" destOrd="2" presId="urn:microsoft.com/office/officeart/2005/8/layout/hList2"/>
    <dgm:cxn modelId="{9B759908-85C0-4377-8B3A-8B8D8D5B8691}" type="presOf" srcId="{B931CB8C-708D-4423-803B-0AEFC9EB75A1}" destId="{38CCA0C5-11E2-4C85-AD5B-88B9EEF3CF0D}" srcOrd="0" destOrd="0" presId="urn:microsoft.com/office/officeart/2005/8/layout/hList2"/>
    <dgm:cxn modelId="{F20AD81D-0B8E-4644-BA5E-C6376173A133}" srcId="{57A47B34-179D-433E-B747-0CF9486983C9}" destId="{438C8D27-C82F-4AE7-B385-C0AA2ACC65B5}" srcOrd="3" destOrd="0" parTransId="{36F8DAB3-7420-4409-9F63-078433DE72BB}" sibTransId="{3852103F-B8F2-4560-9155-DA23E5B14B1A}"/>
    <dgm:cxn modelId="{22052F40-8574-4606-9FC1-B0784B581A89}" type="presOf" srcId="{0846E281-A9AD-4891-80F2-CE44448B137C}" destId="{38CCA0C5-11E2-4C85-AD5B-88B9EEF3CF0D}" srcOrd="0" destOrd="4" presId="urn:microsoft.com/office/officeart/2005/8/layout/hList2"/>
    <dgm:cxn modelId="{D439EBFB-8D4C-435A-9D01-5B9C57BDBAC2}" srcId="{57A47B34-179D-433E-B747-0CF9486983C9}" destId="{5538B1A0-50D3-4CC3-A3F8-699DC997A517}" srcOrd="0" destOrd="0" parTransId="{7C6ABE53-3C4C-41C0-A685-E31F8AD766D9}" sibTransId="{502913D8-2FCD-4B17-8CF1-DE058A7B2932}"/>
    <dgm:cxn modelId="{D8A7F0B8-3DF8-4713-8693-49AC04476AA6}" type="presOf" srcId="{BF854E85-E5EC-4705-90C4-42F9A258F67B}" destId="{FF18305E-D67C-4B95-ADF8-6FE792D75775}" srcOrd="0" destOrd="0" presId="urn:microsoft.com/office/officeart/2005/8/layout/hList2"/>
    <dgm:cxn modelId="{E716C218-6465-408A-98E6-0C2695451C9A}" srcId="{3CE44FAE-D396-4243-ACD1-6EE2EF09EE4F}" destId="{5189BE6D-9075-4E43-A9D7-C0A02C98970F}" srcOrd="1" destOrd="0" parTransId="{89D32A8D-ADA4-49D9-BC42-53A8A6C8348F}" sibTransId="{BCE50DEC-4288-4C8D-AB46-BF20CDBEF48D}"/>
    <dgm:cxn modelId="{84833C7E-5982-4CD6-A5C5-469F3D5CEF8E}" type="presOf" srcId="{0E0E2048-5B1C-444F-9C78-298ACA568C70}" destId="{F0C88803-2E17-4B00-960E-447E1C38ACCD}" srcOrd="0" destOrd="1" presId="urn:microsoft.com/office/officeart/2005/8/layout/hList2"/>
    <dgm:cxn modelId="{E9C8A22A-9044-49B9-9316-DCAE5B4229EB}" srcId="{1ED98B06-EFFF-4251-AF5B-7EAA7B68B5DB}" destId="{2164F7BA-CB21-4FC2-9962-035088305931}" srcOrd="0" destOrd="0" parTransId="{224A7F83-ED22-4DBA-A927-F312D58FCDAD}" sibTransId="{A2B9A255-4D22-4593-BFC1-B1425FF0EB24}"/>
    <dgm:cxn modelId="{892C67F0-FCFC-4AE8-AF57-15C9590909C7}" type="presOf" srcId="{C6B0B8C4-7EBE-443C-BC9A-252035144916}" destId="{3F9BD207-8EE5-4763-A2AD-07E46585831C}" srcOrd="0" destOrd="1" presId="urn:microsoft.com/office/officeart/2005/8/layout/hList2"/>
    <dgm:cxn modelId="{8F559232-BB15-41FC-9C43-0569ED34490D}" srcId="{3CE44FAE-D396-4243-ACD1-6EE2EF09EE4F}" destId="{B931CB8C-708D-4423-803B-0AEFC9EB75A1}" srcOrd="0" destOrd="0" parTransId="{6BEF0A78-E1C3-49EB-AF7F-20BC29E4AE9F}" sibTransId="{8F857B8F-5C23-4960-BEFD-DCE89FE2F796}"/>
    <dgm:cxn modelId="{6C4179A3-6781-4604-B473-1DB406454237}" type="presOf" srcId="{2164F7BA-CB21-4FC2-9962-035088305931}" destId="{3F9BD207-8EE5-4763-A2AD-07E46585831C}" srcOrd="0" destOrd="0" presId="urn:microsoft.com/office/officeart/2005/8/layout/hList2"/>
    <dgm:cxn modelId="{6199CF22-D2EE-4923-85BB-DBE4E8DB7A38}" type="presOf" srcId="{83F4E773-82EB-47D0-9BAB-A2FC3B9F9694}" destId="{3F9BD207-8EE5-4763-A2AD-07E46585831C}" srcOrd="0" destOrd="3" presId="urn:microsoft.com/office/officeart/2005/8/layout/hList2"/>
    <dgm:cxn modelId="{B6C8F285-5798-4301-9CC4-50C9F1CD4BAF}" srcId="{57A47B34-179D-433E-B747-0CF9486983C9}" destId="{0EFEA319-5806-4200-8299-9CB3223E03A8}" srcOrd="2" destOrd="0" parTransId="{21870206-DD48-444F-A1A8-35295BDFCFFE}" sibTransId="{5ABBDFF3-2045-4356-9C4D-31009E48F54A}"/>
    <dgm:cxn modelId="{85DC0720-3A37-4B28-96FE-2F18F497883E}" srcId="{3CE44FAE-D396-4243-ACD1-6EE2EF09EE4F}" destId="{0846E281-A9AD-4891-80F2-CE44448B137C}" srcOrd="4" destOrd="0" parTransId="{D2B0EEBE-2D02-48AC-99DF-A553D246AC7B}" sibTransId="{4066F113-D01C-4F34-B11A-346847B970AE}"/>
    <dgm:cxn modelId="{EFCF0410-0E57-4ECA-9271-4F5E2758E775}" type="presOf" srcId="{5189BE6D-9075-4E43-A9D7-C0A02C98970F}" destId="{38CCA0C5-11E2-4C85-AD5B-88B9EEF3CF0D}" srcOrd="0" destOrd="1" presId="urn:microsoft.com/office/officeart/2005/8/layout/hList2"/>
    <dgm:cxn modelId="{E84BF5B8-CCDF-4CE8-BE4C-485813EF9855}" type="presOf" srcId="{01CCE5C7-D7D5-4930-B850-7956D5EEA6AE}" destId="{38CCA0C5-11E2-4C85-AD5B-88B9EEF3CF0D}" srcOrd="0" destOrd="2" presId="urn:microsoft.com/office/officeart/2005/8/layout/hList2"/>
    <dgm:cxn modelId="{A84998E9-16F0-4637-B60F-DABB68A761E2}" type="presOf" srcId="{B67AE42A-F96E-4597-B80B-3611B389492C}" destId="{38CCA0C5-11E2-4C85-AD5B-88B9EEF3CF0D}" srcOrd="0" destOrd="3" presId="urn:microsoft.com/office/officeart/2005/8/layout/hList2"/>
    <dgm:cxn modelId="{DD57A454-1702-415E-A76F-E15FE8F8CF30}" type="presOf" srcId="{0EFEA319-5806-4200-8299-9CB3223E03A8}" destId="{F0C88803-2E17-4B00-960E-447E1C38ACCD}" srcOrd="0" destOrd="2" presId="urn:microsoft.com/office/officeart/2005/8/layout/hList2"/>
    <dgm:cxn modelId="{E00189C4-489E-45AC-9AA7-6C5941B05CAA}" type="presOf" srcId="{5538B1A0-50D3-4CC3-A3F8-699DC997A517}" destId="{F0C88803-2E17-4B00-960E-447E1C38ACCD}" srcOrd="0" destOrd="0" presId="urn:microsoft.com/office/officeart/2005/8/layout/hList2"/>
    <dgm:cxn modelId="{0013481E-6557-4C7A-B4E6-9F3FF0E211F8}" srcId="{57A47B34-179D-433E-B747-0CF9486983C9}" destId="{0E0E2048-5B1C-444F-9C78-298ACA568C70}" srcOrd="1" destOrd="0" parTransId="{26FC1FDE-3411-4B98-833C-0717E6BCDDB2}" sibTransId="{8609156B-7A3F-428F-A7CF-AE619340FFDE}"/>
    <dgm:cxn modelId="{B0977D8D-1C56-48A9-A88F-8DD73D227CF9}" srcId="{BF854E85-E5EC-4705-90C4-42F9A258F67B}" destId="{1ED98B06-EFFF-4251-AF5B-7EAA7B68B5DB}" srcOrd="0" destOrd="0" parTransId="{BE88194D-9363-4C0E-96A9-82E0D920949B}" sibTransId="{8B8020C7-2879-4D50-BE80-8607FA90BD7A}"/>
    <dgm:cxn modelId="{7E35F326-8E81-4B1C-AA7F-016113A2E512}" srcId="{1ED98B06-EFFF-4251-AF5B-7EAA7B68B5DB}" destId="{C6B0B8C4-7EBE-443C-BC9A-252035144916}" srcOrd="1" destOrd="0" parTransId="{DEBBF8F9-3307-4C55-9C38-B3ADC553E91C}" sibTransId="{623EACC7-1173-4A63-869B-2B4748F948B5}"/>
    <dgm:cxn modelId="{5A9B2D6F-7C81-4915-ADBB-D572D60E2465}" type="presOf" srcId="{438C8D27-C82F-4AE7-B385-C0AA2ACC65B5}" destId="{F0C88803-2E17-4B00-960E-447E1C38ACCD}" srcOrd="0" destOrd="3" presId="urn:microsoft.com/office/officeart/2005/8/layout/hList2"/>
    <dgm:cxn modelId="{88C68ACB-6424-48FC-A875-E44DE96911D1}" srcId="{3CE44FAE-D396-4243-ACD1-6EE2EF09EE4F}" destId="{B67AE42A-F96E-4597-B80B-3611B389492C}" srcOrd="3" destOrd="0" parTransId="{4F828DD0-7B38-451B-9015-A105D0A6DF79}" sibTransId="{377E93A2-B512-47AF-8589-F3E385BB7844}"/>
    <dgm:cxn modelId="{13F12084-EAA2-4DE7-98FB-C4B729CD8FC0}" srcId="{3CE44FAE-D396-4243-ACD1-6EE2EF09EE4F}" destId="{01CCE5C7-D7D5-4930-B850-7956D5EEA6AE}" srcOrd="2" destOrd="0" parTransId="{554D9104-EBC0-4B01-BA00-AD6DFFED8BD6}" sibTransId="{5B21E9BA-46FC-4179-9D36-D3CC966007C3}"/>
    <dgm:cxn modelId="{174729A6-20CB-4E86-BA52-99EA7EA80788}" srcId="{BF854E85-E5EC-4705-90C4-42F9A258F67B}" destId="{57A47B34-179D-433E-B747-0CF9486983C9}" srcOrd="2" destOrd="0" parTransId="{1145D726-FDD0-4A32-A4CB-75A5CCF1343B}" sibTransId="{835362B3-EC22-4571-AD74-6441D9F7181E}"/>
    <dgm:cxn modelId="{7498060A-4F48-4F01-A252-74A25838C949}" type="presOf" srcId="{1ED98B06-EFFF-4251-AF5B-7EAA7B68B5DB}" destId="{ABFC2839-DD81-4B07-B01F-3C675DB7FBBD}" srcOrd="0" destOrd="0" presId="urn:microsoft.com/office/officeart/2005/8/layout/hList2"/>
    <dgm:cxn modelId="{B25911B2-0FF2-42E4-934A-CA55713105E3}" type="presOf" srcId="{0B51081E-D722-4F1E-BE2A-79A7DE231E84}" destId="{3F9BD207-8EE5-4763-A2AD-07E46585831C}" srcOrd="0" destOrd="4" presId="urn:microsoft.com/office/officeart/2005/8/layout/hList2"/>
    <dgm:cxn modelId="{7C40EF11-E749-4FBB-BDF0-C080C79EB3AE}" type="presOf" srcId="{3CE44FAE-D396-4243-ACD1-6EE2EF09EE4F}" destId="{56EBAC9F-695F-4EB9-AED4-8D3F75F25F9E}" srcOrd="0" destOrd="0" presId="urn:microsoft.com/office/officeart/2005/8/layout/hList2"/>
    <dgm:cxn modelId="{41530F15-5A77-4ADB-993F-0B9C10D3BB83}" type="presOf" srcId="{57A47B34-179D-433E-B747-0CF9486983C9}" destId="{601B7007-6CB3-44B0-8CB8-74635FDF1747}" srcOrd="0" destOrd="0" presId="urn:microsoft.com/office/officeart/2005/8/layout/hList2"/>
    <dgm:cxn modelId="{22EFAEA1-0D95-46BA-BB1B-7200F2F572A3}" type="presParOf" srcId="{FF18305E-D67C-4B95-ADF8-6FE792D75775}" destId="{E6BB4822-4CCC-41A1-852A-2A38CB57B85F}" srcOrd="0" destOrd="0" presId="urn:microsoft.com/office/officeart/2005/8/layout/hList2"/>
    <dgm:cxn modelId="{795B8DA8-AB15-497D-AA80-295C6DAD6876}" type="presParOf" srcId="{E6BB4822-4CCC-41A1-852A-2A38CB57B85F}" destId="{74653C27-33B5-4C82-B5E4-87D5D57CDA66}" srcOrd="0" destOrd="0" presId="urn:microsoft.com/office/officeart/2005/8/layout/hList2"/>
    <dgm:cxn modelId="{5BB82946-4067-4241-8EE2-584BF437080E}" type="presParOf" srcId="{E6BB4822-4CCC-41A1-852A-2A38CB57B85F}" destId="{3F9BD207-8EE5-4763-A2AD-07E46585831C}" srcOrd="1" destOrd="0" presId="urn:microsoft.com/office/officeart/2005/8/layout/hList2"/>
    <dgm:cxn modelId="{D76802C6-B534-4B90-8CFB-879D3F0F23F0}" type="presParOf" srcId="{E6BB4822-4CCC-41A1-852A-2A38CB57B85F}" destId="{ABFC2839-DD81-4B07-B01F-3C675DB7FBBD}" srcOrd="2" destOrd="0" presId="urn:microsoft.com/office/officeart/2005/8/layout/hList2"/>
    <dgm:cxn modelId="{F139DA2E-4D34-4583-AC83-6BB6641ED3D4}" type="presParOf" srcId="{FF18305E-D67C-4B95-ADF8-6FE792D75775}" destId="{7E18A018-A494-42DB-9116-B79BC1B63E9D}" srcOrd="1" destOrd="0" presId="urn:microsoft.com/office/officeart/2005/8/layout/hList2"/>
    <dgm:cxn modelId="{A8E59CCF-C289-40B9-8EA1-8875321A1E5B}" type="presParOf" srcId="{FF18305E-D67C-4B95-ADF8-6FE792D75775}" destId="{9B241417-ED72-455A-AA99-9BD27813D413}" srcOrd="2" destOrd="0" presId="urn:microsoft.com/office/officeart/2005/8/layout/hList2"/>
    <dgm:cxn modelId="{7EF30CA6-8F27-4D4E-80C0-8E50078E4AA2}" type="presParOf" srcId="{9B241417-ED72-455A-AA99-9BD27813D413}" destId="{1D388E8C-CD70-43A4-A26E-AC9AEC15D94B}" srcOrd="0" destOrd="0" presId="urn:microsoft.com/office/officeart/2005/8/layout/hList2"/>
    <dgm:cxn modelId="{157455C9-9DE3-4F10-9521-AE2A6E616ABF}" type="presParOf" srcId="{9B241417-ED72-455A-AA99-9BD27813D413}" destId="{38CCA0C5-11E2-4C85-AD5B-88B9EEF3CF0D}" srcOrd="1" destOrd="0" presId="urn:microsoft.com/office/officeart/2005/8/layout/hList2"/>
    <dgm:cxn modelId="{34925308-D98E-49BD-B40A-037FA618616A}" type="presParOf" srcId="{9B241417-ED72-455A-AA99-9BD27813D413}" destId="{56EBAC9F-695F-4EB9-AED4-8D3F75F25F9E}" srcOrd="2" destOrd="0" presId="urn:microsoft.com/office/officeart/2005/8/layout/hList2"/>
    <dgm:cxn modelId="{DBF0BB4A-02E4-41E4-9E7A-CD6FE7F1769D}" type="presParOf" srcId="{FF18305E-D67C-4B95-ADF8-6FE792D75775}" destId="{09C76E28-4276-430D-9220-F750D0F194E5}" srcOrd="3" destOrd="0" presId="urn:microsoft.com/office/officeart/2005/8/layout/hList2"/>
    <dgm:cxn modelId="{BF766FEC-6342-469D-B281-627501118DB2}" type="presParOf" srcId="{FF18305E-D67C-4B95-ADF8-6FE792D75775}" destId="{A76E93E6-8A7E-4B58-8E25-DA26F2CA9F57}" srcOrd="4" destOrd="0" presId="urn:microsoft.com/office/officeart/2005/8/layout/hList2"/>
    <dgm:cxn modelId="{DC9342D5-9056-4F9A-8E00-8F1A735CD0B2}" type="presParOf" srcId="{A76E93E6-8A7E-4B58-8E25-DA26F2CA9F57}" destId="{EE45D99A-1A9F-4B5A-BFD1-9A4D3620C02E}" srcOrd="0" destOrd="0" presId="urn:microsoft.com/office/officeart/2005/8/layout/hList2"/>
    <dgm:cxn modelId="{D04B2B24-71AA-4FE6-B26E-54CBD1369222}" type="presParOf" srcId="{A76E93E6-8A7E-4B58-8E25-DA26F2CA9F57}" destId="{F0C88803-2E17-4B00-960E-447E1C38ACCD}" srcOrd="1" destOrd="0" presId="urn:microsoft.com/office/officeart/2005/8/layout/hList2"/>
    <dgm:cxn modelId="{91D78864-15BA-4CA8-A333-3A8BDBBAB2D1}" type="presParOf" srcId="{A76E93E6-8A7E-4B58-8E25-DA26F2CA9F57}" destId="{601B7007-6CB3-44B0-8CB8-74635FDF1747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99AC8F8-831F-4CDE-8D46-9A3F19C18AE6}" type="doc">
      <dgm:prSet loTypeId="urn:microsoft.com/office/officeart/2009/3/layout/StepUpProcess" loCatId="process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0757BBE9-51B0-4570-B007-4A70936D78F4}">
      <dgm:prSet phldrT="[Texto]"/>
      <dgm:spPr/>
      <dgm:t>
        <a:bodyPr/>
        <a:lstStyle/>
        <a:p>
          <a:r>
            <a:rPr lang="es-ES" dirty="0" smtClean="0"/>
            <a:t>Alineado al Plan Nacional del Buen  Vivir</a:t>
          </a:r>
        </a:p>
        <a:p>
          <a:r>
            <a:rPr lang="es-ES" b="1" dirty="0" smtClean="0"/>
            <a:t>Objetivo N° 3</a:t>
          </a:r>
        </a:p>
        <a:p>
          <a:r>
            <a:rPr lang="es-ES" b="1" dirty="0" smtClean="0"/>
            <a:t>Objetivo N° 4. </a:t>
          </a:r>
          <a:endParaRPr lang="en-US" dirty="0"/>
        </a:p>
      </dgm:t>
    </dgm:pt>
    <dgm:pt modelId="{9FF544B7-0BAD-4754-A07E-65927FCEEE90}" type="parTrans" cxnId="{52D17DDA-B61D-465C-87EA-E17B3B4149D5}">
      <dgm:prSet/>
      <dgm:spPr/>
      <dgm:t>
        <a:bodyPr/>
        <a:lstStyle/>
        <a:p>
          <a:endParaRPr lang="en-US"/>
        </a:p>
      </dgm:t>
    </dgm:pt>
    <dgm:pt modelId="{295C6D61-1415-4D9F-A406-3B3AA0DA6196}" type="sibTrans" cxnId="{52D17DDA-B61D-465C-87EA-E17B3B4149D5}">
      <dgm:prSet/>
      <dgm:spPr/>
      <dgm:t>
        <a:bodyPr/>
        <a:lstStyle/>
        <a:p>
          <a:endParaRPr lang="en-US"/>
        </a:p>
      </dgm:t>
    </dgm:pt>
    <dgm:pt modelId="{4F555980-BBBF-48A8-9021-2CEF76FBEC2A}">
      <dgm:prSet phldrT="[Texto]"/>
      <dgm:spPr/>
      <dgm:t>
        <a:bodyPr/>
        <a:lstStyle/>
        <a:p>
          <a:r>
            <a:rPr lang="es-ES" b="1" dirty="0" smtClean="0"/>
            <a:t>MINTUR</a:t>
          </a:r>
          <a:endParaRPr lang="en-US" dirty="0"/>
        </a:p>
      </dgm:t>
    </dgm:pt>
    <dgm:pt modelId="{3D00D0C8-E34D-4492-B545-E705E58F51A5}" type="parTrans" cxnId="{4D1A72C9-3677-4981-A80E-E48753BB3703}">
      <dgm:prSet/>
      <dgm:spPr/>
      <dgm:t>
        <a:bodyPr/>
        <a:lstStyle/>
        <a:p>
          <a:endParaRPr lang="en-US"/>
        </a:p>
      </dgm:t>
    </dgm:pt>
    <dgm:pt modelId="{3356E3F5-8FE2-4BB1-9DAB-2C5D1AF188AB}" type="sibTrans" cxnId="{4D1A72C9-3677-4981-A80E-E48753BB3703}">
      <dgm:prSet/>
      <dgm:spPr/>
      <dgm:t>
        <a:bodyPr/>
        <a:lstStyle/>
        <a:p>
          <a:endParaRPr lang="en-US"/>
        </a:p>
      </dgm:t>
    </dgm:pt>
    <dgm:pt modelId="{C8EFCF25-D333-4E45-85EA-9F17F632DC15}">
      <dgm:prSet phldrT="[Texto]"/>
      <dgm:spPr/>
      <dgm:t>
        <a:bodyPr/>
        <a:lstStyle/>
        <a:p>
          <a:endParaRPr lang="en-US" dirty="0"/>
        </a:p>
      </dgm:t>
    </dgm:pt>
    <dgm:pt modelId="{CD8A6C00-DA8D-40D9-BD2B-1E41D22DD566}" type="parTrans" cxnId="{8BD88A43-CD32-4B96-BAFB-B4BEA210E52C}">
      <dgm:prSet/>
      <dgm:spPr/>
      <dgm:t>
        <a:bodyPr/>
        <a:lstStyle/>
        <a:p>
          <a:endParaRPr lang="en-US"/>
        </a:p>
      </dgm:t>
    </dgm:pt>
    <dgm:pt modelId="{5D395F11-6F4F-49E4-9944-BE51FAC8438B}" type="sibTrans" cxnId="{8BD88A43-CD32-4B96-BAFB-B4BEA210E52C}">
      <dgm:prSet/>
      <dgm:spPr/>
      <dgm:t>
        <a:bodyPr/>
        <a:lstStyle/>
        <a:p>
          <a:endParaRPr lang="en-US"/>
        </a:p>
      </dgm:t>
    </dgm:pt>
    <dgm:pt modelId="{78A76B0C-51DF-4C4D-AB25-3151A4884F9D}" type="pres">
      <dgm:prSet presAssocID="{299AC8F8-831F-4CDE-8D46-9A3F19C18AE6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613D3EC1-215A-4F7A-A932-69616D6D6FF9}" type="pres">
      <dgm:prSet presAssocID="{0757BBE9-51B0-4570-B007-4A70936D78F4}" presName="composite" presStyleCnt="0"/>
      <dgm:spPr/>
    </dgm:pt>
    <dgm:pt modelId="{A0CC7AE5-56AA-413B-9A62-DBF98947F141}" type="pres">
      <dgm:prSet presAssocID="{0757BBE9-51B0-4570-B007-4A70936D78F4}" presName="LShape" presStyleLbl="alignNode1" presStyleIdx="0" presStyleCnt="5"/>
      <dgm:spPr/>
    </dgm:pt>
    <dgm:pt modelId="{2B6B5C07-6814-4F83-BA28-56445E1068D3}" type="pres">
      <dgm:prSet presAssocID="{0757BBE9-51B0-4570-B007-4A70936D78F4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BDACC9-3C91-4EB5-AF79-A6AD8B5F4FF5}" type="pres">
      <dgm:prSet presAssocID="{0757BBE9-51B0-4570-B007-4A70936D78F4}" presName="Triangle" presStyleLbl="alignNode1" presStyleIdx="1" presStyleCnt="5"/>
      <dgm:spPr/>
    </dgm:pt>
    <dgm:pt modelId="{44F4BD78-CE5B-49EE-8629-F0FC7121328A}" type="pres">
      <dgm:prSet presAssocID="{295C6D61-1415-4D9F-A406-3B3AA0DA6196}" presName="sibTrans" presStyleCnt="0"/>
      <dgm:spPr/>
    </dgm:pt>
    <dgm:pt modelId="{8D9B395D-6191-4E05-A459-C314E047E001}" type="pres">
      <dgm:prSet presAssocID="{295C6D61-1415-4D9F-A406-3B3AA0DA6196}" presName="space" presStyleCnt="0"/>
      <dgm:spPr/>
    </dgm:pt>
    <dgm:pt modelId="{1E9A9E37-2742-4A69-98D6-01B78A293D54}" type="pres">
      <dgm:prSet presAssocID="{4F555980-BBBF-48A8-9021-2CEF76FBEC2A}" presName="composite" presStyleCnt="0"/>
      <dgm:spPr/>
    </dgm:pt>
    <dgm:pt modelId="{05F06773-3EBD-4253-A970-95453E872D25}" type="pres">
      <dgm:prSet presAssocID="{4F555980-BBBF-48A8-9021-2CEF76FBEC2A}" presName="LShape" presStyleLbl="alignNode1" presStyleIdx="2" presStyleCnt="5"/>
      <dgm:spPr/>
    </dgm:pt>
    <dgm:pt modelId="{BF6444DB-1161-4A4A-8610-8D2A157D404C}" type="pres">
      <dgm:prSet presAssocID="{4F555980-BBBF-48A8-9021-2CEF76FBEC2A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4EC9C5-5CE4-4D2A-812D-B9B18771F16C}" type="pres">
      <dgm:prSet presAssocID="{4F555980-BBBF-48A8-9021-2CEF76FBEC2A}" presName="Triangle" presStyleLbl="alignNode1" presStyleIdx="3" presStyleCnt="5"/>
      <dgm:spPr/>
    </dgm:pt>
    <dgm:pt modelId="{4AC929BA-A31A-4E3C-B093-7AE7DE6FC605}" type="pres">
      <dgm:prSet presAssocID="{3356E3F5-8FE2-4BB1-9DAB-2C5D1AF188AB}" presName="sibTrans" presStyleCnt="0"/>
      <dgm:spPr/>
    </dgm:pt>
    <dgm:pt modelId="{4F1EB5D3-CD48-41F6-A9D7-ADB1834C30EC}" type="pres">
      <dgm:prSet presAssocID="{3356E3F5-8FE2-4BB1-9DAB-2C5D1AF188AB}" presName="space" presStyleCnt="0"/>
      <dgm:spPr/>
    </dgm:pt>
    <dgm:pt modelId="{8F8A612D-9386-461D-BF52-6E8276BA8430}" type="pres">
      <dgm:prSet presAssocID="{C8EFCF25-D333-4E45-85EA-9F17F632DC15}" presName="composite" presStyleCnt="0"/>
      <dgm:spPr/>
    </dgm:pt>
    <dgm:pt modelId="{C7279882-C426-4943-AEFF-6E56605C86F9}" type="pres">
      <dgm:prSet presAssocID="{C8EFCF25-D333-4E45-85EA-9F17F632DC15}" presName="LShape" presStyleLbl="alignNode1" presStyleIdx="4" presStyleCnt="5"/>
      <dgm:spPr/>
    </dgm:pt>
    <dgm:pt modelId="{44E2C25A-D5B9-466E-B599-A95A4B963891}" type="pres">
      <dgm:prSet presAssocID="{C8EFCF25-D333-4E45-85EA-9F17F632DC15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A3492F4-6104-41C4-B815-E4EAF763040C}" type="presOf" srcId="{0757BBE9-51B0-4570-B007-4A70936D78F4}" destId="{2B6B5C07-6814-4F83-BA28-56445E1068D3}" srcOrd="0" destOrd="0" presId="urn:microsoft.com/office/officeart/2009/3/layout/StepUpProcess"/>
    <dgm:cxn modelId="{763B4C61-AF83-4E48-AADB-5C512F93BCA9}" type="presOf" srcId="{C8EFCF25-D333-4E45-85EA-9F17F632DC15}" destId="{44E2C25A-D5B9-466E-B599-A95A4B963891}" srcOrd="0" destOrd="0" presId="urn:microsoft.com/office/officeart/2009/3/layout/StepUpProcess"/>
    <dgm:cxn modelId="{95A29DE4-8527-48C4-9890-FA4C2924D0C9}" type="presOf" srcId="{4F555980-BBBF-48A8-9021-2CEF76FBEC2A}" destId="{BF6444DB-1161-4A4A-8610-8D2A157D404C}" srcOrd="0" destOrd="0" presId="urn:microsoft.com/office/officeart/2009/3/layout/StepUpProcess"/>
    <dgm:cxn modelId="{8BD88A43-CD32-4B96-BAFB-B4BEA210E52C}" srcId="{299AC8F8-831F-4CDE-8D46-9A3F19C18AE6}" destId="{C8EFCF25-D333-4E45-85EA-9F17F632DC15}" srcOrd="2" destOrd="0" parTransId="{CD8A6C00-DA8D-40D9-BD2B-1E41D22DD566}" sibTransId="{5D395F11-6F4F-49E4-9944-BE51FAC8438B}"/>
    <dgm:cxn modelId="{52D17DDA-B61D-465C-87EA-E17B3B4149D5}" srcId="{299AC8F8-831F-4CDE-8D46-9A3F19C18AE6}" destId="{0757BBE9-51B0-4570-B007-4A70936D78F4}" srcOrd="0" destOrd="0" parTransId="{9FF544B7-0BAD-4754-A07E-65927FCEEE90}" sibTransId="{295C6D61-1415-4D9F-A406-3B3AA0DA6196}"/>
    <dgm:cxn modelId="{4D1A72C9-3677-4981-A80E-E48753BB3703}" srcId="{299AC8F8-831F-4CDE-8D46-9A3F19C18AE6}" destId="{4F555980-BBBF-48A8-9021-2CEF76FBEC2A}" srcOrd="1" destOrd="0" parTransId="{3D00D0C8-E34D-4492-B545-E705E58F51A5}" sibTransId="{3356E3F5-8FE2-4BB1-9DAB-2C5D1AF188AB}"/>
    <dgm:cxn modelId="{60E65860-7EBA-4B91-B7E7-AA25C9575160}" type="presOf" srcId="{299AC8F8-831F-4CDE-8D46-9A3F19C18AE6}" destId="{78A76B0C-51DF-4C4D-AB25-3151A4884F9D}" srcOrd="0" destOrd="0" presId="urn:microsoft.com/office/officeart/2009/3/layout/StepUpProcess"/>
    <dgm:cxn modelId="{6D9F5E07-0B34-4AFE-978F-A6DCA672FE2C}" type="presParOf" srcId="{78A76B0C-51DF-4C4D-AB25-3151A4884F9D}" destId="{613D3EC1-215A-4F7A-A932-69616D6D6FF9}" srcOrd="0" destOrd="0" presId="urn:microsoft.com/office/officeart/2009/3/layout/StepUpProcess"/>
    <dgm:cxn modelId="{49F5823D-5F59-4C26-AE81-9CEA2C0476D0}" type="presParOf" srcId="{613D3EC1-215A-4F7A-A932-69616D6D6FF9}" destId="{A0CC7AE5-56AA-413B-9A62-DBF98947F141}" srcOrd="0" destOrd="0" presId="urn:microsoft.com/office/officeart/2009/3/layout/StepUpProcess"/>
    <dgm:cxn modelId="{6C18F5EE-58AA-4A24-8439-5C4B37DAB530}" type="presParOf" srcId="{613D3EC1-215A-4F7A-A932-69616D6D6FF9}" destId="{2B6B5C07-6814-4F83-BA28-56445E1068D3}" srcOrd="1" destOrd="0" presId="urn:microsoft.com/office/officeart/2009/3/layout/StepUpProcess"/>
    <dgm:cxn modelId="{F211A0F3-DF7E-46B4-B205-391F10E62E89}" type="presParOf" srcId="{613D3EC1-215A-4F7A-A932-69616D6D6FF9}" destId="{A9BDACC9-3C91-4EB5-AF79-A6AD8B5F4FF5}" srcOrd="2" destOrd="0" presId="urn:microsoft.com/office/officeart/2009/3/layout/StepUpProcess"/>
    <dgm:cxn modelId="{5C334581-FEF3-4233-BA9D-B71602AB2470}" type="presParOf" srcId="{78A76B0C-51DF-4C4D-AB25-3151A4884F9D}" destId="{44F4BD78-CE5B-49EE-8629-F0FC7121328A}" srcOrd="1" destOrd="0" presId="urn:microsoft.com/office/officeart/2009/3/layout/StepUpProcess"/>
    <dgm:cxn modelId="{887864F1-F9C0-4CC3-A155-428CC3B9A3C1}" type="presParOf" srcId="{44F4BD78-CE5B-49EE-8629-F0FC7121328A}" destId="{8D9B395D-6191-4E05-A459-C314E047E001}" srcOrd="0" destOrd="0" presId="urn:microsoft.com/office/officeart/2009/3/layout/StepUpProcess"/>
    <dgm:cxn modelId="{09AE80B3-7E96-40E3-B358-C9946BBFC080}" type="presParOf" srcId="{78A76B0C-51DF-4C4D-AB25-3151A4884F9D}" destId="{1E9A9E37-2742-4A69-98D6-01B78A293D54}" srcOrd="2" destOrd="0" presId="urn:microsoft.com/office/officeart/2009/3/layout/StepUpProcess"/>
    <dgm:cxn modelId="{DBD8322E-8033-4C4C-8475-83E65D07E73E}" type="presParOf" srcId="{1E9A9E37-2742-4A69-98D6-01B78A293D54}" destId="{05F06773-3EBD-4253-A970-95453E872D25}" srcOrd="0" destOrd="0" presId="urn:microsoft.com/office/officeart/2009/3/layout/StepUpProcess"/>
    <dgm:cxn modelId="{8DDBB32C-B8B4-449C-9049-8BD9FCBA5D00}" type="presParOf" srcId="{1E9A9E37-2742-4A69-98D6-01B78A293D54}" destId="{BF6444DB-1161-4A4A-8610-8D2A157D404C}" srcOrd="1" destOrd="0" presId="urn:microsoft.com/office/officeart/2009/3/layout/StepUpProcess"/>
    <dgm:cxn modelId="{14144E1E-1119-472F-A159-EC427F8A45D8}" type="presParOf" srcId="{1E9A9E37-2742-4A69-98D6-01B78A293D54}" destId="{C24EC9C5-5CE4-4D2A-812D-B9B18771F16C}" srcOrd="2" destOrd="0" presId="urn:microsoft.com/office/officeart/2009/3/layout/StepUpProcess"/>
    <dgm:cxn modelId="{57EE2B11-4BBC-4DF1-B721-6A99ADBE5DFB}" type="presParOf" srcId="{78A76B0C-51DF-4C4D-AB25-3151A4884F9D}" destId="{4AC929BA-A31A-4E3C-B093-7AE7DE6FC605}" srcOrd="3" destOrd="0" presId="urn:microsoft.com/office/officeart/2009/3/layout/StepUpProcess"/>
    <dgm:cxn modelId="{5FE399FB-3728-4F05-A59C-8AF5917F3937}" type="presParOf" srcId="{4AC929BA-A31A-4E3C-B093-7AE7DE6FC605}" destId="{4F1EB5D3-CD48-41F6-A9D7-ADB1834C30EC}" srcOrd="0" destOrd="0" presId="urn:microsoft.com/office/officeart/2009/3/layout/StepUpProcess"/>
    <dgm:cxn modelId="{121562EB-4673-4FD2-A7C2-E449EEF88A63}" type="presParOf" srcId="{78A76B0C-51DF-4C4D-AB25-3151A4884F9D}" destId="{8F8A612D-9386-461D-BF52-6E8276BA8430}" srcOrd="4" destOrd="0" presId="urn:microsoft.com/office/officeart/2009/3/layout/StepUpProcess"/>
    <dgm:cxn modelId="{642D3EFC-29EF-4258-8AF7-643D796E8418}" type="presParOf" srcId="{8F8A612D-9386-461D-BF52-6E8276BA8430}" destId="{C7279882-C426-4943-AEFF-6E56605C86F9}" srcOrd="0" destOrd="0" presId="urn:microsoft.com/office/officeart/2009/3/layout/StepUpProcess"/>
    <dgm:cxn modelId="{5B2DA0A4-C05C-44B8-88F7-4102CBDC52DA}" type="presParOf" srcId="{8F8A612D-9386-461D-BF52-6E8276BA8430}" destId="{44E2C25A-D5B9-466E-B599-A95A4B963891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16B95F-D712-4502-BC00-59D60B3348B6}">
      <dsp:nvSpPr>
        <dsp:cNvPr id="0" name=""/>
        <dsp:cNvSpPr/>
      </dsp:nvSpPr>
      <dsp:spPr>
        <a:xfrm>
          <a:off x="867821" y="967"/>
          <a:ext cx="2190291" cy="2190291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0539" tIns="25400" rIns="120539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2015 Año de la Calidad Turística</a:t>
          </a:r>
          <a:endParaRPr lang="es-EC" sz="2000" kern="1200" dirty="0"/>
        </a:p>
      </dsp:txBody>
      <dsp:txXfrm>
        <a:off x="1188582" y="321728"/>
        <a:ext cx="1548769" cy="1548769"/>
      </dsp:txXfrm>
    </dsp:sp>
    <dsp:sp modelId="{E6744712-E243-40DC-924C-DED1D1538040}">
      <dsp:nvSpPr>
        <dsp:cNvPr id="0" name=""/>
        <dsp:cNvSpPr/>
      </dsp:nvSpPr>
      <dsp:spPr>
        <a:xfrm>
          <a:off x="2605358" y="0"/>
          <a:ext cx="2190291" cy="2190291"/>
        </a:xfrm>
        <a:prstGeom prst="ellipse">
          <a:avLst/>
        </a:prstGeom>
        <a:solidFill>
          <a:schemeClr val="accent5">
            <a:alpha val="50000"/>
            <a:hueOff val="-2451115"/>
            <a:satOff val="-3409"/>
            <a:lumOff val="-130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0539" tIns="25400" rIns="120539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“Ecuador Potencia Turística”</a:t>
          </a:r>
          <a:endParaRPr lang="es-EC" sz="2000" kern="1200" dirty="0"/>
        </a:p>
      </dsp:txBody>
      <dsp:txXfrm>
        <a:off x="2926119" y="320761"/>
        <a:ext cx="1548769" cy="1548769"/>
      </dsp:txXfrm>
    </dsp:sp>
    <dsp:sp modelId="{E8A622C7-E0C0-4E4B-AE82-5AA905DDB627}">
      <dsp:nvSpPr>
        <dsp:cNvPr id="0" name=""/>
        <dsp:cNvSpPr/>
      </dsp:nvSpPr>
      <dsp:spPr>
        <a:xfrm>
          <a:off x="4372288" y="967"/>
          <a:ext cx="2190291" cy="2190291"/>
        </a:xfrm>
        <a:prstGeom prst="ellipse">
          <a:avLst/>
        </a:prstGeom>
        <a:solidFill>
          <a:schemeClr val="accent5">
            <a:alpha val="50000"/>
            <a:hueOff val="-4902231"/>
            <a:satOff val="-6819"/>
            <a:lumOff val="-261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0539" tIns="25400" rIns="120539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 Viaja Primero Ecuador</a:t>
          </a:r>
          <a:endParaRPr lang="es-EC" sz="2000" kern="1200" dirty="0"/>
        </a:p>
      </dsp:txBody>
      <dsp:txXfrm>
        <a:off x="4693049" y="321728"/>
        <a:ext cx="1548769" cy="1548769"/>
      </dsp:txXfrm>
    </dsp:sp>
    <dsp:sp modelId="{FF30611E-5255-4A1F-A95E-B865E6687EE4}">
      <dsp:nvSpPr>
        <dsp:cNvPr id="0" name=""/>
        <dsp:cNvSpPr/>
      </dsp:nvSpPr>
      <dsp:spPr>
        <a:xfrm>
          <a:off x="6124522" y="967"/>
          <a:ext cx="2190291" cy="2190291"/>
        </a:xfrm>
        <a:prstGeom prst="ellipse">
          <a:avLst/>
        </a:prstGeom>
        <a:solidFill>
          <a:schemeClr val="accent5">
            <a:alpha val="50000"/>
            <a:hueOff val="-7353345"/>
            <a:satOff val="-10228"/>
            <a:lumOff val="-392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0539" tIns="25400" rIns="120539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Ecuador  pionero en Suramérica en turismo sostenible</a:t>
          </a:r>
          <a:endParaRPr lang="es-EC" sz="2000" kern="1200" dirty="0"/>
        </a:p>
      </dsp:txBody>
      <dsp:txXfrm>
        <a:off x="6445283" y="321728"/>
        <a:ext cx="1548769" cy="154876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CC7AE5-56AA-413B-9A62-DBF98947F141}">
      <dsp:nvSpPr>
        <dsp:cNvPr id="0" name=""/>
        <dsp:cNvSpPr/>
      </dsp:nvSpPr>
      <dsp:spPr>
        <a:xfrm rot="5400000">
          <a:off x="786265" y="377516"/>
          <a:ext cx="651419" cy="1083947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B6B5C07-6814-4F83-BA28-56445E1068D3}">
      <dsp:nvSpPr>
        <dsp:cNvPr id="0" name=""/>
        <dsp:cNvSpPr/>
      </dsp:nvSpPr>
      <dsp:spPr>
        <a:xfrm>
          <a:off x="677527" y="701383"/>
          <a:ext cx="978594" cy="8577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PIMTE 2014 </a:t>
          </a:r>
          <a:endParaRPr lang="en-US" sz="1200" kern="1200" dirty="0"/>
        </a:p>
      </dsp:txBody>
      <dsp:txXfrm>
        <a:off x="677527" y="701383"/>
        <a:ext cx="978594" cy="857795"/>
      </dsp:txXfrm>
    </dsp:sp>
    <dsp:sp modelId="{A9BDACC9-3C91-4EB5-AF79-A6AD8B5F4FF5}">
      <dsp:nvSpPr>
        <dsp:cNvPr id="0" name=""/>
        <dsp:cNvSpPr/>
      </dsp:nvSpPr>
      <dsp:spPr>
        <a:xfrm>
          <a:off x="1471481" y="297714"/>
          <a:ext cx="184640" cy="184640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4">
                <a:hueOff val="2598923"/>
                <a:satOff val="-11992"/>
                <a:lumOff val="44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2598923"/>
                <a:satOff val="-11992"/>
                <a:lumOff val="44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2598923"/>
                <a:satOff val="-11992"/>
                <a:lumOff val="44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2598923"/>
              <a:satOff val="-11992"/>
              <a:lumOff val="44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5F06773-3EBD-4253-A970-95453E872D25}">
      <dsp:nvSpPr>
        <dsp:cNvPr id="0" name=""/>
        <dsp:cNvSpPr/>
      </dsp:nvSpPr>
      <dsp:spPr>
        <a:xfrm rot="5400000">
          <a:off x="1984255" y="81072"/>
          <a:ext cx="651419" cy="1083947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4">
                <a:hueOff val="5197847"/>
                <a:satOff val="-23984"/>
                <a:lumOff val="88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5197847"/>
                <a:satOff val="-23984"/>
                <a:lumOff val="88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5197847"/>
                <a:satOff val="-23984"/>
                <a:lumOff val="88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5197847"/>
              <a:satOff val="-23984"/>
              <a:lumOff val="88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F6444DB-1161-4A4A-8610-8D2A157D404C}">
      <dsp:nvSpPr>
        <dsp:cNvPr id="0" name=""/>
        <dsp:cNvSpPr/>
      </dsp:nvSpPr>
      <dsp:spPr>
        <a:xfrm>
          <a:off x="1875517" y="404939"/>
          <a:ext cx="978594" cy="8577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PLANDETUR 2020</a:t>
          </a:r>
          <a:endParaRPr lang="en-US" sz="1200" kern="1200" dirty="0"/>
        </a:p>
      </dsp:txBody>
      <dsp:txXfrm>
        <a:off x="1875517" y="404939"/>
        <a:ext cx="978594" cy="857795"/>
      </dsp:txXfrm>
    </dsp:sp>
    <dsp:sp modelId="{C24EC9C5-5CE4-4D2A-812D-B9B18771F16C}">
      <dsp:nvSpPr>
        <dsp:cNvPr id="0" name=""/>
        <dsp:cNvSpPr/>
      </dsp:nvSpPr>
      <dsp:spPr>
        <a:xfrm>
          <a:off x="2669471" y="1270"/>
          <a:ext cx="184640" cy="184640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4">
                <a:hueOff val="7796770"/>
                <a:satOff val="-35976"/>
                <a:lumOff val="132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7796770"/>
                <a:satOff val="-35976"/>
                <a:lumOff val="132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7796770"/>
                <a:satOff val="-35976"/>
                <a:lumOff val="132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7796770"/>
              <a:satOff val="-35976"/>
              <a:lumOff val="132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7279882-C426-4943-AEFF-6E56605C86F9}">
      <dsp:nvSpPr>
        <dsp:cNvPr id="0" name=""/>
        <dsp:cNvSpPr/>
      </dsp:nvSpPr>
      <dsp:spPr>
        <a:xfrm rot="5400000">
          <a:off x="3182246" y="-215371"/>
          <a:ext cx="651419" cy="1083947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4">
                <a:hueOff val="10395693"/>
                <a:satOff val="-47968"/>
                <a:lumOff val="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0395693"/>
                <a:satOff val="-47968"/>
                <a:lumOff val="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0395693"/>
                <a:satOff val="-47968"/>
                <a:lumOff val="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10395693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4E2C25A-D5B9-466E-B599-A95A4B963891}">
      <dsp:nvSpPr>
        <dsp:cNvPr id="0" name=""/>
        <dsp:cNvSpPr/>
      </dsp:nvSpPr>
      <dsp:spPr>
        <a:xfrm>
          <a:off x="3073508" y="108495"/>
          <a:ext cx="978594" cy="8577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Plan Nacional del Buen Vivir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Objetivo N° 10</a:t>
          </a:r>
          <a:endParaRPr lang="en-US" sz="1200" kern="1200" dirty="0"/>
        </a:p>
      </dsp:txBody>
      <dsp:txXfrm>
        <a:off x="3073508" y="108495"/>
        <a:ext cx="978594" cy="85779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40BE7A-45C0-41DC-A682-917A1F525F5F}">
      <dsp:nvSpPr>
        <dsp:cNvPr id="0" name=""/>
        <dsp:cNvSpPr/>
      </dsp:nvSpPr>
      <dsp:spPr>
        <a:xfrm>
          <a:off x="0" y="1363717"/>
          <a:ext cx="10515600" cy="1818290"/>
        </a:xfrm>
        <a:prstGeom prst="notchedRightArrow">
          <a:avLst/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400500" extrusionH="63500" contourW="12700" prstMaterial="matte">
          <a:contourClr>
            <a:schemeClr val="lt1">
              <a:tint val="5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E43205-0699-41E6-8E17-0662A724FA59}">
      <dsp:nvSpPr>
        <dsp:cNvPr id="0" name=""/>
        <dsp:cNvSpPr/>
      </dsp:nvSpPr>
      <dsp:spPr>
        <a:xfrm>
          <a:off x="4736" y="0"/>
          <a:ext cx="2278208" cy="18182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b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smtClean="0"/>
            <a:t>Estrategias de promoción.</a:t>
          </a:r>
          <a:endParaRPr lang="es-EC" sz="2400" kern="1200" dirty="0"/>
        </a:p>
      </dsp:txBody>
      <dsp:txXfrm>
        <a:off x="4736" y="0"/>
        <a:ext cx="2278208" cy="1818290"/>
      </dsp:txXfrm>
    </dsp:sp>
    <dsp:sp modelId="{646820EE-9BAE-493D-BD9B-FF9E1C1CE5EE}">
      <dsp:nvSpPr>
        <dsp:cNvPr id="0" name=""/>
        <dsp:cNvSpPr/>
      </dsp:nvSpPr>
      <dsp:spPr>
        <a:xfrm>
          <a:off x="916554" y="2045576"/>
          <a:ext cx="454572" cy="454572"/>
        </a:xfrm>
        <a:prstGeom prst="ellipse">
          <a:avLst/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255310-3168-449E-ABA8-BB4313B436FC}">
      <dsp:nvSpPr>
        <dsp:cNvPr id="0" name=""/>
        <dsp:cNvSpPr/>
      </dsp:nvSpPr>
      <dsp:spPr>
        <a:xfrm>
          <a:off x="2396855" y="2727435"/>
          <a:ext cx="2278208" cy="18182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Medios de difusión turística.</a:t>
          </a:r>
          <a:endParaRPr lang="es-EC" sz="2400" kern="1200" dirty="0"/>
        </a:p>
      </dsp:txBody>
      <dsp:txXfrm>
        <a:off x="2396855" y="2727435"/>
        <a:ext cx="2278208" cy="1818290"/>
      </dsp:txXfrm>
    </dsp:sp>
    <dsp:sp modelId="{431A1047-1806-40BE-84AF-D4EEB4A1C0F6}">
      <dsp:nvSpPr>
        <dsp:cNvPr id="0" name=""/>
        <dsp:cNvSpPr/>
      </dsp:nvSpPr>
      <dsp:spPr>
        <a:xfrm>
          <a:off x="3308674" y="2045576"/>
          <a:ext cx="454572" cy="454572"/>
        </a:xfrm>
        <a:prstGeom prst="ellipse">
          <a:avLst/>
        </a:prstGeom>
        <a:solidFill>
          <a:schemeClr val="accent6">
            <a:alpha val="90000"/>
            <a:hueOff val="0"/>
            <a:satOff val="0"/>
            <a:lumOff val="0"/>
            <a:alphaOff val="-13333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B22968-B80D-48BC-A48F-8F857CD78783}">
      <dsp:nvSpPr>
        <dsp:cNvPr id="0" name=""/>
        <dsp:cNvSpPr/>
      </dsp:nvSpPr>
      <dsp:spPr>
        <a:xfrm>
          <a:off x="4788975" y="0"/>
          <a:ext cx="2278208" cy="18182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b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Publicidad</a:t>
          </a:r>
          <a:endParaRPr lang="es-EC" sz="2400" kern="1200" dirty="0"/>
        </a:p>
      </dsp:txBody>
      <dsp:txXfrm>
        <a:off x="4788975" y="0"/>
        <a:ext cx="2278208" cy="1818290"/>
      </dsp:txXfrm>
    </dsp:sp>
    <dsp:sp modelId="{7C42799D-8553-4D15-BE61-2393029D767F}">
      <dsp:nvSpPr>
        <dsp:cNvPr id="0" name=""/>
        <dsp:cNvSpPr/>
      </dsp:nvSpPr>
      <dsp:spPr>
        <a:xfrm>
          <a:off x="5700793" y="2045576"/>
          <a:ext cx="454572" cy="454572"/>
        </a:xfrm>
        <a:prstGeom prst="ellipse">
          <a:avLst/>
        </a:prstGeom>
        <a:solidFill>
          <a:schemeClr val="accent6">
            <a:alpha val="90000"/>
            <a:hueOff val="0"/>
            <a:satOff val="0"/>
            <a:lumOff val="0"/>
            <a:alphaOff val="-26667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D2BBE1-235B-496B-8219-D5D7B30D4051}">
      <dsp:nvSpPr>
        <dsp:cNvPr id="0" name=""/>
        <dsp:cNvSpPr/>
      </dsp:nvSpPr>
      <dsp:spPr>
        <a:xfrm>
          <a:off x="7181094" y="2727435"/>
          <a:ext cx="2278208" cy="18182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smtClean="0"/>
            <a:t>Diseño del portafolio de servicios turísticos</a:t>
          </a:r>
          <a:endParaRPr lang="es-EC" sz="2400" kern="1200" dirty="0"/>
        </a:p>
      </dsp:txBody>
      <dsp:txXfrm>
        <a:off x="7181094" y="2727435"/>
        <a:ext cx="2278208" cy="1818290"/>
      </dsp:txXfrm>
    </dsp:sp>
    <dsp:sp modelId="{81A740B2-1A7C-493D-BEDE-D7A6F9B19CD4}">
      <dsp:nvSpPr>
        <dsp:cNvPr id="0" name=""/>
        <dsp:cNvSpPr/>
      </dsp:nvSpPr>
      <dsp:spPr>
        <a:xfrm>
          <a:off x="8092912" y="2045576"/>
          <a:ext cx="454572" cy="454572"/>
        </a:xfrm>
        <a:prstGeom prst="ellipse">
          <a:avLst/>
        </a:prstGeom>
        <a:solidFill>
          <a:schemeClr val="accent6">
            <a:alpha val="90000"/>
            <a:hueOff val="0"/>
            <a:satOff val="0"/>
            <a:lumOff val="0"/>
            <a:alphaOff val="-40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CC7AE5-56AA-413B-9A62-DBF98947F141}">
      <dsp:nvSpPr>
        <dsp:cNvPr id="0" name=""/>
        <dsp:cNvSpPr/>
      </dsp:nvSpPr>
      <dsp:spPr>
        <a:xfrm rot="5400000">
          <a:off x="786265" y="377516"/>
          <a:ext cx="651419" cy="1083947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B6B5C07-6814-4F83-BA28-56445E1068D3}">
      <dsp:nvSpPr>
        <dsp:cNvPr id="0" name=""/>
        <dsp:cNvSpPr/>
      </dsp:nvSpPr>
      <dsp:spPr>
        <a:xfrm>
          <a:off x="677527" y="701383"/>
          <a:ext cx="978594" cy="8577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PIMTE 2014 </a:t>
          </a:r>
          <a:endParaRPr lang="en-US" sz="1200" kern="1200" dirty="0"/>
        </a:p>
      </dsp:txBody>
      <dsp:txXfrm>
        <a:off x="677527" y="701383"/>
        <a:ext cx="978594" cy="857795"/>
      </dsp:txXfrm>
    </dsp:sp>
    <dsp:sp modelId="{A9BDACC9-3C91-4EB5-AF79-A6AD8B5F4FF5}">
      <dsp:nvSpPr>
        <dsp:cNvPr id="0" name=""/>
        <dsp:cNvSpPr/>
      </dsp:nvSpPr>
      <dsp:spPr>
        <a:xfrm>
          <a:off x="1471481" y="297714"/>
          <a:ext cx="184640" cy="184640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4">
                <a:hueOff val="2598923"/>
                <a:satOff val="-11992"/>
                <a:lumOff val="44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2598923"/>
                <a:satOff val="-11992"/>
                <a:lumOff val="44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2598923"/>
                <a:satOff val="-11992"/>
                <a:lumOff val="44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2598923"/>
              <a:satOff val="-11992"/>
              <a:lumOff val="44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5F06773-3EBD-4253-A970-95453E872D25}">
      <dsp:nvSpPr>
        <dsp:cNvPr id="0" name=""/>
        <dsp:cNvSpPr/>
      </dsp:nvSpPr>
      <dsp:spPr>
        <a:xfrm rot="5400000">
          <a:off x="1984255" y="81072"/>
          <a:ext cx="651419" cy="1083947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4">
                <a:hueOff val="5197847"/>
                <a:satOff val="-23984"/>
                <a:lumOff val="88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5197847"/>
                <a:satOff val="-23984"/>
                <a:lumOff val="88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5197847"/>
                <a:satOff val="-23984"/>
                <a:lumOff val="88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5197847"/>
              <a:satOff val="-23984"/>
              <a:lumOff val="88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F6444DB-1161-4A4A-8610-8D2A157D404C}">
      <dsp:nvSpPr>
        <dsp:cNvPr id="0" name=""/>
        <dsp:cNvSpPr/>
      </dsp:nvSpPr>
      <dsp:spPr>
        <a:xfrm>
          <a:off x="1875517" y="404939"/>
          <a:ext cx="978594" cy="8577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PLANDETUR 2020</a:t>
          </a:r>
          <a:endParaRPr lang="en-US" sz="1200" kern="1200" dirty="0"/>
        </a:p>
      </dsp:txBody>
      <dsp:txXfrm>
        <a:off x="1875517" y="404939"/>
        <a:ext cx="978594" cy="857795"/>
      </dsp:txXfrm>
    </dsp:sp>
    <dsp:sp modelId="{C24EC9C5-5CE4-4D2A-812D-B9B18771F16C}">
      <dsp:nvSpPr>
        <dsp:cNvPr id="0" name=""/>
        <dsp:cNvSpPr/>
      </dsp:nvSpPr>
      <dsp:spPr>
        <a:xfrm>
          <a:off x="2669471" y="1270"/>
          <a:ext cx="184640" cy="184640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4">
                <a:hueOff val="7796770"/>
                <a:satOff val="-35976"/>
                <a:lumOff val="132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7796770"/>
                <a:satOff val="-35976"/>
                <a:lumOff val="132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7796770"/>
                <a:satOff val="-35976"/>
                <a:lumOff val="132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7796770"/>
              <a:satOff val="-35976"/>
              <a:lumOff val="132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7279882-C426-4943-AEFF-6E56605C86F9}">
      <dsp:nvSpPr>
        <dsp:cNvPr id="0" name=""/>
        <dsp:cNvSpPr/>
      </dsp:nvSpPr>
      <dsp:spPr>
        <a:xfrm rot="5400000">
          <a:off x="3182246" y="-215371"/>
          <a:ext cx="651419" cy="1083947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4">
                <a:hueOff val="10395693"/>
                <a:satOff val="-47968"/>
                <a:lumOff val="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0395693"/>
                <a:satOff val="-47968"/>
                <a:lumOff val="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0395693"/>
                <a:satOff val="-47968"/>
                <a:lumOff val="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10395693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4E2C25A-D5B9-466E-B599-A95A4B963891}">
      <dsp:nvSpPr>
        <dsp:cNvPr id="0" name=""/>
        <dsp:cNvSpPr/>
      </dsp:nvSpPr>
      <dsp:spPr>
        <a:xfrm>
          <a:off x="3073508" y="108495"/>
          <a:ext cx="978594" cy="8577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Plan Nacional del Buen Vivir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Objetivo N° 10</a:t>
          </a:r>
          <a:endParaRPr lang="en-US" sz="1200" kern="1200" dirty="0"/>
        </a:p>
      </dsp:txBody>
      <dsp:txXfrm>
        <a:off x="3073508" y="108495"/>
        <a:ext cx="978594" cy="857795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726D48-992D-46E4-BF73-426D0A732DA2}">
      <dsp:nvSpPr>
        <dsp:cNvPr id="0" name=""/>
        <dsp:cNvSpPr/>
      </dsp:nvSpPr>
      <dsp:spPr>
        <a:xfrm>
          <a:off x="408" y="959523"/>
          <a:ext cx="1826825" cy="10960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smtClean="0">
              <a:solidFill>
                <a:schemeClr val="tx1"/>
              </a:solidFill>
            </a:rPr>
            <a:t>Estudio de mercado</a:t>
          </a:r>
          <a:endParaRPr lang="es-EC" sz="1600" kern="1200" dirty="0">
            <a:solidFill>
              <a:schemeClr val="tx1"/>
            </a:solidFill>
          </a:endParaRPr>
        </a:p>
      </dsp:txBody>
      <dsp:txXfrm>
        <a:off x="32512" y="991627"/>
        <a:ext cx="1762617" cy="1031887"/>
      </dsp:txXfrm>
    </dsp:sp>
    <dsp:sp modelId="{E47A8DD9-19D0-4F4F-A32C-7F208E2A9989}">
      <dsp:nvSpPr>
        <dsp:cNvPr id="0" name=""/>
        <dsp:cNvSpPr/>
      </dsp:nvSpPr>
      <dsp:spPr>
        <a:xfrm>
          <a:off x="1987994" y="1281044"/>
          <a:ext cx="387286" cy="45305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400" kern="1200">
            <a:solidFill>
              <a:schemeClr val="tx1"/>
            </a:solidFill>
          </a:endParaRPr>
        </a:p>
      </dsp:txBody>
      <dsp:txXfrm>
        <a:off x="1987994" y="1371654"/>
        <a:ext cx="271100" cy="271832"/>
      </dsp:txXfrm>
    </dsp:sp>
    <dsp:sp modelId="{3A772B88-172F-4B43-9F4F-56C071533CE4}">
      <dsp:nvSpPr>
        <dsp:cNvPr id="0" name=""/>
        <dsp:cNvSpPr/>
      </dsp:nvSpPr>
      <dsp:spPr>
        <a:xfrm>
          <a:off x="2557964" y="959523"/>
          <a:ext cx="1826825" cy="10960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1050478"/>
                <a:satOff val="-1461"/>
                <a:lumOff val="-56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050478"/>
                <a:satOff val="-1461"/>
                <a:lumOff val="-56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050478"/>
                <a:satOff val="-1461"/>
                <a:lumOff val="-56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smtClean="0">
              <a:solidFill>
                <a:schemeClr val="tx1"/>
              </a:solidFill>
            </a:rPr>
            <a:t>Variables</a:t>
          </a:r>
          <a:endParaRPr lang="es-EC" sz="1800" kern="1200" dirty="0">
            <a:solidFill>
              <a:schemeClr val="tx1"/>
            </a:solidFill>
          </a:endParaRPr>
        </a:p>
      </dsp:txBody>
      <dsp:txXfrm>
        <a:off x="2590068" y="991627"/>
        <a:ext cx="1762617" cy="1031887"/>
      </dsp:txXfrm>
    </dsp:sp>
    <dsp:sp modelId="{72EC3772-175F-457C-BC4F-D3472008994B}">
      <dsp:nvSpPr>
        <dsp:cNvPr id="0" name=""/>
        <dsp:cNvSpPr/>
      </dsp:nvSpPr>
      <dsp:spPr>
        <a:xfrm>
          <a:off x="4545550" y="1281044"/>
          <a:ext cx="387286" cy="45305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1225558"/>
                <a:satOff val="-1705"/>
                <a:lumOff val="-65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225558"/>
                <a:satOff val="-1705"/>
                <a:lumOff val="-65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225558"/>
                <a:satOff val="-1705"/>
                <a:lumOff val="-65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400" kern="1200">
            <a:solidFill>
              <a:schemeClr val="tx1"/>
            </a:solidFill>
          </a:endParaRPr>
        </a:p>
      </dsp:txBody>
      <dsp:txXfrm>
        <a:off x="4545550" y="1371654"/>
        <a:ext cx="271100" cy="271832"/>
      </dsp:txXfrm>
    </dsp:sp>
    <dsp:sp modelId="{CD665752-B545-4B15-B062-8A97BD8C8F44}">
      <dsp:nvSpPr>
        <dsp:cNvPr id="0" name=""/>
        <dsp:cNvSpPr/>
      </dsp:nvSpPr>
      <dsp:spPr>
        <a:xfrm>
          <a:off x="5115519" y="783304"/>
          <a:ext cx="2368442" cy="14485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2100956"/>
                <a:satOff val="-2922"/>
                <a:lumOff val="-112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100956"/>
                <a:satOff val="-2922"/>
                <a:lumOff val="-112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100956"/>
                <a:satOff val="-2922"/>
                <a:lumOff val="-112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smtClean="0">
              <a:solidFill>
                <a:schemeClr val="tx1"/>
              </a:solidFill>
            </a:rPr>
            <a:t>Bajos niveles de calidad en servicios y facilidades turísticas. </a:t>
          </a:r>
        </a:p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smtClean="0">
              <a:solidFill>
                <a:schemeClr val="tx1"/>
              </a:solidFill>
            </a:rPr>
            <a:t>(31,11% de visitantes  los consideran como buenos,  11,85% los calificó  como muy buenos y el 5,19% mencionan que el servicio es malo). </a:t>
          </a:r>
          <a:endParaRPr lang="es-EC" sz="1200" kern="1200" dirty="0">
            <a:solidFill>
              <a:schemeClr val="tx1"/>
            </a:solidFill>
          </a:endParaRPr>
        </a:p>
      </dsp:txBody>
      <dsp:txXfrm>
        <a:off x="5157945" y="825730"/>
        <a:ext cx="2283590" cy="1363681"/>
      </dsp:txXfrm>
    </dsp:sp>
    <dsp:sp modelId="{DB458494-D354-4F70-B4D6-8FEA80664EDB}">
      <dsp:nvSpPr>
        <dsp:cNvPr id="0" name=""/>
        <dsp:cNvSpPr/>
      </dsp:nvSpPr>
      <dsp:spPr>
        <a:xfrm>
          <a:off x="7644722" y="1281044"/>
          <a:ext cx="387286" cy="45305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2451115"/>
                <a:satOff val="-3409"/>
                <a:lumOff val="-130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451115"/>
                <a:satOff val="-3409"/>
                <a:lumOff val="-130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451115"/>
                <a:satOff val="-3409"/>
                <a:lumOff val="-130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400" kern="1200">
            <a:solidFill>
              <a:schemeClr val="tx1"/>
            </a:solidFill>
          </a:endParaRPr>
        </a:p>
      </dsp:txBody>
      <dsp:txXfrm>
        <a:off x="7644722" y="1371654"/>
        <a:ext cx="271100" cy="271832"/>
      </dsp:txXfrm>
    </dsp:sp>
    <dsp:sp modelId="{5DD65D16-661A-4060-8EE1-C151D214819E}">
      <dsp:nvSpPr>
        <dsp:cNvPr id="0" name=""/>
        <dsp:cNvSpPr/>
      </dsp:nvSpPr>
      <dsp:spPr>
        <a:xfrm>
          <a:off x="8214692" y="742085"/>
          <a:ext cx="2566854" cy="15309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3151434"/>
                <a:satOff val="-4383"/>
                <a:lumOff val="-168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151434"/>
                <a:satOff val="-4383"/>
                <a:lumOff val="-168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151434"/>
                <a:satOff val="-4383"/>
                <a:lumOff val="-168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smtClean="0">
              <a:solidFill>
                <a:schemeClr val="tx1"/>
              </a:solidFill>
            </a:rPr>
            <a:t>Falta de participación de la comunidad por lo que se genera una falta de identidad del habitante del sector con su desarrollo turístico. </a:t>
          </a:r>
        </a:p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smtClean="0">
              <a:solidFill>
                <a:schemeClr val="tx1"/>
              </a:solidFill>
            </a:rPr>
            <a:t>(34,81% de turistas no han escuchado antes del cantón Rocafuerte). </a:t>
          </a:r>
          <a:endParaRPr lang="es-EC" sz="1200" kern="1200" dirty="0">
            <a:solidFill>
              <a:schemeClr val="tx1"/>
            </a:solidFill>
          </a:endParaRPr>
        </a:p>
      </dsp:txBody>
      <dsp:txXfrm>
        <a:off x="8259533" y="786926"/>
        <a:ext cx="2477172" cy="1441289"/>
      </dsp:txXfrm>
    </dsp:sp>
    <dsp:sp modelId="{8E22599B-EA2A-4C2F-98A7-5EA99159CF79}">
      <dsp:nvSpPr>
        <dsp:cNvPr id="0" name=""/>
        <dsp:cNvSpPr/>
      </dsp:nvSpPr>
      <dsp:spPr>
        <a:xfrm rot="5396396">
          <a:off x="9285226" y="2400934"/>
          <a:ext cx="387344" cy="45305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3676673"/>
                <a:satOff val="-5114"/>
                <a:lumOff val="-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676673"/>
                <a:satOff val="-5114"/>
                <a:lumOff val="-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676673"/>
                <a:satOff val="-5114"/>
                <a:lumOff val="-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400" kern="1200">
            <a:solidFill>
              <a:schemeClr val="tx1"/>
            </a:solidFill>
          </a:endParaRPr>
        </a:p>
      </dsp:txBody>
      <dsp:txXfrm rot="-5400000">
        <a:off x="9342922" y="2433788"/>
        <a:ext cx="271832" cy="271141"/>
      </dsp:txXfrm>
    </dsp:sp>
    <dsp:sp modelId="{1DE39D45-63FC-479E-A244-BD8ABF21F30A}">
      <dsp:nvSpPr>
        <dsp:cNvPr id="0" name=""/>
        <dsp:cNvSpPr/>
      </dsp:nvSpPr>
      <dsp:spPr>
        <a:xfrm>
          <a:off x="8134220" y="3003786"/>
          <a:ext cx="2647727" cy="167279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4201912"/>
                <a:satOff val="-5845"/>
                <a:lumOff val="-22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201912"/>
                <a:satOff val="-5845"/>
                <a:lumOff val="-22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201912"/>
                <a:satOff val="-5845"/>
                <a:lumOff val="-22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smtClean="0">
              <a:solidFill>
                <a:schemeClr val="tx1"/>
              </a:solidFill>
            </a:rPr>
            <a:t>Escasa publicidad y promoción turística </a:t>
          </a:r>
        </a:p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smtClean="0">
              <a:solidFill>
                <a:schemeClr val="tx1"/>
              </a:solidFill>
            </a:rPr>
            <a:t>(28,89% de turistas conocen Rocafuerte mediante referencias de amigos o familiares, el 14,07% visitaron el lugar gracias a reportajes turísticos y agencias de viajes, finalmente el 3,70% lo conocen por medio guías turísticas e internet).</a:t>
          </a:r>
          <a:endParaRPr lang="es-EC" sz="1200" kern="1200" dirty="0">
            <a:solidFill>
              <a:schemeClr val="tx1"/>
            </a:solidFill>
          </a:endParaRPr>
        </a:p>
      </dsp:txBody>
      <dsp:txXfrm>
        <a:off x="8183214" y="3052780"/>
        <a:ext cx="2549739" cy="1574806"/>
      </dsp:txXfrm>
    </dsp:sp>
    <dsp:sp modelId="{0C49B772-27E5-464B-9498-B87293FF93FF}">
      <dsp:nvSpPr>
        <dsp:cNvPr id="0" name=""/>
        <dsp:cNvSpPr/>
      </dsp:nvSpPr>
      <dsp:spPr>
        <a:xfrm rot="10827781">
          <a:off x="7421654" y="3599235"/>
          <a:ext cx="503557" cy="45305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4902231"/>
                <a:satOff val="-6819"/>
                <a:lumOff val="-261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902231"/>
                <a:satOff val="-6819"/>
                <a:lumOff val="-261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902231"/>
                <a:satOff val="-6819"/>
                <a:lumOff val="-261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400" kern="1200">
            <a:solidFill>
              <a:schemeClr val="tx1"/>
            </a:solidFill>
          </a:endParaRPr>
        </a:p>
      </dsp:txBody>
      <dsp:txXfrm rot="10800000">
        <a:off x="7557568" y="3690394"/>
        <a:ext cx="367641" cy="271832"/>
      </dsp:txXfrm>
    </dsp:sp>
    <dsp:sp modelId="{99A85406-1850-4BD6-9D03-45F35E8E8EEB}">
      <dsp:nvSpPr>
        <dsp:cNvPr id="0" name=""/>
        <dsp:cNvSpPr/>
      </dsp:nvSpPr>
      <dsp:spPr>
        <a:xfrm>
          <a:off x="5357318" y="3266378"/>
          <a:ext cx="1826825" cy="10960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5252390"/>
                <a:satOff val="-7306"/>
                <a:lumOff val="-280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252390"/>
                <a:satOff val="-7306"/>
                <a:lumOff val="-280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252390"/>
                <a:satOff val="-7306"/>
                <a:lumOff val="-280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smtClean="0">
              <a:solidFill>
                <a:schemeClr val="tx1"/>
              </a:solidFill>
            </a:rPr>
            <a:t>Estrategias</a:t>
          </a:r>
          <a:endParaRPr lang="es-EC" sz="1800" kern="1200" dirty="0">
            <a:solidFill>
              <a:schemeClr val="tx1"/>
            </a:solidFill>
          </a:endParaRPr>
        </a:p>
      </dsp:txBody>
      <dsp:txXfrm>
        <a:off x="5389422" y="3298482"/>
        <a:ext cx="1762617" cy="1031887"/>
      </dsp:txXfrm>
    </dsp:sp>
    <dsp:sp modelId="{B584CF76-A9B9-49AF-9BB3-BAAFF4A75402}">
      <dsp:nvSpPr>
        <dsp:cNvPr id="0" name=""/>
        <dsp:cNvSpPr/>
      </dsp:nvSpPr>
      <dsp:spPr>
        <a:xfrm rot="10749592">
          <a:off x="4751291" y="3607040"/>
          <a:ext cx="428288" cy="45305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6127787"/>
                <a:satOff val="-8523"/>
                <a:lumOff val="-326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127787"/>
                <a:satOff val="-8523"/>
                <a:lumOff val="-326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127787"/>
                <a:satOff val="-8523"/>
                <a:lumOff val="-326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400" kern="1200">
            <a:solidFill>
              <a:schemeClr val="tx1"/>
            </a:solidFill>
          </a:endParaRPr>
        </a:p>
      </dsp:txBody>
      <dsp:txXfrm rot="10800000">
        <a:off x="4879770" y="3696708"/>
        <a:ext cx="299802" cy="271832"/>
      </dsp:txXfrm>
    </dsp:sp>
    <dsp:sp modelId="{40B3E3A2-B12B-43A5-8BF9-AB0E7B035C2C}">
      <dsp:nvSpPr>
        <dsp:cNvPr id="0" name=""/>
        <dsp:cNvSpPr/>
      </dsp:nvSpPr>
      <dsp:spPr>
        <a:xfrm>
          <a:off x="2722487" y="3305015"/>
          <a:ext cx="1826825" cy="10960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6302867"/>
                <a:satOff val="-8767"/>
                <a:lumOff val="-336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302867"/>
                <a:satOff val="-8767"/>
                <a:lumOff val="-336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302867"/>
                <a:satOff val="-8767"/>
                <a:lumOff val="-336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smtClean="0">
              <a:solidFill>
                <a:schemeClr val="tx1"/>
              </a:solidFill>
            </a:rPr>
            <a:t>Plan de aprovechamiento </a:t>
          </a:r>
          <a:endParaRPr lang="es-EC" sz="1700" kern="1200" dirty="0">
            <a:solidFill>
              <a:schemeClr val="tx1"/>
            </a:solidFill>
          </a:endParaRPr>
        </a:p>
      </dsp:txBody>
      <dsp:txXfrm>
        <a:off x="2754591" y="3337119"/>
        <a:ext cx="1762617" cy="1031887"/>
      </dsp:txXfrm>
    </dsp:sp>
    <dsp:sp modelId="{F10393E8-3395-42D1-ABCF-660A7D3034DE}">
      <dsp:nvSpPr>
        <dsp:cNvPr id="0" name=""/>
        <dsp:cNvSpPr/>
      </dsp:nvSpPr>
      <dsp:spPr>
        <a:xfrm rot="10678137">
          <a:off x="2144128" y="3672190"/>
          <a:ext cx="408873" cy="45305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7353345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5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5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400" kern="1200">
            <a:solidFill>
              <a:schemeClr val="tx1"/>
            </a:solidFill>
          </a:endParaRPr>
        </a:p>
      </dsp:txBody>
      <dsp:txXfrm rot="10800000">
        <a:off x="2266751" y="3760626"/>
        <a:ext cx="286211" cy="271832"/>
      </dsp:txXfrm>
    </dsp:sp>
    <dsp:sp modelId="{75C2D046-8680-4AEA-A6C3-49E6471E4E30}">
      <dsp:nvSpPr>
        <dsp:cNvPr id="0" name=""/>
        <dsp:cNvSpPr/>
      </dsp:nvSpPr>
      <dsp:spPr>
        <a:xfrm>
          <a:off x="124687" y="3397142"/>
          <a:ext cx="1826825" cy="10960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7353345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5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5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smtClean="0">
              <a:solidFill>
                <a:schemeClr val="tx1"/>
              </a:solidFill>
            </a:rPr>
            <a:t>Tres proyectos</a:t>
          </a:r>
          <a:endParaRPr lang="es-EC" sz="1700" kern="1200" dirty="0">
            <a:solidFill>
              <a:schemeClr val="tx1"/>
            </a:solidFill>
          </a:endParaRPr>
        </a:p>
      </dsp:txBody>
      <dsp:txXfrm>
        <a:off x="156791" y="3429246"/>
        <a:ext cx="1762617" cy="1031887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5C91E3-DA44-4D9A-A8C9-AE02A41D4083}">
      <dsp:nvSpPr>
        <dsp:cNvPr id="0" name=""/>
        <dsp:cNvSpPr/>
      </dsp:nvSpPr>
      <dsp:spPr>
        <a:xfrm>
          <a:off x="0" y="0"/>
          <a:ext cx="6188041" cy="8970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latin typeface="Arial" pitchFamily="34" charset="0"/>
              <a:cs typeface="Arial" pitchFamily="34" charset="0"/>
            </a:rPr>
            <a:t>Al GAD de Rocafuerte</a:t>
          </a:r>
        </a:p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latin typeface="Arial" pitchFamily="34" charset="0"/>
              <a:cs typeface="Arial" pitchFamily="34" charset="0"/>
            </a:rPr>
            <a:t>Aplicar los proyectos</a:t>
          </a:r>
        </a:p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latin typeface="Arial" pitchFamily="34" charset="0"/>
              <a:cs typeface="Arial" pitchFamily="34" charset="0"/>
            </a:rPr>
            <a:t>6.83% incremento de Turistas</a:t>
          </a:r>
          <a:endParaRPr lang="es-EC" sz="1400" kern="1200" dirty="0">
            <a:latin typeface="Arial" pitchFamily="34" charset="0"/>
            <a:cs typeface="Arial" pitchFamily="34" charset="0"/>
          </a:endParaRPr>
        </a:p>
      </dsp:txBody>
      <dsp:txXfrm>
        <a:off x="26274" y="26274"/>
        <a:ext cx="5115073" cy="844524"/>
      </dsp:txXfrm>
    </dsp:sp>
    <dsp:sp modelId="{DF279754-A535-4BBD-ADF4-739AD4206925}">
      <dsp:nvSpPr>
        <dsp:cNvPr id="0" name=""/>
        <dsp:cNvSpPr/>
      </dsp:nvSpPr>
      <dsp:spPr>
        <a:xfrm>
          <a:off x="462094" y="1021666"/>
          <a:ext cx="6188041" cy="8970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latin typeface="Arial" pitchFamily="34" charset="0"/>
              <a:cs typeface="Arial" pitchFamily="34" charset="0"/>
            </a:rPr>
            <a:t>Intervenir inmediatamente / Promover el trabajo en equipo</a:t>
          </a:r>
          <a:endParaRPr lang="es-EC" sz="1400" kern="1200" dirty="0">
            <a:latin typeface="Arial" pitchFamily="34" charset="0"/>
            <a:cs typeface="Arial" pitchFamily="34" charset="0"/>
          </a:endParaRPr>
        </a:p>
      </dsp:txBody>
      <dsp:txXfrm>
        <a:off x="488368" y="1047940"/>
        <a:ext cx="5090302" cy="844524"/>
      </dsp:txXfrm>
    </dsp:sp>
    <dsp:sp modelId="{5A620387-8107-4AEE-84A4-B4D5A38870B8}">
      <dsp:nvSpPr>
        <dsp:cNvPr id="0" name=""/>
        <dsp:cNvSpPr/>
      </dsp:nvSpPr>
      <dsp:spPr>
        <a:xfrm>
          <a:off x="924188" y="2043332"/>
          <a:ext cx="6188041" cy="8970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latin typeface="Arial" pitchFamily="34" charset="0"/>
              <a:cs typeface="Arial" pitchFamily="34" charset="0"/>
            </a:rPr>
            <a:t>Analizar la estructura organizacional</a:t>
          </a:r>
          <a:endParaRPr lang="es-EC" sz="1600" kern="1200" dirty="0">
            <a:latin typeface="Arial" pitchFamily="34" charset="0"/>
            <a:cs typeface="Arial" pitchFamily="34" charset="0"/>
          </a:endParaRPr>
        </a:p>
      </dsp:txBody>
      <dsp:txXfrm>
        <a:off x="950462" y="2069606"/>
        <a:ext cx="5090302" cy="844524"/>
      </dsp:txXfrm>
    </dsp:sp>
    <dsp:sp modelId="{F8587CE5-AA33-494B-8B66-299B986078ED}">
      <dsp:nvSpPr>
        <dsp:cNvPr id="0" name=""/>
        <dsp:cNvSpPr/>
      </dsp:nvSpPr>
      <dsp:spPr>
        <a:xfrm>
          <a:off x="1386282" y="3064998"/>
          <a:ext cx="6188041" cy="8970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latin typeface="Arial" pitchFamily="34" charset="0"/>
              <a:cs typeface="Arial" pitchFamily="34" charset="0"/>
            </a:rPr>
            <a:t>Aprovechar proyecciones (7% el ingreso de turistas al país)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latin typeface="Arial" pitchFamily="34" charset="0"/>
              <a:cs typeface="Arial" pitchFamily="34" charset="0"/>
            </a:rPr>
            <a:t>Publicidad y promoción</a:t>
          </a:r>
          <a:endParaRPr lang="es-EC" sz="1400" kern="1200" dirty="0">
            <a:latin typeface="Arial" pitchFamily="34" charset="0"/>
            <a:cs typeface="Arial" pitchFamily="34" charset="0"/>
          </a:endParaRPr>
        </a:p>
      </dsp:txBody>
      <dsp:txXfrm>
        <a:off x="1412556" y="3091272"/>
        <a:ext cx="5090302" cy="844524"/>
      </dsp:txXfrm>
    </dsp:sp>
    <dsp:sp modelId="{B9EE5170-3495-48D5-AC38-6CC7D3018CAE}">
      <dsp:nvSpPr>
        <dsp:cNvPr id="0" name=""/>
        <dsp:cNvSpPr/>
      </dsp:nvSpPr>
      <dsp:spPr>
        <a:xfrm>
          <a:off x="1655866" y="4079147"/>
          <a:ext cx="6188041" cy="6387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latin typeface="Arial" pitchFamily="34" charset="0"/>
              <a:cs typeface="Arial" pitchFamily="34" charset="0"/>
            </a:rPr>
            <a:t>A la universidad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latin typeface="Arial" pitchFamily="34" charset="0"/>
              <a:cs typeface="Arial" pitchFamily="34" charset="0"/>
            </a:rPr>
            <a:t>Tomar como base este trabajo de grado </a:t>
          </a:r>
          <a:endParaRPr lang="es-EC" sz="1400" kern="1200" dirty="0">
            <a:latin typeface="Arial" pitchFamily="34" charset="0"/>
            <a:cs typeface="Arial" pitchFamily="34" charset="0"/>
          </a:endParaRPr>
        </a:p>
      </dsp:txBody>
      <dsp:txXfrm>
        <a:off x="1674573" y="4097854"/>
        <a:ext cx="5105436" cy="601301"/>
      </dsp:txXfrm>
    </dsp:sp>
    <dsp:sp modelId="{09AFAD47-A8E3-42C9-BE38-CCAF9C1E06D4}">
      <dsp:nvSpPr>
        <dsp:cNvPr id="0" name=""/>
        <dsp:cNvSpPr/>
      </dsp:nvSpPr>
      <dsp:spPr>
        <a:xfrm>
          <a:off x="5604944" y="655361"/>
          <a:ext cx="583097" cy="58309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600" kern="1200"/>
        </a:p>
      </dsp:txBody>
      <dsp:txXfrm>
        <a:off x="5736141" y="655361"/>
        <a:ext cx="320703" cy="438780"/>
      </dsp:txXfrm>
    </dsp:sp>
    <dsp:sp modelId="{6D602907-3AAC-4BDD-9578-429A35E68A17}">
      <dsp:nvSpPr>
        <dsp:cNvPr id="0" name=""/>
        <dsp:cNvSpPr/>
      </dsp:nvSpPr>
      <dsp:spPr>
        <a:xfrm>
          <a:off x="6067038" y="1677027"/>
          <a:ext cx="583097" cy="583097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600" kern="1200"/>
        </a:p>
      </dsp:txBody>
      <dsp:txXfrm>
        <a:off x="6198235" y="1677027"/>
        <a:ext cx="320703" cy="438780"/>
      </dsp:txXfrm>
    </dsp:sp>
    <dsp:sp modelId="{2AEB28B4-5B35-4B94-8916-41EC0D8844AC}">
      <dsp:nvSpPr>
        <dsp:cNvPr id="0" name=""/>
        <dsp:cNvSpPr/>
      </dsp:nvSpPr>
      <dsp:spPr>
        <a:xfrm>
          <a:off x="6529132" y="2683742"/>
          <a:ext cx="583097" cy="583097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600" kern="1200"/>
        </a:p>
      </dsp:txBody>
      <dsp:txXfrm>
        <a:off x="6660329" y="2683742"/>
        <a:ext cx="320703" cy="438780"/>
      </dsp:txXfrm>
    </dsp:sp>
    <dsp:sp modelId="{EC784CDC-571F-44BF-8E93-955889B9FB4D}">
      <dsp:nvSpPr>
        <dsp:cNvPr id="0" name=""/>
        <dsp:cNvSpPr/>
      </dsp:nvSpPr>
      <dsp:spPr>
        <a:xfrm>
          <a:off x="6991226" y="3715376"/>
          <a:ext cx="583097" cy="583097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/>
        </a:p>
      </dsp:txBody>
      <dsp:txXfrm>
        <a:off x="7122423" y="3715376"/>
        <a:ext cx="320703" cy="4387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7D0C42-22B6-4469-9D48-331F5A7C3EDF}">
      <dsp:nvSpPr>
        <dsp:cNvPr id="0" name=""/>
        <dsp:cNvSpPr/>
      </dsp:nvSpPr>
      <dsp:spPr>
        <a:xfrm>
          <a:off x="4377959" y="58261"/>
          <a:ext cx="1504130" cy="1504105"/>
        </a:xfrm>
        <a:prstGeom prst="donut">
          <a:avLst>
            <a:gd name="adj" fmla="val 110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D998C0-69B8-4D4B-AD7B-29E07F83DD45}">
      <dsp:nvSpPr>
        <dsp:cNvPr id="0" name=""/>
        <dsp:cNvSpPr/>
      </dsp:nvSpPr>
      <dsp:spPr>
        <a:xfrm>
          <a:off x="2272198" y="0"/>
          <a:ext cx="2373383" cy="16179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698B3E-61B5-45AF-AA02-B23C79C1933D}">
      <dsp:nvSpPr>
        <dsp:cNvPr id="0" name=""/>
        <dsp:cNvSpPr/>
      </dsp:nvSpPr>
      <dsp:spPr>
        <a:xfrm>
          <a:off x="4543458" y="223757"/>
          <a:ext cx="1173132" cy="1173113"/>
        </a:xfrm>
        <a:prstGeom prst="ellipse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900" kern="1200" dirty="0" smtClean="0"/>
            <a:t>ROCAFUERTE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900" kern="1200" dirty="0" smtClean="0"/>
            <a:t> - Gastronomía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900" kern="1200" dirty="0" smtClean="0"/>
            <a:t>- Tradición 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900" kern="1200" dirty="0" smtClean="0"/>
            <a:t>- Naturaleza</a:t>
          </a:r>
        </a:p>
      </dsp:txBody>
      <dsp:txXfrm>
        <a:off x="4715259" y="395555"/>
        <a:ext cx="829530" cy="829517"/>
      </dsp:txXfrm>
    </dsp:sp>
    <dsp:sp modelId="{2016F55E-8409-4E51-947A-E586C31C6A41}">
      <dsp:nvSpPr>
        <dsp:cNvPr id="0" name=""/>
        <dsp:cNvSpPr/>
      </dsp:nvSpPr>
      <dsp:spPr>
        <a:xfrm>
          <a:off x="4849595" y="1843584"/>
          <a:ext cx="299051" cy="299051"/>
        </a:xfrm>
        <a:prstGeom prst="flowChartConnector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311E66-7357-4558-B7BA-A9B2AF38ED6D}">
      <dsp:nvSpPr>
        <dsp:cNvPr id="0" name=""/>
        <dsp:cNvSpPr/>
      </dsp:nvSpPr>
      <dsp:spPr>
        <a:xfrm>
          <a:off x="4247055" y="2366924"/>
          <a:ext cx="1504130" cy="1504105"/>
        </a:xfrm>
        <a:prstGeom prst="donut">
          <a:avLst>
            <a:gd name="adj" fmla="val 110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15163E-4388-4C48-9322-F02CE3BFCBEB}">
      <dsp:nvSpPr>
        <dsp:cNvPr id="0" name=""/>
        <dsp:cNvSpPr/>
      </dsp:nvSpPr>
      <dsp:spPr>
        <a:xfrm>
          <a:off x="5431779" y="2406782"/>
          <a:ext cx="1849769" cy="139879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1189BB-21FF-41E4-9205-7D057954D653}">
      <dsp:nvSpPr>
        <dsp:cNvPr id="0" name=""/>
        <dsp:cNvSpPr/>
      </dsp:nvSpPr>
      <dsp:spPr>
        <a:xfrm>
          <a:off x="4412554" y="2532420"/>
          <a:ext cx="1173132" cy="1173113"/>
        </a:xfrm>
        <a:prstGeom prst="ellipse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kern="1200" dirty="0" smtClean="0"/>
            <a:t>Elementos diferenciadores</a:t>
          </a:r>
          <a:endParaRPr lang="es-EC" sz="1000" kern="1200" dirty="0"/>
        </a:p>
      </dsp:txBody>
      <dsp:txXfrm>
        <a:off x="4584355" y="2704218"/>
        <a:ext cx="829530" cy="829517"/>
      </dsp:txXfrm>
    </dsp:sp>
    <dsp:sp modelId="{47D93D6A-1E0B-45C4-A610-2040C4754BC1}">
      <dsp:nvSpPr>
        <dsp:cNvPr id="0" name=""/>
        <dsp:cNvSpPr/>
      </dsp:nvSpPr>
      <dsp:spPr>
        <a:xfrm>
          <a:off x="4849595" y="4095318"/>
          <a:ext cx="299051" cy="299051"/>
        </a:xfrm>
        <a:prstGeom prst="flowChartConnector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AC788A-2C6A-4885-AEEA-76F3C0266F0D}">
      <dsp:nvSpPr>
        <dsp:cNvPr id="0" name=""/>
        <dsp:cNvSpPr/>
      </dsp:nvSpPr>
      <dsp:spPr>
        <a:xfrm>
          <a:off x="4247055" y="4618658"/>
          <a:ext cx="1504130" cy="1504105"/>
        </a:xfrm>
        <a:prstGeom prst="donut">
          <a:avLst>
            <a:gd name="adj" fmla="val 110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581586-1E91-42F3-8D82-CB4A61A28B92}">
      <dsp:nvSpPr>
        <dsp:cNvPr id="0" name=""/>
        <dsp:cNvSpPr/>
      </dsp:nvSpPr>
      <dsp:spPr>
        <a:xfrm>
          <a:off x="2780640" y="4671301"/>
          <a:ext cx="1849769" cy="139879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FF2F0A-BF2B-44B0-BA7C-46AA212F4C82}">
      <dsp:nvSpPr>
        <dsp:cNvPr id="0" name=""/>
        <dsp:cNvSpPr/>
      </dsp:nvSpPr>
      <dsp:spPr>
        <a:xfrm>
          <a:off x="4412554" y="4784154"/>
          <a:ext cx="1173132" cy="1173113"/>
        </a:xfrm>
        <a:prstGeom prst="ellipse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kern="1200" dirty="0" smtClean="0"/>
            <a:t>Enfocar esfuerzos para impulsar el desarrollo turístico </a:t>
          </a:r>
          <a:endParaRPr lang="es-EC" sz="1000" kern="1200" dirty="0"/>
        </a:p>
      </dsp:txBody>
      <dsp:txXfrm>
        <a:off x="4584355" y="4955952"/>
        <a:ext cx="829530" cy="82951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4055D8-EEC0-4F97-BBA4-F8068A079750}">
      <dsp:nvSpPr>
        <dsp:cNvPr id="0" name=""/>
        <dsp:cNvSpPr/>
      </dsp:nvSpPr>
      <dsp:spPr>
        <a:xfrm>
          <a:off x="534" y="209667"/>
          <a:ext cx="2084641" cy="166771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7E36AE65-526D-4DBE-A73D-1C11A2662101}">
      <dsp:nvSpPr>
        <dsp:cNvPr id="0" name=""/>
        <dsp:cNvSpPr/>
      </dsp:nvSpPr>
      <dsp:spPr>
        <a:xfrm>
          <a:off x="188152" y="1710609"/>
          <a:ext cx="1855330" cy="583699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Artesanías</a:t>
          </a:r>
          <a:endParaRPr lang="es-EC" sz="1600" kern="1200" dirty="0"/>
        </a:p>
      </dsp:txBody>
      <dsp:txXfrm>
        <a:off x="188152" y="1710609"/>
        <a:ext cx="1855330" cy="583699"/>
      </dsp:txXfrm>
    </dsp:sp>
    <dsp:sp modelId="{0E8C56D5-CCB3-45B6-AE50-EACC08FEF3C4}">
      <dsp:nvSpPr>
        <dsp:cNvPr id="0" name=""/>
        <dsp:cNvSpPr/>
      </dsp:nvSpPr>
      <dsp:spPr>
        <a:xfrm>
          <a:off x="2293640" y="209667"/>
          <a:ext cx="2084641" cy="1667713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3B0C2E6F-AE2B-4C1B-9297-B01711A9A62D}">
      <dsp:nvSpPr>
        <dsp:cNvPr id="0" name=""/>
        <dsp:cNvSpPr/>
      </dsp:nvSpPr>
      <dsp:spPr>
        <a:xfrm>
          <a:off x="2481257" y="1710609"/>
          <a:ext cx="1855330" cy="583699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Balnearios de Agua Dulce</a:t>
          </a:r>
          <a:endParaRPr lang="es-EC" sz="1600" kern="1200" dirty="0"/>
        </a:p>
      </dsp:txBody>
      <dsp:txXfrm>
        <a:off x="2481257" y="1710609"/>
        <a:ext cx="1855330" cy="583699"/>
      </dsp:txXfrm>
    </dsp:sp>
    <dsp:sp modelId="{0C74C57E-5CA1-4C42-A2E9-DA1CD389BBB0}">
      <dsp:nvSpPr>
        <dsp:cNvPr id="0" name=""/>
        <dsp:cNvSpPr/>
      </dsp:nvSpPr>
      <dsp:spPr>
        <a:xfrm>
          <a:off x="1147087" y="2502773"/>
          <a:ext cx="2084641" cy="166771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B2E35AF1-7CAF-4BA8-A772-55D9F220C3EF}">
      <dsp:nvSpPr>
        <dsp:cNvPr id="0" name=""/>
        <dsp:cNvSpPr/>
      </dsp:nvSpPr>
      <dsp:spPr>
        <a:xfrm>
          <a:off x="1334705" y="4003714"/>
          <a:ext cx="1855330" cy="583699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Dulces Típicos</a:t>
          </a:r>
          <a:endParaRPr lang="es-EC" sz="1600" kern="1200" dirty="0"/>
        </a:p>
      </dsp:txBody>
      <dsp:txXfrm>
        <a:off x="1334705" y="4003714"/>
        <a:ext cx="1855330" cy="58369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4055D8-EEC0-4F97-BBA4-F8068A079750}">
      <dsp:nvSpPr>
        <dsp:cNvPr id="0" name=""/>
        <dsp:cNvSpPr/>
      </dsp:nvSpPr>
      <dsp:spPr>
        <a:xfrm>
          <a:off x="528" y="215028"/>
          <a:ext cx="2061137" cy="164891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7E36AE65-526D-4DBE-A73D-1C11A2662101}">
      <dsp:nvSpPr>
        <dsp:cNvPr id="0" name=""/>
        <dsp:cNvSpPr/>
      </dsp:nvSpPr>
      <dsp:spPr>
        <a:xfrm>
          <a:off x="186030" y="1699047"/>
          <a:ext cx="1834412" cy="57711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Iglesia y Parque Central</a:t>
          </a:r>
          <a:endParaRPr lang="es-EC" sz="1600" kern="1200" dirty="0"/>
        </a:p>
      </dsp:txBody>
      <dsp:txXfrm>
        <a:off x="186030" y="1699047"/>
        <a:ext cx="1834412" cy="577118"/>
      </dsp:txXfrm>
    </dsp:sp>
    <dsp:sp modelId="{0E8C56D5-CCB3-45B6-AE50-EACC08FEF3C4}">
      <dsp:nvSpPr>
        <dsp:cNvPr id="0" name=""/>
        <dsp:cNvSpPr/>
      </dsp:nvSpPr>
      <dsp:spPr>
        <a:xfrm>
          <a:off x="2267779" y="215028"/>
          <a:ext cx="2061137" cy="1648910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3B0C2E6F-AE2B-4C1B-9297-B01711A9A62D}">
      <dsp:nvSpPr>
        <dsp:cNvPr id="0" name=""/>
        <dsp:cNvSpPr/>
      </dsp:nvSpPr>
      <dsp:spPr>
        <a:xfrm>
          <a:off x="2453282" y="1699047"/>
          <a:ext cx="1834412" cy="57711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Fiestas</a:t>
          </a:r>
          <a:endParaRPr lang="es-EC" sz="1600" kern="1200" dirty="0"/>
        </a:p>
      </dsp:txBody>
      <dsp:txXfrm>
        <a:off x="2453282" y="1699047"/>
        <a:ext cx="1834412" cy="577118"/>
      </dsp:txXfrm>
    </dsp:sp>
    <dsp:sp modelId="{0C74C57E-5CA1-4C42-A2E9-DA1CD389BBB0}">
      <dsp:nvSpPr>
        <dsp:cNvPr id="0" name=""/>
        <dsp:cNvSpPr/>
      </dsp:nvSpPr>
      <dsp:spPr>
        <a:xfrm>
          <a:off x="1134154" y="2482279"/>
          <a:ext cx="2061137" cy="164891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B2E35AF1-7CAF-4BA8-A772-55D9F220C3EF}">
      <dsp:nvSpPr>
        <dsp:cNvPr id="0" name=""/>
        <dsp:cNvSpPr/>
      </dsp:nvSpPr>
      <dsp:spPr>
        <a:xfrm>
          <a:off x="1319656" y="3966298"/>
          <a:ext cx="1834412" cy="57711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San José de las</a:t>
          </a:r>
          <a:r>
            <a:rPr lang="es-EC" sz="1600" kern="1200" baseline="0" dirty="0" smtClean="0"/>
            <a:t> Peñas</a:t>
          </a:r>
          <a:endParaRPr lang="es-EC" sz="1600" kern="1200" dirty="0"/>
        </a:p>
      </dsp:txBody>
      <dsp:txXfrm>
        <a:off x="1319656" y="3966298"/>
        <a:ext cx="1834412" cy="57711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5BBC3F-55D8-45AF-90A0-2EE8BE72DF35}">
      <dsp:nvSpPr>
        <dsp:cNvPr id="0" name=""/>
        <dsp:cNvSpPr/>
      </dsp:nvSpPr>
      <dsp:spPr>
        <a:xfrm>
          <a:off x="574861" y="0"/>
          <a:ext cx="1522649" cy="1141987"/>
        </a:xfrm>
        <a:prstGeom prst="upArrow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A1364F0-F103-4DED-BBE3-34423A62B05D}">
      <dsp:nvSpPr>
        <dsp:cNvPr id="0" name=""/>
        <dsp:cNvSpPr/>
      </dsp:nvSpPr>
      <dsp:spPr>
        <a:xfrm>
          <a:off x="2143190" y="0"/>
          <a:ext cx="4040714" cy="11419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Ubicación estratégica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y cercanía atractivos </a:t>
          </a:r>
          <a:endParaRPr lang="es-EC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43190" y="0"/>
        <a:ext cx="4040714" cy="1141987"/>
      </dsp:txXfrm>
    </dsp:sp>
    <dsp:sp modelId="{BCF0AF17-2A43-46AC-827A-D00E0458560D}">
      <dsp:nvSpPr>
        <dsp:cNvPr id="0" name=""/>
        <dsp:cNvSpPr/>
      </dsp:nvSpPr>
      <dsp:spPr>
        <a:xfrm>
          <a:off x="1031656" y="1237152"/>
          <a:ext cx="1522649" cy="1141987"/>
        </a:xfrm>
        <a:prstGeom prst="downArrow">
          <a:avLst/>
        </a:prstGeom>
        <a:gradFill rotWithShape="0">
          <a:gsLst>
            <a:gs pos="0">
              <a:schemeClr val="accent5">
                <a:hueOff val="-7353345"/>
                <a:satOff val="-10228"/>
                <a:lumOff val="-392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7353345"/>
                <a:satOff val="-10228"/>
                <a:lumOff val="-392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7353345"/>
                <a:satOff val="-10228"/>
                <a:lumOff val="-392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C38829F-C0E8-4047-B720-5112B17DD662}">
      <dsp:nvSpPr>
        <dsp:cNvPr id="0" name=""/>
        <dsp:cNvSpPr/>
      </dsp:nvSpPr>
      <dsp:spPr>
        <a:xfrm>
          <a:off x="2599985" y="1237152"/>
          <a:ext cx="4040714" cy="11419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0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Falta de aprovechamiento</a:t>
          </a: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599985" y="1237152"/>
        <a:ext cx="4040714" cy="114198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97A183-97B8-4626-BD26-44864AFE4372}">
      <dsp:nvSpPr>
        <dsp:cNvPr id="0" name=""/>
        <dsp:cNvSpPr/>
      </dsp:nvSpPr>
      <dsp:spPr>
        <a:xfrm>
          <a:off x="327801" y="0"/>
          <a:ext cx="5198270" cy="2079308"/>
        </a:xfrm>
        <a:prstGeom prst="leftRightRibbon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ADC3062-431A-4AE8-99CF-515F10F21625}">
      <dsp:nvSpPr>
        <dsp:cNvPr id="0" name=""/>
        <dsp:cNvSpPr/>
      </dsp:nvSpPr>
      <dsp:spPr>
        <a:xfrm>
          <a:off x="918169" y="363878"/>
          <a:ext cx="1715429" cy="1018860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110236" rIns="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100" kern="1200" dirty="0" smtClean="0"/>
            <a:t>GENERAL</a:t>
          </a:r>
          <a:endParaRPr lang="es-EC" sz="3100" kern="1200" dirty="0"/>
        </a:p>
      </dsp:txBody>
      <dsp:txXfrm>
        <a:off x="918169" y="363878"/>
        <a:ext cx="1715429" cy="1018860"/>
      </dsp:txXfrm>
    </dsp:sp>
    <dsp:sp modelId="{AE20AB45-B96D-4B51-B393-78AE5F60CB36}">
      <dsp:nvSpPr>
        <dsp:cNvPr id="0" name=""/>
        <dsp:cNvSpPr/>
      </dsp:nvSpPr>
      <dsp:spPr>
        <a:xfrm>
          <a:off x="2893512" y="696568"/>
          <a:ext cx="2027325" cy="1018860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110236" rIns="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100" kern="1200" dirty="0" smtClean="0"/>
            <a:t>ESPECÍFICOS</a:t>
          </a:r>
          <a:endParaRPr lang="es-EC" sz="3100" kern="1200" dirty="0"/>
        </a:p>
      </dsp:txBody>
      <dsp:txXfrm>
        <a:off x="2893512" y="696568"/>
        <a:ext cx="2027325" cy="101886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07B7D3-DB8F-4CFA-B44D-98C2A4D9085B}">
      <dsp:nvSpPr>
        <dsp:cNvPr id="0" name=""/>
        <dsp:cNvSpPr/>
      </dsp:nvSpPr>
      <dsp:spPr>
        <a:xfrm>
          <a:off x="3625413" y="1783"/>
          <a:ext cx="1828778" cy="1828778"/>
        </a:xfrm>
        <a:prstGeom prst="ellipse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solidFill>
                <a:schemeClr val="tx1"/>
              </a:solidFill>
            </a:rPr>
            <a:t> Infraestructura turística </a:t>
          </a:r>
          <a:endParaRPr lang="es-EC" sz="1600" kern="1200" dirty="0">
            <a:solidFill>
              <a:schemeClr val="tx1"/>
            </a:solidFill>
          </a:endParaRPr>
        </a:p>
      </dsp:txBody>
      <dsp:txXfrm>
        <a:off x="3893231" y="269601"/>
        <a:ext cx="1293142" cy="1293142"/>
      </dsp:txXfrm>
    </dsp:sp>
    <dsp:sp modelId="{AA327534-9741-4565-ACBF-090562D5C241}">
      <dsp:nvSpPr>
        <dsp:cNvPr id="0" name=""/>
        <dsp:cNvSpPr/>
      </dsp:nvSpPr>
      <dsp:spPr>
        <a:xfrm rot="2160000">
          <a:off x="5396106" y="1405877"/>
          <a:ext cx="484954" cy="61721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shade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100" kern="1200">
            <a:solidFill>
              <a:schemeClr val="tx1"/>
            </a:solidFill>
          </a:endParaRPr>
        </a:p>
      </dsp:txBody>
      <dsp:txXfrm>
        <a:off x="5409999" y="1486562"/>
        <a:ext cx="339468" cy="370328"/>
      </dsp:txXfrm>
    </dsp:sp>
    <dsp:sp modelId="{EABDFD35-1B72-4332-9E9D-EBAC8E7A5B13}">
      <dsp:nvSpPr>
        <dsp:cNvPr id="0" name=""/>
        <dsp:cNvSpPr/>
      </dsp:nvSpPr>
      <dsp:spPr>
        <a:xfrm>
          <a:off x="5845184" y="1614540"/>
          <a:ext cx="1828778" cy="1828778"/>
        </a:xfrm>
        <a:prstGeom prst="ellipse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1000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1000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1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solidFill>
                <a:schemeClr val="tx1"/>
              </a:solidFill>
            </a:rPr>
            <a:t> Servicios básicos</a:t>
          </a:r>
          <a:endParaRPr lang="es-EC" sz="1600" kern="1200" dirty="0">
            <a:solidFill>
              <a:schemeClr val="tx1"/>
            </a:solidFill>
          </a:endParaRPr>
        </a:p>
      </dsp:txBody>
      <dsp:txXfrm>
        <a:off x="6113002" y="1882358"/>
        <a:ext cx="1293142" cy="1293142"/>
      </dsp:txXfrm>
    </dsp:sp>
    <dsp:sp modelId="{EDAC8E53-B056-49FE-A8E2-EAC3F669E3B2}">
      <dsp:nvSpPr>
        <dsp:cNvPr id="0" name=""/>
        <dsp:cNvSpPr/>
      </dsp:nvSpPr>
      <dsp:spPr>
        <a:xfrm rot="6480000">
          <a:off x="6097398" y="3512018"/>
          <a:ext cx="484954" cy="61721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shade val="90000"/>
                <a:hueOff val="-158542"/>
                <a:satOff val="0"/>
                <a:lumOff val="975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90000"/>
                <a:hueOff val="-158542"/>
                <a:satOff val="0"/>
                <a:lumOff val="975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90000"/>
                <a:hueOff val="-158542"/>
                <a:satOff val="0"/>
                <a:lumOff val="975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100" kern="1200">
            <a:solidFill>
              <a:schemeClr val="tx1"/>
            </a:solidFill>
          </a:endParaRPr>
        </a:p>
      </dsp:txBody>
      <dsp:txXfrm rot="10800000">
        <a:off x="6192620" y="3566277"/>
        <a:ext cx="339468" cy="370328"/>
      </dsp:txXfrm>
    </dsp:sp>
    <dsp:sp modelId="{EAA4B9D9-C076-4F8D-8336-45D5CCD261BA}">
      <dsp:nvSpPr>
        <dsp:cNvPr id="0" name=""/>
        <dsp:cNvSpPr/>
      </dsp:nvSpPr>
      <dsp:spPr>
        <a:xfrm>
          <a:off x="4997307" y="4224036"/>
          <a:ext cx="1828778" cy="1828778"/>
        </a:xfrm>
        <a:prstGeom prst="ellipse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2000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2000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2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solidFill>
                <a:schemeClr val="tx1"/>
              </a:solidFill>
            </a:rPr>
            <a:t>Mantenimiento vial </a:t>
          </a:r>
          <a:endParaRPr lang="es-EC" sz="1400" kern="1200" dirty="0">
            <a:solidFill>
              <a:schemeClr val="tx1"/>
            </a:solidFill>
          </a:endParaRPr>
        </a:p>
      </dsp:txBody>
      <dsp:txXfrm>
        <a:off x="5265125" y="4491854"/>
        <a:ext cx="1293142" cy="1293142"/>
      </dsp:txXfrm>
    </dsp:sp>
    <dsp:sp modelId="{B48B9A52-BD8D-459B-B941-251CCCBECB20}">
      <dsp:nvSpPr>
        <dsp:cNvPr id="0" name=""/>
        <dsp:cNvSpPr/>
      </dsp:nvSpPr>
      <dsp:spPr>
        <a:xfrm rot="10800000">
          <a:off x="4311050" y="4829819"/>
          <a:ext cx="484954" cy="61721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shade val="90000"/>
                <a:hueOff val="-317085"/>
                <a:satOff val="0"/>
                <a:lumOff val="1951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90000"/>
                <a:hueOff val="-317085"/>
                <a:satOff val="0"/>
                <a:lumOff val="1951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90000"/>
                <a:hueOff val="-317085"/>
                <a:satOff val="0"/>
                <a:lumOff val="1951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100" kern="1200">
            <a:solidFill>
              <a:schemeClr val="tx1"/>
            </a:solidFill>
          </a:endParaRPr>
        </a:p>
      </dsp:txBody>
      <dsp:txXfrm rot="10800000">
        <a:off x="4456536" y="4953261"/>
        <a:ext cx="339468" cy="370328"/>
      </dsp:txXfrm>
    </dsp:sp>
    <dsp:sp modelId="{9BBF1E8A-49A6-49DF-8EE7-952C7BAC1556}">
      <dsp:nvSpPr>
        <dsp:cNvPr id="0" name=""/>
        <dsp:cNvSpPr/>
      </dsp:nvSpPr>
      <dsp:spPr>
        <a:xfrm>
          <a:off x="2253520" y="4224036"/>
          <a:ext cx="1828778" cy="1828778"/>
        </a:xfrm>
        <a:prstGeom prst="ellipse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3000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3000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3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</a:rPr>
            <a:t>Promoción </a:t>
          </a:r>
          <a:endParaRPr lang="es-EC" sz="1800" kern="1200" dirty="0">
            <a:solidFill>
              <a:schemeClr val="tx1"/>
            </a:solidFill>
          </a:endParaRPr>
        </a:p>
      </dsp:txBody>
      <dsp:txXfrm>
        <a:off x="2521338" y="4491854"/>
        <a:ext cx="1293142" cy="1293142"/>
      </dsp:txXfrm>
    </dsp:sp>
    <dsp:sp modelId="{97937704-C570-4FBD-A75A-BB892FE03488}">
      <dsp:nvSpPr>
        <dsp:cNvPr id="0" name=""/>
        <dsp:cNvSpPr/>
      </dsp:nvSpPr>
      <dsp:spPr>
        <a:xfrm rot="15120000">
          <a:off x="2505735" y="3538124"/>
          <a:ext cx="484954" cy="61721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shade val="90000"/>
                <a:hueOff val="-475627"/>
                <a:satOff val="0"/>
                <a:lumOff val="2927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90000"/>
                <a:hueOff val="-475627"/>
                <a:satOff val="0"/>
                <a:lumOff val="2927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90000"/>
                <a:hueOff val="-475627"/>
                <a:satOff val="0"/>
                <a:lumOff val="2927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100" kern="1200">
            <a:solidFill>
              <a:schemeClr val="tx1"/>
            </a:solidFill>
          </a:endParaRPr>
        </a:p>
      </dsp:txBody>
      <dsp:txXfrm rot="10800000">
        <a:off x="2600957" y="3730749"/>
        <a:ext cx="339468" cy="370328"/>
      </dsp:txXfrm>
    </dsp:sp>
    <dsp:sp modelId="{5A20C0EB-2830-4FD8-B927-0A3DE78C43E7}">
      <dsp:nvSpPr>
        <dsp:cNvPr id="0" name=""/>
        <dsp:cNvSpPr/>
      </dsp:nvSpPr>
      <dsp:spPr>
        <a:xfrm>
          <a:off x="1405643" y="1614540"/>
          <a:ext cx="1828778" cy="1828778"/>
        </a:xfrm>
        <a:prstGeom prst="ellipse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4000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4000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</a:rPr>
            <a:t>Identidad </a:t>
          </a:r>
          <a:endParaRPr lang="es-EC" sz="1800" kern="1200" dirty="0">
            <a:solidFill>
              <a:schemeClr val="tx1"/>
            </a:solidFill>
          </a:endParaRPr>
        </a:p>
      </dsp:txBody>
      <dsp:txXfrm>
        <a:off x="1673461" y="1882358"/>
        <a:ext cx="1293142" cy="1293142"/>
      </dsp:txXfrm>
    </dsp:sp>
    <dsp:sp modelId="{F2AD9117-D759-408A-B359-6CF9B06E6E16}">
      <dsp:nvSpPr>
        <dsp:cNvPr id="0" name=""/>
        <dsp:cNvSpPr/>
      </dsp:nvSpPr>
      <dsp:spPr>
        <a:xfrm rot="19440000">
          <a:off x="3176336" y="1422012"/>
          <a:ext cx="484954" cy="61721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shade val="90000"/>
                <a:hueOff val="-634169"/>
                <a:satOff val="0"/>
                <a:lumOff val="3903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90000"/>
                <a:hueOff val="-634169"/>
                <a:satOff val="0"/>
                <a:lumOff val="3903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90000"/>
                <a:hueOff val="-634169"/>
                <a:satOff val="0"/>
                <a:lumOff val="3903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100" kern="1200">
            <a:solidFill>
              <a:schemeClr val="tx1"/>
            </a:solidFill>
          </a:endParaRPr>
        </a:p>
      </dsp:txBody>
      <dsp:txXfrm>
        <a:off x="3190229" y="1588211"/>
        <a:ext cx="339468" cy="37032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FC2839-DD81-4B07-B01F-3C675DB7FBBD}">
      <dsp:nvSpPr>
        <dsp:cNvPr id="0" name=""/>
        <dsp:cNvSpPr/>
      </dsp:nvSpPr>
      <dsp:spPr>
        <a:xfrm rot="16200000">
          <a:off x="-1584884" y="2265701"/>
          <a:ext cx="3771788" cy="4766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20411" bIns="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b="1" kern="1200" dirty="0" err="1" smtClean="0">
              <a:latin typeface="Arial" pitchFamily="34" charset="0"/>
              <a:cs typeface="Arial" pitchFamily="34" charset="0"/>
            </a:rPr>
            <a:t>Aná</a:t>
          </a:r>
          <a:r>
            <a:rPr lang="en-US" sz="1200" b="1" kern="1200" dirty="0" err="1" smtClean="0">
              <a:latin typeface="Arial" pitchFamily="34" charset="0"/>
              <a:cs typeface="Arial" pitchFamily="34" charset="0"/>
            </a:rPr>
            <a:t>lisis</a:t>
          </a:r>
          <a:r>
            <a:rPr lang="en-US" sz="1200" b="1" kern="1200" dirty="0" smtClean="0">
              <a:latin typeface="Arial" pitchFamily="34" charset="0"/>
              <a:cs typeface="Arial" pitchFamily="34" charset="0"/>
            </a:rPr>
            <a:t> del </a:t>
          </a:r>
          <a:r>
            <a:rPr lang="en-US" sz="1200" b="1" kern="1200" dirty="0" err="1" smtClean="0">
              <a:latin typeface="Arial" pitchFamily="34" charset="0"/>
              <a:cs typeface="Arial" pitchFamily="34" charset="0"/>
            </a:rPr>
            <a:t>Instrumento</a:t>
          </a:r>
          <a:r>
            <a:rPr lang="en-US" sz="1200" b="1" kern="1200" dirty="0" smtClean="0">
              <a:latin typeface="Arial" pitchFamily="34" charset="0"/>
              <a:cs typeface="Arial" pitchFamily="34" charset="0"/>
            </a:rPr>
            <a:t> de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err="1" smtClean="0">
              <a:latin typeface="Arial" pitchFamily="34" charset="0"/>
              <a:cs typeface="Arial" pitchFamily="34" charset="0"/>
            </a:rPr>
            <a:t>investiga</a:t>
          </a:r>
          <a:r>
            <a:rPr lang="es-EC" sz="1200" b="1" kern="12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ción</a:t>
          </a:r>
          <a:endParaRPr lang="en-US" sz="1200" b="1" kern="1200" dirty="0">
            <a:latin typeface="Arial" pitchFamily="34" charset="0"/>
            <a:cs typeface="Arial" pitchFamily="34" charset="0"/>
          </a:endParaRPr>
        </a:p>
      </dsp:txBody>
      <dsp:txXfrm>
        <a:off x="-1584884" y="2265701"/>
        <a:ext cx="3771788" cy="476686"/>
      </dsp:txXfrm>
    </dsp:sp>
    <dsp:sp modelId="{3F9BD207-8EE5-4763-A2AD-07E46585831C}">
      <dsp:nvSpPr>
        <dsp:cNvPr id="0" name=""/>
        <dsp:cNvSpPr/>
      </dsp:nvSpPr>
      <dsp:spPr>
        <a:xfrm>
          <a:off x="539352" y="846531"/>
          <a:ext cx="2374402" cy="3771788"/>
        </a:xfrm>
        <a:prstGeom prst="rect">
          <a:avLst/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420411" rIns="170688" bIns="17068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900" b="1" kern="1200" dirty="0" smtClean="0">
              <a:solidFill>
                <a:schemeClr val="tx1"/>
              </a:solidFill>
            </a:rPr>
            <a:t>Edad Promedio: </a:t>
          </a:r>
          <a:r>
            <a:rPr lang="es-EC" sz="1900" kern="1200" dirty="0" smtClean="0">
              <a:solidFill>
                <a:schemeClr val="tx1"/>
              </a:solidFill>
            </a:rPr>
            <a:t>31 años</a:t>
          </a:r>
          <a:endParaRPr lang="en-US" sz="1900" kern="1200" dirty="0">
            <a:solidFill>
              <a:schemeClr val="tx1"/>
            </a:solidFill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900" kern="1200" dirty="0">
            <a:solidFill>
              <a:schemeClr val="tx1"/>
            </a:solidFill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900" b="1" kern="1200" dirty="0" smtClean="0">
              <a:solidFill>
                <a:schemeClr val="tx1"/>
              </a:solidFill>
            </a:rPr>
            <a:t>Origen:</a:t>
          </a:r>
          <a:endParaRPr lang="en-US" sz="1900" kern="1200" dirty="0">
            <a:solidFill>
              <a:schemeClr val="tx1"/>
            </a:solidFill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900" kern="1200" dirty="0" smtClean="0">
              <a:solidFill>
                <a:schemeClr val="tx1"/>
              </a:solidFill>
            </a:rPr>
            <a:t>Extranjeros (Colombia, Venezuela, Perú y Estados Unidos)</a:t>
          </a:r>
          <a:endParaRPr lang="en-US" sz="1900" kern="1200" dirty="0">
            <a:solidFill>
              <a:schemeClr val="tx1"/>
            </a:solidFill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900" kern="1200" dirty="0" smtClean="0">
              <a:solidFill>
                <a:schemeClr val="tx1"/>
              </a:solidFill>
            </a:rPr>
            <a:t>Turistas nacionales</a:t>
          </a:r>
          <a:endParaRPr lang="en-US" sz="1900" kern="1200" dirty="0">
            <a:solidFill>
              <a:schemeClr val="tx1"/>
            </a:solidFill>
          </a:endParaRPr>
        </a:p>
      </dsp:txBody>
      <dsp:txXfrm>
        <a:off x="539352" y="846531"/>
        <a:ext cx="2374402" cy="3771788"/>
      </dsp:txXfrm>
    </dsp:sp>
    <dsp:sp modelId="{74653C27-33B5-4C82-B5E4-87D5D57CDA66}">
      <dsp:nvSpPr>
        <dsp:cNvPr id="0" name=""/>
        <dsp:cNvSpPr/>
      </dsp:nvSpPr>
      <dsp:spPr>
        <a:xfrm>
          <a:off x="62666" y="217305"/>
          <a:ext cx="953372" cy="95337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EBAC9F-695F-4EB9-AED4-8D3F75F25F9E}">
      <dsp:nvSpPr>
        <dsp:cNvPr id="0" name=""/>
        <dsp:cNvSpPr/>
      </dsp:nvSpPr>
      <dsp:spPr>
        <a:xfrm rot="16200000">
          <a:off x="1899562" y="2265701"/>
          <a:ext cx="3771788" cy="4766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20411" bIns="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b="1" kern="1200" dirty="0" err="1" smtClean="0">
              <a:latin typeface="Arial" pitchFamily="34" charset="0"/>
              <a:cs typeface="Arial" pitchFamily="34" charset="0"/>
            </a:rPr>
            <a:t>Aná</a:t>
          </a:r>
          <a:r>
            <a:rPr lang="en-US" sz="1200" b="1" kern="1200" dirty="0" err="1" smtClean="0">
              <a:latin typeface="Arial" pitchFamily="34" charset="0"/>
              <a:cs typeface="Arial" pitchFamily="34" charset="0"/>
            </a:rPr>
            <a:t>lisis</a:t>
          </a:r>
          <a:r>
            <a:rPr lang="en-US" sz="1200" b="1" kern="1200" dirty="0" smtClean="0">
              <a:latin typeface="Arial" pitchFamily="34" charset="0"/>
              <a:cs typeface="Arial" pitchFamily="34" charset="0"/>
            </a:rPr>
            <a:t> del </a:t>
          </a:r>
          <a:r>
            <a:rPr lang="en-US" sz="1200" b="1" kern="1200" dirty="0" err="1" smtClean="0">
              <a:latin typeface="Arial" pitchFamily="34" charset="0"/>
              <a:cs typeface="Arial" pitchFamily="34" charset="0"/>
            </a:rPr>
            <a:t>Instrumento</a:t>
          </a:r>
          <a:r>
            <a:rPr lang="en-US" sz="1200" b="1" kern="1200" dirty="0" smtClean="0">
              <a:latin typeface="Arial" pitchFamily="34" charset="0"/>
              <a:cs typeface="Arial" pitchFamily="34" charset="0"/>
            </a:rPr>
            <a:t> de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err="1" smtClean="0">
              <a:latin typeface="Arial" pitchFamily="34" charset="0"/>
              <a:cs typeface="Arial" pitchFamily="34" charset="0"/>
            </a:rPr>
            <a:t>investiga</a:t>
          </a:r>
          <a:r>
            <a:rPr lang="es-EC" sz="1200" b="1" kern="12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ción</a:t>
          </a:r>
          <a:endParaRPr lang="en-US" sz="1200" kern="1200" dirty="0"/>
        </a:p>
      </dsp:txBody>
      <dsp:txXfrm>
        <a:off x="1899562" y="2265701"/>
        <a:ext cx="3771788" cy="476686"/>
      </dsp:txXfrm>
    </dsp:sp>
    <dsp:sp modelId="{38CCA0C5-11E2-4C85-AD5B-88B9EEF3CF0D}">
      <dsp:nvSpPr>
        <dsp:cNvPr id="0" name=""/>
        <dsp:cNvSpPr/>
      </dsp:nvSpPr>
      <dsp:spPr>
        <a:xfrm>
          <a:off x="4011448" y="846531"/>
          <a:ext cx="2374402" cy="3771788"/>
        </a:xfrm>
        <a:prstGeom prst="rect">
          <a:avLst/>
        </a:prstGeom>
        <a:solidFill>
          <a:schemeClr val="accent6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420411" rIns="170688" bIns="17068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900" b="1" kern="1200" dirty="0" smtClean="0">
              <a:solidFill>
                <a:schemeClr val="tx1"/>
              </a:solidFill>
            </a:rPr>
            <a:t>Motivación de Visita:</a:t>
          </a:r>
          <a:endParaRPr lang="en-US" sz="1900" kern="1200" dirty="0">
            <a:solidFill>
              <a:schemeClr val="tx1"/>
            </a:solidFill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900" kern="1200" dirty="0" smtClean="0">
              <a:solidFill>
                <a:schemeClr val="tx1"/>
              </a:solidFill>
            </a:rPr>
            <a:t>Atractivos naturales y culturales</a:t>
          </a:r>
          <a:endParaRPr lang="en-US" sz="1900" kern="1200" dirty="0">
            <a:solidFill>
              <a:schemeClr val="tx1"/>
            </a:solidFill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900" kern="1200" dirty="0">
            <a:solidFill>
              <a:schemeClr val="tx1"/>
            </a:solidFill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900" b="1" kern="1200" dirty="0" smtClean="0">
              <a:solidFill>
                <a:schemeClr val="tx1"/>
              </a:solidFill>
            </a:rPr>
            <a:t>Requerimientos Turísticos:</a:t>
          </a:r>
          <a:endParaRPr lang="en-US" sz="1900" kern="1200" dirty="0">
            <a:solidFill>
              <a:schemeClr val="tx1"/>
            </a:solidFill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900" kern="1200" dirty="0" smtClean="0">
              <a:solidFill>
                <a:schemeClr val="tx1"/>
              </a:solidFill>
            </a:rPr>
            <a:t>Calidad</a:t>
          </a:r>
          <a:endParaRPr lang="en-US" sz="1900" kern="1200" dirty="0">
            <a:solidFill>
              <a:schemeClr val="tx1"/>
            </a:solidFill>
          </a:endParaRPr>
        </a:p>
      </dsp:txBody>
      <dsp:txXfrm>
        <a:off x="4011448" y="846531"/>
        <a:ext cx="2374402" cy="3771788"/>
      </dsp:txXfrm>
    </dsp:sp>
    <dsp:sp modelId="{1D388E8C-CD70-43A4-A26E-AC9AEC15D94B}">
      <dsp:nvSpPr>
        <dsp:cNvPr id="0" name=""/>
        <dsp:cNvSpPr/>
      </dsp:nvSpPr>
      <dsp:spPr>
        <a:xfrm>
          <a:off x="3534762" y="217305"/>
          <a:ext cx="953372" cy="953372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1B7007-6CB3-44B0-8CB8-74635FDF1747}">
      <dsp:nvSpPr>
        <dsp:cNvPr id="0" name=""/>
        <dsp:cNvSpPr/>
      </dsp:nvSpPr>
      <dsp:spPr>
        <a:xfrm rot="16200000">
          <a:off x="5346956" y="2265701"/>
          <a:ext cx="3771788" cy="4766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20411" bIns="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b="1" kern="1200" dirty="0" err="1" smtClean="0">
              <a:latin typeface="Arial" pitchFamily="34" charset="0"/>
              <a:cs typeface="Arial" pitchFamily="34" charset="0"/>
            </a:rPr>
            <a:t>Aná</a:t>
          </a:r>
          <a:r>
            <a:rPr lang="en-US" sz="1200" b="1" kern="1200" dirty="0" err="1" smtClean="0">
              <a:latin typeface="Arial" pitchFamily="34" charset="0"/>
              <a:cs typeface="Arial" pitchFamily="34" charset="0"/>
            </a:rPr>
            <a:t>lisis</a:t>
          </a:r>
          <a:r>
            <a:rPr lang="en-US" sz="1200" b="1" kern="1200" dirty="0" smtClean="0">
              <a:latin typeface="Arial" pitchFamily="34" charset="0"/>
              <a:cs typeface="Arial" pitchFamily="34" charset="0"/>
            </a:rPr>
            <a:t> del </a:t>
          </a:r>
          <a:r>
            <a:rPr lang="en-US" sz="1200" b="1" kern="1200" dirty="0" err="1" smtClean="0">
              <a:latin typeface="Arial" pitchFamily="34" charset="0"/>
              <a:cs typeface="Arial" pitchFamily="34" charset="0"/>
            </a:rPr>
            <a:t>Instrumento</a:t>
          </a:r>
          <a:r>
            <a:rPr lang="en-US" sz="1200" b="1" kern="1200" dirty="0" smtClean="0">
              <a:latin typeface="Arial" pitchFamily="34" charset="0"/>
              <a:cs typeface="Arial" pitchFamily="34" charset="0"/>
            </a:rPr>
            <a:t> de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err="1" smtClean="0">
              <a:latin typeface="Arial" pitchFamily="34" charset="0"/>
              <a:cs typeface="Arial" pitchFamily="34" charset="0"/>
            </a:rPr>
            <a:t>investiga</a:t>
          </a:r>
          <a:r>
            <a:rPr lang="es-EC" sz="1200" b="1" kern="12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ción</a:t>
          </a:r>
          <a:endParaRPr lang="en-US" sz="1200" kern="1200" dirty="0"/>
        </a:p>
      </dsp:txBody>
      <dsp:txXfrm>
        <a:off x="5346956" y="2265701"/>
        <a:ext cx="3771788" cy="476686"/>
      </dsp:txXfrm>
    </dsp:sp>
    <dsp:sp modelId="{F0C88803-2E17-4B00-960E-447E1C38ACCD}">
      <dsp:nvSpPr>
        <dsp:cNvPr id="0" name=""/>
        <dsp:cNvSpPr/>
      </dsp:nvSpPr>
      <dsp:spPr>
        <a:xfrm>
          <a:off x="7483544" y="846531"/>
          <a:ext cx="2374402" cy="3771788"/>
        </a:xfrm>
        <a:prstGeom prst="rect">
          <a:avLst/>
        </a:prstGeom>
        <a:solidFill>
          <a:schemeClr val="accent6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420411" rIns="170688" bIns="17068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900" b="1" kern="1200" dirty="0" smtClean="0">
              <a:solidFill>
                <a:schemeClr val="tx1"/>
              </a:solidFill>
            </a:rPr>
            <a:t>Estadía: </a:t>
          </a:r>
          <a:r>
            <a:rPr lang="es-EC" sz="1900" kern="1200" dirty="0" smtClean="0">
              <a:solidFill>
                <a:schemeClr val="tx1"/>
              </a:solidFill>
            </a:rPr>
            <a:t>3 a 5 días</a:t>
          </a:r>
          <a:endParaRPr lang="en-US" sz="1900" kern="1200" dirty="0">
            <a:solidFill>
              <a:schemeClr val="tx1"/>
            </a:solidFill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900" kern="1200" dirty="0">
            <a:solidFill>
              <a:schemeClr val="tx1"/>
            </a:solidFill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900" b="1" kern="1200" dirty="0" smtClean="0">
              <a:solidFill>
                <a:schemeClr val="tx1"/>
              </a:solidFill>
            </a:rPr>
            <a:t>Presupuesto asignado:</a:t>
          </a:r>
          <a:endParaRPr lang="en-US" sz="1900" kern="1200" dirty="0">
            <a:solidFill>
              <a:schemeClr val="tx1"/>
            </a:solidFill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900" kern="1200" dirty="0" smtClean="0">
              <a:solidFill>
                <a:schemeClr val="tx1"/>
              </a:solidFill>
            </a:rPr>
            <a:t>Un promedio de 20 a 50 dólares.</a:t>
          </a:r>
          <a:endParaRPr lang="en-US" sz="1900" kern="1200" dirty="0">
            <a:solidFill>
              <a:schemeClr val="tx1"/>
            </a:solidFill>
          </a:endParaRPr>
        </a:p>
      </dsp:txBody>
      <dsp:txXfrm>
        <a:off x="7483544" y="846531"/>
        <a:ext cx="2374402" cy="3771788"/>
      </dsp:txXfrm>
    </dsp:sp>
    <dsp:sp modelId="{EE45D99A-1A9F-4B5A-BFD1-9A4D3620C02E}">
      <dsp:nvSpPr>
        <dsp:cNvPr id="0" name=""/>
        <dsp:cNvSpPr/>
      </dsp:nvSpPr>
      <dsp:spPr>
        <a:xfrm>
          <a:off x="7006858" y="217305"/>
          <a:ext cx="953372" cy="953372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CC7AE5-56AA-413B-9A62-DBF98947F141}">
      <dsp:nvSpPr>
        <dsp:cNvPr id="0" name=""/>
        <dsp:cNvSpPr/>
      </dsp:nvSpPr>
      <dsp:spPr>
        <a:xfrm rot="5400000">
          <a:off x="260988" y="566558"/>
          <a:ext cx="778902" cy="1296076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B6B5C07-6814-4F83-BA28-56445E1068D3}">
      <dsp:nvSpPr>
        <dsp:cNvPr id="0" name=""/>
        <dsp:cNvSpPr/>
      </dsp:nvSpPr>
      <dsp:spPr>
        <a:xfrm>
          <a:off x="130970" y="953806"/>
          <a:ext cx="1170104" cy="10256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smtClean="0"/>
            <a:t>Alineado al Plan Nacional del Buen  Vivir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b="1" kern="1200" dirty="0" smtClean="0"/>
            <a:t>Objetivo N° 3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b="1" kern="1200" dirty="0" smtClean="0"/>
            <a:t>Objetivo N° 4. </a:t>
          </a:r>
          <a:endParaRPr lang="en-US" sz="1100" kern="1200" dirty="0"/>
        </a:p>
      </dsp:txBody>
      <dsp:txXfrm>
        <a:off x="130970" y="953806"/>
        <a:ext cx="1170104" cy="1025665"/>
      </dsp:txXfrm>
    </dsp:sp>
    <dsp:sp modelId="{A9BDACC9-3C91-4EB5-AF79-A6AD8B5F4FF5}">
      <dsp:nvSpPr>
        <dsp:cNvPr id="0" name=""/>
        <dsp:cNvSpPr/>
      </dsp:nvSpPr>
      <dsp:spPr>
        <a:xfrm>
          <a:off x="1080300" y="471139"/>
          <a:ext cx="220774" cy="220774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4">
                <a:hueOff val="2598923"/>
                <a:satOff val="-11992"/>
                <a:lumOff val="44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2598923"/>
                <a:satOff val="-11992"/>
                <a:lumOff val="44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2598923"/>
                <a:satOff val="-11992"/>
                <a:lumOff val="44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2598923"/>
              <a:satOff val="-11992"/>
              <a:lumOff val="44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5F06773-3EBD-4253-A970-95453E872D25}">
      <dsp:nvSpPr>
        <dsp:cNvPr id="0" name=""/>
        <dsp:cNvSpPr/>
      </dsp:nvSpPr>
      <dsp:spPr>
        <a:xfrm rot="5400000">
          <a:off x="1693425" y="212100"/>
          <a:ext cx="778902" cy="1296076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4">
                <a:hueOff val="5197847"/>
                <a:satOff val="-23984"/>
                <a:lumOff val="88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5197847"/>
                <a:satOff val="-23984"/>
                <a:lumOff val="88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5197847"/>
                <a:satOff val="-23984"/>
                <a:lumOff val="88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5197847"/>
              <a:satOff val="-23984"/>
              <a:lumOff val="88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F6444DB-1161-4A4A-8610-8D2A157D404C}">
      <dsp:nvSpPr>
        <dsp:cNvPr id="0" name=""/>
        <dsp:cNvSpPr/>
      </dsp:nvSpPr>
      <dsp:spPr>
        <a:xfrm>
          <a:off x="1563407" y="599348"/>
          <a:ext cx="1170104" cy="10256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b="1" kern="1200" dirty="0" smtClean="0"/>
            <a:t>MINTUR</a:t>
          </a:r>
          <a:endParaRPr lang="en-US" sz="1100" kern="1200" dirty="0"/>
        </a:p>
      </dsp:txBody>
      <dsp:txXfrm>
        <a:off x="1563407" y="599348"/>
        <a:ext cx="1170104" cy="1025665"/>
      </dsp:txXfrm>
    </dsp:sp>
    <dsp:sp modelId="{C24EC9C5-5CE4-4D2A-812D-B9B18771F16C}">
      <dsp:nvSpPr>
        <dsp:cNvPr id="0" name=""/>
        <dsp:cNvSpPr/>
      </dsp:nvSpPr>
      <dsp:spPr>
        <a:xfrm>
          <a:off x="2512737" y="116681"/>
          <a:ext cx="220774" cy="220774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4">
                <a:hueOff val="7796770"/>
                <a:satOff val="-35976"/>
                <a:lumOff val="132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7796770"/>
                <a:satOff val="-35976"/>
                <a:lumOff val="132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7796770"/>
                <a:satOff val="-35976"/>
                <a:lumOff val="132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7796770"/>
              <a:satOff val="-35976"/>
              <a:lumOff val="132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7279882-C426-4943-AEFF-6E56605C86F9}">
      <dsp:nvSpPr>
        <dsp:cNvPr id="0" name=""/>
        <dsp:cNvSpPr/>
      </dsp:nvSpPr>
      <dsp:spPr>
        <a:xfrm rot="5400000">
          <a:off x="3125862" y="-142357"/>
          <a:ext cx="778902" cy="1296076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4">
                <a:hueOff val="10395693"/>
                <a:satOff val="-47968"/>
                <a:lumOff val="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0395693"/>
                <a:satOff val="-47968"/>
                <a:lumOff val="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0395693"/>
                <a:satOff val="-47968"/>
                <a:lumOff val="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10395693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4E2C25A-D5B9-466E-B599-A95A4B963891}">
      <dsp:nvSpPr>
        <dsp:cNvPr id="0" name=""/>
        <dsp:cNvSpPr/>
      </dsp:nvSpPr>
      <dsp:spPr>
        <a:xfrm>
          <a:off x="2995844" y="244890"/>
          <a:ext cx="1170104" cy="10256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 dirty="0"/>
        </a:p>
      </dsp:txBody>
      <dsp:txXfrm>
        <a:off x="2995844" y="244890"/>
        <a:ext cx="1170104" cy="10256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image" Target="../media/image1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6D06-89D1-4ACB-8CAA-A5B7659276E9}" type="datetimeFigureOut">
              <a:rPr lang="es-EC" smtClean="0"/>
              <a:t>29/05/2015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25293-12B9-496C-A6E6-D9C658C19B6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27744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6D06-89D1-4ACB-8CAA-A5B7659276E9}" type="datetimeFigureOut">
              <a:rPr lang="es-EC" smtClean="0"/>
              <a:t>29/05/2015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25293-12B9-496C-A6E6-D9C658C19B6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69803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6D06-89D1-4ACB-8CAA-A5B7659276E9}" type="datetimeFigureOut">
              <a:rPr lang="es-EC" smtClean="0"/>
              <a:t>29/05/2015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25293-12B9-496C-A6E6-D9C658C19B6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37145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6D06-89D1-4ACB-8CAA-A5B7659276E9}" type="datetimeFigureOut">
              <a:rPr lang="es-EC" smtClean="0"/>
              <a:t>29/05/2015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25293-12B9-496C-A6E6-D9C658C19B6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35740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6D06-89D1-4ACB-8CAA-A5B7659276E9}" type="datetimeFigureOut">
              <a:rPr lang="es-EC" smtClean="0"/>
              <a:t>29/05/2015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25293-12B9-496C-A6E6-D9C658C19B6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69097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6D06-89D1-4ACB-8CAA-A5B7659276E9}" type="datetimeFigureOut">
              <a:rPr lang="es-EC" smtClean="0"/>
              <a:t>29/05/2015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25293-12B9-496C-A6E6-D9C658C19B6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23349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6D06-89D1-4ACB-8CAA-A5B7659276E9}" type="datetimeFigureOut">
              <a:rPr lang="es-EC" smtClean="0"/>
              <a:t>29/05/2015</a:t>
            </a:fld>
            <a:endParaRPr lang="es-EC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25293-12B9-496C-A6E6-D9C658C19B6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66935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6D06-89D1-4ACB-8CAA-A5B7659276E9}" type="datetimeFigureOut">
              <a:rPr lang="es-EC" smtClean="0"/>
              <a:t>29/05/2015</a:t>
            </a:fld>
            <a:endParaRPr lang="es-EC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25293-12B9-496C-A6E6-D9C658C19B6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59150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6D06-89D1-4ACB-8CAA-A5B7659276E9}" type="datetimeFigureOut">
              <a:rPr lang="es-EC" smtClean="0"/>
              <a:t>29/05/2015</a:t>
            </a:fld>
            <a:endParaRPr lang="es-EC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25293-12B9-496C-A6E6-D9C658C19B6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42613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6D06-89D1-4ACB-8CAA-A5B7659276E9}" type="datetimeFigureOut">
              <a:rPr lang="es-EC" smtClean="0"/>
              <a:t>29/05/2015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25293-12B9-496C-A6E6-D9C658C19B6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11514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6D06-89D1-4ACB-8CAA-A5B7659276E9}" type="datetimeFigureOut">
              <a:rPr lang="es-EC" smtClean="0"/>
              <a:t>29/05/2015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25293-12B9-496C-A6E6-D9C658C19B6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12801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26D06-89D1-4ACB-8CAA-A5B7659276E9}" type="datetimeFigureOut">
              <a:rPr lang="es-EC" smtClean="0"/>
              <a:t>29/05/2015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A25293-12B9-496C-A6E6-D9C658C19B6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83917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9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10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3.png"/><Relationship Id="rId7" Type="http://schemas.openxmlformats.org/officeDocument/2006/relationships/diagramLayout" Target="../diagrams/layou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5" Type="http://schemas.openxmlformats.org/officeDocument/2006/relationships/image" Target="../media/image4.jpeg"/><Relationship Id="rId10" Type="http://schemas.microsoft.com/office/2007/relationships/diagramDrawing" Target="../diagrams/drawing1.xml"/><Relationship Id="rId4" Type="http://schemas.microsoft.com/office/2007/relationships/hdphoto" Target="../media/hdphoto1.wdp"/><Relationship Id="rId9" Type="http://schemas.openxmlformats.org/officeDocument/2006/relationships/diagramColors" Target="../diagrams/colors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1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1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slide" Target="slide3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1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4" Type="http://schemas.openxmlformats.org/officeDocument/2006/relationships/diagramData" Target="../diagrams/data13.xml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4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1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4.xml"/><Relationship Id="rId5" Type="http://schemas.openxmlformats.org/officeDocument/2006/relationships/diagramLayout" Target="../diagrams/layout14.xml"/><Relationship Id="rId4" Type="http://schemas.openxmlformats.org/officeDocument/2006/relationships/diagramData" Target="../diagrams/data14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microsoft.com/office/2007/relationships/diagramDrawing" Target="../diagrams/drawing4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3.xml"/><Relationship Id="rId12" Type="http://schemas.openxmlformats.org/officeDocument/2006/relationships/diagramColors" Target="../diagrams/colors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11" Type="http://schemas.openxmlformats.org/officeDocument/2006/relationships/diagramQuickStyle" Target="../diagrams/quickStyle4.xml"/><Relationship Id="rId5" Type="http://schemas.openxmlformats.org/officeDocument/2006/relationships/diagramLayout" Target="../diagrams/layout3.xml"/><Relationship Id="rId10" Type="http://schemas.openxmlformats.org/officeDocument/2006/relationships/diagramLayout" Target="../diagrams/layout4.xml"/><Relationship Id="rId4" Type="http://schemas.openxmlformats.org/officeDocument/2006/relationships/diagramData" Target="../diagrams/data3.xml"/><Relationship Id="rId9" Type="http://schemas.openxmlformats.org/officeDocument/2006/relationships/diagramData" Target="../diagrams/data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Documento_de_Microsoft_Word3.docx"/><Relationship Id="rId3" Type="http://schemas.openxmlformats.org/officeDocument/2006/relationships/image" Target="../media/image2.png"/><Relationship Id="rId7" Type="http://schemas.openxmlformats.org/officeDocument/2006/relationships/image" Target="../media/image15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Documento_de_Microsoft_Word2.docx"/><Relationship Id="rId5" Type="http://schemas.openxmlformats.org/officeDocument/2006/relationships/image" Target="../media/image14.emf"/><Relationship Id="rId4" Type="http://schemas.openxmlformats.org/officeDocument/2006/relationships/package" Target="../embeddings/Documento_de_Microsoft_Word1.docx"/><Relationship Id="rId9" Type="http://schemas.openxmlformats.org/officeDocument/2006/relationships/image" Target="../media/image16.emf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microsoft.com/office/2007/relationships/diagramDrawing" Target="../diagrams/drawing6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5.xml"/><Relationship Id="rId12" Type="http://schemas.openxmlformats.org/officeDocument/2006/relationships/diagramColors" Target="../diagrams/colors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11" Type="http://schemas.openxmlformats.org/officeDocument/2006/relationships/diagramQuickStyle" Target="../diagrams/quickStyle6.xml"/><Relationship Id="rId5" Type="http://schemas.openxmlformats.org/officeDocument/2006/relationships/diagramLayout" Target="../diagrams/layout5.xml"/><Relationship Id="rId10" Type="http://schemas.openxmlformats.org/officeDocument/2006/relationships/diagramLayout" Target="../diagrams/layout6.xml"/><Relationship Id="rId4" Type="http://schemas.openxmlformats.org/officeDocument/2006/relationships/diagramData" Target="../diagrams/data5.xml"/><Relationship Id="rId9" Type="http://schemas.openxmlformats.org/officeDocument/2006/relationships/diagramData" Target="../diagrams/data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7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3999" y="2306095"/>
            <a:ext cx="9144000" cy="2587330"/>
          </a:xfrm>
        </p:spPr>
        <p:txBody>
          <a:bodyPr>
            <a:noAutofit/>
          </a:bodyPr>
          <a:lstStyle/>
          <a:p>
            <a:r>
              <a:rPr lang="es-E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CARRERA 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DE INGENIERÍA EN ADMINISTRACIÓN TURÍSTICA Y </a:t>
            </a:r>
            <a:r>
              <a:rPr lang="es-E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HOTELERA</a:t>
            </a:r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  </a:t>
            </a:r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TEMA: PLAN DE APROVECHAMIENTO DEL PATRIMONIO CULTURAL Y RECURSOS NATURALES PARA IMPULSAR EL TURISMO EN EL CANTÓN ROCAFUERTE, PROVINCIA DE </a:t>
            </a:r>
            <a:r>
              <a:rPr lang="es-E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MANABÍ</a:t>
            </a:r>
            <a:br>
              <a:rPr lang="es-E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DIRECTOR: MSC. LUIS HUARACA</a:t>
            </a:r>
            <a:br>
              <a:rPr lang="es-E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CODIRECTOR: MBA. EDISON MORENO</a:t>
            </a:r>
            <a:br>
              <a:rPr lang="es-E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C" sz="900" dirty="0"/>
              <a:t/>
            </a:r>
            <a:br>
              <a:rPr lang="es-EC" sz="900" dirty="0"/>
            </a:br>
            <a:r>
              <a:rPr lang="es-ES" sz="900" b="1" dirty="0"/>
              <a:t> </a:t>
            </a:r>
            <a:endParaRPr lang="es-EC" sz="9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3999" y="5103634"/>
            <a:ext cx="9144000" cy="845975"/>
          </a:xfrm>
        </p:spPr>
        <p:txBody>
          <a:bodyPr>
            <a:normAutofit/>
          </a:bodyPr>
          <a:lstStyle/>
          <a:p>
            <a:r>
              <a:rPr lang="es-E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AUTORES: PAUCAR OÑA, ARACELY SOLEDAD</a:t>
            </a:r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ZAMBRANO MUENTES, MARÍA BELÉN</a:t>
            </a:r>
            <a:endParaRPr lang="es-EC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/>
          <p:nvPr/>
        </p:nvPicPr>
        <p:blipFill rotWithShape="1">
          <a:blip r:embed="rId2"/>
          <a:srcRect l="29539" t="36362" r="18915" b="42573"/>
          <a:stretch/>
        </p:blipFill>
        <p:spPr bwMode="auto">
          <a:xfrm>
            <a:off x="3476786" y="668428"/>
            <a:ext cx="5238427" cy="13472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5013451" y="5950290"/>
            <a:ext cx="21232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  <a:endParaRPr lang="es-EC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/>
          <p:cNvPicPr/>
          <p:nvPr/>
        </p:nvPicPr>
        <p:blipFill rotWithShape="1">
          <a:blip r:embed="rId3"/>
          <a:srcRect l="9026" t="18663" r="29187" b="79370"/>
          <a:stretch/>
        </p:blipFill>
        <p:spPr bwMode="auto">
          <a:xfrm>
            <a:off x="-41827" y="6709263"/>
            <a:ext cx="12233825" cy="1611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/>
          <p:cNvPicPr/>
          <p:nvPr/>
        </p:nvPicPr>
        <p:blipFill rotWithShape="1">
          <a:blip r:embed="rId3"/>
          <a:srcRect l="9026" t="18663" r="29187" b="79823"/>
          <a:stretch/>
        </p:blipFill>
        <p:spPr bwMode="auto">
          <a:xfrm>
            <a:off x="-41827" y="1"/>
            <a:ext cx="12233825" cy="1239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6706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11056" y="3745322"/>
            <a:ext cx="10515600" cy="305068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sz="2400" b="1" dirty="0" smtClean="0"/>
          </a:p>
          <a:p>
            <a:pPr marL="0" indent="0">
              <a:buNone/>
            </a:pPr>
            <a:r>
              <a:rPr lang="es-ES" sz="2400" b="1" dirty="0" smtClean="0"/>
              <a:t> </a:t>
            </a:r>
          </a:p>
          <a:p>
            <a:pPr marL="0" indent="0">
              <a:buNone/>
            </a:pPr>
            <a:endParaRPr lang="es-ES" sz="2400" b="1" dirty="0" smtClean="0"/>
          </a:p>
          <a:p>
            <a:pPr marL="0" indent="0">
              <a:buNone/>
            </a:pPr>
            <a:endParaRPr lang="es-E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/>
          <p:nvPr/>
        </p:nvPicPr>
        <p:blipFill rotWithShape="1">
          <a:blip r:embed="rId2"/>
          <a:srcRect l="9026" t="18663" r="29187" b="79823"/>
          <a:stretch/>
        </p:blipFill>
        <p:spPr bwMode="auto">
          <a:xfrm>
            <a:off x="-41827" y="1"/>
            <a:ext cx="12233825" cy="1239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/>
          <p:nvPr/>
        </p:nvPicPr>
        <p:blipFill rotWithShape="1">
          <a:blip r:embed="rId2"/>
          <a:srcRect l="9026" t="18663" r="29187" b="79823"/>
          <a:stretch/>
        </p:blipFill>
        <p:spPr bwMode="auto">
          <a:xfrm>
            <a:off x="-41828" y="6734014"/>
            <a:ext cx="12233825" cy="1239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2" descr="http://www.metropolitantouring.com/imagebank/lr/ecuador/web/news_b2b/201011_marcapai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7" r="25217"/>
          <a:stretch/>
        </p:blipFill>
        <p:spPr bwMode="auto">
          <a:xfrm>
            <a:off x="11353800" y="5738899"/>
            <a:ext cx="645682" cy="88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arcador de contenido 2"/>
          <p:cNvSpPr txBox="1">
            <a:spLocks/>
          </p:cNvSpPr>
          <p:nvPr/>
        </p:nvSpPr>
        <p:spPr>
          <a:xfrm>
            <a:off x="411056" y="334760"/>
            <a:ext cx="10515600" cy="7515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s-ES" sz="2400" b="1" dirty="0" smtClean="0">
                <a:cs typeface="Arial" pitchFamily="34" charset="0"/>
              </a:rPr>
              <a:t>Pregunta 5. ¿Ha escuchado antes del cantón Rocafuerte, ciudad blanca de los campanarios y tierra de los dulces?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ES" sz="2400" b="1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s-EC" sz="2400" b="1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400" b="1" dirty="0" smtClean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ES" sz="2400" b="1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s-ES" sz="2400" dirty="0" smtClean="0">
              <a:cs typeface="Arial" panose="020B0604020202020204" pitchFamily="34" charset="0"/>
            </a:endParaRPr>
          </a:p>
        </p:txBody>
      </p:sp>
      <p:pic>
        <p:nvPicPr>
          <p:cNvPr id="8" name="Imagen 8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" t="7473" r="11145" b="14751"/>
          <a:stretch/>
        </p:blipFill>
        <p:spPr bwMode="auto">
          <a:xfrm>
            <a:off x="4233638" y="1086322"/>
            <a:ext cx="3682888" cy="2383926"/>
          </a:xfrm>
          <a:prstGeom prst="rect">
            <a:avLst/>
          </a:prstGeom>
          <a:noFill/>
          <a:ln>
            <a:solidFill>
              <a:srgbClr val="A5A5A5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Marcador de contenido 2"/>
          <p:cNvSpPr txBox="1">
            <a:spLocks/>
          </p:cNvSpPr>
          <p:nvPr/>
        </p:nvSpPr>
        <p:spPr>
          <a:xfrm>
            <a:off x="411056" y="3638629"/>
            <a:ext cx="10515600" cy="847558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s-ES" sz="9600" b="1" dirty="0" smtClean="0">
                <a:latin typeface="Arial" pitchFamily="34" charset="0"/>
                <a:cs typeface="Arial" pitchFamily="34" charset="0"/>
              </a:rPr>
              <a:t>Pregunta 8. Indique por qué medio conoce usted sobre el cantón Rocafuerte como atractivo turístico.</a:t>
            </a:r>
            <a:endParaRPr lang="es-EC" sz="9600" b="1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400" b="1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s-EC" sz="2400" b="1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400" b="1" dirty="0" smtClean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ES" sz="2400" b="1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s-E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Imagen 14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1" t="12933" r="1399" b="13007"/>
          <a:stretch/>
        </p:blipFill>
        <p:spPr bwMode="auto">
          <a:xfrm>
            <a:off x="4011992" y="4209545"/>
            <a:ext cx="4126181" cy="2411722"/>
          </a:xfrm>
          <a:prstGeom prst="rect">
            <a:avLst/>
          </a:prstGeom>
          <a:noFill/>
          <a:ln>
            <a:solidFill>
              <a:srgbClr val="A5A5A5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0240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292311"/>
            <a:ext cx="10515600" cy="84755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es-ES" sz="2400" b="1" dirty="0"/>
          </a:p>
          <a:p>
            <a:pPr marL="0" indent="0">
              <a:buNone/>
            </a:pPr>
            <a:endParaRPr lang="es-EC" sz="2400" b="1" dirty="0"/>
          </a:p>
          <a:p>
            <a:pPr marL="0" indent="0">
              <a:buNone/>
            </a:pPr>
            <a:r>
              <a:rPr lang="es-ES" sz="2400" b="1" dirty="0" smtClean="0"/>
              <a:t> </a:t>
            </a:r>
          </a:p>
          <a:p>
            <a:pPr marL="0" indent="0">
              <a:buNone/>
            </a:pPr>
            <a:endParaRPr lang="es-ES" sz="2400" b="1" dirty="0" smtClean="0"/>
          </a:p>
          <a:p>
            <a:pPr marL="0" indent="0">
              <a:buNone/>
            </a:pPr>
            <a:endParaRPr lang="es-E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/>
          <p:nvPr/>
        </p:nvPicPr>
        <p:blipFill rotWithShape="1">
          <a:blip r:embed="rId2"/>
          <a:srcRect l="9026" t="18663" r="29187" b="79823"/>
          <a:stretch/>
        </p:blipFill>
        <p:spPr bwMode="auto">
          <a:xfrm>
            <a:off x="-41827" y="1"/>
            <a:ext cx="12233825" cy="1239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/>
          <p:nvPr/>
        </p:nvPicPr>
        <p:blipFill rotWithShape="1">
          <a:blip r:embed="rId2"/>
          <a:srcRect l="9026" t="18663" r="29187" b="79823"/>
          <a:stretch/>
        </p:blipFill>
        <p:spPr bwMode="auto">
          <a:xfrm>
            <a:off x="-41828" y="6734014"/>
            <a:ext cx="12233825" cy="1239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2" descr="http://www.metropolitantouring.com/imagebank/lr/ecuador/web/news_b2b/201011_marcapai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7" r="25217"/>
          <a:stretch/>
        </p:blipFill>
        <p:spPr bwMode="auto">
          <a:xfrm>
            <a:off x="11353800" y="5738899"/>
            <a:ext cx="645682" cy="88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Marcador de contenido 2"/>
          <p:cNvSpPr txBox="1">
            <a:spLocks/>
          </p:cNvSpPr>
          <p:nvPr/>
        </p:nvSpPr>
        <p:spPr>
          <a:xfrm>
            <a:off x="416632" y="292311"/>
            <a:ext cx="10515600" cy="8475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Pregunta 12. Califique la infraestructura y las facilidades turísticas del sector. Centros de información turística</a:t>
            </a:r>
            <a:endParaRPr lang="es-E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n 9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5" t="11523" r="685" b="14945"/>
          <a:stretch/>
        </p:blipFill>
        <p:spPr bwMode="auto">
          <a:xfrm>
            <a:off x="3534974" y="1139869"/>
            <a:ext cx="4225927" cy="2217605"/>
          </a:xfrm>
          <a:prstGeom prst="rect">
            <a:avLst/>
          </a:prstGeom>
          <a:noFill/>
          <a:ln w="9525" cap="flat" cmpd="sng" algn="ctr">
            <a:solidFill>
              <a:srgbClr val="A5A5A5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Marcador de contenido 2"/>
          <p:cNvSpPr txBox="1">
            <a:spLocks/>
          </p:cNvSpPr>
          <p:nvPr/>
        </p:nvSpPr>
        <p:spPr>
          <a:xfrm>
            <a:off x="533949" y="3570582"/>
            <a:ext cx="10515600" cy="30506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C" sz="2400" b="1" dirty="0" smtClean="0">
                <a:latin typeface="Arial" pitchFamily="34" charset="0"/>
                <a:cs typeface="Arial" pitchFamily="34" charset="0"/>
              </a:rPr>
              <a:t>Pregunta </a:t>
            </a:r>
            <a:r>
              <a:rPr lang="es-EC" sz="2400" b="1" dirty="0">
                <a:latin typeface="Arial" pitchFamily="34" charset="0"/>
                <a:cs typeface="Arial" pitchFamily="34" charset="0"/>
              </a:rPr>
              <a:t>12. Califique la infraestructura y las facilidades turísticas del sector.  Viabilidad</a:t>
            </a:r>
            <a:endParaRPr lang="es-ES" sz="800" b="1" dirty="0"/>
          </a:p>
          <a:p>
            <a:pPr marL="0" indent="0">
              <a:buFont typeface="Arial" panose="020B0604020202020204" pitchFamily="34" charset="0"/>
              <a:buNone/>
            </a:pPr>
            <a:endParaRPr lang="es-ES" sz="2400" b="1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s-E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n 12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" t="7231" r="3160" b="9254"/>
          <a:stretch/>
        </p:blipFill>
        <p:spPr bwMode="auto">
          <a:xfrm>
            <a:off x="3534974" y="4178827"/>
            <a:ext cx="4225927" cy="2442440"/>
          </a:xfrm>
          <a:prstGeom prst="rect">
            <a:avLst/>
          </a:prstGeom>
          <a:noFill/>
          <a:ln>
            <a:solidFill>
              <a:srgbClr val="A5A5A5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62175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17284" y="592080"/>
            <a:ext cx="10515600" cy="997227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s-ES" sz="9600" b="1" dirty="0"/>
              <a:t>Pregunta 13. Determine el nivel de calidad de los servicios recibidos.</a:t>
            </a:r>
          </a:p>
          <a:p>
            <a:pPr marL="0" indent="0">
              <a:buNone/>
            </a:pPr>
            <a:r>
              <a:rPr lang="es-ES" sz="9600" b="1" dirty="0"/>
              <a:t> </a:t>
            </a:r>
          </a:p>
          <a:p>
            <a:pPr marL="0" indent="0">
              <a:buNone/>
            </a:pPr>
            <a:endParaRPr lang="es-EC" sz="2400" b="1" dirty="0"/>
          </a:p>
          <a:p>
            <a:pPr marL="0" indent="0">
              <a:buNone/>
            </a:pPr>
            <a:r>
              <a:rPr lang="es-ES" sz="2400" b="1" dirty="0" smtClean="0"/>
              <a:t> </a:t>
            </a:r>
          </a:p>
          <a:p>
            <a:pPr marL="0" indent="0">
              <a:buNone/>
            </a:pPr>
            <a:endParaRPr lang="es-ES" sz="2400" b="1" dirty="0" smtClean="0"/>
          </a:p>
          <a:p>
            <a:pPr marL="0" indent="0">
              <a:buNone/>
            </a:pPr>
            <a:endParaRPr lang="es-E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/>
          <p:nvPr/>
        </p:nvPicPr>
        <p:blipFill rotWithShape="1">
          <a:blip r:embed="rId2"/>
          <a:srcRect l="9026" t="18663" r="29187" b="79823"/>
          <a:stretch/>
        </p:blipFill>
        <p:spPr bwMode="auto">
          <a:xfrm>
            <a:off x="-41827" y="1"/>
            <a:ext cx="12233825" cy="1239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/>
          <p:nvPr/>
        </p:nvPicPr>
        <p:blipFill rotWithShape="1">
          <a:blip r:embed="rId2"/>
          <a:srcRect l="9026" t="18663" r="29187" b="79823"/>
          <a:stretch/>
        </p:blipFill>
        <p:spPr bwMode="auto">
          <a:xfrm>
            <a:off x="-41828" y="6734014"/>
            <a:ext cx="12233825" cy="1239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2" descr="http://www.metropolitantouring.com/imagebank/lr/ecuador/web/news_b2b/201011_marcapai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7" r="25217"/>
          <a:stretch/>
        </p:blipFill>
        <p:spPr bwMode="auto">
          <a:xfrm>
            <a:off x="11353800" y="5738899"/>
            <a:ext cx="645682" cy="88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8" t="8106" r="1381" b="9977"/>
          <a:stretch/>
        </p:blipFill>
        <p:spPr bwMode="auto">
          <a:xfrm>
            <a:off x="3705371" y="1090693"/>
            <a:ext cx="4739425" cy="3030546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5369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36734"/>
            <a:ext cx="10515600" cy="1325563"/>
          </a:xfrm>
        </p:spPr>
        <p:txBody>
          <a:bodyPr/>
          <a:lstStyle/>
          <a:p>
            <a:r>
              <a:rPr lang="es-ES" b="1" dirty="0" smtClean="0"/>
              <a:t>PERFIL DEL CLIENTE </a:t>
            </a:r>
            <a:endParaRPr lang="es-EC" dirty="0"/>
          </a:p>
        </p:txBody>
      </p:sp>
      <p:pic>
        <p:nvPicPr>
          <p:cNvPr id="4" name="Imagen 3"/>
          <p:cNvPicPr/>
          <p:nvPr/>
        </p:nvPicPr>
        <p:blipFill rotWithShape="1">
          <a:blip r:embed="rId2"/>
          <a:srcRect l="9026" t="18663" r="29187" b="79823"/>
          <a:stretch/>
        </p:blipFill>
        <p:spPr bwMode="auto">
          <a:xfrm>
            <a:off x="-41827" y="1"/>
            <a:ext cx="12233825" cy="1239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/>
          <p:nvPr/>
        </p:nvPicPr>
        <p:blipFill rotWithShape="1">
          <a:blip r:embed="rId2"/>
          <a:srcRect l="9026" t="18663" r="29187" b="79823"/>
          <a:stretch/>
        </p:blipFill>
        <p:spPr bwMode="auto">
          <a:xfrm>
            <a:off x="-41828" y="6734014"/>
            <a:ext cx="12233825" cy="1239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2" descr="http://www.metropolitantouring.com/imagebank/lr/ecuador/web/news_b2b/201011_marcapai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7" r="25217"/>
          <a:stretch/>
        </p:blipFill>
        <p:spPr bwMode="auto">
          <a:xfrm>
            <a:off x="11353800" y="5738899"/>
            <a:ext cx="645682" cy="88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6 Diagrama"/>
          <p:cNvGraphicFramePr/>
          <p:nvPr>
            <p:extLst>
              <p:ext uri="{D42A27DB-BD31-4B8C-83A1-F6EECF244321}">
                <p14:modId xmlns:p14="http://schemas.microsoft.com/office/powerpoint/2010/main" val="1556973090"/>
              </p:ext>
            </p:extLst>
          </p:nvPr>
        </p:nvGraphicFramePr>
        <p:xfrm>
          <a:off x="1127342" y="1344457"/>
          <a:ext cx="9920614" cy="48356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78989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17284" y="1"/>
            <a:ext cx="10515600" cy="1039242"/>
          </a:xfrm>
        </p:spPr>
        <p:txBody>
          <a:bodyPr/>
          <a:lstStyle/>
          <a:p>
            <a:r>
              <a:rPr lang="es-ES" b="1" dirty="0" smtClean="0"/>
              <a:t>MATRIZ FODA</a:t>
            </a:r>
            <a:endParaRPr lang="es-EC" dirty="0"/>
          </a:p>
        </p:txBody>
      </p:sp>
      <p:pic>
        <p:nvPicPr>
          <p:cNvPr id="4" name="Imagen 3"/>
          <p:cNvPicPr/>
          <p:nvPr/>
        </p:nvPicPr>
        <p:blipFill rotWithShape="1">
          <a:blip r:embed="rId2"/>
          <a:srcRect l="9026" t="18663" r="29187" b="79823"/>
          <a:stretch/>
        </p:blipFill>
        <p:spPr bwMode="auto">
          <a:xfrm>
            <a:off x="-41827" y="1"/>
            <a:ext cx="12233825" cy="1239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/>
          <p:nvPr/>
        </p:nvPicPr>
        <p:blipFill rotWithShape="1">
          <a:blip r:embed="rId2"/>
          <a:srcRect l="9026" t="18663" r="29187" b="79823"/>
          <a:stretch/>
        </p:blipFill>
        <p:spPr bwMode="auto">
          <a:xfrm>
            <a:off x="-41828" y="6734014"/>
            <a:ext cx="12233825" cy="1239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3" name="Tabla 2"/>
          <p:cNvGraphicFramePr>
            <a:graphicFrameLocks noGrp="1"/>
          </p:cNvGraphicFramePr>
          <p:nvPr>
            <p:extLst/>
          </p:nvPr>
        </p:nvGraphicFramePr>
        <p:xfrm>
          <a:off x="221882" y="736726"/>
          <a:ext cx="11706404" cy="6172200"/>
        </p:xfrm>
        <a:graphic>
          <a:graphicData uri="http://schemas.openxmlformats.org/drawingml/2006/table">
            <a:tbl>
              <a:tblPr firstRow="1" firstCol="1" bandRow="1">
                <a:tableStyleId>{D27102A9-8310-4765-A935-A1911B00CA55}</a:tableStyleId>
              </a:tblPr>
              <a:tblGrid>
                <a:gridCol w="5810619"/>
                <a:gridCol w="5895785"/>
              </a:tblGrid>
              <a:tr h="278271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ESTRATEGIAS Y ACCIONES  FO</a:t>
                      </a:r>
                      <a:endParaRPr lang="es-EC" sz="900" b="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s-EC" sz="900" b="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 Promocionar y difundir turísticamente al Cantón con apoyo del GAD para de este modo crear interés en los turistas  por conocer los atractivos de Rocafuerte. (F1, O1, O5)</a:t>
                      </a:r>
                      <a:endParaRPr lang="es-EC" sz="900" b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s-EC" sz="900" b="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2. Recuperar, proteger y manejar  de forma sustentable los recursos  naturales y culturales del Cantón  Rocafuerte garantizando así la preservación de los mismos, mediante la cooperación mutua entre los habitantes y entidades gubernamentales. (F2, F3, O2, O3)</a:t>
                      </a:r>
                      <a:endParaRPr lang="es-EC" sz="900" b="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s-EC" sz="900" b="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3. Promover entre los pobladores el desarrollo de emprendimientos turísticos  comunitarios aprovechando los recursos gastronómicos, valiéndose de los programas de apoyo del Gobierno. (F4, O4)</a:t>
                      </a:r>
                      <a:endParaRPr lang="es-EC" sz="900" b="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s-EC" sz="900" b="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4. Dinamizar los sectores </a:t>
                      </a:r>
                      <a:r>
                        <a:rPr lang="es-ES" sz="900" b="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económicos </a:t>
                      </a:r>
                      <a:r>
                        <a:rPr lang="es-ES" sz="9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de Rocafuerte con </a:t>
                      </a:r>
                      <a:r>
                        <a:rPr lang="es-ES" sz="900" b="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relación </a:t>
                      </a:r>
                      <a:r>
                        <a:rPr lang="es-ES" sz="9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al turismo bajo un sistema equitativo e integrador de la comunidad. (F5, O5)</a:t>
                      </a:r>
                      <a:endParaRPr lang="es-EC" sz="9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16997" marR="169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ESTRATEGIAS Y ACCIONES DO</a:t>
                      </a:r>
                      <a:endParaRPr lang="es-EC" sz="900" b="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s-EC" sz="900" b="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1. Desarrollar alianzas de cooperación  entre organismos gubernamentales y la comunidad con el fin de obtener presupuesto para mejorar la infraestructura y difusión turística. (D1, O1)</a:t>
                      </a:r>
                      <a:endParaRPr lang="es-EC" sz="900" b="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s-EC" sz="900" b="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2. Informar y concienciar a la población sobre normas de cuidado ambiental y valor cultural para implementar técnicas de desarrollo turístico siendo amigables con el entorno. (D2, D3, O2, O3)</a:t>
                      </a:r>
                      <a:endParaRPr lang="es-EC" sz="900" b="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s-EC" sz="900" b="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3. Promover  la autogestión de la comunidad en la innovación de herramientas y procedimientos que permitan optimizar recursos e incrementar los márgenes de utilidad mediante microcréditos gubernamentales para crear una economía justa y solidaria. (D4, O4)</a:t>
                      </a:r>
                      <a:endParaRPr lang="es-EC" sz="9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s-EC" sz="900" b="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s-ES" sz="9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r>
                        <a:rPr lang="es-ES" sz="9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. Capacitar a los habitantes de Rocafuerte sobre el desarrollo de servicios y productos turísticos logrando sinergias entre empresarios, prestadores de servicios y clientes potenciales. (D5, O5)</a:t>
                      </a:r>
                      <a:endParaRPr lang="es-EC" sz="900" b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s-EC" sz="9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16997" marR="16997" marT="0" marB="0"/>
                </a:tc>
              </a:tr>
              <a:tr h="294112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s-ES" sz="900" b="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ESTRATEGIAS </a:t>
                      </a:r>
                      <a:r>
                        <a:rPr lang="es-ES" sz="9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Y ACCIONES FA</a:t>
                      </a:r>
                      <a:endParaRPr lang="es-EC" sz="900" b="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s-EC" sz="900" b="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1. Generar variedad de opciones para que los visitantes disfruten y conozcan de los atractivos turísticos mediante la determinación de precios asequibles para todos los sectores del mercado y en todas las temporadas del año. (F1, A1)</a:t>
                      </a:r>
                      <a:endParaRPr lang="es-EC" sz="900" b="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s-EC" sz="900" b="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2. Promocionar a Rocafuerte, sus recursos naturales y culturales  como propios además generar un valor agregado ante la percepción del turista para disminuir la desventaja frente a la competencia. (F2, F3, F4, A3)</a:t>
                      </a:r>
                      <a:endParaRPr lang="es-EC" sz="900" b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s-EC" sz="900" b="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3. Fomentar la cooperación </a:t>
                      </a:r>
                      <a:r>
                        <a:rPr lang="es-ES" sz="900" b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 </a:t>
                      </a:r>
                      <a:r>
                        <a:rPr lang="es-ES" sz="9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impulsar los micro-emprendimientos de productores y artesanos, para constituir sus negocios con productos únicos y de calidad en el mercado los cuales generen altos índices de demanda. (F5, A4)</a:t>
                      </a:r>
                      <a:endParaRPr lang="es-EC" sz="9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16997" marR="169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s-ES" sz="900" b="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ESTRATEGIAS </a:t>
                      </a:r>
                      <a:r>
                        <a:rPr lang="es-ES" sz="9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Y ACCIONES DA</a:t>
                      </a:r>
                      <a:endParaRPr lang="es-EC" sz="900" b="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s-EC" sz="900" b="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1. Aprovechar los recursos con los que cuenta el Cantón Rocafuerte e invertir los ingresos en obras de autogestión generando estabilidad en temporadas bajas. (D1, A1)</a:t>
                      </a:r>
                      <a:endParaRPr lang="es-EC" sz="900" b="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s-EC" sz="900" b="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2. Emprender periódicamente acciones de labor comunitaria para el cuidado del ambiente, precautelando el bienestar de turistas y habitantes. (D2, D3, A2)</a:t>
                      </a:r>
                      <a:endParaRPr lang="es-EC" sz="900" b="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s-EC" sz="900" b="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s-ES" sz="9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r>
                        <a:rPr lang="es-ES" sz="9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. Analizar el mercado a los productos y servicios de  la competencia, de ser necesario implementar nuevas tecnologías que contribuyan  a la mejora de los procesos.  (D4, A3)</a:t>
                      </a:r>
                      <a:endParaRPr lang="es-EC" sz="900" b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s-EC" sz="900" b="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4. Generar la cultura de investigación y perfeccionamiento en los pobladores, incentivando a grandes empresarios a confiar en el talento de los artesanos y en el potencial de Rocafuerte como un destino turístico para que los niveles de  auspicio e inversión sean más altos.  (D5, A4)</a:t>
                      </a:r>
                      <a:endParaRPr lang="es-EC" sz="900" b="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s-EC" sz="900" b="0" dirty="0"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16997" marR="16997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1963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36735"/>
            <a:ext cx="10515600" cy="740295"/>
          </a:xfrm>
        </p:spPr>
        <p:txBody>
          <a:bodyPr>
            <a:normAutofit/>
          </a:bodyPr>
          <a:lstStyle/>
          <a:p>
            <a:pPr lvl="2" algn="just"/>
            <a:r>
              <a:rPr lang="es-EC" sz="2800" b="1" dirty="0" smtClean="0">
                <a:latin typeface="+mj-lt"/>
              </a:rPr>
              <a:t>ANÁLISIS Y SELECCIÓN DE ESTRATEGIAS</a:t>
            </a:r>
            <a:endParaRPr lang="en-US" sz="2800" dirty="0">
              <a:latin typeface="+mj-lt"/>
            </a:endParaRPr>
          </a:p>
        </p:txBody>
      </p:sp>
      <p:pic>
        <p:nvPicPr>
          <p:cNvPr id="4" name="Imagen 3"/>
          <p:cNvPicPr/>
          <p:nvPr/>
        </p:nvPicPr>
        <p:blipFill rotWithShape="1">
          <a:blip r:embed="rId2"/>
          <a:srcRect l="9026" t="18663" r="29187" b="79823"/>
          <a:stretch/>
        </p:blipFill>
        <p:spPr bwMode="auto">
          <a:xfrm>
            <a:off x="-41827" y="1"/>
            <a:ext cx="12233825" cy="1239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/>
          <p:nvPr/>
        </p:nvPicPr>
        <p:blipFill rotWithShape="1">
          <a:blip r:embed="rId2"/>
          <a:srcRect l="9026" t="18663" r="29187" b="79823"/>
          <a:stretch/>
        </p:blipFill>
        <p:spPr bwMode="auto">
          <a:xfrm>
            <a:off x="-41828" y="6734014"/>
            <a:ext cx="12233825" cy="1239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2" descr="http://www.metropolitantouring.com/imagebank/lr/ecuador/web/news_b2b/201011_marcapai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7" r="25217"/>
          <a:stretch/>
        </p:blipFill>
        <p:spPr bwMode="auto">
          <a:xfrm>
            <a:off x="11353800" y="5738899"/>
            <a:ext cx="645682" cy="88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38200" y="818874"/>
            <a:ext cx="10515600" cy="4290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C" sz="2000" b="1" dirty="0">
                <a:latin typeface="Arial" pitchFamily="34" charset="0"/>
                <a:cs typeface="Arial" pitchFamily="34" charset="0"/>
              </a:rPr>
              <a:t>Matriz Cuantitativa de la Planificación Estratégica (MCPE</a:t>
            </a:r>
            <a:r>
              <a:rPr lang="es-EC" sz="2000" b="1" dirty="0" smtClean="0">
                <a:latin typeface="Arial" pitchFamily="34" charset="0"/>
                <a:cs typeface="Arial" pitchFamily="34" charset="0"/>
              </a:rPr>
              <a:t>)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3757835"/>
              </p:ext>
            </p:extLst>
          </p:nvPr>
        </p:nvGraphicFramePr>
        <p:xfrm>
          <a:off x="482374" y="2168770"/>
          <a:ext cx="10997852" cy="4452498"/>
        </p:xfrm>
        <a:graphic>
          <a:graphicData uri="http://schemas.openxmlformats.org/drawingml/2006/table">
            <a:tbl>
              <a:tblPr firstRow="1" firstCol="1" bandRow="1">
                <a:tableStyleId>{10A1B5D5-9B99-4C35-A422-299274C87663}</a:tableStyleId>
              </a:tblPr>
              <a:tblGrid>
                <a:gridCol w="1966586"/>
                <a:gridCol w="721460"/>
                <a:gridCol w="987051"/>
                <a:gridCol w="987051"/>
                <a:gridCol w="987051"/>
                <a:gridCol w="987051"/>
                <a:gridCol w="987051"/>
                <a:gridCol w="987051"/>
                <a:gridCol w="987051"/>
                <a:gridCol w="1400449"/>
              </a:tblGrid>
              <a:tr h="266025">
                <a:tc rowSpan="2" gridSpan="2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 smtClean="0">
                          <a:effectLst/>
                        </a:rPr>
                        <a:t>ESTRATEGIAS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36272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b="1" dirty="0">
                          <a:effectLst/>
                        </a:rPr>
                        <a:t>Capacitar a los habitantes de Rocafuerte sobre el desarrollo de servicios y productos turísticos</a:t>
                      </a:r>
                      <a:endParaRPr lang="en-US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b="1" dirty="0">
                          <a:effectLst/>
                        </a:rPr>
                        <a:t>Propuesta de una Marca Turística para el Cantón Rocafuerte</a:t>
                      </a:r>
                      <a:endParaRPr lang="en-US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b="1" dirty="0">
                          <a:effectLst/>
                        </a:rPr>
                        <a:t>Promoción y Difusión Turística de los atractivos  naturales y culturales</a:t>
                      </a:r>
                      <a:endParaRPr lang="en-US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b="1" dirty="0">
                          <a:effectLst/>
                        </a:rPr>
                        <a:t>Infraestructura Turística</a:t>
                      </a:r>
                      <a:endParaRPr lang="en-US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14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Factores Clave</a:t>
                      </a:r>
                      <a:endParaRPr lang="en-US" sz="1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900" b="1" dirty="0">
                          <a:effectLst/>
                        </a:rPr>
                        <a:t>Ponderación</a:t>
                      </a:r>
                      <a:endParaRPr lang="en-US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900" b="1" dirty="0">
                          <a:effectLst/>
                        </a:rPr>
                        <a:t>PA</a:t>
                      </a:r>
                      <a:endParaRPr lang="en-US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900" b="1" dirty="0">
                          <a:effectLst/>
                        </a:rPr>
                        <a:t>CA</a:t>
                      </a:r>
                      <a:endParaRPr lang="en-US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900" b="1" dirty="0">
                          <a:effectLst/>
                        </a:rPr>
                        <a:t>PA</a:t>
                      </a:r>
                      <a:endParaRPr lang="en-US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900" b="1" dirty="0">
                          <a:effectLst/>
                        </a:rPr>
                        <a:t>CA</a:t>
                      </a:r>
                      <a:endParaRPr lang="en-US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900" b="1">
                          <a:effectLst/>
                        </a:rPr>
                        <a:t>PA</a:t>
                      </a:r>
                      <a:endParaRPr lang="en-US" sz="9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900" b="1">
                          <a:effectLst/>
                        </a:rPr>
                        <a:t>CA</a:t>
                      </a:r>
                      <a:endParaRPr lang="en-US" sz="9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900" b="1">
                          <a:effectLst/>
                        </a:rPr>
                        <a:t>PA</a:t>
                      </a:r>
                      <a:endParaRPr lang="en-US" sz="9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900" b="1" dirty="0">
                          <a:effectLst/>
                        </a:rPr>
                        <a:t>CA</a:t>
                      </a:r>
                      <a:endParaRPr lang="en-US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</a:tr>
              <a:tr h="1640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Fortalezas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</a:tr>
              <a:tr h="19149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F1. Ubicación estratégica 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0.15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4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0.60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3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0.45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4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0.60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2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0.3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</a:tr>
              <a:tr h="38297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 </a:t>
                      </a:r>
                      <a:endParaRPr lang="en-US" sz="105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F2.Biodiversidad de flora y fauna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 </a:t>
                      </a:r>
                      <a:endParaRPr lang="en-US" sz="105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0.10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 </a:t>
                      </a:r>
                      <a:endParaRPr lang="en-US" sz="1050" dirty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4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 </a:t>
                      </a:r>
                      <a:endParaRPr lang="en-US" sz="1050" dirty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0.40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 </a:t>
                      </a:r>
                      <a:endParaRPr lang="en-US" sz="1050" dirty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3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 </a:t>
                      </a:r>
                      <a:endParaRPr lang="en-US" sz="1050" dirty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0.30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 </a:t>
                      </a:r>
                      <a:endParaRPr lang="en-US" sz="1050" dirty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4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 </a:t>
                      </a:r>
                      <a:endParaRPr lang="en-US" sz="105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0.40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 </a:t>
                      </a:r>
                      <a:endParaRPr lang="en-US" sz="105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2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 </a:t>
                      </a:r>
                      <a:endParaRPr lang="en-US" sz="105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0.20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</a:tr>
              <a:tr h="28723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F3.Abundancia de recursos culturales.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0.10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4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0.40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3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0.30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4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0.40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2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0.20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</a:tr>
              <a:tr h="19149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F4. Variedad gastronómica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0.10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4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0.40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4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0.40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4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0.40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2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0.20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</a:tr>
              <a:tr h="23444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F5. Predisposición de la población  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0.10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3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0.30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4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0.40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3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0.30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2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0.20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</a:tr>
              <a:tr h="15444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Debilidades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endParaRPr lang="en-US" sz="105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endParaRPr lang="en-US" sz="105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endParaRPr lang="en-US" sz="105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endParaRPr lang="en-US" sz="105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endParaRPr lang="en-US" sz="105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endParaRPr lang="en-US" sz="105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endParaRPr lang="en-US" sz="105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endParaRPr lang="en-US" sz="105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endParaRPr lang="en-US" sz="105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</a:tr>
              <a:tr h="41122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D1. Escasa infraestructura,  facilidades y promoción turística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0.10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3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0.30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2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0.20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2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0.20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4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0.40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</a:tr>
              <a:tr h="19149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D2. Falta de información 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0.10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2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0.20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4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0.40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2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0.20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1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0.10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</a:tr>
              <a:tr h="38470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D3. Insuficiente aplicación de normas de conservación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0.05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2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0.10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4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0.20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2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0.10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1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0.05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</a:tr>
              <a:tr h="28723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D4. Técnicas y procesos rudimentarios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0.10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2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0.20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1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0.10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1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0.10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2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0.20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</a:tr>
              <a:tr h="19149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D5. Escaso conocimiento 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0.10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3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0.30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4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0.40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2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0.20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1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0.1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</a:tr>
              <a:tr h="16409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Total CTA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1.00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endParaRPr lang="en-US" sz="105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endParaRPr lang="en-US" sz="105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endParaRPr lang="en-US" sz="105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endParaRPr lang="en-US" sz="105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endParaRPr lang="en-US" sz="105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endParaRPr lang="en-US" sz="105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endParaRPr lang="en-US" sz="105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  <a:tc>
                  <a:txBody>
                    <a:bodyPr/>
                    <a:lstStyle/>
                    <a:p>
                      <a:endParaRPr lang="en-US" sz="105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6224" marR="36224" marT="0" marB="0"/>
                </a:tc>
              </a:tr>
            </a:tbl>
          </a:graphicData>
        </a:graphic>
      </p:graphicFrame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4645267"/>
              </p:ext>
            </p:extLst>
          </p:nvPr>
        </p:nvGraphicFramePr>
        <p:xfrm>
          <a:off x="3641847" y="1247934"/>
          <a:ext cx="4388461" cy="767712"/>
        </p:xfrm>
        <a:graphic>
          <a:graphicData uri="http://schemas.openxmlformats.org/drawingml/2006/table">
            <a:tbl>
              <a:tblPr firstRow="1" firstCol="1" bandRow="1">
                <a:tableStyleId>{5A111915-BE36-4E01-A7E5-04B1672EAD32}</a:tableStyleId>
              </a:tblPr>
              <a:tblGrid>
                <a:gridCol w="1965956"/>
                <a:gridCol w="2422505"/>
              </a:tblGrid>
              <a:tr h="17018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RANGO DE PUNTAJE DE ATRACTIVO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77365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S" sz="1200">
                          <a:effectLst/>
                        </a:rPr>
                        <a:t>1 = no es atractivo</a:t>
                      </a:r>
                      <a:endParaRPr lang="es-EC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S" sz="1200" b="1">
                          <a:effectLst/>
                        </a:rPr>
                        <a:t>3 = razonablemente atractivo</a:t>
                      </a:r>
                      <a:endParaRPr lang="es-EC" sz="11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280035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S" sz="1200" dirty="0">
                          <a:effectLst/>
                        </a:rPr>
                        <a:t>2 = algo atractivo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S" sz="1200" b="1" dirty="0">
                          <a:effectLst/>
                        </a:rPr>
                        <a:t>4 = altamente atractivo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47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 rotWithShape="1">
          <a:blip r:embed="rId2"/>
          <a:srcRect l="9026" t="18663" r="29187" b="79823"/>
          <a:stretch/>
        </p:blipFill>
        <p:spPr bwMode="auto">
          <a:xfrm>
            <a:off x="-41827" y="1"/>
            <a:ext cx="12233825" cy="1239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/>
          <p:nvPr/>
        </p:nvPicPr>
        <p:blipFill rotWithShape="1">
          <a:blip r:embed="rId2"/>
          <a:srcRect l="9026" t="18663" r="29187" b="79823"/>
          <a:stretch/>
        </p:blipFill>
        <p:spPr bwMode="auto">
          <a:xfrm>
            <a:off x="-41828" y="6734014"/>
            <a:ext cx="12233825" cy="1239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2" descr="http://www.metropolitantouring.com/imagebank/lr/ecuador/web/news_b2b/201011_marcapai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7" r="25217"/>
          <a:stretch/>
        </p:blipFill>
        <p:spPr bwMode="auto">
          <a:xfrm>
            <a:off x="11353800" y="5738899"/>
            <a:ext cx="645682" cy="88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231459"/>
              </p:ext>
            </p:extLst>
          </p:nvPr>
        </p:nvGraphicFramePr>
        <p:xfrm>
          <a:off x="699327" y="476399"/>
          <a:ext cx="10759861" cy="4766497"/>
        </p:xfrm>
        <a:graphic>
          <a:graphicData uri="http://schemas.openxmlformats.org/drawingml/2006/table">
            <a:tbl>
              <a:tblPr firstRow="1" firstCol="1" bandRow="1">
                <a:tableStyleId>{10A1B5D5-9B99-4C35-A422-299274C87663}</a:tableStyleId>
              </a:tblPr>
              <a:tblGrid>
                <a:gridCol w="1866378"/>
                <a:gridCol w="646347"/>
                <a:gridCol w="1030892"/>
                <a:gridCol w="1030892"/>
                <a:gridCol w="1030892"/>
                <a:gridCol w="1030892"/>
                <a:gridCol w="1030892"/>
                <a:gridCol w="1030892"/>
                <a:gridCol w="1030892"/>
                <a:gridCol w="1030892"/>
              </a:tblGrid>
              <a:tr h="27377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solidFill>
                            <a:schemeClr val="tx1"/>
                          </a:solidFill>
                          <a:effectLst/>
                        </a:rPr>
                        <a:t>Oportunidades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  <a:tc>
                  <a:txBody>
                    <a:bodyPr/>
                    <a:lstStyle/>
                    <a:p>
                      <a:endParaRPr lang="en-US" sz="6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  <a:tc>
                  <a:txBody>
                    <a:bodyPr/>
                    <a:lstStyle/>
                    <a:p>
                      <a:endParaRPr lang="en-US" sz="6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</a:tr>
              <a:tr h="44258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O1. Apoyo por parte del estado hacia los GAD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0.15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3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0.45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4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0.60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3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0.45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2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0.30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</a:tr>
              <a:tr h="43365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O2. Fortalecimiento de leyes y normativas ambientales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0.10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2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0.20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2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0.20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1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0.10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1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0.10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</a:tr>
              <a:tr h="41066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O3. Inversión por parte del Gobierno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0.15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3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0.45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1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0.15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3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0.45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2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0.30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</a:tr>
              <a:tr h="6287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O4. Políticas de estado que promueven e impulsan la creación de PYMES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0.05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2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0.10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1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0.05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2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0.10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1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0.05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</a:tr>
              <a:tr h="59373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O5. Apoyo por parte del gobierno iniciativas comunitarias 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0.05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2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0.10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3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0.15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2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0.10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1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0.05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</a:tr>
              <a:tr h="14202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Amenazas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  <a:tc>
                  <a:txBody>
                    <a:bodyPr/>
                    <a:lstStyle/>
                    <a:p>
                      <a:endParaRPr lang="en-US" sz="105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  <a:tc>
                  <a:txBody>
                    <a:bodyPr/>
                    <a:lstStyle/>
                    <a:p>
                      <a:endParaRPr lang="en-US" sz="105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  <a:tc>
                  <a:txBody>
                    <a:bodyPr/>
                    <a:lstStyle/>
                    <a:p>
                      <a:endParaRPr lang="en-US" sz="105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  <a:tc>
                  <a:txBody>
                    <a:bodyPr/>
                    <a:lstStyle/>
                    <a:p>
                      <a:endParaRPr lang="en-US" sz="105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  <a:tc>
                  <a:txBody>
                    <a:bodyPr/>
                    <a:lstStyle/>
                    <a:p>
                      <a:endParaRPr lang="en-US" sz="105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  <a:tc>
                  <a:txBody>
                    <a:bodyPr/>
                    <a:lstStyle/>
                    <a:p>
                      <a:endParaRPr lang="en-US" sz="105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  <a:tc>
                  <a:txBody>
                    <a:bodyPr/>
                    <a:lstStyle/>
                    <a:p>
                      <a:endParaRPr lang="en-US" sz="105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  <a:tc>
                  <a:txBody>
                    <a:bodyPr/>
                    <a:lstStyle/>
                    <a:p>
                      <a:endParaRPr lang="en-US" sz="105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  <a:tc>
                  <a:txBody>
                    <a:bodyPr/>
                    <a:lstStyle/>
                    <a:p>
                      <a:endParaRPr lang="en-US" sz="105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</a:tr>
              <a:tr h="44054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A1.Inestabilidad socioeconómica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0.15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4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0.60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1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0.15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1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0.15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1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0.15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</a:tr>
              <a:tr h="46346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A2. Condiciones ambientales y climáticas desfavorables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 smtClean="0">
                          <a:effectLst/>
                        </a:rPr>
                        <a:t>0.10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 smtClean="0">
                          <a:effectLst/>
                        </a:rPr>
                        <a:t>3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 smtClean="0">
                          <a:effectLst/>
                        </a:rPr>
                        <a:t>0.30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 smtClean="0">
                          <a:effectLst/>
                        </a:rPr>
                        <a:t>1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 smtClean="0">
                          <a:effectLst/>
                        </a:rPr>
                        <a:t>0.10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 smtClean="0">
                          <a:effectLst/>
                        </a:rPr>
                        <a:t>1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 smtClean="0">
                          <a:effectLst/>
                        </a:rPr>
                        <a:t>0.10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 smtClean="0">
                          <a:effectLst/>
                        </a:rPr>
                        <a:t>1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 </a:t>
                      </a:r>
                      <a:r>
                        <a:rPr lang="es-EC" sz="1050" dirty="0" smtClean="0">
                          <a:effectLst/>
                        </a:rPr>
                        <a:t>0.1</a:t>
                      </a:r>
                      <a:endParaRPr lang="en-US" sz="1050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 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</a:tr>
              <a:tr h="30062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A3. Desventaja competitiva 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0.15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4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0.60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2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0.30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3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0.45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2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0.30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</a:tr>
              <a:tr h="41066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A4</a:t>
                      </a:r>
                      <a:r>
                        <a:rPr lang="es-EC" sz="1050" dirty="0" smtClean="0">
                          <a:effectLst/>
                        </a:rPr>
                        <a:t>. Insuficiente </a:t>
                      </a:r>
                      <a:r>
                        <a:rPr lang="es-EC" sz="1050" dirty="0">
                          <a:effectLst/>
                        </a:rPr>
                        <a:t>inversión extranjera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0.10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2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0.20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2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0.20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2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0.20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2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0.20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</a:tr>
              <a:tr h="13906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Total CTA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1.00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6.20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5.05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5.00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3.50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22" marR="36822" marT="0" marB="0"/>
                </a:tc>
              </a:tr>
            </a:tbl>
          </a:graphicData>
        </a:graphic>
      </p:graphicFrame>
      <p:sp>
        <p:nvSpPr>
          <p:cNvPr id="11" name="10 Rectángulo"/>
          <p:cNvSpPr/>
          <p:nvPr/>
        </p:nvSpPr>
        <p:spPr>
          <a:xfrm>
            <a:off x="690980" y="5595308"/>
            <a:ext cx="10768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600" dirty="0" smtClean="0"/>
              <a:t>Al </a:t>
            </a:r>
            <a:r>
              <a:rPr lang="es-EC" sz="1600" dirty="0"/>
              <a:t>finalizar el análisis de la Matriz Cuantitativa de Planificación Estratégica, se determinó mediante los puntajes obtenidos cuales son las estrategias viables para ser  desarrolladas a través de proyectos que aportan al desarrollo turístico del cantón </a:t>
            </a:r>
            <a:r>
              <a:rPr lang="es-EC" sz="1600" dirty="0" smtClean="0"/>
              <a:t>Rocafuerte.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6850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17284" y="123987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s-ES" sz="2800" b="1" dirty="0" smtClean="0"/>
              <a:t>PROYECTO DE CAPACITACIÓN </a:t>
            </a:r>
            <a:r>
              <a:rPr lang="es-ES" sz="2800" b="1" dirty="0"/>
              <a:t>Y ACTUALIZACIÓN DE  </a:t>
            </a:r>
            <a:r>
              <a:rPr lang="es-ES" sz="2800" b="1" dirty="0" smtClean="0"/>
              <a:t>CONOCIMIENTOS</a:t>
            </a:r>
            <a:endParaRPr lang="es-EC" sz="2800" dirty="0"/>
          </a:p>
        </p:txBody>
      </p:sp>
      <p:pic>
        <p:nvPicPr>
          <p:cNvPr id="4" name="Imagen 3"/>
          <p:cNvPicPr/>
          <p:nvPr/>
        </p:nvPicPr>
        <p:blipFill rotWithShape="1">
          <a:blip r:embed="rId2"/>
          <a:srcRect l="9026" t="18663" r="29187" b="79823"/>
          <a:stretch/>
        </p:blipFill>
        <p:spPr bwMode="auto">
          <a:xfrm>
            <a:off x="-41827" y="1"/>
            <a:ext cx="12233825" cy="1239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/>
          <p:nvPr/>
        </p:nvPicPr>
        <p:blipFill rotWithShape="1">
          <a:blip r:embed="rId2"/>
          <a:srcRect l="9026" t="18663" r="29187" b="79823"/>
          <a:stretch/>
        </p:blipFill>
        <p:spPr bwMode="auto">
          <a:xfrm>
            <a:off x="-41828" y="6734014"/>
            <a:ext cx="12233825" cy="1239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2" descr="http://www.metropolitantouring.com/imagebank/lr/ecuador/web/news_b2b/201011_marcapai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7" r="25217"/>
          <a:stretch/>
        </p:blipFill>
        <p:spPr bwMode="auto">
          <a:xfrm>
            <a:off x="11546315" y="5738899"/>
            <a:ext cx="645682" cy="88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6 Diagrama"/>
          <p:cNvGraphicFramePr/>
          <p:nvPr>
            <p:extLst>
              <p:ext uri="{D42A27DB-BD31-4B8C-83A1-F6EECF244321}">
                <p14:modId xmlns:p14="http://schemas.microsoft.com/office/powerpoint/2010/main" val="428005701"/>
              </p:ext>
            </p:extLst>
          </p:nvPr>
        </p:nvGraphicFramePr>
        <p:xfrm>
          <a:off x="87126" y="2672861"/>
          <a:ext cx="4168351" cy="20957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0054608"/>
              </p:ext>
            </p:extLst>
          </p:nvPr>
        </p:nvGraphicFramePr>
        <p:xfrm>
          <a:off x="4319251" y="1071943"/>
          <a:ext cx="7227064" cy="5786057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1806766"/>
                <a:gridCol w="1806766"/>
                <a:gridCol w="2248647"/>
                <a:gridCol w="1364885"/>
              </a:tblGrid>
              <a:tr h="133519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500" dirty="0">
                          <a:effectLst/>
                        </a:rPr>
                        <a:t> </a:t>
                      </a:r>
                      <a:endParaRPr lang="en-US" sz="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167" marR="2116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Indicador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167" marR="2116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Medio de verificación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167" marR="2116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Supuestos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167" marR="21167" marT="0" marB="0" anchor="ctr"/>
                </a:tc>
              </a:tr>
              <a:tr h="86233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Fin: </a:t>
                      </a:r>
                      <a:r>
                        <a:rPr lang="es-EC" sz="1000" dirty="0" smtClean="0">
                          <a:effectLst/>
                        </a:rPr>
                        <a:t>Capacitación </a:t>
                      </a:r>
                      <a:r>
                        <a:rPr lang="es-EC" sz="1000" dirty="0">
                          <a:effectLst/>
                        </a:rPr>
                        <a:t>y actualización de  conocimientos técnicos y fortalecimiento de habilidades, dirigido a los artesanos y prestadores de servicios, para impulsar el desarrollo turístico de Rocafuerte.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167" marR="2116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El 90% de artesanos y prestadores de servicios </a:t>
                      </a:r>
                      <a:r>
                        <a:rPr lang="es-EC" sz="1000" dirty="0" smtClean="0">
                          <a:effectLst/>
                        </a:rPr>
                        <a:t>turísticos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167" marR="21167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 smtClean="0">
                          <a:effectLst/>
                        </a:rPr>
                        <a:t>Proyectos </a:t>
                      </a:r>
                      <a:r>
                        <a:rPr lang="es-EC" sz="1000" dirty="0">
                          <a:effectLst/>
                        </a:rPr>
                        <a:t>de autogestión turística realizados mediante procesos empíricos.</a:t>
                      </a:r>
                      <a:endParaRPr lang="en-US" sz="900" dirty="0">
                        <a:effectLst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167" marR="21167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Compromiso del </a:t>
                      </a:r>
                      <a:r>
                        <a:rPr lang="es-EC" sz="1000" dirty="0" smtClean="0">
                          <a:effectLst/>
                        </a:rPr>
                        <a:t>GAD.</a:t>
                      </a:r>
                      <a:endParaRPr lang="en-US" sz="900" dirty="0">
                        <a:effectLst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167" marR="21167" marT="0" marB="0" anchor="ctr"/>
                </a:tc>
              </a:tr>
              <a:tr h="696419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Propósito </a:t>
                      </a:r>
                      <a:endParaRPr lang="en-US" sz="900" dirty="0">
                        <a:effectLst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Fortalecer el turismo en </a:t>
                      </a:r>
                      <a:r>
                        <a:rPr lang="es-EC" sz="1000" dirty="0" smtClean="0">
                          <a:effectLst/>
                        </a:rPr>
                        <a:t>Rocafuerte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167" marR="2116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  </a:t>
                      </a:r>
                      <a:endParaRPr lang="en-US" sz="900" dirty="0">
                        <a:effectLst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Ingresos </a:t>
                      </a:r>
                      <a:r>
                        <a:rPr lang="es-EC" sz="1000" dirty="0" smtClean="0">
                          <a:effectLst/>
                        </a:rPr>
                        <a:t>económicos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167" marR="2116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  </a:t>
                      </a:r>
                      <a:endParaRPr lang="en-US" sz="900" dirty="0">
                        <a:effectLst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Informes sobre monitoreo, seguimiento y </a:t>
                      </a:r>
                      <a:r>
                        <a:rPr lang="es-EC" sz="1000" dirty="0" smtClean="0">
                          <a:effectLst/>
                        </a:rPr>
                        <a:t>evaluación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167" marR="2116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  </a:t>
                      </a:r>
                      <a:endParaRPr lang="es-EC" sz="1000" dirty="0" smtClean="0">
                        <a:effectLst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 smtClean="0">
                          <a:effectLst/>
                        </a:rPr>
                        <a:t>Intervención </a:t>
                      </a:r>
                      <a:r>
                        <a:rPr lang="es-EC" sz="1000" dirty="0">
                          <a:effectLst/>
                        </a:rPr>
                        <a:t>y </a:t>
                      </a:r>
                      <a:r>
                        <a:rPr lang="es-EC" sz="1000" dirty="0" smtClean="0">
                          <a:effectLst/>
                        </a:rPr>
                        <a:t>apoyo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167" marR="21167" marT="0" marB="0"/>
                </a:tc>
              </a:tr>
              <a:tr h="951978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Componentes </a:t>
                      </a:r>
                      <a:endParaRPr lang="en-US" sz="900" dirty="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EC" sz="1000" dirty="0" smtClean="0">
                          <a:effectLst/>
                        </a:rPr>
                        <a:t>Ampliar</a:t>
                      </a:r>
                      <a:endParaRPr lang="en-US" sz="900" dirty="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EC" sz="1000" dirty="0">
                          <a:effectLst/>
                        </a:rPr>
                        <a:t>Mejorar </a:t>
                      </a:r>
                      <a:endParaRPr lang="es-EC" sz="1000" dirty="0" smtClean="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EC" sz="1000" dirty="0" smtClean="0">
                          <a:effectLst/>
                        </a:rPr>
                        <a:t>Establecer</a:t>
                      </a:r>
                      <a:endParaRPr lang="en-US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167" marR="2116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 smtClean="0">
                          <a:effectLst/>
                        </a:rPr>
                        <a:t>Número </a:t>
                      </a:r>
                      <a:r>
                        <a:rPr lang="es-EC" sz="1000" dirty="0">
                          <a:effectLst/>
                        </a:rPr>
                        <a:t>de prestadores de servicios que asisten a las capacitaciones.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167" marR="2116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   </a:t>
                      </a:r>
                      <a:r>
                        <a:rPr lang="es-EC" sz="1000" dirty="0" smtClean="0">
                          <a:effectLst/>
                        </a:rPr>
                        <a:t>Informes técnicos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167" marR="2116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 </a:t>
                      </a:r>
                      <a:r>
                        <a:rPr lang="es-EC" sz="1000" dirty="0" smtClean="0">
                          <a:effectLst/>
                        </a:rPr>
                        <a:t>Alto interés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167" marR="21167" marT="0" marB="0" anchor="ctr"/>
                </a:tc>
              </a:tr>
              <a:tr h="114977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Actividades</a:t>
                      </a:r>
                      <a:r>
                        <a:rPr lang="es-EC" sz="1000" dirty="0" smtClean="0">
                          <a:effectLst/>
                        </a:rPr>
                        <a:t>:</a:t>
                      </a:r>
                      <a:endParaRPr lang="en-US" sz="900" dirty="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EC" sz="1000" dirty="0">
                          <a:effectLst/>
                        </a:rPr>
                        <a:t>Capacitación en atención al cliente</a:t>
                      </a:r>
                      <a:r>
                        <a:rPr lang="es-EC" sz="1000" dirty="0" smtClean="0">
                          <a:effectLst/>
                        </a:rPr>
                        <a:t>.</a:t>
                      </a:r>
                      <a:endParaRPr lang="en-US" sz="900" dirty="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EC" sz="1000" dirty="0">
                          <a:effectLst/>
                        </a:rPr>
                        <a:t>Capacitación en  fortalecimiento en técnicas de alojamiento</a:t>
                      </a:r>
                      <a:r>
                        <a:rPr lang="es-EC" sz="1000" dirty="0" smtClean="0">
                          <a:effectLst/>
                        </a:rPr>
                        <a:t>.</a:t>
                      </a:r>
                      <a:endParaRPr lang="en-US" sz="900" dirty="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EC" sz="1000" dirty="0">
                          <a:effectLst/>
                        </a:rPr>
                        <a:t>Capacitación sobre manipulación de alimentos</a:t>
                      </a:r>
                      <a:endParaRPr lang="en-US" sz="9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167" marR="2116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Incremento en los porcentajes </a:t>
                      </a:r>
                      <a:r>
                        <a:rPr lang="es-EC" sz="1000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167" marR="21167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 </a:t>
                      </a:r>
                      <a:r>
                        <a:rPr lang="es-EC" sz="1000" dirty="0" smtClean="0">
                          <a:effectLst/>
                        </a:rPr>
                        <a:t>Herramientas </a:t>
                      </a:r>
                      <a:r>
                        <a:rPr lang="es-EC" sz="1000" dirty="0">
                          <a:effectLst/>
                        </a:rPr>
                        <a:t>pedagógicas  </a:t>
                      </a:r>
                      <a:endParaRPr lang="en-US" sz="900" dirty="0">
                        <a:effectLst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167" marR="21167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PLANDETUR 2020 y su Programa  Nacional de Capacitación </a:t>
                      </a:r>
                      <a:r>
                        <a:rPr lang="es-EC" sz="1000" dirty="0" smtClean="0">
                          <a:effectLst/>
                        </a:rPr>
                        <a:t>Turística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167" marR="21167" marT="0" marB="0" anchor="ctr"/>
                </a:tc>
              </a:tr>
            </a:tbl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3071447" y="2977662"/>
            <a:ext cx="1090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b="1" dirty="0" smtClean="0"/>
              <a:t>PLANDETUR 2020</a:t>
            </a:r>
            <a:endParaRPr lang="es-EC" sz="1200" b="1" dirty="0"/>
          </a:p>
        </p:txBody>
      </p:sp>
    </p:spTree>
    <p:extLst>
      <p:ext uri="{BB962C8B-B14F-4D97-AF65-F5344CB8AC3E}">
        <p14:creationId xmlns:p14="http://schemas.microsoft.com/office/powerpoint/2010/main" val="186720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 rotWithShape="1">
          <a:blip r:embed="rId2"/>
          <a:srcRect l="9026" t="18663" r="29187" b="79823"/>
          <a:stretch/>
        </p:blipFill>
        <p:spPr bwMode="auto">
          <a:xfrm>
            <a:off x="-41827" y="1"/>
            <a:ext cx="12233825" cy="1239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/>
          <p:nvPr/>
        </p:nvPicPr>
        <p:blipFill rotWithShape="1">
          <a:blip r:embed="rId2"/>
          <a:srcRect l="9026" t="18663" r="29187" b="79823"/>
          <a:stretch/>
        </p:blipFill>
        <p:spPr bwMode="auto">
          <a:xfrm>
            <a:off x="-41828" y="6734014"/>
            <a:ext cx="12233825" cy="1239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2" descr="http://www.metropolitantouring.com/imagebank/lr/ecuador/web/news_b2b/201011_marcapai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7" r="25217"/>
          <a:stretch/>
        </p:blipFill>
        <p:spPr bwMode="auto">
          <a:xfrm>
            <a:off x="11353800" y="5738899"/>
            <a:ext cx="645682" cy="88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Marcador de contenido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8578943"/>
              </p:ext>
            </p:extLst>
          </p:nvPr>
        </p:nvGraphicFramePr>
        <p:xfrm>
          <a:off x="1309493" y="772266"/>
          <a:ext cx="9633398" cy="5938966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2091603"/>
                <a:gridCol w="1420771"/>
                <a:gridCol w="2370184"/>
                <a:gridCol w="2091603"/>
                <a:gridCol w="1659237"/>
              </a:tblGrid>
              <a:tr h="2383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Insumos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499" marR="214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Actividad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499" marR="214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Productos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499" marR="214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Resultados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499" marR="214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Impacto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499" marR="21499" marT="0" marB="0"/>
                </a:tc>
              </a:tr>
              <a:tr h="961092">
                <a:tc rowSpan="5"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  <a:r>
                        <a:rPr lang="es-EC" sz="1400" dirty="0" smtClean="0">
                          <a:effectLst/>
                        </a:rPr>
                        <a:t>    </a:t>
                      </a:r>
                      <a:endParaRPr lang="es-EC" sz="1400" dirty="0">
                        <a:effectLst/>
                      </a:endParaRPr>
                    </a:p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 Ejecución        </a:t>
                      </a:r>
                      <a:r>
                        <a:rPr lang="es-EC" sz="1400" dirty="0" smtClean="0">
                          <a:effectLst/>
                        </a:rPr>
                        <a:t>           </a:t>
                      </a:r>
                      <a:r>
                        <a:rPr lang="es-EC" sz="1400" dirty="0">
                          <a:effectLst/>
                        </a:rPr>
                        <a:t>Conocimiento y </a:t>
                      </a:r>
                      <a:r>
                        <a:rPr lang="es-EC" sz="1400" dirty="0" smtClean="0">
                          <a:effectLst/>
                        </a:rPr>
                        <a:t>Diseño                    Talento Humano                                                                                                                          </a:t>
                      </a:r>
                      <a:r>
                        <a:rPr lang="es-EC" sz="1400" baseline="0" dirty="0" smtClean="0">
                          <a:effectLst/>
                        </a:rPr>
                        <a:t>  </a:t>
                      </a:r>
                      <a:r>
                        <a:rPr lang="es-EC" sz="1400" dirty="0" smtClean="0">
                          <a:effectLst/>
                        </a:rPr>
                        <a:t>.                                                                                                   (Capacitadores)  </a:t>
                      </a:r>
                    </a:p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  <a:r>
                        <a:rPr lang="es-EC" sz="1400" dirty="0" smtClean="0">
                          <a:effectLst/>
                        </a:rPr>
                        <a:t> 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499" marR="21499" marT="0" marB="0" vert="vert270"/>
                </a:tc>
                <a:tc rowSpan="5"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Talleres  de capacitación   </a:t>
                      </a:r>
                      <a:r>
                        <a:rPr lang="es-EC" sz="1400" dirty="0" smtClean="0">
                          <a:effectLst/>
                        </a:rPr>
                        <a:t>     Propuesta </a:t>
                      </a:r>
                      <a:r>
                        <a:rPr lang="es-EC" sz="1400" dirty="0">
                          <a:effectLst/>
                        </a:rPr>
                        <a:t>de temas       </a:t>
                      </a:r>
                      <a:r>
                        <a:rPr lang="es-EC" sz="1400" dirty="0" smtClean="0">
                          <a:effectLst/>
                        </a:rPr>
                        <a:t>     </a:t>
                      </a:r>
                      <a:r>
                        <a:rPr lang="es-EC" sz="1400" dirty="0">
                          <a:effectLst/>
                        </a:rPr>
                        <a:t>Diseño de proyectos             </a:t>
                      </a:r>
                      <a:r>
                        <a:rPr lang="es-EC" sz="1400" dirty="0" smtClean="0">
                          <a:effectLst/>
                        </a:rPr>
                        <a:t>        </a:t>
                      </a:r>
                      <a:r>
                        <a:rPr lang="es-EC" sz="1400" dirty="0">
                          <a:effectLst/>
                        </a:rPr>
                        <a:t>m</a:t>
                      </a:r>
                      <a:r>
                        <a:rPr lang="es-EC" sz="1400" dirty="0" smtClean="0">
                          <a:effectLst/>
                        </a:rPr>
                        <a:t>onitoreo  </a:t>
                      </a:r>
                      <a:r>
                        <a:rPr lang="es-EC" sz="1400" dirty="0">
                          <a:effectLst/>
                        </a:rPr>
                        <a:t>y evaluación      </a:t>
                      </a:r>
                      <a:r>
                        <a:rPr lang="es-EC" sz="1400" dirty="0" smtClean="0">
                          <a:effectLst/>
                        </a:rPr>
                        <a:t>       </a:t>
                      </a:r>
                      <a:r>
                        <a:rPr lang="es-EC" sz="1400" dirty="0">
                          <a:effectLst/>
                        </a:rPr>
                        <a:t>y actividades              </a:t>
                      </a:r>
                    </a:p>
                    <a:p>
                      <a:pPr marL="71755" marR="71755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     en la ejecución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1499" marR="21499" marT="0" marB="0" vert="vert270"/>
                </a:tc>
                <a:tc rowSpan="5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400" dirty="0">
                          <a:effectLst/>
                        </a:rPr>
                        <a:t>Capacitación en Atención al Cliente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400" dirty="0">
                          <a:effectLst/>
                        </a:rPr>
                        <a:t>Capacitación en fortalecimiento en técnicas de alojamiento.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400" dirty="0">
                          <a:effectLst/>
                        </a:rPr>
                        <a:t>Capacitación  sobre manipulación de alimentos </a:t>
                      </a:r>
                    </a:p>
                  </a:txBody>
                  <a:tcPr marL="21499" marR="2149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Ejecución </a:t>
                      </a:r>
                      <a:r>
                        <a:rPr lang="es-EC" sz="1400" dirty="0">
                          <a:effectLst/>
                        </a:rPr>
                        <a:t>del proyecto de </a:t>
                      </a:r>
                      <a:r>
                        <a:rPr lang="es-EC" sz="1400" dirty="0" smtClean="0">
                          <a:effectLst/>
                        </a:rPr>
                        <a:t>capacitación</a:t>
                      </a:r>
                      <a:r>
                        <a:rPr lang="es-EC" sz="1400" baseline="0" dirty="0" smtClean="0">
                          <a:effectLst/>
                        </a:rPr>
                        <a:t> </a:t>
                      </a:r>
                      <a:r>
                        <a:rPr lang="es-EC" sz="1400" dirty="0" smtClean="0">
                          <a:effectLst/>
                        </a:rPr>
                        <a:t>mediante patrocinios </a:t>
                      </a:r>
                      <a:r>
                        <a:rPr lang="es-EC" sz="1400" dirty="0">
                          <a:effectLst/>
                        </a:rPr>
                        <a:t>y </a:t>
                      </a:r>
                      <a:r>
                        <a:rPr lang="es-EC" sz="1400" dirty="0" smtClean="0">
                          <a:effectLst/>
                        </a:rPr>
                        <a:t>auspicios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499" marR="214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 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Social Económico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499" marR="21499" marT="0" marB="0"/>
                </a:tc>
              </a:tr>
              <a:tr h="120494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Los actores del turismo </a:t>
                      </a:r>
                      <a:r>
                        <a:rPr lang="es-EC" sz="1400" dirty="0" smtClean="0">
                          <a:effectLst/>
                        </a:rPr>
                        <a:t>fortalecerán </a:t>
                      </a:r>
                      <a:r>
                        <a:rPr lang="es-EC" sz="1400" dirty="0">
                          <a:effectLst/>
                        </a:rPr>
                        <a:t>sus  capacidades y adquirirán nuevos </a:t>
                      </a:r>
                      <a:r>
                        <a:rPr lang="es-EC" sz="1400" dirty="0" smtClean="0">
                          <a:effectLst/>
                        </a:rPr>
                        <a:t>conocimientos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499" marR="214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 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Social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499" marR="21499" marT="0" marB="0"/>
                </a:tc>
              </a:tr>
              <a:tr h="120494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Se apoyará </a:t>
                      </a:r>
                      <a:r>
                        <a:rPr lang="es-EC" sz="1400" dirty="0" smtClean="0">
                          <a:effectLst/>
                        </a:rPr>
                        <a:t>a</a:t>
                      </a:r>
                      <a:r>
                        <a:rPr lang="es-EC" sz="1400" baseline="0" dirty="0" smtClean="0">
                          <a:effectLst/>
                        </a:rPr>
                        <a:t> </a:t>
                      </a:r>
                      <a:r>
                        <a:rPr lang="es-EC" sz="1400" dirty="0" smtClean="0">
                          <a:effectLst/>
                        </a:rPr>
                        <a:t>emprendedores </a:t>
                      </a:r>
                      <a:r>
                        <a:rPr lang="es-EC" sz="1400" dirty="0">
                          <a:effectLst/>
                        </a:rPr>
                        <a:t>cuyo interés se enfoque en la operación </a:t>
                      </a:r>
                      <a:r>
                        <a:rPr lang="es-EC" sz="1400" dirty="0" smtClean="0">
                          <a:effectLst/>
                        </a:rPr>
                        <a:t>turística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499" marR="2149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  <a:endParaRPr lang="es-EC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Económico</a:t>
                      </a:r>
                    </a:p>
                  </a:txBody>
                  <a:tcPr marL="21499" marR="21499" marT="0" marB="0"/>
                </a:tc>
              </a:tr>
              <a:tr h="71723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Impulsa </a:t>
                      </a:r>
                      <a:r>
                        <a:rPr lang="es-EC" sz="1400" dirty="0">
                          <a:effectLst/>
                        </a:rPr>
                        <a:t>el </a:t>
                      </a:r>
                      <a:r>
                        <a:rPr lang="es-EC" sz="1400" dirty="0" smtClean="0">
                          <a:effectLst/>
                        </a:rPr>
                        <a:t>turismo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499" marR="214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Económico</a:t>
                      </a:r>
                      <a:endParaRPr lang="es-EC" sz="1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Social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499" marR="21499" marT="0" marB="0"/>
                </a:tc>
              </a:tr>
              <a:tr h="152241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C" sz="1400" dirty="0" smtClean="0">
                        <a:effectLst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C" sz="1400" dirty="0" smtClean="0">
                        <a:effectLst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400" dirty="0" smtClean="0">
                          <a:effectLst/>
                        </a:rPr>
                        <a:t>Concienciar </a:t>
                      </a:r>
                      <a:r>
                        <a:rPr lang="es-EC" sz="1400" dirty="0">
                          <a:effectLst/>
                        </a:rPr>
                        <a:t>a la </a:t>
                      </a:r>
                      <a:r>
                        <a:rPr lang="es-EC" sz="1400" dirty="0" smtClean="0">
                          <a:effectLst/>
                        </a:rPr>
                        <a:t>comunidad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499" marR="214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Ambiental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499" marR="21499" marT="0" marB="0"/>
                </a:tc>
              </a:tr>
            </a:tbl>
          </a:graphicData>
        </a:graphic>
      </p:graphicFrame>
      <p:sp>
        <p:nvSpPr>
          <p:cNvPr id="1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07277" y="236734"/>
            <a:ext cx="9735614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s-EC" sz="3200" dirty="0" smtClean="0"/>
              <a:t>ANÁLISIS DE IMPACTO SOCIAL, ECONÓMICO Y AMBIENTAL</a:t>
            </a:r>
            <a:endParaRPr lang="es-EC" sz="3200" dirty="0"/>
          </a:p>
        </p:txBody>
      </p:sp>
    </p:spTree>
    <p:extLst>
      <p:ext uri="{BB962C8B-B14F-4D97-AF65-F5344CB8AC3E}">
        <p14:creationId xmlns:p14="http://schemas.microsoft.com/office/powerpoint/2010/main" val="407640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17284" y="123987"/>
            <a:ext cx="10515600" cy="742287"/>
          </a:xfrm>
        </p:spPr>
        <p:txBody>
          <a:bodyPr>
            <a:noAutofit/>
          </a:bodyPr>
          <a:lstStyle/>
          <a:p>
            <a:pPr algn="ctr"/>
            <a:r>
              <a:rPr lang="es-EC" sz="2800" b="1" dirty="0" smtClean="0"/>
              <a:t>PROYECTO </a:t>
            </a:r>
            <a:r>
              <a:rPr lang="es-EC" sz="2800" b="1" dirty="0"/>
              <a:t>PARA LA IMPLEMENTACIÓN DE LA MARCA TURÍSTICA</a:t>
            </a:r>
            <a:endParaRPr lang="es-EC" sz="2800" dirty="0"/>
          </a:p>
        </p:txBody>
      </p:sp>
      <p:pic>
        <p:nvPicPr>
          <p:cNvPr id="4" name="Imagen 3"/>
          <p:cNvPicPr/>
          <p:nvPr/>
        </p:nvPicPr>
        <p:blipFill rotWithShape="1">
          <a:blip r:embed="rId2"/>
          <a:srcRect l="9026" t="18663" r="29187" b="79823"/>
          <a:stretch/>
        </p:blipFill>
        <p:spPr bwMode="auto">
          <a:xfrm>
            <a:off x="-41827" y="1"/>
            <a:ext cx="12233825" cy="1239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/>
          <p:nvPr/>
        </p:nvPicPr>
        <p:blipFill rotWithShape="1">
          <a:blip r:embed="rId2"/>
          <a:srcRect l="9026" t="18663" r="29187" b="79823"/>
          <a:stretch/>
        </p:blipFill>
        <p:spPr bwMode="auto">
          <a:xfrm>
            <a:off x="-41828" y="6734014"/>
            <a:ext cx="12233825" cy="1239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2" descr="http://www.metropolitantouring.com/imagebank/lr/ecuador/web/news_b2b/201011_marcapai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7" r="25217"/>
          <a:stretch/>
        </p:blipFill>
        <p:spPr bwMode="auto">
          <a:xfrm>
            <a:off x="11546315" y="5738899"/>
            <a:ext cx="645682" cy="88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6 Diagrama"/>
          <p:cNvGraphicFramePr/>
          <p:nvPr>
            <p:extLst/>
          </p:nvPr>
        </p:nvGraphicFramePr>
        <p:xfrm>
          <a:off x="-41828" y="2786461"/>
          <a:ext cx="4622104" cy="15600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8212683"/>
              </p:ext>
            </p:extLst>
          </p:nvPr>
        </p:nvGraphicFramePr>
        <p:xfrm>
          <a:off x="4319251" y="771359"/>
          <a:ext cx="7227064" cy="5737860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1806766"/>
                <a:gridCol w="1806766"/>
                <a:gridCol w="2248647"/>
                <a:gridCol w="1364885"/>
              </a:tblGrid>
              <a:tr h="133519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500" dirty="0">
                          <a:effectLst/>
                        </a:rPr>
                        <a:t> </a:t>
                      </a:r>
                      <a:endParaRPr lang="en-US" sz="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167" marR="2116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Indicador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167" marR="2116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Medio de verificación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167" marR="2116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Supuestos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167" marR="21167" marT="0" marB="0" anchor="ctr"/>
                </a:tc>
              </a:tr>
              <a:tr h="86233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50" b="1" dirty="0" smtClean="0">
                          <a:effectLst/>
                          <a:latin typeface="Calibri (CUERPO)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Fin: </a:t>
                      </a:r>
                      <a:endParaRPr lang="es-EC" sz="1050" dirty="0" smtClean="0">
                        <a:effectLst/>
                        <a:latin typeface="Calibri (CUERPO)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es-EC" sz="1050" b="1" dirty="0" smtClean="0">
                          <a:effectLst/>
                          <a:latin typeface="Calibri (CUERPO)"/>
                          <a:ea typeface="Times New Roman" panose="02020603050405020304" pitchFamily="18" charset="0"/>
                        </a:rPr>
                        <a:t>Implementación de una marca para el desarrollo turístico del cantón Rocafuerte, provincia de Manabí. </a:t>
                      </a:r>
                      <a:endParaRPr lang="en-US" sz="1050" dirty="0">
                        <a:effectLst/>
                        <a:latin typeface="Calibri (CUERPO)"/>
                        <a:ea typeface="Calibri"/>
                        <a:cs typeface="Times New Roman"/>
                      </a:endParaRPr>
                    </a:p>
                  </a:txBody>
                  <a:tcPr marL="21167" marR="2116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 smtClean="0">
                          <a:effectLst/>
                        </a:rPr>
                        <a:t>Porcentaje de aceptación de la marca turística.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167" marR="21167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EC" sz="1000" dirty="0" smtClean="0">
                        <a:effectLst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 smtClean="0">
                          <a:effectLst/>
                        </a:rPr>
                        <a:t>Informe del porcentaje de aceptación de la marca turística. </a:t>
                      </a:r>
                      <a:r>
                        <a:rPr lang="es-EC" sz="10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167" marR="21167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 smtClean="0">
                          <a:effectLst/>
                        </a:rPr>
                        <a:t>Compromiso del GAD al dar apoyo al proyecto de la marca turística</a:t>
                      </a:r>
                      <a:r>
                        <a:rPr lang="es-EC" sz="10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167" marR="21167" marT="0" marB="0" anchor="ctr"/>
                </a:tc>
              </a:tr>
              <a:tr h="696419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Propósito </a:t>
                      </a:r>
                      <a:endParaRPr lang="en-US" sz="900" dirty="0">
                        <a:effectLst/>
                      </a:endParaRPr>
                    </a:p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 smtClean="0">
                          <a:effectLst/>
                        </a:rPr>
                        <a:t>Promover el turismo de Rocafuerte, creando una marca turística que lo identifique y lo posicione al cantón en la mente de los visitantes como un destino de su preferencia. 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167" marR="2116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  </a:t>
                      </a:r>
                      <a:endParaRPr lang="en-US" sz="900" dirty="0">
                        <a:effectLst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 smtClean="0">
                          <a:effectLst/>
                        </a:rPr>
                        <a:t>Número de turistas que ingresan al cantón Rocafuerte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167" marR="2116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  </a:t>
                      </a:r>
                      <a:endParaRPr lang="en-US" sz="900" dirty="0">
                        <a:effectLst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 smtClean="0">
                          <a:effectLst/>
                        </a:rPr>
                        <a:t>Reporte detallado de cuantos turistas nacionales ingresan al Cantón. 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167" marR="2116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  </a:t>
                      </a:r>
                      <a:endParaRPr lang="es-EC" sz="1000" dirty="0" smtClean="0">
                        <a:effectLst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 smtClean="0">
                          <a:effectLst/>
                        </a:rPr>
                        <a:t>Plan Nacional del Buen Vivir. Objetivo N° 10 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167" marR="21167" marT="0" marB="0"/>
                </a:tc>
              </a:tr>
              <a:tr h="871427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Componentes </a:t>
                      </a:r>
                      <a:endParaRPr lang="en-US" sz="900" dirty="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EC" sz="1000" dirty="0" smtClean="0">
                          <a:effectLst/>
                        </a:rPr>
                        <a:t>Dar a conocer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EC" sz="1000" dirty="0" smtClean="0">
                          <a:effectLst/>
                        </a:rPr>
                        <a:t>Desarrollar</a:t>
                      </a:r>
                    </a:p>
                  </a:txBody>
                  <a:tcPr marL="21167" marR="2116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 smtClean="0">
                          <a:effectLst/>
                        </a:rPr>
                        <a:t>Ingresos económicos percibidos por concepto de turismo a Rocafuerte.</a:t>
                      </a:r>
                    </a:p>
                  </a:txBody>
                  <a:tcPr marL="21167" marR="2116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 smtClean="0">
                          <a:effectLst/>
                        </a:rPr>
                        <a:t> Informe anual de los ingresos económicos percibidos en el cantón por actividades turísticas. 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167" marR="2116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 </a:t>
                      </a:r>
                      <a:r>
                        <a:rPr lang="es-EC" sz="1000" dirty="0" smtClean="0">
                          <a:effectLst/>
                        </a:rPr>
                        <a:t>Apoyo por parte de la población, prestadores de servicios y GAD Municipal de Rocafuerte.</a:t>
                      </a:r>
                    </a:p>
                  </a:txBody>
                  <a:tcPr marL="21167" marR="21167" marT="0" marB="0" anchor="ctr"/>
                </a:tc>
              </a:tr>
              <a:tr h="114977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Actividades</a:t>
                      </a:r>
                      <a:r>
                        <a:rPr lang="es-EC" sz="1000" dirty="0" smtClean="0">
                          <a:effectLst/>
                        </a:rPr>
                        <a:t>:</a:t>
                      </a:r>
                      <a:endParaRPr lang="en-US" sz="900" dirty="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EC" sz="1000" dirty="0" smtClean="0">
                          <a:effectLst/>
                        </a:rPr>
                        <a:t>Diseño del logotipo para el Cantón Rocafuerte. 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es-EC" sz="1000" dirty="0" smtClean="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EC" sz="1000" dirty="0" smtClean="0">
                          <a:effectLst/>
                        </a:rPr>
                        <a:t>Creación del lema publicitario que acompaña al logotipo. 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167" marR="2116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 smtClean="0">
                          <a:effectLst/>
                        </a:rPr>
                        <a:t>Porcentaje de aceptación del logotipo y el lema publicitario. </a:t>
                      </a:r>
                      <a:r>
                        <a:rPr lang="es-EC" sz="1000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167" marR="21167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 </a:t>
                      </a:r>
                      <a:endParaRPr lang="es-EC" sz="1000" dirty="0" smtClean="0">
                        <a:effectLst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EC" sz="1000" dirty="0" smtClean="0">
                        <a:effectLst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 smtClean="0">
                          <a:effectLst/>
                        </a:rPr>
                        <a:t>Informe donde se establezca el impacto que obtuvo el proyecto de la marca turística implementada en el cantón. </a:t>
                      </a:r>
                      <a:r>
                        <a:rPr lang="es-EC" sz="10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167" marR="21167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 smtClean="0">
                          <a:effectLst/>
                        </a:rPr>
                        <a:t>PIMTE 2014, en el numeral 4.4.1 donde se indican: Estrategias sobre imagen de marca y mensaje permanente.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167" marR="21167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14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45009"/>
            <a:ext cx="10515600" cy="1325563"/>
          </a:xfrm>
        </p:spPr>
        <p:txBody>
          <a:bodyPr/>
          <a:lstStyle/>
          <a:p>
            <a:r>
              <a:rPr lang="es-ES" b="1" dirty="0" smtClean="0"/>
              <a:t>INTRODUCCIÓN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135117"/>
            <a:ext cx="10515600" cy="5044966"/>
          </a:xfrm>
        </p:spPr>
        <p:txBody>
          <a:bodyPr>
            <a:normAutofit/>
          </a:bodyPr>
          <a:lstStyle/>
          <a:p>
            <a:pPr marL="457200" lvl="1" indent="0" algn="just">
              <a:buNone/>
            </a:pPr>
            <a:endParaRPr lang="es-EC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EC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EC" sz="2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EC" sz="2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EC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s-EC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s-EC" sz="2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6" indent="0" algn="just">
              <a:spcBef>
                <a:spcPts val="1000"/>
              </a:spcBef>
              <a:buNone/>
            </a:pPr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		           </a:t>
            </a:r>
          </a:p>
          <a:p>
            <a:pPr marL="0" lvl="6" indent="0" algn="just">
              <a:spcBef>
                <a:spcPts val="1000"/>
              </a:spcBef>
              <a:buNone/>
            </a:pPr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		           Fuente</a:t>
            </a:r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: Dirección Nacional de Migración (2014 – 2015)</a:t>
            </a:r>
          </a:p>
          <a:p>
            <a:pPr marL="0" indent="0" algn="just">
              <a:buNone/>
            </a:pPr>
            <a:endParaRPr lang="es-EC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/>
          <p:nvPr/>
        </p:nvPicPr>
        <p:blipFill rotWithShape="1">
          <a:blip r:embed="rId2"/>
          <a:srcRect l="9026" t="18663" r="29187" b="79823"/>
          <a:stretch/>
        </p:blipFill>
        <p:spPr bwMode="auto">
          <a:xfrm>
            <a:off x="-41827" y="1"/>
            <a:ext cx="12233825" cy="1239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/>
          <p:nvPr/>
        </p:nvPicPr>
        <p:blipFill rotWithShape="1">
          <a:blip r:embed="rId2"/>
          <a:srcRect l="9026" t="18663" r="29187" b="79823"/>
          <a:stretch/>
        </p:blipFill>
        <p:spPr bwMode="auto">
          <a:xfrm>
            <a:off x="-41828" y="6734014"/>
            <a:ext cx="12233825" cy="1239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1380" t="61271" r="55744" b="25089"/>
          <a:stretch/>
        </p:blipFill>
        <p:spPr>
          <a:xfrm>
            <a:off x="3494690" y="4028697"/>
            <a:ext cx="5202620" cy="1618901"/>
          </a:xfrm>
          <a:prstGeom prst="rect">
            <a:avLst/>
          </a:prstGeom>
          <a:ln>
            <a:solidFill>
              <a:srgbClr val="009999"/>
            </a:solidFill>
          </a:ln>
        </p:spPr>
      </p:pic>
      <p:pic>
        <p:nvPicPr>
          <p:cNvPr id="7" name="Picture 2" descr="http://www.metropolitantouring.com/imagebank/lr/ecuador/web/news_b2b/201011_marcapais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7" r="25217"/>
          <a:stretch/>
        </p:blipFill>
        <p:spPr bwMode="auto">
          <a:xfrm>
            <a:off x="11353800" y="5738899"/>
            <a:ext cx="645682" cy="88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248904114"/>
              </p:ext>
            </p:extLst>
          </p:nvPr>
        </p:nvGraphicFramePr>
        <p:xfrm>
          <a:off x="1352282" y="1135118"/>
          <a:ext cx="9182636" cy="21922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34998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17284" y="213463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s-EC" sz="3200" b="1" dirty="0" smtClean="0"/>
              <a:t>PROYECTO </a:t>
            </a:r>
            <a:r>
              <a:rPr lang="es-EC" sz="3200" b="1" dirty="0"/>
              <a:t>PARA LA IMPLEMENTACIÓN DE LA MARCA </a:t>
            </a:r>
            <a:r>
              <a:rPr lang="es-EC" sz="3200" b="1" dirty="0" smtClean="0"/>
              <a:t>TURÍSTICA</a:t>
            </a:r>
            <a:endParaRPr lang="es-EC" sz="3200" b="1" dirty="0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7631" t="26190" r="36909" b="29413"/>
          <a:stretch/>
        </p:blipFill>
        <p:spPr>
          <a:xfrm>
            <a:off x="3169521" y="1481070"/>
            <a:ext cx="5817278" cy="50227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Imagen 3"/>
          <p:cNvPicPr/>
          <p:nvPr/>
        </p:nvPicPr>
        <p:blipFill rotWithShape="1">
          <a:blip r:embed="rId3"/>
          <a:srcRect l="9026" t="18663" r="29187" b="79823"/>
          <a:stretch/>
        </p:blipFill>
        <p:spPr bwMode="auto">
          <a:xfrm>
            <a:off x="-41827" y="1"/>
            <a:ext cx="12233825" cy="1239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/>
          <p:nvPr/>
        </p:nvPicPr>
        <p:blipFill rotWithShape="1">
          <a:blip r:embed="rId3"/>
          <a:srcRect l="9026" t="18663" r="29187" b="79823"/>
          <a:stretch/>
        </p:blipFill>
        <p:spPr bwMode="auto">
          <a:xfrm>
            <a:off x="-41828" y="6734014"/>
            <a:ext cx="12233825" cy="1239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2" descr="http://www.metropolitantouring.com/imagebank/lr/ecuador/web/news_b2b/201011_marcapai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7" r="25217"/>
          <a:stretch/>
        </p:blipFill>
        <p:spPr bwMode="auto">
          <a:xfrm>
            <a:off x="11353800" y="5738899"/>
            <a:ext cx="645682" cy="88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94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17284" y="213463"/>
            <a:ext cx="10515600" cy="467575"/>
          </a:xfrm>
        </p:spPr>
        <p:txBody>
          <a:bodyPr>
            <a:noAutofit/>
          </a:bodyPr>
          <a:lstStyle/>
          <a:p>
            <a:pPr algn="ctr"/>
            <a:r>
              <a:rPr lang="es-EC" sz="3200" b="1" dirty="0"/>
              <a:t>ANÁLISIS DE IMPACTO SOCIAL, ECONÓMICO Y AMBIENTAL</a:t>
            </a:r>
          </a:p>
        </p:txBody>
      </p:sp>
      <p:pic>
        <p:nvPicPr>
          <p:cNvPr id="4" name="Imagen 3"/>
          <p:cNvPicPr/>
          <p:nvPr/>
        </p:nvPicPr>
        <p:blipFill rotWithShape="1">
          <a:blip r:embed="rId2"/>
          <a:srcRect l="9026" t="18663" r="29187" b="79823"/>
          <a:stretch/>
        </p:blipFill>
        <p:spPr bwMode="auto">
          <a:xfrm>
            <a:off x="-41827" y="1"/>
            <a:ext cx="12233825" cy="1239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/>
          <p:nvPr/>
        </p:nvPicPr>
        <p:blipFill rotWithShape="1">
          <a:blip r:embed="rId2"/>
          <a:srcRect l="9026" t="18663" r="29187" b="79823"/>
          <a:stretch/>
        </p:blipFill>
        <p:spPr bwMode="auto">
          <a:xfrm>
            <a:off x="-41828" y="6734014"/>
            <a:ext cx="12233825" cy="1239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2" descr="http://www.metropolitantouring.com/imagebank/lr/ecuador/web/news_b2b/201011_marcapai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7" r="25217"/>
          <a:stretch/>
        </p:blipFill>
        <p:spPr bwMode="auto">
          <a:xfrm>
            <a:off x="11353800" y="5738899"/>
            <a:ext cx="645682" cy="88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9538323"/>
              </p:ext>
            </p:extLst>
          </p:nvPr>
        </p:nvGraphicFramePr>
        <p:xfrm>
          <a:off x="1275008" y="681038"/>
          <a:ext cx="9736429" cy="5885688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1455478"/>
                <a:gridCol w="1043024"/>
                <a:gridCol w="1609859"/>
                <a:gridCol w="3585460"/>
                <a:gridCol w="2042608"/>
              </a:tblGrid>
              <a:tr h="20881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chemeClr val="tx1"/>
                          </a:solidFill>
                          <a:effectLst/>
                        </a:rPr>
                        <a:t>Insumos</a:t>
                      </a:r>
                      <a:endParaRPr lang="es-EC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98" marR="359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chemeClr val="tx1"/>
                          </a:solidFill>
                          <a:effectLst/>
                        </a:rPr>
                        <a:t>Actividad</a:t>
                      </a:r>
                      <a:endParaRPr lang="es-EC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98" marR="359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chemeClr val="tx1"/>
                          </a:solidFill>
                          <a:effectLst/>
                        </a:rPr>
                        <a:t>Productos</a:t>
                      </a:r>
                      <a:endParaRPr lang="es-EC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98" marR="359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chemeClr val="tx1"/>
                          </a:solidFill>
                          <a:effectLst/>
                        </a:rPr>
                        <a:t>Resultados</a:t>
                      </a:r>
                      <a:endParaRPr lang="es-EC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98" marR="359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chemeClr val="tx1"/>
                          </a:solidFill>
                          <a:effectLst/>
                        </a:rPr>
                        <a:t>Impacto</a:t>
                      </a:r>
                      <a:endParaRPr lang="es-EC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98" marR="35998" marT="0" marB="0"/>
                </a:tc>
              </a:tr>
              <a:tr h="822529">
                <a:tc rowSpan="5">
                  <a:txBody>
                    <a:bodyPr/>
                    <a:lstStyle/>
                    <a:p>
                      <a:pPr marL="71755" marR="7175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71755" marR="7175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</a:rPr>
                        <a:t>      Ejecución              </a:t>
                      </a: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Conocimiento y Diseño                     Talento Humano</a:t>
                      </a:r>
                    </a:p>
                    <a:p>
                      <a:pPr marL="71755" marR="7175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71755" marR="7175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71755" marR="7175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71755" marR="7175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98" marR="35998" marT="0" marB="0" vert="vert270"/>
                </a:tc>
                <a:tc rowSpan="5">
                  <a:txBody>
                    <a:bodyPr/>
                    <a:lstStyle/>
                    <a:p>
                      <a:pPr marL="71755" marR="71755" algn="l"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Promoción de la marca </a:t>
                      </a:r>
                      <a:r>
                        <a:rPr lang="es-EC" sz="1200" dirty="0" smtClean="0">
                          <a:solidFill>
                            <a:schemeClr val="tx1"/>
                          </a:solidFill>
                          <a:effectLst/>
                        </a:rPr>
                        <a:t>    </a:t>
                      </a:r>
                      <a:r>
                        <a:rPr lang="es-EC" sz="1200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s-EC" sz="1200" dirty="0" smtClean="0">
                          <a:solidFill>
                            <a:schemeClr val="tx1"/>
                          </a:solidFill>
                          <a:effectLst/>
                        </a:rPr>
                        <a:t>Diseño </a:t>
                      </a: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del </a:t>
                      </a:r>
                      <a:r>
                        <a:rPr lang="es-EC" sz="1200" dirty="0" smtClean="0">
                          <a:solidFill>
                            <a:schemeClr val="tx1"/>
                          </a:solidFill>
                          <a:effectLst/>
                        </a:rPr>
                        <a:t>logotipo        </a:t>
                      </a: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Propuesta de la creación de la marca                                    </a:t>
                      </a:r>
                    </a:p>
                    <a:p>
                      <a:pPr marL="71755" marR="71755" algn="l"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Evaluación de impacto                  </a:t>
                      </a:r>
                      <a:r>
                        <a:rPr lang="es-EC" sz="120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y slogan                    </a:t>
                      </a:r>
                      <a:r>
                        <a:rPr lang="es-EC" sz="1200" dirty="0" smtClean="0">
                          <a:solidFill>
                            <a:schemeClr val="tx1"/>
                          </a:solidFill>
                          <a:effectLst/>
                        </a:rPr>
                        <a:t>                    Turística </a:t>
                      </a: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de Rocafuerte </a:t>
                      </a:r>
                    </a:p>
                    <a:p>
                      <a:pPr marL="71755" marR="71755" algn="l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                                                  .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5998" marR="35998" marT="0" marB="0" vert="vert270"/>
                </a:tc>
                <a:tc rowSpan="5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es-EC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Logotipo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Slogan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</a:txBody>
                  <a:tcPr marL="35998" marR="359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El GAD tendrá un lapso de 6 meses para promocionar la </a:t>
                      </a: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</a:rPr>
                        <a:t>marca.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98" marR="359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chemeClr val="tx1"/>
                          </a:solidFill>
                          <a:effectLst/>
                        </a:rPr>
                        <a:t> 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solidFill>
                            <a:schemeClr val="tx1"/>
                          </a:solidFill>
                          <a:effectLst/>
                        </a:rPr>
                        <a:t>Social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98" marR="35998" marT="0" marB="0"/>
                </a:tc>
              </a:tr>
              <a:tr h="122399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solidFill>
                            <a:schemeClr val="tx1"/>
                          </a:solidFill>
                          <a:effectLst/>
                        </a:rPr>
                        <a:t>Los </a:t>
                      </a: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prestadores de servicios podrán utilizar la marca turística a modo de patrocinados bajo ciertas pautas de gestión, para generar un aspecto técnico y competitivo en el mercado y de este modo incrementar los índices de oferta y </a:t>
                      </a:r>
                      <a:r>
                        <a:rPr lang="es-EC" sz="1200" dirty="0" smtClean="0">
                          <a:solidFill>
                            <a:schemeClr val="tx1"/>
                          </a:solidFill>
                          <a:effectLst/>
                        </a:rPr>
                        <a:t>demanda</a:t>
                      </a: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.  </a:t>
                      </a:r>
                      <a:endParaRPr lang="es-EC" sz="1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98" marR="359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s-EC" sz="1600" dirty="0" smtClean="0">
                          <a:solidFill>
                            <a:schemeClr val="tx1"/>
                          </a:solidFill>
                          <a:effectLst/>
                        </a:rPr>
                        <a:t>Económico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98" marR="35998" marT="0" marB="0"/>
                </a:tc>
              </a:tr>
              <a:tr h="62645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Los pobladores contribuirán al cuidado y preservación de los recursos turísticos.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98" marR="359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s-EC" sz="1600" dirty="0" smtClean="0">
                          <a:solidFill>
                            <a:schemeClr val="tx1"/>
                          </a:solidFill>
                          <a:effectLst/>
                        </a:rPr>
                        <a:t>Ambiental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98" marR="35998" marT="0" marB="0"/>
                </a:tc>
              </a:tr>
              <a:tr h="77734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Se involucrará a todos los actores del turismo en Rocafuerte consolidando un sistema económico equitativo y de forma sostenible. 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98" marR="359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chemeClr val="tx1"/>
                          </a:solidFill>
                          <a:effectLst/>
                        </a:rPr>
                        <a:t>Económico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chemeClr val="tx1"/>
                          </a:solidFill>
                          <a:effectLst/>
                        </a:rPr>
                        <a:t>Social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98" marR="35998" marT="0" marB="0"/>
                </a:tc>
              </a:tr>
              <a:tr h="164365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4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4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4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</a:rPr>
                        <a:t>Aprovechar </a:t>
                      </a: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la marca turística para ofertar productos y servicios, la cual evidencie una certificación de calidad y se constituya como un elemento diferenciador en el mercado.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98" marR="359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6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6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s-EC" sz="1600" dirty="0" smtClean="0">
                          <a:solidFill>
                            <a:schemeClr val="tx1"/>
                          </a:solidFill>
                          <a:effectLst/>
                        </a:rPr>
                        <a:t>Económico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98" marR="35998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199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445541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s-EC" b="1" dirty="0" smtClean="0"/>
              <a:t/>
            </a:r>
            <a:br>
              <a:rPr lang="es-EC" b="1" dirty="0" smtClean="0"/>
            </a:br>
            <a:r>
              <a:rPr lang="es-EC" b="1" dirty="0" smtClean="0"/>
              <a:t>PROYECTO PARA LA PROMOCIÓN Y DIFUSIÓN TURÍSTICA</a:t>
            </a:r>
            <a:r>
              <a:rPr lang="es-EC" dirty="0"/>
              <a:t/>
            </a:r>
            <a:br>
              <a:rPr lang="es-EC" dirty="0"/>
            </a:br>
            <a:endParaRPr lang="es-EC" dirty="0"/>
          </a:p>
        </p:txBody>
      </p:sp>
      <p:pic>
        <p:nvPicPr>
          <p:cNvPr id="4" name="Imagen 3"/>
          <p:cNvPicPr/>
          <p:nvPr/>
        </p:nvPicPr>
        <p:blipFill rotWithShape="1">
          <a:blip r:embed="rId2"/>
          <a:srcRect l="9026" t="18663" r="29187" b="79823"/>
          <a:stretch/>
        </p:blipFill>
        <p:spPr bwMode="auto">
          <a:xfrm>
            <a:off x="-41827" y="1"/>
            <a:ext cx="12233825" cy="1239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/>
          <p:nvPr/>
        </p:nvPicPr>
        <p:blipFill rotWithShape="1">
          <a:blip r:embed="rId2"/>
          <a:srcRect l="9026" t="18663" r="29187" b="79823"/>
          <a:stretch/>
        </p:blipFill>
        <p:spPr bwMode="auto">
          <a:xfrm>
            <a:off x="-41828" y="6734014"/>
            <a:ext cx="12233825" cy="1239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2" descr="http://www.metropolitantouring.com/imagebank/lr/ecuador/web/news_b2b/201011_marcapai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7" r="25217"/>
          <a:stretch/>
        </p:blipFill>
        <p:spPr bwMode="auto">
          <a:xfrm>
            <a:off x="11353800" y="5738899"/>
            <a:ext cx="645682" cy="88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Marcador de contenido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6140511"/>
              </p:ext>
            </p:extLst>
          </p:nvPr>
        </p:nvGraphicFramePr>
        <p:xfrm>
          <a:off x="838200" y="1661892"/>
          <a:ext cx="10515600" cy="4545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366605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17284" y="123987"/>
            <a:ext cx="10515600" cy="742287"/>
          </a:xfrm>
        </p:spPr>
        <p:txBody>
          <a:bodyPr>
            <a:noAutofit/>
          </a:bodyPr>
          <a:lstStyle/>
          <a:p>
            <a:pPr algn="ctr"/>
            <a:r>
              <a:rPr lang="es-EC" sz="2800" b="1" dirty="0"/>
              <a:t>PROYECTO PARA LA PROMOCIÓN Y DIFUSIÓN TURÍSTICA</a:t>
            </a:r>
            <a:endParaRPr lang="es-EC" sz="2800" dirty="0"/>
          </a:p>
        </p:txBody>
      </p:sp>
      <p:pic>
        <p:nvPicPr>
          <p:cNvPr id="4" name="Imagen 3"/>
          <p:cNvPicPr/>
          <p:nvPr/>
        </p:nvPicPr>
        <p:blipFill rotWithShape="1">
          <a:blip r:embed="rId2"/>
          <a:srcRect l="9026" t="18663" r="29187" b="79823"/>
          <a:stretch/>
        </p:blipFill>
        <p:spPr bwMode="auto">
          <a:xfrm>
            <a:off x="-41827" y="1"/>
            <a:ext cx="12233825" cy="1239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/>
          <p:nvPr/>
        </p:nvPicPr>
        <p:blipFill rotWithShape="1">
          <a:blip r:embed="rId2"/>
          <a:srcRect l="9026" t="18663" r="29187" b="79823"/>
          <a:stretch/>
        </p:blipFill>
        <p:spPr bwMode="auto">
          <a:xfrm>
            <a:off x="-41828" y="6734014"/>
            <a:ext cx="12233825" cy="1239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2" descr="http://www.metropolitantouring.com/imagebank/lr/ecuador/web/news_b2b/201011_marcapai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7" r="25217"/>
          <a:stretch/>
        </p:blipFill>
        <p:spPr bwMode="auto">
          <a:xfrm>
            <a:off x="11546315" y="5738899"/>
            <a:ext cx="645682" cy="88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6 Diagrama"/>
          <p:cNvGraphicFramePr/>
          <p:nvPr>
            <p:extLst>
              <p:ext uri="{D42A27DB-BD31-4B8C-83A1-F6EECF244321}">
                <p14:modId xmlns:p14="http://schemas.microsoft.com/office/powerpoint/2010/main" val="3299341435"/>
              </p:ext>
            </p:extLst>
          </p:nvPr>
        </p:nvGraphicFramePr>
        <p:xfrm>
          <a:off x="-41828" y="2786461"/>
          <a:ext cx="4622104" cy="15600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6626552"/>
              </p:ext>
            </p:extLst>
          </p:nvPr>
        </p:nvGraphicFramePr>
        <p:xfrm>
          <a:off x="4319251" y="1005820"/>
          <a:ext cx="7227064" cy="5280660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1806766"/>
                <a:gridCol w="1806766"/>
                <a:gridCol w="2248647"/>
                <a:gridCol w="1364885"/>
              </a:tblGrid>
              <a:tr h="133519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500" dirty="0">
                          <a:effectLst/>
                        </a:rPr>
                        <a:t> </a:t>
                      </a:r>
                      <a:endParaRPr lang="en-US" sz="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167" marR="2116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Indicador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167" marR="2116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Medio de verificación</a:t>
                      </a:r>
                      <a:endParaRPr lang="en-U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167" marR="2116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Supuestos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167" marR="21167" marT="0" marB="0" anchor="ctr"/>
                </a:tc>
              </a:tr>
              <a:tr h="86233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50" b="1" dirty="0" smtClean="0">
                          <a:effectLst/>
                          <a:latin typeface="Calibri (CUERPO)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Fin: </a:t>
                      </a:r>
                      <a:endParaRPr lang="es-EC" sz="1050" dirty="0" smtClean="0">
                        <a:effectLst/>
                        <a:latin typeface="Calibri (CUERPO)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s-EC" sz="1050" b="1" dirty="0" smtClean="0">
                          <a:effectLst/>
                          <a:latin typeface="Calibri (CUERPO)"/>
                          <a:ea typeface="Times New Roman" panose="02020603050405020304" pitchFamily="18" charset="0"/>
                        </a:rPr>
                        <a:t>Promoción y difusión del cantón que contribuya al desarrollo turístico del mismo</a:t>
                      </a:r>
                      <a:endParaRPr lang="en-US" sz="1050" dirty="0">
                        <a:effectLst/>
                        <a:latin typeface="Calibri (CUERPO)"/>
                        <a:ea typeface="Calibri"/>
                        <a:cs typeface="Times New Roman"/>
                      </a:endParaRPr>
                    </a:p>
                  </a:txBody>
                  <a:tcPr marL="21167" marR="2116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 smtClean="0">
                          <a:effectLst/>
                        </a:rPr>
                        <a:t>Número de turistas que ingresan al cantón.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167" marR="21167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000" dirty="0" smtClean="0">
                          <a:effectLst/>
                        </a:rPr>
                        <a:t>Reporte anual de turistas que ingresan a Rocafuerte</a:t>
                      </a:r>
                      <a:r>
                        <a:rPr lang="es-EC" sz="1000" dirty="0" smtClean="0">
                          <a:effectLst/>
                        </a:rPr>
                        <a:t>.</a:t>
                      </a:r>
                      <a:endParaRPr lang="en-US" sz="900" dirty="0">
                        <a:effectLst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167" marR="21167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 smtClean="0">
                          <a:effectLst/>
                        </a:rPr>
                        <a:t>PLANDETUR 2020 en su el objetivo N° 5. </a:t>
                      </a:r>
                      <a:r>
                        <a:rPr lang="es-EC" sz="10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167" marR="21167" marT="0" marB="0" anchor="ctr"/>
                </a:tc>
              </a:tr>
              <a:tr h="696419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Propósito </a:t>
                      </a:r>
                      <a:endParaRPr lang="en-US" sz="900" dirty="0">
                        <a:effectLst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 smtClean="0">
                          <a:effectLst/>
                        </a:rPr>
                        <a:t>Impulsar el desarrollo turístico del Cantón Rocafuerte mediante la promoción y difusión de sus atractivos naturales y culturales. 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167" marR="2116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  </a:t>
                      </a:r>
                      <a:endParaRPr lang="en-US" sz="900" dirty="0">
                        <a:effectLst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 smtClean="0">
                          <a:effectLst/>
                        </a:rPr>
                        <a:t>Número de turistas nacionales y extranjeros que ingresan a Rocafuerte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167" marR="2116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  </a:t>
                      </a:r>
                      <a:endParaRPr lang="en-US" sz="900" dirty="0">
                        <a:effectLst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 smtClean="0">
                          <a:effectLst/>
                        </a:rPr>
                        <a:t>Informe detallado de cuantos turistas nacionales y extranjeros ingresan al Cantón. 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167" marR="2116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  </a:t>
                      </a:r>
                      <a:endParaRPr lang="es-EC" sz="1000" dirty="0" smtClean="0">
                        <a:effectLst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 smtClean="0">
                          <a:effectLst/>
                        </a:rPr>
                        <a:t>Plan Nacional del Buen Vivir. Objetivo N° 10 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167" marR="21167" marT="0" marB="0"/>
                </a:tc>
              </a:tr>
              <a:tr h="871427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Componentes </a:t>
                      </a:r>
                      <a:endParaRPr lang="en-US" sz="900" dirty="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EC" sz="1000" dirty="0" smtClean="0">
                          <a:effectLst/>
                        </a:rPr>
                        <a:t>Implementar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EC" sz="1000" dirty="0" smtClean="0">
                          <a:effectLst/>
                        </a:rPr>
                        <a:t>Diseñar</a:t>
                      </a:r>
                    </a:p>
                  </a:txBody>
                  <a:tcPr marL="21167" marR="2116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 smtClean="0">
                          <a:effectLst/>
                        </a:rPr>
                        <a:t>Ingresos económicos percibidos por concepto de turismo a Rocafuerte.</a:t>
                      </a: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EC" sz="1000" dirty="0" smtClean="0">
                        <a:effectLst/>
                      </a:endParaRPr>
                    </a:p>
                  </a:txBody>
                  <a:tcPr marL="21167" marR="2116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   </a:t>
                      </a:r>
                      <a:r>
                        <a:rPr lang="es-EC" sz="1000" dirty="0" smtClean="0">
                          <a:effectLst/>
                        </a:rPr>
                        <a:t>Informe anual de los ingresos económicos 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167" marR="2116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 </a:t>
                      </a:r>
                      <a:r>
                        <a:rPr lang="es-EC" sz="1000" dirty="0" smtClean="0">
                          <a:effectLst/>
                        </a:rPr>
                        <a:t>Apoyo por parte de la población, prestadores de servicios y GAD 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167" marR="21167" marT="0" marB="0" anchor="ctr"/>
                </a:tc>
              </a:tr>
              <a:tr h="114977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Actividades</a:t>
                      </a:r>
                      <a:r>
                        <a:rPr lang="es-EC" sz="1000" dirty="0" smtClean="0">
                          <a:effectLst/>
                        </a:rPr>
                        <a:t>:</a:t>
                      </a:r>
                      <a:endParaRPr lang="en-US" sz="900" dirty="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EC" sz="1000" dirty="0" smtClean="0">
                          <a:effectLst/>
                        </a:rPr>
                        <a:t>Estrategias de promoción.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EC" sz="1000" dirty="0" smtClean="0">
                          <a:effectLst/>
                        </a:rPr>
                        <a:t>Medios de difusión turística.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EC" sz="1000" dirty="0" smtClean="0">
                          <a:effectLst/>
                        </a:rPr>
                        <a:t>Publicidad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EC" sz="1000" dirty="0" smtClean="0">
                          <a:effectLst/>
                        </a:rPr>
                        <a:t>Diseño del portafolio de servicios Turísticos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167" marR="2116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 smtClean="0">
                          <a:effectLst/>
                        </a:rPr>
                        <a:t>Porcentaje de aceptación de la promoción y difusión turística del cantón. </a:t>
                      </a:r>
                      <a:r>
                        <a:rPr lang="es-EC" sz="1000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167" marR="21167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 </a:t>
                      </a:r>
                      <a:endParaRPr lang="es-EC" sz="1000" dirty="0" smtClean="0">
                        <a:effectLst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EC" sz="1000" dirty="0" smtClean="0">
                        <a:effectLst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 smtClean="0">
                          <a:effectLst/>
                        </a:rPr>
                        <a:t>Informe donde se establezca el impacto que obtuvo el proyecto de la promoción y difusión turística</a:t>
                      </a:r>
                      <a:r>
                        <a:rPr lang="es-EC" sz="10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167" marR="21167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000" dirty="0" smtClean="0">
                          <a:effectLst/>
                        </a:rPr>
                        <a:t>Compromiso del GAD al dar apoyo al proyecto de la promoción y difusión turística.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167" marR="21167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1985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86684" y="328413"/>
            <a:ext cx="10515600" cy="56215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POSTALES</a:t>
            </a:r>
            <a:endParaRPr lang="en-US" dirty="0"/>
          </a:p>
        </p:txBody>
      </p:sp>
      <p:pic>
        <p:nvPicPr>
          <p:cNvPr id="4" name="Imagen 3"/>
          <p:cNvPicPr/>
          <p:nvPr/>
        </p:nvPicPr>
        <p:blipFill rotWithShape="1">
          <a:blip r:embed="rId2"/>
          <a:srcRect l="9026" t="18663" r="29187" b="79823"/>
          <a:stretch/>
        </p:blipFill>
        <p:spPr bwMode="auto">
          <a:xfrm>
            <a:off x="-41827" y="1"/>
            <a:ext cx="12233825" cy="1239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/>
          <p:nvPr/>
        </p:nvPicPr>
        <p:blipFill rotWithShape="1">
          <a:blip r:embed="rId2"/>
          <a:srcRect l="9026" t="18663" r="29187" b="79823"/>
          <a:stretch/>
        </p:blipFill>
        <p:spPr bwMode="auto">
          <a:xfrm>
            <a:off x="-41828" y="6734014"/>
            <a:ext cx="12233825" cy="1239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Marcador de contenido 7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1" t="6288" r="24762" b="7582"/>
          <a:stretch/>
        </p:blipFill>
        <p:spPr>
          <a:xfrm>
            <a:off x="519446" y="1713179"/>
            <a:ext cx="5224531" cy="3543912"/>
          </a:xfrm>
        </p:spPr>
      </p:pic>
      <p:pic>
        <p:nvPicPr>
          <p:cNvPr id="9" name="Imagen 8"/>
          <p:cNvPicPr/>
          <p:nvPr/>
        </p:nvPicPr>
        <p:blipFill rotWithShape="1">
          <a:blip r:embed="rId4"/>
          <a:srcRect l="21021" t="31590" r="22313" b="10676"/>
          <a:stretch/>
        </p:blipFill>
        <p:spPr bwMode="auto">
          <a:xfrm>
            <a:off x="6215934" y="1709346"/>
            <a:ext cx="5086350" cy="3547745"/>
          </a:xfrm>
          <a:prstGeom prst="rect">
            <a:avLst/>
          </a:prstGeom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33542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17284" y="-146328"/>
            <a:ext cx="10515600" cy="1325563"/>
          </a:xfrm>
        </p:spPr>
        <p:txBody>
          <a:bodyPr/>
          <a:lstStyle/>
          <a:p>
            <a:r>
              <a:rPr lang="en-US" dirty="0" smtClean="0"/>
              <a:t>VOLANTES</a:t>
            </a:r>
            <a:endParaRPr lang="en-US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56887" y="318682"/>
            <a:ext cx="4636394" cy="6220636"/>
          </a:xfrm>
          <a:prstGeom prst="rect">
            <a:avLst/>
          </a:prstGeom>
        </p:spPr>
      </p:pic>
      <p:pic>
        <p:nvPicPr>
          <p:cNvPr id="4" name="Imagen 3"/>
          <p:cNvPicPr/>
          <p:nvPr/>
        </p:nvPicPr>
        <p:blipFill rotWithShape="1">
          <a:blip r:embed="rId3"/>
          <a:srcRect l="9026" t="18663" r="29187" b="79823"/>
          <a:stretch/>
        </p:blipFill>
        <p:spPr bwMode="auto">
          <a:xfrm>
            <a:off x="-41827" y="1"/>
            <a:ext cx="12233825" cy="1239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/>
          <p:nvPr/>
        </p:nvPicPr>
        <p:blipFill rotWithShape="1">
          <a:blip r:embed="rId3"/>
          <a:srcRect l="9026" t="18663" r="29187" b="79823"/>
          <a:stretch/>
        </p:blipFill>
        <p:spPr bwMode="auto">
          <a:xfrm>
            <a:off x="-41828" y="6734014"/>
            <a:ext cx="12233825" cy="1239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5999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48048" y="249215"/>
            <a:ext cx="10515600" cy="5492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TRÍPTICOS</a:t>
            </a:r>
            <a:endParaRPr lang="en-US" dirty="0"/>
          </a:p>
        </p:txBody>
      </p:sp>
      <p:pic>
        <p:nvPicPr>
          <p:cNvPr id="4" name="Imagen 3"/>
          <p:cNvPicPr/>
          <p:nvPr/>
        </p:nvPicPr>
        <p:blipFill rotWithShape="1">
          <a:blip r:embed="rId2"/>
          <a:srcRect l="9026" t="18663" r="29187" b="79823"/>
          <a:stretch/>
        </p:blipFill>
        <p:spPr bwMode="auto">
          <a:xfrm>
            <a:off x="-41827" y="1"/>
            <a:ext cx="12233825" cy="1239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/>
          <p:nvPr/>
        </p:nvPicPr>
        <p:blipFill rotWithShape="1">
          <a:blip r:embed="rId2"/>
          <a:srcRect l="9026" t="18663" r="29187" b="79823"/>
          <a:stretch/>
        </p:blipFill>
        <p:spPr bwMode="auto">
          <a:xfrm>
            <a:off x="-41828" y="6734014"/>
            <a:ext cx="12233825" cy="1239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48" y="1385311"/>
            <a:ext cx="5163355" cy="3650328"/>
          </a:xfrm>
        </p:spPr>
      </p:pic>
      <p:pic>
        <p:nvPicPr>
          <p:cNvPr id="7" name="Imagen 6" descr="C:\Users\toshiiba\Desktop\Publicidad Rocafuerte triptico 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084" y="1385311"/>
            <a:ext cx="5486399" cy="36503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179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17285" y="-240183"/>
            <a:ext cx="10515600" cy="1325563"/>
          </a:xfrm>
        </p:spPr>
        <p:txBody>
          <a:bodyPr/>
          <a:lstStyle/>
          <a:p>
            <a:r>
              <a:rPr lang="en-US" dirty="0" smtClean="0"/>
              <a:t>AFICHE</a:t>
            </a:r>
            <a:endParaRPr lang="en-US" dirty="0"/>
          </a:p>
        </p:txBody>
      </p:sp>
      <p:pic>
        <p:nvPicPr>
          <p:cNvPr id="4" name="Imagen 3"/>
          <p:cNvPicPr/>
          <p:nvPr/>
        </p:nvPicPr>
        <p:blipFill rotWithShape="1">
          <a:blip r:embed="rId2"/>
          <a:srcRect l="9026" t="18663" r="29187" b="79823"/>
          <a:stretch/>
        </p:blipFill>
        <p:spPr bwMode="auto">
          <a:xfrm>
            <a:off x="-41827" y="1"/>
            <a:ext cx="12233825" cy="1239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3"/>
          <p:cNvPicPr/>
          <p:nvPr/>
        </p:nvPicPr>
        <p:blipFill rotWithShape="1">
          <a:blip r:embed="rId2"/>
          <a:srcRect l="9026" t="18663" r="29187" b="79823"/>
          <a:stretch/>
        </p:blipFill>
        <p:spPr bwMode="auto">
          <a:xfrm>
            <a:off x="0" y="6730044"/>
            <a:ext cx="12233825" cy="1239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Marcador de contenido 5"/>
          <p:cNvPicPr>
            <a:picLocks noGrp="1"/>
          </p:cNvPicPr>
          <p:nvPr>
            <p:ph idx="1"/>
          </p:nvPr>
        </p:nvPicPr>
        <p:blipFill rotWithShape="1">
          <a:blip r:embed="rId3"/>
          <a:srcRect l="7797" t="11345" r="27906" b="7613"/>
          <a:stretch/>
        </p:blipFill>
        <p:spPr bwMode="auto">
          <a:xfrm>
            <a:off x="1129597" y="696694"/>
            <a:ext cx="9890975" cy="57298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4016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17284" y="236734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s-EC" dirty="0" smtClean="0"/>
              <a:t/>
            </a:r>
            <a:br>
              <a:rPr lang="es-EC" dirty="0" smtClean="0"/>
            </a:br>
            <a:r>
              <a:rPr lang="es-EC" b="1" dirty="0" smtClean="0"/>
              <a:t>TOUR “ROCAFUERTE BELLEZA NATURAL Y CULTURAL”</a:t>
            </a:r>
            <a:r>
              <a:rPr lang="es-EC" dirty="0"/>
              <a:t/>
            </a:r>
            <a:br>
              <a:rPr lang="es-EC" dirty="0"/>
            </a:br>
            <a:endParaRPr lang="es-EC" dirty="0"/>
          </a:p>
        </p:txBody>
      </p:sp>
      <p:pic>
        <p:nvPicPr>
          <p:cNvPr id="4" name="Imagen 3"/>
          <p:cNvPicPr/>
          <p:nvPr/>
        </p:nvPicPr>
        <p:blipFill rotWithShape="1">
          <a:blip r:embed="rId2"/>
          <a:srcRect l="9026" t="18663" r="29187" b="79823"/>
          <a:stretch/>
        </p:blipFill>
        <p:spPr bwMode="auto">
          <a:xfrm>
            <a:off x="-41827" y="1"/>
            <a:ext cx="12233825" cy="1239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/>
          <p:nvPr/>
        </p:nvPicPr>
        <p:blipFill rotWithShape="1">
          <a:blip r:embed="rId2"/>
          <a:srcRect l="9026" t="18663" r="29187" b="79823"/>
          <a:stretch/>
        </p:blipFill>
        <p:spPr bwMode="auto">
          <a:xfrm>
            <a:off x="-41828" y="6734014"/>
            <a:ext cx="12233825" cy="1239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2" descr="http://www.metropolitantouring.com/imagebank/lr/ecuador/web/news_b2b/201011_marcapai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7" r="25217"/>
          <a:stretch/>
        </p:blipFill>
        <p:spPr bwMode="auto">
          <a:xfrm>
            <a:off x="11353800" y="5738899"/>
            <a:ext cx="645682" cy="88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Marcador de contenido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3970217"/>
              </p:ext>
            </p:extLst>
          </p:nvPr>
        </p:nvGraphicFramePr>
        <p:xfrm>
          <a:off x="3026535" y="1442435"/>
          <a:ext cx="6156101" cy="4654296"/>
        </p:xfrm>
        <a:graphic>
          <a:graphicData uri="http://schemas.openxmlformats.org/drawingml/2006/table">
            <a:tbl>
              <a:tblPr firstRow="1" firstCol="1" bandRow="1"/>
              <a:tblGrid>
                <a:gridCol w="2951036"/>
                <a:gridCol w="3205065"/>
              </a:tblGrid>
              <a:tr h="2063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067675" algn="l"/>
                        </a:tabLst>
                      </a:pPr>
                      <a:r>
                        <a:rPr lang="es-ES" sz="12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Duración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067675" algn="l"/>
                        </a:tabLst>
                      </a:pPr>
                      <a:r>
                        <a:rPr lang="es-ES" sz="12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días – 1 noche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  <a:tr h="12559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067675" algn="l"/>
                        </a:tabLst>
                      </a:pPr>
                      <a:r>
                        <a:rPr lang="es-ES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067675" algn="l"/>
                        </a:tabLst>
                      </a:pPr>
                      <a:r>
                        <a:rPr lang="es-ES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Lugares a Visitar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8067675" algn="l"/>
                        </a:tabLs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</a:rPr>
                        <a:t>Humedal “El Tabacal”</a:t>
                      </a:r>
                      <a:endParaRPr lang="es-EC" sz="1600"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8067675" algn="l"/>
                        </a:tabLs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</a:rPr>
                        <a:t>Balneario “Puerto Loor”</a:t>
                      </a:r>
                      <a:endParaRPr lang="es-EC" sz="1600"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8067675" algn="l"/>
                        </a:tabLs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</a:rPr>
                        <a:t>Fábrica de Dulces Típicos “Los Almendros”</a:t>
                      </a:r>
                      <a:endParaRPr lang="es-EC" sz="1600"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8067675" algn="l"/>
                        </a:tabLs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</a:rPr>
                        <a:t>Iglesia “Nuestra Señora del Carmen”</a:t>
                      </a:r>
                      <a:endParaRPr lang="es-EC" sz="1600"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8067675" algn="l"/>
                        </a:tabLs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</a:rPr>
                        <a:t>Fábrica de artesanías en Tagua “Karen”</a:t>
                      </a:r>
                      <a:endParaRPr lang="es-EC" sz="1600"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8067675" algn="l"/>
                        </a:tabLs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</a:rPr>
                        <a:t>Comunidad “Sosote”</a:t>
                      </a:r>
                      <a:endParaRPr lang="es-EC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2063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067675" algn="l"/>
                        </a:tabLst>
                      </a:pPr>
                      <a:r>
                        <a:rPr lang="es-ES" sz="12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Alojamiento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067675" algn="l"/>
                        </a:tabLs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Hostal Rocafuerte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3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067675" algn="l"/>
                        </a:tabLst>
                      </a:pPr>
                      <a:r>
                        <a:rPr lang="es-ES" sz="12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Días a realizarse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067675" algn="l"/>
                        </a:tabLs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Fines de Semana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12559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067675" algn="l"/>
                        </a:tabLst>
                      </a:pPr>
                      <a:r>
                        <a:rPr lang="es-ES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Indicaciones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8067675" algn="l"/>
                        </a:tabLst>
                      </a:pPr>
                      <a:r>
                        <a:rPr lang="es-ES" sz="1200" dirty="0" smtClean="0">
                          <a:effectLst/>
                          <a:latin typeface="Arial" panose="020B0604020202020204" pitchFamily="34" charset="0"/>
                        </a:rPr>
                        <a:t>Ropa ligera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8067675" algn="l"/>
                        </a:tabLst>
                      </a:pPr>
                      <a:r>
                        <a:rPr lang="es-ES" sz="1200" dirty="0">
                          <a:effectLst/>
                          <a:latin typeface="Arial" panose="020B0604020202020204" pitchFamily="34" charset="0"/>
                        </a:rPr>
                        <a:t>Sandalias o zapatos cómodos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8067675" algn="l"/>
                        </a:tabLst>
                      </a:pPr>
                      <a:r>
                        <a:rPr lang="es-ES" sz="1200" dirty="0">
                          <a:effectLst/>
                          <a:latin typeface="Arial" panose="020B0604020202020204" pitchFamily="34" charset="0"/>
                        </a:rPr>
                        <a:t>Gorra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8067675" algn="l"/>
                        </a:tabLst>
                      </a:pPr>
                      <a:r>
                        <a:rPr lang="es-ES" sz="1200" dirty="0">
                          <a:effectLst/>
                          <a:latin typeface="Arial" panose="020B0604020202020204" pitchFamily="34" charset="0"/>
                        </a:rPr>
                        <a:t>Bloqueador solar 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8067675" algn="l"/>
                        </a:tabLst>
                      </a:pPr>
                      <a:r>
                        <a:rPr lang="es-ES" sz="1200" dirty="0">
                          <a:effectLst/>
                          <a:latin typeface="Arial" panose="020B0604020202020204" pitchFamily="34" charset="0"/>
                        </a:rPr>
                        <a:t>Repelente de insectos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8067675" algn="l"/>
                        </a:tabLst>
                      </a:pPr>
                      <a:r>
                        <a:rPr lang="es-ES" sz="1200" dirty="0">
                          <a:effectLst/>
                          <a:latin typeface="Arial" panose="020B0604020202020204" pitchFamily="34" charset="0"/>
                        </a:rPr>
                        <a:t>Cámara fotográfica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8067675" algn="l"/>
                        </a:tabLst>
                      </a:pPr>
                      <a:r>
                        <a:rPr lang="es-ES" sz="1200" dirty="0">
                          <a:effectLst/>
                          <a:latin typeface="Arial" panose="020B0604020202020204" pitchFamily="34" charset="0"/>
                        </a:rPr>
                        <a:t>Traje de baño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76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067675" algn="l"/>
                        </a:tabLst>
                      </a:pPr>
                      <a:r>
                        <a:rPr lang="es-ES" sz="12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Tour Incluye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8067675" algn="l"/>
                        </a:tabLs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</a:rPr>
                        <a:t>Alojamiento</a:t>
                      </a:r>
                      <a:endParaRPr lang="es-EC" sz="1600"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8067675" algn="l"/>
                        </a:tabLs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</a:rPr>
                        <a:t>Alimentación</a:t>
                      </a:r>
                      <a:endParaRPr lang="es-EC" sz="1600"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8067675" algn="l"/>
                        </a:tabLs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</a:rPr>
                        <a:t>Guía</a:t>
                      </a:r>
                      <a:endParaRPr lang="es-EC" sz="1600"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8067675" algn="l"/>
                        </a:tabLst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</a:rPr>
                        <a:t>Transporte turística</a:t>
                      </a:r>
                      <a:endParaRPr lang="es-EC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5559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067675" algn="l"/>
                        </a:tabLst>
                      </a:pPr>
                      <a:r>
                        <a:rPr lang="es-ES" sz="12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Tour No Incluye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8067675" algn="l"/>
                        </a:tabLst>
                      </a:pPr>
                      <a:r>
                        <a:rPr lang="es-ES" sz="1200" dirty="0">
                          <a:effectLst/>
                          <a:latin typeface="Arial" panose="020B0604020202020204" pitchFamily="34" charset="0"/>
                        </a:rPr>
                        <a:t>Gastos extras, Gastos de índole personal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8067675" algn="l"/>
                        </a:tabLst>
                      </a:pPr>
                      <a:r>
                        <a:rPr lang="es-ES" sz="1200" dirty="0">
                          <a:effectLst/>
                          <a:latin typeface="Arial" panose="020B0604020202020204" pitchFamily="34" charset="0"/>
                        </a:rPr>
                        <a:t>Propinas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8067675" algn="l"/>
                        </a:tabLst>
                      </a:pPr>
                      <a:r>
                        <a:rPr lang="es-ES" sz="1200" dirty="0">
                          <a:effectLst/>
                          <a:latin typeface="Arial" panose="020B0604020202020204" pitchFamily="34" charset="0"/>
                        </a:rPr>
                        <a:t>Bebidas alcohólicas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CuadroTexto 11">
            <a:hlinkClick r:id="rId4" action="ppaction://hlinksldjump"/>
          </p:cNvPr>
          <p:cNvSpPr txBox="1"/>
          <p:nvPr/>
        </p:nvSpPr>
        <p:spPr>
          <a:xfrm>
            <a:off x="2436802" y="6087683"/>
            <a:ext cx="7276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C" sz="2000" b="1" dirty="0"/>
              <a:t>Costo del tour “Rocafuerte belleza natural y cultural” $ 114 dólares. </a:t>
            </a:r>
          </a:p>
          <a:p>
            <a:pPr algn="ctr"/>
            <a:endParaRPr lang="es-EC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39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36734"/>
            <a:ext cx="10515600" cy="1215834"/>
          </a:xfrm>
        </p:spPr>
        <p:txBody>
          <a:bodyPr>
            <a:normAutofit fontScale="90000"/>
          </a:bodyPr>
          <a:lstStyle/>
          <a:p>
            <a:pPr algn="ctr"/>
            <a:r>
              <a:rPr lang="es-EC" dirty="0" smtClean="0"/>
              <a:t/>
            </a:r>
            <a:br>
              <a:rPr lang="es-EC" dirty="0" smtClean="0"/>
            </a:br>
            <a:r>
              <a:rPr lang="es-EC" b="1" dirty="0" smtClean="0"/>
              <a:t>TOUR “CIUDAD BLANCA DE LOS CAMPANARIOS”</a:t>
            </a:r>
            <a:r>
              <a:rPr lang="es-EC" dirty="0"/>
              <a:t/>
            </a:r>
            <a:br>
              <a:rPr lang="es-EC" dirty="0"/>
            </a:br>
            <a:endParaRPr lang="es-EC" dirty="0"/>
          </a:p>
        </p:txBody>
      </p:sp>
      <p:pic>
        <p:nvPicPr>
          <p:cNvPr id="4" name="Imagen 3"/>
          <p:cNvPicPr/>
          <p:nvPr/>
        </p:nvPicPr>
        <p:blipFill rotWithShape="1">
          <a:blip r:embed="rId2"/>
          <a:srcRect l="9026" t="18663" r="29187" b="79823"/>
          <a:stretch/>
        </p:blipFill>
        <p:spPr bwMode="auto">
          <a:xfrm>
            <a:off x="-41827" y="1"/>
            <a:ext cx="12233825" cy="1239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/>
          <p:nvPr/>
        </p:nvPicPr>
        <p:blipFill rotWithShape="1">
          <a:blip r:embed="rId2"/>
          <a:srcRect l="9026" t="18663" r="29187" b="79823"/>
          <a:stretch/>
        </p:blipFill>
        <p:spPr bwMode="auto">
          <a:xfrm>
            <a:off x="-41828" y="6734014"/>
            <a:ext cx="12233825" cy="1239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2" descr="http://www.metropolitantouring.com/imagebank/lr/ecuador/web/news_b2b/201011_marcapai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7" r="25217"/>
          <a:stretch/>
        </p:blipFill>
        <p:spPr bwMode="auto">
          <a:xfrm>
            <a:off x="11353800" y="5738899"/>
            <a:ext cx="645682" cy="88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11"/>
          <p:cNvSpPr txBox="1"/>
          <p:nvPr/>
        </p:nvSpPr>
        <p:spPr>
          <a:xfrm>
            <a:off x="2436802" y="6077476"/>
            <a:ext cx="7276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C" sz="2000" b="1" dirty="0"/>
              <a:t>Costo del Tour </a:t>
            </a:r>
            <a:r>
              <a:rPr lang="es-EC" sz="2000" b="1" dirty="0" smtClean="0"/>
              <a:t>“Ciudad </a:t>
            </a:r>
            <a:r>
              <a:rPr lang="es-EC" sz="2000" b="1" dirty="0"/>
              <a:t>blanca de los campanarios” $ 67 dólares</a:t>
            </a:r>
            <a:endParaRPr lang="es-EC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Marcador de contenido 7"/>
          <p:cNvGraphicFramePr>
            <a:graphicFrameLocks noGrp="1"/>
          </p:cNvGraphicFramePr>
          <p:nvPr>
            <p:ph idx="1"/>
            <p:extLst/>
          </p:nvPr>
        </p:nvGraphicFramePr>
        <p:xfrm>
          <a:off x="3116688" y="1159099"/>
          <a:ext cx="6014433" cy="4811637"/>
        </p:xfrm>
        <a:graphic>
          <a:graphicData uri="http://schemas.openxmlformats.org/drawingml/2006/table">
            <a:tbl>
              <a:tblPr firstRow="1" firstCol="1" bandRow="1"/>
              <a:tblGrid>
                <a:gridCol w="2281414"/>
                <a:gridCol w="3733019"/>
              </a:tblGrid>
              <a:tr h="2631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067675" algn="l"/>
                        </a:tabLst>
                      </a:pPr>
                      <a:r>
                        <a:rPr lang="es-ES" sz="14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Duración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067675" algn="l"/>
                        </a:tabLst>
                      </a:pPr>
                      <a:r>
                        <a:rPr lang="es-ES" sz="14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día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  <a:tr h="11439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067675" algn="l"/>
                        </a:tabLst>
                      </a:pPr>
                      <a:r>
                        <a:rPr lang="es-ES" sz="14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067675" algn="l"/>
                        </a:tabLst>
                      </a:pPr>
                      <a:r>
                        <a:rPr lang="es-ES" sz="14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Lugares a Visitar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8067675" algn="l"/>
                        </a:tabLs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</a:rPr>
                        <a:t>Balneario “Las Jaguas”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8067675" algn="l"/>
                        </a:tabLs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</a:rPr>
                        <a:t>Santuario de la Virgen Blanca de las Peñas”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8067675" algn="l"/>
                        </a:tabLs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</a:rPr>
                        <a:t>Fábrica de artesanías en Tagua “Karen”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8067675" algn="l"/>
                        </a:tabLs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</a:rPr>
                        <a:t>Plaza Central de Rocafuerte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2631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067675" algn="l"/>
                        </a:tabLst>
                      </a:pPr>
                      <a:r>
                        <a:rPr lang="es-ES" sz="14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Días a realizarse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067675" algn="l"/>
                        </a:tabLs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Fines de Semana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15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067675" algn="l"/>
                        </a:tabLst>
                      </a:pPr>
                      <a:r>
                        <a:rPr lang="es-ES" sz="14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Indicaciones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8067675" algn="l"/>
                        </a:tabLs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</a:rPr>
                        <a:t>Ropa ligera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8067675" algn="l"/>
                        </a:tabLs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</a:rPr>
                        <a:t>Sandalias o zapatos cómodos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8067675" algn="l"/>
                        </a:tabLs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</a:rPr>
                        <a:t>Gorra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8067675" algn="l"/>
                        </a:tabLs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</a:rPr>
                        <a:t>Bloqueador solar 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8067675" algn="l"/>
                        </a:tabLs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</a:rPr>
                        <a:t>Repelente de insectos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8067675" algn="l"/>
                        </a:tabLs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</a:rPr>
                        <a:t>Cámara fotográfica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8067675" algn="l"/>
                        </a:tabLs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</a:rPr>
                        <a:t>Traje de baño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6863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067675" algn="l"/>
                        </a:tabLst>
                      </a:pPr>
                      <a:r>
                        <a:rPr lang="es-ES" sz="14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Tour Incluye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8067675" algn="l"/>
                        </a:tabLs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</a:rPr>
                        <a:t>Alimentación</a:t>
                      </a:r>
                      <a:endParaRPr lang="es-EC" sz="1200"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8067675" algn="l"/>
                        </a:tabLs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</a:rPr>
                        <a:t>Guía</a:t>
                      </a:r>
                      <a:endParaRPr lang="es-EC" sz="1200"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8067675" algn="l"/>
                        </a:tabLs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</a:rPr>
                        <a:t>Transporte turística</a:t>
                      </a:r>
                      <a:endParaRPr lang="es-EC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38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067675" algn="l"/>
                        </a:tabLst>
                      </a:pPr>
                      <a:r>
                        <a:rPr lang="es-ES" sz="14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Tour No Incluye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8067675" algn="l"/>
                        </a:tabLs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</a:rPr>
                        <a:t>Gastos extras, Gastos de índole personal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8067675" algn="l"/>
                        </a:tabLs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</a:rPr>
                        <a:t>Propinas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8067675" algn="l"/>
                        </a:tabLs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</a:rPr>
                        <a:t>Bebidas alcohólicas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449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 rotWithShape="1">
          <a:blip r:embed="rId2"/>
          <a:srcRect l="9026" t="18663" r="29187" b="79823"/>
          <a:stretch/>
        </p:blipFill>
        <p:spPr bwMode="auto">
          <a:xfrm>
            <a:off x="-41827" y="1"/>
            <a:ext cx="12233825" cy="1239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/>
          <p:nvPr/>
        </p:nvPicPr>
        <p:blipFill rotWithShape="1">
          <a:blip r:embed="rId2"/>
          <a:srcRect l="9026" t="18663" r="29187" b="79823"/>
          <a:stretch/>
        </p:blipFill>
        <p:spPr bwMode="auto">
          <a:xfrm>
            <a:off x="-41828" y="6734014"/>
            <a:ext cx="12233825" cy="1239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2" descr="http://www.metropolitantouring.com/imagebank/lr/ecuador/web/news_b2b/201011_marcapai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7" r="25217"/>
          <a:stretch/>
        </p:blipFill>
        <p:spPr bwMode="auto">
          <a:xfrm>
            <a:off x="11353800" y="5738899"/>
            <a:ext cx="645682" cy="88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3741894721"/>
              </p:ext>
            </p:extLst>
          </p:nvPr>
        </p:nvGraphicFramePr>
        <p:xfrm>
          <a:off x="1075963" y="366964"/>
          <a:ext cx="9998242" cy="61240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498639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17284" y="80549"/>
            <a:ext cx="10515600" cy="467575"/>
          </a:xfrm>
        </p:spPr>
        <p:txBody>
          <a:bodyPr>
            <a:noAutofit/>
          </a:bodyPr>
          <a:lstStyle/>
          <a:p>
            <a:pPr algn="ctr"/>
            <a:r>
              <a:rPr lang="es-EC" sz="3200" b="1" dirty="0"/>
              <a:t>ANÁLISIS DE IMPACTO SOCIAL, ECONÓMICO Y AMBIENTAL</a:t>
            </a:r>
          </a:p>
        </p:txBody>
      </p:sp>
      <p:pic>
        <p:nvPicPr>
          <p:cNvPr id="4" name="Imagen 3"/>
          <p:cNvPicPr/>
          <p:nvPr/>
        </p:nvPicPr>
        <p:blipFill rotWithShape="1">
          <a:blip r:embed="rId2"/>
          <a:srcRect l="9026" t="18663" r="29187" b="79823"/>
          <a:stretch/>
        </p:blipFill>
        <p:spPr bwMode="auto">
          <a:xfrm>
            <a:off x="-41827" y="1"/>
            <a:ext cx="12233825" cy="1239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/>
          <p:nvPr/>
        </p:nvPicPr>
        <p:blipFill rotWithShape="1">
          <a:blip r:embed="rId2"/>
          <a:srcRect l="9026" t="18663" r="29187" b="79823"/>
          <a:stretch/>
        </p:blipFill>
        <p:spPr bwMode="auto">
          <a:xfrm>
            <a:off x="-41828" y="6734014"/>
            <a:ext cx="12233825" cy="1239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2" descr="http://www.metropolitantouring.com/imagebank/lr/ecuador/web/news_b2b/201011_marcapai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7" r="25217"/>
          <a:stretch/>
        </p:blipFill>
        <p:spPr bwMode="auto">
          <a:xfrm>
            <a:off x="11353800" y="5738899"/>
            <a:ext cx="645682" cy="88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3702016"/>
              </p:ext>
            </p:extLst>
          </p:nvPr>
        </p:nvGraphicFramePr>
        <p:xfrm>
          <a:off x="1146219" y="542456"/>
          <a:ext cx="9813700" cy="6190421"/>
        </p:xfrm>
        <a:graphic>
          <a:graphicData uri="http://schemas.openxmlformats.org/drawingml/2006/table">
            <a:tbl>
              <a:tblPr firstRow="1" firstCol="1" bandRow="1">
                <a:tableStyleId>{6E25E649-3F16-4E02-A733-19D2CDBF48F0}</a:tableStyleId>
              </a:tblPr>
              <a:tblGrid>
                <a:gridCol w="957049"/>
                <a:gridCol w="910388"/>
                <a:gridCol w="3047783"/>
                <a:gridCol w="2770070"/>
                <a:gridCol w="2128410"/>
              </a:tblGrid>
              <a:tr h="2289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Insumos 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31" marR="315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</a:rPr>
                        <a:t>Actividad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31" marR="315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Producto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31" marR="315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Resultados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31" marR="315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Impacto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31" marR="31531" marT="0" marB="0"/>
                </a:tc>
              </a:tr>
              <a:tr h="828290">
                <a:tc rowSpan="6"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         </a:t>
                      </a: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Ejecución          </a:t>
                      </a: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</a:rPr>
                        <a:t>        Conocimiento </a:t>
                      </a: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y Diseño                      </a:t>
                      </a: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</a:rPr>
                        <a:t>Talento </a:t>
                      </a: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Humano</a:t>
                      </a:r>
                    </a:p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31" marR="31531" marT="0" marB="0" vert="vert270"/>
                </a:tc>
                <a:tc rowSpan="6"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</a:pPr>
                      <a:r>
                        <a:rPr lang="es-EC" sz="1100" dirty="0" smtClean="0">
                          <a:solidFill>
                            <a:schemeClr val="tx1"/>
                          </a:solidFill>
                          <a:effectLst/>
                        </a:rPr>
                        <a:t>   </a:t>
                      </a: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Diseño de elementos         </a:t>
                      </a:r>
                      <a:r>
                        <a:rPr lang="es-EC" sz="1100" dirty="0" smtClean="0">
                          <a:solidFill>
                            <a:schemeClr val="tx1"/>
                          </a:solidFill>
                          <a:effectLst/>
                        </a:rPr>
                        <a:t>  </a:t>
                      </a: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Diseño de tours que permitan        </a:t>
                      </a:r>
                      <a:r>
                        <a:rPr lang="es-EC" sz="1100" dirty="0" smtClean="0">
                          <a:solidFill>
                            <a:schemeClr val="tx1"/>
                          </a:solidFill>
                          <a:effectLst/>
                        </a:rPr>
                        <a:t>     Propuesta para</a:t>
                      </a:r>
                      <a:r>
                        <a:rPr lang="es-EC" sz="1100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s-EC" sz="1100" dirty="0" smtClean="0">
                          <a:solidFill>
                            <a:schemeClr val="tx1"/>
                          </a:solidFill>
                          <a:effectLst/>
                        </a:rPr>
                        <a:t>implementación 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71755" marR="71755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    </a:t>
                      </a:r>
                      <a:r>
                        <a:rPr lang="es-EC" sz="1100" dirty="0" smtClean="0">
                          <a:solidFill>
                            <a:schemeClr val="tx1"/>
                          </a:solidFill>
                          <a:effectLst/>
                        </a:rPr>
                        <a:t>  </a:t>
                      </a: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Publicitarios                        </a:t>
                      </a:r>
                      <a:r>
                        <a:rPr lang="es-EC" sz="1100" dirty="0" smtClean="0">
                          <a:solidFill>
                            <a:schemeClr val="tx1"/>
                          </a:solidFill>
                          <a:effectLst/>
                        </a:rPr>
                        <a:t>  </a:t>
                      </a: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conocer los recursos turísticos                  de actividades publicitarias  </a:t>
                      </a:r>
                    </a:p>
                    <a:p>
                      <a:pPr marL="71755" marR="71755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                                                                  </a:t>
                      </a:r>
                      <a:r>
                        <a:rPr lang="es-EC" sz="1100" dirty="0" smtClean="0">
                          <a:solidFill>
                            <a:schemeClr val="tx1"/>
                          </a:solidFill>
                          <a:effectLst/>
                        </a:rPr>
                        <a:t>  </a:t>
                      </a: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del Cantón.                                         y promoción turística. </a:t>
                      </a:r>
                    </a:p>
                    <a:p>
                      <a:pPr marL="71755" marR="71755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1531" marR="31531" marT="0" marB="0" vert="vert270"/>
                </a:tc>
                <a:tc rowSpan="6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es-EC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Estrategias de promoción.</a:t>
                      </a:r>
                    </a:p>
                    <a:p>
                      <a:pPr marL="228600"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800100" lvl="1" indent="-342900"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Cuña radial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es-EC" sz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Elementos Publicitarios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800100" lvl="1" indent="-342900"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Afiches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800100" lvl="1" indent="-342900"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Volantes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800100" lvl="1" indent="-342900"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Trípticos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800100" lvl="1" indent="-342900"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Postales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800100" lvl="1" indent="-342900"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Hojas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685800" lvl="1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   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</a:rPr>
                        <a:t>membretadas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800100" lvl="1" indent="-342900"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Carpetas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685800" lvl="1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   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</a:rPr>
                        <a:t>ejecutivas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800100" lvl="1" indent="-342900"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Esferos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lv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lv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Portafolio de Servicios Turísticos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 smtClean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 smtClean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 smtClean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1531" marR="3153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Los pobladores se verán identificados con las actividades para impulsar el desarrollo turístico del </a:t>
                      </a:r>
                      <a:r>
                        <a:rPr lang="es-EC" sz="1200" dirty="0" smtClean="0">
                          <a:solidFill>
                            <a:schemeClr val="tx1"/>
                          </a:solidFill>
                          <a:effectLst/>
                        </a:rPr>
                        <a:t>cantón.</a:t>
                      </a:r>
                      <a:r>
                        <a:rPr lang="es-EC" sz="1200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31" marR="315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</a:rPr>
                        <a:t>Social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31" marR="31531" marT="0" marB="0"/>
                </a:tc>
              </a:tr>
              <a:tr h="66961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Aumento de fuentes de trabajo para los habitantes del sector e incremento de los </a:t>
                      </a:r>
                      <a:r>
                        <a:rPr lang="es-EC" sz="1200" dirty="0" smtClean="0">
                          <a:solidFill>
                            <a:schemeClr val="tx1"/>
                          </a:solidFill>
                          <a:effectLst/>
                        </a:rPr>
                        <a:t>ingresos.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31" marR="315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</a:rPr>
                        <a:t>Económico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31" marR="31531" marT="0" marB="0"/>
                </a:tc>
              </a:tr>
              <a:tr h="79500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Preservar y cuidar el entorno natural que rodea a cada uno de los atractivos del cantón.  </a:t>
                      </a:r>
                      <a:endParaRPr lang="es-EC" sz="12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31" marR="315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Ambiental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31" marR="31531" marT="0" marB="0"/>
                </a:tc>
              </a:tr>
              <a:tr h="100081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Incentivar a los habitantes del sector a conocer sobre la publicidad que se propone, con el fin de educarlos sobre la importancia del turismo en el sector. </a:t>
                      </a:r>
                      <a:endParaRPr lang="es-EC" sz="12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31" marR="315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</a:rPr>
                        <a:t>Social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31" marR="31531" marT="0" marB="0"/>
                </a:tc>
              </a:tr>
              <a:tr h="100081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Implementación y mejoramiento de infraestructura turística, que contribuya al aumento de plazas de trabajo y de ingresos económicos.  </a:t>
                      </a:r>
                      <a:endParaRPr lang="es-EC" sz="12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31" marR="315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Económico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31" marR="31531" marT="0" marB="0"/>
                </a:tc>
              </a:tr>
              <a:tr h="155536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2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solidFill>
                            <a:schemeClr val="tx1"/>
                          </a:solidFill>
                          <a:effectLst/>
                        </a:rPr>
                        <a:t>Resaltar </a:t>
                      </a: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la belleza natural de los atractivos mediante la implementación de servicios sanitarios y un adecuado manejo de desechos 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31" marR="315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Ambiental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531" marR="31531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499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0721"/>
            <a:ext cx="10515600" cy="1215834"/>
          </a:xfrm>
        </p:spPr>
        <p:txBody>
          <a:bodyPr>
            <a:normAutofit/>
          </a:bodyPr>
          <a:lstStyle/>
          <a:p>
            <a:r>
              <a:rPr lang="es-EC" b="1" dirty="0" smtClean="0"/>
              <a:t>CÉDULA PRESUPUESTARIA</a:t>
            </a:r>
            <a:endParaRPr lang="es-EC" b="1" dirty="0"/>
          </a:p>
        </p:txBody>
      </p:sp>
      <p:pic>
        <p:nvPicPr>
          <p:cNvPr id="4" name="Imagen 3"/>
          <p:cNvPicPr/>
          <p:nvPr/>
        </p:nvPicPr>
        <p:blipFill rotWithShape="1">
          <a:blip r:embed="rId2"/>
          <a:srcRect l="9026" t="18663" r="29187" b="79823"/>
          <a:stretch/>
        </p:blipFill>
        <p:spPr bwMode="auto">
          <a:xfrm>
            <a:off x="-41827" y="1"/>
            <a:ext cx="12233825" cy="1239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/>
          <p:nvPr/>
        </p:nvPicPr>
        <p:blipFill rotWithShape="1">
          <a:blip r:embed="rId2"/>
          <a:srcRect l="9026" t="18663" r="29187" b="79823"/>
          <a:stretch/>
        </p:blipFill>
        <p:spPr bwMode="auto">
          <a:xfrm>
            <a:off x="-41828" y="6734014"/>
            <a:ext cx="12233825" cy="1239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2" descr="http://www.metropolitantouring.com/imagebank/lr/ecuador/web/news_b2b/201011_marcapai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7" r="25217"/>
          <a:stretch/>
        </p:blipFill>
        <p:spPr bwMode="auto">
          <a:xfrm>
            <a:off x="11353800" y="5738899"/>
            <a:ext cx="645682" cy="88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Marcador de contenido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2973151"/>
              </p:ext>
            </p:extLst>
          </p:nvPr>
        </p:nvGraphicFramePr>
        <p:xfrm>
          <a:off x="3026536" y="1486402"/>
          <a:ext cx="6336405" cy="3896966"/>
        </p:xfrm>
        <a:graphic>
          <a:graphicData uri="http://schemas.openxmlformats.org/drawingml/2006/table">
            <a:tbl>
              <a:tblPr firstRow="1" firstCol="1" bandRow="1"/>
              <a:tblGrid>
                <a:gridCol w="3744747"/>
                <a:gridCol w="2591658"/>
              </a:tblGrid>
              <a:tr h="4660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PROYECTO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VALOR 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  <a:tr h="111483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Capacitación y actualización de conocimientos </a:t>
                      </a:r>
                      <a:r>
                        <a:rPr lang="es-ES" sz="16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técnicos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$ 2405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101303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Propuesta para la implementación </a:t>
                      </a:r>
                      <a:r>
                        <a:rPr lang="es-ES" sz="16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 la </a:t>
                      </a:r>
                      <a:r>
                        <a:rPr lang="es-E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marca </a:t>
                      </a:r>
                      <a:r>
                        <a:rPr lang="es-ES" sz="16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turística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$ 4000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707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Promoción y difusión turística  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$ 2839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4660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$ 9244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136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36734"/>
            <a:ext cx="10515600" cy="1325563"/>
          </a:xfrm>
        </p:spPr>
        <p:txBody>
          <a:bodyPr/>
          <a:lstStyle/>
          <a:p>
            <a:r>
              <a:rPr lang="es-ES" b="1" dirty="0" smtClean="0"/>
              <a:t>PROYECCIÓN DE DEMANDA</a:t>
            </a:r>
            <a:endParaRPr lang="es-EC" dirty="0"/>
          </a:p>
        </p:txBody>
      </p:sp>
      <p:pic>
        <p:nvPicPr>
          <p:cNvPr id="4" name="Imagen 3"/>
          <p:cNvPicPr/>
          <p:nvPr/>
        </p:nvPicPr>
        <p:blipFill rotWithShape="1">
          <a:blip r:embed="rId2"/>
          <a:srcRect l="9026" t="18663" r="29187" b="79823"/>
          <a:stretch/>
        </p:blipFill>
        <p:spPr bwMode="auto">
          <a:xfrm>
            <a:off x="-41827" y="1"/>
            <a:ext cx="12233825" cy="1239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/>
          <p:nvPr/>
        </p:nvPicPr>
        <p:blipFill rotWithShape="1">
          <a:blip r:embed="rId2"/>
          <a:srcRect l="9026" t="18663" r="29187" b="79823"/>
          <a:stretch/>
        </p:blipFill>
        <p:spPr bwMode="auto">
          <a:xfrm>
            <a:off x="-41828" y="6734014"/>
            <a:ext cx="12233825" cy="1239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2" descr="http://www.metropolitantouring.com/imagebank/lr/ecuador/web/news_b2b/201011_marcapai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7" r="25217"/>
          <a:stretch/>
        </p:blipFill>
        <p:spPr bwMode="auto">
          <a:xfrm>
            <a:off x="11353800" y="5738899"/>
            <a:ext cx="645682" cy="88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Marcador de contenido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5276323"/>
              </p:ext>
            </p:extLst>
          </p:nvPr>
        </p:nvGraphicFramePr>
        <p:xfrm>
          <a:off x="2288628" y="1563808"/>
          <a:ext cx="7690945" cy="4351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81520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17284" y="-95600"/>
            <a:ext cx="10515600" cy="1325563"/>
          </a:xfrm>
        </p:spPr>
        <p:txBody>
          <a:bodyPr/>
          <a:lstStyle/>
          <a:p>
            <a:r>
              <a:rPr lang="es-ES" b="1" dirty="0" smtClean="0"/>
              <a:t>CONCLUSIONES </a:t>
            </a:r>
            <a:endParaRPr lang="es-EC" dirty="0"/>
          </a:p>
        </p:txBody>
      </p:sp>
      <p:pic>
        <p:nvPicPr>
          <p:cNvPr id="4" name="Imagen 3"/>
          <p:cNvPicPr/>
          <p:nvPr/>
        </p:nvPicPr>
        <p:blipFill rotWithShape="1">
          <a:blip r:embed="rId2"/>
          <a:srcRect l="9026" t="18663" r="29187" b="79823"/>
          <a:stretch/>
        </p:blipFill>
        <p:spPr bwMode="auto">
          <a:xfrm>
            <a:off x="-41827" y="1"/>
            <a:ext cx="12233825" cy="1239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/>
          <p:nvPr/>
        </p:nvPicPr>
        <p:blipFill rotWithShape="1">
          <a:blip r:embed="rId2"/>
          <a:srcRect l="9026" t="18663" r="29187" b="79823"/>
          <a:stretch/>
        </p:blipFill>
        <p:spPr bwMode="auto">
          <a:xfrm>
            <a:off x="-41828" y="6734014"/>
            <a:ext cx="12233825" cy="1239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2" descr="http://www.metropolitantouring.com/imagebank/lr/ecuador/web/news_b2b/201011_marcapai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7" r="25217"/>
          <a:stretch/>
        </p:blipFill>
        <p:spPr bwMode="auto">
          <a:xfrm>
            <a:off x="11353800" y="5738899"/>
            <a:ext cx="645682" cy="88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2303362695"/>
              </p:ext>
            </p:extLst>
          </p:nvPr>
        </p:nvGraphicFramePr>
        <p:xfrm>
          <a:off x="571845" y="899969"/>
          <a:ext cx="10781955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28697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17284" y="-95600"/>
            <a:ext cx="10515600" cy="1325563"/>
          </a:xfrm>
        </p:spPr>
        <p:txBody>
          <a:bodyPr/>
          <a:lstStyle/>
          <a:p>
            <a:r>
              <a:rPr lang="es-ES" b="1" dirty="0" smtClean="0"/>
              <a:t>RECOMENDACIONES 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86854" y="1264731"/>
            <a:ext cx="3195158" cy="2597585"/>
          </a:xfrm>
        </p:spPr>
        <p:style>
          <a:lnRef idx="1">
            <a:schemeClr val="accent3"/>
          </a:lnRef>
          <a:fillRef idx="1003">
            <a:schemeClr val="lt1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Es importante tomar en cuenta estrategias que no han podido ser desarrolladas en el presente trabajo de grado, pero que también contribuirán al desarrollo turístico de Rocafuerte.</a:t>
            </a:r>
          </a:p>
        </p:txBody>
      </p:sp>
      <p:pic>
        <p:nvPicPr>
          <p:cNvPr id="4" name="Imagen 3"/>
          <p:cNvPicPr/>
          <p:nvPr/>
        </p:nvPicPr>
        <p:blipFill rotWithShape="1">
          <a:blip r:embed="rId2"/>
          <a:srcRect l="9026" t="18663" r="29187" b="79823"/>
          <a:stretch/>
        </p:blipFill>
        <p:spPr bwMode="auto">
          <a:xfrm>
            <a:off x="-41827" y="1"/>
            <a:ext cx="12233825" cy="1239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/>
          <p:nvPr/>
        </p:nvPicPr>
        <p:blipFill rotWithShape="1">
          <a:blip r:embed="rId2"/>
          <a:srcRect l="9026" t="18663" r="29187" b="79823"/>
          <a:stretch/>
        </p:blipFill>
        <p:spPr bwMode="auto">
          <a:xfrm>
            <a:off x="-41828" y="6734014"/>
            <a:ext cx="12233825" cy="1239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2" descr="http://www.metropolitantouring.com/imagebank/lr/ecuador/web/news_b2b/201011_marcapai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7" r="25217"/>
          <a:stretch/>
        </p:blipFill>
        <p:spPr bwMode="auto">
          <a:xfrm>
            <a:off x="11353800" y="5738899"/>
            <a:ext cx="645682" cy="88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1998680998"/>
              </p:ext>
            </p:extLst>
          </p:nvPr>
        </p:nvGraphicFramePr>
        <p:xfrm>
          <a:off x="4155579" y="1048573"/>
          <a:ext cx="8036418" cy="49837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6 Llamada de flecha a la derecha"/>
          <p:cNvSpPr/>
          <p:nvPr/>
        </p:nvSpPr>
        <p:spPr>
          <a:xfrm>
            <a:off x="586854" y="4394579"/>
            <a:ext cx="5049671" cy="2074460"/>
          </a:xfrm>
          <a:prstGeom prst="rightArrowCallout">
            <a:avLst>
              <a:gd name="adj1" fmla="val 7894"/>
              <a:gd name="adj2" fmla="val 8553"/>
              <a:gd name="adj3" fmla="val 25658"/>
              <a:gd name="adj4" fmla="val 6497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lvl="0" indent="-285750">
              <a:buFontTx/>
              <a:buChar char="-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Infraestructura </a:t>
            </a:r>
            <a:r>
              <a:rPr lang="es-EC" dirty="0" smtClean="0">
                <a:latin typeface="Arial" pitchFamily="34" charset="0"/>
                <a:cs typeface="Arial" pitchFamily="34" charset="0"/>
              </a:rPr>
              <a:t>turística</a:t>
            </a:r>
          </a:p>
          <a:p>
            <a:pPr lvl="0"/>
            <a:endParaRPr lang="en-US" dirty="0"/>
          </a:p>
          <a:p>
            <a:pPr marL="285750" indent="-285750" algn="ctr">
              <a:buFontTx/>
              <a:buChar char="-"/>
            </a:pPr>
            <a:endParaRPr lang="en-US" dirty="0"/>
          </a:p>
        </p:txBody>
      </p:sp>
      <p:sp>
        <p:nvSpPr>
          <p:cNvPr id="9" name="8 Flecha abajo"/>
          <p:cNvSpPr/>
          <p:nvPr/>
        </p:nvSpPr>
        <p:spPr>
          <a:xfrm>
            <a:off x="2094931" y="3930556"/>
            <a:ext cx="259307" cy="327546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155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36734"/>
            <a:ext cx="10515600" cy="1325563"/>
          </a:xfrm>
        </p:spPr>
        <p:txBody>
          <a:bodyPr/>
          <a:lstStyle/>
          <a:p>
            <a:r>
              <a:rPr lang="es-ES" b="1" dirty="0" smtClean="0"/>
              <a:t>CANTÓN ROCAFUERTE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474929"/>
            <a:ext cx="10515600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just">
              <a:buNone/>
            </a:pPr>
            <a:endParaRPr lang="es-E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/>
          <p:nvPr/>
        </p:nvPicPr>
        <p:blipFill rotWithShape="1">
          <a:blip r:embed="rId2"/>
          <a:srcRect l="9026" t="18663" r="29187" b="79823"/>
          <a:stretch/>
        </p:blipFill>
        <p:spPr bwMode="auto">
          <a:xfrm>
            <a:off x="-41827" y="1"/>
            <a:ext cx="12233825" cy="1239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/>
          <p:nvPr/>
        </p:nvPicPr>
        <p:blipFill rotWithShape="1">
          <a:blip r:embed="rId2"/>
          <a:srcRect l="9026" t="18663" r="29187" b="79823"/>
          <a:stretch/>
        </p:blipFill>
        <p:spPr bwMode="auto">
          <a:xfrm>
            <a:off x="-41828" y="6734014"/>
            <a:ext cx="12233825" cy="1239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2" descr="http://www.metropolitantouring.com/imagebank/lr/ecuador/web/news_b2b/201011_marcapai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7" r="25217"/>
          <a:stretch/>
        </p:blipFill>
        <p:spPr bwMode="auto">
          <a:xfrm>
            <a:off x="11353800" y="5738899"/>
            <a:ext cx="645682" cy="88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Diagrama 11"/>
          <p:cNvGraphicFramePr/>
          <p:nvPr>
            <p:extLst>
              <p:ext uri="{D42A27DB-BD31-4B8C-83A1-F6EECF244321}">
                <p14:modId xmlns:p14="http://schemas.microsoft.com/office/powerpoint/2010/main" val="4199098519"/>
              </p:ext>
            </p:extLst>
          </p:nvPr>
        </p:nvGraphicFramePr>
        <p:xfrm>
          <a:off x="1197736" y="1474929"/>
          <a:ext cx="4378816" cy="4797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8" name="Diagrama 17"/>
          <p:cNvGraphicFramePr/>
          <p:nvPr>
            <p:extLst>
              <p:ext uri="{D42A27DB-BD31-4B8C-83A1-F6EECF244321}">
                <p14:modId xmlns:p14="http://schemas.microsoft.com/office/powerpoint/2010/main" val="3666900733"/>
              </p:ext>
            </p:extLst>
          </p:nvPr>
        </p:nvGraphicFramePr>
        <p:xfrm>
          <a:off x="6411534" y="1474929"/>
          <a:ext cx="4329446" cy="47584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3217691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29915" y="300790"/>
            <a:ext cx="9144000" cy="757989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>INVENTARIO</a:t>
            </a:r>
            <a:endParaRPr lang="en-US" b="1" dirty="0"/>
          </a:p>
        </p:txBody>
      </p:sp>
      <p:pic>
        <p:nvPicPr>
          <p:cNvPr id="4" name="Imagen 3"/>
          <p:cNvPicPr/>
          <p:nvPr/>
        </p:nvPicPr>
        <p:blipFill rotWithShape="1">
          <a:blip r:embed="rId3"/>
          <a:srcRect l="9026" t="18663" r="29187" b="79823"/>
          <a:stretch/>
        </p:blipFill>
        <p:spPr bwMode="auto">
          <a:xfrm>
            <a:off x="-41827" y="1"/>
            <a:ext cx="12233825" cy="1239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/>
          <p:nvPr/>
        </p:nvPicPr>
        <p:blipFill rotWithShape="1">
          <a:blip r:embed="rId3"/>
          <a:srcRect l="9026" t="18663" r="29187" b="79823"/>
          <a:stretch/>
        </p:blipFill>
        <p:spPr bwMode="auto">
          <a:xfrm>
            <a:off x="-41828" y="6734014"/>
            <a:ext cx="12233825" cy="1239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8" name="Objeto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8389086"/>
              </p:ext>
            </p:extLst>
          </p:nvPr>
        </p:nvGraphicFramePr>
        <p:xfrm>
          <a:off x="729915" y="990600"/>
          <a:ext cx="341471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4" name="Documento" r:id="rId4" imgW="5221804" imgH="8285672" progId="Word.Document.12">
                  <p:embed/>
                </p:oleObj>
              </mc:Choice>
              <mc:Fallback>
                <p:oleObj name="Documento" r:id="rId4" imgW="5221804" imgH="8285672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29915" y="990600"/>
                        <a:ext cx="341471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to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2740277"/>
              </p:ext>
            </p:extLst>
          </p:nvPr>
        </p:nvGraphicFramePr>
        <p:xfrm>
          <a:off x="4443927" y="990599"/>
          <a:ext cx="326231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5" name="Documento" r:id="rId6" imgW="5221804" imgH="8672063" progId="Word.Document.12">
                  <p:embed/>
                </p:oleObj>
              </mc:Choice>
              <mc:Fallback>
                <p:oleObj name="Documento" r:id="rId6" imgW="5221804" imgH="867206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443927" y="990599"/>
                        <a:ext cx="326231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to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5267778"/>
              </p:ext>
            </p:extLst>
          </p:nvPr>
        </p:nvGraphicFramePr>
        <p:xfrm>
          <a:off x="8005539" y="990598"/>
          <a:ext cx="3362325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" name="Documento" r:id="rId8" imgW="5221804" imgH="8412552" progId="Word.Document.12">
                  <p:embed/>
                </p:oleObj>
              </mc:Choice>
              <mc:Fallback>
                <p:oleObj name="Documento" r:id="rId8" imgW="5221804" imgH="8412552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005539" y="990598"/>
                        <a:ext cx="3362325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0942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23987"/>
            <a:ext cx="10515600" cy="1164595"/>
          </a:xfrm>
        </p:spPr>
        <p:txBody>
          <a:bodyPr>
            <a:normAutofit/>
          </a:bodyPr>
          <a:lstStyle/>
          <a:p>
            <a:r>
              <a:rPr lang="es-ES" sz="4000" b="1" dirty="0"/>
              <a:t>DEFINICIÓN DEL PROBLEMA</a:t>
            </a:r>
            <a:endParaRPr lang="es-EC" sz="4000" dirty="0"/>
          </a:p>
        </p:txBody>
      </p:sp>
      <p:pic>
        <p:nvPicPr>
          <p:cNvPr id="4" name="Imagen 3"/>
          <p:cNvPicPr/>
          <p:nvPr/>
        </p:nvPicPr>
        <p:blipFill rotWithShape="1">
          <a:blip r:embed="rId2"/>
          <a:srcRect l="9026" t="18663" r="29187" b="79823"/>
          <a:stretch/>
        </p:blipFill>
        <p:spPr bwMode="auto">
          <a:xfrm>
            <a:off x="-41827" y="1"/>
            <a:ext cx="12233825" cy="1239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/>
          <p:nvPr/>
        </p:nvPicPr>
        <p:blipFill rotWithShape="1">
          <a:blip r:embed="rId2"/>
          <a:srcRect l="9026" t="18663" r="29187" b="79823"/>
          <a:stretch/>
        </p:blipFill>
        <p:spPr bwMode="auto">
          <a:xfrm>
            <a:off x="-41828" y="6734014"/>
            <a:ext cx="12233825" cy="1239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2" descr="http://www.metropolitantouring.com/imagebank/lr/ecuador/web/news_b2b/201011_marcapai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7" r="25217"/>
          <a:stretch/>
        </p:blipFill>
        <p:spPr bwMode="auto">
          <a:xfrm>
            <a:off x="11353800" y="5738899"/>
            <a:ext cx="645682" cy="88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3276740117"/>
              </p:ext>
            </p:extLst>
          </p:nvPr>
        </p:nvGraphicFramePr>
        <p:xfrm>
          <a:off x="2279167" y="1038112"/>
          <a:ext cx="7215562" cy="23791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Título 1"/>
          <p:cNvSpPr txBox="1">
            <a:spLocks/>
          </p:cNvSpPr>
          <p:nvPr/>
        </p:nvSpPr>
        <p:spPr>
          <a:xfrm>
            <a:off x="930018" y="357773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dirty="0" smtClean="0"/>
              <a:t>OBJETIVOS</a:t>
            </a:r>
            <a:endParaRPr lang="es-EC" sz="4000" dirty="0"/>
          </a:p>
        </p:txBody>
      </p:sp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1944162527"/>
              </p:ext>
            </p:extLst>
          </p:nvPr>
        </p:nvGraphicFramePr>
        <p:xfrm>
          <a:off x="2868461" y="4541959"/>
          <a:ext cx="5787024" cy="20793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322203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49617"/>
            <a:ext cx="10515600" cy="1325563"/>
          </a:xfrm>
        </p:spPr>
        <p:txBody>
          <a:bodyPr/>
          <a:lstStyle/>
          <a:p>
            <a:r>
              <a:rPr lang="es-ES" b="1" dirty="0" smtClean="0"/>
              <a:t>ESTUDIO DE MERCADO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277900"/>
            <a:ext cx="10515600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Para iniciar con la investigación de mercado se determina la muestra mediante la siguiente fórmula:</a:t>
            </a:r>
          </a:p>
          <a:p>
            <a:pPr marL="0" indent="0" algn="just">
              <a:buNone/>
            </a:pPr>
            <a:endParaRPr lang="es-E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s-E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/>
          <p:nvPr/>
        </p:nvPicPr>
        <p:blipFill rotWithShape="1">
          <a:blip r:embed="rId2"/>
          <a:srcRect l="9026" t="18663" r="29187" b="79823"/>
          <a:stretch/>
        </p:blipFill>
        <p:spPr bwMode="auto">
          <a:xfrm>
            <a:off x="-41827" y="1"/>
            <a:ext cx="12233825" cy="1239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/>
          <p:nvPr/>
        </p:nvPicPr>
        <p:blipFill rotWithShape="1">
          <a:blip r:embed="rId2"/>
          <a:srcRect l="9026" t="18663" r="29187" b="79823"/>
          <a:stretch/>
        </p:blipFill>
        <p:spPr bwMode="auto">
          <a:xfrm>
            <a:off x="-41828" y="6734014"/>
            <a:ext cx="12233825" cy="1239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2" descr="http://www.metropolitantouring.com/imagebank/lr/ecuador/web/news_b2b/201011_marcapai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7" r="25217"/>
          <a:stretch/>
        </p:blipFill>
        <p:spPr bwMode="auto">
          <a:xfrm>
            <a:off x="11353800" y="5738899"/>
            <a:ext cx="645682" cy="88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/>
          <a:srcRect l="40267" t="27245" r="21130" b="10783"/>
          <a:stretch/>
        </p:blipFill>
        <p:spPr>
          <a:xfrm>
            <a:off x="3584619" y="1793989"/>
            <a:ext cx="5224532" cy="4715474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561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08757"/>
            <a:ext cx="10515600" cy="1325563"/>
          </a:xfrm>
        </p:spPr>
        <p:txBody>
          <a:bodyPr/>
          <a:lstStyle/>
          <a:p>
            <a:r>
              <a:rPr lang="es-ES" b="1" dirty="0" smtClean="0"/>
              <a:t>FORMATO ENCUESTA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277900"/>
            <a:ext cx="10515600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es-E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s-E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/>
          <p:nvPr/>
        </p:nvPicPr>
        <p:blipFill rotWithShape="1">
          <a:blip r:embed="rId2"/>
          <a:srcRect l="9026" t="18663" r="29187" b="79823"/>
          <a:stretch/>
        </p:blipFill>
        <p:spPr bwMode="auto">
          <a:xfrm>
            <a:off x="-41827" y="1"/>
            <a:ext cx="12233825" cy="1239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/>
          <p:nvPr/>
        </p:nvPicPr>
        <p:blipFill rotWithShape="1">
          <a:blip r:embed="rId2"/>
          <a:srcRect l="9026" t="18663" r="29187" b="79823"/>
          <a:stretch/>
        </p:blipFill>
        <p:spPr bwMode="auto">
          <a:xfrm>
            <a:off x="-41828" y="6734014"/>
            <a:ext cx="12233825" cy="1239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2" descr="http://www.metropolitantouring.com/imagebank/lr/ecuador/web/news_b2b/201011_marcapai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7" r="25217"/>
          <a:stretch/>
        </p:blipFill>
        <p:spPr bwMode="auto">
          <a:xfrm>
            <a:off x="11353800" y="5738899"/>
            <a:ext cx="645682" cy="88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/>
          <a:srcRect l="62884" t="20889" r="13443" b="20744"/>
          <a:stretch/>
        </p:blipFill>
        <p:spPr>
          <a:xfrm>
            <a:off x="4352865" y="1434320"/>
            <a:ext cx="3080085" cy="455519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5"/>
          <a:srcRect l="32461" t="21381" r="43496" b="13651"/>
          <a:stretch/>
        </p:blipFill>
        <p:spPr>
          <a:xfrm>
            <a:off x="729551" y="1277900"/>
            <a:ext cx="3128210" cy="475247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6"/>
          <a:srcRect l="45411" t="21612" r="25487" b="17054"/>
          <a:stretch/>
        </p:blipFill>
        <p:spPr>
          <a:xfrm>
            <a:off x="7778611" y="1410739"/>
            <a:ext cx="3507958" cy="448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17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96215" y="236734"/>
            <a:ext cx="11243255" cy="445846"/>
          </a:xfrm>
        </p:spPr>
        <p:txBody>
          <a:bodyPr>
            <a:normAutofit fontScale="90000"/>
          </a:bodyPr>
          <a:lstStyle/>
          <a:p>
            <a:pPr algn="just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VARIABLES</a:t>
            </a: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/>
          <p:nvPr/>
        </p:nvPicPr>
        <p:blipFill rotWithShape="1">
          <a:blip r:embed="rId2"/>
          <a:srcRect l="9026" t="18663" r="29187" b="79823"/>
          <a:stretch/>
        </p:blipFill>
        <p:spPr bwMode="auto">
          <a:xfrm>
            <a:off x="-41827" y="1"/>
            <a:ext cx="12233825" cy="1239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/>
          <p:nvPr/>
        </p:nvPicPr>
        <p:blipFill rotWithShape="1">
          <a:blip r:embed="rId2"/>
          <a:srcRect l="9026" t="18663" r="29187" b="79823"/>
          <a:stretch/>
        </p:blipFill>
        <p:spPr bwMode="auto">
          <a:xfrm>
            <a:off x="-41828" y="6734014"/>
            <a:ext cx="12233825" cy="1239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2" descr="http://www.metropolitantouring.com/imagebank/lr/ecuador/web/news_b2b/201011_marcapai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7" r="25217"/>
          <a:stretch/>
        </p:blipFill>
        <p:spPr bwMode="auto">
          <a:xfrm>
            <a:off x="11353800" y="5738899"/>
            <a:ext cx="645682" cy="88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3136380169"/>
              </p:ext>
            </p:extLst>
          </p:nvPr>
        </p:nvGraphicFramePr>
        <p:xfrm>
          <a:off x="1496644" y="425001"/>
          <a:ext cx="9079606" cy="60545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481055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1726</TotalTime>
  <Words>1992</Words>
  <Application>Microsoft Office PowerPoint</Application>
  <PresentationFormat>Personalizado</PresentationFormat>
  <Paragraphs>795</Paragraphs>
  <Slides>34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36" baseType="lpstr">
      <vt:lpstr>Tema de Office</vt:lpstr>
      <vt:lpstr>Documento</vt:lpstr>
      <vt:lpstr>CARRERA DE INGENIERÍA EN ADMINISTRACIÓN TURÍSTICA Y HOTELERA      TEMA: PLAN DE APROVECHAMIENTO DEL PATRIMONIO CULTURAL Y RECURSOS NATURALES PARA IMPULSAR EL TURISMO EN EL CANTÓN ROCAFUERTE, PROVINCIA DE MANABÍ   DIRECTOR: MSC. LUIS HUARACA  CODIRECTOR: MBA. EDISON MORENO   </vt:lpstr>
      <vt:lpstr>INTRODUCCIÓN</vt:lpstr>
      <vt:lpstr>Presentación de PowerPoint</vt:lpstr>
      <vt:lpstr>CANTÓN ROCAFUERTE</vt:lpstr>
      <vt:lpstr>INVENTARIO</vt:lpstr>
      <vt:lpstr>DEFINICIÓN DEL PROBLEMA</vt:lpstr>
      <vt:lpstr>ESTUDIO DE MERCADO</vt:lpstr>
      <vt:lpstr>FORMATO ENCUESTA</vt:lpstr>
      <vt:lpstr>VARIABLES</vt:lpstr>
      <vt:lpstr>Presentación de PowerPoint</vt:lpstr>
      <vt:lpstr>Presentación de PowerPoint</vt:lpstr>
      <vt:lpstr>Presentación de PowerPoint</vt:lpstr>
      <vt:lpstr>PERFIL DEL CLIENTE </vt:lpstr>
      <vt:lpstr>MATRIZ FODA</vt:lpstr>
      <vt:lpstr>ANÁLISIS Y SELECCIÓN DE ESTRATEGIAS</vt:lpstr>
      <vt:lpstr>Presentación de PowerPoint</vt:lpstr>
      <vt:lpstr>PROYECTO DE CAPACITACIÓN Y ACTUALIZACIÓN DE  CONOCIMIENTOS</vt:lpstr>
      <vt:lpstr>ANÁLISIS DE IMPACTO SOCIAL, ECONÓMICO Y AMBIENTAL</vt:lpstr>
      <vt:lpstr>PROYECTO PARA LA IMPLEMENTACIÓN DE LA MARCA TURÍSTICA</vt:lpstr>
      <vt:lpstr>PROYECTO PARA LA IMPLEMENTACIÓN DE LA MARCA TURÍSTICA</vt:lpstr>
      <vt:lpstr>ANÁLISIS DE IMPACTO SOCIAL, ECONÓMICO Y AMBIENTAL</vt:lpstr>
      <vt:lpstr> PROYECTO PARA LA PROMOCIÓN Y DIFUSIÓN TURÍSTICA </vt:lpstr>
      <vt:lpstr>PROYECTO PARA LA PROMOCIÓN Y DIFUSIÓN TURÍSTICA</vt:lpstr>
      <vt:lpstr>POSTALES</vt:lpstr>
      <vt:lpstr>VOLANTES</vt:lpstr>
      <vt:lpstr>TRÍPTICOS</vt:lpstr>
      <vt:lpstr>AFICHE</vt:lpstr>
      <vt:lpstr> TOUR “ROCAFUERTE BELLEZA NATURAL Y CULTURAL” </vt:lpstr>
      <vt:lpstr> TOUR “CIUDAD BLANCA DE LOS CAMPANARIOS” </vt:lpstr>
      <vt:lpstr>ANÁLISIS DE IMPACTO SOCIAL, ECONÓMICO Y AMBIENTAL</vt:lpstr>
      <vt:lpstr>CÉDULA PRESUPUESTARIA</vt:lpstr>
      <vt:lpstr>PROYECCIÓN DE DEMANDA</vt:lpstr>
      <vt:lpstr>CONCLUSIONES </vt:lpstr>
      <vt:lpstr>RECOMENDACIONES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CARRERA DE INGENIERÍA EN ADMINISTRACIÓN TURÍSTICA Y HOTELERA      TEMA: PLAN DE APROVECHAMIENTO DEL PATRIMONIO CULTURAL Y RECURSOS NATURALES PARA IMPULSAR EL TURISMO EN EL CANTÓN ROCAFUERTE, PROVINCIA DE MANABÍ  DIRECTOR: MSC. LUIS HUARACA  CODIRECTOR: MBA. EDISON MORENO</dc:title>
  <dc:creator>FACENET7</dc:creator>
  <cp:lastModifiedBy>USR</cp:lastModifiedBy>
  <cp:revision>112</cp:revision>
  <dcterms:created xsi:type="dcterms:W3CDTF">2015-05-16T15:10:02Z</dcterms:created>
  <dcterms:modified xsi:type="dcterms:W3CDTF">2015-05-29T19:19:06Z</dcterms:modified>
</cp:coreProperties>
</file>