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37"/>
  </p:notesMasterIdLst>
  <p:sldIdLst>
    <p:sldId id="256" r:id="rId2"/>
    <p:sldId id="294" r:id="rId3"/>
    <p:sldId id="332" r:id="rId4"/>
    <p:sldId id="259" r:id="rId5"/>
    <p:sldId id="318" r:id="rId6"/>
    <p:sldId id="265" r:id="rId7"/>
    <p:sldId id="299" r:id="rId8"/>
    <p:sldId id="333" r:id="rId9"/>
    <p:sldId id="325" r:id="rId10"/>
    <p:sldId id="338" r:id="rId11"/>
    <p:sldId id="326" r:id="rId12"/>
    <p:sldId id="334" r:id="rId13"/>
    <p:sldId id="300" r:id="rId14"/>
    <p:sldId id="307" r:id="rId15"/>
    <p:sldId id="335" r:id="rId16"/>
    <p:sldId id="302" r:id="rId17"/>
    <p:sldId id="308" r:id="rId18"/>
    <p:sldId id="309" r:id="rId19"/>
    <p:sldId id="310" r:id="rId20"/>
    <p:sldId id="311" r:id="rId21"/>
    <p:sldId id="328" r:id="rId22"/>
    <p:sldId id="336" r:id="rId23"/>
    <p:sldId id="304" r:id="rId24"/>
    <p:sldId id="329" r:id="rId25"/>
    <p:sldId id="312" r:id="rId26"/>
    <p:sldId id="330" r:id="rId27"/>
    <p:sldId id="313" r:id="rId28"/>
    <p:sldId id="315" r:id="rId29"/>
    <p:sldId id="316" r:id="rId30"/>
    <p:sldId id="317" r:id="rId31"/>
    <p:sldId id="337" r:id="rId32"/>
    <p:sldId id="305" r:id="rId33"/>
    <p:sldId id="324" r:id="rId34"/>
    <p:sldId id="331" r:id="rId35"/>
    <p:sldId id="306" r:id="rId36"/>
  </p:sldIdLst>
  <p:sldSz cx="9144000" cy="6858000" type="screen4x3"/>
  <p:notesSz cx="6858000" cy="9144000"/>
  <p:defaultTextStyle>
    <a:defPPr>
      <a:defRPr lang="es-EC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>
        <p:scale>
          <a:sx n="80" d="100"/>
          <a:sy n="80" d="100"/>
        </p:scale>
        <p:origin x="-528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200" d="100"/>
        <a:sy n="2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C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75BF7B5-0758-4880-9C15-C03558A46BE0}" type="datetimeFigureOut">
              <a:rPr lang="es-EC"/>
              <a:pPr>
                <a:defRPr/>
              </a:pPr>
              <a:t>17/09/2014</a:t>
            </a:fld>
            <a:endParaRPr lang="es-EC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EC" noProof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EC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BF28443-D69C-46B5-8B5F-A749698A5708}" type="slidenum">
              <a:rPr lang="es-EC"/>
              <a:pPr>
                <a:defRPr/>
              </a:pPr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xmlns="" val="31249030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150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F50E521-847A-4158-B051-B489CAB942A4}" type="slidenum">
              <a:rPr lang="es-EC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s-EC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662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DA408FE-FF0C-4120-BCAB-598F6A7EBAC3}" type="slidenum">
              <a:rPr lang="es-EC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s-EC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662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DA408FE-FF0C-4120-BCAB-598F6A7EBAC3}" type="slidenum">
              <a:rPr lang="es-EC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s-EC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355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FB70C62-EB42-41A4-A3D3-DB53F7D7DD1C}" type="slidenum">
              <a:rPr lang="es-EC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s-EC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277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9E5247A-5441-402E-8332-0EC547B3B827}" type="slidenum">
              <a:rPr lang="es-EC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s-EC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277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3D9C96F-DF9F-4EE1-8163-64351FD9EF98}" type="slidenum">
              <a:rPr lang="es-EC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s-EC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355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FB70C62-EB42-41A4-A3D3-DB53F7D7DD1C}" type="slidenum">
              <a:rPr lang="es-EC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es-EC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482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2FB1932-A7B6-4FBF-8CCA-E8C146448DDE}" type="slidenum">
              <a:rPr lang="es-EC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es-EC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482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0D09422-FEC0-4BFA-A645-EC3F736B0B31}" type="slidenum">
              <a:rPr lang="es-EC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es-EC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482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8356BFF-4371-4C99-8784-656A392C6B88}" type="slidenum">
              <a:rPr lang="es-EC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es-EC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482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1F57231-ED80-4252-A819-32D634880D97}" type="slidenum">
              <a:rPr lang="es-EC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es-EC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355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FB70C62-EB42-41A4-A3D3-DB53F7D7DD1C}" type="slidenum">
              <a:rPr lang="es-EC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s-EC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482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69B15D0-6337-435D-ABE9-A213732AD32B}" type="slidenum">
              <a:rPr lang="es-EC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es-EC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482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69B15D0-6337-435D-ABE9-A213732AD32B}" type="slidenum">
              <a:rPr lang="es-EC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es-EC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355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FB70C62-EB42-41A4-A3D3-DB53F7D7DD1C}" type="slidenum">
              <a:rPr lang="es-EC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es-EC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686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7D2EDCA-0668-4E91-BB03-62CE24AD20BD}" type="slidenum">
              <a:rPr lang="es-EC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endParaRPr lang="es-EC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686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7D2EDCA-0668-4E91-BB03-62CE24AD20BD}" type="slidenum">
              <a:rPr lang="es-EC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</a:t>
            </a:fld>
            <a:endParaRPr lang="es-EC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686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166F1B2-C08B-4717-9FA3-386B9E0FC76A}" type="slidenum">
              <a:rPr lang="es-EC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25</a:t>
            </a:fld>
            <a:endParaRPr lang="es-EC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686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166F1B2-C08B-4717-9FA3-386B9E0FC76A}" type="slidenum">
              <a:rPr lang="es-EC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26</a:t>
            </a:fld>
            <a:endParaRPr lang="es-EC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686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B531CD4-4C11-4ED4-84C1-573C3DEDC2BF}" type="slidenum">
              <a:rPr lang="es-EC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27</a:t>
            </a:fld>
            <a:endParaRPr lang="es-EC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686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993E729-AD7B-4465-A6AA-AB3FF6CF12A8}" type="slidenum">
              <a:rPr lang="es-EC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28</a:t>
            </a:fld>
            <a:endParaRPr lang="es-EC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686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B653265-2C8A-42DB-90AB-13CA9DDFDE8D}" type="slidenum">
              <a:rPr lang="es-EC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29</a:t>
            </a:fld>
            <a:endParaRPr lang="es-EC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355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FB70C62-EB42-41A4-A3D3-DB53F7D7DD1C}" type="slidenum">
              <a:rPr lang="es-EC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s-EC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686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CC75C27-6975-4D18-B9E3-93491D60C615}" type="slidenum">
              <a:rPr lang="es-EC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30</a:t>
            </a:fld>
            <a:endParaRPr lang="es-EC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355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FB70C62-EB42-41A4-A3D3-DB53F7D7DD1C}" type="slidenum">
              <a:rPr lang="es-EC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31</a:t>
            </a:fld>
            <a:endParaRPr lang="es-EC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789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9345A29-37CF-4B7F-963D-0D3CD4DCACC5}" type="slidenum">
              <a:rPr lang="es-EC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32</a:t>
            </a:fld>
            <a:endParaRPr lang="es-EC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789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9345A29-37CF-4B7F-963D-0D3CD4DCACC5}" type="slidenum">
              <a:rPr lang="es-EC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33</a:t>
            </a:fld>
            <a:endParaRPr lang="es-EC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789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9345A29-37CF-4B7F-963D-0D3CD4DCACC5}" type="slidenum">
              <a:rPr lang="es-EC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34</a:t>
            </a:fld>
            <a:endParaRPr lang="es-EC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891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1AE4342-AEFC-498B-A77A-F9CC23DB873A}" type="slidenum">
              <a:rPr lang="es-EC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35</a:t>
            </a:fld>
            <a:endParaRPr lang="es-EC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662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DA408FE-FF0C-4120-BCAB-598F6A7EBAC3}" type="slidenum">
              <a:rPr lang="es-EC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s-EC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458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B677D85-2F7F-48A7-AB56-745F4EF82A53}" type="slidenum">
              <a:rPr lang="es-EC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s-EC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867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E8699A3-8BD1-4130-94D9-4E34B74F0778}" type="slidenum">
              <a:rPr lang="es-EC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s-EC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072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5AEFCA5-779C-4550-A0C3-861655EAC90C}" type="slidenum">
              <a:rPr lang="es-EC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s-EC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355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FB70C62-EB42-41A4-A3D3-DB53F7D7DD1C}" type="slidenum">
              <a:rPr lang="es-EC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s-EC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662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DA408FE-FF0C-4120-BCAB-598F6A7EBAC3}" type="slidenum">
              <a:rPr lang="es-EC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s-EC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4184D2-6305-4E3F-832D-07510E9FD5AC}" type="datetime1">
              <a:rPr lang="es-EC"/>
              <a:pPr>
                <a:defRPr/>
              </a:pPr>
              <a:t>17/09/2014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DAA3A1-150E-4693-B018-B590562541FD}" type="slidenum">
              <a:rPr lang="es-EC"/>
              <a:pPr>
                <a:defRPr/>
              </a:pPr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FF73F9-FA40-43F3-B100-86F52A500EA2}" type="datetime1">
              <a:rPr lang="es-EC"/>
              <a:pPr>
                <a:defRPr/>
              </a:pPr>
              <a:t>17/09/2014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362A93-8E40-4AD7-8497-B1112880F530}" type="slidenum">
              <a:rPr lang="es-EC"/>
              <a:pPr>
                <a:defRPr/>
              </a:pPr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08E20D-1A5A-474E-8342-813652366430}" type="datetime1">
              <a:rPr lang="es-EC"/>
              <a:pPr>
                <a:defRPr/>
              </a:pPr>
              <a:t>17/09/2014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C398B1-3919-441F-974A-CF1900295E3D}" type="slidenum">
              <a:rPr lang="es-EC"/>
              <a:pPr>
                <a:defRPr/>
              </a:pPr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FF20E8-98C5-4E79-89BA-E7C378D302FB}" type="datetime1">
              <a:rPr lang="es-EC"/>
              <a:pPr>
                <a:defRPr/>
              </a:pPr>
              <a:t>17/09/2014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CEABB1-526B-4977-BAE2-68D3881EFD04}" type="slidenum">
              <a:rPr lang="es-EC"/>
              <a:pPr>
                <a:defRPr/>
              </a:pPr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51D1C5-61E1-4796-B019-549851E7466B}" type="datetime1">
              <a:rPr lang="es-EC"/>
              <a:pPr>
                <a:defRPr/>
              </a:pPr>
              <a:t>17/09/2014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47E496-C77F-4709-91A2-92C1AED0A001}" type="slidenum">
              <a:rPr lang="es-EC"/>
              <a:pPr>
                <a:defRPr/>
              </a:pPr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01E879-7AAA-4661-AE77-08F18B3BB3C4}" type="datetime1">
              <a:rPr lang="es-EC"/>
              <a:pPr>
                <a:defRPr/>
              </a:pPr>
              <a:t>17/09/2014</a:t>
            </a:fld>
            <a:endParaRPr lang="es-EC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C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A0F639-4F00-4AE8-B92E-C20AD8D68438}" type="slidenum">
              <a:rPr lang="es-EC"/>
              <a:pPr>
                <a:defRPr/>
              </a:pPr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228F48-2D82-4CD4-AFF1-C6590EAFCB6D}" type="datetime1">
              <a:rPr lang="es-EC"/>
              <a:pPr>
                <a:defRPr/>
              </a:pPr>
              <a:t>17/09/2014</a:t>
            </a:fld>
            <a:endParaRPr lang="es-EC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C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8E1269-4B77-4CB9-BE5D-B9B7B266871C}" type="slidenum">
              <a:rPr lang="es-EC"/>
              <a:pPr>
                <a:defRPr/>
              </a:pPr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7E01D9-0FA1-48B6-91C5-2DBD8A1E0284}" type="datetime1">
              <a:rPr lang="es-EC"/>
              <a:pPr>
                <a:defRPr/>
              </a:pPr>
              <a:t>17/09/2014</a:t>
            </a:fld>
            <a:endParaRPr lang="es-EC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C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9817A9-3E40-47B8-9AC6-5498E4C4C583}" type="slidenum">
              <a:rPr lang="es-EC"/>
              <a:pPr>
                <a:defRPr/>
              </a:pPr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152881-3406-4B35-8FD3-F220CD4EE7C1}" type="datetime1">
              <a:rPr lang="es-EC"/>
              <a:pPr>
                <a:defRPr/>
              </a:pPr>
              <a:t>17/09/2014</a:t>
            </a:fld>
            <a:endParaRPr lang="es-EC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C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9B6A0E-2450-4072-9814-0F3B150E8FA0}" type="slidenum">
              <a:rPr lang="es-EC"/>
              <a:pPr>
                <a:defRPr/>
              </a:pPr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334D08-8A34-45DE-94A8-3B5942000AAF}" type="datetime1">
              <a:rPr lang="es-EC"/>
              <a:pPr>
                <a:defRPr/>
              </a:pPr>
              <a:t>17/09/2014</a:t>
            </a:fld>
            <a:endParaRPr lang="es-EC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C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9D5F50-17C0-4233-823F-E10C3BE84A88}" type="slidenum">
              <a:rPr lang="es-EC"/>
              <a:pPr>
                <a:defRPr/>
              </a:pPr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C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E171D0-642A-450C-99CA-0F9761104FED}" type="datetime1">
              <a:rPr lang="es-EC"/>
              <a:pPr>
                <a:defRPr/>
              </a:pPr>
              <a:t>17/09/2014</a:t>
            </a:fld>
            <a:endParaRPr lang="es-EC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C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EFCE88-2CCC-4B8E-AFF6-E9DE544B2539}" type="slidenum">
              <a:rPr lang="es-EC"/>
              <a:pPr>
                <a:defRPr/>
              </a:pPr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s-EC" smtClean="0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 smtClean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3156212-77B4-4E57-9B22-5B1958FC8618}" type="datetime1">
              <a:rPr lang="es-EC"/>
              <a:pPr>
                <a:defRPr/>
              </a:pPr>
              <a:t>17/09/2014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A6A7F7F-BD59-475F-B66B-F40185E80D8E}" type="slidenum">
              <a:rPr lang="es-EC"/>
              <a:pPr>
                <a:defRPr/>
              </a:pPr>
              <a:t>‹Nº›</a:t>
            </a:fld>
            <a:endParaRPr lang="es-EC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1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1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Rectángulo"/>
          <p:cNvSpPr/>
          <p:nvPr/>
        </p:nvSpPr>
        <p:spPr>
          <a:xfrm>
            <a:off x="755650" y="2349500"/>
            <a:ext cx="7632700" cy="8302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000" b="1" dirty="0">
                <a:latin typeface="+mj-lt"/>
                <a:cs typeface="+mn-cs"/>
              </a:rPr>
              <a:t>MAESTRÍA EN GERENCIA DE REDES Y TELECOMUNICACIONES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C" sz="2800" dirty="0">
              <a:solidFill>
                <a:schemeClr val="bg2">
                  <a:lumMod val="5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7" name="16 Rectángulo"/>
          <p:cNvSpPr/>
          <p:nvPr/>
        </p:nvSpPr>
        <p:spPr>
          <a:xfrm>
            <a:off x="250825" y="2924175"/>
            <a:ext cx="8675688" cy="3397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600" b="1" dirty="0">
                <a:latin typeface="+mj-lt"/>
                <a:cs typeface="+mn-cs"/>
              </a:rPr>
              <a:t>PERFIL DE TESIS PREVIO A LA OBTENCIÓN DEL TÍTULO DE MAGISTER</a:t>
            </a:r>
            <a:endParaRPr lang="es-EC" sz="1600" dirty="0">
              <a:latin typeface="+mj-lt"/>
              <a:cs typeface="+mn-cs"/>
            </a:endParaRPr>
          </a:p>
        </p:txBody>
      </p:sp>
      <p:sp>
        <p:nvSpPr>
          <p:cNvPr id="18" name="17 Rectángulo"/>
          <p:cNvSpPr/>
          <p:nvPr/>
        </p:nvSpPr>
        <p:spPr>
          <a:xfrm>
            <a:off x="2339975" y="5026025"/>
            <a:ext cx="4572000" cy="9239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b="1" dirty="0">
                <a:latin typeface="+mj-lt"/>
              </a:rPr>
              <a:t>Maestrante: Ing. Carmen </a:t>
            </a:r>
            <a:r>
              <a:rPr lang="es-ES" b="1" dirty="0" err="1">
                <a:latin typeface="+mj-lt"/>
              </a:rPr>
              <a:t>Moromenacho</a:t>
            </a:r>
            <a:endParaRPr lang="es-ES" b="1" dirty="0">
              <a:latin typeface="+mj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b="1" dirty="0">
                <a:latin typeface="+mj-lt"/>
              </a:rPr>
              <a:t/>
            </a:r>
            <a:br>
              <a:rPr lang="es-ES" b="1" dirty="0">
                <a:latin typeface="+mj-lt"/>
              </a:rPr>
            </a:br>
            <a:r>
              <a:rPr lang="es-ES" b="1" dirty="0">
                <a:latin typeface="+mj-lt"/>
              </a:rPr>
              <a:t>Tutor: Ing. Carlos Aguilar </a:t>
            </a:r>
            <a:r>
              <a:rPr lang="es-ES" b="1" dirty="0" err="1">
                <a:latin typeface="+mn-lt"/>
              </a:rPr>
              <a:t>Msc.</a:t>
            </a:r>
            <a:endParaRPr lang="es-EC" dirty="0">
              <a:latin typeface="+mn-lt"/>
              <a:cs typeface="+mn-cs"/>
            </a:endParaRPr>
          </a:p>
        </p:txBody>
      </p:sp>
      <p:sp>
        <p:nvSpPr>
          <p:cNvPr id="19" name="18 Rectángulo"/>
          <p:cNvSpPr/>
          <p:nvPr/>
        </p:nvSpPr>
        <p:spPr>
          <a:xfrm>
            <a:off x="3275856" y="6092825"/>
            <a:ext cx="26626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C" b="1" dirty="0" smtClean="0">
                <a:latin typeface="+mj-lt"/>
              </a:rPr>
              <a:t>18 de septiembre de 2014</a:t>
            </a:r>
            <a:endParaRPr lang="es-EC" dirty="0">
              <a:latin typeface="+mj-lt"/>
              <a:cs typeface="+mn-cs"/>
            </a:endParaRPr>
          </a:p>
        </p:txBody>
      </p:sp>
      <p:pic>
        <p:nvPicPr>
          <p:cNvPr id="2054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375" y="620713"/>
            <a:ext cx="1828800" cy="158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20 Rectángulo redondeado"/>
          <p:cNvSpPr/>
          <p:nvPr/>
        </p:nvSpPr>
        <p:spPr>
          <a:xfrm>
            <a:off x="539552" y="3573016"/>
            <a:ext cx="7776864" cy="122413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000" b="1" dirty="0">
                <a:solidFill>
                  <a:schemeClr val="tx1"/>
                </a:solidFill>
                <a:latin typeface="+mj-lt"/>
              </a:rPr>
              <a:t>“Estudio de Factibilidad Comercial y Financiera para brindar Servicios de Internet Satelital a través de la Tecnología de Banda Ka a clientes de la CNT EP." </a:t>
            </a:r>
            <a:endParaRPr lang="es-EC" sz="2000" dirty="0"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 redondeado"/>
          <p:cNvSpPr/>
          <p:nvPr/>
        </p:nvSpPr>
        <p:spPr>
          <a:xfrm>
            <a:off x="539750" y="846138"/>
            <a:ext cx="7710488" cy="460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C"/>
          </a:p>
        </p:txBody>
      </p:sp>
      <p:sp>
        <p:nvSpPr>
          <p:cNvPr id="7" name="6 Rectángulo redondeado"/>
          <p:cNvSpPr/>
          <p:nvPr/>
        </p:nvSpPr>
        <p:spPr>
          <a:xfrm>
            <a:off x="606425" y="6381750"/>
            <a:ext cx="7710488" cy="460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C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89D807-5317-4504-B61F-7D7B46577564}" type="slidenum">
              <a:rPr lang="es-EC" b="1" i="1"/>
              <a:pPr>
                <a:defRPr/>
              </a:pPr>
              <a:t>10</a:t>
            </a:fld>
            <a:endParaRPr lang="es-EC" b="1" i="1" dirty="0"/>
          </a:p>
        </p:txBody>
      </p:sp>
      <p:sp>
        <p:nvSpPr>
          <p:cNvPr id="10" name="9 CuadroTexto"/>
          <p:cNvSpPr txBox="1"/>
          <p:nvPr/>
        </p:nvSpPr>
        <p:spPr>
          <a:xfrm>
            <a:off x="395288" y="260350"/>
            <a:ext cx="7561262" cy="5857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C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TECNOLOGÍA DE BANDA KA</a:t>
            </a:r>
            <a:endParaRPr lang="es-EC" sz="3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pic>
        <p:nvPicPr>
          <p:cNvPr id="7174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74013" y="144463"/>
            <a:ext cx="1135062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25 Rectángulo"/>
          <p:cNvSpPr>
            <a:spLocks noChangeArrowheads="1"/>
          </p:cNvSpPr>
          <p:nvPr/>
        </p:nvSpPr>
        <p:spPr bwMode="auto">
          <a:xfrm>
            <a:off x="539750" y="6453188"/>
            <a:ext cx="77771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000" b="1">
                <a:latin typeface="Calibri" pitchFamily="34" charset="0"/>
              </a:rPr>
              <a:t>Estudio de Factibilidad Comercial y Financiera para brindar Servicios de Internet Satelital a través de la Tecnología de Banda Ka a clientes de la CNT EP.</a:t>
            </a:r>
            <a:endParaRPr lang="es-EC" sz="1000" b="1">
              <a:latin typeface="Calibri" pitchFamily="34" charset="0"/>
            </a:endParaRPr>
          </a:p>
        </p:txBody>
      </p:sp>
      <p:sp>
        <p:nvSpPr>
          <p:cNvPr id="717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C">
              <a:latin typeface="Calibri" pitchFamily="34" charset="0"/>
            </a:endParaRPr>
          </a:p>
        </p:txBody>
      </p:sp>
      <p:sp>
        <p:nvSpPr>
          <p:cNvPr id="17" name="16 CuadroTexto"/>
          <p:cNvSpPr txBox="1"/>
          <p:nvPr/>
        </p:nvSpPr>
        <p:spPr>
          <a:xfrm>
            <a:off x="467544" y="980728"/>
            <a:ext cx="7561262" cy="49244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C" sz="2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Principales Ventajas y Desventajas de banda </a:t>
            </a:r>
            <a:r>
              <a:rPr lang="es-EC" sz="2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Ka</a:t>
            </a:r>
            <a:r>
              <a:rPr lang="es-EC" sz="2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:</a:t>
            </a:r>
            <a:endParaRPr lang="es-EC" sz="2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graphicFrame>
        <p:nvGraphicFramePr>
          <p:cNvPr id="11" name="10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89935041"/>
              </p:ext>
            </p:extLst>
          </p:nvPr>
        </p:nvGraphicFramePr>
        <p:xfrm>
          <a:off x="1907704" y="1916832"/>
          <a:ext cx="5040560" cy="1656183"/>
        </p:xfrm>
        <a:graphic>
          <a:graphicData uri="http://schemas.openxmlformats.org/drawingml/2006/table">
            <a:tbl>
              <a:tblPr>
                <a:effectLst>
                  <a:innerShdw blurRad="63500" dist="50800" dir="8100000">
                    <a:schemeClr val="tx2">
                      <a:lumMod val="75000"/>
                      <a:alpha val="50000"/>
                    </a:schemeClr>
                  </a:innerShdw>
                </a:effectLst>
              </a:tblPr>
              <a:tblGrid>
                <a:gridCol w="5040560"/>
              </a:tblGrid>
              <a:tr h="327957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VENTAJAS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376091"/>
                    </a:solidFill>
                  </a:tcPr>
                </a:tc>
              </a:tr>
              <a:tr h="327957">
                <a:tc>
                  <a:txBody>
                    <a:bodyPr/>
                    <a:lstStyle/>
                    <a:p>
                      <a:pPr marL="171450" indent="-171450" algn="l" fontAlgn="ctr">
                        <a:buFont typeface="Wingdings" pitchFamily="2" charset="2"/>
                        <a:buChar char="ü"/>
                      </a:pPr>
                      <a:r>
                        <a:rPr lang="es-EC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s-EC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Antena de menor tamaño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</a:tr>
              <a:tr h="327957">
                <a:tc>
                  <a:txBody>
                    <a:bodyPr/>
                    <a:lstStyle/>
                    <a:p>
                      <a:pPr marL="171450" indent="-171450" algn="l" fontAlgn="ctr">
                        <a:buFont typeface="Wingdings" pitchFamily="2" charset="2"/>
                        <a:buChar char="ü"/>
                      </a:pPr>
                      <a:r>
                        <a:rPr lang="es-EC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Menor </a:t>
                      </a:r>
                      <a:r>
                        <a:rPr lang="es-EC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tiempo requerido para instalación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</a:tr>
              <a:tr h="327957">
                <a:tc>
                  <a:txBody>
                    <a:bodyPr/>
                    <a:lstStyle/>
                    <a:p>
                      <a:pPr marL="171450" indent="-171450" algn="l" fontAlgn="ctr">
                        <a:buFont typeface="Wingdings" pitchFamily="2" charset="2"/>
                        <a:buChar char="ü"/>
                      </a:pPr>
                      <a:r>
                        <a:rPr lang="es-EC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Reutilización </a:t>
                      </a:r>
                      <a:r>
                        <a:rPr lang="es-EC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 Frecuencias, por ende reducción del costo del espectro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</a:tr>
              <a:tr h="344355">
                <a:tc>
                  <a:txBody>
                    <a:bodyPr/>
                    <a:lstStyle/>
                    <a:p>
                      <a:pPr marL="171450" indent="-171450" algn="l" fontAlgn="ctr">
                        <a:buFont typeface="Wingdings" pitchFamily="2" charset="2"/>
                        <a:buChar char="ü"/>
                      </a:pPr>
                      <a:r>
                        <a:rPr lang="es-EC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La </a:t>
                      </a:r>
                      <a:r>
                        <a:rPr lang="es-EC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señal </a:t>
                      </a:r>
                      <a:r>
                        <a:rPr lang="es-EC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llega </a:t>
                      </a:r>
                      <a:r>
                        <a:rPr lang="es-EC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 lugares donde la banda C y </a:t>
                      </a:r>
                      <a:r>
                        <a:rPr lang="es-EC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Ku</a:t>
                      </a:r>
                      <a:r>
                        <a:rPr lang="es-EC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no pueden llegar.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1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6587354"/>
              </p:ext>
            </p:extLst>
          </p:nvPr>
        </p:nvGraphicFramePr>
        <p:xfrm>
          <a:off x="1907704" y="4074589"/>
          <a:ext cx="5040560" cy="1514651"/>
        </p:xfrm>
        <a:graphic>
          <a:graphicData uri="http://schemas.openxmlformats.org/drawingml/2006/table">
            <a:tbl>
              <a:tblPr>
                <a:effectLst>
                  <a:innerShdw blurRad="63500" dist="50800" dir="8100000">
                    <a:schemeClr val="accent6">
                      <a:lumMod val="75000"/>
                      <a:alpha val="50000"/>
                    </a:schemeClr>
                  </a:innerShdw>
                </a:effectLst>
              </a:tblPr>
              <a:tblGrid>
                <a:gridCol w="5040560"/>
              </a:tblGrid>
              <a:tr h="496607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DESVENTAJAS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E46D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46D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46D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46D0A"/>
                    </a:solidFill>
                  </a:tcPr>
                </a:tc>
              </a:tr>
              <a:tr h="496607">
                <a:tc>
                  <a:txBody>
                    <a:bodyPr/>
                    <a:lstStyle/>
                    <a:p>
                      <a:pPr marL="171450" indent="-171450" algn="l" fontAlgn="ctr">
                        <a:buFont typeface="Wingdings" pitchFamily="2" charset="2"/>
                        <a:buChar char="ü"/>
                      </a:pPr>
                      <a:r>
                        <a:rPr lang="es-EC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s-EC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Mayor</a:t>
                      </a:r>
                      <a:r>
                        <a:rPr lang="es-EC" sz="12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efecto de atenuación</a:t>
                      </a:r>
                      <a:r>
                        <a:rPr lang="es-EC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s-EC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causadas por la </a:t>
                      </a:r>
                      <a:r>
                        <a:rPr lang="es-EC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lluvia y nubes.</a:t>
                      </a:r>
                      <a:endParaRPr lang="es-EC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E46D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46D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</a:tr>
              <a:tr h="521437">
                <a:tc>
                  <a:txBody>
                    <a:bodyPr/>
                    <a:lstStyle/>
                    <a:p>
                      <a:pPr marL="171450" indent="-171450" algn="l" fontAlgn="ctr">
                        <a:buFont typeface="Wingdings" pitchFamily="2" charset="2"/>
                        <a:buChar char="ü"/>
                      </a:pPr>
                      <a:r>
                        <a:rPr lang="es-EC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Utilización </a:t>
                      </a:r>
                      <a:r>
                        <a:rPr lang="es-EC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 transmisores más potentes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E46D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46D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E46D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 redondeado"/>
          <p:cNvSpPr/>
          <p:nvPr/>
        </p:nvSpPr>
        <p:spPr>
          <a:xfrm>
            <a:off x="539750" y="846138"/>
            <a:ext cx="7710488" cy="460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C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89D807-5317-4504-B61F-7D7B46577564}" type="slidenum">
              <a:rPr lang="es-EC" b="1" i="1"/>
              <a:pPr>
                <a:defRPr/>
              </a:pPr>
              <a:t>11</a:t>
            </a:fld>
            <a:endParaRPr lang="es-EC" b="1" i="1" dirty="0"/>
          </a:p>
        </p:txBody>
      </p:sp>
      <p:sp>
        <p:nvSpPr>
          <p:cNvPr id="10" name="9 CuadroTexto"/>
          <p:cNvSpPr txBox="1"/>
          <p:nvPr/>
        </p:nvSpPr>
        <p:spPr>
          <a:xfrm>
            <a:off x="395288" y="260350"/>
            <a:ext cx="7561262" cy="5857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C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TECNOLOGÍA DE BANDA KA</a:t>
            </a:r>
            <a:endParaRPr lang="es-EC" sz="3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pic>
        <p:nvPicPr>
          <p:cNvPr id="7174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74013" y="144463"/>
            <a:ext cx="1135062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25 Rectángulo"/>
          <p:cNvSpPr>
            <a:spLocks noChangeArrowheads="1"/>
          </p:cNvSpPr>
          <p:nvPr/>
        </p:nvSpPr>
        <p:spPr bwMode="auto">
          <a:xfrm>
            <a:off x="539750" y="6453188"/>
            <a:ext cx="77771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000" b="1">
                <a:latin typeface="Calibri" pitchFamily="34" charset="0"/>
              </a:rPr>
              <a:t>Estudio de Factibilidad Comercial y Financiera para brindar Servicios de Internet Satelital a través de la Tecnología de Banda Ka a clientes de la CNT EP.</a:t>
            </a:r>
            <a:endParaRPr lang="es-EC" sz="1000" b="1">
              <a:latin typeface="Calibri" pitchFamily="34" charset="0"/>
            </a:endParaRPr>
          </a:p>
        </p:txBody>
      </p:sp>
      <p:sp>
        <p:nvSpPr>
          <p:cNvPr id="717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C">
              <a:latin typeface="Calibri" pitchFamily="34" charset="0"/>
            </a:endParaRPr>
          </a:p>
        </p:txBody>
      </p:sp>
      <p:sp>
        <p:nvSpPr>
          <p:cNvPr id="17" name="16 CuadroTexto"/>
          <p:cNvSpPr txBox="1"/>
          <p:nvPr/>
        </p:nvSpPr>
        <p:spPr>
          <a:xfrm>
            <a:off x="467544" y="980728"/>
            <a:ext cx="7561262" cy="49244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C" sz="2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Internet a través de banda </a:t>
            </a:r>
            <a:r>
              <a:rPr lang="es-EC" sz="2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Ka</a:t>
            </a:r>
            <a:r>
              <a:rPr lang="es-EC" sz="2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:</a:t>
            </a:r>
            <a:endParaRPr lang="es-EC" sz="2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grpSp>
        <p:nvGrpSpPr>
          <p:cNvPr id="3" name="2 Grupo"/>
          <p:cNvGrpSpPr/>
          <p:nvPr/>
        </p:nvGrpSpPr>
        <p:grpSpPr>
          <a:xfrm>
            <a:off x="606425" y="2132857"/>
            <a:ext cx="7710488" cy="4294931"/>
            <a:chOff x="606425" y="2132857"/>
            <a:chExt cx="7710488" cy="4294931"/>
          </a:xfrm>
        </p:grpSpPr>
        <p:sp>
          <p:nvSpPr>
            <p:cNvPr id="7" name="6 Rectángulo redondeado"/>
            <p:cNvSpPr/>
            <p:nvPr/>
          </p:nvSpPr>
          <p:spPr>
            <a:xfrm>
              <a:off x="606425" y="6381750"/>
              <a:ext cx="7710488" cy="4603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C"/>
            </a:p>
          </p:txBody>
        </p:sp>
        <p:pic>
          <p:nvPicPr>
            <p:cNvPr id="7179" name="Picture 4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131859" y="2132857"/>
              <a:ext cx="6527779" cy="3600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" name="1 Rectángulo"/>
            <p:cNvSpPr/>
            <p:nvPr/>
          </p:nvSpPr>
          <p:spPr>
            <a:xfrm>
              <a:off x="1131859" y="4149080"/>
              <a:ext cx="1207893" cy="72008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C"/>
            </a:p>
          </p:txBody>
        </p:sp>
        <p:sp>
          <p:nvSpPr>
            <p:cNvPr id="12" name="11 Rectángulo"/>
            <p:cNvSpPr/>
            <p:nvPr/>
          </p:nvSpPr>
          <p:spPr>
            <a:xfrm>
              <a:off x="1103884" y="5229200"/>
              <a:ext cx="6708476" cy="72008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C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17 Rectángulo redondeado"/>
          <p:cNvSpPr/>
          <p:nvPr/>
        </p:nvSpPr>
        <p:spPr>
          <a:xfrm>
            <a:off x="539552" y="2492896"/>
            <a:ext cx="8064896" cy="93610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5" name="14 Rectángulo redondeado"/>
          <p:cNvSpPr/>
          <p:nvPr/>
        </p:nvSpPr>
        <p:spPr>
          <a:xfrm>
            <a:off x="900113" y="1268413"/>
            <a:ext cx="7127875" cy="6477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C"/>
          </a:p>
        </p:txBody>
      </p:sp>
      <p:sp>
        <p:nvSpPr>
          <p:cNvPr id="4" name="3 CuadroTexto"/>
          <p:cNvSpPr txBox="1"/>
          <p:nvPr/>
        </p:nvSpPr>
        <p:spPr>
          <a:xfrm>
            <a:off x="468313" y="260350"/>
            <a:ext cx="5256212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C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AGENDA</a:t>
            </a:r>
          </a:p>
        </p:txBody>
      </p:sp>
      <p:sp>
        <p:nvSpPr>
          <p:cNvPr id="6" name="5 Rectángulo redondeado"/>
          <p:cNvSpPr/>
          <p:nvPr/>
        </p:nvSpPr>
        <p:spPr>
          <a:xfrm>
            <a:off x="539750" y="846138"/>
            <a:ext cx="7710488" cy="460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C"/>
          </a:p>
        </p:txBody>
      </p:sp>
      <p:sp>
        <p:nvSpPr>
          <p:cNvPr id="7" name="6 Rectángulo redondeado"/>
          <p:cNvSpPr/>
          <p:nvPr/>
        </p:nvSpPr>
        <p:spPr>
          <a:xfrm>
            <a:off x="606425" y="6381750"/>
            <a:ext cx="7710488" cy="460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C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147A3B-FE0E-4F73-88B8-52844C0D2132}" type="slidenum">
              <a:rPr lang="es-EC" b="1" i="1"/>
              <a:pPr>
                <a:defRPr/>
              </a:pPr>
              <a:t>12</a:t>
            </a:fld>
            <a:endParaRPr lang="es-EC" b="1" i="1" dirty="0"/>
          </a:p>
        </p:txBody>
      </p:sp>
      <p:sp>
        <p:nvSpPr>
          <p:cNvPr id="10" name="9 CuadroTexto"/>
          <p:cNvSpPr txBox="1"/>
          <p:nvPr/>
        </p:nvSpPr>
        <p:spPr>
          <a:xfrm>
            <a:off x="468313" y="1052736"/>
            <a:ext cx="7559675" cy="58477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C" sz="3200" dirty="0" smtClean="0">
                <a:latin typeface="+mn-lt"/>
                <a:cs typeface="+mn-cs"/>
              </a:rPr>
              <a:t>Introducción</a:t>
            </a:r>
            <a:endParaRPr lang="es-EC" sz="3200" dirty="0">
              <a:latin typeface="+mn-lt"/>
              <a:cs typeface="+mn-cs"/>
            </a:endParaRPr>
          </a:p>
        </p:txBody>
      </p:sp>
      <p:sp>
        <p:nvSpPr>
          <p:cNvPr id="4106" name="15 Rectángulo"/>
          <p:cNvSpPr>
            <a:spLocks noChangeArrowheads="1"/>
          </p:cNvSpPr>
          <p:nvPr/>
        </p:nvSpPr>
        <p:spPr bwMode="auto">
          <a:xfrm>
            <a:off x="467544" y="2351782"/>
            <a:ext cx="8175823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ES" sz="3200" dirty="0">
                <a:latin typeface="Calibri" pitchFamily="34" charset="0"/>
              </a:rPr>
              <a:t>  </a:t>
            </a:r>
            <a:r>
              <a:rPr lang="es-ES" sz="3200" dirty="0" smtClean="0">
                <a:latin typeface="Calibri" pitchFamily="34" charset="0"/>
              </a:rPr>
              <a:t>Demanda </a:t>
            </a:r>
            <a:r>
              <a:rPr lang="es-ES" sz="3200" dirty="0">
                <a:latin typeface="Calibri" pitchFamily="34" charset="0"/>
              </a:rPr>
              <a:t>de servicio de internet </a:t>
            </a:r>
            <a:r>
              <a:rPr lang="es-ES" sz="3200" dirty="0" smtClean="0">
                <a:latin typeface="Calibri" pitchFamily="34" charset="0"/>
              </a:rPr>
              <a:t>rural por </a:t>
            </a:r>
            <a:endParaRPr lang="es-ES" sz="3200" dirty="0">
              <a:latin typeface="Calibri" pitchFamily="34" charset="0"/>
            </a:endParaRPr>
          </a:p>
          <a:p>
            <a:r>
              <a:rPr lang="es-ES" sz="3200" dirty="0">
                <a:latin typeface="Calibri" pitchFamily="34" charset="0"/>
              </a:rPr>
              <a:t>   </a:t>
            </a:r>
            <a:r>
              <a:rPr lang="es-ES" sz="3200" dirty="0" smtClean="0">
                <a:latin typeface="Calibri" pitchFamily="34" charset="0"/>
              </a:rPr>
              <a:t> solución </a:t>
            </a:r>
            <a:r>
              <a:rPr lang="es-ES" sz="3200" dirty="0">
                <a:latin typeface="Calibri" pitchFamily="34" charset="0"/>
              </a:rPr>
              <a:t>Satelital en la CNT EP</a:t>
            </a:r>
            <a:r>
              <a:rPr lang="es-ES" sz="3200" dirty="0" smtClean="0">
                <a:latin typeface="Calibri" pitchFamily="34" charset="0"/>
              </a:rPr>
              <a:t>.    </a:t>
            </a:r>
            <a:endParaRPr lang="es-EC" sz="3200" dirty="0">
              <a:latin typeface="Calibri" pitchFamily="34" charset="0"/>
            </a:endParaRPr>
          </a:p>
        </p:txBody>
      </p:sp>
      <p:pic>
        <p:nvPicPr>
          <p:cNvPr id="4107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74013" y="144463"/>
            <a:ext cx="1135062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8" name="21 Rectángulo"/>
          <p:cNvSpPr>
            <a:spLocks noChangeArrowheads="1"/>
          </p:cNvSpPr>
          <p:nvPr/>
        </p:nvSpPr>
        <p:spPr bwMode="auto">
          <a:xfrm>
            <a:off x="539750" y="6453188"/>
            <a:ext cx="77771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000" b="1">
                <a:latin typeface="Calibri" pitchFamily="34" charset="0"/>
              </a:rPr>
              <a:t>Estudio de Factibilidad Comercial y Financiera para brindar Servicios de Internet Satelital a través de la Tecnología de Banda Ka a clientes de la CNT EP.</a:t>
            </a:r>
            <a:endParaRPr lang="es-EC" sz="1000" b="1">
              <a:latin typeface="Calibri" pitchFamily="34" charset="0"/>
            </a:endParaRPr>
          </a:p>
        </p:txBody>
      </p:sp>
      <p:sp>
        <p:nvSpPr>
          <p:cNvPr id="4109" name="16 Rectángulo"/>
          <p:cNvSpPr>
            <a:spLocks noChangeArrowheads="1"/>
          </p:cNvSpPr>
          <p:nvPr/>
        </p:nvSpPr>
        <p:spPr bwMode="auto">
          <a:xfrm>
            <a:off x="467544" y="3501008"/>
            <a:ext cx="419893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s-EC" sz="3200" dirty="0">
                <a:latin typeface="Calibri" pitchFamily="34" charset="0"/>
              </a:rPr>
              <a:t>Factibilidad Comercial</a:t>
            </a:r>
          </a:p>
        </p:txBody>
      </p:sp>
      <p:sp>
        <p:nvSpPr>
          <p:cNvPr id="4110" name="20 Rectángulo"/>
          <p:cNvSpPr>
            <a:spLocks noChangeArrowheads="1"/>
          </p:cNvSpPr>
          <p:nvPr/>
        </p:nvSpPr>
        <p:spPr bwMode="auto">
          <a:xfrm>
            <a:off x="467544" y="4293096"/>
            <a:ext cx="42513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s-EC" sz="3200" dirty="0">
                <a:latin typeface="Calibri" pitchFamily="34" charset="0"/>
              </a:rPr>
              <a:t>Factibilidad Financiera</a:t>
            </a:r>
          </a:p>
        </p:txBody>
      </p:sp>
      <p:sp>
        <p:nvSpPr>
          <p:cNvPr id="4111" name="20 Rectángulo"/>
          <p:cNvSpPr>
            <a:spLocks noChangeArrowheads="1"/>
          </p:cNvSpPr>
          <p:nvPr/>
        </p:nvSpPr>
        <p:spPr bwMode="auto">
          <a:xfrm>
            <a:off x="467544" y="5085184"/>
            <a:ext cx="6122988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s-EC" sz="3200" dirty="0">
                <a:latin typeface="Calibri" pitchFamily="34" charset="0"/>
              </a:rPr>
              <a:t>Conclusiones y Recomendaciones</a:t>
            </a:r>
          </a:p>
        </p:txBody>
      </p:sp>
      <p:sp>
        <p:nvSpPr>
          <p:cNvPr id="16" name="15 CuadroTexto"/>
          <p:cNvSpPr txBox="1"/>
          <p:nvPr/>
        </p:nvSpPr>
        <p:spPr>
          <a:xfrm>
            <a:off x="467544" y="1692097"/>
            <a:ext cx="7559675" cy="58477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C" sz="3200" dirty="0" smtClean="0">
                <a:latin typeface="+mn-lt"/>
                <a:cs typeface="+mn-cs"/>
              </a:rPr>
              <a:t>Tecnología de Banda </a:t>
            </a:r>
            <a:r>
              <a:rPr lang="es-EC" sz="3200" dirty="0" err="1" smtClean="0">
                <a:latin typeface="+mn-lt"/>
                <a:cs typeface="+mn-cs"/>
              </a:rPr>
              <a:t>Ka</a:t>
            </a:r>
            <a:endParaRPr lang="es-EC" sz="3200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6" descr="http://profile.ak.fbcdn.net/hprofile-ak-snc6/8424_166988388905_2629760_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50238" y="131763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Rectángulo redondeado"/>
          <p:cNvSpPr/>
          <p:nvPr/>
        </p:nvSpPr>
        <p:spPr>
          <a:xfrm>
            <a:off x="539750" y="846138"/>
            <a:ext cx="7710488" cy="460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C"/>
          </a:p>
        </p:txBody>
      </p:sp>
      <p:sp>
        <p:nvSpPr>
          <p:cNvPr id="7" name="6 Rectángulo redondeado"/>
          <p:cNvSpPr/>
          <p:nvPr/>
        </p:nvSpPr>
        <p:spPr>
          <a:xfrm flipV="1">
            <a:off x="539750" y="6399213"/>
            <a:ext cx="7710488" cy="539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C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FE272A-368D-46E9-A446-E41B60676FA4}" type="slidenum">
              <a:rPr lang="es-EC" b="1" i="1"/>
              <a:pPr>
                <a:defRPr/>
              </a:pPr>
              <a:t>13</a:t>
            </a:fld>
            <a:endParaRPr lang="es-EC" b="1" i="1" dirty="0"/>
          </a:p>
        </p:txBody>
      </p:sp>
      <p:sp>
        <p:nvSpPr>
          <p:cNvPr id="10" name="9 CuadroTexto"/>
          <p:cNvSpPr txBox="1"/>
          <p:nvPr/>
        </p:nvSpPr>
        <p:spPr>
          <a:xfrm>
            <a:off x="395288" y="0"/>
            <a:ext cx="7561262" cy="954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Demanda </a:t>
            </a:r>
            <a:r>
              <a:rPr lang="es-ES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de servicio de internet rural por solución Satelital en la CNT EP.</a:t>
            </a:r>
            <a:endParaRPr lang="es-EC" sz="2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pic>
        <p:nvPicPr>
          <p:cNvPr id="12295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74013" y="144463"/>
            <a:ext cx="1135062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6" name="20 Rectángulo"/>
          <p:cNvSpPr>
            <a:spLocks noChangeArrowheads="1"/>
          </p:cNvSpPr>
          <p:nvPr/>
        </p:nvSpPr>
        <p:spPr bwMode="auto">
          <a:xfrm>
            <a:off x="539750" y="6453188"/>
            <a:ext cx="77771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000" b="1">
                <a:latin typeface="Calibri" pitchFamily="34" charset="0"/>
              </a:rPr>
              <a:t>Estudio de Factibilidad Comercial y Financiera para brindar Servicios de Internet Satelital a través de la Tecnología de Banda Ka a clientes de la CNT EP.</a:t>
            </a:r>
            <a:endParaRPr lang="es-EC" sz="1000" b="1">
              <a:latin typeface="Calibri" pitchFamily="34" charset="0"/>
            </a:endParaRPr>
          </a:p>
        </p:txBody>
      </p:sp>
      <p:sp>
        <p:nvSpPr>
          <p:cNvPr id="21" name="20 Rectángulo redondeado"/>
          <p:cNvSpPr/>
          <p:nvPr/>
        </p:nvSpPr>
        <p:spPr>
          <a:xfrm>
            <a:off x="1547664" y="1268760"/>
            <a:ext cx="2232248" cy="108012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C" dirty="0">
                <a:solidFill>
                  <a:schemeClr val="tx1"/>
                </a:solidFill>
                <a:cs typeface="Arial" charset="0"/>
              </a:rPr>
              <a:t>Departamento de Ventas Corporativas CNT EP: 1.542</a:t>
            </a:r>
          </a:p>
        </p:txBody>
      </p:sp>
      <p:sp>
        <p:nvSpPr>
          <p:cNvPr id="24" name="23 Rectángulo redondeado"/>
          <p:cNvSpPr/>
          <p:nvPr/>
        </p:nvSpPr>
        <p:spPr>
          <a:xfrm>
            <a:off x="4572000" y="1268760"/>
            <a:ext cx="2232248" cy="108012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C" dirty="0">
                <a:solidFill>
                  <a:schemeClr val="tx1"/>
                </a:solidFill>
                <a:cs typeface="Arial" charset="0"/>
              </a:rPr>
              <a:t>Implementación de 800 </a:t>
            </a:r>
            <a:r>
              <a:rPr lang="es-EC" dirty="0" err="1">
                <a:solidFill>
                  <a:schemeClr val="tx1"/>
                </a:solidFill>
                <a:cs typeface="Arial" charset="0"/>
              </a:rPr>
              <a:t>infocentros</a:t>
            </a:r>
            <a:r>
              <a:rPr lang="es-EC" dirty="0">
                <a:solidFill>
                  <a:schemeClr val="tx1"/>
                </a:solidFill>
                <a:cs typeface="Arial" charset="0"/>
              </a:rPr>
              <a:t> hasta 2015</a:t>
            </a:r>
          </a:p>
        </p:txBody>
      </p:sp>
      <p:pic>
        <p:nvPicPr>
          <p:cNvPr id="12303" name="Picture 3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9750" y="2820988"/>
            <a:ext cx="7286625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25 Llamada ovalada"/>
          <p:cNvSpPr/>
          <p:nvPr/>
        </p:nvSpPr>
        <p:spPr>
          <a:xfrm>
            <a:off x="7884368" y="4149080"/>
            <a:ext cx="1080120" cy="936104"/>
          </a:xfrm>
          <a:prstGeom prst="wedgeEllipseCallout">
            <a:avLst>
              <a:gd name="adj1" fmla="val -54001"/>
              <a:gd name="adj2" fmla="val 115687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C" dirty="0">
                <a:solidFill>
                  <a:schemeClr val="tx1"/>
                </a:solidFill>
                <a:cs typeface="Arial" charset="0"/>
              </a:rPr>
              <a:t>Total:2.327</a:t>
            </a:r>
          </a:p>
        </p:txBody>
      </p:sp>
      <p:sp>
        <p:nvSpPr>
          <p:cNvPr id="27" name="26 Rectángulo redondeado"/>
          <p:cNvSpPr/>
          <p:nvPr/>
        </p:nvSpPr>
        <p:spPr>
          <a:xfrm>
            <a:off x="7452320" y="2276872"/>
            <a:ext cx="1152128" cy="50405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C" sz="1200" dirty="0" err="1">
                <a:solidFill>
                  <a:schemeClr val="tx1"/>
                </a:solidFill>
                <a:cs typeface="Arial" charset="0"/>
              </a:rPr>
              <a:t>Churn</a:t>
            </a:r>
            <a:r>
              <a:rPr lang="es-EC" sz="1200" dirty="0">
                <a:solidFill>
                  <a:schemeClr val="tx1"/>
                </a:solidFill>
                <a:cs typeface="Arial" charset="0"/>
              </a:rPr>
              <a:t>: 0,1%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12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4" grpId="0" animBg="1"/>
      <p:bldP spid="26" grpId="0" animBg="1"/>
      <p:bldP spid="2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6" descr="http://profile.ak.fbcdn.net/hprofile-ak-snc6/8424_166988388905_2629760_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50238" y="131763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Rectángulo redondeado"/>
          <p:cNvSpPr/>
          <p:nvPr/>
        </p:nvSpPr>
        <p:spPr>
          <a:xfrm>
            <a:off x="539750" y="846138"/>
            <a:ext cx="7710488" cy="460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C"/>
          </a:p>
        </p:txBody>
      </p:sp>
      <p:sp>
        <p:nvSpPr>
          <p:cNvPr id="7" name="6 Rectángulo redondeado"/>
          <p:cNvSpPr/>
          <p:nvPr/>
        </p:nvSpPr>
        <p:spPr>
          <a:xfrm flipV="1">
            <a:off x="539750" y="6399213"/>
            <a:ext cx="7710488" cy="539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C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44DE11-F4EF-41B3-8F06-D1BE3FE37EF0}" type="slidenum">
              <a:rPr lang="es-EC" b="1" i="1"/>
              <a:pPr>
                <a:defRPr/>
              </a:pPr>
              <a:t>14</a:t>
            </a:fld>
            <a:endParaRPr lang="es-EC" b="1" i="1" dirty="0"/>
          </a:p>
        </p:txBody>
      </p:sp>
      <p:sp>
        <p:nvSpPr>
          <p:cNvPr id="10" name="9 CuadroTexto"/>
          <p:cNvSpPr txBox="1"/>
          <p:nvPr/>
        </p:nvSpPr>
        <p:spPr>
          <a:xfrm>
            <a:off x="395288" y="0"/>
            <a:ext cx="7561262" cy="954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Demanda </a:t>
            </a:r>
            <a:r>
              <a:rPr lang="es-ES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de servicio de internet rural por solución Satelital en la CNT EP.</a:t>
            </a:r>
            <a:endParaRPr lang="es-EC" sz="2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pic>
        <p:nvPicPr>
          <p:cNvPr id="13319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74013" y="144463"/>
            <a:ext cx="1135062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20" name="20 Rectángulo"/>
          <p:cNvSpPr>
            <a:spLocks noChangeArrowheads="1"/>
          </p:cNvSpPr>
          <p:nvPr/>
        </p:nvSpPr>
        <p:spPr bwMode="auto">
          <a:xfrm>
            <a:off x="539750" y="6453188"/>
            <a:ext cx="77771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000" b="1">
                <a:latin typeface="Calibri" pitchFamily="34" charset="0"/>
              </a:rPr>
              <a:t>Estudio de Factibilidad Comercial y Financiera para brindar Servicios de Internet Satelital a través de la Tecnología de Banda Ka a clientes de la CNT EP.</a:t>
            </a:r>
            <a:endParaRPr lang="es-EC" sz="1000" b="1">
              <a:latin typeface="Calibri" pitchFamily="34" charset="0"/>
            </a:endParaRPr>
          </a:p>
        </p:txBody>
      </p:sp>
      <p:sp>
        <p:nvSpPr>
          <p:cNvPr id="21" name="20 Rectángulo redondeado"/>
          <p:cNvSpPr/>
          <p:nvPr/>
        </p:nvSpPr>
        <p:spPr>
          <a:xfrm>
            <a:off x="2267744" y="1268760"/>
            <a:ext cx="4752528" cy="1152128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C" dirty="0">
                <a:solidFill>
                  <a:schemeClr val="tx1"/>
                </a:solidFill>
                <a:cs typeface="Arial" charset="0"/>
              </a:rPr>
              <a:t>El uso de Internet desde el año 2009 al año 2012 en el sector rural pasó del 9,1% al 17,8%. (Crecimiento anual de 2.9 % aprox.)</a:t>
            </a:r>
          </a:p>
        </p:txBody>
      </p:sp>
      <p:pic>
        <p:nvPicPr>
          <p:cNvPr id="13324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98401" y="2852738"/>
            <a:ext cx="6657975" cy="295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3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 redondeado"/>
          <p:cNvSpPr/>
          <p:nvPr/>
        </p:nvSpPr>
        <p:spPr>
          <a:xfrm>
            <a:off x="611560" y="3501008"/>
            <a:ext cx="7272808" cy="64807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5" name="14 Rectángulo redondeado"/>
          <p:cNvSpPr/>
          <p:nvPr/>
        </p:nvSpPr>
        <p:spPr>
          <a:xfrm>
            <a:off x="900113" y="1268413"/>
            <a:ext cx="7127875" cy="6477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C"/>
          </a:p>
        </p:txBody>
      </p:sp>
      <p:sp>
        <p:nvSpPr>
          <p:cNvPr id="4" name="3 CuadroTexto"/>
          <p:cNvSpPr txBox="1"/>
          <p:nvPr/>
        </p:nvSpPr>
        <p:spPr>
          <a:xfrm>
            <a:off x="468313" y="260350"/>
            <a:ext cx="5256212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C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AGENDA</a:t>
            </a:r>
          </a:p>
        </p:txBody>
      </p:sp>
      <p:sp>
        <p:nvSpPr>
          <p:cNvPr id="6" name="5 Rectángulo redondeado"/>
          <p:cNvSpPr/>
          <p:nvPr/>
        </p:nvSpPr>
        <p:spPr>
          <a:xfrm>
            <a:off x="539750" y="846138"/>
            <a:ext cx="7710488" cy="460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C"/>
          </a:p>
        </p:txBody>
      </p:sp>
      <p:sp>
        <p:nvSpPr>
          <p:cNvPr id="7" name="6 Rectángulo redondeado"/>
          <p:cNvSpPr/>
          <p:nvPr/>
        </p:nvSpPr>
        <p:spPr>
          <a:xfrm>
            <a:off x="606425" y="6381750"/>
            <a:ext cx="7710488" cy="460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C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147A3B-FE0E-4F73-88B8-52844C0D2132}" type="slidenum">
              <a:rPr lang="es-EC" b="1" i="1"/>
              <a:pPr>
                <a:defRPr/>
              </a:pPr>
              <a:t>15</a:t>
            </a:fld>
            <a:endParaRPr lang="es-EC" b="1" i="1" dirty="0"/>
          </a:p>
        </p:txBody>
      </p:sp>
      <p:sp>
        <p:nvSpPr>
          <p:cNvPr id="10" name="9 CuadroTexto"/>
          <p:cNvSpPr txBox="1"/>
          <p:nvPr/>
        </p:nvSpPr>
        <p:spPr>
          <a:xfrm>
            <a:off x="468313" y="1052736"/>
            <a:ext cx="7559675" cy="58477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C" sz="3200" dirty="0" smtClean="0">
                <a:latin typeface="+mn-lt"/>
                <a:cs typeface="+mn-cs"/>
              </a:rPr>
              <a:t>Introducción</a:t>
            </a:r>
            <a:endParaRPr lang="es-EC" sz="3200" dirty="0">
              <a:latin typeface="+mn-lt"/>
              <a:cs typeface="+mn-cs"/>
            </a:endParaRPr>
          </a:p>
        </p:txBody>
      </p:sp>
      <p:sp>
        <p:nvSpPr>
          <p:cNvPr id="4106" name="15 Rectángulo"/>
          <p:cNvSpPr>
            <a:spLocks noChangeArrowheads="1"/>
          </p:cNvSpPr>
          <p:nvPr/>
        </p:nvSpPr>
        <p:spPr bwMode="auto">
          <a:xfrm>
            <a:off x="467544" y="2351782"/>
            <a:ext cx="8175823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ES" sz="3200" dirty="0">
                <a:latin typeface="Calibri" pitchFamily="34" charset="0"/>
              </a:rPr>
              <a:t>  </a:t>
            </a:r>
            <a:r>
              <a:rPr lang="es-ES" sz="3200" dirty="0" smtClean="0">
                <a:latin typeface="Calibri" pitchFamily="34" charset="0"/>
              </a:rPr>
              <a:t>Demanda </a:t>
            </a:r>
            <a:r>
              <a:rPr lang="es-ES" sz="3200" dirty="0">
                <a:latin typeface="Calibri" pitchFamily="34" charset="0"/>
              </a:rPr>
              <a:t>de servicio de internet </a:t>
            </a:r>
            <a:r>
              <a:rPr lang="es-ES" sz="3200" dirty="0" smtClean="0">
                <a:latin typeface="Calibri" pitchFamily="34" charset="0"/>
              </a:rPr>
              <a:t>rural por </a:t>
            </a:r>
            <a:endParaRPr lang="es-ES" sz="3200" dirty="0">
              <a:latin typeface="Calibri" pitchFamily="34" charset="0"/>
            </a:endParaRPr>
          </a:p>
          <a:p>
            <a:r>
              <a:rPr lang="es-ES" sz="3200" dirty="0">
                <a:latin typeface="Calibri" pitchFamily="34" charset="0"/>
              </a:rPr>
              <a:t>   </a:t>
            </a:r>
            <a:r>
              <a:rPr lang="es-ES" sz="3200" dirty="0" smtClean="0">
                <a:latin typeface="Calibri" pitchFamily="34" charset="0"/>
              </a:rPr>
              <a:t> solución </a:t>
            </a:r>
            <a:r>
              <a:rPr lang="es-ES" sz="3200" dirty="0">
                <a:latin typeface="Calibri" pitchFamily="34" charset="0"/>
              </a:rPr>
              <a:t>Satelital en la CNT EP</a:t>
            </a:r>
            <a:r>
              <a:rPr lang="es-ES" sz="3200" dirty="0" smtClean="0">
                <a:latin typeface="Calibri" pitchFamily="34" charset="0"/>
              </a:rPr>
              <a:t>.    </a:t>
            </a:r>
            <a:endParaRPr lang="es-EC" sz="3200" dirty="0">
              <a:latin typeface="Calibri" pitchFamily="34" charset="0"/>
            </a:endParaRPr>
          </a:p>
        </p:txBody>
      </p:sp>
      <p:pic>
        <p:nvPicPr>
          <p:cNvPr id="4107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74013" y="144463"/>
            <a:ext cx="1135062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8" name="21 Rectángulo"/>
          <p:cNvSpPr>
            <a:spLocks noChangeArrowheads="1"/>
          </p:cNvSpPr>
          <p:nvPr/>
        </p:nvSpPr>
        <p:spPr bwMode="auto">
          <a:xfrm>
            <a:off x="539750" y="6453188"/>
            <a:ext cx="77771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000" b="1">
                <a:latin typeface="Calibri" pitchFamily="34" charset="0"/>
              </a:rPr>
              <a:t>Estudio de Factibilidad Comercial y Financiera para brindar Servicios de Internet Satelital a través de la Tecnología de Banda Ka a clientes de la CNT EP.</a:t>
            </a:r>
            <a:endParaRPr lang="es-EC" sz="1000" b="1">
              <a:latin typeface="Calibri" pitchFamily="34" charset="0"/>
            </a:endParaRPr>
          </a:p>
        </p:txBody>
      </p:sp>
      <p:sp>
        <p:nvSpPr>
          <p:cNvPr id="4109" name="16 Rectángulo"/>
          <p:cNvSpPr>
            <a:spLocks noChangeArrowheads="1"/>
          </p:cNvSpPr>
          <p:nvPr/>
        </p:nvSpPr>
        <p:spPr bwMode="auto">
          <a:xfrm>
            <a:off x="467544" y="3501008"/>
            <a:ext cx="419893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s-EC" sz="3200" dirty="0">
                <a:latin typeface="Calibri" pitchFamily="34" charset="0"/>
              </a:rPr>
              <a:t>Factibilidad Comercial</a:t>
            </a:r>
          </a:p>
        </p:txBody>
      </p:sp>
      <p:sp>
        <p:nvSpPr>
          <p:cNvPr id="4110" name="20 Rectángulo"/>
          <p:cNvSpPr>
            <a:spLocks noChangeArrowheads="1"/>
          </p:cNvSpPr>
          <p:nvPr/>
        </p:nvSpPr>
        <p:spPr bwMode="auto">
          <a:xfrm>
            <a:off x="467544" y="4293096"/>
            <a:ext cx="42513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s-EC" sz="3200" dirty="0">
                <a:latin typeface="Calibri" pitchFamily="34" charset="0"/>
              </a:rPr>
              <a:t>Factibilidad Financiera</a:t>
            </a:r>
          </a:p>
        </p:txBody>
      </p:sp>
      <p:sp>
        <p:nvSpPr>
          <p:cNvPr id="4111" name="20 Rectángulo"/>
          <p:cNvSpPr>
            <a:spLocks noChangeArrowheads="1"/>
          </p:cNvSpPr>
          <p:nvPr/>
        </p:nvSpPr>
        <p:spPr bwMode="auto">
          <a:xfrm>
            <a:off x="467544" y="5085184"/>
            <a:ext cx="6122988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s-EC" sz="3200" dirty="0">
                <a:latin typeface="Calibri" pitchFamily="34" charset="0"/>
              </a:rPr>
              <a:t>Conclusiones y Recomendaciones</a:t>
            </a:r>
          </a:p>
        </p:txBody>
      </p:sp>
      <p:sp>
        <p:nvSpPr>
          <p:cNvPr id="16" name="15 CuadroTexto"/>
          <p:cNvSpPr txBox="1"/>
          <p:nvPr/>
        </p:nvSpPr>
        <p:spPr>
          <a:xfrm>
            <a:off x="467544" y="1692097"/>
            <a:ext cx="7559675" cy="58477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C" sz="3200" dirty="0" smtClean="0">
                <a:latin typeface="+mn-lt"/>
                <a:cs typeface="+mn-cs"/>
              </a:rPr>
              <a:t>Tecnología de Banda </a:t>
            </a:r>
            <a:r>
              <a:rPr lang="es-EC" sz="3200" dirty="0" err="1" smtClean="0">
                <a:latin typeface="+mn-lt"/>
                <a:cs typeface="+mn-cs"/>
              </a:rPr>
              <a:t>Ka</a:t>
            </a:r>
            <a:endParaRPr lang="es-EC" sz="3200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6" descr="http://profile.ak.fbcdn.net/hprofile-ak-snc6/8424_166988388905_2629760_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50238" y="131763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Rectángulo redondeado"/>
          <p:cNvSpPr/>
          <p:nvPr/>
        </p:nvSpPr>
        <p:spPr>
          <a:xfrm>
            <a:off x="539750" y="846138"/>
            <a:ext cx="7710488" cy="460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C"/>
          </a:p>
        </p:txBody>
      </p:sp>
      <p:sp>
        <p:nvSpPr>
          <p:cNvPr id="7" name="6 Rectángulo redondeado"/>
          <p:cNvSpPr/>
          <p:nvPr/>
        </p:nvSpPr>
        <p:spPr>
          <a:xfrm flipV="1">
            <a:off x="539750" y="6399213"/>
            <a:ext cx="7710488" cy="539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C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BDE392-5F91-4242-B4DC-806269AD2C3F}" type="slidenum">
              <a:rPr lang="es-EC" b="1" i="1"/>
              <a:pPr>
                <a:defRPr/>
              </a:pPr>
              <a:t>16</a:t>
            </a:fld>
            <a:endParaRPr lang="es-EC" b="1" i="1" dirty="0"/>
          </a:p>
        </p:txBody>
      </p:sp>
      <p:pic>
        <p:nvPicPr>
          <p:cNvPr id="15366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74013" y="144463"/>
            <a:ext cx="1135062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7" name="20 Rectángulo"/>
          <p:cNvSpPr>
            <a:spLocks noChangeArrowheads="1"/>
          </p:cNvSpPr>
          <p:nvPr/>
        </p:nvSpPr>
        <p:spPr bwMode="auto">
          <a:xfrm>
            <a:off x="539750" y="6453188"/>
            <a:ext cx="77771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000" b="1">
                <a:latin typeface="Calibri" pitchFamily="34" charset="0"/>
              </a:rPr>
              <a:t>Estudio de Factibilidad Comercial y Financiera para brindar Servicios de Internet Satelital a través de la Tecnología de Banda Ka a clientes de la CNT EP.</a:t>
            </a:r>
            <a:endParaRPr lang="es-EC" sz="1000" b="1">
              <a:latin typeface="Calibri" pitchFamily="34" charset="0"/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611188" y="1052513"/>
            <a:ext cx="7489825" cy="120015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s-EC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Análisis del modelo de negocio de los operadores que actualmente brindan el servicio de internet satelital a través de la tecnología de banda </a:t>
            </a:r>
            <a:r>
              <a:rPr lang="es-EC" sz="24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Ka</a:t>
            </a:r>
            <a:r>
              <a:rPr lang="es-EC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en Latinoamérica</a:t>
            </a:r>
          </a:p>
        </p:txBody>
      </p:sp>
      <p:sp>
        <p:nvSpPr>
          <p:cNvPr id="13" name="12 CuadroTexto"/>
          <p:cNvSpPr txBox="1"/>
          <p:nvPr/>
        </p:nvSpPr>
        <p:spPr>
          <a:xfrm>
            <a:off x="395288" y="260350"/>
            <a:ext cx="7561262" cy="5857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C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Factibilidad </a:t>
            </a:r>
            <a:r>
              <a:rPr lang="es-EC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Comercial</a:t>
            </a:r>
            <a:endParaRPr lang="es-EC" sz="3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4" name="13 Rectángulo redondeado"/>
          <p:cNvSpPr/>
          <p:nvPr/>
        </p:nvSpPr>
        <p:spPr>
          <a:xfrm>
            <a:off x="827584" y="4437112"/>
            <a:ext cx="7344816" cy="144016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C" b="1" dirty="0">
                <a:solidFill>
                  <a:schemeClr val="tx1"/>
                </a:solidFill>
                <a:cs typeface="Arial" charset="0"/>
              </a:rPr>
              <a:t>Media Networks </a:t>
            </a:r>
            <a:r>
              <a:rPr lang="es-EC" dirty="0">
                <a:solidFill>
                  <a:schemeClr val="tx1"/>
                </a:solidFill>
                <a:cs typeface="Arial" charset="0"/>
              </a:rPr>
              <a:t>es una unidad de Telefónica Digital que presta servicios mayorista de TV paga e Internet Satelital, entre otros servicios a empresas y operadores de España, Estados Unidos, Brasil, México, Chile, Colombia, Argentina, Paraguay, Ecuador, Bolivia, Venezuela, Centroamérica y Perú, a través de sus </a:t>
            </a:r>
            <a:r>
              <a:rPr lang="es-EC" dirty="0" err="1">
                <a:solidFill>
                  <a:schemeClr val="tx1"/>
                </a:solidFill>
                <a:cs typeface="Arial" charset="0"/>
              </a:rPr>
              <a:t>telepuertos</a:t>
            </a:r>
            <a:r>
              <a:rPr lang="es-EC" dirty="0">
                <a:solidFill>
                  <a:schemeClr val="tx1"/>
                </a:solidFill>
                <a:cs typeface="Arial" charset="0"/>
              </a:rPr>
              <a:t> regionales. </a:t>
            </a:r>
          </a:p>
        </p:txBody>
      </p:sp>
      <p:sp>
        <p:nvSpPr>
          <p:cNvPr id="15" name="14 Rectángulo redondeado"/>
          <p:cNvSpPr/>
          <p:nvPr/>
        </p:nvSpPr>
        <p:spPr>
          <a:xfrm>
            <a:off x="4572000" y="2636912"/>
            <a:ext cx="3312368" cy="93610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C" dirty="0">
                <a:solidFill>
                  <a:schemeClr val="tx1"/>
                </a:solidFill>
                <a:cs typeface="Arial" charset="0"/>
              </a:rPr>
              <a:t>Adquisición total de la capacidad satelital en banda </a:t>
            </a:r>
            <a:r>
              <a:rPr lang="es-EC" dirty="0" err="1">
                <a:solidFill>
                  <a:schemeClr val="tx1"/>
                </a:solidFill>
                <a:cs typeface="Arial" charset="0"/>
              </a:rPr>
              <a:t>Ka</a:t>
            </a:r>
            <a:r>
              <a:rPr lang="es-EC" dirty="0">
                <a:solidFill>
                  <a:schemeClr val="tx1"/>
                </a:solidFill>
                <a:cs typeface="Arial" charset="0"/>
              </a:rPr>
              <a:t> del Amazonas 3</a:t>
            </a:r>
          </a:p>
        </p:txBody>
      </p:sp>
      <p:sp>
        <p:nvSpPr>
          <p:cNvPr id="16" name="15 Rectángulo redondeado"/>
          <p:cNvSpPr/>
          <p:nvPr/>
        </p:nvSpPr>
        <p:spPr>
          <a:xfrm>
            <a:off x="971600" y="2636912"/>
            <a:ext cx="3240360" cy="93610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C" dirty="0">
                <a:solidFill>
                  <a:schemeClr val="tx1"/>
                </a:solidFill>
                <a:cs typeface="Arial" charset="0"/>
              </a:rPr>
              <a:t> Satélite Amazonas 3, primero en ofrecer banda </a:t>
            </a:r>
            <a:r>
              <a:rPr lang="es-EC" dirty="0" err="1">
                <a:solidFill>
                  <a:schemeClr val="tx1"/>
                </a:solidFill>
                <a:cs typeface="Arial" charset="0"/>
              </a:rPr>
              <a:t>Ka</a:t>
            </a:r>
            <a:r>
              <a:rPr lang="es-EC" dirty="0">
                <a:solidFill>
                  <a:schemeClr val="tx1"/>
                </a:solidFill>
                <a:cs typeface="Arial" charset="0"/>
              </a:rPr>
              <a:t> de alta capacidad en América Latina.</a:t>
            </a:r>
          </a:p>
        </p:txBody>
      </p:sp>
      <p:grpSp>
        <p:nvGrpSpPr>
          <p:cNvPr id="2" name="1 Grupo"/>
          <p:cNvGrpSpPr/>
          <p:nvPr/>
        </p:nvGrpSpPr>
        <p:grpSpPr>
          <a:xfrm>
            <a:off x="2555875" y="3644900"/>
            <a:ext cx="4103688" cy="720725"/>
            <a:chOff x="2555875" y="3644900"/>
            <a:chExt cx="4103688" cy="720725"/>
          </a:xfrm>
        </p:grpSpPr>
        <p:sp>
          <p:nvSpPr>
            <p:cNvPr id="17" name="16 Flecha abajo"/>
            <p:cNvSpPr/>
            <p:nvPr/>
          </p:nvSpPr>
          <p:spPr>
            <a:xfrm>
              <a:off x="2555875" y="3644900"/>
              <a:ext cx="287338" cy="720725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EC"/>
            </a:p>
          </p:txBody>
        </p:sp>
        <p:sp>
          <p:nvSpPr>
            <p:cNvPr id="18" name="17 Flecha abajo"/>
            <p:cNvSpPr/>
            <p:nvPr/>
          </p:nvSpPr>
          <p:spPr>
            <a:xfrm>
              <a:off x="6372225" y="3644900"/>
              <a:ext cx="287338" cy="720725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EC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6" descr="http://profile.ak.fbcdn.net/hprofile-ak-snc6/8424_166988388905_2629760_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50238" y="131763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Rectángulo redondeado"/>
          <p:cNvSpPr/>
          <p:nvPr/>
        </p:nvSpPr>
        <p:spPr>
          <a:xfrm>
            <a:off x="539750" y="846138"/>
            <a:ext cx="7710488" cy="460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C"/>
          </a:p>
        </p:txBody>
      </p:sp>
      <p:sp>
        <p:nvSpPr>
          <p:cNvPr id="7" name="6 Rectángulo redondeado"/>
          <p:cNvSpPr/>
          <p:nvPr/>
        </p:nvSpPr>
        <p:spPr>
          <a:xfrm flipV="1">
            <a:off x="539750" y="6399213"/>
            <a:ext cx="7710488" cy="539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C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667D83-8C3B-4DF6-A043-99440B5A589C}" type="slidenum">
              <a:rPr lang="es-EC" b="1" i="1"/>
              <a:pPr>
                <a:defRPr/>
              </a:pPr>
              <a:t>17</a:t>
            </a:fld>
            <a:endParaRPr lang="es-EC" b="1" i="1" dirty="0"/>
          </a:p>
        </p:txBody>
      </p:sp>
      <p:pic>
        <p:nvPicPr>
          <p:cNvPr id="16390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74013" y="144463"/>
            <a:ext cx="1135062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1" name="20 Rectángulo"/>
          <p:cNvSpPr>
            <a:spLocks noChangeArrowheads="1"/>
          </p:cNvSpPr>
          <p:nvPr/>
        </p:nvSpPr>
        <p:spPr bwMode="auto">
          <a:xfrm>
            <a:off x="539750" y="6453188"/>
            <a:ext cx="77771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000" b="1">
                <a:latin typeface="Calibri" pitchFamily="34" charset="0"/>
              </a:rPr>
              <a:t>Estudio de Factibilidad Comercial y Financiera para brindar Servicios de Internet Satelital a través de la Tecnología de Banda Ka a clientes de la CNT EP.</a:t>
            </a:r>
            <a:endParaRPr lang="es-EC" sz="1000" b="1">
              <a:latin typeface="Calibri" pitchFamily="34" charset="0"/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395288" y="260350"/>
            <a:ext cx="7561262" cy="5857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C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Factibilidad </a:t>
            </a:r>
            <a:r>
              <a:rPr lang="es-EC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Comercial</a:t>
            </a:r>
            <a:endParaRPr lang="es-EC" sz="3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pic>
        <p:nvPicPr>
          <p:cNvPr id="16393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63109" y="2348880"/>
            <a:ext cx="7802188" cy="3528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10 Rectángulo redondeado"/>
          <p:cNvSpPr/>
          <p:nvPr/>
        </p:nvSpPr>
        <p:spPr>
          <a:xfrm>
            <a:off x="1403648" y="1340768"/>
            <a:ext cx="6048672" cy="576064"/>
          </a:xfrm>
          <a:prstGeom prst="roundRect">
            <a:avLst/>
          </a:prstGeom>
          <a:effectLst>
            <a:glow rad="1397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C" dirty="0" smtClean="0"/>
              <a:t>Modelo de Negocio: </a:t>
            </a:r>
            <a:r>
              <a:rPr lang="es-EC" b="1" dirty="0" smtClean="0"/>
              <a:t>LLAVE EN MANO Y DE MARCA BLANCA</a:t>
            </a:r>
            <a:endParaRPr lang="es-EC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6" descr="http://profile.ak.fbcdn.net/hprofile-ak-snc6/8424_166988388905_2629760_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50238" y="131763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Rectángulo redondeado"/>
          <p:cNvSpPr/>
          <p:nvPr/>
        </p:nvSpPr>
        <p:spPr>
          <a:xfrm>
            <a:off x="539750" y="846138"/>
            <a:ext cx="7710488" cy="460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C"/>
          </a:p>
        </p:txBody>
      </p:sp>
      <p:sp>
        <p:nvSpPr>
          <p:cNvPr id="7" name="6 Rectángulo redondeado"/>
          <p:cNvSpPr/>
          <p:nvPr/>
        </p:nvSpPr>
        <p:spPr>
          <a:xfrm flipV="1">
            <a:off x="539750" y="6399213"/>
            <a:ext cx="7710488" cy="539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C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5373AF-BCAA-4BC4-A117-F80A2858476D}" type="slidenum">
              <a:rPr lang="es-EC" b="1" i="1"/>
              <a:pPr>
                <a:defRPr/>
              </a:pPr>
              <a:t>18</a:t>
            </a:fld>
            <a:endParaRPr lang="es-EC" b="1" i="1" dirty="0"/>
          </a:p>
        </p:txBody>
      </p:sp>
      <p:pic>
        <p:nvPicPr>
          <p:cNvPr id="17414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74013" y="144463"/>
            <a:ext cx="1135062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5" name="20 Rectángulo"/>
          <p:cNvSpPr>
            <a:spLocks noChangeArrowheads="1"/>
          </p:cNvSpPr>
          <p:nvPr/>
        </p:nvSpPr>
        <p:spPr bwMode="auto">
          <a:xfrm>
            <a:off x="539750" y="6453188"/>
            <a:ext cx="77771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000" b="1">
                <a:latin typeface="Calibri" pitchFamily="34" charset="0"/>
              </a:rPr>
              <a:t>Estudio de Factibilidad Comercial y Financiera para brindar Servicios de Internet Satelital a través de la Tecnología de Banda Ka a clientes de la CNT EP.</a:t>
            </a:r>
            <a:endParaRPr lang="es-EC" sz="1000" b="1">
              <a:latin typeface="Calibri" pitchFamily="34" charset="0"/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395288" y="260350"/>
            <a:ext cx="7561262" cy="5857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C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Factibilidad </a:t>
            </a:r>
            <a:r>
              <a:rPr lang="es-EC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Comercial</a:t>
            </a:r>
            <a:endParaRPr lang="es-EC" sz="3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pic>
        <p:nvPicPr>
          <p:cNvPr id="36865" name="Picture 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3528" y="1287363"/>
            <a:ext cx="3888431" cy="473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13 Rectángulo"/>
          <p:cNvSpPr/>
          <p:nvPr/>
        </p:nvSpPr>
        <p:spPr>
          <a:xfrm>
            <a:off x="4139952" y="1412776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es-EC" dirty="0" smtClean="0">
                <a:latin typeface="Calibri" pitchFamily="34" charset="0"/>
              </a:rPr>
              <a:t>Los servicios de banda </a:t>
            </a:r>
            <a:r>
              <a:rPr lang="es-EC" dirty="0" err="1" smtClean="0">
                <a:latin typeface="Calibri" pitchFamily="34" charset="0"/>
              </a:rPr>
              <a:t>Ka</a:t>
            </a:r>
            <a:r>
              <a:rPr lang="es-EC" dirty="0" smtClean="0">
                <a:latin typeface="Calibri" pitchFamily="34" charset="0"/>
              </a:rPr>
              <a:t>, serán prestados a través de los </a:t>
            </a:r>
            <a:r>
              <a:rPr lang="es-EC" dirty="0" err="1" smtClean="0">
                <a:latin typeface="Calibri" pitchFamily="34" charset="0"/>
              </a:rPr>
              <a:t>telepuertos</a:t>
            </a:r>
            <a:r>
              <a:rPr lang="es-EC" dirty="0" smtClean="0">
                <a:latin typeface="Calibri" pitchFamily="34" charset="0"/>
              </a:rPr>
              <a:t> ubicados e instalados ya en: </a:t>
            </a:r>
            <a:endParaRPr lang="es-EC" dirty="0"/>
          </a:p>
        </p:txBody>
      </p:sp>
      <p:sp>
        <p:nvSpPr>
          <p:cNvPr id="17" name="16 Rectángulo"/>
          <p:cNvSpPr/>
          <p:nvPr/>
        </p:nvSpPr>
        <p:spPr>
          <a:xfrm>
            <a:off x="4139952" y="2267580"/>
            <a:ext cx="20882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s-EC" b="1" dirty="0" smtClean="0">
                <a:latin typeface="Calibri" pitchFamily="34" charset="0"/>
              </a:rPr>
              <a:t>Chile (Arica), y</a:t>
            </a:r>
            <a:r>
              <a:rPr lang="es-EC" dirty="0" smtClean="0">
                <a:latin typeface="Calibri" pitchFamily="34" charset="0"/>
              </a:rPr>
              <a:t> </a:t>
            </a:r>
            <a:endParaRPr lang="es-EC" dirty="0"/>
          </a:p>
        </p:txBody>
      </p:sp>
      <p:sp>
        <p:nvSpPr>
          <p:cNvPr id="18" name="17 Rectángulo"/>
          <p:cNvSpPr/>
          <p:nvPr/>
        </p:nvSpPr>
        <p:spPr>
          <a:xfrm>
            <a:off x="4139952" y="2636912"/>
            <a:ext cx="2286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s-EC" b="1" dirty="0" smtClean="0">
                <a:latin typeface="Calibri" pitchFamily="34" charset="0"/>
              </a:rPr>
              <a:t>USA (Laredo)</a:t>
            </a:r>
            <a:endParaRPr lang="es-EC" b="1" dirty="0"/>
          </a:p>
        </p:txBody>
      </p:sp>
      <p:sp>
        <p:nvSpPr>
          <p:cNvPr id="19" name="18 Rectángulo"/>
          <p:cNvSpPr/>
          <p:nvPr/>
        </p:nvSpPr>
        <p:spPr>
          <a:xfrm>
            <a:off x="4139952" y="297081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es-EC" dirty="0">
                <a:latin typeface="Calibri" pitchFamily="34" charset="0"/>
              </a:rPr>
              <a:t>A</a:t>
            </a:r>
            <a:r>
              <a:rPr lang="es-EC" dirty="0" smtClean="0">
                <a:latin typeface="Calibri" pitchFamily="34" charset="0"/>
              </a:rPr>
              <a:t>mbos serán controlados y monitoreados remotamente desde el </a:t>
            </a:r>
            <a:r>
              <a:rPr lang="es-EC" dirty="0" err="1" smtClean="0">
                <a:latin typeface="Calibri" pitchFamily="34" charset="0"/>
              </a:rPr>
              <a:t>telepuerto</a:t>
            </a:r>
            <a:r>
              <a:rPr lang="es-EC" dirty="0" smtClean="0">
                <a:latin typeface="Calibri" pitchFamily="34" charset="0"/>
              </a:rPr>
              <a:t> regional en </a:t>
            </a:r>
            <a:endParaRPr lang="es-EC" dirty="0"/>
          </a:p>
        </p:txBody>
      </p:sp>
      <p:sp>
        <p:nvSpPr>
          <p:cNvPr id="20" name="19 Rectángulo"/>
          <p:cNvSpPr/>
          <p:nvPr/>
        </p:nvSpPr>
        <p:spPr>
          <a:xfrm>
            <a:off x="4139952" y="3635732"/>
            <a:ext cx="1143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s-EC" b="1" dirty="0" smtClean="0">
                <a:latin typeface="Calibri" pitchFamily="34" charset="0"/>
              </a:rPr>
              <a:t>Lima</a:t>
            </a:r>
            <a:r>
              <a:rPr lang="es-EC" dirty="0" smtClean="0">
                <a:latin typeface="Calibri" pitchFamily="34" charset="0"/>
              </a:rPr>
              <a:t> </a:t>
            </a:r>
            <a:endParaRPr lang="es-EC" dirty="0"/>
          </a:p>
        </p:txBody>
      </p:sp>
      <p:sp>
        <p:nvSpPr>
          <p:cNvPr id="21" name="20 Rectángulo"/>
          <p:cNvSpPr/>
          <p:nvPr/>
        </p:nvSpPr>
        <p:spPr>
          <a:xfrm>
            <a:off x="4252155" y="4045714"/>
            <a:ext cx="435526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C" dirty="0" smtClean="0">
                <a:latin typeface="Calibri" pitchFamily="34" charset="0"/>
              </a:rPr>
              <a:t>Con estos </a:t>
            </a:r>
            <a:r>
              <a:rPr lang="es-EC" dirty="0" err="1" smtClean="0">
                <a:latin typeface="Calibri" pitchFamily="34" charset="0"/>
              </a:rPr>
              <a:t>telepuertos</a:t>
            </a:r>
            <a:r>
              <a:rPr lang="es-EC" dirty="0" smtClean="0">
                <a:latin typeface="Calibri" pitchFamily="34" charset="0"/>
              </a:rPr>
              <a:t>, se ofrecería el servicio </a:t>
            </a:r>
            <a:r>
              <a:rPr lang="es-EC" dirty="0">
                <a:latin typeface="Calibri" pitchFamily="34" charset="0"/>
              </a:rPr>
              <a:t>en países, tales como: Brasil, México, Argentina, Chile, Ecuador, Colombia y Perú, estableciendo alianzas estratégicas.</a:t>
            </a:r>
            <a:endParaRPr lang="es-EC" dirty="0"/>
          </a:p>
          <a:p>
            <a:pPr algn="just"/>
            <a:endParaRPr lang="es-EC" dirty="0"/>
          </a:p>
        </p:txBody>
      </p:sp>
      <p:grpSp>
        <p:nvGrpSpPr>
          <p:cNvPr id="3" name="2 Grupo"/>
          <p:cNvGrpSpPr/>
          <p:nvPr/>
        </p:nvGrpSpPr>
        <p:grpSpPr>
          <a:xfrm>
            <a:off x="2051720" y="4725144"/>
            <a:ext cx="1152128" cy="466725"/>
            <a:chOff x="2051720" y="4725144"/>
            <a:chExt cx="1152128" cy="466725"/>
          </a:xfrm>
        </p:grpSpPr>
        <p:pic>
          <p:nvPicPr>
            <p:cNvPr id="16" name="Picture 3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632348" y="4725144"/>
              <a:ext cx="571500" cy="466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3" name="22 CuadroTexto"/>
            <p:cNvSpPr txBox="1"/>
            <p:nvPr/>
          </p:nvSpPr>
          <p:spPr>
            <a:xfrm>
              <a:off x="2051720" y="4869160"/>
              <a:ext cx="64807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C" sz="1400" dirty="0" smtClean="0">
                  <a:latin typeface="+mn-lt"/>
                </a:rPr>
                <a:t> </a:t>
              </a:r>
              <a:r>
                <a:rPr lang="es-EC" sz="1400" b="1" dirty="0" smtClean="0">
                  <a:latin typeface="+mn-lt"/>
                </a:rPr>
                <a:t>CHILE</a:t>
              </a:r>
              <a:endParaRPr lang="es-EC" sz="1400" b="1" dirty="0">
                <a:latin typeface="+mn-lt"/>
              </a:endParaRPr>
            </a:p>
          </p:txBody>
        </p:sp>
      </p:grpSp>
      <p:grpSp>
        <p:nvGrpSpPr>
          <p:cNvPr id="4" name="3 Grupo"/>
          <p:cNvGrpSpPr/>
          <p:nvPr/>
        </p:nvGrpSpPr>
        <p:grpSpPr>
          <a:xfrm>
            <a:off x="683568" y="2492896"/>
            <a:ext cx="1291580" cy="466725"/>
            <a:chOff x="683568" y="2492896"/>
            <a:chExt cx="1291580" cy="466725"/>
          </a:xfrm>
        </p:grpSpPr>
        <p:pic>
          <p:nvPicPr>
            <p:cNvPr id="36867" name="Picture 3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1403648" y="2492896"/>
              <a:ext cx="571500" cy="466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4" name="23 CuadroTexto"/>
            <p:cNvSpPr txBox="1"/>
            <p:nvPr/>
          </p:nvSpPr>
          <p:spPr>
            <a:xfrm>
              <a:off x="683568" y="2564904"/>
              <a:ext cx="57606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C" sz="1400" b="1" dirty="0" smtClean="0">
                  <a:latin typeface="+mn-lt"/>
                </a:rPr>
                <a:t>  USA</a:t>
              </a:r>
              <a:endParaRPr lang="es-EC" sz="1400" b="1" dirty="0">
                <a:latin typeface="+mn-lt"/>
              </a:endParaRPr>
            </a:p>
          </p:txBody>
        </p:sp>
      </p:grpSp>
      <p:grpSp>
        <p:nvGrpSpPr>
          <p:cNvPr id="2" name="1 Grupo"/>
          <p:cNvGrpSpPr/>
          <p:nvPr/>
        </p:nvGrpSpPr>
        <p:grpSpPr>
          <a:xfrm>
            <a:off x="1763688" y="4149080"/>
            <a:ext cx="1440160" cy="432048"/>
            <a:chOff x="1763688" y="4149080"/>
            <a:chExt cx="1440160" cy="432048"/>
          </a:xfrm>
        </p:grpSpPr>
        <p:pic>
          <p:nvPicPr>
            <p:cNvPr id="15" name="Picture 3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674810" y="4149080"/>
              <a:ext cx="529038" cy="4320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6" name="25 CuadroTexto"/>
            <p:cNvSpPr txBox="1"/>
            <p:nvPr/>
          </p:nvSpPr>
          <p:spPr>
            <a:xfrm>
              <a:off x="1763688" y="4221088"/>
              <a:ext cx="72008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C" sz="1400" b="1" dirty="0" smtClean="0">
                  <a:latin typeface="+mn-lt"/>
                </a:rPr>
                <a:t>   PERÚ</a:t>
              </a:r>
              <a:endParaRPr lang="es-EC" sz="1400" b="1" dirty="0">
                <a:latin typeface="+mn-lt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68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68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68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7" grpId="0"/>
      <p:bldP spid="18" grpId="0"/>
      <p:bldP spid="19" grpId="0"/>
      <p:bldP spid="20" grpId="0"/>
      <p:bldP spid="2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6" descr="http://profile.ak.fbcdn.net/hprofile-ak-snc6/8424_166988388905_2629760_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50238" y="131763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Rectángulo redondeado"/>
          <p:cNvSpPr/>
          <p:nvPr/>
        </p:nvSpPr>
        <p:spPr>
          <a:xfrm>
            <a:off x="539750" y="846138"/>
            <a:ext cx="7710488" cy="460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C"/>
          </a:p>
        </p:txBody>
      </p:sp>
      <p:sp>
        <p:nvSpPr>
          <p:cNvPr id="7" name="6 Rectángulo redondeado"/>
          <p:cNvSpPr/>
          <p:nvPr/>
        </p:nvSpPr>
        <p:spPr>
          <a:xfrm flipV="1">
            <a:off x="539750" y="6399213"/>
            <a:ext cx="7710488" cy="539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C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8135DE-AE74-45D4-8458-E1167CA21C93}" type="slidenum">
              <a:rPr lang="es-EC" b="1" i="1"/>
              <a:pPr>
                <a:defRPr/>
              </a:pPr>
              <a:t>19</a:t>
            </a:fld>
            <a:endParaRPr lang="es-EC" b="1" i="1" dirty="0"/>
          </a:p>
        </p:txBody>
      </p:sp>
      <p:pic>
        <p:nvPicPr>
          <p:cNvPr id="18438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74013" y="144463"/>
            <a:ext cx="1135062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9" name="20 Rectángulo"/>
          <p:cNvSpPr>
            <a:spLocks noChangeArrowheads="1"/>
          </p:cNvSpPr>
          <p:nvPr/>
        </p:nvSpPr>
        <p:spPr bwMode="auto">
          <a:xfrm>
            <a:off x="539750" y="6453188"/>
            <a:ext cx="77771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000" b="1">
                <a:latin typeface="Calibri" pitchFamily="34" charset="0"/>
              </a:rPr>
              <a:t>Estudio de Factibilidad Comercial y Financiera para brindar Servicios de Internet Satelital a través de la Tecnología de Banda Ka a clientes de la CNT EP.</a:t>
            </a:r>
            <a:endParaRPr lang="es-EC" sz="1000" b="1">
              <a:latin typeface="Calibri" pitchFamily="34" charset="0"/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395288" y="260350"/>
            <a:ext cx="7561262" cy="5857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C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Factibilidad </a:t>
            </a:r>
            <a:r>
              <a:rPr lang="es-EC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Comercial</a:t>
            </a:r>
            <a:endParaRPr lang="es-EC" sz="3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611188" y="981075"/>
            <a:ext cx="7561262" cy="954088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s-EC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Planes y tarifas actualmente ofertadas en CNT. EP. para el servicio de internet satelital.</a:t>
            </a:r>
          </a:p>
        </p:txBody>
      </p:sp>
      <p:graphicFrame>
        <p:nvGraphicFramePr>
          <p:cNvPr id="16" name="15 Tabla"/>
          <p:cNvGraphicFramePr>
            <a:graphicFrameLocks noGrp="1"/>
          </p:cNvGraphicFramePr>
          <p:nvPr/>
        </p:nvGraphicFramePr>
        <p:xfrm>
          <a:off x="827584" y="3223999"/>
          <a:ext cx="3632200" cy="1861185"/>
        </p:xfrm>
        <a:graphic>
          <a:graphicData uri="http://schemas.openxmlformats.org/drawingml/2006/table">
            <a:tbl>
              <a:tblPr/>
              <a:tblGrid>
                <a:gridCol w="1943100"/>
                <a:gridCol w="1689100"/>
              </a:tblGrid>
              <a:tr h="255270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s-EC" sz="1000" b="1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COSTOS DE INSTALACIÓN</a:t>
                      </a:r>
                      <a:r>
                        <a:rPr lang="es-EC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es-EC" sz="1000" b="1" i="0" u="none" strike="noStrike" dirty="0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365F9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  <a:tr h="25527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000" b="1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CONCEPTO</a:t>
                      </a:r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es-EC" sz="1000" b="1" i="0" u="none" strike="noStrike">
                        <a:solidFill>
                          <a:srgbClr val="17365D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000" b="1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PRECIO (USD)</a:t>
                      </a:r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es-EC" sz="1000" b="1" i="0" u="none" strike="noStrike">
                        <a:solidFill>
                          <a:srgbClr val="17365D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</a:tr>
              <a:tr h="255270"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EC" sz="1000" b="0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Acceso Terrestre</a:t>
                      </a:r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es-EC" sz="1000" b="0" i="0" u="none" strike="noStrike">
                        <a:solidFill>
                          <a:srgbClr val="17365D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EC" sz="1000" b="0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$ 852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5270"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EC" sz="1000" b="0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Acceso Terrestre + Aéreo</a:t>
                      </a:r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es-EC" sz="1000" b="0" i="0" u="none" strike="noStrike">
                        <a:solidFill>
                          <a:srgbClr val="17365D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EC" sz="1000" b="0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$ 1.461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</a:tr>
              <a:tr h="255270"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EC" sz="1000" b="0" i="0" u="none" strike="noStrike" dirty="0">
                          <a:solidFill>
                            <a:srgbClr val="17365D"/>
                          </a:solidFill>
                          <a:latin typeface="Arial"/>
                        </a:rPr>
                        <a:t>Acceso Terrestre + Bote</a:t>
                      </a:r>
                      <a:r>
                        <a:rPr lang="es-EC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es-EC" sz="1000" b="0" i="0" u="none" strike="noStrike" dirty="0">
                        <a:solidFill>
                          <a:srgbClr val="17365D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EC" sz="1000" b="0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$ 1.692,67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5270"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EC" sz="1000" b="0" i="0" u="none" strike="noStrike" dirty="0">
                          <a:solidFill>
                            <a:srgbClr val="17365D"/>
                          </a:solidFill>
                          <a:latin typeface="Arial"/>
                        </a:rPr>
                        <a:t>Galápagos 1 (Santa Cruz-san Cristóbal)</a:t>
                      </a:r>
                      <a:r>
                        <a:rPr lang="es-EC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es-EC" sz="1000" b="0" i="0" u="none" strike="noStrike" dirty="0">
                        <a:solidFill>
                          <a:srgbClr val="17365D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EC" sz="1000" b="0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$ 1.080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</a:tr>
              <a:tr h="255270"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EC" sz="1000" b="0" i="0" u="none" strike="noStrike" dirty="0">
                          <a:solidFill>
                            <a:srgbClr val="17365D"/>
                          </a:solidFill>
                          <a:latin typeface="Arial"/>
                        </a:rPr>
                        <a:t>Galápagos 2 (Otras Islas)</a:t>
                      </a:r>
                      <a:r>
                        <a:rPr lang="es-EC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es-EC" sz="1000" b="0" i="0" u="none" strike="noStrike" dirty="0">
                        <a:solidFill>
                          <a:srgbClr val="17365D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EC" sz="1000" b="0" i="0" u="none" strike="noStrike" dirty="0">
                          <a:solidFill>
                            <a:srgbClr val="17365D"/>
                          </a:solidFill>
                          <a:latin typeface="Arial"/>
                        </a:rPr>
                        <a:t>$ 1.790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7" name="16 Tabla"/>
          <p:cNvGraphicFramePr>
            <a:graphicFrameLocks noGrp="1"/>
          </p:cNvGraphicFramePr>
          <p:nvPr/>
        </p:nvGraphicFramePr>
        <p:xfrm>
          <a:off x="5076056" y="2204864"/>
          <a:ext cx="3340100" cy="3933825"/>
        </p:xfrm>
        <a:graphic>
          <a:graphicData uri="http://schemas.openxmlformats.org/drawingml/2006/table">
            <a:tbl>
              <a:tblPr/>
              <a:tblGrid>
                <a:gridCol w="904016"/>
                <a:gridCol w="761276"/>
                <a:gridCol w="761276"/>
                <a:gridCol w="913532"/>
              </a:tblGrid>
              <a:tr h="190500"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s-EC" sz="900" b="1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BANDA C</a:t>
                      </a:r>
                      <a:r>
                        <a:rPr lang="es-EC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es-EC" sz="900" b="1" i="0" u="none" strike="noStrike" dirty="0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365F9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  <a:tr h="190500"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s-EC" sz="9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TARIFAS DEL SERVICIO DE INTERNET SATELITAL</a:t>
                      </a:r>
                      <a:r>
                        <a:rPr lang="es-EC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es-EC" sz="900" b="1" i="0" u="none" strike="noStrike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65F9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900" b="1" i="1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AB DOWNLINK</a:t>
                      </a:r>
                      <a:r>
                        <a:rPr lang="es-EC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es-EC" sz="900" b="1" i="1" u="none" strike="noStrike">
                        <a:solidFill>
                          <a:srgbClr val="17365D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900" b="1" i="1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AB UPLINK</a:t>
                      </a:r>
                      <a:r>
                        <a:rPr lang="es-EC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es-EC" sz="900" b="1" i="1" u="none" strike="noStrike">
                        <a:solidFill>
                          <a:srgbClr val="17365D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900" b="1" i="1" u="none" strike="noStrike" dirty="0">
                          <a:solidFill>
                            <a:srgbClr val="17365D"/>
                          </a:solidFill>
                          <a:latin typeface="Arial"/>
                        </a:rPr>
                        <a:t>REUSO</a:t>
                      </a:r>
                      <a:r>
                        <a:rPr lang="es-EC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es-EC" sz="900" b="1" i="1" u="none" strike="noStrike" dirty="0">
                        <a:solidFill>
                          <a:srgbClr val="17365D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900" b="1" i="1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TARIFA MENSUAL</a:t>
                      </a:r>
                      <a:r>
                        <a:rPr lang="es-EC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es-EC" sz="900" b="1" i="1" u="none" strike="noStrike">
                        <a:solidFill>
                          <a:srgbClr val="17365D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900" b="1" i="1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(Kbps)</a:t>
                      </a:r>
                      <a:r>
                        <a:rPr lang="es-EC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es-EC" sz="900" b="1" i="1" u="none" strike="noStrike">
                        <a:solidFill>
                          <a:srgbClr val="17365D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900" b="1" i="1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(Kbps)</a:t>
                      </a:r>
                      <a:r>
                        <a:rPr lang="es-EC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es-EC" sz="900" b="1" i="1" u="none" strike="noStrike">
                        <a:solidFill>
                          <a:srgbClr val="17365D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900" b="1" i="1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ESPECTRO</a:t>
                      </a:r>
                      <a:r>
                        <a:rPr lang="es-EC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es-EC" sz="900" b="1" i="1" u="none" strike="noStrike">
                        <a:solidFill>
                          <a:srgbClr val="17365D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900" b="1" i="1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(USD)</a:t>
                      </a:r>
                      <a:r>
                        <a:rPr lang="es-EC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es-EC" sz="900" b="1" i="1" u="none" strike="noStrike">
                        <a:solidFill>
                          <a:srgbClr val="17365D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rtl="0" fontAlgn="b"/>
                      <a:r>
                        <a:rPr lang="es-EC" sz="900" b="0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128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C" sz="900" b="0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128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C" sz="900" b="0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1:01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C" sz="900" b="0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$ 821,02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rtl="0" fontAlgn="b"/>
                      <a:r>
                        <a:rPr lang="es-EC" sz="900" b="0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256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C" sz="900" b="0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256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C" sz="900" b="0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1:01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C" sz="900" b="0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$ 1.297,59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rtl="0" fontAlgn="b"/>
                      <a:r>
                        <a:rPr lang="es-EC" sz="900" b="0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512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C" sz="900" b="0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512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C" sz="900" b="0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1:01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C" sz="900" b="0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$ 2.250,75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rtl="0" fontAlgn="b"/>
                      <a:r>
                        <a:rPr lang="es-EC" sz="900" b="0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1024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C" sz="900" b="0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512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C" sz="900" b="0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1:01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C" sz="900" b="0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$ 4.157,07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rtl="0" fontAlgn="b"/>
                      <a:r>
                        <a:rPr lang="es-EC" sz="900" b="0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128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C" sz="900" b="0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128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C" sz="900" b="0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2:01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C" sz="900" b="0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$ 582,73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rtl="0" fontAlgn="b"/>
                      <a:r>
                        <a:rPr lang="es-EC" sz="900" b="0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256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C" sz="900" b="0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256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C" sz="900" b="0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2:01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C" sz="900" b="0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$ 650,00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rtl="0" fontAlgn="b"/>
                      <a:r>
                        <a:rPr lang="es-EC" sz="900" b="0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512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C" sz="900" b="0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256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C" sz="900" b="0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2:01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C" sz="900" b="0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$ 1.297,59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rtl="0" fontAlgn="b"/>
                      <a:r>
                        <a:rPr lang="es-EC" sz="900" b="0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1024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C" sz="900" b="0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512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C" sz="900" b="0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2:01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C" sz="900" b="0" i="0" u="none" strike="noStrike" dirty="0">
                          <a:solidFill>
                            <a:srgbClr val="17365D"/>
                          </a:solidFill>
                          <a:latin typeface="Arial"/>
                        </a:rPr>
                        <a:t>$ 2.250,75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rtl="0" fontAlgn="b"/>
                      <a:r>
                        <a:rPr lang="es-EC" sz="900" b="0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128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C" sz="900" b="0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128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C" sz="900" b="0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4:01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C" sz="900" b="0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$ 463,58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rtl="0" fontAlgn="b"/>
                      <a:r>
                        <a:rPr lang="es-EC" sz="900" b="0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256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C" sz="900" b="0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256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C" sz="900" b="0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4:01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C" sz="900" b="0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$ 499,00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rtl="0" fontAlgn="b"/>
                      <a:r>
                        <a:rPr lang="es-EC" sz="900" b="0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512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C" sz="900" b="0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256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C" sz="900" b="0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4:01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C" sz="900" b="0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$ 821,02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rtl="0" fontAlgn="b"/>
                      <a:r>
                        <a:rPr lang="es-EC" sz="900" b="0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1024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C" sz="900" b="0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512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C" sz="900" b="0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4:01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C" sz="900" b="0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$ 1.297,59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rtl="0" fontAlgn="b"/>
                      <a:r>
                        <a:rPr lang="es-EC" sz="900" b="0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128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C" sz="900" b="0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64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C" sz="900" b="0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8:01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C" sz="900" b="0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$ 360,00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rtl="0" fontAlgn="b"/>
                      <a:r>
                        <a:rPr lang="es-EC" sz="900" b="0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256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C" sz="900" b="0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64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C" sz="900" b="0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8:01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C" sz="900" b="0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$ 390,00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rtl="0" fontAlgn="b"/>
                      <a:r>
                        <a:rPr lang="es-EC" sz="900" b="0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512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C" sz="900" b="0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128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C" sz="900" b="0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8:01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C" sz="900" b="0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$ 489,00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rtl="0" fontAlgn="b"/>
                      <a:r>
                        <a:rPr lang="es-EC" sz="900" b="0" i="0" u="none" strike="noStrike" dirty="0">
                          <a:solidFill>
                            <a:srgbClr val="17365D"/>
                          </a:solidFill>
                          <a:latin typeface="Arial"/>
                        </a:rPr>
                        <a:t>1024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C" sz="900" b="0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128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C" sz="900" b="0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8:01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C" sz="900" b="0" i="0" u="none" strike="noStrike" dirty="0">
                          <a:solidFill>
                            <a:srgbClr val="17365D"/>
                          </a:solidFill>
                          <a:latin typeface="Arial"/>
                        </a:rPr>
                        <a:t>$ 700,00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</a:tr>
            </a:tbl>
          </a:graphicData>
        </a:graphic>
      </p:graphicFrame>
      <p:sp>
        <p:nvSpPr>
          <p:cNvPr id="12" name="11 Rectángulo redondeado"/>
          <p:cNvSpPr/>
          <p:nvPr/>
        </p:nvSpPr>
        <p:spPr>
          <a:xfrm>
            <a:off x="827584" y="2204864"/>
            <a:ext cx="1728192" cy="504056"/>
          </a:xfrm>
          <a:prstGeom prst="roundRect">
            <a:avLst/>
          </a:prstGeom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C" b="1" dirty="0" smtClean="0"/>
              <a:t>BANDA C</a:t>
            </a:r>
            <a:endParaRPr lang="es-EC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 redondeado"/>
          <p:cNvSpPr/>
          <p:nvPr/>
        </p:nvSpPr>
        <p:spPr>
          <a:xfrm>
            <a:off x="900113" y="1618729"/>
            <a:ext cx="7127875" cy="6477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C"/>
          </a:p>
        </p:txBody>
      </p:sp>
      <p:sp>
        <p:nvSpPr>
          <p:cNvPr id="4" name="3 CuadroTexto"/>
          <p:cNvSpPr txBox="1"/>
          <p:nvPr/>
        </p:nvSpPr>
        <p:spPr>
          <a:xfrm>
            <a:off x="468313" y="260350"/>
            <a:ext cx="5256212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C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AGENDA</a:t>
            </a:r>
          </a:p>
        </p:txBody>
      </p:sp>
      <p:sp>
        <p:nvSpPr>
          <p:cNvPr id="6" name="5 Rectángulo redondeado"/>
          <p:cNvSpPr/>
          <p:nvPr/>
        </p:nvSpPr>
        <p:spPr>
          <a:xfrm>
            <a:off x="539750" y="846138"/>
            <a:ext cx="7710488" cy="460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C"/>
          </a:p>
        </p:txBody>
      </p:sp>
      <p:sp>
        <p:nvSpPr>
          <p:cNvPr id="7" name="6 Rectángulo redondeado"/>
          <p:cNvSpPr/>
          <p:nvPr/>
        </p:nvSpPr>
        <p:spPr>
          <a:xfrm>
            <a:off x="606425" y="6381750"/>
            <a:ext cx="7710488" cy="460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C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147A3B-FE0E-4F73-88B8-52844C0D2132}" type="slidenum">
              <a:rPr lang="es-EC" b="1" i="1"/>
              <a:pPr>
                <a:defRPr/>
              </a:pPr>
              <a:t>2</a:t>
            </a:fld>
            <a:endParaRPr lang="es-EC" b="1" i="1" dirty="0"/>
          </a:p>
        </p:txBody>
      </p:sp>
      <p:sp>
        <p:nvSpPr>
          <p:cNvPr id="10" name="9 CuadroTexto"/>
          <p:cNvSpPr txBox="1"/>
          <p:nvPr/>
        </p:nvSpPr>
        <p:spPr>
          <a:xfrm>
            <a:off x="468313" y="1196752"/>
            <a:ext cx="7559675" cy="58477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C" sz="3200" dirty="0" smtClean="0">
                <a:latin typeface="+mn-lt"/>
                <a:cs typeface="+mn-cs"/>
              </a:rPr>
              <a:t>Introducción</a:t>
            </a:r>
            <a:endParaRPr lang="es-EC" sz="3200" dirty="0">
              <a:latin typeface="+mn-lt"/>
              <a:cs typeface="+mn-cs"/>
            </a:endParaRPr>
          </a:p>
        </p:txBody>
      </p:sp>
      <p:sp>
        <p:nvSpPr>
          <p:cNvPr id="4106" name="15 Rectángulo"/>
          <p:cNvSpPr>
            <a:spLocks noChangeArrowheads="1"/>
          </p:cNvSpPr>
          <p:nvPr/>
        </p:nvSpPr>
        <p:spPr bwMode="auto">
          <a:xfrm>
            <a:off x="467544" y="2558082"/>
            <a:ext cx="8175823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ES" sz="3200" dirty="0">
                <a:latin typeface="Calibri" pitchFamily="34" charset="0"/>
              </a:rPr>
              <a:t>  </a:t>
            </a:r>
            <a:r>
              <a:rPr lang="es-ES" sz="3200" dirty="0" smtClean="0">
                <a:latin typeface="Calibri" pitchFamily="34" charset="0"/>
              </a:rPr>
              <a:t>Demanda </a:t>
            </a:r>
            <a:r>
              <a:rPr lang="es-ES" sz="3200" dirty="0">
                <a:latin typeface="Calibri" pitchFamily="34" charset="0"/>
              </a:rPr>
              <a:t>de servicio de internet </a:t>
            </a:r>
            <a:r>
              <a:rPr lang="es-ES" sz="3200" dirty="0" smtClean="0">
                <a:latin typeface="Calibri" pitchFamily="34" charset="0"/>
              </a:rPr>
              <a:t>rural por </a:t>
            </a:r>
            <a:endParaRPr lang="es-ES" sz="3200" dirty="0">
              <a:latin typeface="Calibri" pitchFamily="34" charset="0"/>
            </a:endParaRPr>
          </a:p>
          <a:p>
            <a:r>
              <a:rPr lang="es-ES" sz="3200" dirty="0">
                <a:latin typeface="Calibri" pitchFamily="34" charset="0"/>
              </a:rPr>
              <a:t>   </a:t>
            </a:r>
            <a:r>
              <a:rPr lang="es-ES" sz="3200" dirty="0" smtClean="0">
                <a:latin typeface="Calibri" pitchFamily="34" charset="0"/>
              </a:rPr>
              <a:t> solución </a:t>
            </a:r>
            <a:r>
              <a:rPr lang="es-ES" sz="3200" dirty="0">
                <a:latin typeface="Calibri" pitchFamily="34" charset="0"/>
              </a:rPr>
              <a:t>Satelital en la CNT EP</a:t>
            </a:r>
            <a:r>
              <a:rPr lang="es-ES" sz="3200" dirty="0" smtClean="0">
                <a:latin typeface="Calibri" pitchFamily="34" charset="0"/>
              </a:rPr>
              <a:t>.    </a:t>
            </a:r>
            <a:endParaRPr lang="es-EC" sz="3200" dirty="0">
              <a:latin typeface="Calibri" pitchFamily="34" charset="0"/>
            </a:endParaRPr>
          </a:p>
        </p:txBody>
      </p:sp>
      <p:pic>
        <p:nvPicPr>
          <p:cNvPr id="4107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74013" y="144463"/>
            <a:ext cx="1135062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8" name="21 Rectángulo"/>
          <p:cNvSpPr>
            <a:spLocks noChangeArrowheads="1"/>
          </p:cNvSpPr>
          <p:nvPr/>
        </p:nvSpPr>
        <p:spPr bwMode="auto">
          <a:xfrm>
            <a:off x="539750" y="6453188"/>
            <a:ext cx="77771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000" b="1">
                <a:latin typeface="Calibri" pitchFamily="34" charset="0"/>
              </a:rPr>
              <a:t>Estudio de Factibilidad Comercial y Financiera para brindar Servicios de Internet Satelital a través de la Tecnología de Banda Ka a clientes de la CNT EP.</a:t>
            </a:r>
            <a:endParaRPr lang="es-EC" sz="1000" b="1">
              <a:latin typeface="Calibri" pitchFamily="34" charset="0"/>
            </a:endParaRPr>
          </a:p>
        </p:txBody>
      </p:sp>
      <p:sp>
        <p:nvSpPr>
          <p:cNvPr id="4109" name="16 Rectángulo"/>
          <p:cNvSpPr>
            <a:spLocks noChangeArrowheads="1"/>
          </p:cNvSpPr>
          <p:nvPr/>
        </p:nvSpPr>
        <p:spPr bwMode="auto">
          <a:xfrm>
            <a:off x="467544" y="3707308"/>
            <a:ext cx="419893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s-EC" sz="3200" dirty="0">
                <a:latin typeface="Calibri" pitchFamily="34" charset="0"/>
              </a:rPr>
              <a:t>Factibilidad Comercial</a:t>
            </a:r>
          </a:p>
        </p:txBody>
      </p:sp>
      <p:sp>
        <p:nvSpPr>
          <p:cNvPr id="4110" name="20 Rectángulo"/>
          <p:cNvSpPr>
            <a:spLocks noChangeArrowheads="1"/>
          </p:cNvSpPr>
          <p:nvPr/>
        </p:nvSpPr>
        <p:spPr bwMode="auto">
          <a:xfrm>
            <a:off x="467544" y="4499396"/>
            <a:ext cx="42513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s-EC" sz="3200" dirty="0">
                <a:latin typeface="Calibri" pitchFamily="34" charset="0"/>
              </a:rPr>
              <a:t>Factibilidad Financiera</a:t>
            </a:r>
          </a:p>
        </p:txBody>
      </p:sp>
      <p:sp>
        <p:nvSpPr>
          <p:cNvPr id="4111" name="20 Rectángulo"/>
          <p:cNvSpPr>
            <a:spLocks noChangeArrowheads="1"/>
          </p:cNvSpPr>
          <p:nvPr/>
        </p:nvSpPr>
        <p:spPr bwMode="auto">
          <a:xfrm>
            <a:off x="467544" y="5291484"/>
            <a:ext cx="6122988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s-EC" sz="3200" dirty="0">
                <a:latin typeface="Calibri" pitchFamily="34" charset="0"/>
              </a:rPr>
              <a:t>Conclusiones y Recomendaciones</a:t>
            </a:r>
          </a:p>
        </p:txBody>
      </p:sp>
      <p:sp>
        <p:nvSpPr>
          <p:cNvPr id="16" name="15 CuadroTexto"/>
          <p:cNvSpPr txBox="1"/>
          <p:nvPr/>
        </p:nvSpPr>
        <p:spPr>
          <a:xfrm>
            <a:off x="467544" y="1898397"/>
            <a:ext cx="7559675" cy="58477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C" sz="3200" dirty="0" smtClean="0">
                <a:latin typeface="+mn-lt"/>
                <a:cs typeface="+mn-cs"/>
              </a:rPr>
              <a:t>Tecnología de Banda </a:t>
            </a:r>
            <a:r>
              <a:rPr lang="es-EC" sz="3200" dirty="0" err="1" smtClean="0">
                <a:latin typeface="+mn-lt"/>
                <a:cs typeface="+mn-cs"/>
              </a:rPr>
              <a:t>Ka</a:t>
            </a:r>
            <a:endParaRPr lang="es-EC" sz="3200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6" descr="http://profile.ak.fbcdn.net/hprofile-ak-snc6/8424_166988388905_2629760_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50238" y="131763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Rectángulo redondeado"/>
          <p:cNvSpPr/>
          <p:nvPr/>
        </p:nvSpPr>
        <p:spPr>
          <a:xfrm>
            <a:off x="539750" y="846138"/>
            <a:ext cx="7710488" cy="460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C"/>
          </a:p>
        </p:txBody>
      </p:sp>
      <p:sp>
        <p:nvSpPr>
          <p:cNvPr id="7" name="6 Rectángulo redondeado"/>
          <p:cNvSpPr/>
          <p:nvPr/>
        </p:nvSpPr>
        <p:spPr>
          <a:xfrm flipV="1">
            <a:off x="539750" y="6399213"/>
            <a:ext cx="7710488" cy="539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C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5D3AC6-87A6-4FA7-BF0D-D07191E06B58}" type="slidenum">
              <a:rPr lang="es-EC" b="1" i="1"/>
              <a:pPr>
                <a:defRPr/>
              </a:pPr>
              <a:t>20</a:t>
            </a:fld>
            <a:endParaRPr lang="es-EC" b="1" i="1" dirty="0"/>
          </a:p>
        </p:txBody>
      </p:sp>
      <p:pic>
        <p:nvPicPr>
          <p:cNvPr id="19462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74013" y="144463"/>
            <a:ext cx="1135062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3" name="20 Rectángulo"/>
          <p:cNvSpPr>
            <a:spLocks noChangeArrowheads="1"/>
          </p:cNvSpPr>
          <p:nvPr/>
        </p:nvSpPr>
        <p:spPr bwMode="auto">
          <a:xfrm>
            <a:off x="539750" y="6453188"/>
            <a:ext cx="77771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000" b="1">
                <a:latin typeface="Calibri" pitchFamily="34" charset="0"/>
              </a:rPr>
              <a:t>Estudio de Factibilidad Comercial y Financiera para brindar Servicios de Internet Satelital a través de la Tecnología de Banda Ka a clientes de la CNT EP.</a:t>
            </a:r>
            <a:endParaRPr lang="es-EC" sz="1000" b="1">
              <a:latin typeface="Calibri" pitchFamily="34" charset="0"/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395288" y="260350"/>
            <a:ext cx="7561262" cy="5857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C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Factibilidad </a:t>
            </a:r>
            <a:r>
              <a:rPr lang="es-EC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Comercial</a:t>
            </a:r>
            <a:endParaRPr lang="es-EC" sz="3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graphicFrame>
        <p:nvGraphicFramePr>
          <p:cNvPr id="17" name="1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35013666"/>
              </p:ext>
            </p:extLst>
          </p:nvPr>
        </p:nvGraphicFramePr>
        <p:xfrm>
          <a:off x="4139952" y="3356992"/>
          <a:ext cx="3960441" cy="2016224"/>
        </p:xfrm>
        <a:graphic>
          <a:graphicData uri="http://schemas.openxmlformats.org/drawingml/2006/table">
            <a:tbl>
              <a:tblPr/>
              <a:tblGrid>
                <a:gridCol w="992668"/>
                <a:gridCol w="818696"/>
                <a:gridCol w="818696"/>
                <a:gridCol w="1330381"/>
              </a:tblGrid>
              <a:tr h="231750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EC" sz="1000" b="1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BANDA </a:t>
                      </a:r>
                      <a:r>
                        <a:rPr lang="es-EC" sz="1000" b="1" i="0" u="none" strike="noStrike" dirty="0" err="1">
                          <a:solidFill>
                            <a:srgbClr val="FFFFFF"/>
                          </a:solidFill>
                          <a:latin typeface="Arial"/>
                        </a:rPr>
                        <a:t>Ku</a:t>
                      </a:r>
                      <a:endParaRPr lang="es-EC" sz="1000" b="1" i="0" u="none" strike="noStrike" dirty="0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365F9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  <a:tr h="231750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EC" sz="1000" b="1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TARIFAS DEL SERVICIO DE INTERNET SATELITAL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65F9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  <a:tr h="382387">
                <a:tc>
                  <a:txBody>
                    <a:bodyPr/>
                    <a:lstStyle/>
                    <a:p>
                      <a:pPr algn="ctr" fontAlgn="b"/>
                      <a:r>
                        <a:rPr lang="es-EC" sz="1000" b="1" i="1" u="none" strike="noStrike" dirty="0">
                          <a:solidFill>
                            <a:srgbClr val="17365D"/>
                          </a:solidFill>
                          <a:latin typeface="Arial"/>
                        </a:rPr>
                        <a:t>AB DOWNLINK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000" b="1" i="1" u="none" strike="noStrike" dirty="0">
                          <a:solidFill>
                            <a:srgbClr val="17365D"/>
                          </a:solidFill>
                          <a:latin typeface="Arial"/>
                        </a:rPr>
                        <a:t>AB UPLINK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000" b="1" i="1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REUSO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000" b="1" i="1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TARIFA MENSUAL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</a:tr>
              <a:tr h="231750">
                <a:tc>
                  <a:txBody>
                    <a:bodyPr/>
                    <a:lstStyle/>
                    <a:p>
                      <a:pPr algn="ctr" fontAlgn="b"/>
                      <a:r>
                        <a:rPr lang="es-EC" sz="1000" b="1" i="1" u="none" strike="noStrike" dirty="0">
                          <a:solidFill>
                            <a:srgbClr val="17365D"/>
                          </a:solidFill>
                          <a:latin typeface="Arial"/>
                        </a:rPr>
                        <a:t>(Kbps)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000" b="1" i="1" u="none" strike="noStrike" dirty="0" smtClean="0">
                          <a:solidFill>
                            <a:srgbClr val="17365D"/>
                          </a:solidFill>
                          <a:latin typeface="Arial"/>
                        </a:rPr>
                        <a:t>(Kbps</a:t>
                      </a:r>
                      <a:r>
                        <a:rPr lang="es-EC" sz="1000" b="1" i="1" u="none" strike="noStrike" dirty="0">
                          <a:solidFill>
                            <a:srgbClr val="17365D"/>
                          </a:solidFill>
                          <a:latin typeface="Arial"/>
                        </a:rPr>
                        <a:t>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000" b="1" i="1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ESPECTRO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000" b="1" i="1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(USD)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</a:tr>
              <a:tr h="231750">
                <a:tc>
                  <a:txBody>
                    <a:bodyPr/>
                    <a:lstStyle/>
                    <a:p>
                      <a:pPr algn="ctr" fontAlgn="b"/>
                      <a:r>
                        <a:rPr lang="es-EC" sz="1000" b="0" i="0" u="none" strike="noStrike" dirty="0">
                          <a:solidFill>
                            <a:srgbClr val="17365D"/>
                          </a:solidFill>
                          <a:latin typeface="Arial"/>
                        </a:rPr>
                        <a:t>128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000" b="0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64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000" b="0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4:01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000" b="0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$ 220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31750">
                <a:tc>
                  <a:txBody>
                    <a:bodyPr/>
                    <a:lstStyle/>
                    <a:p>
                      <a:pPr algn="ctr" fontAlgn="b"/>
                      <a:r>
                        <a:rPr lang="es-EC" sz="1000" b="0" i="0" u="none" strike="noStrike" dirty="0">
                          <a:solidFill>
                            <a:srgbClr val="17365D"/>
                          </a:solidFill>
                          <a:latin typeface="Arial"/>
                        </a:rPr>
                        <a:t>256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000" b="0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128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000" b="0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4:01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000" b="0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$ 356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</a:tr>
              <a:tr h="231750">
                <a:tc>
                  <a:txBody>
                    <a:bodyPr/>
                    <a:lstStyle/>
                    <a:p>
                      <a:pPr algn="ctr" fontAlgn="b"/>
                      <a:r>
                        <a:rPr lang="es-EC" sz="1000" b="0" i="0" u="none" strike="noStrike" dirty="0">
                          <a:solidFill>
                            <a:srgbClr val="17365D"/>
                          </a:solidFill>
                          <a:latin typeface="Arial"/>
                        </a:rPr>
                        <a:t>512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000" b="0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128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000" b="0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4:01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000" b="0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$ 627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43337">
                <a:tc>
                  <a:txBody>
                    <a:bodyPr/>
                    <a:lstStyle/>
                    <a:p>
                      <a:pPr algn="ctr" fontAlgn="b"/>
                      <a:r>
                        <a:rPr lang="es-EC" sz="1000" b="0" i="0" u="none" strike="noStrike" dirty="0">
                          <a:solidFill>
                            <a:srgbClr val="17365D"/>
                          </a:solidFill>
                          <a:latin typeface="Arial"/>
                        </a:rPr>
                        <a:t>1024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000" b="0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256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000" b="0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4:01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000" b="0" i="0" u="none" strike="noStrike" dirty="0">
                          <a:solidFill>
                            <a:srgbClr val="17365D"/>
                          </a:solidFill>
                          <a:latin typeface="Arial"/>
                        </a:rPr>
                        <a:t>$ 1.144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" name="1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863045479"/>
              </p:ext>
            </p:extLst>
          </p:nvPr>
        </p:nvGraphicFramePr>
        <p:xfrm>
          <a:off x="683568" y="3356992"/>
          <a:ext cx="3168352" cy="2952328"/>
        </p:xfrm>
        <a:graphic>
          <a:graphicData uri="http://schemas.openxmlformats.org/drawingml/2006/table">
            <a:tbl>
              <a:tblPr/>
              <a:tblGrid>
                <a:gridCol w="1930257"/>
                <a:gridCol w="1238095"/>
              </a:tblGrid>
              <a:tr h="369041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C" sz="1000" b="1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COSTOS DE INSTALACIÓN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365F9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  <a:tr h="369041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00" b="1" i="0" u="none" strike="noStrike" dirty="0">
                          <a:solidFill>
                            <a:srgbClr val="17365D"/>
                          </a:solidFill>
                          <a:latin typeface="Arial"/>
                        </a:rPr>
                        <a:t>CONCEPTO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00" b="1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PRECIO (USD)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</a:tr>
              <a:tr h="369041">
                <a:tc>
                  <a:txBody>
                    <a:bodyPr/>
                    <a:lstStyle/>
                    <a:p>
                      <a:pPr algn="just" fontAlgn="ctr"/>
                      <a:r>
                        <a:rPr lang="es-EC" sz="1000" b="0" i="0" u="none" strike="noStrike" dirty="0">
                          <a:solidFill>
                            <a:srgbClr val="17365D"/>
                          </a:solidFill>
                          <a:latin typeface="Arial"/>
                        </a:rPr>
                        <a:t>Acceso Terrestre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000" b="0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$ 852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69041">
                <a:tc>
                  <a:txBody>
                    <a:bodyPr/>
                    <a:lstStyle/>
                    <a:p>
                      <a:pPr algn="just" fontAlgn="ctr"/>
                      <a:r>
                        <a:rPr lang="es-EC" sz="1000" b="0" i="0" u="none" strike="noStrike" dirty="0">
                          <a:solidFill>
                            <a:srgbClr val="17365D"/>
                          </a:solidFill>
                          <a:latin typeface="Arial"/>
                        </a:rPr>
                        <a:t>Acceso Terrestre + Aéreo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000" b="0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$ 1.461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</a:tr>
              <a:tr h="369041">
                <a:tc>
                  <a:txBody>
                    <a:bodyPr/>
                    <a:lstStyle/>
                    <a:p>
                      <a:pPr algn="just" fontAlgn="ctr"/>
                      <a:r>
                        <a:rPr lang="es-EC" sz="1000" b="0" i="0" u="none" strike="noStrike" dirty="0">
                          <a:solidFill>
                            <a:srgbClr val="17365D"/>
                          </a:solidFill>
                          <a:latin typeface="Arial"/>
                        </a:rPr>
                        <a:t>Acceso Terrestre + Bote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000" b="0" i="0" u="none" strike="noStrike" dirty="0">
                          <a:solidFill>
                            <a:srgbClr val="17365D"/>
                          </a:solidFill>
                          <a:latin typeface="Arial"/>
                        </a:rPr>
                        <a:t>$ 1.692,67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69041">
                <a:tc>
                  <a:txBody>
                    <a:bodyPr/>
                    <a:lstStyle/>
                    <a:p>
                      <a:pPr algn="just" fontAlgn="ctr"/>
                      <a:r>
                        <a:rPr lang="es-EC" sz="1000" b="0" i="0" u="none" strike="noStrike" dirty="0">
                          <a:solidFill>
                            <a:srgbClr val="17365D"/>
                          </a:solidFill>
                          <a:latin typeface="Arial"/>
                        </a:rPr>
                        <a:t>Galápagos 1 (Santa Cruz-san Cristóbal)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000" b="0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$ 1.080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</a:tr>
              <a:tr h="369041">
                <a:tc>
                  <a:txBody>
                    <a:bodyPr/>
                    <a:lstStyle/>
                    <a:p>
                      <a:pPr algn="just" fontAlgn="ctr"/>
                      <a:r>
                        <a:rPr lang="es-EC" sz="1000" b="0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Galápagos 2 (Otras Islas)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000" b="0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$ 1.790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69041">
                <a:tc>
                  <a:txBody>
                    <a:bodyPr/>
                    <a:lstStyle/>
                    <a:p>
                      <a:pPr algn="just" fontAlgn="ctr"/>
                      <a:r>
                        <a:rPr lang="es-EC" sz="1000" b="0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MINTEL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000" b="0" i="0" u="none" strike="noStrike" dirty="0">
                          <a:solidFill>
                            <a:srgbClr val="17365D"/>
                          </a:solidFill>
                          <a:latin typeface="Arial"/>
                        </a:rPr>
                        <a:t>$ 1.765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</a:tr>
            </a:tbl>
          </a:graphicData>
        </a:graphic>
      </p:graphicFrame>
      <p:sp>
        <p:nvSpPr>
          <p:cNvPr id="11" name="10 Rectángulo redondeado"/>
          <p:cNvSpPr/>
          <p:nvPr/>
        </p:nvSpPr>
        <p:spPr>
          <a:xfrm>
            <a:off x="755576" y="2348880"/>
            <a:ext cx="1800200" cy="504056"/>
          </a:xfrm>
          <a:prstGeom prst="roundRect">
            <a:avLst/>
          </a:prstGeom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C" b="1" dirty="0" smtClean="0"/>
              <a:t>BANDA </a:t>
            </a:r>
            <a:r>
              <a:rPr lang="es-EC" b="1" dirty="0" err="1" smtClean="0"/>
              <a:t>Ku</a:t>
            </a:r>
            <a:endParaRPr lang="es-EC" b="1" dirty="0"/>
          </a:p>
        </p:txBody>
      </p:sp>
      <p:sp>
        <p:nvSpPr>
          <p:cNvPr id="14" name="13 Rectángulo"/>
          <p:cNvSpPr/>
          <p:nvPr/>
        </p:nvSpPr>
        <p:spPr>
          <a:xfrm>
            <a:off x="611188" y="981075"/>
            <a:ext cx="7561262" cy="954088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s-EC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Planes y tarifas actualmente ofertadas en CNT. EP. para el servicio de internet satelital.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6" descr="http://profile.ak.fbcdn.net/hprofile-ak-snc6/8424_166988388905_2629760_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50238" y="131763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Rectángulo redondeado"/>
          <p:cNvSpPr/>
          <p:nvPr/>
        </p:nvSpPr>
        <p:spPr>
          <a:xfrm>
            <a:off x="539750" y="846138"/>
            <a:ext cx="7710488" cy="460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C"/>
          </a:p>
        </p:txBody>
      </p:sp>
      <p:sp>
        <p:nvSpPr>
          <p:cNvPr id="7" name="6 Rectángulo redondeado"/>
          <p:cNvSpPr/>
          <p:nvPr/>
        </p:nvSpPr>
        <p:spPr>
          <a:xfrm flipV="1">
            <a:off x="539750" y="6399213"/>
            <a:ext cx="7710488" cy="539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C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5D3AC6-87A6-4FA7-BF0D-D07191E06B58}" type="slidenum">
              <a:rPr lang="es-EC" b="1" i="1"/>
              <a:pPr>
                <a:defRPr/>
              </a:pPr>
              <a:t>21</a:t>
            </a:fld>
            <a:endParaRPr lang="es-EC" b="1" i="1" dirty="0"/>
          </a:p>
        </p:txBody>
      </p:sp>
      <p:pic>
        <p:nvPicPr>
          <p:cNvPr id="19462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74013" y="144463"/>
            <a:ext cx="1135062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3" name="20 Rectángulo"/>
          <p:cNvSpPr>
            <a:spLocks noChangeArrowheads="1"/>
          </p:cNvSpPr>
          <p:nvPr/>
        </p:nvSpPr>
        <p:spPr bwMode="auto">
          <a:xfrm>
            <a:off x="539750" y="6453188"/>
            <a:ext cx="77771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000" b="1">
                <a:latin typeface="Calibri" pitchFamily="34" charset="0"/>
              </a:rPr>
              <a:t>Estudio de Factibilidad Comercial y Financiera para brindar Servicios de Internet Satelital a través de la Tecnología de Banda Ka a clientes de la CNT EP.</a:t>
            </a:r>
            <a:endParaRPr lang="es-EC" sz="1000" b="1">
              <a:latin typeface="Calibri" pitchFamily="34" charset="0"/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395288" y="260350"/>
            <a:ext cx="7561262" cy="5857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C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Factibilidad </a:t>
            </a:r>
            <a:r>
              <a:rPr lang="es-EC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Comercial</a:t>
            </a:r>
            <a:endParaRPr lang="es-EC" sz="3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1" name="10 Rectángulo redondeado"/>
          <p:cNvSpPr/>
          <p:nvPr/>
        </p:nvSpPr>
        <p:spPr>
          <a:xfrm>
            <a:off x="755576" y="1268760"/>
            <a:ext cx="1800200" cy="504056"/>
          </a:xfrm>
          <a:prstGeom prst="roundRect">
            <a:avLst/>
          </a:prstGeom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C" b="1" dirty="0" smtClean="0"/>
              <a:t>BANDA </a:t>
            </a:r>
            <a:r>
              <a:rPr lang="es-EC" b="1" dirty="0" err="1" smtClean="0"/>
              <a:t>Ka</a:t>
            </a:r>
            <a:endParaRPr lang="es-EC" b="1" dirty="0"/>
          </a:p>
        </p:txBody>
      </p:sp>
      <p:graphicFrame>
        <p:nvGraphicFramePr>
          <p:cNvPr id="15" name="1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72758877"/>
              </p:ext>
            </p:extLst>
          </p:nvPr>
        </p:nvGraphicFramePr>
        <p:xfrm>
          <a:off x="827587" y="2204863"/>
          <a:ext cx="8137025" cy="3024336"/>
        </p:xfrm>
        <a:graphic>
          <a:graphicData uri="http://schemas.openxmlformats.org/drawingml/2006/table">
            <a:tbl>
              <a:tblPr>
                <a:effectLst>
                  <a:innerShdw blurRad="114300">
                    <a:prstClr val="black"/>
                  </a:innerShdw>
                </a:effectLst>
              </a:tblPr>
              <a:tblGrid>
                <a:gridCol w="1494727"/>
                <a:gridCol w="1393958"/>
                <a:gridCol w="1444343"/>
                <a:gridCol w="1448542"/>
                <a:gridCol w="1347774"/>
                <a:gridCol w="1007681"/>
              </a:tblGrid>
              <a:tr h="65423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200" b="1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PRODUCTO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37609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200" b="1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PLAN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37609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200" b="1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ANCHO DE BANDA (Kbps)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37609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200" b="1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COMPARTICIÓN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37609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200" b="1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PRECIO INSCRIPCIÓN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37609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2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PRECIO MENSUAL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376091"/>
                    </a:solidFill>
                  </a:tcPr>
                </a:tc>
              </a:tr>
              <a:tr h="583939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200" b="1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GOBIERNO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200" b="0" i="0" u="none" strike="noStrike" dirty="0">
                          <a:solidFill>
                            <a:srgbClr val="17365D"/>
                          </a:solidFill>
                          <a:latin typeface="Arial"/>
                        </a:rPr>
                        <a:t>INTERNET VSAT 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200" b="0" i="0" u="none" strike="noStrike" dirty="0">
                          <a:solidFill>
                            <a:srgbClr val="17365D"/>
                          </a:solidFill>
                          <a:latin typeface="Arial"/>
                        </a:rPr>
                        <a:t>1024/512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200" b="0" i="0" u="none" strike="noStrike" dirty="0">
                          <a:solidFill>
                            <a:srgbClr val="17365D"/>
                          </a:solidFill>
                          <a:latin typeface="Arial"/>
                        </a:rPr>
                        <a:t>4:01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200" b="0" i="0" u="none" strike="noStrike" dirty="0">
                          <a:solidFill>
                            <a:srgbClr val="17365D"/>
                          </a:solidFill>
                          <a:latin typeface="Arial"/>
                        </a:rPr>
                        <a:t>$ 80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200" b="0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$ 55,44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83939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s-EC" sz="1200" b="1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COPRPORATIVO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200" b="0" i="0" u="none" strike="noStrike" dirty="0">
                          <a:solidFill>
                            <a:srgbClr val="17365D"/>
                          </a:solidFill>
                          <a:latin typeface="Arial"/>
                        </a:rPr>
                        <a:t>INTERNET VSAT 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200" b="0" i="0" u="none" strike="noStrike" dirty="0">
                          <a:solidFill>
                            <a:srgbClr val="17365D"/>
                          </a:solidFill>
                          <a:latin typeface="Arial"/>
                        </a:rPr>
                        <a:t>512/256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200" b="0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2:01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200" b="0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$ 80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200" b="0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$ 55,44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</a:tr>
              <a:tr h="601114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200" b="0" i="0" u="none" strike="noStrike" dirty="0">
                          <a:solidFill>
                            <a:srgbClr val="17365D"/>
                          </a:solidFill>
                          <a:latin typeface="Arial"/>
                        </a:rPr>
                        <a:t>INTERNET VSAT 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200" b="0" i="0" u="none" strike="noStrike" dirty="0">
                          <a:solidFill>
                            <a:srgbClr val="17365D"/>
                          </a:solidFill>
                          <a:latin typeface="Arial"/>
                        </a:rPr>
                        <a:t>1024/512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200" b="0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2:01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200" b="0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$ 80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200" b="0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$ 66,64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</a:tr>
              <a:tr h="601114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200" b="0" i="0" u="none" strike="noStrike" dirty="0">
                          <a:solidFill>
                            <a:srgbClr val="17365D"/>
                          </a:solidFill>
                          <a:latin typeface="Arial"/>
                        </a:rPr>
                        <a:t>INTERNET VSAT 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200" b="0" i="0" u="none" strike="noStrike" dirty="0">
                          <a:solidFill>
                            <a:srgbClr val="17365D"/>
                          </a:solidFill>
                          <a:latin typeface="Arial"/>
                        </a:rPr>
                        <a:t>2048/768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200" b="0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2:01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200" b="0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$ 80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200" b="0" i="0" u="none" strike="noStrike" dirty="0">
                          <a:solidFill>
                            <a:srgbClr val="17365D"/>
                          </a:solidFill>
                          <a:latin typeface="Arial"/>
                        </a:rPr>
                        <a:t>$ 110,88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</a:tr>
            </a:tbl>
          </a:graphicData>
        </a:graphic>
      </p:graphicFrame>
      <p:sp>
        <p:nvSpPr>
          <p:cNvPr id="12" name="11 Rectángulo"/>
          <p:cNvSpPr/>
          <p:nvPr/>
        </p:nvSpPr>
        <p:spPr>
          <a:xfrm>
            <a:off x="3203848" y="1249596"/>
            <a:ext cx="43204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C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Planes y tarifas </a:t>
            </a:r>
            <a:r>
              <a:rPr lang="es-EC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planteadas</a:t>
            </a:r>
            <a:endParaRPr lang="es-EC" sz="2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 redondeado"/>
          <p:cNvSpPr/>
          <p:nvPr/>
        </p:nvSpPr>
        <p:spPr>
          <a:xfrm>
            <a:off x="539552" y="4293096"/>
            <a:ext cx="7488832" cy="57606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5" name="14 Rectángulo redondeado"/>
          <p:cNvSpPr/>
          <p:nvPr/>
        </p:nvSpPr>
        <p:spPr>
          <a:xfrm>
            <a:off x="900113" y="1268413"/>
            <a:ext cx="7127875" cy="6477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C"/>
          </a:p>
        </p:txBody>
      </p:sp>
      <p:sp>
        <p:nvSpPr>
          <p:cNvPr id="4" name="3 CuadroTexto"/>
          <p:cNvSpPr txBox="1"/>
          <p:nvPr/>
        </p:nvSpPr>
        <p:spPr>
          <a:xfrm>
            <a:off x="468313" y="260350"/>
            <a:ext cx="5256212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C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AGENDA</a:t>
            </a:r>
          </a:p>
        </p:txBody>
      </p:sp>
      <p:sp>
        <p:nvSpPr>
          <p:cNvPr id="6" name="5 Rectángulo redondeado"/>
          <p:cNvSpPr/>
          <p:nvPr/>
        </p:nvSpPr>
        <p:spPr>
          <a:xfrm>
            <a:off x="539750" y="846138"/>
            <a:ext cx="7710488" cy="460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C"/>
          </a:p>
        </p:txBody>
      </p:sp>
      <p:sp>
        <p:nvSpPr>
          <p:cNvPr id="7" name="6 Rectángulo redondeado"/>
          <p:cNvSpPr/>
          <p:nvPr/>
        </p:nvSpPr>
        <p:spPr>
          <a:xfrm>
            <a:off x="606425" y="6381750"/>
            <a:ext cx="7710488" cy="460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C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147A3B-FE0E-4F73-88B8-52844C0D2132}" type="slidenum">
              <a:rPr lang="es-EC" b="1" i="1"/>
              <a:pPr>
                <a:defRPr/>
              </a:pPr>
              <a:t>22</a:t>
            </a:fld>
            <a:endParaRPr lang="es-EC" b="1" i="1" dirty="0"/>
          </a:p>
        </p:txBody>
      </p:sp>
      <p:sp>
        <p:nvSpPr>
          <p:cNvPr id="10" name="9 CuadroTexto"/>
          <p:cNvSpPr txBox="1"/>
          <p:nvPr/>
        </p:nvSpPr>
        <p:spPr>
          <a:xfrm>
            <a:off x="468313" y="1052736"/>
            <a:ext cx="7559675" cy="58477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C" sz="3200" dirty="0" smtClean="0">
                <a:latin typeface="+mn-lt"/>
                <a:cs typeface="+mn-cs"/>
              </a:rPr>
              <a:t>Introducción</a:t>
            </a:r>
            <a:endParaRPr lang="es-EC" sz="3200" dirty="0">
              <a:latin typeface="+mn-lt"/>
              <a:cs typeface="+mn-cs"/>
            </a:endParaRPr>
          </a:p>
        </p:txBody>
      </p:sp>
      <p:sp>
        <p:nvSpPr>
          <p:cNvPr id="4106" name="15 Rectángulo"/>
          <p:cNvSpPr>
            <a:spLocks noChangeArrowheads="1"/>
          </p:cNvSpPr>
          <p:nvPr/>
        </p:nvSpPr>
        <p:spPr bwMode="auto">
          <a:xfrm>
            <a:off x="467544" y="2351782"/>
            <a:ext cx="8175823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ES" sz="3200" dirty="0">
                <a:latin typeface="Calibri" pitchFamily="34" charset="0"/>
              </a:rPr>
              <a:t>  </a:t>
            </a:r>
            <a:r>
              <a:rPr lang="es-ES" sz="3200" dirty="0" smtClean="0">
                <a:latin typeface="Calibri" pitchFamily="34" charset="0"/>
              </a:rPr>
              <a:t>Demanda </a:t>
            </a:r>
            <a:r>
              <a:rPr lang="es-ES" sz="3200" dirty="0">
                <a:latin typeface="Calibri" pitchFamily="34" charset="0"/>
              </a:rPr>
              <a:t>de servicio de internet </a:t>
            </a:r>
            <a:r>
              <a:rPr lang="es-ES" sz="3200" dirty="0" smtClean="0">
                <a:latin typeface="Calibri" pitchFamily="34" charset="0"/>
              </a:rPr>
              <a:t>rural por </a:t>
            </a:r>
            <a:endParaRPr lang="es-ES" sz="3200" dirty="0">
              <a:latin typeface="Calibri" pitchFamily="34" charset="0"/>
            </a:endParaRPr>
          </a:p>
          <a:p>
            <a:r>
              <a:rPr lang="es-ES" sz="3200" dirty="0">
                <a:latin typeface="Calibri" pitchFamily="34" charset="0"/>
              </a:rPr>
              <a:t>   </a:t>
            </a:r>
            <a:r>
              <a:rPr lang="es-ES" sz="3200" dirty="0" smtClean="0">
                <a:latin typeface="Calibri" pitchFamily="34" charset="0"/>
              </a:rPr>
              <a:t> solución </a:t>
            </a:r>
            <a:r>
              <a:rPr lang="es-ES" sz="3200" dirty="0">
                <a:latin typeface="Calibri" pitchFamily="34" charset="0"/>
              </a:rPr>
              <a:t>Satelital en la CNT EP</a:t>
            </a:r>
            <a:r>
              <a:rPr lang="es-ES" sz="3200" dirty="0" smtClean="0">
                <a:latin typeface="Calibri" pitchFamily="34" charset="0"/>
              </a:rPr>
              <a:t>.    </a:t>
            </a:r>
            <a:endParaRPr lang="es-EC" sz="3200" dirty="0">
              <a:latin typeface="Calibri" pitchFamily="34" charset="0"/>
            </a:endParaRPr>
          </a:p>
        </p:txBody>
      </p:sp>
      <p:pic>
        <p:nvPicPr>
          <p:cNvPr id="4107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74013" y="144463"/>
            <a:ext cx="1135062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8" name="21 Rectángulo"/>
          <p:cNvSpPr>
            <a:spLocks noChangeArrowheads="1"/>
          </p:cNvSpPr>
          <p:nvPr/>
        </p:nvSpPr>
        <p:spPr bwMode="auto">
          <a:xfrm>
            <a:off x="539750" y="6453188"/>
            <a:ext cx="77771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000" b="1">
                <a:latin typeface="Calibri" pitchFamily="34" charset="0"/>
              </a:rPr>
              <a:t>Estudio de Factibilidad Comercial y Financiera para brindar Servicios de Internet Satelital a través de la Tecnología de Banda Ka a clientes de la CNT EP.</a:t>
            </a:r>
            <a:endParaRPr lang="es-EC" sz="1000" b="1">
              <a:latin typeface="Calibri" pitchFamily="34" charset="0"/>
            </a:endParaRPr>
          </a:p>
        </p:txBody>
      </p:sp>
      <p:sp>
        <p:nvSpPr>
          <p:cNvPr id="4109" name="16 Rectángulo"/>
          <p:cNvSpPr>
            <a:spLocks noChangeArrowheads="1"/>
          </p:cNvSpPr>
          <p:nvPr/>
        </p:nvSpPr>
        <p:spPr bwMode="auto">
          <a:xfrm>
            <a:off x="467544" y="3501008"/>
            <a:ext cx="419893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s-EC" sz="3200" dirty="0">
                <a:latin typeface="Calibri" pitchFamily="34" charset="0"/>
              </a:rPr>
              <a:t>Factibilidad Comercial</a:t>
            </a:r>
          </a:p>
        </p:txBody>
      </p:sp>
      <p:sp>
        <p:nvSpPr>
          <p:cNvPr id="4110" name="20 Rectángulo"/>
          <p:cNvSpPr>
            <a:spLocks noChangeArrowheads="1"/>
          </p:cNvSpPr>
          <p:nvPr/>
        </p:nvSpPr>
        <p:spPr bwMode="auto">
          <a:xfrm>
            <a:off x="467544" y="4293096"/>
            <a:ext cx="42513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s-EC" sz="3200" dirty="0">
                <a:latin typeface="Calibri" pitchFamily="34" charset="0"/>
              </a:rPr>
              <a:t>Factibilidad Financiera</a:t>
            </a:r>
          </a:p>
        </p:txBody>
      </p:sp>
      <p:sp>
        <p:nvSpPr>
          <p:cNvPr id="4111" name="20 Rectángulo"/>
          <p:cNvSpPr>
            <a:spLocks noChangeArrowheads="1"/>
          </p:cNvSpPr>
          <p:nvPr/>
        </p:nvSpPr>
        <p:spPr bwMode="auto">
          <a:xfrm>
            <a:off x="467544" y="5085184"/>
            <a:ext cx="6122988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s-EC" sz="3200" dirty="0">
                <a:latin typeface="Calibri" pitchFamily="34" charset="0"/>
              </a:rPr>
              <a:t>Conclusiones y Recomendaciones</a:t>
            </a:r>
          </a:p>
        </p:txBody>
      </p:sp>
      <p:sp>
        <p:nvSpPr>
          <p:cNvPr id="16" name="15 CuadroTexto"/>
          <p:cNvSpPr txBox="1"/>
          <p:nvPr/>
        </p:nvSpPr>
        <p:spPr>
          <a:xfrm>
            <a:off x="467544" y="1692097"/>
            <a:ext cx="7559675" cy="58477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C" sz="3200" dirty="0" smtClean="0">
                <a:latin typeface="+mn-lt"/>
                <a:cs typeface="+mn-cs"/>
              </a:rPr>
              <a:t>Tecnología de Banda </a:t>
            </a:r>
            <a:r>
              <a:rPr lang="es-EC" sz="3200" dirty="0" err="1" smtClean="0">
                <a:latin typeface="+mn-lt"/>
                <a:cs typeface="+mn-cs"/>
              </a:rPr>
              <a:t>Ka</a:t>
            </a:r>
            <a:endParaRPr lang="es-EC" sz="3200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6" descr="http://profile.ak.fbcdn.net/hprofile-ak-snc6/8424_166988388905_2629760_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50238" y="131763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Rectángulo redondeado"/>
          <p:cNvSpPr/>
          <p:nvPr/>
        </p:nvSpPr>
        <p:spPr>
          <a:xfrm>
            <a:off x="539750" y="846138"/>
            <a:ext cx="7710488" cy="460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C"/>
          </a:p>
        </p:txBody>
      </p:sp>
      <p:sp>
        <p:nvSpPr>
          <p:cNvPr id="7" name="6 Rectángulo redondeado"/>
          <p:cNvSpPr/>
          <p:nvPr/>
        </p:nvSpPr>
        <p:spPr>
          <a:xfrm flipV="1">
            <a:off x="539750" y="6399213"/>
            <a:ext cx="7710488" cy="539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C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C81B09-9D03-48DB-B7E9-265C47F249D9}" type="slidenum">
              <a:rPr lang="es-EC" b="1" i="1"/>
              <a:pPr>
                <a:defRPr/>
              </a:pPr>
              <a:t>23</a:t>
            </a:fld>
            <a:endParaRPr lang="es-EC" b="1" i="1" dirty="0"/>
          </a:p>
        </p:txBody>
      </p:sp>
      <p:sp>
        <p:nvSpPr>
          <p:cNvPr id="10" name="9 CuadroTexto"/>
          <p:cNvSpPr txBox="1"/>
          <p:nvPr/>
        </p:nvSpPr>
        <p:spPr>
          <a:xfrm>
            <a:off x="395288" y="260350"/>
            <a:ext cx="7561262" cy="5857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C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Factibilidad </a:t>
            </a:r>
            <a:r>
              <a:rPr lang="es-EC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Financiera</a:t>
            </a:r>
            <a:endParaRPr lang="es-EC" sz="3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pic>
        <p:nvPicPr>
          <p:cNvPr id="21511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74013" y="144463"/>
            <a:ext cx="1135062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2" name="20 Rectángulo"/>
          <p:cNvSpPr>
            <a:spLocks noChangeArrowheads="1"/>
          </p:cNvSpPr>
          <p:nvPr/>
        </p:nvSpPr>
        <p:spPr bwMode="auto">
          <a:xfrm>
            <a:off x="539750" y="6453188"/>
            <a:ext cx="77771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000" b="1">
                <a:latin typeface="Calibri" pitchFamily="34" charset="0"/>
              </a:rPr>
              <a:t>Estudio de Factibilidad Comercial y Financiera para brindar Servicios de Internet Satelital a través de la Tecnología de Banda Ka a clientes de la CNT EP.</a:t>
            </a:r>
            <a:endParaRPr lang="es-EC" sz="1000" b="1">
              <a:latin typeface="Calibri" pitchFamily="34" charset="0"/>
            </a:endParaRPr>
          </a:p>
        </p:txBody>
      </p:sp>
      <p:sp>
        <p:nvSpPr>
          <p:cNvPr id="14" name="13 Rectángulo"/>
          <p:cNvSpPr/>
          <p:nvPr/>
        </p:nvSpPr>
        <p:spPr>
          <a:xfrm>
            <a:off x="539750" y="1052513"/>
            <a:ext cx="76327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s-EC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Análisis </a:t>
            </a:r>
            <a:r>
              <a:rPr lang="es-EC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Financiero: </a:t>
            </a:r>
          </a:p>
        </p:txBody>
      </p:sp>
      <p:sp>
        <p:nvSpPr>
          <p:cNvPr id="16" name="15 Rectángulo redondeado"/>
          <p:cNvSpPr/>
          <p:nvPr/>
        </p:nvSpPr>
        <p:spPr>
          <a:xfrm>
            <a:off x="755576" y="2060848"/>
            <a:ext cx="7128792" cy="50405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Font typeface="Wingdings" pitchFamily="2" charset="2"/>
              <a:buChar char="v"/>
              <a:defRPr/>
            </a:pPr>
            <a:r>
              <a:rPr lang="es-ES" dirty="0" smtClean="0">
                <a:latin typeface="Arial" charset="0"/>
                <a:cs typeface="Arial" charset="0"/>
              </a:rPr>
              <a:t>Propuesta de valor, presentada por el proveedor.</a:t>
            </a:r>
            <a:endParaRPr lang="es-ES" dirty="0">
              <a:latin typeface="Arial" charset="0"/>
              <a:cs typeface="Arial" charset="0"/>
            </a:endParaRPr>
          </a:p>
        </p:txBody>
      </p:sp>
      <p:sp>
        <p:nvSpPr>
          <p:cNvPr id="18" name="17 Rectángulo redondeado"/>
          <p:cNvSpPr/>
          <p:nvPr/>
        </p:nvSpPr>
        <p:spPr>
          <a:xfrm>
            <a:off x="755576" y="2852936"/>
            <a:ext cx="7128792" cy="50405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Font typeface="Wingdings" pitchFamily="2" charset="2"/>
              <a:buChar char="v"/>
              <a:defRPr/>
            </a:pPr>
            <a:r>
              <a:rPr lang="es-ES" dirty="0" smtClean="0">
                <a:latin typeface="Arial" charset="0"/>
                <a:cs typeface="Arial" charset="0"/>
              </a:rPr>
              <a:t> Inversión.</a:t>
            </a:r>
            <a:endParaRPr lang="es-ES" dirty="0">
              <a:latin typeface="Arial" charset="0"/>
              <a:cs typeface="Arial" charset="0"/>
            </a:endParaRPr>
          </a:p>
        </p:txBody>
      </p:sp>
      <p:sp>
        <p:nvSpPr>
          <p:cNvPr id="19" name="18 Rectángulo redondeado"/>
          <p:cNvSpPr/>
          <p:nvPr/>
        </p:nvSpPr>
        <p:spPr>
          <a:xfrm>
            <a:off x="755576" y="3717032"/>
            <a:ext cx="7128792" cy="50405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Font typeface="Wingdings" pitchFamily="2" charset="2"/>
              <a:buChar char="v"/>
              <a:defRPr/>
            </a:pPr>
            <a:r>
              <a:rPr lang="es-ES" dirty="0" smtClean="0">
                <a:latin typeface="Arial" charset="0"/>
                <a:cs typeface="Arial" charset="0"/>
              </a:rPr>
              <a:t> Proyección de Ingresos.</a:t>
            </a:r>
            <a:endParaRPr lang="es-ES" dirty="0">
              <a:latin typeface="Arial" charset="0"/>
              <a:cs typeface="Arial" charset="0"/>
            </a:endParaRPr>
          </a:p>
        </p:txBody>
      </p:sp>
      <p:sp>
        <p:nvSpPr>
          <p:cNvPr id="22" name="21 Rectángulo redondeado"/>
          <p:cNvSpPr/>
          <p:nvPr/>
        </p:nvSpPr>
        <p:spPr>
          <a:xfrm>
            <a:off x="755576" y="4581128"/>
            <a:ext cx="7128792" cy="50405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Font typeface="Wingdings" pitchFamily="2" charset="2"/>
              <a:buChar char="v"/>
              <a:defRPr/>
            </a:pPr>
            <a:r>
              <a:rPr lang="es-ES" dirty="0" smtClean="0">
                <a:latin typeface="Arial" charset="0"/>
                <a:cs typeface="Arial" charset="0"/>
              </a:rPr>
              <a:t> Estimación de Costos y Gastos.</a:t>
            </a:r>
            <a:endParaRPr lang="es-ES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 animBg="1"/>
      <p:bldP spid="18" grpId="0" animBg="1"/>
      <p:bldP spid="19" grpId="0" animBg="1"/>
      <p:bldP spid="22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6" descr="http://profile.ak.fbcdn.net/hprofile-ak-snc6/8424_166988388905_2629760_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50238" y="131763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Rectángulo redondeado"/>
          <p:cNvSpPr/>
          <p:nvPr/>
        </p:nvSpPr>
        <p:spPr>
          <a:xfrm>
            <a:off x="539750" y="846138"/>
            <a:ext cx="7710488" cy="460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C"/>
          </a:p>
        </p:txBody>
      </p:sp>
      <p:sp>
        <p:nvSpPr>
          <p:cNvPr id="7" name="6 Rectángulo redondeado"/>
          <p:cNvSpPr/>
          <p:nvPr/>
        </p:nvSpPr>
        <p:spPr>
          <a:xfrm flipV="1">
            <a:off x="539750" y="6399213"/>
            <a:ext cx="7710488" cy="539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C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C81B09-9D03-48DB-B7E9-265C47F249D9}" type="slidenum">
              <a:rPr lang="es-EC" b="1" i="1"/>
              <a:pPr>
                <a:defRPr/>
              </a:pPr>
              <a:t>24</a:t>
            </a:fld>
            <a:endParaRPr lang="es-EC" b="1" i="1" dirty="0"/>
          </a:p>
        </p:txBody>
      </p:sp>
      <p:sp>
        <p:nvSpPr>
          <p:cNvPr id="10" name="9 CuadroTexto"/>
          <p:cNvSpPr txBox="1"/>
          <p:nvPr/>
        </p:nvSpPr>
        <p:spPr>
          <a:xfrm>
            <a:off x="395288" y="260350"/>
            <a:ext cx="7561262" cy="5857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C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Factibilidad </a:t>
            </a:r>
            <a:r>
              <a:rPr lang="es-EC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Financiera</a:t>
            </a:r>
            <a:endParaRPr lang="es-EC" sz="3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pic>
        <p:nvPicPr>
          <p:cNvPr id="21511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74013" y="144463"/>
            <a:ext cx="1135062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2" name="20 Rectángulo"/>
          <p:cNvSpPr>
            <a:spLocks noChangeArrowheads="1"/>
          </p:cNvSpPr>
          <p:nvPr/>
        </p:nvSpPr>
        <p:spPr bwMode="auto">
          <a:xfrm>
            <a:off x="539750" y="6453188"/>
            <a:ext cx="77771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000" b="1">
                <a:latin typeface="Calibri" pitchFamily="34" charset="0"/>
              </a:rPr>
              <a:t>Estudio de Factibilidad Comercial y Financiera para brindar Servicios de Internet Satelital a través de la Tecnología de Banda Ka a clientes de la CNT EP.</a:t>
            </a:r>
            <a:endParaRPr lang="es-EC" sz="1000" b="1">
              <a:latin typeface="Calibri" pitchFamily="34" charset="0"/>
            </a:endParaRPr>
          </a:p>
        </p:txBody>
      </p:sp>
      <p:sp>
        <p:nvSpPr>
          <p:cNvPr id="17" name="16 Rectángulo"/>
          <p:cNvSpPr/>
          <p:nvPr/>
        </p:nvSpPr>
        <p:spPr>
          <a:xfrm>
            <a:off x="539552" y="1196752"/>
            <a:ext cx="7777163" cy="461963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Font typeface="Wingdings" pitchFamily="2" charset="2"/>
              <a:buChar char="v"/>
              <a:defRPr/>
            </a:pPr>
            <a:r>
              <a:rPr lang="es-ES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Propuesta de valor, </a:t>
            </a:r>
            <a:r>
              <a:rPr lang="es-ES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del </a:t>
            </a:r>
            <a:r>
              <a:rPr lang="es-ES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proveedor.</a:t>
            </a:r>
          </a:p>
        </p:txBody>
      </p:sp>
      <p:graphicFrame>
        <p:nvGraphicFramePr>
          <p:cNvPr id="20" name="19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22868148"/>
              </p:ext>
            </p:extLst>
          </p:nvPr>
        </p:nvGraphicFramePr>
        <p:xfrm>
          <a:off x="395288" y="2708920"/>
          <a:ext cx="5040807" cy="2212330"/>
        </p:xfrm>
        <a:graphic>
          <a:graphicData uri="http://schemas.openxmlformats.org/drawingml/2006/table">
            <a:tbl>
              <a:tblPr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</a:tblPr>
              <a:tblGrid>
                <a:gridCol w="3534638"/>
                <a:gridCol w="1506169"/>
              </a:tblGrid>
              <a:tr h="442466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b="1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CONCEPTO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365F9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b="1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BEAM EXCLUSIVO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365F91"/>
                    </a:solidFill>
                  </a:tcPr>
                </a:tc>
              </a:tr>
              <a:tr h="442466">
                <a:tc>
                  <a:txBody>
                    <a:bodyPr/>
                    <a:lstStyle/>
                    <a:p>
                      <a:pPr algn="l" fontAlgn="ctr"/>
                      <a:r>
                        <a:rPr lang="es-EC" sz="1200" b="0" i="0" u="none" strike="noStrike" dirty="0">
                          <a:solidFill>
                            <a:srgbClr val="17365D"/>
                          </a:solidFill>
                          <a:latin typeface="+mn-lt"/>
                        </a:rPr>
                        <a:t>Cuota de instalación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200" b="0" i="0" u="none" strike="noStrike" dirty="0">
                          <a:solidFill>
                            <a:srgbClr val="17365D"/>
                          </a:solidFill>
                          <a:latin typeface="+mn-lt"/>
                        </a:rPr>
                        <a:t>4 MM USD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</a:tr>
              <a:tr h="442466">
                <a:tc>
                  <a:txBody>
                    <a:bodyPr/>
                    <a:lstStyle/>
                    <a:p>
                      <a:pPr algn="l" fontAlgn="ctr"/>
                      <a:r>
                        <a:rPr lang="es-EC" sz="1200" b="0" i="0" u="none" strike="noStrike" dirty="0">
                          <a:solidFill>
                            <a:srgbClr val="17365D"/>
                          </a:solidFill>
                          <a:latin typeface="+mn-lt"/>
                        </a:rPr>
                        <a:t>Pago mensual mínimo desde el mes 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200" b="0" i="0" u="none" strike="noStrike" dirty="0">
                          <a:solidFill>
                            <a:srgbClr val="17365D"/>
                          </a:solidFill>
                          <a:latin typeface="+mn-lt"/>
                        </a:rPr>
                        <a:t>819,20 USD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2466">
                <a:tc>
                  <a:txBody>
                    <a:bodyPr/>
                    <a:lstStyle/>
                    <a:p>
                      <a:pPr algn="l" fontAlgn="ctr"/>
                      <a:r>
                        <a:rPr lang="es-EC" sz="1200" b="0" i="0" u="none" strike="noStrike">
                          <a:solidFill>
                            <a:srgbClr val="17365D"/>
                          </a:solidFill>
                          <a:latin typeface="+mn-lt"/>
                        </a:rPr>
                        <a:t>Precio mensual por terminal (acceso) activa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200" b="0" i="0" u="none" strike="noStrike" dirty="0">
                          <a:solidFill>
                            <a:srgbClr val="17365D"/>
                          </a:solidFill>
                          <a:latin typeface="+mn-lt"/>
                        </a:rPr>
                        <a:t>3,5 USD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</a:tr>
              <a:tr h="442466">
                <a:tc>
                  <a:txBody>
                    <a:bodyPr/>
                    <a:lstStyle/>
                    <a:p>
                      <a:pPr algn="l" fontAlgn="ctr"/>
                      <a:r>
                        <a:rPr lang="es-EC" sz="1200" b="0" i="0" u="none" strike="noStrike" dirty="0">
                          <a:solidFill>
                            <a:srgbClr val="17365D"/>
                          </a:solidFill>
                          <a:latin typeface="+mn-lt"/>
                        </a:rPr>
                        <a:t>Precio del kit de usuario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200" b="0" i="0" u="none" strike="noStrike" dirty="0">
                          <a:solidFill>
                            <a:srgbClr val="17365D"/>
                          </a:solidFill>
                          <a:latin typeface="+mn-lt"/>
                        </a:rPr>
                        <a:t>300 USD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1" name="20 Llamada ovalada"/>
          <p:cNvSpPr/>
          <p:nvPr/>
        </p:nvSpPr>
        <p:spPr>
          <a:xfrm>
            <a:off x="6588125" y="2492896"/>
            <a:ext cx="2160588" cy="1223962"/>
          </a:xfrm>
          <a:prstGeom prst="wedgeEllipseCallout">
            <a:avLst>
              <a:gd name="adj1" fmla="val -98097"/>
              <a:gd name="adj2" fmla="val 18226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C" sz="1400" dirty="0">
                <a:solidFill>
                  <a:schemeClr val="tx1"/>
                </a:solidFill>
                <a:cs typeface="Arial" charset="0"/>
              </a:rPr>
              <a:t>Uso del </a:t>
            </a:r>
            <a:r>
              <a:rPr lang="es-EC" sz="1400" dirty="0" err="1">
                <a:solidFill>
                  <a:schemeClr val="tx1"/>
                </a:solidFill>
                <a:cs typeface="Arial" charset="0"/>
              </a:rPr>
              <a:t>beam</a:t>
            </a:r>
            <a:r>
              <a:rPr lang="es-EC" sz="1400" dirty="0">
                <a:solidFill>
                  <a:schemeClr val="tx1"/>
                </a:solidFill>
                <a:cs typeface="Arial" charset="0"/>
              </a:rPr>
              <a:t> de 1Gbps, exclusivo para la CNT EP</a:t>
            </a:r>
          </a:p>
        </p:txBody>
      </p:sp>
      <p:sp>
        <p:nvSpPr>
          <p:cNvPr id="23" name="22 Llamada ovalada"/>
          <p:cNvSpPr/>
          <p:nvPr/>
        </p:nvSpPr>
        <p:spPr>
          <a:xfrm>
            <a:off x="6588447" y="4149080"/>
            <a:ext cx="2232025" cy="1441450"/>
          </a:xfrm>
          <a:prstGeom prst="wedgeEllipseCallout">
            <a:avLst>
              <a:gd name="adj1" fmla="val -100537"/>
              <a:gd name="adj2" fmla="val -12817"/>
            </a:avLst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C" sz="1400" dirty="0">
                <a:solidFill>
                  <a:schemeClr val="tx1"/>
                </a:solidFill>
                <a:cs typeface="Arial" charset="0"/>
              </a:rPr>
              <a:t>Constituido por un módem, BUC, LNB y una antena de 0,75 cm de diámetro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3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6" descr="http://profile.ak.fbcdn.net/hprofile-ak-snc6/8424_166988388905_2629760_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50238" y="131763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Rectángulo redondeado"/>
          <p:cNvSpPr/>
          <p:nvPr/>
        </p:nvSpPr>
        <p:spPr>
          <a:xfrm>
            <a:off x="539750" y="846138"/>
            <a:ext cx="7710488" cy="460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C"/>
          </a:p>
        </p:txBody>
      </p:sp>
      <p:sp>
        <p:nvSpPr>
          <p:cNvPr id="7" name="6 Rectángulo redondeado"/>
          <p:cNvSpPr/>
          <p:nvPr/>
        </p:nvSpPr>
        <p:spPr>
          <a:xfrm flipV="1">
            <a:off x="539750" y="6399213"/>
            <a:ext cx="7710488" cy="539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C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E8C5E0-2763-4936-A569-6A871F65A3E2}" type="slidenum">
              <a:rPr lang="es-EC" b="1" i="1"/>
              <a:pPr>
                <a:defRPr/>
              </a:pPr>
              <a:t>25</a:t>
            </a:fld>
            <a:endParaRPr lang="es-EC" b="1" i="1" dirty="0"/>
          </a:p>
        </p:txBody>
      </p:sp>
      <p:sp>
        <p:nvSpPr>
          <p:cNvPr id="10" name="9 CuadroTexto"/>
          <p:cNvSpPr txBox="1"/>
          <p:nvPr/>
        </p:nvSpPr>
        <p:spPr>
          <a:xfrm>
            <a:off x="395288" y="260350"/>
            <a:ext cx="7561262" cy="5857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C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Factibilidad </a:t>
            </a:r>
            <a:r>
              <a:rPr lang="es-EC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Financiera</a:t>
            </a:r>
            <a:endParaRPr lang="es-EC" sz="3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pic>
        <p:nvPicPr>
          <p:cNvPr id="22535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74013" y="144463"/>
            <a:ext cx="1135062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6" name="20 Rectángulo"/>
          <p:cNvSpPr>
            <a:spLocks noChangeArrowheads="1"/>
          </p:cNvSpPr>
          <p:nvPr/>
        </p:nvSpPr>
        <p:spPr bwMode="auto">
          <a:xfrm>
            <a:off x="539750" y="6453188"/>
            <a:ext cx="77771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000" b="1">
                <a:latin typeface="Calibri" pitchFamily="34" charset="0"/>
              </a:rPr>
              <a:t>Estudio de Factibilidad Comercial y Financiera para brindar Servicios de Internet Satelital a través de la Tecnología de Banda Ka a clientes de la CNT EP.</a:t>
            </a:r>
            <a:endParaRPr lang="es-EC" sz="1000" b="1">
              <a:latin typeface="Calibri" pitchFamily="34" charset="0"/>
            </a:endParaRPr>
          </a:p>
        </p:txBody>
      </p:sp>
      <p:sp>
        <p:nvSpPr>
          <p:cNvPr id="17" name="16 Rectángulo"/>
          <p:cNvSpPr/>
          <p:nvPr/>
        </p:nvSpPr>
        <p:spPr>
          <a:xfrm>
            <a:off x="611188" y="1166837"/>
            <a:ext cx="7777162" cy="461963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Font typeface="Wingdings" pitchFamily="2" charset="2"/>
              <a:buChar char="v"/>
              <a:defRPr/>
            </a:pPr>
            <a:r>
              <a:rPr lang="es-ES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Inversión.</a:t>
            </a:r>
          </a:p>
        </p:txBody>
      </p:sp>
      <p:graphicFrame>
        <p:nvGraphicFramePr>
          <p:cNvPr id="15" name="1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12750232"/>
              </p:ext>
            </p:extLst>
          </p:nvPr>
        </p:nvGraphicFramePr>
        <p:xfrm>
          <a:off x="1979712" y="1845493"/>
          <a:ext cx="5184576" cy="1367484"/>
        </p:xfrm>
        <a:graphic>
          <a:graphicData uri="http://schemas.openxmlformats.org/drawingml/2006/table">
            <a:tbl>
              <a:tblPr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</a:tblPr>
              <a:tblGrid>
                <a:gridCol w="3430017"/>
                <a:gridCol w="1754559"/>
              </a:tblGrid>
              <a:tr h="455828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1" i="0" u="none" strike="noStrike" dirty="0">
                          <a:solidFill>
                            <a:srgbClr val="FFFFFF"/>
                          </a:solidFill>
                          <a:latin typeface="+mn-lt"/>
                        </a:rPr>
                        <a:t>CONCEPTO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365F9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1" i="0" u="none" strike="noStrike" dirty="0">
                          <a:solidFill>
                            <a:srgbClr val="FFFFFF"/>
                          </a:solidFill>
                          <a:latin typeface="+mn-lt"/>
                        </a:rPr>
                        <a:t>TOTAL USD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365F91"/>
                    </a:solidFill>
                  </a:tcPr>
                </a:tc>
              </a:tr>
              <a:tr h="455828">
                <a:tc>
                  <a:txBody>
                    <a:bodyPr/>
                    <a:lstStyle/>
                    <a:p>
                      <a:pPr algn="just" fontAlgn="ctr"/>
                      <a:r>
                        <a:rPr lang="es-EC" sz="1800" b="0" i="0" u="none" strike="noStrike">
                          <a:solidFill>
                            <a:srgbClr val="1F497D"/>
                          </a:solidFill>
                          <a:latin typeface="+mn-lt"/>
                        </a:rPr>
                        <a:t>Cuota de Instalación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0" i="0" u="none" strike="noStrike" dirty="0">
                          <a:solidFill>
                            <a:srgbClr val="1F497D"/>
                          </a:solidFill>
                          <a:latin typeface="+mn-lt"/>
                        </a:rPr>
                        <a:t>$ 4.000.000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55828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1" i="0" u="none" strike="noStrike" dirty="0">
                          <a:solidFill>
                            <a:srgbClr val="FFFFFF"/>
                          </a:solidFill>
                          <a:latin typeface="+mn-lt"/>
                        </a:rPr>
                        <a:t>TOTAL INVERSIÓN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5F9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1" i="0" u="none" strike="noStrike" dirty="0">
                          <a:solidFill>
                            <a:srgbClr val="FFFFFF"/>
                          </a:solidFill>
                          <a:latin typeface="+mn-lt"/>
                        </a:rPr>
                        <a:t>$ 4.000.000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5F91"/>
                    </a:solidFill>
                  </a:tcPr>
                </a:tc>
              </a:tr>
            </a:tbl>
          </a:graphicData>
        </a:graphic>
      </p:graphicFrame>
      <p:sp>
        <p:nvSpPr>
          <p:cNvPr id="20" name="19 Rectángulo redondeado"/>
          <p:cNvSpPr/>
          <p:nvPr/>
        </p:nvSpPr>
        <p:spPr>
          <a:xfrm>
            <a:off x="1619672" y="3861048"/>
            <a:ext cx="6048672" cy="576064"/>
          </a:xfrm>
          <a:prstGeom prst="roundRect">
            <a:avLst/>
          </a:prstGeom>
          <a:effectLst>
            <a:glow rad="1397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C" dirty="0" smtClean="0"/>
              <a:t>Modelo de Negocio: </a:t>
            </a:r>
            <a:r>
              <a:rPr lang="es-EC" b="1" dirty="0" smtClean="0"/>
              <a:t>LLAVE EN MANO Y DE MARCA BLANCA</a:t>
            </a:r>
            <a:endParaRPr lang="es-EC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6" descr="http://profile.ak.fbcdn.net/hprofile-ak-snc6/8424_166988388905_2629760_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50238" y="131763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Rectángulo redondeado"/>
          <p:cNvSpPr/>
          <p:nvPr/>
        </p:nvSpPr>
        <p:spPr>
          <a:xfrm>
            <a:off x="539750" y="846138"/>
            <a:ext cx="7710488" cy="460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C"/>
          </a:p>
        </p:txBody>
      </p:sp>
      <p:sp>
        <p:nvSpPr>
          <p:cNvPr id="7" name="6 Rectángulo redondeado"/>
          <p:cNvSpPr/>
          <p:nvPr/>
        </p:nvSpPr>
        <p:spPr>
          <a:xfrm flipV="1">
            <a:off x="539750" y="6399213"/>
            <a:ext cx="7710488" cy="539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C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E8C5E0-2763-4936-A569-6A871F65A3E2}" type="slidenum">
              <a:rPr lang="es-EC" b="1" i="1"/>
              <a:pPr>
                <a:defRPr/>
              </a:pPr>
              <a:t>26</a:t>
            </a:fld>
            <a:endParaRPr lang="es-EC" b="1" i="1" dirty="0"/>
          </a:p>
        </p:txBody>
      </p:sp>
      <p:sp>
        <p:nvSpPr>
          <p:cNvPr id="10" name="9 CuadroTexto"/>
          <p:cNvSpPr txBox="1"/>
          <p:nvPr/>
        </p:nvSpPr>
        <p:spPr>
          <a:xfrm>
            <a:off x="395288" y="260350"/>
            <a:ext cx="7561262" cy="5857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C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Factibilidad </a:t>
            </a:r>
            <a:r>
              <a:rPr lang="es-EC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Financiera</a:t>
            </a:r>
            <a:endParaRPr lang="es-EC" sz="3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pic>
        <p:nvPicPr>
          <p:cNvPr id="22535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74013" y="144463"/>
            <a:ext cx="1135062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6" name="20 Rectángulo"/>
          <p:cNvSpPr>
            <a:spLocks noChangeArrowheads="1"/>
          </p:cNvSpPr>
          <p:nvPr/>
        </p:nvSpPr>
        <p:spPr bwMode="auto">
          <a:xfrm>
            <a:off x="539750" y="6453188"/>
            <a:ext cx="77771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000" b="1">
                <a:latin typeface="Calibri" pitchFamily="34" charset="0"/>
              </a:rPr>
              <a:t>Estudio de Factibilidad Comercial y Financiera para brindar Servicios de Internet Satelital a través de la Tecnología de Banda Ka a clientes de la CNT EP.</a:t>
            </a:r>
            <a:endParaRPr lang="es-EC" sz="1000" b="1">
              <a:latin typeface="Calibri" pitchFamily="34" charset="0"/>
            </a:endParaRPr>
          </a:p>
        </p:txBody>
      </p:sp>
      <p:sp>
        <p:nvSpPr>
          <p:cNvPr id="16" name="15 Rectángulo"/>
          <p:cNvSpPr/>
          <p:nvPr/>
        </p:nvSpPr>
        <p:spPr>
          <a:xfrm>
            <a:off x="611188" y="980728"/>
            <a:ext cx="7777162" cy="46037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Font typeface="Wingdings" pitchFamily="2" charset="2"/>
              <a:buChar char="v"/>
              <a:defRPr/>
            </a:pPr>
            <a:r>
              <a:rPr lang="es-ES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Proyección de Ingresos.</a:t>
            </a:r>
          </a:p>
        </p:txBody>
      </p:sp>
      <p:graphicFrame>
        <p:nvGraphicFramePr>
          <p:cNvPr id="20" name="19 Tabla"/>
          <p:cNvGraphicFramePr>
            <a:graphicFrameLocks noGrp="1"/>
          </p:cNvGraphicFramePr>
          <p:nvPr/>
        </p:nvGraphicFramePr>
        <p:xfrm>
          <a:off x="2887835" y="1484784"/>
          <a:ext cx="5932637" cy="2016224"/>
        </p:xfrm>
        <a:graphic>
          <a:graphicData uri="http://schemas.openxmlformats.org/drawingml/2006/table">
            <a:tbl>
              <a:tblPr/>
              <a:tblGrid>
                <a:gridCol w="1089792"/>
                <a:gridCol w="1016323"/>
                <a:gridCol w="1053059"/>
                <a:gridCol w="1056120"/>
                <a:gridCol w="982651"/>
                <a:gridCol w="734692"/>
              </a:tblGrid>
              <a:tr h="398556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000" b="1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PRODUCTO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37609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000" b="1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PLAN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37609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000" b="1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ANCHO DE BANDA (Kbps)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37609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000" b="1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COMPARTICIÓN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37609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0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PRECIO INSCRIPCIÓN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37609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0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PRECIO MENSUAL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376091"/>
                    </a:solidFill>
                  </a:tcPr>
                </a:tc>
              </a:tr>
              <a:tr h="398556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000" b="1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GOBIERNO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000" b="0" i="0" u="none" strike="noStrike" dirty="0">
                          <a:solidFill>
                            <a:srgbClr val="17365D"/>
                          </a:solidFill>
                          <a:latin typeface="Arial"/>
                        </a:rPr>
                        <a:t>INTERNET VSAT 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000" b="0" i="0" u="none" strike="noStrike" dirty="0">
                          <a:solidFill>
                            <a:srgbClr val="17365D"/>
                          </a:solidFill>
                          <a:latin typeface="Arial"/>
                        </a:rPr>
                        <a:t>1024/512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000" b="0" i="0" u="none" strike="noStrike" dirty="0">
                          <a:solidFill>
                            <a:srgbClr val="17365D"/>
                          </a:solidFill>
                          <a:latin typeface="Arial"/>
                        </a:rPr>
                        <a:t>4:01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000" b="0" i="0" u="none" strike="noStrike" dirty="0">
                          <a:solidFill>
                            <a:srgbClr val="17365D"/>
                          </a:solidFill>
                          <a:latin typeface="Arial"/>
                        </a:rPr>
                        <a:t>$ 80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000" b="0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$ 55,44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8556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s-EC" sz="1000" b="1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COPRPORATIVO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000" b="0" i="0" u="none" strike="noStrike" dirty="0">
                          <a:solidFill>
                            <a:srgbClr val="17365D"/>
                          </a:solidFill>
                          <a:latin typeface="Arial"/>
                        </a:rPr>
                        <a:t>INTERNET VSAT 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000" b="0" i="0" u="none" strike="noStrike" dirty="0">
                          <a:solidFill>
                            <a:srgbClr val="17365D"/>
                          </a:solidFill>
                          <a:latin typeface="Arial"/>
                        </a:rPr>
                        <a:t>512/256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000" b="0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2:01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000" b="0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$ 80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000" b="0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$ 55,44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</a:tr>
              <a:tr h="410278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000" b="0" i="0" u="none" strike="noStrike" dirty="0">
                          <a:solidFill>
                            <a:srgbClr val="17365D"/>
                          </a:solidFill>
                          <a:latin typeface="Arial"/>
                        </a:rPr>
                        <a:t>INTERNET VSAT 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000" b="0" i="0" u="none" strike="noStrike" dirty="0">
                          <a:solidFill>
                            <a:srgbClr val="17365D"/>
                          </a:solidFill>
                          <a:latin typeface="Arial"/>
                        </a:rPr>
                        <a:t>1024/512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000" b="0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2:01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000" b="0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$ 80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000" b="0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$ 66,64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</a:tr>
              <a:tr h="410278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000" b="0" i="0" u="none" strike="noStrike" dirty="0">
                          <a:solidFill>
                            <a:srgbClr val="17365D"/>
                          </a:solidFill>
                          <a:latin typeface="Arial"/>
                        </a:rPr>
                        <a:t>INTERNET VSAT 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000" b="0" i="0" u="none" strike="noStrike" dirty="0">
                          <a:solidFill>
                            <a:srgbClr val="17365D"/>
                          </a:solidFill>
                          <a:latin typeface="Arial"/>
                        </a:rPr>
                        <a:t>2048/768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000" b="0" i="0" u="none" strike="noStrike" dirty="0">
                          <a:solidFill>
                            <a:srgbClr val="17365D"/>
                          </a:solidFill>
                          <a:latin typeface="Arial"/>
                        </a:rPr>
                        <a:t>2:01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000" b="0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$ 80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000" b="0" i="0" u="none" strike="noStrike" dirty="0">
                          <a:solidFill>
                            <a:srgbClr val="17365D"/>
                          </a:solidFill>
                          <a:latin typeface="Arial"/>
                        </a:rPr>
                        <a:t>$ 110,88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1" name="20 Tabla"/>
          <p:cNvGraphicFramePr>
            <a:graphicFrameLocks noGrp="1"/>
          </p:cNvGraphicFramePr>
          <p:nvPr/>
        </p:nvGraphicFramePr>
        <p:xfrm>
          <a:off x="2915815" y="3794465"/>
          <a:ext cx="5832649" cy="2514855"/>
        </p:xfrm>
        <a:graphic>
          <a:graphicData uri="http://schemas.openxmlformats.org/drawingml/2006/table">
            <a:tbl>
              <a:tblPr/>
              <a:tblGrid>
                <a:gridCol w="1083609"/>
                <a:gridCol w="854324"/>
                <a:gridCol w="376908"/>
                <a:gridCol w="665871"/>
                <a:gridCol w="590489"/>
                <a:gridCol w="753816"/>
                <a:gridCol w="753816"/>
                <a:gridCol w="753816"/>
              </a:tblGrid>
              <a:tr h="251511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00" b="1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365F9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00" b="1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365F9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00" b="1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365F9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2015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365F9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2016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365F9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00" b="1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2017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365F9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00" b="1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2018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365F9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2019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365F91"/>
                    </a:solidFill>
                  </a:tcPr>
                </a:tc>
              </a:tr>
              <a:tr h="251511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00" b="1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00" b="1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00" b="1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00" b="1" i="0" u="none" strike="noStrike" dirty="0" err="1">
                          <a:solidFill>
                            <a:srgbClr val="17365D"/>
                          </a:solidFill>
                          <a:latin typeface="Arial"/>
                        </a:rPr>
                        <a:t>Dic</a:t>
                      </a:r>
                      <a:endParaRPr lang="es-EC" sz="1000" b="1" i="0" u="none" strike="noStrike" dirty="0">
                        <a:solidFill>
                          <a:srgbClr val="17365D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00" b="1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Dic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00" b="1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Dic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00" b="1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Dic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00" b="1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Dic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</a:tr>
              <a:tr h="251511">
                <a:tc>
                  <a:txBody>
                    <a:bodyPr/>
                    <a:lstStyle/>
                    <a:p>
                      <a:pPr algn="just" fontAlgn="ctr"/>
                      <a:r>
                        <a:rPr lang="es-EC" sz="1000" b="1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GOBIERNO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C" sz="1000" b="1" i="0" u="none" strike="noStrike" dirty="0">
                          <a:solidFill>
                            <a:srgbClr val="17365D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00" b="1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00" b="1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795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00" b="1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808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00" b="1" i="0" u="none" strike="noStrike" dirty="0">
                          <a:solidFill>
                            <a:srgbClr val="17365D"/>
                          </a:solidFill>
                          <a:latin typeface="Arial"/>
                        </a:rPr>
                        <a:t>822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00" b="1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836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00" b="1" i="0" u="none" strike="noStrike" dirty="0">
                          <a:solidFill>
                            <a:srgbClr val="17365D"/>
                          </a:solidFill>
                          <a:latin typeface="Arial"/>
                        </a:rPr>
                        <a:t>850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97679">
                <a:tc>
                  <a:txBody>
                    <a:bodyPr/>
                    <a:lstStyle/>
                    <a:p>
                      <a:pPr algn="just" fontAlgn="ctr"/>
                      <a:r>
                        <a:rPr lang="es-EC" sz="1000" b="0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C" sz="1000" b="0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INTERNET VSAT 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00" b="0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100%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00" b="0" i="0" u="none" strike="noStrike" dirty="0">
                          <a:solidFill>
                            <a:srgbClr val="17365D"/>
                          </a:solidFill>
                          <a:latin typeface="Arial"/>
                        </a:rPr>
                        <a:t>795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00" b="0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808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00" b="0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822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00" b="0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836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00" b="0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850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</a:tr>
              <a:tr h="251511">
                <a:tc>
                  <a:txBody>
                    <a:bodyPr/>
                    <a:lstStyle/>
                    <a:p>
                      <a:pPr algn="just" fontAlgn="ctr"/>
                      <a:r>
                        <a:rPr lang="es-EC" sz="1000" b="1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CORPORATIVOS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C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C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00" b="1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1532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00" b="1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1558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00" b="1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1584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00" b="1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1611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00" b="1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1638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7679">
                <a:tc>
                  <a:txBody>
                    <a:bodyPr/>
                    <a:lstStyle/>
                    <a:p>
                      <a:pPr algn="just" fontAlgn="ctr"/>
                      <a:r>
                        <a:rPr lang="es-EC" sz="1000" b="0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C" sz="1000" b="0" i="0" u="none" strike="noStrike" dirty="0">
                          <a:solidFill>
                            <a:srgbClr val="17365D"/>
                          </a:solidFill>
                          <a:latin typeface="Arial"/>
                        </a:rPr>
                        <a:t>INTERNET VSAT 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00" b="0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47%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00" b="0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727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00" b="0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739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00" b="0" i="0" u="none" strike="noStrike" dirty="0">
                          <a:solidFill>
                            <a:srgbClr val="17365D"/>
                          </a:solidFill>
                          <a:latin typeface="Arial"/>
                        </a:rPr>
                        <a:t>752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00" b="0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764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00" b="0" i="0" u="none" strike="noStrike" dirty="0">
                          <a:solidFill>
                            <a:srgbClr val="17365D"/>
                          </a:solidFill>
                          <a:latin typeface="Arial"/>
                        </a:rPr>
                        <a:t>777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</a:tr>
              <a:tr h="297679">
                <a:tc>
                  <a:txBody>
                    <a:bodyPr/>
                    <a:lstStyle/>
                    <a:p>
                      <a:pPr algn="just" fontAlgn="ctr"/>
                      <a:r>
                        <a:rPr lang="es-EC" sz="1000" b="0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C" sz="1000" b="0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INTERNET VSAT 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00" b="0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26%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00" b="0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398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00" b="0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405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00" b="0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412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00" b="0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419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00" b="0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426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7679">
                <a:tc>
                  <a:txBody>
                    <a:bodyPr/>
                    <a:lstStyle/>
                    <a:p>
                      <a:pPr algn="just" fontAlgn="ctr"/>
                      <a:r>
                        <a:rPr lang="es-EC" sz="1000" b="0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C" sz="1000" b="0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INTERNET VSAT 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00" b="0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27%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00" b="0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407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00" b="0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414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00" b="0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421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00" b="0" i="0" u="none" strike="noStrike" dirty="0">
                          <a:solidFill>
                            <a:srgbClr val="17365D"/>
                          </a:solidFill>
                          <a:latin typeface="Arial"/>
                        </a:rPr>
                        <a:t>428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00" b="0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435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</a:tr>
              <a:tr h="251511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EC" sz="10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TOTAL CLIENTES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2327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2366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00" b="1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2406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2447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00" b="1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2488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</a:tbl>
          </a:graphicData>
        </a:graphic>
      </p:graphicFrame>
      <p:sp>
        <p:nvSpPr>
          <p:cNvPr id="23" name="22 Rectángulo redondeado"/>
          <p:cNvSpPr/>
          <p:nvPr/>
        </p:nvSpPr>
        <p:spPr>
          <a:xfrm>
            <a:off x="899592" y="1628800"/>
            <a:ext cx="1728192" cy="144016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C" dirty="0" smtClean="0"/>
              <a:t>Planes, tarifas y  costos de Inscripción</a:t>
            </a:r>
            <a:endParaRPr lang="es-EC" dirty="0"/>
          </a:p>
        </p:txBody>
      </p:sp>
      <p:sp>
        <p:nvSpPr>
          <p:cNvPr id="25" name="24 Rectángulo redondeado"/>
          <p:cNvSpPr/>
          <p:nvPr/>
        </p:nvSpPr>
        <p:spPr>
          <a:xfrm>
            <a:off x="899592" y="4653136"/>
            <a:ext cx="1880592" cy="86409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C" dirty="0" smtClean="0"/>
              <a:t>Clientes por plan</a:t>
            </a:r>
            <a:endParaRPr lang="es-EC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6" descr="http://profile.ak.fbcdn.net/hprofile-ak-snc6/8424_166988388905_2629760_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50238" y="131763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Rectángulo redondeado"/>
          <p:cNvSpPr/>
          <p:nvPr/>
        </p:nvSpPr>
        <p:spPr>
          <a:xfrm>
            <a:off x="539750" y="846138"/>
            <a:ext cx="7710488" cy="460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C"/>
          </a:p>
        </p:txBody>
      </p:sp>
      <p:sp>
        <p:nvSpPr>
          <p:cNvPr id="7" name="6 Rectángulo redondeado"/>
          <p:cNvSpPr/>
          <p:nvPr/>
        </p:nvSpPr>
        <p:spPr>
          <a:xfrm flipV="1">
            <a:off x="539750" y="6399213"/>
            <a:ext cx="7710488" cy="539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C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D3B341-DAA3-4605-8C85-A58F31F230F4}" type="slidenum">
              <a:rPr lang="es-EC" b="1" i="1"/>
              <a:pPr>
                <a:defRPr/>
              </a:pPr>
              <a:t>27</a:t>
            </a:fld>
            <a:endParaRPr lang="es-EC" b="1" i="1" dirty="0"/>
          </a:p>
        </p:txBody>
      </p:sp>
      <p:sp>
        <p:nvSpPr>
          <p:cNvPr id="10" name="9 CuadroTexto"/>
          <p:cNvSpPr txBox="1"/>
          <p:nvPr/>
        </p:nvSpPr>
        <p:spPr>
          <a:xfrm>
            <a:off x="395288" y="260350"/>
            <a:ext cx="7561262" cy="5857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C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Factibilidad </a:t>
            </a:r>
            <a:r>
              <a:rPr lang="es-EC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Financiera</a:t>
            </a:r>
            <a:endParaRPr lang="es-EC" sz="3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pic>
        <p:nvPicPr>
          <p:cNvPr id="23559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74013" y="144463"/>
            <a:ext cx="1135062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60" name="20 Rectángulo"/>
          <p:cNvSpPr>
            <a:spLocks noChangeArrowheads="1"/>
          </p:cNvSpPr>
          <p:nvPr/>
        </p:nvSpPr>
        <p:spPr bwMode="auto">
          <a:xfrm>
            <a:off x="539750" y="6453188"/>
            <a:ext cx="77771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000" b="1">
                <a:latin typeface="Calibri" pitchFamily="34" charset="0"/>
              </a:rPr>
              <a:t>Estudio de Factibilidad Comercial y Financiera para brindar Servicios de Internet Satelital a través de la Tecnología de Banda Ka a clientes de la CNT EP.</a:t>
            </a:r>
            <a:endParaRPr lang="es-EC" sz="1000" b="1">
              <a:latin typeface="Calibri" pitchFamily="34" charset="0"/>
            </a:endParaRPr>
          </a:p>
        </p:txBody>
      </p:sp>
      <p:graphicFrame>
        <p:nvGraphicFramePr>
          <p:cNvPr id="12" name="11 Tabla"/>
          <p:cNvGraphicFramePr>
            <a:graphicFrameLocks noGrp="1"/>
          </p:cNvGraphicFramePr>
          <p:nvPr/>
        </p:nvGraphicFramePr>
        <p:xfrm>
          <a:off x="899664" y="2348881"/>
          <a:ext cx="7272734" cy="3312368"/>
        </p:xfrm>
        <a:graphic>
          <a:graphicData uri="http://schemas.openxmlformats.org/drawingml/2006/table">
            <a:tbl>
              <a:tblPr/>
              <a:tblGrid>
                <a:gridCol w="1010102"/>
                <a:gridCol w="1212122"/>
                <a:gridCol w="1010102"/>
                <a:gridCol w="1010102"/>
                <a:gridCol w="1010102"/>
                <a:gridCol w="1010102"/>
                <a:gridCol w="1010102"/>
              </a:tblGrid>
              <a:tr h="246273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900" b="1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365F9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9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365F9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900" b="1" i="0" u="none" strike="noStrike" dirty="0" smtClean="0">
                          <a:solidFill>
                            <a:srgbClr val="FFFFFF"/>
                          </a:solidFill>
                          <a:latin typeface="Arial"/>
                        </a:rPr>
                        <a:t>         2015</a:t>
                      </a:r>
                      <a:endParaRPr lang="es-EC" sz="900" b="1" i="0" u="none" strike="noStrike" dirty="0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365F9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900" b="1" i="0" u="none" strike="noStrike" dirty="0" smtClean="0">
                          <a:solidFill>
                            <a:srgbClr val="FFFFFF"/>
                          </a:solidFill>
                          <a:latin typeface="Arial"/>
                        </a:rPr>
                        <a:t>         2016</a:t>
                      </a:r>
                      <a:endParaRPr lang="es-EC" sz="900" b="1" i="0" u="none" strike="noStrike" dirty="0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365F9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900" b="1" i="0" u="none" strike="noStrike" dirty="0" smtClean="0">
                          <a:solidFill>
                            <a:srgbClr val="FFFFFF"/>
                          </a:solidFill>
                          <a:latin typeface="Arial"/>
                        </a:rPr>
                        <a:t>          2017</a:t>
                      </a:r>
                      <a:endParaRPr lang="es-EC" sz="900" b="1" i="0" u="none" strike="noStrike" dirty="0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365F9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900" b="1" i="0" u="none" strike="noStrike" dirty="0" smtClean="0">
                          <a:solidFill>
                            <a:srgbClr val="FFFFFF"/>
                          </a:solidFill>
                          <a:latin typeface="Arial"/>
                        </a:rPr>
                        <a:t>         2018</a:t>
                      </a:r>
                      <a:endParaRPr lang="es-EC" sz="900" b="1" i="0" u="none" strike="noStrike" dirty="0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365F9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900" b="1" i="0" u="none" strike="noStrike" dirty="0" smtClean="0">
                          <a:solidFill>
                            <a:srgbClr val="FFFFFF"/>
                          </a:solidFill>
                          <a:latin typeface="Arial"/>
                        </a:rPr>
                        <a:t>           2019</a:t>
                      </a:r>
                      <a:endParaRPr lang="es-EC" sz="900" b="1" i="0" u="none" strike="noStrike" dirty="0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365F91"/>
                    </a:solidFill>
                  </a:tcPr>
                </a:tc>
              </a:tr>
              <a:tr h="246273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900" b="1" i="0" u="none" strike="noStrike">
                          <a:solidFill>
                            <a:srgbClr val="1F497D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900" b="1" i="0" u="none" strike="noStrike">
                          <a:solidFill>
                            <a:srgbClr val="1F497D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900" b="1" i="0" u="none" strike="noStrike" dirty="0" smtClean="0">
                          <a:solidFill>
                            <a:srgbClr val="1F497D"/>
                          </a:solidFill>
                          <a:latin typeface="Arial"/>
                        </a:rPr>
                        <a:t>         </a:t>
                      </a:r>
                      <a:r>
                        <a:rPr lang="es-EC" sz="900" b="1" i="0" u="none" strike="noStrike" dirty="0" err="1" smtClean="0">
                          <a:solidFill>
                            <a:srgbClr val="1F497D"/>
                          </a:solidFill>
                          <a:latin typeface="Arial"/>
                        </a:rPr>
                        <a:t>Dic</a:t>
                      </a:r>
                      <a:endParaRPr lang="es-EC" sz="900" b="1" i="0" u="none" strike="noStrike" dirty="0">
                        <a:solidFill>
                          <a:srgbClr val="1F497D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900" b="1" i="0" u="none" strike="noStrike" dirty="0" smtClean="0">
                          <a:solidFill>
                            <a:srgbClr val="1F497D"/>
                          </a:solidFill>
                          <a:latin typeface="Arial"/>
                        </a:rPr>
                        <a:t>          </a:t>
                      </a:r>
                      <a:r>
                        <a:rPr lang="es-EC" sz="900" b="1" i="0" u="none" strike="noStrike" dirty="0" err="1">
                          <a:solidFill>
                            <a:srgbClr val="1F497D"/>
                          </a:solidFill>
                          <a:latin typeface="Arial"/>
                        </a:rPr>
                        <a:t>Dic</a:t>
                      </a:r>
                      <a:endParaRPr lang="es-EC" sz="900" b="1" i="0" u="none" strike="noStrike" dirty="0">
                        <a:solidFill>
                          <a:srgbClr val="1F497D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900" b="1" i="0" u="none" strike="noStrike" dirty="0" smtClean="0">
                          <a:solidFill>
                            <a:srgbClr val="1F497D"/>
                          </a:solidFill>
                          <a:latin typeface="Arial"/>
                        </a:rPr>
                        <a:t>           </a:t>
                      </a:r>
                      <a:r>
                        <a:rPr lang="es-EC" sz="900" b="1" i="0" u="none" strike="noStrike" dirty="0" err="1" smtClean="0">
                          <a:solidFill>
                            <a:srgbClr val="1F497D"/>
                          </a:solidFill>
                          <a:latin typeface="Arial"/>
                        </a:rPr>
                        <a:t>Dic</a:t>
                      </a:r>
                      <a:endParaRPr lang="es-EC" sz="900" b="1" i="0" u="none" strike="noStrike" dirty="0">
                        <a:solidFill>
                          <a:srgbClr val="1F497D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900" b="1" i="0" u="none" strike="noStrike" dirty="0" smtClean="0">
                          <a:solidFill>
                            <a:srgbClr val="1F497D"/>
                          </a:solidFill>
                          <a:latin typeface="Arial"/>
                        </a:rPr>
                        <a:t>          </a:t>
                      </a:r>
                      <a:r>
                        <a:rPr lang="es-EC" sz="900" b="1" i="0" u="none" strike="noStrike" dirty="0" err="1" smtClean="0">
                          <a:solidFill>
                            <a:srgbClr val="1F497D"/>
                          </a:solidFill>
                          <a:latin typeface="Arial"/>
                        </a:rPr>
                        <a:t>Dic</a:t>
                      </a:r>
                      <a:endParaRPr lang="es-EC" sz="900" b="1" i="0" u="none" strike="noStrike" dirty="0">
                        <a:solidFill>
                          <a:srgbClr val="1F497D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900" b="1" i="0" u="none" strike="noStrike" dirty="0" smtClean="0">
                          <a:solidFill>
                            <a:srgbClr val="1F497D"/>
                          </a:solidFill>
                          <a:latin typeface="Arial"/>
                        </a:rPr>
                        <a:t>           </a:t>
                      </a:r>
                      <a:r>
                        <a:rPr lang="es-EC" sz="900" b="1" i="0" u="none" strike="noStrike" dirty="0" err="1" smtClean="0">
                          <a:solidFill>
                            <a:srgbClr val="1F497D"/>
                          </a:solidFill>
                          <a:latin typeface="Arial"/>
                        </a:rPr>
                        <a:t>Dic</a:t>
                      </a:r>
                      <a:endParaRPr lang="es-EC" sz="900" b="1" i="0" u="none" strike="noStrike" dirty="0">
                        <a:solidFill>
                          <a:srgbClr val="1F497D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</a:tr>
              <a:tr h="246273">
                <a:tc>
                  <a:txBody>
                    <a:bodyPr/>
                    <a:lstStyle/>
                    <a:p>
                      <a:pPr algn="just" fontAlgn="ctr"/>
                      <a:r>
                        <a:rPr lang="es-EC" sz="900" b="1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GOBIERNO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C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900" b="1" i="0" u="none" strike="noStrike" dirty="0">
                          <a:solidFill>
                            <a:srgbClr val="17365D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900" b="1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900" b="1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900" b="1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900" b="1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94036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900" b="1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C" sz="900" b="0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INTERNET VSAT 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900" b="0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$ 285,74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900" b="0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$ 533,63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900" b="0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$ 542,64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900" b="0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$ 551,80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900" b="0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$ 561,11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</a:tr>
              <a:tr h="246273">
                <a:tc>
                  <a:txBody>
                    <a:bodyPr/>
                    <a:lstStyle/>
                    <a:p>
                      <a:pPr algn="just" fontAlgn="ctr"/>
                      <a:r>
                        <a:rPr lang="es-EC" sz="900" b="0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C" sz="900" b="0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INSTALACION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900" b="0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$ 64,00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900" b="0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$ 1,84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900" b="0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$ 1,88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900" b="0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$ 1,91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900" b="0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$ 1,94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6273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900" b="1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CORPORATIVOS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C" sz="900" b="1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900" b="1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900" b="1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900" b="1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900" b="1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900" b="1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</a:tr>
              <a:tr h="394036">
                <a:tc>
                  <a:txBody>
                    <a:bodyPr/>
                    <a:lstStyle/>
                    <a:p>
                      <a:pPr algn="just" fontAlgn="ctr"/>
                      <a:r>
                        <a:rPr lang="es-EC" sz="900" b="0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C" sz="900" b="0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INTERNET VSAT 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900" b="0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$ 261,52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900" b="0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$ 487,94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900" b="0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$ 496,17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900" b="0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$ 504,55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900" b="0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$ 513,06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4036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900" b="1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C" sz="900" b="0" i="0" u="none" strike="noStrike" dirty="0">
                          <a:solidFill>
                            <a:srgbClr val="17365D"/>
                          </a:solidFill>
                          <a:latin typeface="Arial"/>
                        </a:rPr>
                        <a:t>INTERNET VSAT 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900" b="0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$ 172,20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900" b="0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$ 321,29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900" b="0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$ 326,72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900" b="0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$ 332,23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900" b="0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$ 337,84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</a:tr>
              <a:tr h="394036">
                <a:tc>
                  <a:txBody>
                    <a:bodyPr/>
                    <a:lstStyle/>
                    <a:p>
                      <a:pPr algn="just" fontAlgn="ctr"/>
                      <a:r>
                        <a:rPr lang="es-EC" sz="900" b="0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C" sz="900" b="0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INTERNET VSAT 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900" b="0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$ 293,00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900" b="0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$ 546,68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900" b="0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$ 555,91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900" b="0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$ 565,29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900" b="0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$ 574,83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6273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900" b="1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C" sz="900" b="0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INSTALACION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900" b="0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$ 123,36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900" b="0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$ 3,55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900" b="0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$ 3,61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900" b="0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$ 3,68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900" b="0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$ 3,74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</a:tr>
              <a:tr h="258586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C" sz="9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TOTAL INGRESOS (MILES USD)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5F9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900" b="1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$ 1.199,81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5F9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900" b="1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$ 1.894,95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5F9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900" b="1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$ 1.926,93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5F9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900" b="1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$ 1.959,46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5F9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900" b="1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$ 1.992,53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5F91"/>
                    </a:solidFill>
                  </a:tcPr>
                </a:tc>
              </a:tr>
            </a:tbl>
          </a:graphicData>
        </a:graphic>
      </p:graphicFrame>
      <p:sp>
        <p:nvSpPr>
          <p:cNvPr id="14" name="13 Rectángulo redondeado"/>
          <p:cNvSpPr/>
          <p:nvPr/>
        </p:nvSpPr>
        <p:spPr>
          <a:xfrm>
            <a:off x="971600" y="1412776"/>
            <a:ext cx="2376264" cy="57606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C" dirty="0" smtClean="0"/>
              <a:t>Proyección de ingresos</a:t>
            </a:r>
            <a:endParaRPr lang="es-EC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6" descr="http://profile.ak.fbcdn.net/hprofile-ak-snc6/8424_166988388905_2629760_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50238" y="131763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Rectángulo redondeado"/>
          <p:cNvSpPr/>
          <p:nvPr/>
        </p:nvSpPr>
        <p:spPr>
          <a:xfrm>
            <a:off x="539750" y="846138"/>
            <a:ext cx="7710488" cy="460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C"/>
          </a:p>
        </p:txBody>
      </p:sp>
      <p:sp>
        <p:nvSpPr>
          <p:cNvPr id="7" name="6 Rectángulo redondeado"/>
          <p:cNvSpPr/>
          <p:nvPr/>
        </p:nvSpPr>
        <p:spPr>
          <a:xfrm flipV="1">
            <a:off x="539750" y="6399213"/>
            <a:ext cx="7710488" cy="539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C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9E2B90-363D-4C77-82BE-6D13AC31CBC2}" type="slidenum">
              <a:rPr lang="es-EC" b="1" i="1"/>
              <a:pPr>
                <a:defRPr/>
              </a:pPr>
              <a:t>28</a:t>
            </a:fld>
            <a:endParaRPr lang="es-EC" b="1" i="1" dirty="0"/>
          </a:p>
        </p:txBody>
      </p:sp>
      <p:sp>
        <p:nvSpPr>
          <p:cNvPr id="10" name="9 CuadroTexto"/>
          <p:cNvSpPr txBox="1"/>
          <p:nvPr/>
        </p:nvSpPr>
        <p:spPr>
          <a:xfrm>
            <a:off x="395288" y="260350"/>
            <a:ext cx="7561262" cy="5857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C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Factibilidad </a:t>
            </a:r>
            <a:r>
              <a:rPr lang="es-EC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Financiera</a:t>
            </a:r>
            <a:endParaRPr lang="es-EC" sz="3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pic>
        <p:nvPicPr>
          <p:cNvPr id="25607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74013" y="144463"/>
            <a:ext cx="1135062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8" name="20 Rectángulo"/>
          <p:cNvSpPr>
            <a:spLocks noChangeArrowheads="1"/>
          </p:cNvSpPr>
          <p:nvPr/>
        </p:nvSpPr>
        <p:spPr bwMode="auto">
          <a:xfrm>
            <a:off x="539750" y="6453188"/>
            <a:ext cx="77771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000" b="1">
                <a:latin typeface="Calibri" pitchFamily="34" charset="0"/>
              </a:rPr>
              <a:t>Estudio de Factibilidad Comercial y Financiera para brindar Servicios de Internet Satelital a través de la Tecnología de Banda Ka a clientes de la CNT EP.</a:t>
            </a:r>
            <a:endParaRPr lang="es-EC" sz="1000" b="1">
              <a:latin typeface="Calibri" pitchFamily="34" charset="0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539750" y="1052513"/>
            <a:ext cx="7777163" cy="461962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Font typeface="Wingdings" pitchFamily="2" charset="2"/>
              <a:buChar char="v"/>
              <a:defRPr/>
            </a:pPr>
            <a:r>
              <a:rPr lang="es-ES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Proyección de Costos y Gastos.</a:t>
            </a:r>
          </a:p>
        </p:txBody>
      </p:sp>
      <p:graphicFrame>
        <p:nvGraphicFramePr>
          <p:cNvPr id="12" name="1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907501599"/>
              </p:ext>
            </p:extLst>
          </p:nvPr>
        </p:nvGraphicFramePr>
        <p:xfrm>
          <a:off x="539553" y="1773238"/>
          <a:ext cx="7920878" cy="3599976"/>
        </p:xfrm>
        <a:graphic>
          <a:graphicData uri="http://schemas.openxmlformats.org/drawingml/2006/table">
            <a:tbl>
              <a:tblPr/>
              <a:tblGrid>
                <a:gridCol w="2758956"/>
                <a:gridCol w="901954"/>
                <a:gridCol w="1064992"/>
                <a:gridCol w="1064992"/>
                <a:gridCol w="1064992"/>
                <a:gridCol w="1064992"/>
              </a:tblGrid>
              <a:tr h="267656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b="1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365F9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b="1" i="0" u="none" strike="noStrike" dirty="0" smtClean="0">
                          <a:solidFill>
                            <a:srgbClr val="FFFFFF"/>
                          </a:solidFill>
                          <a:latin typeface="Arial"/>
                        </a:rPr>
                        <a:t>  2015</a:t>
                      </a:r>
                      <a:endParaRPr lang="es-EC" sz="1200" b="1" i="0" u="none" strike="noStrike" dirty="0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365F9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b="1" i="0" u="none" strike="noStrike" dirty="0" smtClean="0">
                          <a:solidFill>
                            <a:srgbClr val="FFFFFF"/>
                          </a:solidFill>
                          <a:latin typeface="Arial"/>
                        </a:rPr>
                        <a:t>  2016</a:t>
                      </a:r>
                      <a:endParaRPr lang="es-EC" sz="1200" b="1" i="0" u="none" strike="noStrike" dirty="0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365F9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b="1" i="0" u="none" strike="noStrike" dirty="0" smtClean="0">
                          <a:solidFill>
                            <a:srgbClr val="FFFFFF"/>
                          </a:solidFill>
                          <a:latin typeface="Arial"/>
                        </a:rPr>
                        <a:t>   2017</a:t>
                      </a:r>
                      <a:endParaRPr lang="es-EC" sz="1200" b="1" i="0" u="none" strike="noStrike" dirty="0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365F9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b="1" i="0" u="none" strike="noStrike" dirty="0" smtClean="0">
                          <a:solidFill>
                            <a:srgbClr val="FFFFFF"/>
                          </a:solidFill>
                          <a:latin typeface="Arial"/>
                        </a:rPr>
                        <a:t>  2018</a:t>
                      </a:r>
                      <a:endParaRPr lang="es-EC" sz="1200" b="1" i="0" u="none" strike="noStrike" dirty="0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365F9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b="1" i="0" u="none" strike="noStrike" dirty="0" smtClean="0">
                          <a:solidFill>
                            <a:srgbClr val="FFFFFF"/>
                          </a:solidFill>
                          <a:latin typeface="Arial"/>
                        </a:rPr>
                        <a:t>   2019</a:t>
                      </a:r>
                      <a:endParaRPr lang="es-EC" sz="1200" b="1" i="0" u="none" strike="noStrike" dirty="0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365F91"/>
                    </a:solidFill>
                  </a:tcPr>
                </a:tc>
              </a:tr>
              <a:tr h="267656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b="1" i="0" u="none" strike="noStrike">
                          <a:solidFill>
                            <a:srgbClr val="1F497D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b="1" i="0" u="none" strike="noStrike" dirty="0" smtClean="0">
                          <a:solidFill>
                            <a:srgbClr val="1F497D"/>
                          </a:solidFill>
                          <a:latin typeface="Arial"/>
                        </a:rPr>
                        <a:t>  </a:t>
                      </a:r>
                      <a:r>
                        <a:rPr lang="es-EC" sz="1200" b="1" i="0" u="none" strike="noStrike" dirty="0" err="1" smtClean="0">
                          <a:solidFill>
                            <a:srgbClr val="1F497D"/>
                          </a:solidFill>
                          <a:latin typeface="Arial"/>
                        </a:rPr>
                        <a:t>Dic</a:t>
                      </a:r>
                      <a:endParaRPr lang="es-EC" sz="1200" b="1" i="0" u="none" strike="noStrike" dirty="0">
                        <a:solidFill>
                          <a:srgbClr val="1F497D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b="1" i="0" u="none" strike="noStrike" dirty="0" smtClean="0">
                          <a:solidFill>
                            <a:srgbClr val="1F497D"/>
                          </a:solidFill>
                          <a:latin typeface="Arial"/>
                        </a:rPr>
                        <a:t>   </a:t>
                      </a:r>
                      <a:r>
                        <a:rPr lang="es-EC" sz="1200" b="1" i="0" u="none" strike="noStrike" dirty="0" err="1" smtClean="0">
                          <a:solidFill>
                            <a:srgbClr val="1F497D"/>
                          </a:solidFill>
                          <a:latin typeface="Arial"/>
                        </a:rPr>
                        <a:t>Dic</a:t>
                      </a:r>
                      <a:endParaRPr lang="es-EC" sz="1200" b="1" i="0" u="none" strike="noStrike" dirty="0">
                        <a:solidFill>
                          <a:srgbClr val="1F497D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b="1" i="0" u="none" strike="noStrike" dirty="0" smtClean="0">
                          <a:solidFill>
                            <a:srgbClr val="1F497D"/>
                          </a:solidFill>
                          <a:latin typeface="Arial"/>
                        </a:rPr>
                        <a:t>   </a:t>
                      </a:r>
                      <a:r>
                        <a:rPr lang="es-EC" sz="1200" b="1" i="0" u="none" strike="noStrike" dirty="0" err="1" smtClean="0">
                          <a:solidFill>
                            <a:srgbClr val="1F497D"/>
                          </a:solidFill>
                          <a:latin typeface="Arial"/>
                        </a:rPr>
                        <a:t>Dic</a:t>
                      </a:r>
                      <a:endParaRPr lang="es-EC" sz="1200" b="1" i="0" u="none" strike="noStrike" dirty="0">
                        <a:solidFill>
                          <a:srgbClr val="1F497D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b="1" i="0" u="none" strike="noStrike" dirty="0" smtClean="0">
                          <a:solidFill>
                            <a:srgbClr val="1F497D"/>
                          </a:solidFill>
                          <a:latin typeface="Arial"/>
                        </a:rPr>
                        <a:t>  </a:t>
                      </a:r>
                      <a:r>
                        <a:rPr lang="es-EC" sz="1200" b="1" i="0" u="none" strike="noStrike" dirty="0" err="1" smtClean="0">
                          <a:solidFill>
                            <a:srgbClr val="1F497D"/>
                          </a:solidFill>
                          <a:latin typeface="Arial"/>
                        </a:rPr>
                        <a:t>Dic</a:t>
                      </a:r>
                      <a:endParaRPr lang="es-EC" sz="1200" b="1" i="0" u="none" strike="noStrike" dirty="0">
                        <a:solidFill>
                          <a:srgbClr val="1F497D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b="1" i="0" u="none" strike="noStrike" dirty="0" smtClean="0">
                          <a:solidFill>
                            <a:srgbClr val="1F497D"/>
                          </a:solidFill>
                          <a:latin typeface="Arial"/>
                        </a:rPr>
                        <a:t>   </a:t>
                      </a:r>
                      <a:r>
                        <a:rPr lang="es-EC" sz="1200" b="1" i="0" u="none" strike="noStrike" dirty="0" err="1" smtClean="0">
                          <a:solidFill>
                            <a:srgbClr val="1F497D"/>
                          </a:solidFill>
                          <a:latin typeface="Arial"/>
                        </a:rPr>
                        <a:t>Dic</a:t>
                      </a:r>
                      <a:endParaRPr lang="es-EC" sz="1200" b="1" i="0" u="none" strike="noStrike" dirty="0">
                        <a:solidFill>
                          <a:srgbClr val="1F497D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</a:tr>
              <a:tr h="267656">
                <a:tc>
                  <a:txBody>
                    <a:bodyPr/>
                    <a:lstStyle/>
                    <a:p>
                      <a:pPr algn="just" fontAlgn="ctr"/>
                      <a:r>
                        <a:rPr lang="es-EC" sz="1200" b="1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GOBIERNO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C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C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C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C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b="0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55016">
                <a:tc>
                  <a:txBody>
                    <a:bodyPr/>
                    <a:lstStyle/>
                    <a:p>
                      <a:pPr algn="just" fontAlgn="ctr"/>
                      <a:r>
                        <a:rPr lang="es-EC" sz="1200" b="0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COSTO DE ACTIVACION MENSUAL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200" b="0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$ 18,04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200" b="0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$ 33,69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200" b="0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$ 34,26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200" b="0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$ 34,84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200" b="0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$ 35,42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</a:tr>
              <a:tr h="267656">
                <a:tc>
                  <a:txBody>
                    <a:bodyPr/>
                    <a:lstStyle/>
                    <a:p>
                      <a:pPr algn="just" fontAlgn="ctr"/>
                      <a:r>
                        <a:rPr lang="es-EC" sz="1200" b="0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COSTO DE TERMINAL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200" b="0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$ 240,00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200" b="0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$ 6,92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200" b="0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$ 7,03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200" b="0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$ 7,15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200" b="0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$ 7,27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7656">
                <a:tc>
                  <a:txBody>
                    <a:bodyPr/>
                    <a:lstStyle/>
                    <a:p>
                      <a:pPr algn="just" fontAlgn="ctr"/>
                      <a:r>
                        <a:rPr lang="es-EC" sz="1200" b="0" i="0" u="none" strike="noStrike" dirty="0">
                          <a:solidFill>
                            <a:srgbClr val="17365D"/>
                          </a:solidFill>
                          <a:latin typeface="Arial"/>
                        </a:rPr>
                        <a:t>COSTO DE </a:t>
                      </a:r>
                      <a:r>
                        <a:rPr lang="es-EC" sz="1200" b="0" i="0" u="none" strike="noStrike" dirty="0" smtClean="0">
                          <a:solidFill>
                            <a:srgbClr val="17365D"/>
                          </a:solidFill>
                          <a:latin typeface="Arial"/>
                        </a:rPr>
                        <a:t>O&amp;M </a:t>
                      </a:r>
                      <a:endParaRPr lang="es-EC" sz="1200" b="0" i="0" u="none" strike="noStrike" dirty="0">
                        <a:solidFill>
                          <a:srgbClr val="17365D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200" b="0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$ 7,73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200" b="0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$ 14,44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200" b="0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$ 14,68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200" b="0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$ 14,93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200" b="0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$ 15,18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</a:tr>
              <a:tr h="267656">
                <a:tc>
                  <a:txBody>
                    <a:bodyPr/>
                    <a:lstStyle/>
                    <a:p>
                      <a:pPr algn="just" fontAlgn="ctr"/>
                      <a:r>
                        <a:rPr lang="es-EC" sz="1200" b="1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CORPORATIVOS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C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C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C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C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200" b="0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55016">
                <a:tc>
                  <a:txBody>
                    <a:bodyPr/>
                    <a:lstStyle/>
                    <a:p>
                      <a:pPr algn="just" fontAlgn="ctr"/>
                      <a:r>
                        <a:rPr lang="es-EC" sz="1200" b="0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COSTO DE ACTIVACION MENSUAL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200" b="0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$ 34,80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200" b="0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$ 64,94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200" b="0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$ 66,03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200" b="0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$ 67,15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200" b="0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$ 68,28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</a:tr>
              <a:tr h="267656">
                <a:tc>
                  <a:txBody>
                    <a:bodyPr/>
                    <a:lstStyle/>
                    <a:p>
                      <a:pPr algn="just" fontAlgn="ctr"/>
                      <a:r>
                        <a:rPr lang="es-EC" sz="1200" b="0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COSTO DE TERMINAL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200" b="0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$ 462,60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200" b="0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$ 13,33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200" b="0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$ 13,55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200" b="0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$ 13,78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200" b="0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$ 14,02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7656">
                <a:tc>
                  <a:txBody>
                    <a:bodyPr/>
                    <a:lstStyle/>
                    <a:p>
                      <a:pPr algn="just" fontAlgn="ctr"/>
                      <a:r>
                        <a:rPr lang="es-EC" sz="1200" b="0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COSTO DE O&amp;M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200" b="0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$ 14,92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200" b="0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$ 27,83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200" b="0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$ 28,30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200" b="0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$ 28,78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200" b="0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$ 29,26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</a:tr>
              <a:tr h="267656">
                <a:tc>
                  <a:txBody>
                    <a:bodyPr/>
                    <a:lstStyle/>
                    <a:p>
                      <a:pPr algn="just" fontAlgn="ctr"/>
                      <a:r>
                        <a:rPr lang="es-EC" sz="1200" b="1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PAGO AL PROVEEDOR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200" b="0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$ 0,00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200" b="0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$ 4,92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200" b="0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$ 9,83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200" b="0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$ 9,83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200" b="0" i="0" u="none" strike="noStrike" dirty="0">
                          <a:solidFill>
                            <a:srgbClr val="17365D"/>
                          </a:solidFill>
                          <a:latin typeface="Arial"/>
                        </a:rPr>
                        <a:t>$ 9,83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81040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TOTAL COSTOS (MILES USD)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5F9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2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$ 778,09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5F9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2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$ 166,05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5F9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2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$ 173,69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5F9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2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$ 176,45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5F9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200" b="1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$ 179,26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5F91"/>
                    </a:solidFill>
                  </a:tcPr>
                </a:tc>
              </a:tr>
            </a:tbl>
          </a:graphicData>
        </a:graphic>
      </p:graphicFrame>
      <p:sp>
        <p:nvSpPr>
          <p:cNvPr id="14" name="13 Rectángulo"/>
          <p:cNvSpPr/>
          <p:nvPr/>
        </p:nvSpPr>
        <p:spPr>
          <a:xfrm>
            <a:off x="539552" y="5877272"/>
            <a:ext cx="7777162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r>
              <a:rPr lang="es-EC" sz="1000" dirty="0">
                <a:latin typeface="+mn-lt"/>
                <a:cs typeface="Arial" charset="0"/>
              </a:rPr>
              <a:t>Costo de O&amp;M: corresponde al 1% mensual del total de clientes. El monto establecido es de 150 USD, corresponde a subsistencias para dos técnicos  y el uso diario de una camioneta para la movilización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6" descr="http://profile.ak.fbcdn.net/hprofile-ak-snc6/8424_166988388905_2629760_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50238" y="131763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Rectángulo redondeado"/>
          <p:cNvSpPr/>
          <p:nvPr/>
        </p:nvSpPr>
        <p:spPr>
          <a:xfrm>
            <a:off x="539750" y="846138"/>
            <a:ext cx="7710488" cy="460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C"/>
          </a:p>
        </p:txBody>
      </p:sp>
      <p:sp>
        <p:nvSpPr>
          <p:cNvPr id="7" name="6 Rectángulo redondeado"/>
          <p:cNvSpPr/>
          <p:nvPr/>
        </p:nvSpPr>
        <p:spPr>
          <a:xfrm flipV="1">
            <a:off x="539750" y="6399213"/>
            <a:ext cx="7710488" cy="539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C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E30E51-6606-488E-B37F-2B9BEF87FC38}" type="slidenum">
              <a:rPr lang="es-EC" b="1" i="1"/>
              <a:pPr>
                <a:defRPr/>
              </a:pPr>
              <a:t>29</a:t>
            </a:fld>
            <a:endParaRPr lang="es-EC" b="1" i="1" dirty="0"/>
          </a:p>
        </p:txBody>
      </p:sp>
      <p:sp>
        <p:nvSpPr>
          <p:cNvPr id="10" name="9 CuadroTexto"/>
          <p:cNvSpPr txBox="1"/>
          <p:nvPr/>
        </p:nvSpPr>
        <p:spPr>
          <a:xfrm>
            <a:off x="395288" y="260350"/>
            <a:ext cx="7561262" cy="5857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C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Factibilidad </a:t>
            </a:r>
            <a:r>
              <a:rPr lang="es-EC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Financiera: Flujo Neto</a:t>
            </a:r>
            <a:endParaRPr lang="es-EC" sz="3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pic>
        <p:nvPicPr>
          <p:cNvPr id="26631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74013" y="144463"/>
            <a:ext cx="1135062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32" name="20 Rectángulo"/>
          <p:cNvSpPr>
            <a:spLocks noChangeArrowheads="1"/>
          </p:cNvSpPr>
          <p:nvPr/>
        </p:nvSpPr>
        <p:spPr bwMode="auto">
          <a:xfrm>
            <a:off x="539750" y="6453188"/>
            <a:ext cx="77771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000" b="1">
                <a:latin typeface="Calibri" pitchFamily="34" charset="0"/>
              </a:rPr>
              <a:t>Estudio de Factibilidad Comercial y Financiera para brindar Servicios de Internet Satelital a través de la Tecnología de Banda Ka a clientes de la CNT EP.</a:t>
            </a:r>
            <a:endParaRPr lang="es-EC" sz="1000" b="1">
              <a:latin typeface="Calibri" pitchFamily="34" charset="0"/>
            </a:endParaRPr>
          </a:p>
        </p:txBody>
      </p:sp>
      <p:graphicFrame>
        <p:nvGraphicFramePr>
          <p:cNvPr id="12" name="1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28708595"/>
              </p:ext>
            </p:extLst>
          </p:nvPr>
        </p:nvGraphicFramePr>
        <p:xfrm>
          <a:off x="395289" y="1340779"/>
          <a:ext cx="8569327" cy="4974309"/>
        </p:xfrm>
        <a:graphic>
          <a:graphicData uri="http://schemas.openxmlformats.org/drawingml/2006/table">
            <a:tbl>
              <a:tblPr/>
              <a:tblGrid>
                <a:gridCol w="1401070"/>
                <a:gridCol w="1954977"/>
                <a:gridCol w="868880"/>
                <a:gridCol w="868880"/>
                <a:gridCol w="868880"/>
                <a:gridCol w="868880"/>
                <a:gridCol w="868880"/>
                <a:gridCol w="868880"/>
              </a:tblGrid>
              <a:tr h="129304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C" sz="800" b="1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CONCEPTOS</a:t>
                      </a:r>
                    </a:p>
                  </a:txBody>
                  <a:tcPr marL="5477" marR="5477" marT="5477" marB="0" anchor="ctr">
                    <a:lnL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365F9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8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2014</a:t>
                      </a:r>
                    </a:p>
                  </a:txBody>
                  <a:tcPr marL="5477" marR="5477" marT="547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365F9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8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2015</a:t>
                      </a:r>
                    </a:p>
                  </a:txBody>
                  <a:tcPr marL="5477" marR="5477" marT="547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365F9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8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2016</a:t>
                      </a:r>
                    </a:p>
                  </a:txBody>
                  <a:tcPr marL="5477" marR="5477" marT="547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365F9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8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2017</a:t>
                      </a:r>
                    </a:p>
                  </a:txBody>
                  <a:tcPr marL="5477" marR="5477" marT="547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365F9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8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2018</a:t>
                      </a:r>
                    </a:p>
                  </a:txBody>
                  <a:tcPr marL="5477" marR="5477" marT="547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365F9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8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2019</a:t>
                      </a:r>
                    </a:p>
                  </a:txBody>
                  <a:tcPr marL="5477" marR="5477" marT="5477" marB="0" anchor="ctr">
                    <a:lnL>
                      <a:noFill/>
                    </a:lnL>
                    <a:lnR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365F91"/>
                    </a:solidFill>
                  </a:tcPr>
                </a:tc>
              </a:tr>
              <a:tr h="129304">
                <a:tc gridSpan="2">
                  <a:txBody>
                    <a:bodyPr/>
                    <a:lstStyle/>
                    <a:p>
                      <a:pPr algn="just" fontAlgn="ctr"/>
                      <a:r>
                        <a:rPr lang="es-EC" sz="800" b="1" i="1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INGRESOS</a:t>
                      </a:r>
                    </a:p>
                  </a:txBody>
                  <a:tcPr marL="5477" marR="5477" marT="5477" marB="0" anchor="ctr">
                    <a:lnL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s-EC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77" marR="5477" marT="5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C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77" marR="5477" marT="5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C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77" marR="5477" marT="5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C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77" marR="5477" marT="5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C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77" marR="5477" marT="5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800" b="0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477" marR="5477" marT="5477" marB="0" anchor="ctr">
                    <a:lnL>
                      <a:noFill/>
                    </a:lnL>
                    <a:lnR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9304">
                <a:tc>
                  <a:txBody>
                    <a:bodyPr/>
                    <a:lstStyle/>
                    <a:p>
                      <a:pPr algn="just" fontAlgn="ctr"/>
                      <a:r>
                        <a:rPr lang="es-EC" sz="800" b="0" i="0" u="none" strike="noStrike" dirty="0">
                          <a:solidFill>
                            <a:srgbClr val="1F497D"/>
                          </a:solidFill>
                          <a:latin typeface="Arial"/>
                        </a:rPr>
                        <a:t>GOBIERNO</a:t>
                      </a:r>
                    </a:p>
                  </a:txBody>
                  <a:tcPr marL="5477" marR="5477" marT="5477" marB="0" anchor="ctr">
                    <a:lnL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C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77" marR="5477" marT="5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C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77" marR="5477" marT="5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C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77" marR="5477" marT="5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C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77" marR="5477" marT="5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C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77" marR="5477" marT="5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C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77" marR="5477" marT="5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800" b="0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477" marR="5477" marT="5477" marB="0" anchor="ctr">
                    <a:lnL>
                      <a:noFill/>
                    </a:lnL>
                    <a:lnR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9304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477" marR="5477" marT="5477" marB="0" anchor="ctr">
                    <a:lnL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C" sz="800" b="0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INTERNET VSAT1</a:t>
                      </a:r>
                    </a:p>
                  </a:txBody>
                  <a:tcPr marL="5477" marR="5477" marT="5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C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77" marR="5477" marT="5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800" b="0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$ 285,74 </a:t>
                      </a:r>
                    </a:p>
                  </a:txBody>
                  <a:tcPr marL="5477" marR="5477" marT="5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800" b="0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$ 533,63 </a:t>
                      </a:r>
                    </a:p>
                  </a:txBody>
                  <a:tcPr marL="5477" marR="5477" marT="5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800" b="0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$ 542,64 </a:t>
                      </a:r>
                    </a:p>
                  </a:txBody>
                  <a:tcPr marL="5477" marR="5477" marT="5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800" b="0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$ 551,80 </a:t>
                      </a:r>
                    </a:p>
                  </a:txBody>
                  <a:tcPr marL="5477" marR="5477" marT="5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800" b="0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$ 561,11 </a:t>
                      </a:r>
                    </a:p>
                  </a:txBody>
                  <a:tcPr marL="5477" marR="5477" marT="5477" marB="0" anchor="ctr">
                    <a:lnL>
                      <a:noFill/>
                    </a:lnL>
                    <a:lnR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9304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800" b="0" i="0" u="none" strike="noStrike">
                          <a:solidFill>
                            <a:srgbClr val="1F497D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477" marR="5477" marT="5477" marB="0" anchor="ctr">
                    <a:lnL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C" sz="800" b="0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 INSTALACION</a:t>
                      </a:r>
                    </a:p>
                  </a:txBody>
                  <a:tcPr marL="5477" marR="5477" marT="5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C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77" marR="5477" marT="5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800" b="0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$ 64,00 </a:t>
                      </a:r>
                    </a:p>
                  </a:txBody>
                  <a:tcPr marL="5477" marR="5477" marT="5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800" b="0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$ 1,84 </a:t>
                      </a:r>
                    </a:p>
                  </a:txBody>
                  <a:tcPr marL="5477" marR="5477" marT="5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800" b="0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$ 1,88 </a:t>
                      </a:r>
                    </a:p>
                  </a:txBody>
                  <a:tcPr marL="5477" marR="5477" marT="5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800" b="0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$ 1,91 </a:t>
                      </a:r>
                    </a:p>
                  </a:txBody>
                  <a:tcPr marL="5477" marR="5477" marT="5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800" b="0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$ 1,94 </a:t>
                      </a:r>
                    </a:p>
                  </a:txBody>
                  <a:tcPr marL="5477" marR="5477" marT="5477" marB="0" anchor="ctr">
                    <a:lnL>
                      <a:noFill/>
                    </a:lnL>
                    <a:lnR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9304">
                <a:tc>
                  <a:txBody>
                    <a:bodyPr/>
                    <a:lstStyle/>
                    <a:p>
                      <a:pPr algn="just" fontAlgn="ctr"/>
                      <a:r>
                        <a:rPr lang="es-EC" sz="800" b="0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CORPORATIVOS</a:t>
                      </a:r>
                    </a:p>
                  </a:txBody>
                  <a:tcPr marL="5477" marR="5477" marT="5477" marB="0" anchor="ctr">
                    <a:lnL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C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77" marR="5477" marT="5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C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77" marR="5477" marT="5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C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77" marR="5477" marT="5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C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77" marR="5477" marT="5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C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77" marR="5477" marT="5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C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77" marR="5477" marT="5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800" b="0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477" marR="5477" marT="5477" marB="0" anchor="ctr">
                    <a:lnL>
                      <a:noFill/>
                    </a:lnL>
                    <a:lnR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9304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800" b="0" i="0" u="none" strike="noStrike">
                          <a:solidFill>
                            <a:srgbClr val="1F497D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477" marR="5477" marT="5477" marB="0" anchor="ctr">
                    <a:lnL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C" sz="800" b="0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INTERNET VSAT 2</a:t>
                      </a:r>
                    </a:p>
                  </a:txBody>
                  <a:tcPr marL="5477" marR="5477" marT="5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C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77" marR="5477" marT="5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800" b="0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$ 261,52 </a:t>
                      </a:r>
                    </a:p>
                  </a:txBody>
                  <a:tcPr marL="5477" marR="5477" marT="5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800" b="0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$ 487,94 </a:t>
                      </a:r>
                    </a:p>
                  </a:txBody>
                  <a:tcPr marL="5477" marR="5477" marT="5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800" b="0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$ 496,17 </a:t>
                      </a:r>
                    </a:p>
                  </a:txBody>
                  <a:tcPr marL="5477" marR="5477" marT="5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800" b="0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$ 504,55 </a:t>
                      </a:r>
                    </a:p>
                  </a:txBody>
                  <a:tcPr marL="5477" marR="5477" marT="5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800" b="0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$ 513,06 </a:t>
                      </a:r>
                    </a:p>
                  </a:txBody>
                  <a:tcPr marL="5477" marR="5477" marT="5477" marB="0" anchor="ctr">
                    <a:lnL>
                      <a:noFill/>
                    </a:lnL>
                    <a:lnR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9304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800" b="0" i="0" u="none" strike="noStrike">
                          <a:solidFill>
                            <a:srgbClr val="1F497D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477" marR="5477" marT="5477" marB="0" anchor="ctr">
                    <a:lnL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C" sz="800" b="0" i="0" u="none" strike="noStrike" dirty="0">
                          <a:solidFill>
                            <a:srgbClr val="17365D"/>
                          </a:solidFill>
                          <a:latin typeface="Arial"/>
                        </a:rPr>
                        <a:t>INTERNET VSAT 2</a:t>
                      </a:r>
                    </a:p>
                  </a:txBody>
                  <a:tcPr marL="5477" marR="5477" marT="5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C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77" marR="5477" marT="5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800" b="0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$ 172,20 </a:t>
                      </a:r>
                    </a:p>
                  </a:txBody>
                  <a:tcPr marL="5477" marR="5477" marT="5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800" b="0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$ 321,29 </a:t>
                      </a:r>
                    </a:p>
                  </a:txBody>
                  <a:tcPr marL="5477" marR="5477" marT="5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800" b="0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$ 326,72 </a:t>
                      </a:r>
                    </a:p>
                  </a:txBody>
                  <a:tcPr marL="5477" marR="5477" marT="5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800" b="0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$ 332,23 </a:t>
                      </a:r>
                    </a:p>
                  </a:txBody>
                  <a:tcPr marL="5477" marR="5477" marT="5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800" b="0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$ 337,84 </a:t>
                      </a:r>
                    </a:p>
                  </a:txBody>
                  <a:tcPr marL="5477" marR="5477" marT="5477" marB="0" anchor="ctr">
                    <a:lnL>
                      <a:noFill/>
                    </a:lnL>
                    <a:lnR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9304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800" b="0" i="0" u="none" strike="noStrike" dirty="0">
                          <a:solidFill>
                            <a:srgbClr val="1F497D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477" marR="5477" marT="5477" marB="0" anchor="ctr">
                    <a:lnL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C" sz="800" b="0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INTERNET VSAT 2</a:t>
                      </a:r>
                    </a:p>
                  </a:txBody>
                  <a:tcPr marL="5477" marR="5477" marT="5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C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77" marR="5477" marT="5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800" b="0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$ 293,00 </a:t>
                      </a:r>
                    </a:p>
                  </a:txBody>
                  <a:tcPr marL="5477" marR="5477" marT="5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800" b="0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$ 546,68 </a:t>
                      </a:r>
                    </a:p>
                  </a:txBody>
                  <a:tcPr marL="5477" marR="5477" marT="5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800" b="0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$ 555,91 </a:t>
                      </a:r>
                    </a:p>
                  </a:txBody>
                  <a:tcPr marL="5477" marR="5477" marT="5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800" b="0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$ 565,29 </a:t>
                      </a:r>
                    </a:p>
                  </a:txBody>
                  <a:tcPr marL="5477" marR="5477" marT="5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800" b="0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$ 574,83 </a:t>
                      </a:r>
                    </a:p>
                  </a:txBody>
                  <a:tcPr marL="5477" marR="5477" marT="5477" marB="0" anchor="ctr">
                    <a:lnL>
                      <a:noFill/>
                    </a:lnL>
                    <a:lnR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9304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477" marR="5477" marT="5477" marB="0" anchor="ctr">
                    <a:lnL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C" sz="800" b="0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INSTALACION</a:t>
                      </a:r>
                    </a:p>
                  </a:txBody>
                  <a:tcPr marL="5477" marR="5477" marT="5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C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77" marR="5477" marT="5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800" b="0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$ 123,36 </a:t>
                      </a:r>
                    </a:p>
                  </a:txBody>
                  <a:tcPr marL="5477" marR="5477" marT="5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800" b="0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$ 3,55 </a:t>
                      </a:r>
                    </a:p>
                  </a:txBody>
                  <a:tcPr marL="5477" marR="5477" marT="5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800" b="0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$ 3,61 </a:t>
                      </a:r>
                    </a:p>
                  </a:txBody>
                  <a:tcPr marL="5477" marR="5477" marT="5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800" b="0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$ 3,68 </a:t>
                      </a:r>
                    </a:p>
                  </a:txBody>
                  <a:tcPr marL="5477" marR="5477" marT="5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800" b="0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$ 3,74 </a:t>
                      </a:r>
                    </a:p>
                  </a:txBody>
                  <a:tcPr marL="5477" marR="5477" marT="5477" marB="0" anchor="ctr">
                    <a:lnL>
                      <a:noFill/>
                    </a:lnL>
                    <a:lnR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9304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C" sz="800" b="1" i="1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Total Ingresos (MILES USD)</a:t>
                      </a:r>
                    </a:p>
                  </a:txBody>
                  <a:tcPr marL="5477" marR="5477" marT="5477" marB="0" anchor="ctr">
                    <a:lnL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800" b="1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477" marR="5477" marT="5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800" b="1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$ 1.199,81 </a:t>
                      </a:r>
                    </a:p>
                  </a:txBody>
                  <a:tcPr marL="5477" marR="5477" marT="5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800" b="1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$ 1.894,95 </a:t>
                      </a:r>
                    </a:p>
                  </a:txBody>
                  <a:tcPr marL="5477" marR="5477" marT="5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800" b="1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$ 1.926,93 </a:t>
                      </a:r>
                    </a:p>
                  </a:txBody>
                  <a:tcPr marL="5477" marR="5477" marT="5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800" b="1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$ 1.959,46 </a:t>
                      </a:r>
                    </a:p>
                  </a:txBody>
                  <a:tcPr marL="5477" marR="5477" marT="5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800" b="1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$ 1.992,53 </a:t>
                      </a:r>
                    </a:p>
                  </a:txBody>
                  <a:tcPr marL="5477" marR="5477" marT="5477" marB="0" anchor="ctr">
                    <a:lnL>
                      <a:noFill/>
                    </a:lnL>
                    <a:lnR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</a:tr>
              <a:tr h="129304">
                <a:tc gridSpan="2">
                  <a:txBody>
                    <a:bodyPr/>
                    <a:lstStyle/>
                    <a:p>
                      <a:pPr algn="just" fontAlgn="ctr"/>
                      <a:r>
                        <a:rPr lang="es-EC" sz="800" b="1" i="1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COSTOS Y GASTOS</a:t>
                      </a:r>
                    </a:p>
                  </a:txBody>
                  <a:tcPr marL="5477" marR="5477" marT="5477" marB="0" anchor="ctr">
                    <a:lnL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s-EC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77" marR="5477" marT="5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C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77" marR="5477" marT="5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C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77" marR="5477" marT="5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C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77" marR="5477" marT="5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C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77" marR="5477" marT="5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800" b="0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477" marR="5477" marT="5477" marB="0" anchor="ctr">
                    <a:lnL>
                      <a:noFill/>
                    </a:lnL>
                    <a:lnR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2405">
                <a:tc>
                  <a:txBody>
                    <a:bodyPr/>
                    <a:lstStyle/>
                    <a:p>
                      <a:pPr algn="just" fontAlgn="ctr"/>
                      <a:r>
                        <a:rPr lang="es-EC" sz="800" b="0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GOBIERNO</a:t>
                      </a:r>
                    </a:p>
                  </a:txBody>
                  <a:tcPr marL="5477" marR="5477" marT="5477" marB="0" anchor="ctr">
                    <a:lnL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C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77" marR="5477" marT="5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C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77" marR="5477" marT="5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C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77" marR="5477" marT="5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C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77" marR="5477" marT="5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C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77" marR="5477" marT="5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C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77" marR="5477" marT="5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800" b="0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477" marR="5477" marT="5477" marB="0" anchor="ctr">
                    <a:lnL>
                      <a:noFill/>
                    </a:lnL>
                    <a:lnR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2338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800" b="0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477" marR="5477" marT="5477" marB="0" anchor="ctr">
                    <a:lnL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C" sz="800" b="0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COSTO DE ACTIVACION MENSUAL</a:t>
                      </a:r>
                    </a:p>
                  </a:txBody>
                  <a:tcPr marL="5477" marR="5477" marT="5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C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77" marR="5477" marT="5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800" b="0" i="0" u="none" strike="noStrike" dirty="0">
                          <a:solidFill>
                            <a:srgbClr val="1F497D"/>
                          </a:solidFill>
                          <a:latin typeface="Arial"/>
                        </a:rPr>
                        <a:t>-</a:t>
                      </a:r>
                      <a:r>
                        <a:rPr lang="es-EC" sz="800" b="0" i="0" u="none" strike="noStrike" dirty="0" smtClean="0">
                          <a:solidFill>
                            <a:srgbClr val="1F497D"/>
                          </a:solidFill>
                          <a:latin typeface="Arial"/>
                        </a:rPr>
                        <a:t>$ 18,04</a:t>
                      </a:r>
                      <a:endParaRPr lang="es-EC" sz="800" b="0" i="0" u="none" strike="noStrike" dirty="0">
                        <a:solidFill>
                          <a:srgbClr val="1F497D"/>
                        </a:solidFill>
                        <a:latin typeface="Arial"/>
                      </a:endParaRPr>
                    </a:p>
                  </a:txBody>
                  <a:tcPr marL="5477" marR="5477" marT="5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800" b="0" i="0" u="none" strike="noStrike" dirty="0">
                          <a:solidFill>
                            <a:srgbClr val="1F497D"/>
                          </a:solidFill>
                          <a:latin typeface="Arial"/>
                        </a:rPr>
                        <a:t>-</a:t>
                      </a:r>
                      <a:r>
                        <a:rPr lang="es-EC" sz="800" b="0" i="0" u="none" strike="noStrike" dirty="0" smtClean="0">
                          <a:solidFill>
                            <a:srgbClr val="1F497D"/>
                          </a:solidFill>
                          <a:latin typeface="Arial"/>
                        </a:rPr>
                        <a:t>$ 33,69</a:t>
                      </a:r>
                      <a:endParaRPr lang="es-EC" sz="800" b="0" i="0" u="none" strike="noStrike" dirty="0">
                        <a:solidFill>
                          <a:srgbClr val="1F497D"/>
                        </a:solidFill>
                        <a:latin typeface="Arial"/>
                      </a:endParaRPr>
                    </a:p>
                  </a:txBody>
                  <a:tcPr marL="5477" marR="5477" marT="5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800" b="0" i="0" u="none" strike="noStrike" dirty="0">
                          <a:solidFill>
                            <a:srgbClr val="1F497D"/>
                          </a:solidFill>
                          <a:latin typeface="Arial"/>
                        </a:rPr>
                        <a:t>-</a:t>
                      </a:r>
                      <a:r>
                        <a:rPr lang="es-EC" sz="800" b="0" i="0" u="none" strike="noStrike" dirty="0" smtClean="0">
                          <a:solidFill>
                            <a:srgbClr val="1F497D"/>
                          </a:solidFill>
                          <a:latin typeface="Arial"/>
                        </a:rPr>
                        <a:t>$ 34,26</a:t>
                      </a:r>
                      <a:endParaRPr lang="es-EC" sz="800" b="0" i="0" u="none" strike="noStrike" dirty="0">
                        <a:solidFill>
                          <a:srgbClr val="1F497D"/>
                        </a:solidFill>
                        <a:latin typeface="Arial"/>
                      </a:endParaRPr>
                    </a:p>
                  </a:txBody>
                  <a:tcPr marL="5477" marR="5477" marT="5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800" b="0" i="0" u="none" strike="noStrike" dirty="0">
                          <a:solidFill>
                            <a:srgbClr val="1F497D"/>
                          </a:solidFill>
                          <a:latin typeface="Arial"/>
                        </a:rPr>
                        <a:t>-</a:t>
                      </a:r>
                      <a:r>
                        <a:rPr lang="es-EC" sz="800" b="0" i="0" u="none" strike="noStrike" dirty="0" smtClean="0">
                          <a:solidFill>
                            <a:srgbClr val="1F497D"/>
                          </a:solidFill>
                          <a:latin typeface="Arial"/>
                        </a:rPr>
                        <a:t>$ 34,84</a:t>
                      </a:r>
                      <a:endParaRPr lang="es-EC" sz="800" b="0" i="0" u="none" strike="noStrike" dirty="0">
                        <a:solidFill>
                          <a:srgbClr val="1F497D"/>
                        </a:solidFill>
                        <a:latin typeface="Arial"/>
                      </a:endParaRPr>
                    </a:p>
                  </a:txBody>
                  <a:tcPr marL="5477" marR="5477" marT="5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800" b="0" i="0" u="none" strike="noStrike" dirty="0">
                          <a:solidFill>
                            <a:srgbClr val="1F497D"/>
                          </a:solidFill>
                          <a:latin typeface="Arial"/>
                        </a:rPr>
                        <a:t>-</a:t>
                      </a:r>
                      <a:r>
                        <a:rPr lang="es-EC" sz="800" b="0" i="0" u="none" strike="noStrike" dirty="0" smtClean="0">
                          <a:solidFill>
                            <a:srgbClr val="1F497D"/>
                          </a:solidFill>
                          <a:latin typeface="Arial"/>
                        </a:rPr>
                        <a:t>$ 35,42</a:t>
                      </a:r>
                      <a:endParaRPr lang="es-EC" sz="800" b="0" i="0" u="none" strike="noStrike" dirty="0">
                        <a:solidFill>
                          <a:srgbClr val="1F497D"/>
                        </a:solidFill>
                        <a:latin typeface="Arial"/>
                      </a:endParaRPr>
                    </a:p>
                  </a:txBody>
                  <a:tcPr marL="5477" marR="5477" marT="5477" marB="0" anchor="ctr">
                    <a:lnL>
                      <a:noFill/>
                    </a:lnL>
                    <a:lnR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9304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800" b="0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477" marR="5477" marT="5477" marB="0" anchor="ctr">
                    <a:lnL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C" sz="800" b="0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COSTO DE TERMINAL</a:t>
                      </a:r>
                    </a:p>
                  </a:txBody>
                  <a:tcPr marL="5477" marR="5477" marT="5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C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77" marR="5477" marT="5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800" b="0" i="0" u="none" strike="noStrike" dirty="0">
                          <a:solidFill>
                            <a:srgbClr val="1F497D"/>
                          </a:solidFill>
                          <a:latin typeface="Arial"/>
                        </a:rPr>
                        <a:t>-</a:t>
                      </a:r>
                      <a:r>
                        <a:rPr lang="es-EC" sz="800" b="0" i="0" u="none" strike="noStrike" dirty="0" smtClean="0">
                          <a:solidFill>
                            <a:srgbClr val="1F497D"/>
                          </a:solidFill>
                          <a:latin typeface="Arial"/>
                        </a:rPr>
                        <a:t>$ 240,00</a:t>
                      </a:r>
                      <a:endParaRPr lang="es-EC" sz="800" b="0" i="0" u="none" strike="noStrike" dirty="0">
                        <a:solidFill>
                          <a:srgbClr val="1F497D"/>
                        </a:solidFill>
                        <a:latin typeface="Arial"/>
                      </a:endParaRPr>
                    </a:p>
                  </a:txBody>
                  <a:tcPr marL="5477" marR="5477" marT="5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800" b="0" i="0" u="none" strike="noStrike" dirty="0">
                          <a:solidFill>
                            <a:srgbClr val="1F497D"/>
                          </a:solidFill>
                          <a:latin typeface="Arial"/>
                        </a:rPr>
                        <a:t>-</a:t>
                      </a:r>
                      <a:r>
                        <a:rPr lang="es-EC" sz="800" b="0" i="0" u="none" strike="noStrike" dirty="0" smtClean="0">
                          <a:solidFill>
                            <a:srgbClr val="1F497D"/>
                          </a:solidFill>
                          <a:latin typeface="Arial"/>
                        </a:rPr>
                        <a:t>$ 6,92</a:t>
                      </a:r>
                      <a:endParaRPr lang="es-EC" sz="800" b="0" i="0" u="none" strike="noStrike" dirty="0">
                        <a:solidFill>
                          <a:srgbClr val="1F497D"/>
                        </a:solidFill>
                        <a:latin typeface="Arial"/>
                      </a:endParaRPr>
                    </a:p>
                  </a:txBody>
                  <a:tcPr marL="5477" marR="5477" marT="5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800" b="0" i="0" u="none" strike="noStrike" dirty="0">
                          <a:solidFill>
                            <a:srgbClr val="1F497D"/>
                          </a:solidFill>
                          <a:latin typeface="Arial"/>
                        </a:rPr>
                        <a:t>-</a:t>
                      </a:r>
                      <a:r>
                        <a:rPr lang="es-EC" sz="800" b="0" i="0" u="none" strike="noStrike" dirty="0" smtClean="0">
                          <a:solidFill>
                            <a:srgbClr val="1F497D"/>
                          </a:solidFill>
                          <a:latin typeface="Arial"/>
                        </a:rPr>
                        <a:t>$ 7,03</a:t>
                      </a:r>
                      <a:endParaRPr lang="es-EC" sz="800" b="0" i="0" u="none" strike="noStrike" dirty="0">
                        <a:solidFill>
                          <a:srgbClr val="1F497D"/>
                        </a:solidFill>
                        <a:latin typeface="Arial"/>
                      </a:endParaRPr>
                    </a:p>
                  </a:txBody>
                  <a:tcPr marL="5477" marR="5477" marT="5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800" b="0" i="0" u="none" strike="noStrike" dirty="0">
                          <a:solidFill>
                            <a:srgbClr val="1F497D"/>
                          </a:solidFill>
                          <a:latin typeface="Arial"/>
                        </a:rPr>
                        <a:t>-</a:t>
                      </a:r>
                      <a:r>
                        <a:rPr lang="es-EC" sz="800" b="0" i="0" u="none" strike="noStrike" dirty="0" smtClean="0">
                          <a:solidFill>
                            <a:srgbClr val="1F497D"/>
                          </a:solidFill>
                          <a:latin typeface="Arial"/>
                        </a:rPr>
                        <a:t>$ 7,15</a:t>
                      </a:r>
                      <a:endParaRPr lang="es-EC" sz="800" b="0" i="0" u="none" strike="noStrike" dirty="0">
                        <a:solidFill>
                          <a:srgbClr val="1F497D"/>
                        </a:solidFill>
                        <a:latin typeface="Arial"/>
                      </a:endParaRPr>
                    </a:p>
                  </a:txBody>
                  <a:tcPr marL="5477" marR="5477" marT="5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800" b="0" i="0" u="none" strike="noStrike" dirty="0">
                          <a:solidFill>
                            <a:srgbClr val="1F497D"/>
                          </a:solidFill>
                          <a:latin typeface="Arial"/>
                        </a:rPr>
                        <a:t>-</a:t>
                      </a:r>
                      <a:r>
                        <a:rPr lang="es-EC" sz="800" b="0" i="0" u="none" strike="noStrike" dirty="0" smtClean="0">
                          <a:solidFill>
                            <a:srgbClr val="1F497D"/>
                          </a:solidFill>
                          <a:latin typeface="Arial"/>
                        </a:rPr>
                        <a:t>$ 7,27</a:t>
                      </a:r>
                      <a:endParaRPr lang="es-EC" sz="800" b="0" i="0" u="none" strike="noStrike" dirty="0">
                        <a:solidFill>
                          <a:srgbClr val="1F497D"/>
                        </a:solidFill>
                        <a:latin typeface="Arial"/>
                      </a:endParaRPr>
                    </a:p>
                  </a:txBody>
                  <a:tcPr marL="5477" marR="5477" marT="5477" marB="0" anchor="ctr">
                    <a:lnL>
                      <a:noFill/>
                    </a:lnL>
                    <a:lnR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9304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800" b="0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477" marR="5477" marT="5477" marB="0" anchor="ctr">
                    <a:lnL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C" sz="800" b="0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COSTO DE O&amp;M</a:t>
                      </a:r>
                    </a:p>
                  </a:txBody>
                  <a:tcPr marL="5477" marR="5477" marT="5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C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77" marR="5477" marT="5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800" b="0" i="0" u="none" strike="noStrike" dirty="0">
                          <a:solidFill>
                            <a:srgbClr val="1F497D"/>
                          </a:solidFill>
                          <a:latin typeface="Arial"/>
                        </a:rPr>
                        <a:t>-</a:t>
                      </a:r>
                      <a:r>
                        <a:rPr lang="es-EC" sz="800" b="0" i="0" u="none" strike="noStrike" dirty="0" smtClean="0">
                          <a:solidFill>
                            <a:srgbClr val="1F497D"/>
                          </a:solidFill>
                          <a:latin typeface="Arial"/>
                        </a:rPr>
                        <a:t>$ 7,73</a:t>
                      </a:r>
                      <a:endParaRPr lang="es-EC" sz="800" b="0" i="0" u="none" strike="noStrike" dirty="0">
                        <a:solidFill>
                          <a:srgbClr val="1F497D"/>
                        </a:solidFill>
                        <a:latin typeface="Arial"/>
                      </a:endParaRPr>
                    </a:p>
                  </a:txBody>
                  <a:tcPr marL="5477" marR="5477" marT="5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800" b="0" i="0" u="none" strike="noStrike" dirty="0">
                          <a:solidFill>
                            <a:srgbClr val="1F497D"/>
                          </a:solidFill>
                          <a:latin typeface="Arial"/>
                        </a:rPr>
                        <a:t>-</a:t>
                      </a:r>
                      <a:r>
                        <a:rPr lang="es-EC" sz="800" b="0" i="0" u="none" strike="noStrike" dirty="0" smtClean="0">
                          <a:solidFill>
                            <a:srgbClr val="1F497D"/>
                          </a:solidFill>
                          <a:latin typeface="Arial"/>
                        </a:rPr>
                        <a:t>$ 14,44</a:t>
                      </a:r>
                      <a:endParaRPr lang="es-EC" sz="800" b="0" i="0" u="none" strike="noStrike" dirty="0">
                        <a:solidFill>
                          <a:srgbClr val="1F497D"/>
                        </a:solidFill>
                        <a:latin typeface="Arial"/>
                      </a:endParaRPr>
                    </a:p>
                  </a:txBody>
                  <a:tcPr marL="5477" marR="5477" marT="5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800" b="0" i="0" u="none" strike="noStrike" dirty="0">
                          <a:solidFill>
                            <a:srgbClr val="1F497D"/>
                          </a:solidFill>
                          <a:latin typeface="Arial"/>
                        </a:rPr>
                        <a:t>-</a:t>
                      </a:r>
                      <a:r>
                        <a:rPr lang="es-EC" sz="800" b="0" i="0" u="none" strike="noStrike" dirty="0" smtClean="0">
                          <a:solidFill>
                            <a:srgbClr val="1F497D"/>
                          </a:solidFill>
                          <a:latin typeface="Arial"/>
                        </a:rPr>
                        <a:t>$ 14,68</a:t>
                      </a:r>
                      <a:endParaRPr lang="es-EC" sz="800" b="0" i="0" u="none" strike="noStrike" dirty="0">
                        <a:solidFill>
                          <a:srgbClr val="1F497D"/>
                        </a:solidFill>
                        <a:latin typeface="Arial"/>
                      </a:endParaRPr>
                    </a:p>
                  </a:txBody>
                  <a:tcPr marL="5477" marR="5477" marT="5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800" b="0" i="0" u="none" strike="noStrike" dirty="0">
                          <a:solidFill>
                            <a:srgbClr val="1F497D"/>
                          </a:solidFill>
                          <a:latin typeface="Arial"/>
                        </a:rPr>
                        <a:t>-</a:t>
                      </a:r>
                      <a:r>
                        <a:rPr lang="es-EC" sz="800" b="0" i="0" u="none" strike="noStrike" dirty="0" smtClean="0">
                          <a:solidFill>
                            <a:srgbClr val="1F497D"/>
                          </a:solidFill>
                          <a:latin typeface="Arial"/>
                        </a:rPr>
                        <a:t>$ 14,93</a:t>
                      </a:r>
                      <a:endParaRPr lang="es-EC" sz="800" b="0" i="0" u="none" strike="noStrike" dirty="0">
                        <a:solidFill>
                          <a:srgbClr val="1F497D"/>
                        </a:solidFill>
                        <a:latin typeface="Arial"/>
                      </a:endParaRPr>
                    </a:p>
                  </a:txBody>
                  <a:tcPr marL="5477" marR="5477" marT="5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800" b="0" i="0" u="none" strike="noStrike" dirty="0">
                          <a:solidFill>
                            <a:srgbClr val="1F497D"/>
                          </a:solidFill>
                          <a:latin typeface="Arial"/>
                        </a:rPr>
                        <a:t>-</a:t>
                      </a:r>
                      <a:r>
                        <a:rPr lang="es-EC" sz="800" b="0" i="0" u="none" strike="noStrike" dirty="0" smtClean="0">
                          <a:solidFill>
                            <a:srgbClr val="1F497D"/>
                          </a:solidFill>
                          <a:latin typeface="Arial"/>
                        </a:rPr>
                        <a:t>$ 15,18</a:t>
                      </a:r>
                      <a:endParaRPr lang="es-EC" sz="800" b="0" i="0" u="none" strike="noStrike" dirty="0">
                        <a:solidFill>
                          <a:srgbClr val="1F497D"/>
                        </a:solidFill>
                        <a:latin typeface="Arial"/>
                      </a:endParaRPr>
                    </a:p>
                  </a:txBody>
                  <a:tcPr marL="5477" marR="5477" marT="5477" marB="0" anchor="ctr">
                    <a:lnL>
                      <a:noFill/>
                    </a:lnL>
                    <a:lnR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9304">
                <a:tc>
                  <a:txBody>
                    <a:bodyPr/>
                    <a:lstStyle/>
                    <a:p>
                      <a:pPr algn="just" fontAlgn="ctr"/>
                      <a:r>
                        <a:rPr lang="es-EC" sz="800" b="0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CORPORATIVOS</a:t>
                      </a:r>
                    </a:p>
                  </a:txBody>
                  <a:tcPr marL="5477" marR="5477" marT="5477" marB="0" anchor="ctr">
                    <a:lnL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C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77" marR="5477" marT="5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C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77" marR="5477" marT="5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C" sz="800" b="0" i="0" u="none" strike="noStrike">
                        <a:solidFill>
                          <a:srgbClr val="1F497D"/>
                        </a:solidFill>
                        <a:latin typeface="Calibri"/>
                      </a:endParaRPr>
                    </a:p>
                  </a:txBody>
                  <a:tcPr marL="5477" marR="5477" marT="5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C" sz="800" b="0" i="0" u="none" strike="noStrike" dirty="0">
                        <a:solidFill>
                          <a:srgbClr val="1F497D"/>
                        </a:solidFill>
                        <a:latin typeface="Calibri"/>
                      </a:endParaRPr>
                    </a:p>
                  </a:txBody>
                  <a:tcPr marL="5477" marR="5477" marT="5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C" sz="800" b="0" i="0" u="none" strike="noStrike" dirty="0">
                        <a:solidFill>
                          <a:srgbClr val="1F497D"/>
                        </a:solidFill>
                        <a:latin typeface="Calibri"/>
                      </a:endParaRPr>
                    </a:p>
                  </a:txBody>
                  <a:tcPr marL="5477" marR="5477" marT="5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C" sz="800" b="0" i="0" u="none" strike="noStrike" dirty="0">
                        <a:solidFill>
                          <a:srgbClr val="1F497D"/>
                        </a:solidFill>
                        <a:latin typeface="Calibri"/>
                      </a:endParaRPr>
                    </a:p>
                  </a:txBody>
                  <a:tcPr marL="5477" marR="5477" marT="5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800" b="0" i="0" u="none" strike="noStrike" dirty="0">
                          <a:solidFill>
                            <a:srgbClr val="1F497D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477" marR="5477" marT="5477" marB="0" anchor="ctr">
                    <a:lnL>
                      <a:noFill/>
                    </a:lnL>
                    <a:lnR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2338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800" b="0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477" marR="5477" marT="5477" marB="0" anchor="ctr">
                    <a:lnL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C" sz="800" b="0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COSTO DE ACTIVACION MENSUAL</a:t>
                      </a:r>
                    </a:p>
                  </a:txBody>
                  <a:tcPr marL="5477" marR="5477" marT="5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C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77" marR="5477" marT="5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800" b="0" i="0" u="none" strike="noStrike" dirty="0">
                          <a:solidFill>
                            <a:srgbClr val="1F497D"/>
                          </a:solidFill>
                          <a:latin typeface="Arial"/>
                        </a:rPr>
                        <a:t>-</a:t>
                      </a:r>
                      <a:r>
                        <a:rPr lang="es-EC" sz="800" b="0" i="0" u="none" strike="noStrike" dirty="0" smtClean="0">
                          <a:solidFill>
                            <a:srgbClr val="1F497D"/>
                          </a:solidFill>
                          <a:latin typeface="Arial"/>
                        </a:rPr>
                        <a:t>$ 34,80</a:t>
                      </a:r>
                      <a:endParaRPr lang="es-EC" sz="800" b="0" i="0" u="none" strike="noStrike" dirty="0">
                        <a:solidFill>
                          <a:srgbClr val="1F497D"/>
                        </a:solidFill>
                        <a:latin typeface="Arial"/>
                      </a:endParaRPr>
                    </a:p>
                  </a:txBody>
                  <a:tcPr marL="5477" marR="5477" marT="5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800" b="0" i="0" u="none" strike="noStrike" dirty="0">
                          <a:solidFill>
                            <a:srgbClr val="1F497D"/>
                          </a:solidFill>
                          <a:latin typeface="Arial"/>
                        </a:rPr>
                        <a:t>-</a:t>
                      </a:r>
                      <a:r>
                        <a:rPr lang="es-EC" sz="800" b="0" i="0" u="none" strike="noStrike" dirty="0" smtClean="0">
                          <a:solidFill>
                            <a:srgbClr val="1F497D"/>
                          </a:solidFill>
                          <a:latin typeface="Arial"/>
                        </a:rPr>
                        <a:t>$ 64,94</a:t>
                      </a:r>
                      <a:endParaRPr lang="es-EC" sz="800" b="0" i="0" u="none" strike="noStrike" dirty="0">
                        <a:solidFill>
                          <a:srgbClr val="1F497D"/>
                        </a:solidFill>
                        <a:latin typeface="Arial"/>
                      </a:endParaRPr>
                    </a:p>
                  </a:txBody>
                  <a:tcPr marL="5477" marR="5477" marT="5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800" b="0" i="0" u="none" strike="noStrike" dirty="0">
                          <a:solidFill>
                            <a:srgbClr val="1F497D"/>
                          </a:solidFill>
                          <a:latin typeface="Arial"/>
                        </a:rPr>
                        <a:t>-</a:t>
                      </a:r>
                      <a:r>
                        <a:rPr lang="es-EC" sz="800" b="0" i="0" u="none" strike="noStrike" dirty="0" smtClean="0">
                          <a:solidFill>
                            <a:srgbClr val="1F497D"/>
                          </a:solidFill>
                          <a:latin typeface="Arial"/>
                        </a:rPr>
                        <a:t>$ 66,03</a:t>
                      </a:r>
                      <a:endParaRPr lang="es-EC" sz="800" b="0" i="0" u="none" strike="noStrike" dirty="0">
                        <a:solidFill>
                          <a:srgbClr val="1F497D"/>
                        </a:solidFill>
                        <a:latin typeface="Arial"/>
                      </a:endParaRPr>
                    </a:p>
                  </a:txBody>
                  <a:tcPr marL="5477" marR="5477" marT="5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800" b="0" i="0" u="none" strike="noStrike" dirty="0">
                          <a:solidFill>
                            <a:srgbClr val="1F497D"/>
                          </a:solidFill>
                          <a:latin typeface="Arial"/>
                        </a:rPr>
                        <a:t>-</a:t>
                      </a:r>
                      <a:r>
                        <a:rPr lang="es-EC" sz="800" b="0" i="0" u="none" strike="noStrike" dirty="0" smtClean="0">
                          <a:solidFill>
                            <a:srgbClr val="1F497D"/>
                          </a:solidFill>
                          <a:latin typeface="Arial"/>
                        </a:rPr>
                        <a:t>$ 67,15</a:t>
                      </a:r>
                      <a:endParaRPr lang="es-EC" sz="800" b="0" i="0" u="none" strike="noStrike" dirty="0">
                        <a:solidFill>
                          <a:srgbClr val="1F497D"/>
                        </a:solidFill>
                        <a:latin typeface="Arial"/>
                      </a:endParaRPr>
                    </a:p>
                  </a:txBody>
                  <a:tcPr marL="5477" marR="5477" marT="5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800" b="0" i="0" u="none" strike="noStrike" dirty="0">
                          <a:solidFill>
                            <a:srgbClr val="1F497D"/>
                          </a:solidFill>
                          <a:latin typeface="Arial"/>
                        </a:rPr>
                        <a:t>-</a:t>
                      </a:r>
                      <a:r>
                        <a:rPr lang="es-EC" sz="800" b="0" i="0" u="none" strike="noStrike" dirty="0" smtClean="0">
                          <a:solidFill>
                            <a:srgbClr val="1F497D"/>
                          </a:solidFill>
                          <a:latin typeface="Arial"/>
                        </a:rPr>
                        <a:t>$ 68,28</a:t>
                      </a:r>
                      <a:endParaRPr lang="es-EC" sz="800" b="0" i="0" u="none" strike="noStrike" dirty="0">
                        <a:solidFill>
                          <a:srgbClr val="1F497D"/>
                        </a:solidFill>
                        <a:latin typeface="Arial"/>
                      </a:endParaRPr>
                    </a:p>
                  </a:txBody>
                  <a:tcPr marL="5477" marR="5477" marT="5477" marB="0" anchor="ctr">
                    <a:lnL>
                      <a:noFill/>
                    </a:lnL>
                    <a:lnR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9304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800" b="0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477" marR="5477" marT="5477" marB="0" anchor="ctr">
                    <a:lnL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C" sz="800" b="0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COSTO DE TERMINAL</a:t>
                      </a:r>
                    </a:p>
                  </a:txBody>
                  <a:tcPr marL="5477" marR="5477" marT="5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C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77" marR="5477" marT="5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800" b="0" i="0" u="none" strike="noStrike" dirty="0">
                          <a:solidFill>
                            <a:srgbClr val="1F497D"/>
                          </a:solidFill>
                          <a:latin typeface="Arial"/>
                        </a:rPr>
                        <a:t>-</a:t>
                      </a:r>
                      <a:r>
                        <a:rPr lang="es-EC" sz="800" b="0" i="0" u="none" strike="noStrike" dirty="0" smtClean="0">
                          <a:solidFill>
                            <a:srgbClr val="1F497D"/>
                          </a:solidFill>
                          <a:latin typeface="Arial"/>
                        </a:rPr>
                        <a:t>$ 462,60</a:t>
                      </a:r>
                      <a:endParaRPr lang="es-EC" sz="800" b="0" i="0" u="none" strike="noStrike" dirty="0">
                        <a:solidFill>
                          <a:srgbClr val="1F497D"/>
                        </a:solidFill>
                        <a:latin typeface="Arial"/>
                      </a:endParaRPr>
                    </a:p>
                  </a:txBody>
                  <a:tcPr marL="5477" marR="5477" marT="5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800" b="0" i="0" u="none" strike="noStrike" dirty="0">
                          <a:solidFill>
                            <a:srgbClr val="1F497D"/>
                          </a:solidFill>
                          <a:latin typeface="Arial"/>
                        </a:rPr>
                        <a:t>-</a:t>
                      </a:r>
                      <a:r>
                        <a:rPr lang="es-EC" sz="800" b="0" i="0" u="none" strike="noStrike" dirty="0" smtClean="0">
                          <a:solidFill>
                            <a:srgbClr val="1F497D"/>
                          </a:solidFill>
                          <a:latin typeface="Arial"/>
                        </a:rPr>
                        <a:t>$ 13,33</a:t>
                      </a:r>
                      <a:endParaRPr lang="es-EC" sz="800" b="0" i="0" u="none" strike="noStrike" dirty="0">
                        <a:solidFill>
                          <a:srgbClr val="1F497D"/>
                        </a:solidFill>
                        <a:latin typeface="Arial"/>
                      </a:endParaRPr>
                    </a:p>
                  </a:txBody>
                  <a:tcPr marL="5477" marR="5477" marT="5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800" b="0" i="0" u="none" strike="noStrike" dirty="0">
                          <a:solidFill>
                            <a:srgbClr val="1F497D"/>
                          </a:solidFill>
                          <a:latin typeface="Arial"/>
                        </a:rPr>
                        <a:t>-</a:t>
                      </a:r>
                      <a:r>
                        <a:rPr lang="es-EC" sz="800" b="0" i="0" u="none" strike="noStrike" dirty="0" smtClean="0">
                          <a:solidFill>
                            <a:srgbClr val="1F497D"/>
                          </a:solidFill>
                          <a:latin typeface="Arial"/>
                        </a:rPr>
                        <a:t>$ 13,55</a:t>
                      </a:r>
                      <a:endParaRPr lang="es-EC" sz="800" b="0" i="0" u="none" strike="noStrike" dirty="0">
                        <a:solidFill>
                          <a:srgbClr val="1F497D"/>
                        </a:solidFill>
                        <a:latin typeface="Arial"/>
                      </a:endParaRPr>
                    </a:p>
                  </a:txBody>
                  <a:tcPr marL="5477" marR="5477" marT="5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800" b="0" i="0" u="none" strike="noStrike" dirty="0">
                          <a:solidFill>
                            <a:srgbClr val="1F497D"/>
                          </a:solidFill>
                          <a:latin typeface="Arial"/>
                        </a:rPr>
                        <a:t>-</a:t>
                      </a:r>
                      <a:r>
                        <a:rPr lang="es-EC" sz="800" b="0" i="0" u="none" strike="noStrike" dirty="0" smtClean="0">
                          <a:solidFill>
                            <a:srgbClr val="1F497D"/>
                          </a:solidFill>
                          <a:latin typeface="Arial"/>
                        </a:rPr>
                        <a:t>$ 13,78</a:t>
                      </a:r>
                      <a:endParaRPr lang="es-EC" sz="800" b="0" i="0" u="none" strike="noStrike" dirty="0">
                        <a:solidFill>
                          <a:srgbClr val="1F497D"/>
                        </a:solidFill>
                        <a:latin typeface="Arial"/>
                      </a:endParaRPr>
                    </a:p>
                  </a:txBody>
                  <a:tcPr marL="5477" marR="5477" marT="5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800" b="0" i="0" u="none" strike="noStrike" dirty="0">
                          <a:solidFill>
                            <a:srgbClr val="1F497D"/>
                          </a:solidFill>
                          <a:latin typeface="Arial"/>
                        </a:rPr>
                        <a:t>-</a:t>
                      </a:r>
                      <a:r>
                        <a:rPr lang="es-EC" sz="800" b="0" i="0" u="none" strike="noStrike" dirty="0" smtClean="0">
                          <a:solidFill>
                            <a:srgbClr val="1F497D"/>
                          </a:solidFill>
                          <a:latin typeface="Arial"/>
                        </a:rPr>
                        <a:t>$ 14,02</a:t>
                      </a:r>
                      <a:endParaRPr lang="es-EC" sz="800" b="0" i="0" u="none" strike="noStrike" dirty="0">
                        <a:solidFill>
                          <a:srgbClr val="1F497D"/>
                        </a:solidFill>
                        <a:latin typeface="Arial"/>
                      </a:endParaRPr>
                    </a:p>
                  </a:txBody>
                  <a:tcPr marL="5477" marR="5477" marT="5477" marB="0" anchor="ctr">
                    <a:lnL>
                      <a:noFill/>
                    </a:lnL>
                    <a:lnR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9304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800" b="0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477" marR="5477" marT="5477" marB="0" anchor="ctr">
                    <a:lnL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C" sz="800" b="0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COSTO DE O&amp;M</a:t>
                      </a:r>
                    </a:p>
                  </a:txBody>
                  <a:tcPr marL="5477" marR="5477" marT="5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C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77" marR="5477" marT="5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800" b="0" i="0" u="none" strike="noStrike" dirty="0">
                          <a:solidFill>
                            <a:srgbClr val="1F497D"/>
                          </a:solidFill>
                          <a:latin typeface="Arial"/>
                        </a:rPr>
                        <a:t>-</a:t>
                      </a:r>
                      <a:r>
                        <a:rPr lang="es-EC" sz="800" b="0" i="0" u="none" strike="noStrike" dirty="0" smtClean="0">
                          <a:solidFill>
                            <a:srgbClr val="1F497D"/>
                          </a:solidFill>
                          <a:latin typeface="Arial"/>
                        </a:rPr>
                        <a:t>$ 14,92</a:t>
                      </a:r>
                      <a:endParaRPr lang="es-EC" sz="800" b="0" i="0" u="none" strike="noStrike" dirty="0">
                        <a:solidFill>
                          <a:srgbClr val="1F497D"/>
                        </a:solidFill>
                        <a:latin typeface="Arial"/>
                      </a:endParaRPr>
                    </a:p>
                  </a:txBody>
                  <a:tcPr marL="5477" marR="5477" marT="5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800" b="0" i="0" u="none" strike="noStrike" dirty="0">
                          <a:solidFill>
                            <a:srgbClr val="1F497D"/>
                          </a:solidFill>
                          <a:latin typeface="Arial"/>
                        </a:rPr>
                        <a:t>-</a:t>
                      </a:r>
                      <a:r>
                        <a:rPr lang="es-EC" sz="800" b="0" i="0" u="none" strike="noStrike" dirty="0" smtClean="0">
                          <a:solidFill>
                            <a:srgbClr val="1F497D"/>
                          </a:solidFill>
                          <a:latin typeface="Arial"/>
                        </a:rPr>
                        <a:t>$ 27,83</a:t>
                      </a:r>
                      <a:endParaRPr lang="es-EC" sz="800" b="0" i="0" u="none" strike="noStrike" dirty="0">
                        <a:solidFill>
                          <a:srgbClr val="1F497D"/>
                        </a:solidFill>
                        <a:latin typeface="Arial"/>
                      </a:endParaRPr>
                    </a:p>
                  </a:txBody>
                  <a:tcPr marL="5477" marR="5477" marT="5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800" b="0" i="0" u="none" strike="noStrike" dirty="0">
                          <a:solidFill>
                            <a:srgbClr val="1F497D"/>
                          </a:solidFill>
                          <a:latin typeface="Arial"/>
                        </a:rPr>
                        <a:t>-</a:t>
                      </a:r>
                      <a:r>
                        <a:rPr lang="es-EC" sz="800" b="0" i="0" u="none" strike="noStrike" dirty="0" smtClean="0">
                          <a:solidFill>
                            <a:srgbClr val="1F497D"/>
                          </a:solidFill>
                          <a:latin typeface="Arial"/>
                        </a:rPr>
                        <a:t>$ 28,30</a:t>
                      </a:r>
                      <a:endParaRPr lang="es-EC" sz="800" b="0" i="0" u="none" strike="noStrike" dirty="0">
                        <a:solidFill>
                          <a:srgbClr val="1F497D"/>
                        </a:solidFill>
                        <a:latin typeface="Arial"/>
                      </a:endParaRPr>
                    </a:p>
                  </a:txBody>
                  <a:tcPr marL="5477" marR="5477" marT="5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800" b="0" i="0" u="none" strike="noStrike" dirty="0">
                          <a:solidFill>
                            <a:srgbClr val="1F497D"/>
                          </a:solidFill>
                          <a:latin typeface="Arial"/>
                        </a:rPr>
                        <a:t>-</a:t>
                      </a:r>
                      <a:r>
                        <a:rPr lang="es-EC" sz="800" b="0" i="0" u="none" strike="noStrike" dirty="0" smtClean="0">
                          <a:solidFill>
                            <a:srgbClr val="1F497D"/>
                          </a:solidFill>
                          <a:latin typeface="Arial"/>
                        </a:rPr>
                        <a:t>$ 28,78</a:t>
                      </a:r>
                      <a:endParaRPr lang="es-EC" sz="800" b="0" i="0" u="none" strike="noStrike" dirty="0">
                        <a:solidFill>
                          <a:srgbClr val="1F497D"/>
                        </a:solidFill>
                        <a:latin typeface="Arial"/>
                      </a:endParaRPr>
                    </a:p>
                  </a:txBody>
                  <a:tcPr marL="5477" marR="5477" marT="5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800" b="0" i="0" u="none" strike="noStrike" dirty="0">
                          <a:solidFill>
                            <a:srgbClr val="1F497D"/>
                          </a:solidFill>
                          <a:latin typeface="Arial"/>
                        </a:rPr>
                        <a:t>-</a:t>
                      </a:r>
                      <a:r>
                        <a:rPr lang="es-EC" sz="800" b="0" i="0" u="none" strike="noStrike" dirty="0" smtClean="0">
                          <a:solidFill>
                            <a:srgbClr val="1F497D"/>
                          </a:solidFill>
                          <a:latin typeface="Arial"/>
                        </a:rPr>
                        <a:t>$ 29,26</a:t>
                      </a:r>
                      <a:endParaRPr lang="es-EC" sz="800" b="0" i="0" u="none" strike="noStrike" dirty="0">
                        <a:solidFill>
                          <a:srgbClr val="1F497D"/>
                        </a:solidFill>
                        <a:latin typeface="Arial"/>
                      </a:endParaRPr>
                    </a:p>
                  </a:txBody>
                  <a:tcPr marL="5477" marR="5477" marT="5477" marB="0" anchor="ctr">
                    <a:lnL>
                      <a:noFill/>
                    </a:lnL>
                    <a:lnR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9304">
                <a:tc gridSpan="2">
                  <a:txBody>
                    <a:bodyPr/>
                    <a:lstStyle/>
                    <a:p>
                      <a:pPr algn="just" fontAlgn="ctr"/>
                      <a:r>
                        <a:rPr lang="es-EC" sz="800" b="0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PAGO AL PROVEEDOR</a:t>
                      </a:r>
                    </a:p>
                  </a:txBody>
                  <a:tcPr marL="5477" marR="5477" marT="5477" marB="0" anchor="ctr">
                    <a:lnL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s-EC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77" marR="5477" marT="5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800" b="0" i="0" u="none" strike="noStrike" dirty="0">
                          <a:solidFill>
                            <a:srgbClr val="1F497D"/>
                          </a:solidFill>
                          <a:latin typeface="Arial"/>
                        </a:rPr>
                        <a:t>$ 0,00 </a:t>
                      </a:r>
                    </a:p>
                  </a:txBody>
                  <a:tcPr marL="5477" marR="5477" marT="5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800" b="0" i="0" u="none" strike="noStrike" dirty="0">
                          <a:solidFill>
                            <a:srgbClr val="1F497D"/>
                          </a:solidFill>
                          <a:latin typeface="Arial"/>
                        </a:rPr>
                        <a:t>-</a:t>
                      </a:r>
                      <a:r>
                        <a:rPr lang="es-EC" sz="800" b="0" i="0" u="none" strike="noStrike" dirty="0" smtClean="0">
                          <a:solidFill>
                            <a:srgbClr val="1F497D"/>
                          </a:solidFill>
                          <a:latin typeface="Arial"/>
                        </a:rPr>
                        <a:t>$ 4,92</a:t>
                      </a:r>
                      <a:endParaRPr lang="es-EC" sz="800" b="0" i="0" u="none" strike="noStrike" dirty="0">
                        <a:solidFill>
                          <a:srgbClr val="1F497D"/>
                        </a:solidFill>
                        <a:latin typeface="Arial"/>
                      </a:endParaRPr>
                    </a:p>
                  </a:txBody>
                  <a:tcPr marL="5477" marR="5477" marT="5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800" b="0" i="0" u="none" strike="noStrike" dirty="0">
                          <a:solidFill>
                            <a:srgbClr val="1F497D"/>
                          </a:solidFill>
                          <a:latin typeface="Arial"/>
                        </a:rPr>
                        <a:t>-</a:t>
                      </a:r>
                      <a:r>
                        <a:rPr lang="es-EC" sz="800" b="0" i="0" u="none" strike="noStrike" dirty="0" smtClean="0">
                          <a:solidFill>
                            <a:srgbClr val="1F497D"/>
                          </a:solidFill>
                          <a:latin typeface="Arial"/>
                        </a:rPr>
                        <a:t>$ 9,83</a:t>
                      </a:r>
                      <a:endParaRPr lang="es-EC" sz="800" b="0" i="0" u="none" strike="noStrike" dirty="0">
                        <a:solidFill>
                          <a:srgbClr val="1F497D"/>
                        </a:solidFill>
                        <a:latin typeface="Arial"/>
                      </a:endParaRPr>
                    </a:p>
                  </a:txBody>
                  <a:tcPr marL="5477" marR="5477" marT="5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800" b="0" i="0" u="none" strike="noStrike" dirty="0">
                          <a:solidFill>
                            <a:srgbClr val="1F497D"/>
                          </a:solidFill>
                          <a:latin typeface="Arial"/>
                        </a:rPr>
                        <a:t>-</a:t>
                      </a:r>
                      <a:r>
                        <a:rPr lang="es-EC" sz="800" b="0" i="0" u="none" strike="noStrike" dirty="0" smtClean="0">
                          <a:solidFill>
                            <a:srgbClr val="1F497D"/>
                          </a:solidFill>
                          <a:latin typeface="Arial"/>
                        </a:rPr>
                        <a:t>$ 9,83</a:t>
                      </a:r>
                      <a:endParaRPr lang="es-EC" sz="800" b="0" i="0" u="none" strike="noStrike" dirty="0">
                        <a:solidFill>
                          <a:srgbClr val="1F497D"/>
                        </a:solidFill>
                        <a:latin typeface="Arial"/>
                      </a:endParaRPr>
                    </a:p>
                  </a:txBody>
                  <a:tcPr marL="5477" marR="5477" marT="5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800" b="0" i="0" u="none" strike="noStrike" dirty="0">
                          <a:solidFill>
                            <a:srgbClr val="1F497D"/>
                          </a:solidFill>
                          <a:latin typeface="Arial"/>
                        </a:rPr>
                        <a:t>-</a:t>
                      </a:r>
                      <a:r>
                        <a:rPr lang="es-EC" sz="800" b="0" i="0" u="none" strike="noStrike" dirty="0" smtClean="0">
                          <a:solidFill>
                            <a:srgbClr val="1F497D"/>
                          </a:solidFill>
                          <a:latin typeface="Arial"/>
                        </a:rPr>
                        <a:t>$ 9,83</a:t>
                      </a:r>
                      <a:endParaRPr lang="es-EC" sz="800" b="0" i="0" u="none" strike="noStrike" dirty="0">
                        <a:solidFill>
                          <a:srgbClr val="1F497D"/>
                        </a:solidFill>
                        <a:latin typeface="Arial"/>
                      </a:endParaRPr>
                    </a:p>
                  </a:txBody>
                  <a:tcPr marL="5477" marR="5477" marT="5477" marB="0" anchor="ctr">
                    <a:lnL>
                      <a:noFill/>
                    </a:lnL>
                    <a:lnR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9304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C" sz="800" b="1" i="1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Total Costos (MILES USD)</a:t>
                      </a:r>
                    </a:p>
                  </a:txBody>
                  <a:tcPr marL="5477" marR="5477" marT="5477" marB="0" anchor="ctr">
                    <a:lnL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800" b="1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477" marR="5477" marT="5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800" b="1" i="0" u="none" strike="noStrike" dirty="0">
                          <a:solidFill>
                            <a:srgbClr val="1F497D"/>
                          </a:solidFill>
                          <a:latin typeface="Arial"/>
                        </a:rPr>
                        <a:t>-</a:t>
                      </a:r>
                      <a:r>
                        <a:rPr lang="es-EC" sz="800" b="1" i="0" u="none" strike="noStrike" dirty="0" smtClean="0">
                          <a:solidFill>
                            <a:srgbClr val="1F497D"/>
                          </a:solidFill>
                          <a:latin typeface="Arial"/>
                        </a:rPr>
                        <a:t>$ 778,09</a:t>
                      </a:r>
                      <a:endParaRPr lang="es-EC" sz="800" b="1" i="0" u="none" strike="noStrike" dirty="0">
                        <a:solidFill>
                          <a:srgbClr val="1F497D"/>
                        </a:solidFill>
                        <a:latin typeface="Arial"/>
                      </a:endParaRPr>
                    </a:p>
                  </a:txBody>
                  <a:tcPr marL="5477" marR="5477" marT="5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800" b="1" i="0" u="none" strike="noStrike" dirty="0">
                          <a:solidFill>
                            <a:srgbClr val="1F497D"/>
                          </a:solidFill>
                          <a:latin typeface="Arial"/>
                        </a:rPr>
                        <a:t>-</a:t>
                      </a:r>
                      <a:r>
                        <a:rPr lang="es-EC" sz="800" b="1" i="0" u="none" strike="noStrike" dirty="0" smtClean="0">
                          <a:solidFill>
                            <a:srgbClr val="1F497D"/>
                          </a:solidFill>
                          <a:latin typeface="Arial"/>
                        </a:rPr>
                        <a:t>$ 166,05</a:t>
                      </a:r>
                      <a:endParaRPr lang="es-EC" sz="800" b="1" i="0" u="none" strike="noStrike" dirty="0">
                        <a:solidFill>
                          <a:srgbClr val="1F497D"/>
                        </a:solidFill>
                        <a:latin typeface="Arial"/>
                      </a:endParaRPr>
                    </a:p>
                  </a:txBody>
                  <a:tcPr marL="5477" marR="5477" marT="5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800" b="1" i="0" u="none" strike="noStrike" dirty="0">
                          <a:solidFill>
                            <a:srgbClr val="1F497D"/>
                          </a:solidFill>
                          <a:latin typeface="Arial"/>
                        </a:rPr>
                        <a:t>-</a:t>
                      </a:r>
                      <a:r>
                        <a:rPr lang="es-EC" sz="800" b="1" i="0" u="none" strike="noStrike" dirty="0" smtClean="0">
                          <a:solidFill>
                            <a:srgbClr val="1F497D"/>
                          </a:solidFill>
                          <a:latin typeface="Arial"/>
                        </a:rPr>
                        <a:t>$ 173,69</a:t>
                      </a:r>
                      <a:endParaRPr lang="es-EC" sz="800" b="1" i="0" u="none" strike="noStrike" dirty="0">
                        <a:solidFill>
                          <a:srgbClr val="1F497D"/>
                        </a:solidFill>
                        <a:latin typeface="Arial"/>
                      </a:endParaRPr>
                    </a:p>
                  </a:txBody>
                  <a:tcPr marL="5477" marR="5477" marT="5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800" b="1" i="0" u="none" strike="noStrike" dirty="0">
                          <a:solidFill>
                            <a:srgbClr val="1F497D"/>
                          </a:solidFill>
                          <a:latin typeface="Arial"/>
                        </a:rPr>
                        <a:t>-</a:t>
                      </a:r>
                      <a:r>
                        <a:rPr lang="es-EC" sz="800" b="1" i="0" u="none" strike="noStrike" dirty="0" smtClean="0">
                          <a:solidFill>
                            <a:srgbClr val="1F497D"/>
                          </a:solidFill>
                          <a:latin typeface="Arial"/>
                        </a:rPr>
                        <a:t>$ 176,45</a:t>
                      </a:r>
                      <a:endParaRPr lang="es-EC" sz="800" b="1" i="0" u="none" strike="noStrike" dirty="0">
                        <a:solidFill>
                          <a:srgbClr val="1F497D"/>
                        </a:solidFill>
                        <a:latin typeface="Arial"/>
                      </a:endParaRPr>
                    </a:p>
                  </a:txBody>
                  <a:tcPr marL="5477" marR="5477" marT="5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800" b="1" i="0" u="none" strike="noStrike" dirty="0">
                          <a:solidFill>
                            <a:srgbClr val="1F497D"/>
                          </a:solidFill>
                          <a:latin typeface="Arial"/>
                        </a:rPr>
                        <a:t>-</a:t>
                      </a:r>
                      <a:r>
                        <a:rPr lang="es-EC" sz="800" b="1" i="0" u="none" strike="noStrike" dirty="0" smtClean="0">
                          <a:solidFill>
                            <a:srgbClr val="1F497D"/>
                          </a:solidFill>
                          <a:latin typeface="Arial"/>
                        </a:rPr>
                        <a:t>$ 179,26</a:t>
                      </a:r>
                      <a:endParaRPr lang="es-EC" sz="800" b="1" i="0" u="none" strike="noStrike" dirty="0">
                        <a:solidFill>
                          <a:srgbClr val="1F497D"/>
                        </a:solidFill>
                        <a:latin typeface="Arial"/>
                      </a:endParaRPr>
                    </a:p>
                  </a:txBody>
                  <a:tcPr marL="5477" marR="5477" marT="5477" marB="0" anchor="ctr">
                    <a:lnL>
                      <a:noFill/>
                    </a:lnL>
                    <a:lnR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</a:tr>
              <a:tr h="129304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800" b="1" i="0" u="none" strike="noStrike">
                          <a:solidFill>
                            <a:srgbClr val="1F497D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477" marR="5477" marT="5477" marB="0" anchor="ctr">
                    <a:lnL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800" b="1" i="0" u="none" strike="noStrike">
                          <a:solidFill>
                            <a:srgbClr val="1F497D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477" marR="5477" marT="5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800" b="0" i="0" u="none" strike="noStrike">
                          <a:solidFill>
                            <a:srgbClr val="376091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477" marR="5477" marT="5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800" b="0" i="0" u="none" strike="noStrike">
                          <a:solidFill>
                            <a:srgbClr val="376091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477" marR="5477" marT="5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800" b="0" i="0" u="none" strike="noStrike">
                          <a:solidFill>
                            <a:srgbClr val="376091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477" marR="5477" marT="5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800" b="0" i="0" u="none" strike="noStrike">
                          <a:solidFill>
                            <a:srgbClr val="376091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477" marR="5477" marT="5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800" b="0" i="0" u="none" strike="noStrike">
                          <a:solidFill>
                            <a:srgbClr val="376091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477" marR="5477" marT="5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800" b="0" i="0" u="none" strike="noStrike" dirty="0">
                          <a:solidFill>
                            <a:srgbClr val="376091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477" marR="5477" marT="5477" marB="0" anchor="ctr">
                    <a:lnL>
                      <a:noFill/>
                    </a:lnL>
                    <a:lnR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22338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C" sz="800" b="1" i="0" u="none" strike="noStrike">
                          <a:solidFill>
                            <a:srgbClr val="1F497D"/>
                          </a:solidFill>
                          <a:latin typeface="Arial"/>
                        </a:rPr>
                        <a:t>MARGEN OPERACIONAL BRUTO (MILES DE USD)</a:t>
                      </a:r>
                    </a:p>
                  </a:txBody>
                  <a:tcPr marL="5477" marR="5477" marT="5477" marB="0" anchor="ctr">
                    <a:lnL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800" b="0" i="0" u="none" strike="noStrike">
                          <a:solidFill>
                            <a:srgbClr val="376091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477" marR="5477" marT="5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800" b="1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$ 421,73 </a:t>
                      </a:r>
                    </a:p>
                  </a:txBody>
                  <a:tcPr marL="5477" marR="5477" marT="5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800" b="1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$ 1.728,90 </a:t>
                      </a:r>
                    </a:p>
                  </a:txBody>
                  <a:tcPr marL="5477" marR="5477" marT="5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800" b="1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$ 1.753,25 </a:t>
                      </a:r>
                    </a:p>
                  </a:txBody>
                  <a:tcPr marL="5477" marR="5477" marT="5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800" b="1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$ 1.783,00 </a:t>
                      </a:r>
                    </a:p>
                  </a:txBody>
                  <a:tcPr marL="5477" marR="5477" marT="5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800" b="1" i="0" u="none" strike="noStrike" dirty="0">
                          <a:solidFill>
                            <a:srgbClr val="17365D"/>
                          </a:solidFill>
                          <a:latin typeface="Arial"/>
                        </a:rPr>
                        <a:t>$ 1.813,26 </a:t>
                      </a:r>
                    </a:p>
                  </a:txBody>
                  <a:tcPr marL="5477" marR="5477" marT="5477" marB="0" anchor="ctr">
                    <a:lnL>
                      <a:noFill/>
                    </a:lnL>
                    <a:lnR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</a:tr>
              <a:tr h="129304">
                <a:tc gridSpan="2">
                  <a:txBody>
                    <a:bodyPr/>
                    <a:lstStyle/>
                    <a:p>
                      <a:pPr algn="just" fontAlgn="ctr"/>
                      <a:r>
                        <a:rPr lang="es-EC" sz="800" b="1" i="1" u="none" strike="noStrike">
                          <a:solidFill>
                            <a:srgbClr val="1F497D"/>
                          </a:solidFill>
                          <a:latin typeface="Arial"/>
                        </a:rPr>
                        <a:t>OTROS GASTOS</a:t>
                      </a:r>
                    </a:p>
                  </a:txBody>
                  <a:tcPr marL="5477" marR="5477" marT="5477" marB="0" anchor="ctr">
                    <a:lnL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s-EC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77" marR="5477" marT="5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C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77" marR="5477" marT="5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C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77" marR="5477" marT="5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C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77" marR="5477" marT="5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C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77" marR="5477" marT="5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800" b="0" i="0" u="none" strike="noStrike" dirty="0">
                          <a:solidFill>
                            <a:srgbClr val="376091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477" marR="5477" marT="5477" marB="0" anchor="ctr">
                    <a:lnL>
                      <a:noFill/>
                    </a:lnL>
                    <a:lnR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9304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800" b="0" i="0" u="none" strike="noStrike">
                          <a:solidFill>
                            <a:srgbClr val="1F497D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477" marR="5477" marT="5477" marB="0" anchor="ctr">
                    <a:lnL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C" sz="800" b="0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0,5% CONTRALORÍA</a:t>
                      </a:r>
                    </a:p>
                  </a:txBody>
                  <a:tcPr marL="5477" marR="5477" marT="5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C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77" marR="5477" marT="5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800" b="0" i="0" u="none" strike="noStrike" dirty="0">
                          <a:solidFill>
                            <a:srgbClr val="17365D"/>
                          </a:solidFill>
                          <a:latin typeface="Arial"/>
                        </a:rPr>
                        <a:t>-</a:t>
                      </a:r>
                      <a:r>
                        <a:rPr lang="es-EC" sz="800" b="0" i="0" u="none" strike="noStrike" dirty="0" smtClean="0">
                          <a:solidFill>
                            <a:srgbClr val="17365D"/>
                          </a:solidFill>
                          <a:latin typeface="Arial"/>
                        </a:rPr>
                        <a:t>$ 6,00</a:t>
                      </a:r>
                      <a:endParaRPr lang="es-EC" sz="800" b="0" i="0" u="none" strike="noStrike" dirty="0">
                        <a:solidFill>
                          <a:srgbClr val="17365D"/>
                        </a:solidFill>
                        <a:latin typeface="Arial"/>
                      </a:endParaRPr>
                    </a:p>
                  </a:txBody>
                  <a:tcPr marL="5477" marR="5477" marT="5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800" b="0" i="0" u="none" strike="noStrike" dirty="0">
                          <a:solidFill>
                            <a:srgbClr val="17365D"/>
                          </a:solidFill>
                          <a:latin typeface="Arial"/>
                        </a:rPr>
                        <a:t>-</a:t>
                      </a:r>
                      <a:r>
                        <a:rPr lang="es-EC" sz="800" b="0" i="0" u="none" strike="noStrike" dirty="0" smtClean="0">
                          <a:solidFill>
                            <a:srgbClr val="17365D"/>
                          </a:solidFill>
                          <a:latin typeface="Arial"/>
                        </a:rPr>
                        <a:t>$ 9,47</a:t>
                      </a:r>
                      <a:endParaRPr lang="es-EC" sz="800" b="0" i="0" u="none" strike="noStrike" dirty="0">
                        <a:solidFill>
                          <a:srgbClr val="17365D"/>
                        </a:solidFill>
                        <a:latin typeface="Arial"/>
                      </a:endParaRPr>
                    </a:p>
                  </a:txBody>
                  <a:tcPr marL="5477" marR="5477" marT="5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800" b="0" i="0" u="none" strike="noStrike" dirty="0">
                          <a:solidFill>
                            <a:srgbClr val="17365D"/>
                          </a:solidFill>
                          <a:latin typeface="Arial"/>
                        </a:rPr>
                        <a:t>-</a:t>
                      </a:r>
                      <a:r>
                        <a:rPr lang="es-EC" sz="800" b="0" i="0" u="none" strike="noStrike" dirty="0" smtClean="0">
                          <a:solidFill>
                            <a:srgbClr val="17365D"/>
                          </a:solidFill>
                          <a:latin typeface="Arial"/>
                        </a:rPr>
                        <a:t>$ 9,63</a:t>
                      </a:r>
                      <a:endParaRPr lang="es-EC" sz="800" b="0" i="0" u="none" strike="noStrike" dirty="0">
                        <a:solidFill>
                          <a:srgbClr val="17365D"/>
                        </a:solidFill>
                        <a:latin typeface="Arial"/>
                      </a:endParaRPr>
                    </a:p>
                  </a:txBody>
                  <a:tcPr marL="5477" marR="5477" marT="5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800" b="0" i="0" u="none" strike="noStrike" dirty="0">
                          <a:solidFill>
                            <a:srgbClr val="17365D"/>
                          </a:solidFill>
                          <a:latin typeface="Arial"/>
                        </a:rPr>
                        <a:t>-</a:t>
                      </a:r>
                      <a:r>
                        <a:rPr lang="es-EC" sz="800" b="0" i="0" u="none" strike="noStrike" dirty="0" smtClean="0">
                          <a:solidFill>
                            <a:srgbClr val="17365D"/>
                          </a:solidFill>
                          <a:latin typeface="Arial"/>
                        </a:rPr>
                        <a:t>$ 9,80</a:t>
                      </a:r>
                      <a:endParaRPr lang="es-EC" sz="800" b="0" i="0" u="none" strike="noStrike" dirty="0">
                        <a:solidFill>
                          <a:srgbClr val="17365D"/>
                        </a:solidFill>
                        <a:latin typeface="Arial"/>
                      </a:endParaRPr>
                    </a:p>
                  </a:txBody>
                  <a:tcPr marL="5477" marR="5477" marT="5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800" b="0" i="0" u="none" strike="noStrike" dirty="0">
                          <a:solidFill>
                            <a:srgbClr val="17365D"/>
                          </a:solidFill>
                          <a:latin typeface="Arial"/>
                        </a:rPr>
                        <a:t>-</a:t>
                      </a:r>
                      <a:r>
                        <a:rPr lang="es-EC" sz="800" b="0" i="0" u="none" strike="noStrike" dirty="0" smtClean="0">
                          <a:solidFill>
                            <a:srgbClr val="17365D"/>
                          </a:solidFill>
                          <a:latin typeface="Arial"/>
                        </a:rPr>
                        <a:t>$ 9,96</a:t>
                      </a:r>
                      <a:endParaRPr lang="es-EC" sz="800" b="0" i="0" u="none" strike="noStrike" dirty="0">
                        <a:solidFill>
                          <a:srgbClr val="17365D"/>
                        </a:solidFill>
                        <a:latin typeface="Arial"/>
                      </a:endParaRPr>
                    </a:p>
                  </a:txBody>
                  <a:tcPr marL="5477" marR="5477" marT="5477" marB="0" anchor="ctr">
                    <a:lnL>
                      <a:noFill/>
                    </a:lnL>
                    <a:lnR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9304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C" sz="800" b="1" i="1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Total Otros Gastos (MILES USD)</a:t>
                      </a:r>
                    </a:p>
                  </a:txBody>
                  <a:tcPr marL="5477" marR="5477" marT="5477" marB="0" anchor="ctr">
                    <a:lnL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800" b="0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477" marR="5477" marT="5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800" b="1" i="0" u="none" strike="noStrike" dirty="0">
                          <a:solidFill>
                            <a:srgbClr val="17365D"/>
                          </a:solidFill>
                          <a:latin typeface="Arial"/>
                        </a:rPr>
                        <a:t>-</a:t>
                      </a:r>
                      <a:r>
                        <a:rPr lang="es-EC" sz="800" b="1" i="0" u="none" strike="noStrike" dirty="0" smtClean="0">
                          <a:solidFill>
                            <a:srgbClr val="17365D"/>
                          </a:solidFill>
                          <a:latin typeface="Arial"/>
                        </a:rPr>
                        <a:t>$ 6,00</a:t>
                      </a:r>
                      <a:endParaRPr lang="es-EC" sz="800" b="1" i="0" u="none" strike="noStrike" dirty="0">
                        <a:solidFill>
                          <a:srgbClr val="17365D"/>
                        </a:solidFill>
                        <a:latin typeface="Arial"/>
                      </a:endParaRPr>
                    </a:p>
                  </a:txBody>
                  <a:tcPr marL="5477" marR="5477" marT="5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800" b="1" i="0" u="none" strike="noStrike" dirty="0">
                          <a:solidFill>
                            <a:srgbClr val="17365D"/>
                          </a:solidFill>
                          <a:latin typeface="Arial"/>
                        </a:rPr>
                        <a:t>-</a:t>
                      </a:r>
                      <a:r>
                        <a:rPr lang="es-EC" sz="800" b="1" i="0" u="none" strike="noStrike" dirty="0" smtClean="0">
                          <a:solidFill>
                            <a:srgbClr val="17365D"/>
                          </a:solidFill>
                          <a:latin typeface="Arial"/>
                        </a:rPr>
                        <a:t>$ 9,47</a:t>
                      </a:r>
                      <a:endParaRPr lang="es-EC" sz="800" b="1" i="0" u="none" strike="noStrike" dirty="0">
                        <a:solidFill>
                          <a:srgbClr val="17365D"/>
                        </a:solidFill>
                        <a:latin typeface="Arial"/>
                      </a:endParaRPr>
                    </a:p>
                  </a:txBody>
                  <a:tcPr marL="5477" marR="5477" marT="5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800" b="1" i="0" u="none" strike="noStrike" dirty="0">
                          <a:solidFill>
                            <a:srgbClr val="17365D"/>
                          </a:solidFill>
                          <a:latin typeface="Arial"/>
                        </a:rPr>
                        <a:t>-</a:t>
                      </a:r>
                      <a:r>
                        <a:rPr lang="es-EC" sz="800" b="1" i="0" u="none" strike="noStrike" dirty="0" smtClean="0">
                          <a:solidFill>
                            <a:srgbClr val="17365D"/>
                          </a:solidFill>
                          <a:latin typeface="Arial"/>
                        </a:rPr>
                        <a:t>$ 9,63</a:t>
                      </a:r>
                      <a:endParaRPr lang="es-EC" sz="800" b="1" i="0" u="none" strike="noStrike" dirty="0">
                        <a:solidFill>
                          <a:srgbClr val="17365D"/>
                        </a:solidFill>
                        <a:latin typeface="Arial"/>
                      </a:endParaRPr>
                    </a:p>
                  </a:txBody>
                  <a:tcPr marL="5477" marR="5477" marT="5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800" b="1" i="0" u="none" strike="noStrike" dirty="0">
                          <a:solidFill>
                            <a:srgbClr val="17365D"/>
                          </a:solidFill>
                          <a:latin typeface="Arial"/>
                        </a:rPr>
                        <a:t>-</a:t>
                      </a:r>
                      <a:r>
                        <a:rPr lang="es-EC" sz="800" b="1" i="0" u="none" strike="noStrike" dirty="0" smtClean="0">
                          <a:solidFill>
                            <a:srgbClr val="17365D"/>
                          </a:solidFill>
                          <a:latin typeface="Arial"/>
                        </a:rPr>
                        <a:t>$ 9,80</a:t>
                      </a:r>
                      <a:endParaRPr lang="es-EC" sz="800" b="1" i="0" u="none" strike="noStrike" dirty="0">
                        <a:solidFill>
                          <a:srgbClr val="17365D"/>
                        </a:solidFill>
                        <a:latin typeface="Arial"/>
                      </a:endParaRPr>
                    </a:p>
                  </a:txBody>
                  <a:tcPr marL="5477" marR="5477" marT="5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800" b="1" i="0" u="none" strike="noStrike" dirty="0">
                          <a:solidFill>
                            <a:srgbClr val="17365D"/>
                          </a:solidFill>
                          <a:latin typeface="Arial"/>
                        </a:rPr>
                        <a:t>-</a:t>
                      </a:r>
                      <a:r>
                        <a:rPr lang="es-EC" sz="800" b="1" i="0" u="none" strike="noStrike" dirty="0" smtClean="0">
                          <a:solidFill>
                            <a:srgbClr val="17365D"/>
                          </a:solidFill>
                          <a:latin typeface="Arial"/>
                        </a:rPr>
                        <a:t>$ 9,96</a:t>
                      </a:r>
                      <a:endParaRPr lang="es-EC" sz="800" b="1" i="0" u="none" strike="noStrike" dirty="0">
                        <a:solidFill>
                          <a:srgbClr val="17365D"/>
                        </a:solidFill>
                        <a:latin typeface="Arial"/>
                      </a:endParaRPr>
                    </a:p>
                  </a:txBody>
                  <a:tcPr marL="5477" marR="5477" marT="5477" marB="0" anchor="ctr">
                    <a:lnL>
                      <a:noFill/>
                    </a:lnL>
                    <a:lnR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</a:tr>
              <a:tr h="129304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800" b="1" i="0" u="none" strike="noStrike">
                          <a:solidFill>
                            <a:srgbClr val="1F497D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477" marR="5477" marT="5477" marB="0" anchor="ctr">
                    <a:lnL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800" b="1" i="0" u="none" strike="noStrike">
                          <a:solidFill>
                            <a:srgbClr val="1F497D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477" marR="5477" marT="5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800" b="0" i="0" u="none" strike="noStrike">
                          <a:solidFill>
                            <a:srgbClr val="376091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477" marR="5477" marT="5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800" b="0" i="0" u="none" strike="noStrike" dirty="0">
                          <a:solidFill>
                            <a:srgbClr val="376091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477" marR="5477" marT="5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800" b="0" i="0" u="none" strike="noStrike">
                          <a:solidFill>
                            <a:srgbClr val="376091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477" marR="5477" marT="5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800" b="0" i="0" u="none" strike="noStrike">
                          <a:solidFill>
                            <a:srgbClr val="376091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477" marR="5477" marT="5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800" b="0" i="0" u="none" strike="noStrike">
                          <a:solidFill>
                            <a:srgbClr val="376091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477" marR="5477" marT="5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800" b="0" i="0" u="none" strike="noStrike">
                          <a:solidFill>
                            <a:srgbClr val="376091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477" marR="5477" marT="5477" marB="0" anchor="ctr">
                    <a:lnL>
                      <a:noFill/>
                    </a:lnL>
                    <a:lnR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29304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C" sz="800" b="1" i="0" u="none" strike="noStrike">
                          <a:solidFill>
                            <a:srgbClr val="1F497D"/>
                          </a:solidFill>
                          <a:latin typeface="Arial"/>
                        </a:rPr>
                        <a:t>UTILIDAD/PÉRDIDA OPERATIVA (MILES USD)</a:t>
                      </a:r>
                    </a:p>
                  </a:txBody>
                  <a:tcPr marL="5477" marR="5477" marT="5477" marB="0" anchor="ctr">
                    <a:lnL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800" b="0" i="0" u="none" strike="noStrike">
                          <a:solidFill>
                            <a:srgbClr val="376091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477" marR="5477" marT="5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800" b="1" i="0" u="none" strike="noStrike" dirty="0">
                          <a:solidFill>
                            <a:srgbClr val="17365D"/>
                          </a:solidFill>
                          <a:latin typeface="Arial"/>
                        </a:rPr>
                        <a:t>$ 415,73 </a:t>
                      </a:r>
                    </a:p>
                  </a:txBody>
                  <a:tcPr marL="5477" marR="5477" marT="5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800" b="1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$ 1.719,42 </a:t>
                      </a:r>
                    </a:p>
                  </a:txBody>
                  <a:tcPr marL="5477" marR="5477" marT="5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800" b="1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$ 1.743,61 </a:t>
                      </a:r>
                    </a:p>
                  </a:txBody>
                  <a:tcPr marL="5477" marR="5477" marT="5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800" b="1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$ 1.773,21 </a:t>
                      </a:r>
                    </a:p>
                  </a:txBody>
                  <a:tcPr marL="5477" marR="5477" marT="5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800" b="1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$ 1.803,30 </a:t>
                      </a:r>
                    </a:p>
                  </a:txBody>
                  <a:tcPr marL="5477" marR="5477" marT="5477" marB="0" anchor="ctr">
                    <a:lnL>
                      <a:noFill/>
                    </a:lnL>
                    <a:lnR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</a:tr>
              <a:tr h="129304">
                <a:tc gridSpan="2">
                  <a:txBody>
                    <a:bodyPr/>
                    <a:lstStyle/>
                    <a:p>
                      <a:pPr algn="just" fontAlgn="ctr"/>
                      <a:r>
                        <a:rPr lang="es-EC" sz="800" b="1" i="1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IMPUESTO A LA RENTA</a:t>
                      </a:r>
                    </a:p>
                  </a:txBody>
                  <a:tcPr marL="5477" marR="5477" marT="5477" marB="0" anchor="ctr">
                    <a:lnL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800" b="0" i="0" u="none" strike="noStrike">
                          <a:solidFill>
                            <a:srgbClr val="376091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477" marR="5477" marT="5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800" b="0" i="0" u="none" strike="noStrike" dirty="0">
                          <a:solidFill>
                            <a:srgbClr val="376091"/>
                          </a:solidFill>
                          <a:latin typeface="Arial"/>
                        </a:rPr>
                        <a:t>---</a:t>
                      </a:r>
                    </a:p>
                  </a:txBody>
                  <a:tcPr marL="5477" marR="5477" marT="5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800" b="0" i="0" u="none" strike="noStrike">
                          <a:solidFill>
                            <a:srgbClr val="376091"/>
                          </a:solidFill>
                          <a:latin typeface="Arial"/>
                        </a:rPr>
                        <a:t>---</a:t>
                      </a:r>
                    </a:p>
                  </a:txBody>
                  <a:tcPr marL="5477" marR="5477" marT="5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800" b="0" i="0" u="none" strike="noStrike">
                          <a:solidFill>
                            <a:srgbClr val="376091"/>
                          </a:solidFill>
                          <a:latin typeface="Arial"/>
                        </a:rPr>
                        <a:t>---</a:t>
                      </a:r>
                    </a:p>
                  </a:txBody>
                  <a:tcPr marL="5477" marR="5477" marT="5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800" b="0" i="0" u="none" strike="noStrike">
                          <a:solidFill>
                            <a:srgbClr val="376091"/>
                          </a:solidFill>
                          <a:latin typeface="Arial"/>
                        </a:rPr>
                        <a:t>---</a:t>
                      </a:r>
                    </a:p>
                  </a:txBody>
                  <a:tcPr marL="5477" marR="5477" marT="5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800" b="0" i="0" u="none" strike="noStrike">
                          <a:solidFill>
                            <a:srgbClr val="376091"/>
                          </a:solidFill>
                          <a:latin typeface="Arial"/>
                        </a:rPr>
                        <a:t>---</a:t>
                      </a:r>
                    </a:p>
                  </a:txBody>
                  <a:tcPr marL="5477" marR="5477" marT="5477" marB="0" anchor="ctr">
                    <a:lnL>
                      <a:noFill/>
                    </a:lnL>
                    <a:lnR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29304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C" sz="800" b="1" i="0" u="none" strike="noStrike">
                          <a:solidFill>
                            <a:srgbClr val="1F497D"/>
                          </a:solidFill>
                          <a:latin typeface="Arial"/>
                        </a:rPr>
                        <a:t>FLUJO OPERACIONAL (MILES USD)</a:t>
                      </a:r>
                    </a:p>
                  </a:txBody>
                  <a:tcPr marL="5477" marR="5477" marT="5477" marB="0" anchor="ctr">
                    <a:lnL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800" b="0" i="0" u="none" strike="noStrike">
                          <a:solidFill>
                            <a:srgbClr val="376091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477" marR="5477" marT="5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800" b="1" i="0" u="none" strike="noStrike" dirty="0">
                          <a:solidFill>
                            <a:srgbClr val="17365D"/>
                          </a:solidFill>
                          <a:latin typeface="Arial"/>
                        </a:rPr>
                        <a:t>$ 415,73 </a:t>
                      </a:r>
                    </a:p>
                  </a:txBody>
                  <a:tcPr marL="5477" marR="5477" marT="5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800" b="1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$ 1.719,42 </a:t>
                      </a:r>
                    </a:p>
                  </a:txBody>
                  <a:tcPr marL="5477" marR="5477" marT="5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800" b="1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$ 1.743,61 </a:t>
                      </a:r>
                    </a:p>
                  </a:txBody>
                  <a:tcPr marL="5477" marR="5477" marT="5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800" b="1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$ 1.773,21 </a:t>
                      </a:r>
                    </a:p>
                  </a:txBody>
                  <a:tcPr marL="5477" marR="5477" marT="5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800" b="1" i="0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$ 1.803,30 </a:t>
                      </a:r>
                    </a:p>
                  </a:txBody>
                  <a:tcPr marL="5477" marR="5477" marT="5477" marB="0" anchor="ctr">
                    <a:lnL>
                      <a:noFill/>
                    </a:lnL>
                    <a:lnR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</a:tr>
              <a:tr h="129304">
                <a:tc gridSpan="2">
                  <a:txBody>
                    <a:bodyPr/>
                    <a:lstStyle/>
                    <a:p>
                      <a:pPr algn="just" fontAlgn="ctr"/>
                      <a:r>
                        <a:rPr lang="es-EC" sz="800" b="1" i="1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DEPRECIACIONES</a:t>
                      </a:r>
                    </a:p>
                  </a:txBody>
                  <a:tcPr marL="5477" marR="5477" marT="5477" marB="0" anchor="ctr">
                    <a:lnL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s-EC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77" marR="5477" marT="5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C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77" marR="5477" marT="5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C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77" marR="5477" marT="5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C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77" marR="5477" marT="5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C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77" marR="5477" marT="5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800" b="0" i="0" u="none" strike="noStrike" dirty="0">
                          <a:solidFill>
                            <a:srgbClr val="376091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477" marR="5477" marT="5477" marB="0" anchor="ctr">
                    <a:lnL>
                      <a:noFill/>
                    </a:lnL>
                    <a:lnR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9304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C" sz="800" b="1" i="0" u="none" strike="noStrike">
                          <a:solidFill>
                            <a:srgbClr val="1F497D"/>
                          </a:solidFill>
                          <a:latin typeface="Arial"/>
                        </a:rPr>
                        <a:t>INVERSIONES (MILES USD)</a:t>
                      </a:r>
                    </a:p>
                  </a:txBody>
                  <a:tcPr marL="5477" marR="5477" marT="5477" marB="0" anchor="ctr">
                    <a:lnL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800" b="0" i="0" u="none" strike="noStrike" dirty="0">
                          <a:solidFill>
                            <a:srgbClr val="17365D"/>
                          </a:solidFill>
                          <a:latin typeface="Arial"/>
                        </a:rPr>
                        <a:t>-</a:t>
                      </a:r>
                      <a:r>
                        <a:rPr lang="es-EC" sz="800" b="0" i="0" u="none" strike="noStrike" dirty="0" smtClean="0">
                          <a:solidFill>
                            <a:srgbClr val="17365D"/>
                          </a:solidFill>
                          <a:latin typeface="Arial"/>
                        </a:rPr>
                        <a:t>$ 4.000,00</a:t>
                      </a:r>
                      <a:endParaRPr lang="es-EC" sz="800" b="0" i="0" u="none" strike="noStrike" dirty="0">
                        <a:solidFill>
                          <a:srgbClr val="17365D"/>
                        </a:solidFill>
                        <a:latin typeface="Arial"/>
                      </a:endParaRPr>
                    </a:p>
                  </a:txBody>
                  <a:tcPr marL="5477" marR="5477" marT="5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800" b="0" i="0" u="none" strike="noStrike" dirty="0">
                          <a:solidFill>
                            <a:srgbClr val="376091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477" marR="5477" marT="5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800" b="0" i="0" u="none" strike="noStrike">
                          <a:solidFill>
                            <a:srgbClr val="376091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477" marR="5477" marT="5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800" b="0" i="0" u="none" strike="noStrike">
                          <a:solidFill>
                            <a:srgbClr val="376091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477" marR="5477" marT="5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800" b="0" i="0" u="none" strike="noStrike">
                          <a:solidFill>
                            <a:srgbClr val="376091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477" marR="5477" marT="5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800" b="0" i="0" u="none" strike="noStrike">
                          <a:solidFill>
                            <a:srgbClr val="376091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477" marR="5477" marT="5477" marB="0" anchor="ctr">
                    <a:lnL>
                      <a:noFill/>
                    </a:lnL>
                    <a:lnR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</a:tr>
              <a:tr h="129304">
                <a:tc gridSpan="2">
                  <a:txBody>
                    <a:bodyPr/>
                    <a:lstStyle/>
                    <a:p>
                      <a:pPr algn="just" fontAlgn="ctr"/>
                      <a:r>
                        <a:rPr lang="es-EC" sz="800" b="1" i="1" u="none" strike="noStrike">
                          <a:solidFill>
                            <a:srgbClr val="17365D"/>
                          </a:solidFill>
                          <a:latin typeface="Arial"/>
                        </a:rPr>
                        <a:t>CUOTA DE INSTALACIÓN (MILES USD)</a:t>
                      </a:r>
                    </a:p>
                  </a:txBody>
                  <a:tcPr marL="5477" marR="5477" marT="5477" marB="0" anchor="ctr">
                    <a:lnL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800" b="0" i="0" u="none" strike="noStrike" dirty="0">
                          <a:solidFill>
                            <a:srgbClr val="376091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477" marR="5477" marT="5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800" b="0" i="0" u="none" strike="noStrike">
                          <a:solidFill>
                            <a:srgbClr val="376091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477" marR="5477" marT="5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800" b="0" i="0" u="none" strike="noStrike">
                          <a:solidFill>
                            <a:srgbClr val="376091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477" marR="5477" marT="5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800" b="0" i="0" u="none" strike="noStrike">
                          <a:solidFill>
                            <a:srgbClr val="376091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477" marR="5477" marT="5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800" b="0" i="0" u="none" strike="noStrike">
                          <a:solidFill>
                            <a:srgbClr val="376091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477" marR="5477" marT="5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800" b="0" i="0" u="none" strike="noStrike">
                          <a:solidFill>
                            <a:srgbClr val="376091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477" marR="5477" marT="5477" marB="0" anchor="ctr">
                    <a:lnL>
                      <a:noFill/>
                    </a:lnL>
                    <a:lnR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3577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C" sz="8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FLUJO NETO (MILES USD)</a:t>
                      </a:r>
                    </a:p>
                  </a:txBody>
                  <a:tcPr marL="5477" marR="5477" marT="5477" marB="0" anchor="ctr">
                    <a:lnL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5F9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800" b="1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-</a:t>
                      </a:r>
                      <a:r>
                        <a:rPr lang="es-EC" sz="800" b="1" i="0" u="none" strike="noStrike" dirty="0" smtClean="0">
                          <a:solidFill>
                            <a:srgbClr val="FFFFFF"/>
                          </a:solidFill>
                          <a:latin typeface="Arial"/>
                        </a:rPr>
                        <a:t>$ 4.000,00</a:t>
                      </a:r>
                      <a:endParaRPr lang="es-EC" sz="800" b="1" i="0" u="none" strike="noStrike" dirty="0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marL="5477" marR="5477" marT="5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5F9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800" b="1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$ 415,73 </a:t>
                      </a:r>
                    </a:p>
                  </a:txBody>
                  <a:tcPr marL="5477" marR="5477" marT="5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5F9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8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$ 1.719,42 </a:t>
                      </a:r>
                    </a:p>
                  </a:txBody>
                  <a:tcPr marL="5477" marR="5477" marT="5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5F9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8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$ 1.743,61 </a:t>
                      </a:r>
                    </a:p>
                  </a:txBody>
                  <a:tcPr marL="5477" marR="5477" marT="5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5F9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8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$ 1.773,21 </a:t>
                      </a:r>
                    </a:p>
                  </a:txBody>
                  <a:tcPr marL="5477" marR="5477" marT="5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5F9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800" b="1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$ 1.803,30 </a:t>
                      </a:r>
                    </a:p>
                  </a:txBody>
                  <a:tcPr marL="5477" marR="5477" marT="5477" marB="0" anchor="ctr">
                    <a:lnL>
                      <a:noFill/>
                    </a:lnL>
                    <a:lnR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5F9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 redondeado"/>
          <p:cNvSpPr/>
          <p:nvPr/>
        </p:nvSpPr>
        <p:spPr>
          <a:xfrm>
            <a:off x="467544" y="1124744"/>
            <a:ext cx="7632848" cy="50405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5" name="14 Rectángulo redondeado"/>
          <p:cNvSpPr/>
          <p:nvPr/>
        </p:nvSpPr>
        <p:spPr>
          <a:xfrm>
            <a:off x="900113" y="1268413"/>
            <a:ext cx="7127875" cy="6477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C"/>
          </a:p>
        </p:txBody>
      </p:sp>
      <p:sp>
        <p:nvSpPr>
          <p:cNvPr id="4" name="3 CuadroTexto"/>
          <p:cNvSpPr txBox="1"/>
          <p:nvPr/>
        </p:nvSpPr>
        <p:spPr>
          <a:xfrm>
            <a:off x="468313" y="260350"/>
            <a:ext cx="5256212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C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AGENDA</a:t>
            </a:r>
          </a:p>
        </p:txBody>
      </p:sp>
      <p:sp>
        <p:nvSpPr>
          <p:cNvPr id="6" name="5 Rectángulo redondeado"/>
          <p:cNvSpPr/>
          <p:nvPr/>
        </p:nvSpPr>
        <p:spPr>
          <a:xfrm>
            <a:off x="539750" y="846138"/>
            <a:ext cx="7710488" cy="460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C"/>
          </a:p>
        </p:txBody>
      </p:sp>
      <p:sp>
        <p:nvSpPr>
          <p:cNvPr id="7" name="6 Rectángulo redondeado"/>
          <p:cNvSpPr/>
          <p:nvPr/>
        </p:nvSpPr>
        <p:spPr>
          <a:xfrm>
            <a:off x="606425" y="6381750"/>
            <a:ext cx="7710488" cy="460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C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147A3B-FE0E-4F73-88B8-52844C0D2132}" type="slidenum">
              <a:rPr lang="es-EC" b="1" i="1"/>
              <a:pPr>
                <a:defRPr/>
              </a:pPr>
              <a:t>3</a:t>
            </a:fld>
            <a:endParaRPr lang="es-EC" b="1" i="1" dirty="0"/>
          </a:p>
        </p:txBody>
      </p:sp>
      <p:sp>
        <p:nvSpPr>
          <p:cNvPr id="10" name="9 CuadroTexto"/>
          <p:cNvSpPr txBox="1"/>
          <p:nvPr/>
        </p:nvSpPr>
        <p:spPr>
          <a:xfrm>
            <a:off x="468313" y="1052736"/>
            <a:ext cx="7559675" cy="58477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C" sz="3200" dirty="0" smtClean="0">
                <a:latin typeface="+mn-lt"/>
                <a:cs typeface="+mn-cs"/>
              </a:rPr>
              <a:t>Introducción</a:t>
            </a:r>
            <a:endParaRPr lang="es-EC" sz="3200" dirty="0">
              <a:latin typeface="+mn-lt"/>
              <a:cs typeface="+mn-cs"/>
            </a:endParaRPr>
          </a:p>
        </p:txBody>
      </p:sp>
      <p:sp>
        <p:nvSpPr>
          <p:cNvPr id="4106" name="15 Rectángulo"/>
          <p:cNvSpPr>
            <a:spLocks noChangeArrowheads="1"/>
          </p:cNvSpPr>
          <p:nvPr/>
        </p:nvSpPr>
        <p:spPr bwMode="auto">
          <a:xfrm>
            <a:off x="467544" y="2351782"/>
            <a:ext cx="8175823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ES" sz="3200" dirty="0">
                <a:latin typeface="Calibri" pitchFamily="34" charset="0"/>
              </a:rPr>
              <a:t>  </a:t>
            </a:r>
            <a:r>
              <a:rPr lang="es-ES" sz="3200" dirty="0" smtClean="0">
                <a:latin typeface="Calibri" pitchFamily="34" charset="0"/>
              </a:rPr>
              <a:t>Demanda </a:t>
            </a:r>
            <a:r>
              <a:rPr lang="es-ES" sz="3200" dirty="0">
                <a:latin typeface="Calibri" pitchFamily="34" charset="0"/>
              </a:rPr>
              <a:t>de servicio de internet </a:t>
            </a:r>
            <a:r>
              <a:rPr lang="es-ES" sz="3200" dirty="0" smtClean="0">
                <a:latin typeface="Calibri" pitchFamily="34" charset="0"/>
              </a:rPr>
              <a:t>rural por </a:t>
            </a:r>
            <a:endParaRPr lang="es-ES" sz="3200" dirty="0">
              <a:latin typeface="Calibri" pitchFamily="34" charset="0"/>
            </a:endParaRPr>
          </a:p>
          <a:p>
            <a:r>
              <a:rPr lang="es-ES" sz="3200" dirty="0">
                <a:latin typeface="Calibri" pitchFamily="34" charset="0"/>
              </a:rPr>
              <a:t>   </a:t>
            </a:r>
            <a:r>
              <a:rPr lang="es-ES" sz="3200" dirty="0" smtClean="0">
                <a:latin typeface="Calibri" pitchFamily="34" charset="0"/>
              </a:rPr>
              <a:t> solución </a:t>
            </a:r>
            <a:r>
              <a:rPr lang="es-ES" sz="3200" dirty="0">
                <a:latin typeface="Calibri" pitchFamily="34" charset="0"/>
              </a:rPr>
              <a:t>Satelital en la CNT EP</a:t>
            </a:r>
            <a:r>
              <a:rPr lang="es-ES" sz="3200" dirty="0" smtClean="0">
                <a:latin typeface="Calibri" pitchFamily="34" charset="0"/>
              </a:rPr>
              <a:t>.    </a:t>
            </a:r>
            <a:endParaRPr lang="es-EC" sz="3200" dirty="0">
              <a:latin typeface="Calibri" pitchFamily="34" charset="0"/>
            </a:endParaRPr>
          </a:p>
        </p:txBody>
      </p:sp>
      <p:pic>
        <p:nvPicPr>
          <p:cNvPr id="4107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74013" y="144463"/>
            <a:ext cx="1135062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8" name="21 Rectángulo"/>
          <p:cNvSpPr>
            <a:spLocks noChangeArrowheads="1"/>
          </p:cNvSpPr>
          <p:nvPr/>
        </p:nvSpPr>
        <p:spPr bwMode="auto">
          <a:xfrm>
            <a:off x="539750" y="6453188"/>
            <a:ext cx="77771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000" b="1">
                <a:latin typeface="Calibri" pitchFamily="34" charset="0"/>
              </a:rPr>
              <a:t>Estudio de Factibilidad Comercial y Financiera para brindar Servicios de Internet Satelital a través de la Tecnología de Banda Ka a clientes de la CNT EP.</a:t>
            </a:r>
            <a:endParaRPr lang="es-EC" sz="1000" b="1">
              <a:latin typeface="Calibri" pitchFamily="34" charset="0"/>
            </a:endParaRPr>
          </a:p>
        </p:txBody>
      </p:sp>
      <p:sp>
        <p:nvSpPr>
          <p:cNvPr id="4109" name="16 Rectángulo"/>
          <p:cNvSpPr>
            <a:spLocks noChangeArrowheads="1"/>
          </p:cNvSpPr>
          <p:nvPr/>
        </p:nvSpPr>
        <p:spPr bwMode="auto">
          <a:xfrm>
            <a:off x="467544" y="3501008"/>
            <a:ext cx="419893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s-EC" sz="3200" dirty="0">
                <a:latin typeface="Calibri" pitchFamily="34" charset="0"/>
              </a:rPr>
              <a:t>Factibilidad Comercial</a:t>
            </a:r>
          </a:p>
        </p:txBody>
      </p:sp>
      <p:sp>
        <p:nvSpPr>
          <p:cNvPr id="4110" name="20 Rectángulo"/>
          <p:cNvSpPr>
            <a:spLocks noChangeArrowheads="1"/>
          </p:cNvSpPr>
          <p:nvPr/>
        </p:nvSpPr>
        <p:spPr bwMode="auto">
          <a:xfrm>
            <a:off x="467544" y="4293096"/>
            <a:ext cx="42513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s-EC" sz="3200" dirty="0">
                <a:latin typeface="Calibri" pitchFamily="34" charset="0"/>
              </a:rPr>
              <a:t>Factibilidad Financiera</a:t>
            </a:r>
          </a:p>
        </p:txBody>
      </p:sp>
      <p:sp>
        <p:nvSpPr>
          <p:cNvPr id="4111" name="20 Rectángulo"/>
          <p:cNvSpPr>
            <a:spLocks noChangeArrowheads="1"/>
          </p:cNvSpPr>
          <p:nvPr/>
        </p:nvSpPr>
        <p:spPr bwMode="auto">
          <a:xfrm>
            <a:off x="467544" y="5085184"/>
            <a:ext cx="6122988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s-EC" sz="3200" dirty="0">
                <a:latin typeface="Calibri" pitchFamily="34" charset="0"/>
              </a:rPr>
              <a:t>Conclusiones y Recomendaciones</a:t>
            </a:r>
          </a:p>
        </p:txBody>
      </p:sp>
      <p:sp>
        <p:nvSpPr>
          <p:cNvPr id="16" name="15 CuadroTexto"/>
          <p:cNvSpPr txBox="1"/>
          <p:nvPr/>
        </p:nvSpPr>
        <p:spPr>
          <a:xfrm>
            <a:off x="467544" y="1692097"/>
            <a:ext cx="7559675" cy="58477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C" sz="3200" dirty="0" smtClean="0">
                <a:latin typeface="+mn-lt"/>
                <a:cs typeface="+mn-cs"/>
              </a:rPr>
              <a:t>Tecnología de Banda </a:t>
            </a:r>
            <a:r>
              <a:rPr lang="es-EC" sz="3200" dirty="0" err="1" smtClean="0">
                <a:latin typeface="+mn-lt"/>
                <a:cs typeface="+mn-cs"/>
              </a:rPr>
              <a:t>Ka</a:t>
            </a:r>
            <a:endParaRPr lang="es-EC" sz="3200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6" descr="http://profile.ak.fbcdn.net/hprofile-ak-snc6/8424_166988388905_2629760_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50238" y="131763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Rectángulo redondeado"/>
          <p:cNvSpPr/>
          <p:nvPr/>
        </p:nvSpPr>
        <p:spPr>
          <a:xfrm>
            <a:off x="539750" y="846138"/>
            <a:ext cx="7710488" cy="460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C"/>
          </a:p>
        </p:txBody>
      </p:sp>
      <p:sp>
        <p:nvSpPr>
          <p:cNvPr id="7" name="6 Rectángulo redondeado"/>
          <p:cNvSpPr/>
          <p:nvPr/>
        </p:nvSpPr>
        <p:spPr>
          <a:xfrm flipV="1">
            <a:off x="539750" y="6399213"/>
            <a:ext cx="7710488" cy="539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C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65A1B8-3032-4851-888B-571673214096}" type="slidenum">
              <a:rPr lang="es-EC" b="1" i="1"/>
              <a:pPr>
                <a:defRPr/>
              </a:pPr>
              <a:t>30</a:t>
            </a:fld>
            <a:endParaRPr lang="es-EC" b="1" i="1" dirty="0"/>
          </a:p>
        </p:txBody>
      </p:sp>
      <p:sp>
        <p:nvSpPr>
          <p:cNvPr id="10" name="9 CuadroTexto"/>
          <p:cNvSpPr txBox="1"/>
          <p:nvPr/>
        </p:nvSpPr>
        <p:spPr>
          <a:xfrm>
            <a:off x="395288" y="260350"/>
            <a:ext cx="7561262" cy="5857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C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Evaluación </a:t>
            </a:r>
            <a:r>
              <a:rPr lang="es-EC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Financiera</a:t>
            </a:r>
            <a:endParaRPr lang="es-EC" sz="3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pic>
        <p:nvPicPr>
          <p:cNvPr id="27655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74013" y="144463"/>
            <a:ext cx="1135062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6" name="20 Rectángulo"/>
          <p:cNvSpPr>
            <a:spLocks noChangeArrowheads="1"/>
          </p:cNvSpPr>
          <p:nvPr/>
        </p:nvSpPr>
        <p:spPr bwMode="auto">
          <a:xfrm>
            <a:off x="539750" y="6453188"/>
            <a:ext cx="77771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000" b="1">
                <a:latin typeface="Calibri" pitchFamily="34" charset="0"/>
              </a:rPr>
              <a:t>Estudio de Factibilidad Comercial y Financiera para brindar Servicios de Internet Satelital a través de la Tecnología de Banda Ka a clientes de la CNT EP.</a:t>
            </a:r>
            <a:endParaRPr lang="es-EC" sz="1000" b="1">
              <a:latin typeface="Calibri" pitchFamily="34" charset="0"/>
            </a:endParaRPr>
          </a:p>
        </p:txBody>
      </p:sp>
      <p:sp>
        <p:nvSpPr>
          <p:cNvPr id="13" name="12 Rectángulo redondeado"/>
          <p:cNvSpPr/>
          <p:nvPr/>
        </p:nvSpPr>
        <p:spPr>
          <a:xfrm>
            <a:off x="794594" y="1124744"/>
            <a:ext cx="7200800" cy="504056"/>
          </a:xfrm>
          <a:prstGeom prst="roundRect">
            <a:avLst/>
          </a:prstGeom>
          <a:effectLst>
            <a:glow rad="1397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C" b="1" dirty="0" smtClean="0"/>
              <a:t>INDICADORES FINANCIEROS OBTENIDOS</a:t>
            </a:r>
            <a:endParaRPr lang="es-EC" b="1" dirty="0"/>
          </a:p>
        </p:txBody>
      </p:sp>
      <p:sp>
        <p:nvSpPr>
          <p:cNvPr id="16" name="15 Rectángulo redondeado"/>
          <p:cNvSpPr/>
          <p:nvPr/>
        </p:nvSpPr>
        <p:spPr>
          <a:xfrm>
            <a:off x="1475656" y="1988840"/>
            <a:ext cx="5904656" cy="576064"/>
          </a:xfrm>
          <a:prstGeom prst="roundRect">
            <a:avLst/>
          </a:prstGeom>
          <a:effectLst>
            <a:glow rad="1397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C" dirty="0" smtClean="0"/>
              <a:t>                  TI		                                  16,50%</a:t>
            </a:r>
            <a:endParaRPr lang="es-EC" dirty="0"/>
          </a:p>
        </p:txBody>
      </p:sp>
      <p:sp>
        <p:nvSpPr>
          <p:cNvPr id="17" name="16 Rectángulo redondeado"/>
          <p:cNvSpPr/>
          <p:nvPr/>
        </p:nvSpPr>
        <p:spPr>
          <a:xfrm>
            <a:off x="1475656" y="2852936"/>
            <a:ext cx="5904656" cy="576064"/>
          </a:xfrm>
          <a:prstGeom prst="roundRect">
            <a:avLst/>
          </a:prstGeom>
          <a:effectLst>
            <a:glow rad="1397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C" dirty="0" smtClean="0"/>
              <a:t>           VAN (miles)	                                                    $529,38</a:t>
            </a:r>
            <a:endParaRPr lang="es-EC" dirty="0"/>
          </a:p>
        </p:txBody>
      </p:sp>
      <p:sp>
        <p:nvSpPr>
          <p:cNvPr id="18" name="17 Rectángulo redondeado"/>
          <p:cNvSpPr/>
          <p:nvPr/>
        </p:nvSpPr>
        <p:spPr>
          <a:xfrm>
            <a:off x="1475656" y="3717032"/>
            <a:ext cx="5904656" cy="576064"/>
          </a:xfrm>
          <a:prstGeom prst="roundRect">
            <a:avLst/>
          </a:prstGeom>
          <a:effectLst>
            <a:glow rad="1397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C" dirty="0" smtClean="0"/>
              <a:t>                  TIR		                                   21,24%</a:t>
            </a:r>
            <a:endParaRPr lang="es-EC" dirty="0"/>
          </a:p>
        </p:txBody>
      </p:sp>
      <p:sp>
        <p:nvSpPr>
          <p:cNvPr id="19" name="18 Rectángulo redondeado"/>
          <p:cNvSpPr/>
          <p:nvPr/>
        </p:nvSpPr>
        <p:spPr>
          <a:xfrm>
            <a:off x="1475656" y="4581128"/>
            <a:ext cx="5976664" cy="576064"/>
          </a:xfrm>
          <a:prstGeom prst="roundRect">
            <a:avLst/>
          </a:prstGeom>
          <a:effectLst>
            <a:glow rad="1397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C" dirty="0" smtClean="0"/>
              <a:t> Recuperación Descontada (años)		4,4</a:t>
            </a:r>
            <a:endParaRPr lang="es-EC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 redondeado"/>
          <p:cNvSpPr/>
          <p:nvPr/>
        </p:nvSpPr>
        <p:spPr>
          <a:xfrm>
            <a:off x="539552" y="5085184"/>
            <a:ext cx="7200800" cy="57606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5" name="14 Rectángulo redondeado"/>
          <p:cNvSpPr/>
          <p:nvPr/>
        </p:nvSpPr>
        <p:spPr>
          <a:xfrm>
            <a:off x="900113" y="1268413"/>
            <a:ext cx="7127875" cy="6477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C"/>
          </a:p>
        </p:txBody>
      </p:sp>
      <p:sp>
        <p:nvSpPr>
          <p:cNvPr id="4" name="3 CuadroTexto"/>
          <p:cNvSpPr txBox="1"/>
          <p:nvPr/>
        </p:nvSpPr>
        <p:spPr>
          <a:xfrm>
            <a:off x="468313" y="260350"/>
            <a:ext cx="5256212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C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AGENDA</a:t>
            </a:r>
          </a:p>
        </p:txBody>
      </p:sp>
      <p:sp>
        <p:nvSpPr>
          <p:cNvPr id="6" name="5 Rectángulo redondeado"/>
          <p:cNvSpPr/>
          <p:nvPr/>
        </p:nvSpPr>
        <p:spPr>
          <a:xfrm>
            <a:off x="539750" y="846138"/>
            <a:ext cx="7710488" cy="460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C"/>
          </a:p>
        </p:txBody>
      </p:sp>
      <p:sp>
        <p:nvSpPr>
          <p:cNvPr id="7" name="6 Rectángulo redondeado"/>
          <p:cNvSpPr/>
          <p:nvPr/>
        </p:nvSpPr>
        <p:spPr>
          <a:xfrm>
            <a:off x="606425" y="6381750"/>
            <a:ext cx="7710488" cy="460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C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147A3B-FE0E-4F73-88B8-52844C0D2132}" type="slidenum">
              <a:rPr lang="es-EC" b="1" i="1"/>
              <a:pPr>
                <a:defRPr/>
              </a:pPr>
              <a:t>31</a:t>
            </a:fld>
            <a:endParaRPr lang="es-EC" b="1" i="1" dirty="0"/>
          </a:p>
        </p:txBody>
      </p:sp>
      <p:sp>
        <p:nvSpPr>
          <p:cNvPr id="10" name="9 CuadroTexto"/>
          <p:cNvSpPr txBox="1"/>
          <p:nvPr/>
        </p:nvSpPr>
        <p:spPr>
          <a:xfrm>
            <a:off x="468313" y="1052736"/>
            <a:ext cx="7559675" cy="58477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C" sz="3200" dirty="0" smtClean="0">
                <a:latin typeface="+mn-lt"/>
                <a:cs typeface="+mn-cs"/>
              </a:rPr>
              <a:t>Introducción</a:t>
            </a:r>
            <a:endParaRPr lang="es-EC" sz="3200" dirty="0">
              <a:latin typeface="+mn-lt"/>
              <a:cs typeface="+mn-cs"/>
            </a:endParaRPr>
          </a:p>
        </p:txBody>
      </p:sp>
      <p:sp>
        <p:nvSpPr>
          <p:cNvPr id="4106" name="15 Rectángulo"/>
          <p:cNvSpPr>
            <a:spLocks noChangeArrowheads="1"/>
          </p:cNvSpPr>
          <p:nvPr/>
        </p:nvSpPr>
        <p:spPr bwMode="auto">
          <a:xfrm>
            <a:off x="467544" y="2351782"/>
            <a:ext cx="8175823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ES" sz="3200" dirty="0">
                <a:latin typeface="Calibri" pitchFamily="34" charset="0"/>
              </a:rPr>
              <a:t>  </a:t>
            </a:r>
            <a:r>
              <a:rPr lang="es-ES" sz="3200" dirty="0" smtClean="0">
                <a:latin typeface="Calibri" pitchFamily="34" charset="0"/>
              </a:rPr>
              <a:t>Demanda </a:t>
            </a:r>
            <a:r>
              <a:rPr lang="es-ES" sz="3200" dirty="0">
                <a:latin typeface="Calibri" pitchFamily="34" charset="0"/>
              </a:rPr>
              <a:t>de servicio de internet </a:t>
            </a:r>
            <a:r>
              <a:rPr lang="es-ES" sz="3200" dirty="0" smtClean="0">
                <a:latin typeface="Calibri" pitchFamily="34" charset="0"/>
              </a:rPr>
              <a:t>rural por </a:t>
            </a:r>
            <a:endParaRPr lang="es-ES" sz="3200" dirty="0">
              <a:latin typeface="Calibri" pitchFamily="34" charset="0"/>
            </a:endParaRPr>
          </a:p>
          <a:p>
            <a:r>
              <a:rPr lang="es-ES" sz="3200" dirty="0">
                <a:latin typeface="Calibri" pitchFamily="34" charset="0"/>
              </a:rPr>
              <a:t>   </a:t>
            </a:r>
            <a:r>
              <a:rPr lang="es-ES" sz="3200" dirty="0" smtClean="0">
                <a:latin typeface="Calibri" pitchFamily="34" charset="0"/>
              </a:rPr>
              <a:t> solución </a:t>
            </a:r>
            <a:r>
              <a:rPr lang="es-ES" sz="3200" dirty="0">
                <a:latin typeface="Calibri" pitchFamily="34" charset="0"/>
              </a:rPr>
              <a:t>Satelital en la CNT EP</a:t>
            </a:r>
            <a:r>
              <a:rPr lang="es-ES" sz="3200" dirty="0" smtClean="0">
                <a:latin typeface="Calibri" pitchFamily="34" charset="0"/>
              </a:rPr>
              <a:t>.    </a:t>
            </a:r>
            <a:endParaRPr lang="es-EC" sz="3200" dirty="0">
              <a:latin typeface="Calibri" pitchFamily="34" charset="0"/>
            </a:endParaRPr>
          </a:p>
        </p:txBody>
      </p:sp>
      <p:pic>
        <p:nvPicPr>
          <p:cNvPr id="4107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74013" y="144463"/>
            <a:ext cx="1135062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8" name="21 Rectángulo"/>
          <p:cNvSpPr>
            <a:spLocks noChangeArrowheads="1"/>
          </p:cNvSpPr>
          <p:nvPr/>
        </p:nvSpPr>
        <p:spPr bwMode="auto">
          <a:xfrm>
            <a:off x="539750" y="6453188"/>
            <a:ext cx="77771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000" b="1">
                <a:latin typeface="Calibri" pitchFamily="34" charset="0"/>
              </a:rPr>
              <a:t>Estudio de Factibilidad Comercial y Financiera para brindar Servicios de Internet Satelital a través de la Tecnología de Banda Ka a clientes de la CNT EP.</a:t>
            </a:r>
            <a:endParaRPr lang="es-EC" sz="1000" b="1">
              <a:latin typeface="Calibri" pitchFamily="34" charset="0"/>
            </a:endParaRPr>
          </a:p>
        </p:txBody>
      </p:sp>
      <p:sp>
        <p:nvSpPr>
          <p:cNvPr id="4109" name="16 Rectángulo"/>
          <p:cNvSpPr>
            <a:spLocks noChangeArrowheads="1"/>
          </p:cNvSpPr>
          <p:nvPr/>
        </p:nvSpPr>
        <p:spPr bwMode="auto">
          <a:xfrm>
            <a:off x="467544" y="3501008"/>
            <a:ext cx="419893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s-EC" sz="3200" dirty="0">
                <a:latin typeface="Calibri" pitchFamily="34" charset="0"/>
              </a:rPr>
              <a:t>Factibilidad Comercial</a:t>
            </a:r>
          </a:p>
        </p:txBody>
      </p:sp>
      <p:sp>
        <p:nvSpPr>
          <p:cNvPr id="4110" name="20 Rectángulo"/>
          <p:cNvSpPr>
            <a:spLocks noChangeArrowheads="1"/>
          </p:cNvSpPr>
          <p:nvPr/>
        </p:nvSpPr>
        <p:spPr bwMode="auto">
          <a:xfrm>
            <a:off x="467544" y="4293096"/>
            <a:ext cx="42513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s-EC" sz="3200" dirty="0">
                <a:latin typeface="Calibri" pitchFamily="34" charset="0"/>
              </a:rPr>
              <a:t>Factibilidad Financiera</a:t>
            </a:r>
          </a:p>
        </p:txBody>
      </p:sp>
      <p:sp>
        <p:nvSpPr>
          <p:cNvPr id="4111" name="20 Rectángulo"/>
          <p:cNvSpPr>
            <a:spLocks noChangeArrowheads="1"/>
          </p:cNvSpPr>
          <p:nvPr/>
        </p:nvSpPr>
        <p:spPr bwMode="auto">
          <a:xfrm>
            <a:off x="467544" y="5085184"/>
            <a:ext cx="6122988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s-EC" sz="3200" dirty="0">
                <a:latin typeface="Calibri" pitchFamily="34" charset="0"/>
              </a:rPr>
              <a:t>Conclusiones y Recomendaciones</a:t>
            </a:r>
          </a:p>
        </p:txBody>
      </p:sp>
      <p:sp>
        <p:nvSpPr>
          <p:cNvPr id="16" name="15 CuadroTexto"/>
          <p:cNvSpPr txBox="1"/>
          <p:nvPr/>
        </p:nvSpPr>
        <p:spPr>
          <a:xfrm>
            <a:off x="467544" y="1692097"/>
            <a:ext cx="7559675" cy="58477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C" sz="3200" dirty="0" smtClean="0">
                <a:latin typeface="+mn-lt"/>
                <a:cs typeface="+mn-cs"/>
              </a:rPr>
              <a:t>Tecnología de Banda </a:t>
            </a:r>
            <a:r>
              <a:rPr lang="es-EC" sz="3200" dirty="0" err="1" smtClean="0">
                <a:latin typeface="+mn-lt"/>
                <a:cs typeface="+mn-cs"/>
              </a:rPr>
              <a:t>Ka</a:t>
            </a:r>
            <a:endParaRPr lang="es-EC" sz="3200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6" descr="http://profile.ak.fbcdn.net/hprofile-ak-snc6/8424_166988388905_2629760_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50238" y="131763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Rectángulo redondeado"/>
          <p:cNvSpPr/>
          <p:nvPr/>
        </p:nvSpPr>
        <p:spPr>
          <a:xfrm>
            <a:off x="539750" y="846138"/>
            <a:ext cx="7710488" cy="460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C"/>
          </a:p>
        </p:txBody>
      </p:sp>
      <p:sp>
        <p:nvSpPr>
          <p:cNvPr id="7" name="6 Rectángulo redondeado"/>
          <p:cNvSpPr/>
          <p:nvPr/>
        </p:nvSpPr>
        <p:spPr>
          <a:xfrm flipV="1">
            <a:off x="539750" y="6399213"/>
            <a:ext cx="7710488" cy="539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C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A97D4E-FE82-4915-9B5E-7D9F3FE956B2}" type="slidenum">
              <a:rPr lang="es-EC" b="1" i="1"/>
              <a:pPr>
                <a:defRPr/>
              </a:pPr>
              <a:t>32</a:t>
            </a:fld>
            <a:endParaRPr lang="es-EC" b="1" i="1" dirty="0"/>
          </a:p>
        </p:txBody>
      </p:sp>
      <p:sp>
        <p:nvSpPr>
          <p:cNvPr id="10" name="9 CuadroTexto"/>
          <p:cNvSpPr txBox="1"/>
          <p:nvPr/>
        </p:nvSpPr>
        <p:spPr>
          <a:xfrm>
            <a:off x="395288" y="260350"/>
            <a:ext cx="7561262" cy="5857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C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Conclusiones</a:t>
            </a:r>
            <a:endParaRPr lang="es-EC" sz="3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pic>
        <p:nvPicPr>
          <p:cNvPr id="28679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74013" y="144463"/>
            <a:ext cx="1135062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80" name="20 Rectángulo"/>
          <p:cNvSpPr>
            <a:spLocks noChangeArrowheads="1"/>
          </p:cNvSpPr>
          <p:nvPr/>
        </p:nvSpPr>
        <p:spPr bwMode="auto">
          <a:xfrm>
            <a:off x="539750" y="6453188"/>
            <a:ext cx="77771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000" b="1">
                <a:latin typeface="Calibri" pitchFamily="34" charset="0"/>
              </a:rPr>
              <a:t>Estudio de Factibilidad Comercial y Financiera para brindar Servicios de Internet Satelital a través de la Tecnología de Banda Ka a clientes de la CNT EP.</a:t>
            </a:r>
            <a:endParaRPr lang="es-EC" sz="1000" b="1">
              <a:latin typeface="Calibri" pitchFamily="34" charset="0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539552" y="3424932"/>
            <a:ext cx="7992888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lvl="0" indent="-28575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s-EC" dirty="0" smtClean="0">
                <a:latin typeface="+mn-lt"/>
                <a:ea typeface="Times New Roman" pitchFamily="18" charset="0"/>
              </a:rPr>
              <a:t>Para que la CNT EP </a:t>
            </a:r>
            <a:r>
              <a:rPr lang="es-EC" dirty="0">
                <a:latin typeface="+mn-lt"/>
                <a:ea typeface="Times New Roman" pitchFamily="18" charset="0"/>
              </a:rPr>
              <a:t>pueda atender los convenios interinstitucionales con varios estamentos gubernamentales y su demanda corporativa, a través de sus soluciones satelitales existentes (Banda C y </a:t>
            </a:r>
            <a:r>
              <a:rPr lang="es-EC" dirty="0" err="1">
                <a:latin typeface="+mn-lt"/>
                <a:ea typeface="Times New Roman" pitchFamily="18" charset="0"/>
              </a:rPr>
              <a:t>Ku</a:t>
            </a:r>
            <a:r>
              <a:rPr lang="es-EC" dirty="0" smtClean="0">
                <a:latin typeface="+mn-lt"/>
                <a:ea typeface="Times New Roman" pitchFamily="18" charset="0"/>
              </a:rPr>
              <a:t>), debe </a:t>
            </a:r>
            <a:r>
              <a:rPr lang="es-EC" dirty="0">
                <a:latin typeface="+mn-lt"/>
                <a:ea typeface="Times New Roman" pitchFamily="18" charset="0"/>
              </a:rPr>
              <a:t>incurrir en inversiones significativas que no necesariamente apalancan la obtención de metas financieras planteadas como </a:t>
            </a:r>
            <a:r>
              <a:rPr lang="es-EC" dirty="0" smtClean="0">
                <a:latin typeface="+mn-lt"/>
                <a:ea typeface="Times New Roman" pitchFamily="18" charset="0"/>
              </a:rPr>
              <a:t>empresa, es así que la solución en banda </a:t>
            </a:r>
            <a:r>
              <a:rPr lang="es-EC" dirty="0" err="1" smtClean="0">
                <a:latin typeface="+mn-lt"/>
                <a:ea typeface="Times New Roman" pitchFamily="18" charset="0"/>
              </a:rPr>
              <a:t>Ka</a:t>
            </a:r>
            <a:r>
              <a:rPr lang="es-EC" dirty="0" smtClean="0">
                <a:latin typeface="+mn-lt"/>
                <a:ea typeface="Times New Roman" pitchFamily="18" charset="0"/>
              </a:rPr>
              <a:t> es una buena alternativa para abaratar costos, dependiendo de la necesidad del cliente en cuanto a calidad del servicio y seguridad ya que la atenuación de la señal por efectos atmosféricos es más representativa frente a las otras dos bandas.</a:t>
            </a:r>
          </a:p>
        </p:txBody>
      </p:sp>
      <p:sp>
        <p:nvSpPr>
          <p:cNvPr id="13" name="12 Rectángulo"/>
          <p:cNvSpPr/>
          <p:nvPr/>
        </p:nvSpPr>
        <p:spPr>
          <a:xfrm>
            <a:off x="539750" y="1484784"/>
            <a:ext cx="799269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 eaLnBrk="0" hangingPunct="0">
              <a:buFont typeface="Wingdings" pitchFamily="2" charset="2"/>
              <a:buChar char="Ø"/>
              <a:defRPr/>
            </a:pPr>
            <a:r>
              <a:rPr lang="es-ES" dirty="0" smtClean="0">
                <a:latin typeface="+mn-lt"/>
                <a:ea typeface="Times New Roman" pitchFamily="18" charset="0"/>
              </a:rPr>
              <a:t>El proyecto genera un VAN positivo de 529.380 USD en los 5 años de vida útil del proyecto, una tasa de rentabilidad del 21,24%, la cual es superior a la tasa mínima aceptada por la CNT EP, para aceptar la viabilidad financiera de un proyecto y una recuperación de la inversión y los costos a los 4,4 años. De acuerdo a los resultados financieros obtenidos, el proyecto es </a:t>
            </a:r>
            <a:r>
              <a:rPr lang="es-ES" b="1" i="1" dirty="0" smtClean="0">
                <a:latin typeface="+mn-lt"/>
                <a:ea typeface="Times New Roman" pitchFamily="18" charset="0"/>
              </a:rPr>
              <a:t>"viable financieramente"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6" descr="http://profile.ak.fbcdn.net/hprofile-ak-snc6/8424_166988388905_2629760_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50238" y="131763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Rectángulo redondeado"/>
          <p:cNvSpPr/>
          <p:nvPr/>
        </p:nvSpPr>
        <p:spPr>
          <a:xfrm>
            <a:off x="539750" y="846138"/>
            <a:ext cx="7710488" cy="460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C"/>
          </a:p>
        </p:txBody>
      </p:sp>
      <p:sp>
        <p:nvSpPr>
          <p:cNvPr id="7" name="6 Rectángulo redondeado"/>
          <p:cNvSpPr/>
          <p:nvPr/>
        </p:nvSpPr>
        <p:spPr>
          <a:xfrm flipV="1">
            <a:off x="539750" y="6399213"/>
            <a:ext cx="7710488" cy="539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C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A97D4E-FE82-4915-9B5E-7D9F3FE956B2}" type="slidenum">
              <a:rPr lang="es-EC" b="1" i="1"/>
              <a:pPr>
                <a:defRPr/>
              </a:pPr>
              <a:t>33</a:t>
            </a:fld>
            <a:endParaRPr lang="es-EC" b="1" i="1" dirty="0"/>
          </a:p>
        </p:txBody>
      </p:sp>
      <p:sp>
        <p:nvSpPr>
          <p:cNvPr id="10" name="9 CuadroTexto"/>
          <p:cNvSpPr txBox="1"/>
          <p:nvPr/>
        </p:nvSpPr>
        <p:spPr>
          <a:xfrm>
            <a:off x="395288" y="260350"/>
            <a:ext cx="7561262" cy="5857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C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Conclusiones</a:t>
            </a:r>
            <a:endParaRPr lang="es-EC" sz="3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pic>
        <p:nvPicPr>
          <p:cNvPr id="28679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74013" y="144463"/>
            <a:ext cx="1135062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80" name="20 Rectángulo"/>
          <p:cNvSpPr>
            <a:spLocks noChangeArrowheads="1"/>
          </p:cNvSpPr>
          <p:nvPr/>
        </p:nvSpPr>
        <p:spPr bwMode="auto">
          <a:xfrm>
            <a:off x="539750" y="6453188"/>
            <a:ext cx="77771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000" b="1">
                <a:latin typeface="Calibri" pitchFamily="34" charset="0"/>
              </a:rPr>
              <a:t>Estudio de Factibilidad Comercial y Financiera para brindar Servicios de Internet Satelital a través de la Tecnología de Banda Ka a clientes de la CNT EP.</a:t>
            </a:r>
            <a:endParaRPr lang="es-EC" sz="1000" b="1">
              <a:latin typeface="Calibri" pitchFamily="34" charset="0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548656" y="1052737"/>
            <a:ext cx="7992888" cy="38472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s-EC" dirty="0" smtClean="0">
              <a:latin typeface="+mn-lt"/>
              <a:ea typeface="Times New Roman" pitchFamily="18" charset="0"/>
            </a:endParaRPr>
          </a:p>
          <a:p>
            <a:pPr lvl="0"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s-EC" dirty="0" smtClean="0">
              <a:latin typeface="+mn-lt"/>
              <a:ea typeface="Times New Roman" pitchFamily="18" charset="0"/>
            </a:endParaRPr>
          </a:p>
          <a:p>
            <a:pPr lvl="0"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s-EC" dirty="0" smtClean="0">
              <a:latin typeface="+mn-lt"/>
              <a:ea typeface="Times New Roman" pitchFamily="18" charset="0"/>
            </a:endParaRPr>
          </a:p>
          <a:p>
            <a:pPr lvl="0"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s-EC" dirty="0" smtClean="0">
              <a:latin typeface="+mn-lt"/>
              <a:ea typeface="Times New Roman" pitchFamily="18" charset="0"/>
            </a:endParaRPr>
          </a:p>
          <a:p>
            <a:pPr lvl="0"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s-EC" dirty="0" smtClean="0">
              <a:latin typeface="+mn-lt"/>
              <a:ea typeface="Times New Roman" pitchFamily="18" charset="0"/>
            </a:endParaRPr>
          </a:p>
          <a:p>
            <a:pPr lvl="0"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s-EC" dirty="0" smtClean="0">
              <a:latin typeface="+mn-lt"/>
              <a:ea typeface="Times New Roman" pitchFamily="18" charset="0"/>
            </a:endParaRPr>
          </a:p>
          <a:p>
            <a:pPr lvl="0"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s-EC" dirty="0" smtClean="0">
              <a:latin typeface="+mn-lt"/>
              <a:ea typeface="Times New Roman" pitchFamily="18" charset="0"/>
            </a:endParaRPr>
          </a:p>
          <a:p>
            <a:pPr lvl="0"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s-EC" dirty="0" smtClean="0">
              <a:latin typeface="+mn-lt"/>
              <a:ea typeface="Times New Roman" pitchFamily="18" charset="0"/>
            </a:endParaRPr>
          </a:p>
          <a:p>
            <a:pPr lvl="0"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s-EC" dirty="0" smtClean="0">
              <a:latin typeface="+mn-lt"/>
              <a:ea typeface="Times New Roman" pitchFamily="18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s-EC" sz="28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EC" dirty="0" smtClean="0">
              <a:latin typeface="+mn-lt"/>
              <a:ea typeface="Times New Roman" pitchFamily="18" charset="0"/>
            </a:endParaRPr>
          </a:p>
          <a:p>
            <a:pPr lvl="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s-EC" dirty="0" smtClean="0">
              <a:latin typeface="+mn-lt"/>
              <a:ea typeface="Times New Roman" pitchFamily="18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s-EC" dirty="0">
              <a:latin typeface="+mn-lt"/>
              <a:ea typeface="Times New Roman" pitchFamily="18" charset="0"/>
            </a:endParaRPr>
          </a:p>
        </p:txBody>
      </p:sp>
      <p:sp>
        <p:nvSpPr>
          <p:cNvPr id="13" name="12 Rectángulo"/>
          <p:cNvSpPr/>
          <p:nvPr/>
        </p:nvSpPr>
        <p:spPr>
          <a:xfrm>
            <a:off x="539552" y="1591632"/>
            <a:ext cx="792088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s-EC" dirty="0" smtClean="0">
                <a:latin typeface="+mn-lt"/>
                <a:ea typeface="Times New Roman" pitchFamily="18" charset="0"/>
              </a:rPr>
              <a:t>La CNT EP, según el modelo de negocio planteado por este proveedor, únicamente tiene que encargarse del diseño del producto y el manejo de toda la oferta comercial (marca, precio, </a:t>
            </a:r>
            <a:r>
              <a:rPr lang="es-EC" dirty="0" err="1" smtClean="0">
                <a:latin typeface="+mn-lt"/>
                <a:ea typeface="Times New Roman" pitchFamily="18" charset="0"/>
              </a:rPr>
              <a:t>etc</a:t>
            </a:r>
            <a:r>
              <a:rPr lang="es-EC" dirty="0" smtClean="0">
                <a:latin typeface="+mn-lt"/>
                <a:ea typeface="Times New Roman" pitchFamily="18" charset="0"/>
              </a:rPr>
              <a:t>), sin necesidad de invertir en </a:t>
            </a:r>
            <a:r>
              <a:rPr lang="es-EC" dirty="0" err="1" smtClean="0">
                <a:latin typeface="+mn-lt"/>
                <a:ea typeface="Times New Roman" pitchFamily="18" charset="0"/>
              </a:rPr>
              <a:t>telepuertos</a:t>
            </a:r>
            <a:r>
              <a:rPr lang="es-EC" dirty="0" smtClean="0">
                <a:latin typeface="+mn-lt"/>
                <a:ea typeface="Times New Roman" pitchFamily="18" charset="0"/>
              </a:rPr>
              <a:t> y satélites, ocasionando cero gasto en operación y mantenimiento de los mismos</a:t>
            </a:r>
            <a:r>
              <a:rPr lang="es-EC" dirty="0" smtClean="0">
                <a:ea typeface="Times New Roman" pitchFamily="18" charset="0"/>
              </a:rPr>
              <a:t>, </a:t>
            </a:r>
            <a:r>
              <a:rPr lang="es-ES" dirty="0">
                <a:latin typeface="+mn-lt"/>
                <a:ea typeface="Times New Roman" pitchFamily="18" charset="0"/>
              </a:rPr>
              <a:t>además reduciría </a:t>
            </a:r>
            <a:r>
              <a:rPr lang="es-ES" dirty="0" smtClean="0">
                <a:latin typeface="+mn-lt"/>
                <a:ea typeface="Times New Roman" pitchFamily="18" charset="0"/>
              </a:rPr>
              <a:t>notablemente costos y tiempos de la instalación y mantenimiento del cliente final.</a:t>
            </a:r>
            <a:endParaRPr lang="es-EC" dirty="0">
              <a:latin typeface="+mn-lt"/>
              <a:ea typeface="Times New Roman" pitchFamily="18" charset="0"/>
            </a:endParaRPr>
          </a:p>
        </p:txBody>
      </p:sp>
      <p:sp>
        <p:nvSpPr>
          <p:cNvPr id="14" name="13 Rectángulo"/>
          <p:cNvSpPr/>
          <p:nvPr/>
        </p:nvSpPr>
        <p:spPr>
          <a:xfrm>
            <a:off x="539552" y="3657798"/>
            <a:ext cx="792088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s-ES" dirty="0" smtClean="0">
                <a:latin typeface="+mn-lt"/>
                <a:ea typeface="Times New Roman" pitchFamily="18" charset="0"/>
              </a:rPr>
              <a:t>Brindar servicios de internet  a través de soluciones satelitales en banda </a:t>
            </a:r>
            <a:r>
              <a:rPr lang="es-ES" dirty="0" err="1" smtClean="0">
                <a:latin typeface="+mn-lt"/>
                <a:ea typeface="Times New Roman" pitchFamily="18" charset="0"/>
              </a:rPr>
              <a:t>Ka</a:t>
            </a:r>
            <a:r>
              <a:rPr lang="es-ES" dirty="0" smtClean="0">
                <a:latin typeface="+mn-lt"/>
                <a:ea typeface="Times New Roman" pitchFamily="18" charset="0"/>
              </a:rPr>
              <a:t> a clientes de la CNT EP que por su ubicación geográfica únicamente pueden ser atendidos por este tipo de solución, es factible comercial y financieramente.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6" descr="http://profile.ak.fbcdn.net/hprofile-ak-snc6/8424_166988388905_2629760_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50238" y="131763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Rectángulo redondeado"/>
          <p:cNvSpPr/>
          <p:nvPr/>
        </p:nvSpPr>
        <p:spPr>
          <a:xfrm>
            <a:off x="539750" y="846138"/>
            <a:ext cx="7710488" cy="460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C"/>
          </a:p>
        </p:txBody>
      </p:sp>
      <p:sp>
        <p:nvSpPr>
          <p:cNvPr id="7" name="6 Rectángulo redondeado"/>
          <p:cNvSpPr/>
          <p:nvPr/>
        </p:nvSpPr>
        <p:spPr>
          <a:xfrm flipV="1">
            <a:off x="539750" y="6399213"/>
            <a:ext cx="7710488" cy="539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C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A97D4E-FE82-4915-9B5E-7D9F3FE956B2}" type="slidenum">
              <a:rPr lang="es-EC" b="1" i="1"/>
              <a:pPr>
                <a:defRPr/>
              </a:pPr>
              <a:t>34</a:t>
            </a:fld>
            <a:endParaRPr lang="es-EC" b="1" i="1" dirty="0"/>
          </a:p>
        </p:txBody>
      </p:sp>
      <p:sp>
        <p:nvSpPr>
          <p:cNvPr id="10" name="9 CuadroTexto"/>
          <p:cNvSpPr txBox="1"/>
          <p:nvPr/>
        </p:nvSpPr>
        <p:spPr>
          <a:xfrm>
            <a:off x="395288" y="260350"/>
            <a:ext cx="7561262" cy="5857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C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Recomendación</a:t>
            </a:r>
            <a:endParaRPr lang="es-EC" sz="3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pic>
        <p:nvPicPr>
          <p:cNvPr id="28679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74013" y="144463"/>
            <a:ext cx="1135062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80" name="20 Rectángulo"/>
          <p:cNvSpPr>
            <a:spLocks noChangeArrowheads="1"/>
          </p:cNvSpPr>
          <p:nvPr/>
        </p:nvSpPr>
        <p:spPr bwMode="auto">
          <a:xfrm>
            <a:off x="539750" y="6453188"/>
            <a:ext cx="77771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000" b="1">
                <a:latin typeface="Calibri" pitchFamily="34" charset="0"/>
              </a:rPr>
              <a:t>Estudio de Factibilidad Comercial y Financiera para brindar Servicios de Internet Satelital a través de la Tecnología de Banda Ka a clientes de la CNT EP.</a:t>
            </a:r>
            <a:endParaRPr lang="es-EC" sz="1000" b="1">
              <a:latin typeface="Calibri" pitchFamily="34" charset="0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615713" y="2708920"/>
            <a:ext cx="7992888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lvl="0" indent="-28575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s-ES" dirty="0" smtClean="0">
                <a:latin typeface="+mn-lt"/>
                <a:ea typeface="Times New Roman" pitchFamily="18" charset="0"/>
              </a:rPr>
              <a:t>Se recomienda a la CNT EP, considerar el presente estudio para tomarlo como base para  la oferta de servicios satelitales a través de la Banda KA, lo cual le permitirá ser más competitiva en este segmento de mercado y sobre todo optimizar sus recursos tanto financieros como humanos.</a:t>
            </a:r>
            <a:endParaRPr lang="es-EC" dirty="0">
              <a:latin typeface="+mn-lt"/>
              <a:ea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6" descr="http://profile.ak.fbcdn.net/hprofile-ak-snc6/8424_166988388905_2629760_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50238" y="131763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Rectángulo redondeado"/>
          <p:cNvSpPr/>
          <p:nvPr/>
        </p:nvSpPr>
        <p:spPr>
          <a:xfrm>
            <a:off x="539750" y="846138"/>
            <a:ext cx="7710488" cy="460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C"/>
          </a:p>
        </p:txBody>
      </p:sp>
      <p:sp>
        <p:nvSpPr>
          <p:cNvPr id="7" name="6 Rectángulo redondeado"/>
          <p:cNvSpPr/>
          <p:nvPr/>
        </p:nvSpPr>
        <p:spPr>
          <a:xfrm flipV="1">
            <a:off x="539750" y="6399213"/>
            <a:ext cx="7710488" cy="539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C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7BDE74-59ED-4FA0-B7BF-B7985014D5E9}" type="slidenum">
              <a:rPr lang="es-EC" b="1" i="1"/>
              <a:pPr>
                <a:defRPr/>
              </a:pPr>
              <a:t>35</a:t>
            </a:fld>
            <a:endParaRPr lang="es-EC" b="1" i="1" dirty="0"/>
          </a:p>
        </p:txBody>
      </p:sp>
      <p:pic>
        <p:nvPicPr>
          <p:cNvPr id="29702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74013" y="144463"/>
            <a:ext cx="1135062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03" name="20 Rectángulo"/>
          <p:cNvSpPr>
            <a:spLocks noChangeArrowheads="1"/>
          </p:cNvSpPr>
          <p:nvPr/>
        </p:nvSpPr>
        <p:spPr bwMode="auto">
          <a:xfrm>
            <a:off x="539750" y="6453188"/>
            <a:ext cx="77771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000" b="1">
                <a:latin typeface="Calibri" pitchFamily="34" charset="0"/>
              </a:rPr>
              <a:t>Estudio de Factibilidad Comercial y Financiera para brindar Servicios de Internet Satelital a través de la Tecnología de Banda Ka a clientes de la CNT EP.</a:t>
            </a:r>
            <a:endParaRPr lang="es-EC" sz="1000" b="1">
              <a:latin typeface="Calibri" pitchFamily="34" charset="0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2123728" y="3068960"/>
            <a:ext cx="4752528" cy="523220"/>
          </a:xfrm>
          <a:prstGeom prst="rect">
            <a:avLst/>
          </a:prstGeom>
          <a:noFill/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C" sz="2800" b="1" i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GRACIAS POR SU ATENCIÓN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 redondeado"/>
          <p:cNvSpPr/>
          <p:nvPr/>
        </p:nvSpPr>
        <p:spPr>
          <a:xfrm>
            <a:off x="539750" y="846138"/>
            <a:ext cx="7710488" cy="460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C"/>
          </a:p>
        </p:txBody>
      </p:sp>
      <p:sp>
        <p:nvSpPr>
          <p:cNvPr id="7" name="6 Rectángulo redondeado"/>
          <p:cNvSpPr/>
          <p:nvPr/>
        </p:nvSpPr>
        <p:spPr>
          <a:xfrm>
            <a:off x="606425" y="6381750"/>
            <a:ext cx="7710488" cy="460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C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89D807-5317-4504-B61F-7D7B46577564}" type="slidenum">
              <a:rPr lang="es-EC" b="1" i="1"/>
              <a:pPr>
                <a:defRPr/>
              </a:pPr>
              <a:t>4</a:t>
            </a:fld>
            <a:endParaRPr lang="es-EC" b="1" i="1" dirty="0"/>
          </a:p>
        </p:txBody>
      </p:sp>
      <p:sp>
        <p:nvSpPr>
          <p:cNvPr id="10" name="9 CuadroTexto"/>
          <p:cNvSpPr txBox="1"/>
          <p:nvPr/>
        </p:nvSpPr>
        <p:spPr>
          <a:xfrm>
            <a:off x="395288" y="260350"/>
            <a:ext cx="7561262" cy="5857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C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INTRODUCCIÓN</a:t>
            </a:r>
            <a:endParaRPr lang="es-EC" sz="3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pic>
        <p:nvPicPr>
          <p:cNvPr id="7174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74013" y="144463"/>
            <a:ext cx="1135062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25 Rectángulo"/>
          <p:cNvSpPr>
            <a:spLocks noChangeArrowheads="1"/>
          </p:cNvSpPr>
          <p:nvPr/>
        </p:nvSpPr>
        <p:spPr bwMode="auto">
          <a:xfrm>
            <a:off x="539750" y="6453188"/>
            <a:ext cx="77771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000" b="1">
                <a:latin typeface="Calibri" pitchFamily="34" charset="0"/>
              </a:rPr>
              <a:t>Estudio de Factibilidad Comercial y Financiera para brindar Servicios de Internet Satelital a través de la Tecnología de Banda Ka a clientes de la CNT EP.</a:t>
            </a:r>
            <a:endParaRPr lang="es-EC" sz="1000" b="1">
              <a:latin typeface="Calibri" pitchFamily="34" charset="0"/>
            </a:endParaRPr>
          </a:p>
        </p:txBody>
      </p:sp>
      <p:sp>
        <p:nvSpPr>
          <p:cNvPr id="717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C">
              <a:latin typeface="Calibri" pitchFamily="34" charset="0"/>
            </a:endParaRPr>
          </a:p>
        </p:txBody>
      </p:sp>
      <p:sp>
        <p:nvSpPr>
          <p:cNvPr id="45" name="44 Rectángulo redondeado"/>
          <p:cNvSpPr/>
          <p:nvPr/>
        </p:nvSpPr>
        <p:spPr>
          <a:xfrm>
            <a:off x="2987824" y="4509120"/>
            <a:ext cx="3528392" cy="864096"/>
          </a:xfrm>
          <a:prstGeom prst="roundRect">
            <a:avLst/>
          </a:prstGeom>
          <a:effectLst>
            <a:glow rad="139700">
              <a:schemeClr val="accent6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C" dirty="0" smtClean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C" b="1" dirty="0" smtClean="0"/>
              <a:t>Costos </a:t>
            </a:r>
            <a:r>
              <a:rPr lang="es-EC" b="1" dirty="0"/>
              <a:t>altos </a:t>
            </a:r>
            <a:r>
              <a:rPr lang="es-EC" b="1" dirty="0" smtClean="0"/>
              <a:t>por Infraestructura y capacidad satelital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endParaRPr lang="es-EC" sz="1600" dirty="0" smtClean="0"/>
          </a:p>
        </p:txBody>
      </p:sp>
      <p:sp>
        <p:nvSpPr>
          <p:cNvPr id="17" name="16 CuadroTexto"/>
          <p:cNvSpPr txBox="1"/>
          <p:nvPr/>
        </p:nvSpPr>
        <p:spPr>
          <a:xfrm>
            <a:off x="467544" y="980728"/>
            <a:ext cx="7561262" cy="49244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C" sz="2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Situación Actual del sistema satelital de la CNT EP: </a:t>
            </a:r>
            <a:endParaRPr lang="es-EC" sz="2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graphicFrame>
        <p:nvGraphicFramePr>
          <p:cNvPr id="24" name="2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88809755"/>
              </p:ext>
            </p:extLst>
          </p:nvPr>
        </p:nvGraphicFramePr>
        <p:xfrm>
          <a:off x="2411760" y="2348880"/>
          <a:ext cx="4320480" cy="1539085"/>
        </p:xfrm>
        <a:graphic>
          <a:graphicData uri="http://schemas.openxmlformats.org/drawingml/2006/table">
            <a:tbl>
              <a:tblPr>
                <a:effectLst>
                  <a:outerShdw blurRad="50800" dist="50800" dir="5400000" algn="ctr" rotWithShape="0">
                    <a:schemeClr val="accent1">
                      <a:lumMod val="75000"/>
                    </a:schemeClr>
                  </a:outerShdw>
                </a:effectLst>
              </a:tblPr>
              <a:tblGrid>
                <a:gridCol w="1224136"/>
                <a:gridCol w="1584176"/>
                <a:gridCol w="1512168"/>
              </a:tblGrid>
              <a:tr h="38876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600" b="1" i="0" u="none" strike="noStrike" dirty="0">
                          <a:solidFill>
                            <a:srgbClr val="FFFFFF"/>
                          </a:solidFill>
                          <a:latin typeface="+mn-lt"/>
                        </a:rPr>
                        <a:t>BANDA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65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600" b="1" i="0" u="none" strike="noStrike" dirty="0">
                          <a:solidFill>
                            <a:srgbClr val="FFFFFF"/>
                          </a:solidFill>
                          <a:latin typeface="+mn-lt"/>
                        </a:rPr>
                        <a:t>CLIENTES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65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600" b="1" i="0" u="none" strike="noStrike" dirty="0">
                          <a:solidFill>
                            <a:srgbClr val="FFFFFF"/>
                          </a:solidFill>
                          <a:latin typeface="+mn-lt"/>
                        </a:rPr>
                        <a:t>TIEMPO DE INSTALACIÓN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65D"/>
                    </a:solidFill>
                  </a:tcPr>
                </a:tc>
              </a:tr>
              <a:tr h="52094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400" b="1" i="0" u="none" strike="noStrike" dirty="0">
                          <a:solidFill>
                            <a:srgbClr val="17365D"/>
                          </a:solidFill>
                          <a:latin typeface="+mn-lt"/>
                        </a:rPr>
                        <a:t> C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400" b="0" i="0" u="none" strike="noStrike" dirty="0">
                          <a:solidFill>
                            <a:srgbClr val="17365D"/>
                          </a:solidFill>
                          <a:latin typeface="+mn-lt"/>
                        </a:rPr>
                        <a:t>144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400" b="1" i="0" u="none" strike="noStrike" dirty="0">
                          <a:solidFill>
                            <a:srgbClr val="17365D"/>
                          </a:solidFill>
                          <a:latin typeface="+mn-lt"/>
                        </a:rPr>
                        <a:t>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</a:tr>
              <a:tr h="52094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400" b="1" i="0" u="none" strike="noStrike">
                          <a:solidFill>
                            <a:srgbClr val="17365D"/>
                          </a:solidFill>
                          <a:latin typeface="+mn-lt"/>
                        </a:rPr>
                        <a:t>Ku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400" b="0" i="0" u="none" strike="noStrike">
                          <a:solidFill>
                            <a:srgbClr val="17365D"/>
                          </a:solidFill>
                          <a:latin typeface="+mn-lt"/>
                        </a:rPr>
                        <a:t>1.191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400" b="1" i="0" u="none" strike="noStrike" dirty="0">
                          <a:solidFill>
                            <a:srgbClr val="17365D"/>
                          </a:solidFill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95536" y="980728"/>
            <a:ext cx="7559675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C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Planteamiento del </a:t>
            </a:r>
            <a:r>
              <a:rPr lang="es-EC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Problema:</a:t>
            </a:r>
            <a:endParaRPr lang="es-EC" sz="2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6" name="5 Rectángulo redondeado"/>
          <p:cNvSpPr/>
          <p:nvPr/>
        </p:nvSpPr>
        <p:spPr>
          <a:xfrm>
            <a:off x="539750" y="846138"/>
            <a:ext cx="7710488" cy="460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C"/>
          </a:p>
        </p:txBody>
      </p:sp>
      <p:sp>
        <p:nvSpPr>
          <p:cNvPr id="7" name="6 Rectángulo redondeado"/>
          <p:cNvSpPr/>
          <p:nvPr/>
        </p:nvSpPr>
        <p:spPr>
          <a:xfrm>
            <a:off x="606425" y="6381750"/>
            <a:ext cx="7710488" cy="460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C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1310F6-6202-47A6-93AC-BDF23E74BEA0}" type="slidenum">
              <a:rPr lang="es-EC" b="1" i="1"/>
              <a:pPr>
                <a:defRPr/>
              </a:pPr>
              <a:t>5</a:t>
            </a:fld>
            <a:endParaRPr lang="es-EC" b="1" i="1" dirty="0"/>
          </a:p>
        </p:txBody>
      </p:sp>
      <p:pic>
        <p:nvPicPr>
          <p:cNvPr id="5126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74013" y="144463"/>
            <a:ext cx="1135062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13 Rectángulo redondeado"/>
          <p:cNvSpPr/>
          <p:nvPr/>
        </p:nvSpPr>
        <p:spPr>
          <a:xfrm>
            <a:off x="1763688" y="3501181"/>
            <a:ext cx="5905500" cy="1223963"/>
          </a:xfrm>
          <a:prstGeom prst="roundRect">
            <a:avLst/>
          </a:prstGeom>
          <a:ln/>
          <a:effectLst>
            <a:glow rad="139700">
              <a:schemeClr val="accent6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C" sz="1600" dirty="0">
                <a:solidFill>
                  <a:schemeClr val="tx1"/>
                </a:solidFill>
                <a:latin typeface="+mj-lt"/>
              </a:rPr>
              <a:t>Infraestructura y capacidad limitada en el sistema satelital de la CNT EP, para poder atender requerimiento de clientes corporativos y de convenios interinstitucionales establecidos, debido a los altos costos operativos y tiempo de instalación largos.</a:t>
            </a:r>
          </a:p>
        </p:txBody>
      </p:sp>
      <p:sp>
        <p:nvSpPr>
          <p:cNvPr id="15" name="14 Rectángulo"/>
          <p:cNvSpPr/>
          <p:nvPr/>
        </p:nvSpPr>
        <p:spPr>
          <a:xfrm>
            <a:off x="250825" y="1484784"/>
            <a:ext cx="109613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C" sz="2400" b="1" dirty="0">
                <a:solidFill>
                  <a:schemeClr val="accent1">
                    <a:lumMod val="75000"/>
                  </a:schemeClr>
                </a:solidFill>
                <a:latin typeface="+mj-lt"/>
                <a:cs typeface="+mn-cs"/>
              </a:rPr>
              <a:t>Efectos</a:t>
            </a:r>
          </a:p>
        </p:txBody>
      </p:sp>
      <p:sp>
        <p:nvSpPr>
          <p:cNvPr id="23" name="22 Rectángulo"/>
          <p:cNvSpPr>
            <a:spLocks noChangeArrowheads="1"/>
          </p:cNvSpPr>
          <p:nvPr/>
        </p:nvSpPr>
        <p:spPr bwMode="auto">
          <a:xfrm>
            <a:off x="323850" y="4725144"/>
            <a:ext cx="106471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C" sz="2400" b="1" dirty="0">
                <a:solidFill>
                  <a:schemeClr val="bg1">
                    <a:lumMod val="50000"/>
                  </a:schemeClr>
                </a:solidFill>
                <a:latin typeface="+mj-lt"/>
                <a:cs typeface="+mn-cs"/>
              </a:rPr>
              <a:t>Causas</a:t>
            </a:r>
          </a:p>
        </p:txBody>
      </p:sp>
      <p:sp>
        <p:nvSpPr>
          <p:cNvPr id="5138" name="29 Rectángulo"/>
          <p:cNvSpPr>
            <a:spLocks noChangeArrowheads="1"/>
          </p:cNvSpPr>
          <p:nvPr/>
        </p:nvSpPr>
        <p:spPr bwMode="auto">
          <a:xfrm>
            <a:off x="539750" y="6453188"/>
            <a:ext cx="77771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000" b="1">
                <a:latin typeface="Calibri" pitchFamily="34" charset="0"/>
              </a:rPr>
              <a:t>Estudio de Factibilidad Comercial y Financiera para brindar Servicios de Internet Satelital a través de la Tecnología de Banda Ka a clientes de la CNT EP.</a:t>
            </a:r>
            <a:endParaRPr lang="es-EC" sz="1000" b="1">
              <a:latin typeface="Calibri" pitchFamily="34" charset="0"/>
            </a:endParaRPr>
          </a:p>
        </p:txBody>
      </p:sp>
      <p:grpSp>
        <p:nvGrpSpPr>
          <p:cNvPr id="2" name="1 Grupo"/>
          <p:cNvGrpSpPr/>
          <p:nvPr/>
        </p:nvGrpSpPr>
        <p:grpSpPr>
          <a:xfrm>
            <a:off x="684213" y="4796383"/>
            <a:ext cx="2160587" cy="1512937"/>
            <a:chOff x="684213" y="4796383"/>
            <a:chExt cx="2160587" cy="1512937"/>
          </a:xfrm>
        </p:grpSpPr>
        <p:sp>
          <p:nvSpPr>
            <p:cNvPr id="18" name="17 Rectángulo redondeado"/>
            <p:cNvSpPr/>
            <p:nvPr/>
          </p:nvSpPr>
          <p:spPr>
            <a:xfrm>
              <a:off x="684213" y="5301258"/>
              <a:ext cx="2160587" cy="1008062"/>
            </a:xfrm>
            <a:prstGeom prst="roundRect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EC" sz="1400" dirty="0">
                  <a:solidFill>
                    <a:schemeClr val="tx1"/>
                  </a:solidFill>
                  <a:latin typeface="+mj-lt"/>
                </a:rPr>
                <a:t>Nuevos requerimientos de clientes corporativos</a:t>
              </a:r>
            </a:p>
          </p:txBody>
        </p:sp>
        <p:cxnSp>
          <p:nvCxnSpPr>
            <p:cNvPr id="33" name="32 Conector recto de flecha"/>
            <p:cNvCxnSpPr/>
            <p:nvPr/>
          </p:nvCxnSpPr>
          <p:spPr>
            <a:xfrm flipV="1">
              <a:off x="1763713" y="4796383"/>
              <a:ext cx="647700" cy="504825"/>
            </a:xfrm>
            <a:prstGeom prst="straightConnector1">
              <a:avLst/>
            </a:prstGeom>
            <a:ln w="38100">
              <a:solidFill>
                <a:schemeClr val="bg1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4 Grupo"/>
          <p:cNvGrpSpPr/>
          <p:nvPr/>
        </p:nvGrpSpPr>
        <p:grpSpPr>
          <a:xfrm>
            <a:off x="6804025" y="4724995"/>
            <a:ext cx="2160588" cy="1584325"/>
            <a:chOff x="6804025" y="4724995"/>
            <a:chExt cx="2160588" cy="1584325"/>
          </a:xfrm>
        </p:grpSpPr>
        <p:sp>
          <p:nvSpPr>
            <p:cNvPr id="22" name="21 Rectángulo redondeado"/>
            <p:cNvSpPr/>
            <p:nvPr/>
          </p:nvSpPr>
          <p:spPr>
            <a:xfrm>
              <a:off x="6804025" y="5301258"/>
              <a:ext cx="2160588" cy="1008062"/>
            </a:xfrm>
            <a:prstGeom prst="roundRect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EC" sz="1400" dirty="0">
                  <a:solidFill>
                    <a:schemeClr val="tx1"/>
                  </a:solidFill>
                  <a:latin typeface="+mj-lt"/>
                </a:rPr>
                <a:t>No existe infraestructura disponible para atender la demanda establecida</a:t>
              </a:r>
            </a:p>
          </p:txBody>
        </p:sp>
        <p:cxnSp>
          <p:nvCxnSpPr>
            <p:cNvPr id="37" name="36 Conector recto de flecha"/>
            <p:cNvCxnSpPr>
              <a:stCxn id="22" idx="0"/>
            </p:cNvCxnSpPr>
            <p:nvPr/>
          </p:nvCxnSpPr>
          <p:spPr>
            <a:xfrm flipH="1" flipV="1">
              <a:off x="6804025" y="4724995"/>
              <a:ext cx="1079500" cy="576263"/>
            </a:xfrm>
            <a:prstGeom prst="straightConnector1">
              <a:avLst/>
            </a:prstGeom>
            <a:ln w="38100">
              <a:solidFill>
                <a:schemeClr val="bg1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2 Grupo"/>
          <p:cNvGrpSpPr/>
          <p:nvPr/>
        </p:nvGrpSpPr>
        <p:grpSpPr>
          <a:xfrm>
            <a:off x="3132138" y="4724945"/>
            <a:ext cx="3529012" cy="1584325"/>
            <a:chOff x="3132138" y="4724945"/>
            <a:chExt cx="3529012" cy="1584325"/>
          </a:xfrm>
        </p:grpSpPr>
        <p:sp>
          <p:nvSpPr>
            <p:cNvPr id="19" name="18 Rectángulo redondeado"/>
            <p:cNvSpPr/>
            <p:nvPr/>
          </p:nvSpPr>
          <p:spPr>
            <a:xfrm>
              <a:off x="3132138" y="5301208"/>
              <a:ext cx="3529012" cy="1008062"/>
            </a:xfrm>
            <a:prstGeom prst="roundRect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just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EC" sz="1400" dirty="0">
                  <a:solidFill>
                    <a:schemeClr val="tx1"/>
                  </a:solidFill>
                  <a:latin typeface="+mj-lt"/>
                </a:rPr>
                <a:t>Convenios interinstitucionales que requieren del servicio en zonas que por su ubicación geográfica, únicamente pueden ser atendidos por sistemas satelitales</a:t>
              </a:r>
            </a:p>
          </p:txBody>
        </p:sp>
        <p:cxnSp>
          <p:nvCxnSpPr>
            <p:cNvPr id="41" name="40 Conector recto de flecha"/>
            <p:cNvCxnSpPr/>
            <p:nvPr/>
          </p:nvCxnSpPr>
          <p:spPr>
            <a:xfrm flipV="1">
              <a:off x="4859338" y="4724945"/>
              <a:ext cx="0" cy="576263"/>
            </a:xfrm>
            <a:prstGeom prst="straightConnector1">
              <a:avLst/>
            </a:prstGeom>
            <a:ln w="38100">
              <a:solidFill>
                <a:schemeClr val="bg1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8 Grupo"/>
          <p:cNvGrpSpPr/>
          <p:nvPr/>
        </p:nvGrpSpPr>
        <p:grpSpPr>
          <a:xfrm>
            <a:off x="755650" y="1989906"/>
            <a:ext cx="2232025" cy="1511102"/>
            <a:chOff x="755650" y="1989906"/>
            <a:chExt cx="2232025" cy="1511102"/>
          </a:xfrm>
        </p:grpSpPr>
        <p:sp>
          <p:nvSpPr>
            <p:cNvPr id="20" name="19 Rectángulo redondeado"/>
            <p:cNvSpPr/>
            <p:nvPr/>
          </p:nvSpPr>
          <p:spPr>
            <a:xfrm>
              <a:off x="755650" y="1989906"/>
              <a:ext cx="2232025" cy="935038"/>
            </a:xfrm>
            <a:prstGeom prst="round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just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EC" sz="1400" dirty="0">
                  <a:solidFill>
                    <a:schemeClr val="tx1"/>
                  </a:solidFill>
                  <a:latin typeface="+mj-lt"/>
                </a:rPr>
                <a:t>No atención a la demanda corporativa</a:t>
              </a:r>
            </a:p>
          </p:txBody>
        </p:sp>
        <p:cxnSp>
          <p:nvCxnSpPr>
            <p:cNvPr id="64" name="63 Conector recto de flecha"/>
            <p:cNvCxnSpPr/>
            <p:nvPr/>
          </p:nvCxnSpPr>
          <p:spPr>
            <a:xfrm flipH="1" flipV="1">
              <a:off x="1908175" y="2996183"/>
              <a:ext cx="611188" cy="504825"/>
            </a:xfrm>
            <a:prstGeom prst="straightConnector1">
              <a:avLst/>
            </a:prstGeom>
            <a:ln w="38100">
              <a:solidFill>
                <a:schemeClr val="tx2">
                  <a:lumMod val="60000"/>
                  <a:lumOff val="4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10 Grupo"/>
          <p:cNvGrpSpPr/>
          <p:nvPr/>
        </p:nvGrpSpPr>
        <p:grpSpPr>
          <a:xfrm>
            <a:off x="6660232" y="1988840"/>
            <a:ext cx="2089150" cy="1440160"/>
            <a:chOff x="6660232" y="1988840"/>
            <a:chExt cx="2089150" cy="1440160"/>
          </a:xfrm>
        </p:grpSpPr>
        <p:sp>
          <p:nvSpPr>
            <p:cNvPr id="21" name="20 Rectángulo redondeado"/>
            <p:cNvSpPr/>
            <p:nvPr/>
          </p:nvSpPr>
          <p:spPr>
            <a:xfrm>
              <a:off x="6660232" y="1988840"/>
              <a:ext cx="2089150" cy="935038"/>
            </a:xfrm>
            <a:prstGeom prst="round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just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EC" sz="1400" dirty="0">
                  <a:solidFill>
                    <a:schemeClr val="tx1"/>
                  </a:solidFill>
                  <a:latin typeface="+mj-lt"/>
                </a:rPr>
                <a:t>Ancho de banda limitado a clientes satelitales existentes</a:t>
              </a:r>
            </a:p>
          </p:txBody>
        </p:sp>
        <p:cxnSp>
          <p:nvCxnSpPr>
            <p:cNvPr id="66" name="65 Conector recto de flecha"/>
            <p:cNvCxnSpPr/>
            <p:nvPr/>
          </p:nvCxnSpPr>
          <p:spPr>
            <a:xfrm flipV="1">
              <a:off x="6875463" y="2924175"/>
              <a:ext cx="828675" cy="504825"/>
            </a:xfrm>
            <a:prstGeom prst="straightConnector1">
              <a:avLst/>
            </a:prstGeom>
            <a:ln w="38100">
              <a:solidFill>
                <a:schemeClr val="tx2">
                  <a:lumMod val="60000"/>
                  <a:lumOff val="4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9 Grupo"/>
          <p:cNvGrpSpPr/>
          <p:nvPr/>
        </p:nvGrpSpPr>
        <p:grpSpPr>
          <a:xfrm>
            <a:off x="3203575" y="1989906"/>
            <a:ext cx="3240088" cy="1511102"/>
            <a:chOff x="3203575" y="1989906"/>
            <a:chExt cx="3240088" cy="1511102"/>
          </a:xfrm>
        </p:grpSpPr>
        <p:sp>
          <p:nvSpPr>
            <p:cNvPr id="17" name="16 Rectángulo redondeado"/>
            <p:cNvSpPr/>
            <p:nvPr/>
          </p:nvSpPr>
          <p:spPr>
            <a:xfrm>
              <a:off x="3203575" y="1989906"/>
              <a:ext cx="3240088" cy="935038"/>
            </a:xfrm>
            <a:prstGeom prst="round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just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EC" sz="1400" dirty="0">
                  <a:solidFill>
                    <a:schemeClr val="tx1"/>
                  </a:solidFill>
                  <a:latin typeface="+mj-lt"/>
                </a:rPr>
                <a:t>No cumplimiento de los acuerdos establecidos en los convenios interinstitucionales</a:t>
              </a:r>
            </a:p>
          </p:txBody>
        </p:sp>
        <p:cxnSp>
          <p:nvCxnSpPr>
            <p:cNvPr id="70" name="69 Conector recto de flecha"/>
            <p:cNvCxnSpPr/>
            <p:nvPr/>
          </p:nvCxnSpPr>
          <p:spPr>
            <a:xfrm flipV="1">
              <a:off x="4859338" y="2924745"/>
              <a:ext cx="0" cy="576263"/>
            </a:xfrm>
            <a:prstGeom prst="straightConnector1">
              <a:avLst/>
            </a:prstGeom>
            <a:ln w="38100">
              <a:solidFill>
                <a:schemeClr val="tx2">
                  <a:lumMod val="60000"/>
                  <a:lumOff val="4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23 CuadroTexto"/>
          <p:cNvSpPr txBox="1"/>
          <p:nvPr/>
        </p:nvSpPr>
        <p:spPr>
          <a:xfrm>
            <a:off x="468313" y="260350"/>
            <a:ext cx="5256212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C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INTRODUCCIÓN</a:t>
            </a:r>
            <a:endParaRPr lang="es-EC" sz="3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/>
      <p:bldP spid="2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6" descr="http://profile.ak.fbcdn.net/hprofile-ak-snc6/8424_166988388905_2629760_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50238" y="131763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Rectángulo redondeado"/>
          <p:cNvSpPr/>
          <p:nvPr/>
        </p:nvSpPr>
        <p:spPr>
          <a:xfrm>
            <a:off x="539750" y="846138"/>
            <a:ext cx="7710488" cy="460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C"/>
          </a:p>
        </p:txBody>
      </p:sp>
      <p:sp>
        <p:nvSpPr>
          <p:cNvPr id="7" name="6 Rectángulo redondeado"/>
          <p:cNvSpPr/>
          <p:nvPr/>
        </p:nvSpPr>
        <p:spPr>
          <a:xfrm flipV="1">
            <a:off x="539750" y="6399213"/>
            <a:ext cx="7710488" cy="539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C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C57DE7-AF95-430F-B4B0-E62945623014}" type="slidenum">
              <a:rPr lang="es-EC" b="1" i="1"/>
              <a:pPr>
                <a:defRPr/>
              </a:pPr>
              <a:t>6</a:t>
            </a:fld>
            <a:endParaRPr lang="es-EC" b="1" i="1" dirty="0"/>
          </a:p>
        </p:txBody>
      </p:sp>
      <p:sp>
        <p:nvSpPr>
          <p:cNvPr id="10" name="9 CuadroTexto"/>
          <p:cNvSpPr txBox="1"/>
          <p:nvPr/>
        </p:nvSpPr>
        <p:spPr>
          <a:xfrm>
            <a:off x="395288" y="260350"/>
            <a:ext cx="7561262" cy="5857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C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INTRODUCCIÓN</a:t>
            </a:r>
            <a:endParaRPr lang="es-EC" sz="3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63" name="62 CuadroTexto"/>
          <p:cNvSpPr txBox="1"/>
          <p:nvPr/>
        </p:nvSpPr>
        <p:spPr>
          <a:xfrm>
            <a:off x="467544" y="2041029"/>
            <a:ext cx="1584325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C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General:</a:t>
            </a:r>
          </a:p>
        </p:txBody>
      </p:sp>
      <p:pic>
        <p:nvPicPr>
          <p:cNvPr id="9226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74013" y="144463"/>
            <a:ext cx="1135062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9227" name="64 Grupo"/>
          <p:cNvGrpSpPr>
            <a:grpSpLocks/>
          </p:cNvGrpSpPr>
          <p:nvPr/>
        </p:nvGrpSpPr>
        <p:grpSpPr bwMode="auto">
          <a:xfrm>
            <a:off x="755650" y="3050045"/>
            <a:ext cx="7704138" cy="1531083"/>
            <a:chOff x="755575" y="1464406"/>
            <a:chExt cx="7704857" cy="1529288"/>
          </a:xfrm>
        </p:grpSpPr>
        <p:sp>
          <p:nvSpPr>
            <p:cNvPr id="3" name="2 Rectángulo redondeado"/>
            <p:cNvSpPr/>
            <p:nvPr/>
          </p:nvSpPr>
          <p:spPr>
            <a:xfrm>
              <a:off x="755575" y="1464406"/>
              <a:ext cx="7704857" cy="1510395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/>
            <a:effectLst>
              <a:glow rad="139700">
                <a:schemeClr val="accent6">
                  <a:satMod val="175000"/>
                  <a:alpha val="40000"/>
                </a:schemeClr>
              </a:glow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C"/>
            </a:p>
          </p:txBody>
        </p:sp>
        <p:sp>
          <p:nvSpPr>
            <p:cNvPr id="2" name="1 Rectángulo"/>
            <p:cNvSpPr/>
            <p:nvPr/>
          </p:nvSpPr>
          <p:spPr>
            <a:xfrm>
              <a:off x="755575" y="1702548"/>
              <a:ext cx="7495287" cy="1291146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just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ES" sz="2000" dirty="0">
                  <a:solidFill>
                    <a:schemeClr val="tx1"/>
                  </a:solidFill>
                </a:rPr>
                <a:t>Determinar a través de un estudio comercial y financiero la factibilidad de que la CNT EP pueda brindar servicios de internet satelital a través de la banda </a:t>
              </a:r>
              <a:r>
                <a:rPr lang="es-ES" sz="2000" dirty="0" err="1">
                  <a:solidFill>
                    <a:schemeClr val="tx1"/>
                  </a:solidFill>
                </a:rPr>
                <a:t>ka</a:t>
              </a:r>
              <a:r>
                <a:rPr lang="es-ES" sz="2000" dirty="0">
                  <a:solidFill>
                    <a:schemeClr val="tx1"/>
                  </a:solidFill>
                </a:rPr>
                <a:t>., considerando la demanda de servicio existente.</a:t>
              </a:r>
              <a:endParaRPr lang="es-EC" sz="2000" dirty="0">
                <a:solidFill>
                  <a:schemeClr val="tx1"/>
                </a:solidFill>
              </a:endParaRPr>
            </a:p>
            <a:p>
              <a:pPr algn="just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C" dirty="0"/>
            </a:p>
          </p:txBody>
        </p:sp>
      </p:grpSp>
      <p:sp>
        <p:nvSpPr>
          <p:cNvPr id="9228" name="20 Rectángulo"/>
          <p:cNvSpPr>
            <a:spLocks noChangeArrowheads="1"/>
          </p:cNvSpPr>
          <p:nvPr/>
        </p:nvSpPr>
        <p:spPr bwMode="auto">
          <a:xfrm>
            <a:off x="539750" y="6453188"/>
            <a:ext cx="77771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000" b="1">
                <a:latin typeface="Calibri" pitchFamily="34" charset="0"/>
              </a:rPr>
              <a:t>Estudio de Factibilidad Comercial y Financiera para brindar Servicios de Internet Satelital a través de la Tecnología de Banda Ka a clientes de la CNT EP.</a:t>
            </a:r>
            <a:endParaRPr lang="es-EC" sz="1000" b="1">
              <a:latin typeface="Calibri" pitchFamily="34" charset="0"/>
            </a:endParaRPr>
          </a:p>
        </p:txBody>
      </p:sp>
      <p:sp>
        <p:nvSpPr>
          <p:cNvPr id="22" name="21 CuadroTexto"/>
          <p:cNvSpPr txBox="1"/>
          <p:nvPr/>
        </p:nvSpPr>
        <p:spPr>
          <a:xfrm>
            <a:off x="467544" y="1177588"/>
            <a:ext cx="18002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C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Objetivos:</a:t>
            </a:r>
            <a:endParaRPr lang="es-EC" sz="2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6" descr="http://profile.ak.fbcdn.net/hprofile-ak-snc6/8424_166988388905_2629760_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50238" y="131763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Rectángulo redondeado"/>
          <p:cNvSpPr/>
          <p:nvPr/>
        </p:nvSpPr>
        <p:spPr>
          <a:xfrm>
            <a:off x="539750" y="846138"/>
            <a:ext cx="7710488" cy="460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C"/>
          </a:p>
        </p:txBody>
      </p:sp>
      <p:sp>
        <p:nvSpPr>
          <p:cNvPr id="7" name="6 Rectángulo redondeado"/>
          <p:cNvSpPr/>
          <p:nvPr/>
        </p:nvSpPr>
        <p:spPr>
          <a:xfrm flipV="1">
            <a:off x="539750" y="6399213"/>
            <a:ext cx="7710488" cy="539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C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00B9AD-FACD-4ED7-84F6-9A8B6691A1A5}" type="slidenum">
              <a:rPr lang="es-EC" b="1" i="1"/>
              <a:pPr>
                <a:defRPr/>
              </a:pPr>
              <a:t>7</a:t>
            </a:fld>
            <a:endParaRPr lang="es-EC" b="1" i="1" dirty="0"/>
          </a:p>
        </p:txBody>
      </p:sp>
      <p:sp>
        <p:nvSpPr>
          <p:cNvPr id="10" name="9 CuadroTexto"/>
          <p:cNvSpPr txBox="1"/>
          <p:nvPr/>
        </p:nvSpPr>
        <p:spPr>
          <a:xfrm>
            <a:off x="395288" y="260350"/>
            <a:ext cx="7561262" cy="5857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C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INTRODUCCIÓN</a:t>
            </a:r>
            <a:endParaRPr lang="es-EC" sz="3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64" name="63 CuadroTexto"/>
          <p:cNvSpPr txBox="1"/>
          <p:nvPr/>
        </p:nvSpPr>
        <p:spPr>
          <a:xfrm>
            <a:off x="468313" y="980728"/>
            <a:ext cx="2087562" cy="522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C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Específicos:</a:t>
            </a:r>
          </a:p>
        </p:txBody>
      </p:sp>
      <p:grpSp>
        <p:nvGrpSpPr>
          <p:cNvPr id="10248" name="70 Grupo"/>
          <p:cNvGrpSpPr>
            <a:grpSpLocks/>
          </p:cNvGrpSpPr>
          <p:nvPr/>
        </p:nvGrpSpPr>
        <p:grpSpPr bwMode="auto">
          <a:xfrm>
            <a:off x="683568" y="1484784"/>
            <a:ext cx="7992888" cy="4608512"/>
            <a:chOff x="827583" y="2852936"/>
            <a:chExt cx="7704857" cy="2826010"/>
          </a:xfrm>
        </p:grpSpPr>
        <p:grpSp>
          <p:nvGrpSpPr>
            <p:cNvPr id="10253" name="65 Grupo"/>
            <p:cNvGrpSpPr>
              <a:grpSpLocks/>
            </p:cNvGrpSpPr>
            <p:nvPr/>
          </p:nvGrpSpPr>
          <p:grpSpPr bwMode="auto">
            <a:xfrm>
              <a:off x="827583" y="2852936"/>
              <a:ext cx="7704857" cy="2826010"/>
              <a:chOff x="755575" y="1660621"/>
              <a:chExt cx="7704857" cy="548499"/>
            </a:xfrm>
          </p:grpSpPr>
          <p:sp>
            <p:nvSpPr>
              <p:cNvPr id="67" name="66 Rectángulo redondeado"/>
              <p:cNvSpPr/>
              <p:nvPr/>
            </p:nvSpPr>
            <p:spPr>
              <a:xfrm>
                <a:off x="755575" y="1660621"/>
                <a:ext cx="7704857" cy="548499"/>
              </a:xfrm>
              <a:prstGeom prst="round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s-EC" dirty="0"/>
              </a:p>
            </p:txBody>
          </p:sp>
          <p:sp>
            <p:nvSpPr>
              <p:cNvPr id="10256" name="67 Rectángulo"/>
              <p:cNvSpPr>
                <a:spLocks noChangeArrowheads="1"/>
              </p:cNvSpPr>
              <p:nvPr/>
            </p:nvSpPr>
            <p:spPr bwMode="auto">
              <a:xfrm>
                <a:off x="755575" y="1702549"/>
                <a:ext cx="7494537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just"/>
                <a:endParaRPr lang="es-EC">
                  <a:latin typeface="Calibri" pitchFamily="34" charset="0"/>
                </a:endParaRPr>
              </a:p>
            </p:txBody>
          </p:sp>
        </p:grpSp>
        <p:sp>
          <p:nvSpPr>
            <p:cNvPr id="10254" name="69 Rectángulo"/>
            <p:cNvSpPr>
              <a:spLocks noChangeArrowheads="1"/>
            </p:cNvSpPr>
            <p:nvPr/>
          </p:nvSpPr>
          <p:spPr bwMode="auto">
            <a:xfrm>
              <a:off x="1043608" y="3212976"/>
              <a:ext cx="734481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285750" indent="-285750" algn="just">
                <a:buFont typeface="Arial" pitchFamily="34" charset="0"/>
                <a:buChar char="•"/>
              </a:pPr>
              <a:endParaRPr lang="es-EC">
                <a:latin typeface="Calibri" pitchFamily="34" charset="0"/>
              </a:endParaRPr>
            </a:p>
          </p:txBody>
        </p:sp>
      </p:grpSp>
      <p:pic>
        <p:nvPicPr>
          <p:cNvPr id="10249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74013" y="144463"/>
            <a:ext cx="1135062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0" name="20 Rectángulo"/>
          <p:cNvSpPr>
            <a:spLocks noChangeArrowheads="1"/>
          </p:cNvSpPr>
          <p:nvPr/>
        </p:nvSpPr>
        <p:spPr bwMode="auto">
          <a:xfrm>
            <a:off x="539750" y="6453188"/>
            <a:ext cx="77771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000" b="1">
                <a:latin typeface="Calibri" pitchFamily="34" charset="0"/>
              </a:rPr>
              <a:t>Estudio de Factibilidad Comercial y Financiera para brindar Servicios de Internet Satelital a través de la Tecnología de Banda Ka a clientes de la CNT EP.</a:t>
            </a:r>
            <a:endParaRPr lang="es-EC" sz="1000" b="1">
              <a:latin typeface="Calibri" pitchFamily="34" charset="0"/>
            </a:endParaRPr>
          </a:p>
        </p:txBody>
      </p:sp>
      <p:sp>
        <p:nvSpPr>
          <p:cNvPr id="10251" name="25 Rectángulo"/>
          <p:cNvSpPr>
            <a:spLocks noChangeArrowheads="1"/>
          </p:cNvSpPr>
          <p:nvPr/>
        </p:nvSpPr>
        <p:spPr bwMode="auto">
          <a:xfrm>
            <a:off x="827088" y="4233862"/>
            <a:ext cx="74168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es-ES" dirty="0">
                <a:latin typeface="Calibri" pitchFamily="34" charset="0"/>
              </a:rPr>
              <a:t> Identificar los requerimientos de capacidad necesaria para que la CNT EP, pueda atender la demanda de servicio de internet satelital existente a nivel corporativo y a nivel de convenios interinstitucionales</a:t>
            </a:r>
            <a:r>
              <a:rPr lang="es-ES" dirty="0" smtClean="0">
                <a:latin typeface="Calibri" pitchFamily="34" charset="0"/>
              </a:rPr>
              <a:t>.</a:t>
            </a:r>
            <a:endParaRPr lang="es-EC" dirty="0">
              <a:latin typeface="Calibri" pitchFamily="34" charset="0"/>
            </a:endParaRPr>
          </a:p>
        </p:txBody>
      </p:sp>
      <p:sp>
        <p:nvSpPr>
          <p:cNvPr id="10252" name="26 Rectángulo"/>
          <p:cNvSpPr>
            <a:spLocks noChangeArrowheads="1"/>
          </p:cNvSpPr>
          <p:nvPr/>
        </p:nvSpPr>
        <p:spPr bwMode="auto">
          <a:xfrm>
            <a:off x="899592" y="5097958"/>
            <a:ext cx="7488237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es-ES" dirty="0">
                <a:latin typeface="Calibri" pitchFamily="34" charset="0"/>
              </a:rPr>
              <a:t> Cuantificar a través de un análisis financiero la rentabilidad de implementar la solución satelital en banda </a:t>
            </a:r>
            <a:r>
              <a:rPr lang="es-ES" dirty="0" err="1">
                <a:latin typeface="Calibri" pitchFamily="34" charset="0"/>
              </a:rPr>
              <a:t>Ka</a:t>
            </a:r>
            <a:r>
              <a:rPr lang="es-ES" dirty="0">
                <a:latin typeface="Calibri" pitchFamily="34" charset="0"/>
              </a:rPr>
              <a:t> para la CNT EP, considerando de ser el caso fuentes de financiamiento</a:t>
            </a:r>
            <a:r>
              <a:rPr lang="es-ES" dirty="0" smtClean="0">
                <a:latin typeface="Calibri" pitchFamily="34" charset="0"/>
              </a:rPr>
              <a:t>.</a:t>
            </a:r>
            <a:endParaRPr lang="es-EC" dirty="0">
              <a:latin typeface="Calibri" pitchFamily="34" charset="0"/>
            </a:endParaRPr>
          </a:p>
        </p:txBody>
      </p:sp>
      <p:sp>
        <p:nvSpPr>
          <p:cNvPr id="17" name="24 Rectángulo"/>
          <p:cNvSpPr>
            <a:spLocks noChangeArrowheads="1"/>
          </p:cNvSpPr>
          <p:nvPr/>
        </p:nvSpPr>
        <p:spPr bwMode="auto">
          <a:xfrm>
            <a:off x="827584" y="3369171"/>
            <a:ext cx="76327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s-ES" dirty="0">
                <a:latin typeface="Calibri" pitchFamily="34" charset="0"/>
              </a:rPr>
              <a:t> Establecer a través de un estudio comparativo la empresa que a través de una alianza estratégica permita a la CNT EP brindar el servicio de internet satelital en la banda </a:t>
            </a:r>
            <a:r>
              <a:rPr lang="es-ES" dirty="0" err="1">
                <a:latin typeface="Calibri" pitchFamily="34" charset="0"/>
              </a:rPr>
              <a:t>Ka</a:t>
            </a:r>
            <a:r>
              <a:rPr lang="es-ES" dirty="0">
                <a:latin typeface="Calibri" pitchFamily="34" charset="0"/>
              </a:rPr>
              <a:t>, tanto a nivel técnico, comercial y financiero.</a:t>
            </a:r>
            <a:endParaRPr lang="es-EC" dirty="0">
              <a:latin typeface="Calibri" pitchFamily="34" charset="0"/>
            </a:endParaRPr>
          </a:p>
        </p:txBody>
      </p:sp>
      <p:sp>
        <p:nvSpPr>
          <p:cNvPr id="18" name="23 Rectángulo"/>
          <p:cNvSpPr>
            <a:spLocks noChangeArrowheads="1"/>
          </p:cNvSpPr>
          <p:nvPr/>
        </p:nvSpPr>
        <p:spPr bwMode="auto">
          <a:xfrm>
            <a:off x="828303" y="2492896"/>
            <a:ext cx="7704137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es-EC" dirty="0">
                <a:latin typeface="Calibri" pitchFamily="34" charset="0"/>
              </a:rPr>
              <a:t> Analizar el modelo de negocio de los operadores que actualmente brindan el servicio de internet satelital a través de la tecnología de banda </a:t>
            </a:r>
            <a:r>
              <a:rPr lang="es-EC" dirty="0" err="1">
                <a:latin typeface="Calibri" pitchFamily="34" charset="0"/>
              </a:rPr>
              <a:t>Ka</a:t>
            </a:r>
            <a:r>
              <a:rPr lang="es-EC" dirty="0">
                <a:latin typeface="Calibri" pitchFamily="34" charset="0"/>
              </a:rPr>
              <a:t> en Latinoamérica.</a:t>
            </a:r>
          </a:p>
        </p:txBody>
      </p:sp>
      <p:sp>
        <p:nvSpPr>
          <p:cNvPr id="19" name="21 Rectángulo"/>
          <p:cNvSpPr>
            <a:spLocks noChangeArrowheads="1"/>
          </p:cNvSpPr>
          <p:nvPr/>
        </p:nvSpPr>
        <p:spPr bwMode="auto">
          <a:xfrm>
            <a:off x="900186" y="1628800"/>
            <a:ext cx="7488238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es-EC" dirty="0">
                <a:latin typeface="Calibri" pitchFamily="34" charset="0"/>
              </a:rPr>
              <a:t> Identificar la demanda comercial del servicio de internet satelital existente, la cual potencialmente podría formar parte de la oferta de la CNT EP a través de la tecnología de banda </a:t>
            </a:r>
            <a:r>
              <a:rPr lang="es-EC" dirty="0" err="1">
                <a:latin typeface="Calibri" pitchFamily="34" charset="0"/>
              </a:rPr>
              <a:t>Ka</a:t>
            </a:r>
            <a:r>
              <a:rPr lang="es-EC" dirty="0">
                <a:latin typeface="Calibri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/>
      <p:bldP spid="10251" grpId="0"/>
      <p:bldP spid="10252" grpId="0"/>
      <p:bldP spid="17" grpId="0"/>
      <p:bldP spid="18" grpId="0"/>
      <p:bldP spid="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17 Rectángulo redondeado"/>
          <p:cNvSpPr/>
          <p:nvPr/>
        </p:nvSpPr>
        <p:spPr>
          <a:xfrm>
            <a:off x="539552" y="1700808"/>
            <a:ext cx="7488832" cy="57606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5" name="14 Rectángulo redondeado"/>
          <p:cNvSpPr/>
          <p:nvPr/>
        </p:nvSpPr>
        <p:spPr>
          <a:xfrm>
            <a:off x="900113" y="1268413"/>
            <a:ext cx="7127875" cy="6477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C"/>
          </a:p>
        </p:txBody>
      </p:sp>
      <p:sp>
        <p:nvSpPr>
          <p:cNvPr id="4" name="3 CuadroTexto"/>
          <p:cNvSpPr txBox="1"/>
          <p:nvPr/>
        </p:nvSpPr>
        <p:spPr>
          <a:xfrm>
            <a:off x="468313" y="260350"/>
            <a:ext cx="5256212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C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AGENDA</a:t>
            </a:r>
          </a:p>
        </p:txBody>
      </p:sp>
      <p:sp>
        <p:nvSpPr>
          <p:cNvPr id="6" name="5 Rectángulo redondeado"/>
          <p:cNvSpPr/>
          <p:nvPr/>
        </p:nvSpPr>
        <p:spPr>
          <a:xfrm>
            <a:off x="539750" y="846138"/>
            <a:ext cx="7710488" cy="460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C"/>
          </a:p>
        </p:txBody>
      </p:sp>
      <p:sp>
        <p:nvSpPr>
          <p:cNvPr id="7" name="6 Rectángulo redondeado"/>
          <p:cNvSpPr/>
          <p:nvPr/>
        </p:nvSpPr>
        <p:spPr>
          <a:xfrm>
            <a:off x="606425" y="6381750"/>
            <a:ext cx="7710488" cy="460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C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147A3B-FE0E-4F73-88B8-52844C0D2132}" type="slidenum">
              <a:rPr lang="es-EC" b="1" i="1"/>
              <a:pPr>
                <a:defRPr/>
              </a:pPr>
              <a:t>8</a:t>
            </a:fld>
            <a:endParaRPr lang="es-EC" b="1" i="1" dirty="0"/>
          </a:p>
        </p:txBody>
      </p:sp>
      <p:sp>
        <p:nvSpPr>
          <p:cNvPr id="10" name="9 CuadroTexto"/>
          <p:cNvSpPr txBox="1"/>
          <p:nvPr/>
        </p:nvSpPr>
        <p:spPr>
          <a:xfrm>
            <a:off x="468313" y="1052736"/>
            <a:ext cx="7559675" cy="58477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C" sz="3200" dirty="0" smtClean="0">
                <a:latin typeface="+mn-lt"/>
                <a:cs typeface="+mn-cs"/>
              </a:rPr>
              <a:t>Introducción</a:t>
            </a:r>
            <a:endParaRPr lang="es-EC" sz="3200" dirty="0">
              <a:latin typeface="+mn-lt"/>
              <a:cs typeface="+mn-cs"/>
            </a:endParaRPr>
          </a:p>
        </p:txBody>
      </p:sp>
      <p:sp>
        <p:nvSpPr>
          <p:cNvPr id="4106" name="15 Rectángulo"/>
          <p:cNvSpPr>
            <a:spLocks noChangeArrowheads="1"/>
          </p:cNvSpPr>
          <p:nvPr/>
        </p:nvSpPr>
        <p:spPr bwMode="auto">
          <a:xfrm>
            <a:off x="467544" y="2351782"/>
            <a:ext cx="8175823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ES" sz="3200" dirty="0">
                <a:latin typeface="Calibri" pitchFamily="34" charset="0"/>
              </a:rPr>
              <a:t>  </a:t>
            </a:r>
            <a:r>
              <a:rPr lang="es-ES" sz="3200" dirty="0" smtClean="0">
                <a:latin typeface="Calibri" pitchFamily="34" charset="0"/>
              </a:rPr>
              <a:t>Demanda </a:t>
            </a:r>
            <a:r>
              <a:rPr lang="es-ES" sz="3200" dirty="0">
                <a:latin typeface="Calibri" pitchFamily="34" charset="0"/>
              </a:rPr>
              <a:t>de servicio de internet </a:t>
            </a:r>
            <a:r>
              <a:rPr lang="es-ES" sz="3200" dirty="0" smtClean="0">
                <a:latin typeface="Calibri" pitchFamily="34" charset="0"/>
              </a:rPr>
              <a:t>rural por </a:t>
            </a:r>
            <a:endParaRPr lang="es-ES" sz="3200" dirty="0">
              <a:latin typeface="Calibri" pitchFamily="34" charset="0"/>
            </a:endParaRPr>
          </a:p>
          <a:p>
            <a:r>
              <a:rPr lang="es-ES" sz="3200" dirty="0">
                <a:latin typeface="Calibri" pitchFamily="34" charset="0"/>
              </a:rPr>
              <a:t>   </a:t>
            </a:r>
            <a:r>
              <a:rPr lang="es-ES" sz="3200" dirty="0" smtClean="0">
                <a:latin typeface="Calibri" pitchFamily="34" charset="0"/>
              </a:rPr>
              <a:t> solución </a:t>
            </a:r>
            <a:r>
              <a:rPr lang="es-ES" sz="3200" dirty="0">
                <a:latin typeface="Calibri" pitchFamily="34" charset="0"/>
              </a:rPr>
              <a:t>Satelital en la CNT EP</a:t>
            </a:r>
            <a:r>
              <a:rPr lang="es-ES" sz="3200" dirty="0" smtClean="0">
                <a:latin typeface="Calibri" pitchFamily="34" charset="0"/>
              </a:rPr>
              <a:t>.    </a:t>
            </a:r>
            <a:endParaRPr lang="es-EC" sz="3200" dirty="0">
              <a:latin typeface="Calibri" pitchFamily="34" charset="0"/>
            </a:endParaRPr>
          </a:p>
        </p:txBody>
      </p:sp>
      <p:pic>
        <p:nvPicPr>
          <p:cNvPr id="4107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74013" y="144463"/>
            <a:ext cx="1135062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8" name="21 Rectángulo"/>
          <p:cNvSpPr>
            <a:spLocks noChangeArrowheads="1"/>
          </p:cNvSpPr>
          <p:nvPr/>
        </p:nvSpPr>
        <p:spPr bwMode="auto">
          <a:xfrm>
            <a:off x="539750" y="6453188"/>
            <a:ext cx="77771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000" b="1">
                <a:latin typeface="Calibri" pitchFamily="34" charset="0"/>
              </a:rPr>
              <a:t>Estudio de Factibilidad Comercial y Financiera para brindar Servicios de Internet Satelital a través de la Tecnología de Banda Ka a clientes de la CNT EP.</a:t>
            </a:r>
            <a:endParaRPr lang="es-EC" sz="1000" b="1">
              <a:latin typeface="Calibri" pitchFamily="34" charset="0"/>
            </a:endParaRPr>
          </a:p>
        </p:txBody>
      </p:sp>
      <p:sp>
        <p:nvSpPr>
          <p:cNvPr id="4109" name="16 Rectángulo"/>
          <p:cNvSpPr>
            <a:spLocks noChangeArrowheads="1"/>
          </p:cNvSpPr>
          <p:nvPr/>
        </p:nvSpPr>
        <p:spPr bwMode="auto">
          <a:xfrm>
            <a:off x="467544" y="3501008"/>
            <a:ext cx="419893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s-EC" sz="3200" dirty="0">
                <a:latin typeface="Calibri" pitchFamily="34" charset="0"/>
              </a:rPr>
              <a:t>Factibilidad Comercial</a:t>
            </a:r>
          </a:p>
        </p:txBody>
      </p:sp>
      <p:sp>
        <p:nvSpPr>
          <p:cNvPr id="4110" name="20 Rectángulo"/>
          <p:cNvSpPr>
            <a:spLocks noChangeArrowheads="1"/>
          </p:cNvSpPr>
          <p:nvPr/>
        </p:nvSpPr>
        <p:spPr bwMode="auto">
          <a:xfrm>
            <a:off x="467544" y="4293096"/>
            <a:ext cx="42513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s-EC" sz="3200" dirty="0">
                <a:latin typeface="Calibri" pitchFamily="34" charset="0"/>
              </a:rPr>
              <a:t>Factibilidad Financiera</a:t>
            </a:r>
          </a:p>
        </p:txBody>
      </p:sp>
      <p:sp>
        <p:nvSpPr>
          <p:cNvPr id="4111" name="20 Rectángulo"/>
          <p:cNvSpPr>
            <a:spLocks noChangeArrowheads="1"/>
          </p:cNvSpPr>
          <p:nvPr/>
        </p:nvSpPr>
        <p:spPr bwMode="auto">
          <a:xfrm>
            <a:off x="467544" y="5085184"/>
            <a:ext cx="6122988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s-EC" sz="3200" dirty="0">
                <a:latin typeface="Calibri" pitchFamily="34" charset="0"/>
              </a:rPr>
              <a:t>Conclusiones y Recomendaciones</a:t>
            </a:r>
          </a:p>
        </p:txBody>
      </p:sp>
      <p:sp>
        <p:nvSpPr>
          <p:cNvPr id="16" name="15 CuadroTexto"/>
          <p:cNvSpPr txBox="1"/>
          <p:nvPr/>
        </p:nvSpPr>
        <p:spPr>
          <a:xfrm>
            <a:off x="467544" y="1692097"/>
            <a:ext cx="7559675" cy="58477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C" sz="3200" dirty="0" smtClean="0">
                <a:latin typeface="+mn-lt"/>
                <a:cs typeface="+mn-cs"/>
              </a:rPr>
              <a:t>Tecnología de Banda </a:t>
            </a:r>
            <a:r>
              <a:rPr lang="es-EC" sz="3200" dirty="0" err="1" smtClean="0">
                <a:latin typeface="+mn-lt"/>
                <a:cs typeface="+mn-cs"/>
              </a:rPr>
              <a:t>Ka</a:t>
            </a:r>
            <a:endParaRPr lang="es-EC" sz="3200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 redondeado"/>
          <p:cNvSpPr/>
          <p:nvPr/>
        </p:nvSpPr>
        <p:spPr>
          <a:xfrm>
            <a:off x="539750" y="846138"/>
            <a:ext cx="7710488" cy="460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C"/>
          </a:p>
        </p:txBody>
      </p:sp>
      <p:sp>
        <p:nvSpPr>
          <p:cNvPr id="7" name="6 Rectángulo redondeado"/>
          <p:cNvSpPr/>
          <p:nvPr/>
        </p:nvSpPr>
        <p:spPr>
          <a:xfrm>
            <a:off x="606425" y="6381750"/>
            <a:ext cx="7710488" cy="460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C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89D807-5317-4504-B61F-7D7B46577564}" type="slidenum">
              <a:rPr lang="es-EC" b="1" i="1"/>
              <a:pPr>
                <a:defRPr/>
              </a:pPr>
              <a:t>9</a:t>
            </a:fld>
            <a:endParaRPr lang="es-EC" b="1" i="1" dirty="0"/>
          </a:p>
        </p:txBody>
      </p:sp>
      <p:sp>
        <p:nvSpPr>
          <p:cNvPr id="10" name="9 CuadroTexto"/>
          <p:cNvSpPr txBox="1"/>
          <p:nvPr/>
        </p:nvSpPr>
        <p:spPr>
          <a:xfrm>
            <a:off x="395288" y="260350"/>
            <a:ext cx="7561262" cy="5857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C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TECNOLOGÍA DE BANDA KA</a:t>
            </a:r>
            <a:endParaRPr lang="es-EC" sz="3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pic>
        <p:nvPicPr>
          <p:cNvPr id="7174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74013" y="144463"/>
            <a:ext cx="1135062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25 Rectángulo"/>
          <p:cNvSpPr>
            <a:spLocks noChangeArrowheads="1"/>
          </p:cNvSpPr>
          <p:nvPr/>
        </p:nvSpPr>
        <p:spPr bwMode="auto">
          <a:xfrm>
            <a:off x="539750" y="6453188"/>
            <a:ext cx="77771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000" b="1">
                <a:latin typeface="Calibri" pitchFamily="34" charset="0"/>
              </a:rPr>
              <a:t>Estudio de Factibilidad Comercial y Financiera para brindar Servicios de Internet Satelital a través de la Tecnología de Banda Ka a clientes de la CNT EP.</a:t>
            </a:r>
            <a:endParaRPr lang="es-EC" sz="1000" b="1">
              <a:latin typeface="Calibri" pitchFamily="34" charset="0"/>
            </a:endParaRPr>
          </a:p>
        </p:txBody>
      </p:sp>
      <p:sp>
        <p:nvSpPr>
          <p:cNvPr id="717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C">
              <a:latin typeface="Calibri" pitchFamily="34" charset="0"/>
            </a:endParaRPr>
          </a:p>
        </p:txBody>
      </p:sp>
      <p:sp>
        <p:nvSpPr>
          <p:cNvPr id="17" name="16 CuadroTexto"/>
          <p:cNvSpPr txBox="1"/>
          <p:nvPr/>
        </p:nvSpPr>
        <p:spPr>
          <a:xfrm>
            <a:off x="467544" y="980728"/>
            <a:ext cx="7561262" cy="49244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C" sz="2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Tecnología de banda </a:t>
            </a:r>
            <a:r>
              <a:rPr lang="es-EC" sz="2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Ka</a:t>
            </a:r>
            <a:r>
              <a:rPr lang="es-EC" sz="2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:</a:t>
            </a:r>
            <a:endParaRPr lang="es-EC" sz="2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86038" y="1844824"/>
            <a:ext cx="3971925" cy="421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4437</TotalTime>
  <Words>3571</Words>
  <Application>Microsoft Office PowerPoint</Application>
  <PresentationFormat>Presentación en pantalla (4:3)</PresentationFormat>
  <Paragraphs>909</Paragraphs>
  <Slides>35</Slides>
  <Notes>35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35</vt:i4>
      </vt:variant>
    </vt:vector>
  </HeadingPairs>
  <TitlesOfParts>
    <vt:vector size="36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  <vt:lpstr>Diapositiva 23</vt:lpstr>
      <vt:lpstr>Diapositiva 24</vt:lpstr>
      <vt:lpstr>Diapositiva 25</vt:lpstr>
      <vt:lpstr>Diapositiva 26</vt:lpstr>
      <vt:lpstr>Diapositiva 27</vt:lpstr>
      <vt:lpstr>Diapositiva 28</vt:lpstr>
      <vt:lpstr>Diapositiva 29</vt:lpstr>
      <vt:lpstr>Diapositiva 30</vt:lpstr>
      <vt:lpstr>Diapositiva 31</vt:lpstr>
      <vt:lpstr>Diapositiva 32</vt:lpstr>
      <vt:lpstr>Diapositiva 33</vt:lpstr>
      <vt:lpstr>Diapositiva 34</vt:lpstr>
      <vt:lpstr>Diapositiva 35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PEM Aguilar Carlos</dc:creator>
  <cp:lastModifiedBy>CARMENMOROMENACHO</cp:lastModifiedBy>
  <cp:revision>228</cp:revision>
  <dcterms:created xsi:type="dcterms:W3CDTF">2013-03-17T23:04:36Z</dcterms:created>
  <dcterms:modified xsi:type="dcterms:W3CDTF">2014-09-18T01:23:36Z</dcterms:modified>
</cp:coreProperties>
</file>