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64"/>
  </p:notesMasterIdLst>
  <p:sldIdLst>
    <p:sldId id="256" r:id="rId2"/>
    <p:sldId id="257" r:id="rId3"/>
    <p:sldId id="271" r:id="rId4"/>
    <p:sldId id="288" r:id="rId5"/>
    <p:sldId id="338" r:id="rId6"/>
    <p:sldId id="337" r:id="rId7"/>
    <p:sldId id="290" r:id="rId8"/>
    <p:sldId id="343" r:id="rId9"/>
    <p:sldId id="344" r:id="rId10"/>
    <p:sldId id="345" r:id="rId11"/>
    <p:sldId id="346" r:id="rId12"/>
    <p:sldId id="347" r:id="rId13"/>
    <p:sldId id="348" r:id="rId14"/>
    <p:sldId id="349" r:id="rId15"/>
    <p:sldId id="350" r:id="rId16"/>
    <p:sldId id="292" r:id="rId17"/>
    <p:sldId id="258" r:id="rId18"/>
    <p:sldId id="294" r:id="rId19"/>
    <p:sldId id="339" r:id="rId20"/>
    <p:sldId id="261" r:id="rId21"/>
    <p:sldId id="273" r:id="rId22"/>
    <p:sldId id="264" r:id="rId23"/>
    <p:sldId id="278" r:id="rId24"/>
    <p:sldId id="281" r:id="rId25"/>
    <p:sldId id="283" r:id="rId26"/>
    <p:sldId id="284" r:id="rId27"/>
    <p:sldId id="285" r:id="rId28"/>
    <p:sldId id="340" r:id="rId29"/>
    <p:sldId id="268" r:id="rId30"/>
    <p:sldId id="351" r:id="rId31"/>
    <p:sldId id="296" r:id="rId32"/>
    <p:sldId id="266" r:id="rId33"/>
    <p:sldId id="352" r:id="rId34"/>
    <p:sldId id="353" r:id="rId35"/>
    <p:sldId id="298" r:id="rId36"/>
    <p:sldId id="297" r:id="rId37"/>
    <p:sldId id="304" r:id="rId38"/>
    <p:sldId id="305" r:id="rId39"/>
    <p:sldId id="306" r:id="rId40"/>
    <p:sldId id="307" r:id="rId41"/>
    <p:sldId id="309" r:id="rId42"/>
    <p:sldId id="310" r:id="rId43"/>
    <p:sldId id="311" r:id="rId44"/>
    <p:sldId id="312" r:id="rId45"/>
    <p:sldId id="315" r:id="rId46"/>
    <p:sldId id="316" r:id="rId47"/>
    <p:sldId id="317" r:id="rId48"/>
    <p:sldId id="356" r:id="rId49"/>
    <p:sldId id="357" r:id="rId50"/>
    <p:sldId id="267" r:id="rId51"/>
    <p:sldId id="358" r:id="rId52"/>
    <p:sldId id="318" r:id="rId53"/>
    <p:sldId id="359" r:id="rId54"/>
    <p:sldId id="320" r:id="rId55"/>
    <p:sldId id="361" r:id="rId56"/>
    <p:sldId id="332" r:id="rId57"/>
    <p:sldId id="333" r:id="rId58"/>
    <p:sldId id="362" r:id="rId59"/>
    <p:sldId id="335" r:id="rId60"/>
    <p:sldId id="363" r:id="rId61"/>
    <p:sldId id="366" r:id="rId62"/>
    <p:sldId id="336" r:id="rId6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9E3"/>
    <a:srgbClr val="9966FF"/>
    <a:srgbClr val="BF9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97279" autoAdjust="0"/>
  </p:normalViewPr>
  <p:slideViewPr>
    <p:cSldViewPr>
      <p:cViewPr>
        <p:scale>
          <a:sx n="70" d="100"/>
          <a:sy n="70" d="100"/>
        </p:scale>
        <p:origin x="-1278" y="-228"/>
      </p:cViewPr>
      <p:guideLst>
        <p:guide orient="horz" pos="2160"/>
        <p:guide pos="2880"/>
      </p:guideLst>
    </p:cSldViewPr>
  </p:slideViewPr>
  <p:outlineViewPr>
    <p:cViewPr>
      <p:scale>
        <a:sx n="33" d="100"/>
        <a:sy n="33" d="100"/>
      </p:scale>
      <p:origin x="0" y="-78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uario\Desktop\graficos%20pastel%20auditoria%20ambient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600" dirty="0"/>
              <a:t>Porcentaje de cumplimiento de Legislación Ambiental</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B050"/>
              </a:solidFill>
            </c:spPr>
          </c:dPt>
          <c:dPt>
            <c:idx val="1"/>
            <c:bubble3D val="0"/>
            <c:spPr>
              <a:solidFill>
                <a:schemeClr val="accent4"/>
              </a:solidFill>
            </c:spPr>
          </c:dPt>
          <c:dPt>
            <c:idx val="2"/>
            <c:bubble3D val="0"/>
            <c:spPr>
              <a:solidFill>
                <a:srgbClr val="C00000"/>
              </a:solidFill>
            </c:spPr>
          </c:dPt>
          <c:dPt>
            <c:idx val="3"/>
            <c:bubble3D val="0"/>
            <c:spPr>
              <a:solidFill>
                <a:srgbClr val="0070C0"/>
              </a:solidFill>
            </c:spPr>
          </c:dPt>
          <c:dLbls>
            <c:txPr>
              <a:bodyPr/>
              <a:lstStyle/>
              <a:p>
                <a:pPr>
                  <a:defRPr sz="1400" b="1">
                    <a:solidFill>
                      <a:schemeClr val="tx1"/>
                    </a:solidFill>
                  </a:defRPr>
                </a:pPr>
                <a:endParaRPr lang="es-EC"/>
              </a:p>
            </c:txPr>
            <c:showLegendKey val="0"/>
            <c:showVal val="0"/>
            <c:showCatName val="0"/>
            <c:showSerName val="0"/>
            <c:showPercent val="1"/>
            <c:showBubbleSize val="0"/>
            <c:showLeaderLines val="1"/>
          </c:dLbls>
          <c:cat>
            <c:strRef>
              <c:f>BACO!$A$2:$A$5</c:f>
              <c:strCache>
                <c:ptCount val="4"/>
                <c:pt idx="0">
                  <c:v>C</c:v>
                </c:pt>
                <c:pt idx="1">
                  <c:v>nc-</c:v>
                </c:pt>
                <c:pt idx="2">
                  <c:v>NC+</c:v>
                </c:pt>
                <c:pt idx="3">
                  <c:v>N/A</c:v>
                </c:pt>
              </c:strCache>
            </c:strRef>
          </c:cat>
          <c:val>
            <c:numRef>
              <c:f>BACO!$B$2:$B$5</c:f>
              <c:numCache>
                <c:formatCode>General</c:formatCode>
                <c:ptCount val="4"/>
                <c:pt idx="0">
                  <c:v>8</c:v>
                </c:pt>
                <c:pt idx="1">
                  <c:v>15</c:v>
                </c:pt>
                <c:pt idx="2">
                  <c:v>28</c:v>
                </c:pt>
                <c:pt idx="3">
                  <c:v>2</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sz="1200"/>
          </a:pPr>
          <a:endParaRPr lang="es-EC"/>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FF0000"/>
              </a:solidFill>
            </c:spPr>
          </c:dPt>
          <c:dPt>
            <c:idx val="1"/>
            <c:bubble3D val="0"/>
            <c:spPr>
              <a:solidFill>
                <a:schemeClr val="accent6">
                  <a:lumMod val="75000"/>
                </a:schemeClr>
              </a:solidFill>
            </c:spPr>
          </c:dPt>
          <c:dPt>
            <c:idx val="2"/>
            <c:bubble3D val="0"/>
            <c:spPr>
              <a:solidFill>
                <a:srgbClr val="0070C0"/>
              </a:solidFill>
            </c:spPr>
          </c:dPt>
          <c:dPt>
            <c:idx val="3"/>
            <c:bubble3D val="0"/>
            <c:spPr>
              <a:solidFill>
                <a:srgbClr val="00B050"/>
              </a:solidFill>
            </c:spPr>
          </c:dPt>
          <c:dLbls>
            <c:txPr>
              <a:bodyPr/>
              <a:lstStyle/>
              <a:p>
                <a:pPr>
                  <a:defRPr sz="1100" b="1">
                    <a:solidFill>
                      <a:schemeClr val="tx1"/>
                    </a:solidFill>
                  </a:defRPr>
                </a:pPr>
                <a:endParaRPr lang="es-EC"/>
              </a:p>
            </c:txPr>
            <c:showLegendKey val="0"/>
            <c:showVal val="0"/>
            <c:showCatName val="0"/>
            <c:showSerName val="0"/>
            <c:showPercent val="1"/>
            <c:showBubbleSize val="0"/>
            <c:showLeaderLines val="1"/>
          </c:dLbls>
          <c:cat>
            <c:strRef>
              <c:f>Hoja3!$A$2:$A$5</c:f>
              <c:strCache>
                <c:ptCount val="4"/>
                <c:pt idx="0">
                  <c:v>Altamente Significativos</c:v>
                </c:pt>
                <c:pt idx="1">
                  <c:v>Significativos</c:v>
                </c:pt>
                <c:pt idx="2">
                  <c:v>Despreciables </c:v>
                </c:pt>
                <c:pt idx="3">
                  <c:v>Benéficos</c:v>
                </c:pt>
              </c:strCache>
            </c:strRef>
          </c:cat>
          <c:val>
            <c:numRef>
              <c:f>Hoja3!$B$2:$B$5</c:f>
              <c:numCache>
                <c:formatCode>0%</c:formatCode>
                <c:ptCount val="4"/>
                <c:pt idx="0" formatCode="#,#00%">
                  <c:v>7.5000000000000011E-2</c:v>
                </c:pt>
                <c:pt idx="1">
                  <c:v>0.25</c:v>
                </c:pt>
                <c:pt idx="2">
                  <c:v>0.35000000000000009</c:v>
                </c:pt>
                <c:pt idx="3" formatCode="#,#00%">
                  <c:v>0.32500000000000012</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97F2F-EB1B-47C3-8F0F-54191543BAEF}" type="doc">
      <dgm:prSet loTypeId="urn:microsoft.com/office/officeart/2005/8/layout/equation2" loCatId="relationship" qsTypeId="urn:microsoft.com/office/officeart/2005/8/quickstyle/3d4" qsCatId="3D" csTypeId="urn:microsoft.com/office/officeart/2005/8/colors/colorful3" csCatId="colorful" phldr="1"/>
      <dgm:spPr/>
    </dgm:pt>
    <dgm:pt modelId="{F37B3EE3-8B32-4BD1-94F4-A8E8388A9909}">
      <dgm:prSet phldrT="[Texto]"/>
      <dgm:spPr/>
      <dgm:t>
        <a:bodyPr/>
        <a:lstStyle/>
        <a:p>
          <a:r>
            <a:rPr lang="es-ES" dirty="0" smtClean="0"/>
            <a:t>Metodología de campo</a:t>
          </a:r>
          <a:endParaRPr lang="es-ES" dirty="0"/>
        </a:p>
      </dgm:t>
    </dgm:pt>
    <dgm:pt modelId="{3919B851-5CE3-4EF5-A8A9-A227990B6182}" type="parTrans" cxnId="{E0ED2D11-DED1-412A-871F-D21983A4DB5E}">
      <dgm:prSet/>
      <dgm:spPr/>
      <dgm:t>
        <a:bodyPr/>
        <a:lstStyle/>
        <a:p>
          <a:endParaRPr lang="es-ES"/>
        </a:p>
      </dgm:t>
    </dgm:pt>
    <dgm:pt modelId="{7706B48A-6915-4203-B116-8FC6268082E1}" type="sibTrans" cxnId="{E0ED2D11-DED1-412A-871F-D21983A4DB5E}">
      <dgm:prSet/>
      <dgm:spPr>
        <a:solidFill>
          <a:schemeClr val="bg2">
            <a:lumMod val="60000"/>
            <a:lumOff val="40000"/>
          </a:schemeClr>
        </a:solidFill>
        <a:ln>
          <a:solidFill>
            <a:srgbClr val="00B0F0"/>
          </a:solidFill>
        </a:ln>
      </dgm:spPr>
      <dgm:t>
        <a:bodyPr/>
        <a:lstStyle/>
        <a:p>
          <a:endParaRPr lang="es-ES"/>
        </a:p>
      </dgm:t>
    </dgm:pt>
    <dgm:pt modelId="{8EFAAE0F-007B-4107-A330-B537FC8732E0}">
      <dgm:prSet phldrT="[Texto]"/>
      <dgm:spPr/>
      <dgm:t>
        <a:bodyPr/>
        <a:lstStyle/>
        <a:p>
          <a:r>
            <a:rPr lang="es-ES" dirty="0" smtClean="0"/>
            <a:t>Metodología de gabinete</a:t>
          </a:r>
          <a:endParaRPr lang="es-ES" dirty="0"/>
        </a:p>
      </dgm:t>
    </dgm:pt>
    <dgm:pt modelId="{AEC19E65-B7CF-45F1-B032-FB1987541E39}" type="parTrans" cxnId="{5B459B17-299A-4DCD-BEA2-AF37F6C08FB6}">
      <dgm:prSet/>
      <dgm:spPr/>
      <dgm:t>
        <a:bodyPr/>
        <a:lstStyle/>
        <a:p>
          <a:endParaRPr lang="es-ES"/>
        </a:p>
      </dgm:t>
    </dgm:pt>
    <dgm:pt modelId="{CE6C1953-9234-4F20-9F0D-8822B884B20A}" type="sibTrans" cxnId="{5B459B17-299A-4DCD-BEA2-AF37F6C08FB6}">
      <dgm:prSet/>
      <dgm:spPr>
        <a:solidFill>
          <a:srgbClr val="BF9FFF"/>
        </a:solidFill>
        <a:ln>
          <a:solidFill>
            <a:srgbClr val="7030A0"/>
          </a:solidFill>
        </a:ln>
      </dgm:spPr>
      <dgm:t>
        <a:bodyPr/>
        <a:lstStyle/>
        <a:p>
          <a:endParaRPr lang="es-ES"/>
        </a:p>
      </dgm:t>
    </dgm:pt>
    <dgm:pt modelId="{0BAC89E1-18D1-4D64-873D-3C6DA99AB678}">
      <dgm:prSet phldrT="[Texto]" custT="1"/>
      <dgm:spPr/>
      <dgm:t>
        <a:bodyPr/>
        <a:lstStyle/>
        <a:p>
          <a:pPr>
            <a:spcAft>
              <a:spcPts val="1200"/>
            </a:spcAft>
          </a:pPr>
          <a:r>
            <a:rPr lang="es-ES" sz="3600" b="1" dirty="0" err="1" smtClean="0"/>
            <a:t>EsIA</a:t>
          </a:r>
          <a:r>
            <a:rPr lang="es-ES" sz="2100" dirty="0" smtClean="0"/>
            <a:t> </a:t>
          </a:r>
        </a:p>
        <a:p>
          <a:pPr>
            <a:spcAft>
              <a:spcPct val="35000"/>
            </a:spcAft>
          </a:pPr>
          <a:r>
            <a:rPr lang="es-ES" sz="1600" dirty="0" smtClean="0"/>
            <a:t>y planteamiento</a:t>
          </a:r>
        </a:p>
        <a:p>
          <a:pPr>
            <a:spcAft>
              <a:spcPct val="35000"/>
            </a:spcAft>
          </a:pPr>
          <a:r>
            <a:rPr lang="es-ES" sz="3600" b="1" dirty="0" smtClean="0"/>
            <a:t>PMA</a:t>
          </a:r>
          <a:r>
            <a:rPr lang="es-ES" sz="3200" dirty="0" smtClean="0"/>
            <a:t> </a:t>
          </a:r>
          <a:endParaRPr lang="es-ES" sz="3200" dirty="0"/>
        </a:p>
      </dgm:t>
    </dgm:pt>
    <dgm:pt modelId="{A3E24EAD-F2CB-43C6-B9BE-616C8B9A0896}" type="parTrans" cxnId="{B9695378-C5FE-4E9A-BCB3-FE7CBE82FD9B}">
      <dgm:prSet/>
      <dgm:spPr/>
      <dgm:t>
        <a:bodyPr/>
        <a:lstStyle/>
        <a:p>
          <a:endParaRPr lang="es-ES"/>
        </a:p>
      </dgm:t>
    </dgm:pt>
    <dgm:pt modelId="{EA66173F-4C39-48B8-8A9C-2AE65287A950}" type="sibTrans" cxnId="{B9695378-C5FE-4E9A-BCB3-FE7CBE82FD9B}">
      <dgm:prSet/>
      <dgm:spPr/>
      <dgm:t>
        <a:bodyPr/>
        <a:lstStyle/>
        <a:p>
          <a:endParaRPr lang="es-ES"/>
        </a:p>
      </dgm:t>
    </dgm:pt>
    <dgm:pt modelId="{3FA4EEFD-EDD7-4314-A5DD-5632D8AC439E}" type="pres">
      <dgm:prSet presAssocID="{70497F2F-EB1B-47C3-8F0F-54191543BAEF}" presName="Name0" presStyleCnt="0">
        <dgm:presLayoutVars>
          <dgm:dir/>
          <dgm:resizeHandles val="exact"/>
        </dgm:presLayoutVars>
      </dgm:prSet>
      <dgm:spPr/>
    </dgm:pt>
    <dgm:pt modelId="{4A851B0D-09CB-4B35-AFAB-09A603C9E8F4}" type="pres">
      <dgm:prSet presAssocID="{70497F2F-EB1B-47C3-8F0F-54191543BAEF}" presName="vNodes" presStyleCnt="0"/>
      <dgm:spPr/>
    </dgm:pt>
    <dgm:pt modelId="{F75FE8FF-E205-471F-89F1-D40495B0FF23}" type="pres">
      <dgm:prSet presAssocID="{F37B3EE3-8B32-4BD1-94F4-A8E8388A9909}" presName="node" presStyleLbl="node1" presStyleIdx="0" presStyleCnt="3" custScaleX="75759" custScaleY="72243" custLinFactNeighborX="46014" custLinFactNeighborY="35917">
        <dgm:presLayoutVars>
          <dgm:bulletEnabled val="1"/>
        </dgm:presLayoutVars>
      </dgm:prSet>
      <dgm:spPr/>
      <dgm:t>
        <a:bodyPr/>
        <a:lstStyle/>
        <a:p>
          <a:endParaRPr lang="es-ES"/>
        </a:p>
      </dgm:t>
    </dgm:pt>
    <dgm:pt modelId="{CA359E0C-9906-4BEB-B61E-1EDC49235E41}" type="pres">
      <dgm:prSet presAssocID="{7706B48A-6915-4203-B116-8FC6268082E1}" presName="spacerT" presStyleCnt="0"/>
      <dgm:spPr/>
    </dgm:pt>
    <dgm:pt modelId="{F087634D-C40F-4E4E-8BC2-8FEBA32AD0F7}" type="pres">
      <dgm:prSet presAssocID="{7706B48A-6915-4203-B116-8FC6268082E1}" presName="sibTrans" presStyleLbl="sibTrans2D1" presStyleIdx="0" presStyleCnt="2" custScaleX="57229" custScaleY="50568" custLinFactNeighborX="78211"/>
      <dgm:spPr/>
      <dgm:t>
        <a:bodyPr/>
        <a:lstStyle/>
        <a:p>
          <a:endParaRPr lang="es-ES"/>
        </a:p>
      </dgm:t>
    </dgm:pt>
    <dgm:pt modelId="{FB4EDB47-A067-4C2B-A910-DF33E71FF129}" type="pres">
      <dgm:prSet presAssocID="{7706B48A-6915-4203-B116-8FC6268082E1}" presName="spacerB" presStyleCnt="0"/>
      <dgm:spPr/>
    </dgm:pt>
    <dgm:pt modelId="{9073E348-8491-478A-B2AE-4F691AA5D582}" type="pres">
      <dgm:prSet presAssocID="{8EFAAE0F-007B-4107-A330-B537FC8732E0}" presName="node" presStyleLbl="node1" presStyleIdx="1" presStyleCnt="3" custScaleX="78935" custScaleY="74668" custLinFactNeighborX="47168" custLinFactNeighborY="-33004">
        <dgm:presLayoutVars>
          <dgm:bulletEnabled val="1"/>
        </dgm:presLayoutVars>
      </dgm:prSet>
      <dgm:spPr/>
      <dgm:t>
        <a:bodyPr/>
        <a:lstStyle/>
        <a:p>
          <a:endParaRPr lang="es-ES"/>
        </a:p>
      </dgm:t>
    </dgm:pt>
    <dgm:pt modelId="{EAF3CE1F-C243-48A0-BA3E-984BC2D68EF2}" type="pres">
      <dgm:prSet presAssocID="{70497F2F-EB1B-47C3-8F0F-54191543BAEF}" presName="sibTransLast" presStyleLbl="sibTrans2D1" presStyleIdx="1" presStyleCnt="2" custScaleX="160285" custScaleY="45838" custLinFactNeighborX="-13530" custLinFactNeighborY="-7370"/>
      <dgm:spPr/>
      <dgm:t>
        <a:bodyPr/>
        <a:lstStyle/>
        <a:p>
          <a:endParaRPr lang="es-ES"/>
        </a:p>
      </dgm:t>
    </dgm:pt>
    <dgm:pt modelId="{ADCA0C72-C527-4975-B22E-5BA1A9E8721F}" type="pres">
      <dgm:prSet presAssocID="{70497F2F-EB1B-47C3-8F0F-54191543BAEF}" presName="connectorText" presStyleLbl="sibTrans2D1" presStyleIdx="1" presStyleCnt="2"/>
      <dgm:spPr/>
      <dgm:t>
        <a:bodyPr/>
        <a:lstStyle/>
        <a:p>
          <a:endParaRPr lang="es-ES"/>
        </a:p>
      </dgm:t>
    </dgm:pt>
    <dgm:pt modelId="{5AA2D8EA-1A8F-4F09-99E9-8F1F73C2BB50}" type="pres">
      <dgm:prSet presAssocID="{70497F2F-EB1B-47C3-8F0F-54191543BAEF}" presName="lastNode" presStyleLbl="node1" presStyleIdx="2" presStyleCnt="3" custScaleX="50231" custScaleY="50054" custLinFactNeighborX="26947">
        <dgm:presLayoutVars>
          <dgm:bulletEnabled val="1"/>
        </dgm:presLayoutVars>
      </dgm:prSet>
      <dgm:spPr/>
      <dgm:t>
        <a:bodyPr/>
        <a:lstStyle/>
        <a:p>
          <a:endParaRPr lang="es-ES"/>
        </a:p>
      </dgm:t>
    </dgm:pt>
  </dgm:ptLst>
  <dgm:cxnLst>
    <dgm:cxn modelId="{54C8333F-9275-43FE-87A3-9663489A8CC4}" type="presOf" srcId="{CE6C1953-9234-4F20-9F0D-8822B884B20A}" destId="{EAF3CE1F-C243-48A0-BA3E-984BC2D68EF2}" srcOrd="0" destOrd="0" presId="urn:microsoft.com/office/officeart/2005/8/layout/equation2"/>
    <dgm:cxn modelId="{02F467F3-B6AF-4E43-8C07-E218419FB4DF}" type="presOf" srcId="{8EFAAE0F-007B-4107-A330-B537FC8732E0}" destId="{9073E348-8491-478A-B2AE-4F691AA5D582}" srcOrd="0" destOrd="0" presId="urn:microsoft.com/office/officeart/2005/8/layout/equation2"/>
    <dgm:cxn modelId="{B9695378-C5FE-4E9A-BCB3-FE7CBE82FD9B}" srcId="{70497F2F-EB1B-47C3-8F0F-54191543BAEF}" destId="{0BAC89E1-18D1-4D64-873D-3C6DA99AB678}" srcOrd="2" destOrd="0" parTransId="{A3E24EAD-F2CB-43C6-B9BE-616C8B9A0896}" sibTransId="{EA66173F-4C39-48B8-8A9C-2AE65287A950}"/>
    <dgm:cxn modelId="{68EB3463-A7DE-4C55-9FFE-3BEC22B8BBAA}" type="presOf" srcId="{70497F2F-EB1B-47C3-8F0F-54191543BAEF}" destId="{3FA4EEFD-EDD7-4314-A5DD-5632D8AC439E}" srcOrd="0" destOrd="0" presId="urn:microsoft.com/office/officeart/2005/8/layout/equation2"/>
    <dgm:cxn modelId="{ADD137FB-BD01-4D9D-B5C4-C8C043D53C9F}" type="presOf" srcId="{F37B3EE3-8B32-4BD1-94F4-A8E8388A9909}" destId="{F75FE8FF-E205-471F-89F1-D40495B0FF23}" srcOrd="0" destOrd="0" presId="urn:microsoft.com/office/officeart/2005/8/layout/equation2"/>
    <dgm:cxn modelId="{E0ED2D11-DED1-412A-871F-D21983A4DB5E}" srcId="{70497F2F-EB1B-47C3-8F0F-54191543BAEF}" destId="{F37B3EE3-8B32-4BD1-94F4-A8E8388A9909}" srcOrd="0" destOrd="0" parTransId="{3919B851-5CE3-4EF5-A8A9-A227990B6182}" sibTransId="{7706B48A-6915-4203-B116-8FC6268082E1}"/>
    <dgm:cxn modelId="{FF76889A-020F-44C7-BB22-29ADFE61A5A4}" type="presOf" srcId="{CE6C1953-9234-4F20-9F0D-8822B884B20A}" destId="{ADCA0C72-C527-4975-B22E-5BA1A9E8721F}" srcOrd="1" destOrd="0" presId="urn:microsoft.com/office/officeart/2005/8/layout/equation2"/>
    <dgm:cxn modelId="{5B459B17-299A-4DCD-BEA2-AF37F6C08FB6}" srcId="{70497F2F-EB1B-47C3-8F0F-54191543BAEF}" destId="{8EFAAE0F-007B-4107-A330-B537FC8732E0}" srcOrd="1" destOrd="0" parTransId="{AEC19E65-B7CF-45F1-B032-FB1987541E39}" sibTransId="{CE6C1953-9234-4F20-9F0D-8822B884B20A}"/>
    <dgm:cxn modelId="{378DB843-0E48-435B-990B-7E4CD22B4DF2}" type="presOf" srcId="{7706B48A-6915-4203-B116-8FC6268082E1}" destId="{F087634D-C40F-4E4E-8BC2-8FEBA32AD0F7}" srcOrd="0" destOrd="0" presId="urn:microsoft.com/office/officeart/2005/8/layout/equation2"/>
    <dgm:cxn modelId="{51C0E6D2-D2F7-4E1C-9AFB-804D4C589658}" type="presOf" srcId="{0BAC89E1-18D1-4D64-873D-3C6DA99AB678}" destId="{5AA2D8EA-1A8F-4F09-99E9-8F1F73C2BB50}" srcOrd="0" destOrd="0" presId="urn:microsoft.com/office/officeart/2005/8/layout/equation2"/>
    <dgm:cxn modelId="{78AEF61D-DB99-4DF6-A710-AF153692B3DA}" type="presParOf" srcId="{3FA4EEFD-EDD7-4314-A5DD-5632D8AC439E}" destId="{4A851B0D-09CB-4B35-AFAB-09A603C9E8F4}" srcOrd="0" destOrd="0" presId="urn:microsoft.com/office/officeart/2005/8/layout/equation2"/>
    <dgm:cxn modelId="{02FF5E81-F709-40B9-8A8A-517567C53AC3}" type="presParOf" srcId="{4A851B0D-09CB-4B35-AFAB-09A603C9E8F4}" destId="{F75FE8FF-E205-471F-89F1-D40495B0FF23}" srcOrd="0" destOrd="0" presId="urn:microsoft.com/office/officeart/2005/8/layout/equation2"/>
    <dgm:cxn modelId="{0104F6D5-F863-4C28-B2EA-7D7368641DED}" type="presParOf" srcId="{4A851B0D-09CB-4B35-AFAB-09A603C9E8F4}" destId="{CA359E0C-9906-4BEB-B61E-1EDC49235E41}" srcOrd="1" destOrd="0" presId="urn:microsoft.com/office/officeart/2005/8/layout/equation2"/>
    <dgm:cxn modelId="{EB9AA993-1742-4D5D-A824-9F121ACB529A}" type="presParOf" srcId="{4A851B0D-09CB-4B35-AFAB-09A603C9E8F4}" destId="{F087634D-C40F-4E4E-8BC2-8FEBA32AD0F7}" srcOrd="2" destOrd="0" presId="urn:microsoft.com/office/officeart/2005/8/layout/equation2"/>
    <dgm:cxn modelId="{C29C9058-018D-4140-8EE3-096CDEE79734}" type="presParOf" srcId="{4A851B0D-09CB-4B35-AFAB-09A603C9E8F4}" destId="{FB4EDB47-A067-4C2B-A910-DF33E71FF129}" srcOrd="3" destOrd="0" presId="urn:microsoft.com/office/officeart/2005/8/layout/equation2"/>
    <dgm:cxn modelId="{CE575F23-BDD4-4D5E-A605-3DEF80E54F95}" type="presParOf" srcId="{4A851B0D-09CB-4B35-AFAB-09A603C9E8F4}" destId="{9073E348-8491-478A-B2AE-4F691AA5D582}" srcOrd="4" destOrd="0" presId="urn:microsoft.com/office/officeart/2005/8/layout/equation2"/>
    <dgm:cxn modelId="{46657AC5-4E75-4C28-B270-6D251C272776}" type="presParOf" srcId="{3FA4EEFD-EDD7-4314-A5DD-5632D8AC439E}" destId="{EAF3CE1F-C243-48A0-BA3E-984BC2D68EF2}" srcOrd="1" destOrd="0" presId="urn:microsoft.com/office/officeart/2005/8/layout/equation2"/>
    <dgm:cxn modelId="{912017C2-EF63-4ACF-AC21-8ADCE6489EFE}" type="presParOf" srcId="{EAF3CE1F-C243-48A0-BA3E-984BC2D68EF2}" destId="{ADCA0C72-C527-4975-B22E-5BA1A9E8721F}" srcOrd="0" destOrd="0" presId="urn:microsoft.com/office/officeart/2005/8/layout/equation2"/>
    <dgm:cxn modelId="{7BA18F9C-1B4E-4C3B-9CD8-2C9A4098EAC8}" type="presParOf" srcId="{3FA4EEFD-EDD7-4314-A5DD-5632D8AC439E}" destId="{5AA2D8EA-1A8F-4F09-99E9-8F1F73C2BB50}"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FE8FF-E205-471F-89F1-D40495B0FF23}">
      <dsp:nvSpPr>
        <dsp:cNvPr id="0" name=""/>
        <dsp:cNvSpPr/>
      </dsp:nvSpPr>
      <dsp:spPr>
        <a:xfrm>
          <a:off x="1682763" y="77213"/>
          <a:ext cx="1989652" cy="1897312"/>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t>Metodología de campo</a:t>
          </a:r>
          <a:endParaRPr lang="es-ES" sz="1900" kern="1200" dirty="0"/>
        </a:p>
      </dsp:txBody>
      <dsp:txXfrm>
        <a:off x="1974141" y="355068"/>
        <a:ext cx="1406896" cy="1341602"/>
      </dsp:txXfrm>
    </dsp:sp>
    <dsp:sp modelId="{F087634D-C40F-4E4E-8BC2-8FEBA32AD0F7}">
      <dsp:nvSpPr>
        <dsp:cNvPr id="0" name=""/>
        <dsp:cNvSpPr/>
      </dsp:nvSpPr>
      <dsp:spPr>
        <a:xfrm>
          <a:off x="2224605" y="2111185"/>
          <a:ext cx="871740" cy="770276"/>
        </a:xfrm>
        <a:prstGeom prst="mathPlus">
          <a:avLst/>
        </a:prstGeom>
        <a:solidFill>
          <a:schemeClr val="bg2">
            <a:lumMod val="60000"/>
            <a:lumOff val="40000"/>
          </a:schemeClr>
        </a:solidFill>
        <a:ln>
          <a:solidFill>
            <a:srgbClr val="00B0F0"/>
          </a:solid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2340154" y="2405739"/>
        <a:ext cx="640642" cy="181168"/>
      </dsp:txXfrm>
    </dsp:sp>
    <dsp:sp modelId="{9073E348-8491-478A-B2AE-4F691AA5D582}">
      <dsp:nvSpPr>
        <dsp:cNvPr id="0" name=""/>
        <dsp:cNvSpPr/>
      </dsp:nvSpPr>
      <dsp:spPr>
        <a:xfrm>
          <a:off x="1671364" y="3024334"/>
          <a:ext cx="2073063" cy="1961000"/>
        </a:xfrm>
        <a:prstGeom prst="ellipse">
          <a:avLst/>
        </a:prstGeom>
        <a:solidFill>
          <a:schemeClr val="accent3">
            <a:hueOff val="-716701"/>
            <a:satOff val="590"/>
            <a:lumOff val="-49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t>Metodología de gabinete</a:t>
          </a:r>
          <a:endParaRPr lang="es-ES" sz="1900" kern="1200" dirty="0"/>
        </a:p>
      </dsp:txBody>
      <dsp:txXfrm>
        <a:off x="1974957" y="3311516"/>
        <a:ext cx="1465877" cy="1386636"/>
      </dsp:txXfrm>
    </dsp:sp>
    <dsp:sp modelId="{EAF3CE1F-C243-48A0-BA3E-984BC2D68EF2}">
      <dsp:nvSpPr>
        <dsp:cNvPr id="0" name=""/>
        <dsp:cNvSpPr/>
      </dsp:nvSpPr>
      <dsp:spPr>
        <a:xfrm rot="21596509">
          <a:off x="3755585" y="2233886"/>
          <a:ext cx="511341" cy="447828"/>
        </a:xfrm>
        <a:prstGeom prst="rightArrow">
          <a:avLst>
            <a:gd name="adj1" fmla="val 60000"/>
            <a:gd name="adj2" fmla="val 50000"/>
          </a:avLst>
        </a:prstGeom>
        <a:solidFill>
          <a:srgbClr val="BF9FFF"/>
        </a:solidFill>
        <a:ln>
          <a:solidFill>
            <a:srgbClr val="7030A0"/>
          </a:solid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3755585" y="2323520"/>
        <a:ext cx="376993" cy="268696"/>
      </dsp:txXfrm>
    </dsp:sp>
    <dsp:sp modelId="{5AA2D8EA-1A8F-4F09-99E9-8F1F73C2BB50}">
      <dsp:nvSpPr>
        <dsp:cNvPr id="0" name=""/>
        <dsp:cNvSpPr/>
      </dsp:nvSpPr>
      <dsp:spPr>
        <a:xfrm>
          <a:off x="4346352" y="1213603"/>
          <a:ext cx="2638425" cy="2629128"/>
        </a:xfrm>
        <a:prstGeom prst="ellipse">
          <a:avLst/>
        </a:prstGeom>
        <a:solidFill>
          <a:schemeClr val="accent3">
            <a:hueOff val="-1433403"/>
            <a:satOff val="1180"/>
            <a:lumOff val="-98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ts val="1200"/>
            </a:spcAft>
          </a:pPr>
          <a:r>
            <a:rPr lang="es-ES" sz="3600" b="1" kern="1200" dirty="0" err="1" smtClean="0"/>
            <a:t>EsIA</a:t>
          </a:r>
          <a:r>
            <a:rPr lang="es-ES" sz="2100" kern="1200" dirty="0" smtClean="0"/>
            <a:t> </a:t>
          </a:r>
        </a:p>
        <a:p>
          <a:pPr lvl="0" algn="ctr" defTabSz="1600200">
            <a:lnSpc>
              <a:spcPct val="90000"/>
            </a:lnSpc>
            <a:spcBef>
              <a:spcPct val="0"/>
            </a:spcBef>
            <a:spcAft>
              <a:spcPct val="35000"/>
            </a:spcAft>
          </a:pPr>
          <a:r>
            <a:rPr lang="es-ES" sz="1600" kern="1200" dirty="0" smtClean="0"/>
            <a:t>y planteamiento</a:t>
          </a:r>
        </a:p>
        <a:p>
          <a:pPr lvl="0" algn="ctr" defTabSz="1600200">
            <a:lnSpc>
              <a:spcPct val="90000"/>
            </a:lnSpc>
            <a:spcBef>
              <a:spcPct val="0"/>
            </a:spcBef>
            <a:spcAft>
              <a:spcPct val="35000"/>
            </a:spcAft>
          </a:pPr>
          <a:r>
            <a:rPr lang="es-ES" sz="3600" b="1" kern="1200" dirty="0" smtClean="0"/>
            <a:t>PMA</a:t>
          </a:r>
          <a:r>
            <a:rPr lang="es-ES" sz="3200" kern="1200" dirty="0" smtClean="0"/>
            <a:t> </a:t>
          </a:r>
          <a:endParaRPr lang="es-ES" sz="3200" kern="1200" dirty="0"/>
        </a:p>
      </dsp:txBody>
      <dsp:txXfrm>
        <a:off x="4732740" y="1598630"/>
        <a:ext cx="1865649" cy="185907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9BF2B-D914-4BAD-99F2-8879E8B76110}" type="datetimeFigureOut">
              <a:rPr lang="es-EC" smtClean="0"/>
              <a:pPr/>
              <a:t>19/05/2015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30522B-8CD2-4DDD-A60F-9CFDB949AD26}" type="slidenum">
              <a:rPr lang="es-EC" smtClean="0"/>
              <a:pPr/>
              <a:t>‹Nº›</a:t>
            </a:fld>
            <a:endParaRPr lang="es-EC"/>
          </a:p>
        </p:txBody>
      </p:sp>
    </p:spTree>
    <p:extLst>
      <p:ext uri="{BB962C8B-B14F-4D97-AF65-F5344CB8AC3E}">
        <p14:creationId xmlns:p14="http://schemas.microsoft.com/office/powerpoint/2010/main" val="243264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pPr/>
              <a:t>‹Nº›</a:t>
            </a:fld>
            <a:endParaRPr lang="es-EC"/>
          </a:p>
        </p:txBody>
      </p:sp>
    </p:spTree>
    <p:extLst>
      <p:ext uri="{BB962C8B-B14F-4D97-AF65-F5344CB8AC3E}">
        <p14:creationId xmlns:p14="http://schemas.microsoft.com/office/powerpoint/2010/main" val="169548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pPr/>
              <a:t>‹Nº›</a:t>
            </a:fld>
            <a:endParaRPr lang="es-EC"/>
          </a:p>
        </p:txBody>
      </p:sp>
    </p:spTree>
    <p:extLst>
      <p:ext uri="{BB962C8B-B14F-4D97-AF65-F5344CB8AC3E}">
        <p14:creationId xmlns:p14="http://schemas.microsoft.com/office/powerpoint/2010/main" val="195707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pPr/>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2313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pPr/>
              <a:t>‹Nº›</a:t>
            </a:fld>
            <a:endParaRPr lang="es-EC"/>
          </a:p>
        </p:txBody>
      </p:sp>
    </p:spTree>
    <p:extLst>
      <p:ext uri="{BB962C8B-B14F-4D97-AF65-F5344CB8AC3E}">
        <p14:creationId xmlns:p14="http://schemas.microsoft.com/office/powerpoint/2010/main" val="1783453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pPr/>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6588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pPr/>
              <a:t>‹Nº›</a:t>
            </a:fld>
            <a:endParaRPr lang="es-EC"/>
          </a:p>
        </p:txBody>
      </p:sp>
    </p:spTree>
    <p:extLst>
      <p:ext uri="{BB962C8B-B14F-4D97-AF65-F5344CB8AC3E}">
        <p14:creationId xmlns:p14="http://schemas.microsoft.com/office/powerpoint/2010/main" val="3114181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pPr/>
              <a:t>‹Nº›</a:t>
            </a:fld>
            <a:endParaRPr lang="es-EC"/>
          </a:p>
        </p:txBody>
      </p:sp>
    </p:spTree>
    <p:extLst>
      <p:ext uri="{BB962C8B-B14F-4D97-AF65-F5344CB8AC3E}">
        <p14:creationId xmlns:p14="http://schemas.microsoft.com/office/powerpoint/2010/main" val="694008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pPr/>
              <a:t>‹Nº›</a:t>
            </a:fld>
            <a:endParaRPr lang="es-EC"/>
          </a:p>
        </p:txBody>
      </p:sp>
    </p:spTree>
    <p:extLst>
      <p:ext uri="{BB962C8B-B14F-4D97-AF65-F5344CB8AC3E}">
        <p14:creationId xmlns:p14="http://schemas.microsoft.com/office/powerpoint/2010/main" val="183914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pPr/>
              <a:t>‹Nº›</a:t>
            </a:fld>
            <a:endParaRPr lang="es-EC"/>
          </a:p>
        </p:txBody>
      </p:sp>
    </p:spTree>
    <p:extLst>
      <p:ext uri="{BB962C8B-B14F-4D97-AF65-F5344CB8AC3E}">
        <p14:creationId xmlns:p14="http://schemas.microsoft.com/office/powerpoint/2010/main" val="1141962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pPr/>
              <a:t>‹Nº›</a:t>
            </a:fld>
            <a:endParaRPr lang="es-EC"/>
          </a:p>
        </p:txBody>
      </p:sp>
    </p:spTree>
    <p:extLst>
      <p:ext uri="{BB962C8B-B14F-4D97-AF65-F5344CB8AC3E}">
        <p14:creationId xmlns:p14="http://schemas.microsoft.com/office/powerpoint/2010/main" val="106381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CA39A69-6E1F-4D67-AC57-2E3F7ACE255E}" type="slidenum">
              <a:rPr lang="es-EC" smtClean="0"/>
              <a:pPr/>
              <a:t>‹Nº›</a:t>
            </a:fld>
            <a:endParaRPr lang="es-EC"/>
          </a:p>
        </p:txBody>
      </p:sp>
    </p:spTree>
    <p:extLst>
      <p:ext uri="{BB962C8B-B14F-4D97-AF65-F5344CB8AC3E}">
        <p14:creationId xmlns:p14="http://schemas.microsoft.com/office/powerpoint/2010/main" val="34017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CA39A69-6E1F-4D67-AC57-2E3F7ACE255E}" type="slidenum">
              <a:rPr lang="es-EC" smtClean="0"/>
              <a:pPr/>
              <a:t>‹Nº›</a:t>
            </a:fld>
            <a:endParaRPr lang="es-EC"/>
          </a:p>
        </p:txBody>
      </p:sp>
    </p:spTree>
    <p:extLst>
      <p:ext uri="{BB962C8B-B14F-4D97-AF65-F5344CB8AC3E}">
        <p14:creationId xmlns:p14="http://schemas.microsoft.com/office/powerpoint/2010/main" val="44838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CA39A69-6E1F-4D67-AC57-2E3F7ACE255E}" type="slidenum">
              <a:rPr lang="es-EC" smtClean="0"/>
              <a:pPr/>
              <a:t>‹Nº›</a:t>
            </a:fld>
            <a:endParaRPr lang="es-EC"/>
          </a:p>
        </p:txBody>
      </p:sp>
    </p:spTree>
    <p:extLst>
      <p:ext uri="{BB962C8B-B14F-4D97-AF65-F5344CB8AC3E}">
        <p14:creationId xmlns:p14="http://schemas.microsoft.com/office/powerpoint/2010/main" val="249599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CA39A69-6E1F-4D67-AC57-2E3F7ACE255E}" type="slidenum">
              <a:rPr lang="es-EC" smtClean="0"/>
              <a:pPr/>
              <a:t>‹Nº›</a:t>
            </a:fld>
            <a:endParaRPr lang="es-EC"/>
          </a:p>
        </p:txBody>
      </p:sp>
    </p:spTree>
    <p:extLst>
      <p:ext uri="{BB962C8B-B14F-4D97-AF65-F5344CB8AC3E}">
        <p14:creationId xmlns:p14="http://schemas.microsoft.com/office/powerpoint/2010/main" val="426627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CA39A69-6E1F-4D67-AC57-2E3F7ACE255E}" type="slidenum">
              <a:rPr lang="es-EC" smtClean="0"/>
              <a:pPr/>
              <a:t>‹Nº›</a:t>
            </a:fld>
            <a:endParaRPr lang="es-EC"/>
          </a:p>
        </p:txBody>
      </p:sp>
    </p:spTree>
    <p:extLst>
      <p:ext uri="{BB962C8B-B14F-4D97-AF65-F5344CB8AC3E}">
        <p14:creationId xmlns:p14="http://schemas.microsoft.com/office/powerpoint/2010/main" val="208865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99DD200-97C3-4D7D-B819-28236831A8A6}" type="datetimeFigureOut">
              <a:rPr lang="es-EC" smtClean="0"/>
              <a:pPr/>
              <a:t>19/05/2015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CA39A69-6E1F-4D67-AC57-2E3F7ACE255E}" type="slidenum">
              <a:rPr lang="es-EC" smtClean="0"/>
              <a:pPr/>
              <a:t>‹Nº›</a:t>
            </a:fld>
            <a:endParaRPr lang="es-EC"/>
          </a:p>
        </p:txBody>
      </p:sp>
    </p:spTree>
    <p:extLst>
      <p:ext uri="{BB962C8B-B14F-4D97-AF65-F5344CB8AC3E}">
        <p14:creationId xmlns:p14="http://schemas.microsoft.com/office/powerpoint/2010/main" val="420731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9DD200-97C3-4D7D-B819-28236831A8A6}" type="datetimeFigureOut">
              <a:rPr lang="es-EC" smtClean="0"/>
              <a:pPr/>
              <a:t>19/05/2015</a:t>
            </a:fld>
            <a:endParaRPr lang="es-EC"/>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A39A69-6E1F-4D67-AC57-2E3F7ACE255E}" type="slidenum">
              <a:rPr lang="es-EC" smtClean="0"/>
              <a:pPr/>
              <a:t>‹Nº›</a:t>
            </a:fld>
            <a:endParaRPr lang="es-EC"/>
          </a:p>
        </p:txBody>
      </p:sp>
    </p:spTree>
    <p:extLst>
      <p:ext uri="{BB962C8B-B14F-4D97-AF65-F5344CB8AC3E}">
        <p14:creationId xmlns:p14="http://schemas.microsoft.com/office/powerpoint/2010/main" val="972625950"/>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5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8535" y="2978997"/>
            <a:ext cx="7702291" cy="1746147"/>
          </a:xfrm>
        </p:spPr>
        <p:txBody>
          <a:bodyPr>
            <a:normAutofit/>
          </a:bodyPr>
          <a:lstStyle/>
          <a:p>
            <a:pPr algn="ctr"/>
            <a:r>
              <a:rPr lang="es-MX" sz="2700" b="1" dirty="0"/>
              <a:t>“ESTUDIO DE IMPACTO AMBIENTAL EX-POST Y </a:t>
            </a:r>
            <a:r>
              <a:rPr lang="es-MX" sz="2700" b="1" dirty="0" smtClean="0"/>
              <a:t>PROPUESTA DE PLAN </a:t>
            </a:r>
            <a:r>
              <a:rPr lang="es-MX" sz="2700" b="1" dirty="0"/>
              <a:t>DE MANEJO AMBIENTAL PARA </a:t>
            </a:r>
            <a:r>
              <a:rPr lang="es-MX" sz="2700" b="1" dirty="0" smtClean="0"/>
              <a:t>LA BASE AEREA COTOPAXI”</a:t>
            </a:r>
            <a:endParaRPr lang="es-EC" sz="2700" dirty="0"/>
          </a:p>
        </p:txBody>
      </p:sp>
      <p:sp>
        <p:nvSpPr>
          <p:cNvPr id="3" name="2 Subtítulo"/>
          <p:cNvSpPr>
            <a:spLocks noGrp="1"/>
          </p:cNvSpPr>
          <p:nvPr>
            <p:ph type="subTitle" idx="1"/>
          </p:nvPr>
        </p:nvSpPr>
        <p:spPr>
          <a:xfrm>
            <a:off x="611560" y="2399977"/>
            <a:ext cx="7704856" cy="812999"/>
          </a:xfrm>
        </p:spPr>
        <p:txBody>
          <a:bodyPr>
            <a:normAutofit/>
          </a:bodyPr>
          <a:lstStyle/>
          <a:p>
            <a:pPr algn="ctr"/>
            <a:r>
              <a:rPr lang="es-MX" b="1" dirty="0"/>
              <a:t>PROYECTO </a:t>
            </a:r>
            <a:r>
              <a:rPr lang="es-MX" b="1" dirty="0" smtClean="0"/>
              <a:t>II </a:t>
            </a:r>
            <a:r>
              <a:rPr lang="es-MX" b="1" dirty="0"/>
              <a:t>DE GRADO MAESTRIA EN SISTEMAS DE GESTIÓN AMBIENTAL</a:t>
            </a: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33" y="293749"/>
            <a:ext cx="4392488" cy="1335051"/>
          </a:xfrm>
          <a:prstGeom prst="rect">
            <a:avLst/>
          </a:prstGeom>
          <a:noFill/>
          <a:ln>
            <a:noFill/>
          </a:ln>
        </p:spPr>
      </p:pic>
      <p:sp>
        <p:nvSpPr>
          <p:cNvPr id="5" name="4 Rectángulo"/>
          <p:cNvSpPr/>
          <p:nvPr/>
        </p:nvSpPr>
        <p:spPr>
          <a:xfrm>
            <a:off x="4615971" y="260648"/>
            <a:ext cx="4392488" cy="1446550"/>
          </a:xfrm>
          <a:prstGeom prst="rect">
            <a:avLst/>
          </a:prstGeom>
        </p:spPr>
        <p:txBody>
          <a:bodyPr wrap="square">
            <a:spAutoFit/>
          </a:bodyPr>
          <a:lstStyle/>
          <a:p>
            <a:pPr algn="ctr"/>
            <a:r>
              <a:rPr lang="es-MX" sz="1400" b="1" dirty="0">
                <a:solidFill>
                  <a:schemeClr val="accent1">
                    <a:lumMod val="40000"/>
                    <a:lumOff val="60000"/>
                  </a:schemeClr>
                </a:solidFill>
              </a:rPr>
              <a:t>VICERRECTORADO DE INVESTIGACIÓN Y VINCULACIÓN CON</a:t>
            </a:r>
            <a:endParaRPr lang="es-EC" sz="1400" dirty="0">
              <a:solidFill>
                <a:schemeClr val="accent1">
                  <a:lumMod val="40000"/>
                  <a:lumOff val="60000"/>
                </a:schemeClr>
              </a:solidFill>
            </a:endParaRPr>
          </a:p>
          <a:p>
            <a:pPr algn="ctr"/>
            <a:r>
              <a:rPr lang="es-MX" sz="1400" b="1" dirty="0">
                <a:solidFill>
                  <a:schemeClr val="accent1">
                    <a:lumMod val="40000"/>
                    <a:lumOff val="60000"/>
                  </a:schemeClr>
                </a:solidFill>
              </a:rPr>
              <a:t>LA </a:t>
            </a:r>
            <a:r>
              <a:rPr lang="es-MX" sz="1400" b="1" dirty="0" smtClean="0">
                <a:solidFill>
                  <a:schemeClr val="accent1">
                    <a:lumMod val="40000"/>
                    <a:lumOff val="60000"/>
                  </a:schemeClr>
                </a:solidFill>
              </a:rPr>
              <a:t>COLECTIVIDAD</a:t>
            </a:r>
          </a:p>
          <a:p>
            <a:pPr algn="ctr"/>
            <a:endParaRPr lang="es-EC" dirty="0" smtClean="0"/>
          </a:p>
          <a:p>
            <a:pPr algn="ctr"/>
            <a:r>
              <a:rPr lang="es-MX" sz="1400" b="1" dirty="0" smtClean="0">
                <a:solidFill>
                  <a:schemeClr val="accent1">
                    <a:lumMod val="20000"/>
                    <a:lumOff val="80000"/>
                  </a:schemeClr>
                </a:solidFill>
              </a:rPr>
              <a:t>MAESTRIA </a:t>
            </a:r>
            <a:r>
              <a:rPr lang="es-MX" sz="1400" b="1" dirty="0">
                <a:solidFill>
                  <a:schemeClr val="accent1">
                    <a:lumMod val="20000"/>
                    <a:lumOff val="80000"/>
                  </a:schemeClr>
                </a:solidFill>
              </a:rPr>
              <a:t>EN SISTEMAS DE GESTIÓN AMBIENTAL</a:t>
            </a:r>
            <a:endParaRPr lang="es-EC" sz="1400" dirty="0">
              <a:solidFill>
                <a:schemeClr val="accent1">
                  <a:lumMod val="20000"/>
                  <a:lumOff val="80000"/>
                </a:schemeClr>
              </a:solidFill>
            </a:endParaRPr>
          </a:p>
          <a:p>
            <a:pPr algn="ctr"/>
            <a:r>
              <a:rPr lang="es-MX" sz="1400" b="1" dirty="0">
                <a:solidFill>
                  <a:schemeClr val="accent1">
                    <a:lumMod val="20000"/>
                    <a:lumOff val="80000"/>
                  </a:schemeClr>
                </a:solidFill>
              </a:rPr>
              <a:t>X </a:t>
            </a:r>
            <a:r>
              <a:rPr lang="es-MX" sz="1400" b="1" dirty="0" smtClean="0">
                <a:solidFill>
                  <a:schemeClr val="accent1">
                    <a:lumMod val="20000"/>
                    <a:lumOff val="80000"/>
                  </a:schemeClr>
                </a:solidFill>
              </a:rPr>
              <a:t>PROMOCIÓN</a:t>
            </a:r>
            <a:endParaRPr lang="es-EC" sz="1400" dirty="0">
              <a:solidFill>
                <a:schemeClr val="accent1">
                  <a:lumMod val="20000"/>
                  <a:lumOff val="80000"/>
                </a:schemeClr>
              </a:solidFill>
            </a:endParaRPr>
          </a:p>
        </p:txBody>
      </p:sp>
      <p:sp>
        <p:nvSpPr>
          <p:cNvPr id="6" name="4 Rectángulo"/>
          <p:cNvSpPr/>
          <p:nvPr/>
        </p:nvSpPr>
        <p:spPr>
          <a:xfrm>
            <a:off x="161764" y="5370025"/>
            <a:ext cx="4572000" cy="1200329"/>
          </a:xfrm>
          <a:prstGeom prst="rect">
            <a:avLst/>
          </a:prstGeom>
        </p:spPr>
        <p:txBody>
          <a:bodyPr>
            <a:spAutoFit/>
          </a:bodyPr>
          <a:lstStyle/>
          <a:p>
            <a:r>
              <a:rPr lang="es-MX" b="1" dirty="0" smtClean="0"/>
              <a:t>AUTORAS</a:t>
            </a:r>
            <a:r>
              <a:rPr lang="es-MX" b="1" dirty="0"/>
              <a:t>: </a:t>
            </a:r>
            <a:endParaRPr lang="es-MX" b="1" dirty="0" smtClean="0"/>
          </a:p>
          <a:p>
            <a:r>
              <a:rPr lang="es-MX" b="1" dirty="0"/>
              <a:t>	</a:t>
            </a:r>
            <a:endParaRPr lang="es-MX" b="1" dirty="0" smtClean="0"/>
          </a:p>
          <a:p>
            <a:pPr algn="ctr"/>
            <a:r>
              <a:rPr lang="es-MX" b="1" dirty="0" smtClean="0"/>
              <a:t>AGUILAR </a:t>
            </a:r>
            <a:r>
              <a:rPr lang="es-MX" b="1" dirty="0"/>
              <a:t>ANDRADE ADRIANA ELISA</a:t>
            </a:r>
            <a:endParaRPr lang="es-EC" dirty="0"/>
          </a:p>
          <a:p>
            <a:pPr algn="ctr"/>
            <a:r>
              <a:rPr lang="es-MX" b="1" dirty="0"/>
              <a:t>LASCANO NOGUERA SANDRA LUCÍA</a:t>
            </a:r>
            <a:endParaRPr lang="es-EC" dirty="0"/>
          </a:p>
        </p:txBody>
      </p:sp>
      <p:cxnSp>
        <p:nvCxnSpPr>
          <p:cNvPr id="8" name="Conector recto 7"/>
          <p:cNvCxnSpPr/>
          <p:nvPr/>
        </p:nvCxnSpPr>
        <p:spPr>
          <a:xfrm>
            <a:off x="-36512" y="1844824"/>
            <a:ext cx="9324528" cy="0"/>
          </a:xfrm>
          <a:prstGeom prst="line">
            <a:avLst/>
          </a:prstGeom>
          <a:ln w="1270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84949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260648"/>
            <a:ext cx="6347713" cy="587152"/>
          </a:xfrm>
        </p:spPr>
        <p:txBody>
          <a:bodyPr>
            <a:normAutofit/>
          </a:bodyPr>
          <a:lstStyle/>
          <a:p>
            <a:pPr algn="ctr"/>
            <a:r>
              <a:rPr lang="es-EC" sz="2400" b="1" dirty="0" smtClean="0">
                <a:solidFill>
                  <a:schemeClr val="tx1"/>
                </a:solidFill>
              </a:rPr>
              <a:t>Área de Transportación</a:t>
            </a:r>
            <a:endParaRPr lang="es-EC" sz="2400" b="1" dirty="0">
              <a:solidFill>
                <a:schemeClr val="tx1"/>
              </a:solidFill>
            </a:endParaRPr>
          </a:p>
        </p:txBody>
      </p:sp>
      <p:sp>
        <p:nvSpPr>
          <p:cNvPr id="3" name="2 Marcador de contenido"/>
          <p:cNvSpPr>
            <a:spLocks noGrp="1"/>
          </p:cNvSpPr>
          <p:nvPr>
            <p:ph idx="1"/>
          </p:nvPr>
        </p:nvSpPr>
        <p:spPr>
          <a:xfrm>
            <a:off x="323528" y="980728"/>
            <a:ext cx="8712968" cy="5832648"/>
          </a:xfrm>
          <a:noFill/>
          <a:ln>
            <a:noFill/>
          </a:ln>
        </p:spPr>
        <p:txBody>
          <a:bodyPr>
            <a:normAutofit fontScale="77500" lnSpcReduction="20000"/>
          </a:bodyPr>
          <a:lstStyle/>
          <a:p>
            <a:r>
              <a:rPr lang="es-EC" dirty="0" smtClean="0"/>
              <a:t>Oficina</a:t>
            </a:r>
          </a:p>
          <a:p>
            <a:r>
              <a:rPr lang="es-EC" dirty="0" smtClean="0"/>
              <a:t>Taller de </a:t>
            </a:r>
            <a:r>
              <a:rPr lang="es-EC" dirty="0" smtClean="0">
                <a:solidFill>
                  <a:schemeClr val="tx1"/>
                </a:solidFill>
              </a:rPr>
              <a:t>electromecánica</a:t>
            </a:r>
            <a:endParaRPr lang="es-EC" dirty="0" smtClean="0">
              <a:solidFill>
                <a:schemeClr val="tx1"/>
              </a:solidFill>
            </a:endParaRPr>
          </a:p>
          <a:p>
            <a:r>
              <a:rPr lang="es-EC" dirty="0" smtClean="0"/>
              <a:t>Infraestructura para revisión vehicular</a:t>
            </a:r>
          </a:p>
          <a:p>
            <a:r>
              <a:rPr lang="es-EC" dirty="0" smtClean="0"/>
              <a:t>Área de almacenamiento de desechos</a:t>
            </a:r>
          </a:p>
          <a:p>
            <a:endParaRPr lang="es-EC" dirty="0"/>
          </a:p>
          <a:p>
            <a:endParaRPr lang="es-EC" dirty="0" smtClean="0"/>
          </a:p>
          <a:p>
            <a:endParaRPr lang="es-EC" dirty="0"/>
          </a:p>
          <a:p>
            <a:endParaRPr lang="es-EC" dirty="0" smtClean="0"/>
          </a:p>
          <a:p>
            <a:endParaRPr lang="es-EC" dirty="0"/>
          </a:p>
          <a:p>
            <a:endParaRPr lang="es-EC" dirty="0" smtClean="0"/>
          </a:p>
          <a:p>
            <a:endParaRPr lang="es-EC" dirty="0"/>
          </a:p>
          <a:p>
            <a:endParaRPr lang="es-EC" dirty="0" smtClean="0"/>
          </a:p>
          <a:p>
            <a:endParaRPr lang="es-EC" dirty="0"/>
          </a:p>
          <a:p>
            <a:r>
              <a:rPr lang="es-EC" dirty="0" smtClean="0"/>
              <a:t>Generación de:</a:t>
            </a:r>
          </a:p>
          <a:p>
            <a:pPr marL="0" indent="0">
              <a:buNone/>
            </a:pPr>
            <a:r>
              <a:rPr lang="es-EC" dirty="0" smtClean="0"/>
              <a:t>Desechos comunes</a:t>
            </a:r>
          </a:p>
          <a:p>
            <a:pPr marL="0" indent="0">
              <a:buNone/>
            </a:pPr>
            <a:r>
              <a:rPr lang="es-EC" dirty="0" smtClean="0"/>
              <a:t>Materiales contaminados con lubricantes y aceites (paños)</a:t>
            </a:r>
          </a:p>
          <a:p>
            <a:pPr marL="0" indent="0">
              <a:buNone/>
            </a:pPr>
            <a:r>
              <a:rPr lang="es-EC" dirty="0" smtClean="0"/>
              <a:t>Desechos peligrosos: restos de aceites</a:t>
            </a:r>
          </a:p>
          <a:p>
            <a:pPr marL="0" indent="0">
              <a:buNone/>
            </a:pPr>
            <a:r>
              <a:rPr lang="es-EC" dirty="0" smtClean="0"/>
              <a:t>Piezas automotrices obsoletas (filtros de aceite)</a:t>
            </a:r>
          </a:p>
          <a:p>
            <a:pPr marL="0" indent="0">
              <a:buNone/>
            </a:pPr>
            <a:r>
              <a:rPr lang="es-EC" dirty="0" smtClean="0"/>
              <a:t>Efluentes contaminados con aceites</a:t>
            </a:r>
          </a:p>
          <a:p>
            <a:endParaRPr lang="es-EC" dirty="0"/>
          </a:p>
        </p:txBody>
      </p:sp>
      <p:pic>
        <p:nvPicPr>
          <p:cNvPr id="5" name="4 Imagen" descr="C:\Users\Usuario\Pictures\base aerea cotopaxi\150.JPG"/>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39552" y="2492896"/>
            <a:ext cx="4248472" cy="2264410"/>
          </a:xfrm>
          <a:prstGeom prst="rect">
            <a:avLst/>
          </a:prstGeom>
          <a:noFill/>
          <a:ln>
            <a:noFill/>
          </a:ln>
        </p:spPr>
      </p:pic>
      <p:pic>
        <p:nvPicPr>
          <p:cNvPr id="6" name="5 Imagen" descr="C:\Users\Usuario\Pictures\base aerea cotopaxi\153.JPG"/>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399584" y="4149080"/>
            <a:ext cx="3744416" cy="2520280"/>
          </a:xfrm>
          <a:prstGeom prst="rect">
            <a:avLst/>
          </a:prstGeom>
          <a:noFill/>
          <a:ln>
            <a:noFill/>
          </a:ln>
        </p:spPr>
      </p:pic>
      <p:pic>
        <p:nvPicPr>
          <p:cNvPr id="1026" name="Picture 2" descr="C:\Users\Usuario\Pictures\2015-05-07 baco 2\baco 2 08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32040" y="1086291"/>
            <a:ext cx="3960440" cy="281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173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6347713" cy="515144"/>
          </a:xfrm>
        </p:spPr>
        <p:txBody>
          <a:bodyPr>
            <a:normAutofit/>
          </a:bodyPr>
          <a:lstStyle/>
          <a:p>
            <a:pPr algn="ctr"/>
            <a:r>
              <a:rPr lang="es-EC" sz="2400" b="1" dirty="0" smtClean="0">
                <a:solidFill>
                  <a:schemeClr val="tx1"/>
                </a:solidFill>
              </a:rPr>
              <a:t>Área de Caniles</a:t>
            </a:r>
            <a:endParaRPr lang="es-EC" sz="2400" b="1" dirty="0">
              <a:solidFill>
                <a:schemeClr val="tx1"/>
              </a:solidFill>
            </a:endParaRPr>
          </a:p>
        </p:txBody>
      </p:sp>
      <p:sp>
        <p:nvSpPr>
          <p:cNvPr id="3" name="2 Marcador de contenido"/>
          <p:cNvSpPr>
            <a:spLocks noGrp="1"/>
          </p:cNvSpPr>
          <p:nvPr>
            <p:ph idx="1"/>
          </p:nvPr>
        </p:nvSpPr>
        <p:spPr>
          <a:xfrm>
            <a:off x="609598" y="1124744"/>
            <a:ext cx="8072627" cy="4916619"/>
          </a:xfrm>
        </p:spPr>
        <p:txBody>
          <a:bodyPr/>
          <a:lstStyle/>
          <a:p>
            <a:r>
              <a:rPr lang="es-EC" dirty="0" smtClean="0"/>
              <a:t>Alojamiento, cuidado, entrenamiento, alimentación de canes.</a:t>
            </a:r>
          </a:p>
          <a:p>
            <a:r>
              <a:rPr lang="es-EC" dirty="0" smtClean="0"/>
              <a:t>Protección del personal y detección de narcóticos.</a:t>
            </a:r>
          </a:p>
          <a:p>
            <a:r>
              <a:rPr lang="es-EC" dirty="0" smtClean="0"/>
              <a:t>Generación de:</a:t>
            </a:r>
          </a:p>
          <a:p>
            <a:pPr marL="0" indent="0">
              <a:buNone/>
            </a:pPr>
            <a:r>
              <a:rPr lang="es-EC" dirty="0" smtClean="0"/>
              <a:t>Desechos orgánicos</a:t>
            </a:r>
          </a:p>
          <a:p>
            <a:pPr marL="0" indent="0">
              <a:buNone/>
            </a:pPr>
            <a:r>
              <a:rPr lang="es-EC" dirty="0" smtClean="0"/>
              <a:t>Efluentes por lavado de instalaciones</a:t>
            </a:r>
            <a:endParaRPr lang="es-EC" dirty="0"/>
          </a:p>
        </p:txBody>
      </p:sp>
      <p:pic>
        <p:nvPicPr>
          <p:cNvPr id="4" name="3 Imagen" descr="C:\Users\Usuario\Pictures\base aerea cotopaxi\121.JPG"/>
          <p:cNvPicPr/>
          <p:nvPr/>
        </p:nvPicPr>
        <p:blipFill rotWithShape="1">
          <a:blip r:embed="rId2" cstate="screen">
            <a:extLst>
              <a:ext uri="{28A0092B-C50C-407E-A947-70E740481C1C}">
                <a14:useLocalDpi xmlns:a14="http://schemas.microsoft.com/office/drawing/2010/main" val="0"/>
              </a:ext>
            </a:extLst>
          </a:blip>
          <a:srcRect/>
          <a:stretch/>
        </p:blipFill>
        <p:spPr bwMode="auto">
          <a:xfrm>
            <a:off x="2195736" y="3356992"/>
            <a:ext cx="4680520" cy="30243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0940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6347713" cy="947192"/>
          </a:xfrm>
        </p:spPr>
        <p:txBody>
          <a:bodyPr>
            <a:normAutofit/>
          </a:bodyPr>
          <a:lstStyle/>
          <a:p>
            <a:pPr algn="ctr"/>
            <a:r>
              <a:rPr lang="es-EC" sz="2400" b="1" dirty="0" smtClean="0">
                <a:solidFill>
                  <a:schemeClr val="tx1"/>
                </a:solidFill>
              </a:rPr>
              <a:t>Generador eléctrico de emergencia</a:t>
            </a:r>
            <a:endParaRPr lang="es-EC" sz="2400" b="1" dirty="0">
              <a:solidFill>
                <a:schemeClr val="tx1"/>
              </a:solidFill>
            </a:endParaRPr>
          </a:p>
        </p:txBody>
      </p:sp>
      <p:sp>
        <p:nvSpPr>
          <p:cNvPr id="3" name="2 Marcador de contenido"/>
          <p:cNvSpPr>
            <a:spLocks noGrp="1"/>
          </p:cNvSpPr>
          <p:nvPr>
            <p:ph idx="1"/>
          </p:nvPr>
        </p:nvSpPr>
        <p:spPr>
          <a:xfrm>
            <a:off x="609599" y="1484785"/>
            <a:ext cx="6266657" cy="4464496"/>
          </a:xfrm>
        </p:spPr>
        <p:txBody>
          <a:bodyPr/>
          <a:lstStyle/>
          <a:p>
            <a:r>
              <a:rPr lang="es-EC" dirty="0" smtClean="0"/>
              <a:t>Uso para área administrativa</a:t>
            </a:r>
          </a:p>
          <a:p>
            <a:r>
              <a:rPr lang="es-EC" dirty="0" smtClean="0"/>
              <a:t>Capacidad 400kW</a:t>
            </a:r>
            <a:endParaRPr lang="es-EC" dirty="0"/>
          </a:p>
        </p:txBody>
      </p:sp>
      <p:pic>
        <p:nvPicPr>
          <p:cNvPr id="4" name="3 Imagen" descr="C:\Users\Usuario\Pictures\base aerea cotopaxi\114.JPG"/>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483768" y="2492896"/>
            <a:ext cx="3888432" cy="3600400"/>
          </a:xfrm>
          <a:prstGeom prst="rect">
            <a:avLst/>
          </a:prstGeom>
          <a:noFill/>
          <a:ln>
            <a:noFill/>
          </a:ln>
        </p:spPr>
      </p:pic>
    </p:spTree>
    <p:extLst>
      <p:ext uri="{BB962C8B-B14F-4D97-AF65-F5344CB8AC3E}">
        <p14:creationId xmlns:p14="http://schemas.microsoft.com/office/powerpoint/2010/main" val="409278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6347713" cy="875184"/>
          </a:xfrm>
        </p:spPr>
        <p:txBody>
          <a:bodyPr>
            <a:normAutofit/>
          </a:bodyPr>
          <a:lstStyle/>
          <a:p>
            <a:pPr algn="ctr"/>
            <a:r>
              <a:rPr lang="es-EC" sz="2400" b="1" dirty="0" smtClean="0">
                <a:solidFill>
                  <a:schemeClr val="tx1"/>
                </a:solidFill>
              </a:rPr>
              <a:t>Área de almacenamiento y abastecimiento de combustible</a:t>
            </a:r>
            <a:endParaRPr lang="es-EC" sz="2400" b="1" dirty="0">
              <a:solidFill>
                <a:schemeClr val="tx1"/>
              </a:solidFill>
            </a:endParaRPr>
          </a:p>
        </p:txBody>
      </p:sp>
      <p:sp>
        <p:nvSpPr>
          <p:cNvPr id="3" name="2 Marcador de contenido"/>
          <p:cNvSpPr>
            <a:spLocks noGrp="1"/>
          </p:cNvSpPr>
          <p:nvPr>
            <p:ph idx="1"/>
          </p:nvPr>
        </p:nvSpPr>
        <p:spPr>
          <a:xfrm>
            <a:off x="314479" y="1576738"/>
            <a:ext cx="6777801" cy="5236638"/>
          </a:xfrm>
        </p:spPr>
        <p:txBody>
          <a:bodyPr>
            <a:normAutofit/>
          </a:bodyPr>
          <a:lstStyle/>
          <a:p>
            <a:r>
              <a:rPr lang="es-MX" dirty="0" smtClean="0"/>
              <a:t>Para uso exclusivo de la Base Aérea Cotopaxi</a:t>
            </a:r>
          </a:p>
          <a:p>
            <a:pPr lvl="1"/>
            <a:r>
              <a:rPr lang="es-MX" sz="1500" dirty="0"/>
              <a:t>Á</a:t>
            </a:r>
            <a:r>
              <a:rPr lang="es-MX" sz="1500" dirty="0" smtClean="0"/>
              <a:t>rea </a:t>
            </a:r>
            <a:r>
              <a:rPr lang="es-MX" sz="1500" dirty="0"/>
              <a:t>de </a:t>
            </a:r>
            <a:r>
              <a:rPr lang="es-MX" sz="1500" dirty="0" smtClean="0"/>
              <a:t>distribución, dos </a:t>
            </a:r>
            <a:r>
              <a:rPr lang="es-MX" sz="1500" dirty="0"/>
              <a:t>dispensadores </a:t>
            </a:r>
            <a:endParaRPr lang="es-MX" sz="1500" dirty="0" smtClean="0"/>
          </a:p>
          <a:p>
            <a:pPr lvl="1"/>
            <a:r>
              <a:rPr lang="es-MX" sz="1500" dirty="0"/>
              <a:t>Á</a:t>
            </a:r>
            <a:r>
              <a:rPr lang="es-MX" sz="1500" dirty="0" smtClean="0"/>
              <a:t>rea </a:t>
            </a:r>
            <a:r>
              <a:rPr lang="es-MX" sz="1500" dirty="0"/>
              <a:t>de almacenamiento tres tanques </a:t>
            </a:r>
            <a:r>
              <a:rPr lang="es-MX" sz="1500" dirty="0" smtClean="0"/>
              <a:t>almacenamiento </a:t>
            </a:r>
            <a:endParaRPr lang="es-MX" sz="1500" dirty="0"/>
          </a:p>
          <a:p>
            <a:endParaRPr lang="es-MX" sz="700" dirty="0" smtClean="0"/>
          </a:p>
          <a:p>
            <a:pPr marL="0" indent="0">
              <a:buNone/>
            </a:pPr>
            <a:r>
              <a:rPr lang="es-MX" dirty="0" smtClean="0"/>
              <a:t>Gasolina </a:t>
            </a:r>
            <a:r>
              <a:rPr lang="es-MX" dirty="0" err="1" smtClean="0"/>
              <a:t>Super</a:t>
            </a:r>
            <a:r>
              <a:rPr lang="es-MX" dirty="0" smtClean="0"/>
              <a:t> 2145 </a:t>
            </a:r>
            <a:r>
              <a:rPr lang="es-MX" dirty="0"/>
              <a:t>galones</a:t>
            </a:r>
          </a:p>
          <a:p>
            <a:pPr marL="0" indent="0">
              <a:buNone/>
            </a:pPr>
            <a:r>
              <a:rPr lang="es-MX" dirty="0" smtClean="0"/>
              <a:t>Gasolina </a:t>
            </a:r>
            <a:r>
              <a:rPr lang="es-MX" dirty="0"/>
              <a:t>Extra 8290 galones </a:t>
            </a:r>
            <a:endParaRPr lang="es-MX" dirty="0" smtClean="0"/>
          </a:p>
          <a:p>
            <a:pPr marL="0" indent="0">
              <a:buNone/>
            </a:pPr>
            <a:r>
              <a:rPr lang="es-MX" dirty="0" smtClean="0"/>
              <a:t>Diesel 5065 </a:t>
            </a:r>
            <a:r>
              <a:rPr lang="es-MX" dirty="0"/>
              <a:t>galones </a:t>
            </a:r>
            <a:endParaRPr lang="es-MX" dirty="0" smtClean="0"/>
          </a:p>
          <a:p>
            <a:pPr marL="0" indent="0">
              <a:buNone/>
            </a:pPr>
            <a:endParaRPr lang="es-MX" sz="1100" dirty="0" smtClean="0"/>
          </a:p>
          <a:p>
            <a:pPr marL="0" indent="0">
              <a:buNone/>
            </a:pPr>
            <a:r>
              <a:rPr lang="es-MX" dirty="0" smtClean="0"/>
              <a:t>Generación de:</a:t>
            </a:r>
          </a:p>
          <a:p>
            <a:r>
              <a:rPr lang="es-MX" dirty="0" smtClean="0"/>
              <a:t>Material </a:t>
            </a:r>
            <a:r>
              <a:rPr lang="es-MX" dirty="0"/>
              <a:t>contaminando con </a:t>
            </a:r>
            <a:r>
              <a:rPr lang="es-MX" dirty="0" smtClean="0"/>
              <a:t>hidrocarburos</a:t>
            </a:r>
          </a:p>
          <a:p>
            <a:pPr marL="0" indent="0">
              <a:buNone/>
            </a:pPr>
            <a:r>
              <a:rPr lang="es-MX" dirty="0" smtClean="0"/>
              <a:t>(</a:t>
            </a:r>
            <a:r>
              <a:rPr lang="es-MX" dirty="0" err="1" smtClean="0"/>
              <a:t>waipes</a:t>
            </a:r>
            <a:r>
              <a:rPr lang="es-MX" dirty="0" smtClean="0"/>
              <a:t>, aserrín).</a:t>
            </a:r>
            <a:endParaRPr lang="es-EC" dirty="0"/>
          </a:p>
          <a:p>
            <a:r>
              <a:rPr lang="es-MX" dirty="0"/>
              <a:t>Emanación de compuestos orgánicos volátiles</a:t>
            </a:r>
            <a:endParaRPr lang="es-EC" dirty="0"/>
          </a:p>
          <a:p>
            <a:r>
              <a:rPr lang="es-MX" dirty="0" smtClean="0"/>
              <a:t>Riesgo </a:t>
            </a:r>
            <a:r>
              <a:rPr lang="es-MX" dirty="0"/>
              <a:t>de explosión e incendio. </a:t>
            </a:r>
            <a:endParaRPr lang="es-EC" dirty="0"/>
          </a:p>
        </p:txBody>
      </p:sp>
      <p:pic>
        <p:nvPicPr>
          <p:cNvPr id="4" name="3 Imagen" descr="C:\Users\Usuario\Pictures\base aerea cotopaxi\1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484784"/>
            <a:ext cx="3240360" cy="2808312"/>
          </a:xfrm>
          <a:prstGeom prst="rect">
            <a:avLst/>
          </a:prstGeom>
          <a:noFill/>
          <a:ln>
            <a:noFill/>
          </a:ln>
        </p:spPr>
      </p:pic>
      <p:pic>
        <p:nvPicPr>
          <p:cNvPr id="2050" name="Picture 2" descr="C:\Users\Usuario\Pictures\2015-05-07 baco 2\baco 2 0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4956" y="4251584"/>
            <a:ext cx="3498703" cy="246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05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6347713" cy="587152"/>
          </a:xfrm>
        </p:spPr>
        <p:txBody>
          <a:bodyPr>
            <a:normAutofit fontScale="90000"/>
          </a:bodyPr>
          <a:lstStyle/>
          <a:p>
            <a:pPr algn="ctr"/>
            <a:r>
              <a:rPr lang="es-EC" b="1" dirty="0" smtClean="0">
                <a:solidFill>
                  <a:schemeClr val="tx1"/>
                </a:solidFill>
              </a:rPr>
              <a:t>EMDA</a:t>
            </a:r>
            <a:endParaRPr lang="es-EC" b="1" dirty="0">
              <a:solidFill>
                <a:schemeClr val="tx1"/>
              </a:solidFill>
            </a:endParaRPr>
          </a:p>
        </p:txBody>
      </p:sp>
      <p:sp>
        <p:nvSpPr>
          <p:cNvPr id="3" name="2 Marcador de contenido"/>
          <p:cNvSpPr>
            <a:spLocks noGrp="1"/>
          </p:cNvSpPr>
          <p:nvPr>
            <p:ph idx="1"/>
          </p:nvPr>
        </p:nvSpPr>
        <p:spPr>
          <a:xfrm>
            <a:off x="539552" y="1340768"/>
            <a:ext cx="6347714" cy="3880773"/>
          </a:xfrm>
        </p:spPr>
        <p:txBody>
          <a:bodyPr/>
          <a:lstStyle/>
          <a:p>
            <a:pPr marL="0" indent="0" algn="just">
              <a:buNone/>
            </a:pPr>
            <a:r>
              <a:rPr lang="es-EC" dirty="0" smtClean="0"/>
              <a:t>Escuadrón de Mantenimiento de la Defensa Aérea</a:t>
            </a:r>
          </a:p>
          <a:p>
            <a:pPr marL="0" indent="0">
              <a:buNone/>
            </a:pPr>
            <a:endParaRPr lang="es-EC" dirty="0" smtClean="0"/>
          </a:p>
          <a:p>
            <a:pPr marL="0" indent="0">
              <a:buNone/>
            </a:pPr>
            <a:r>
              <a:rPr lang="es-EC" dirty="0" smtClean="0"/>
              <a:t>Área Restringida </a:t>
            </a:r>
          </a:p>
          <a:p>
            <a:pPr marL="0" indent="0" algn="just">
              <a:buNone/>
            </a:pPr>
            <a:r>
              <a:rPr lang="es-EC" dirty="0" smtClean="0"/>
              <a:t>Almacenamiento de material bélico, incluye aeronaves, vehículos, tanques.</a:t>
            </a:r>
          </a:p>
          <a:p>
            <a:endParaRPr lang="es-EC" dirty="0"/>
          </a:p>
        </p:txBody>
      </p:sp>
    </p:spTree>
    <p:extLst>
      <p:ext uri="{BB962C8B-B14F-4D97-AF65-F5344CB8AC3E}">
        <p14:creationId xmlns:p14="http://schemas.microsoft.com/office/powerpoint/2010/main" val="3650170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6347713" cy="515144"/>
          </a:xfrm>
        </p:spPr>
        <p:txBody>
          <a:bodyPr>
            <a:normAutofit/>
          </a:bodyPr>
          <a:lstStyle/>
          <a:p>
            <a:pPr algn="ctr"/>
            <a:r>
              <a:rPr lang="es-EC" sz="2400" b="1" dirty="0" smtClean="0">
                <a:solidFill>
                  <a:schemeClr val="tx1"/>
                </a:solidFill>
              </a:rPr>
              <a:t>Bodega</a:t>
            </a:r>
            <a:endParaRPr lang="es-EC" sz="2400" b="1" dirty="0">
              <a:solidFill>
                <a:schemeClr val="tx1"/>
              </a:solidFill>
            </a:endParaRPr>
          </a:p>
        </p:txBody>
      </p:sp>
      <p:sp>
        <p:nvSpPr>
          <p:cNvPr id="3" name="2 Marcador de contenido"/>
          <p:cNvSpPr>
            <a:spLocks noGrp="1"/>
          </p:cNvSpPr>
          <p:nvPr>
            <p:ph idx="1"/>
          </p:nvPr>
        </p:nvSpPr>
        <p:spPr>
          <a:xfrm>
            <a:off x="539552" y="1128573"/>
            <a:ext cx="6768752" cy="3880773"/>
          </a:xfrm>
        </p:spPr>
        <p:txBody>
          <a:bodyPr/>
          <a:lstStyle/>
          <a:p>
            <a:pPr algn="just"/>
            <a:r>
              <a:rPr lang="es-MX" dirty="0" smtClean="0"/>
              <a:t>Almacenamiento de:</a:t>
            </a:r>
          </a:p>
          <a:p>
            <a:pPr marL="400050" lvl="1" indent="0" algn="just">
              <a:buNone/>
            </a:pPr>
            <a:r>
              <a:rPr lang="es-MX" sz="1800" dirty="0" smtClean="0"/>
              <a:t>Suministros </a:t>
            </a:r>
            <a:r>
              <a:rPr lang="es-MX" sz="1800" dirty="0"/>
              <a:t>de </a:t>
            </a:r>
            <a:r>
              <a:rPr lang="es-MX" sz="1800" dirty="0" smtClean="0"/>
              <a:t>oficina </a:t>
            </a:r>
          </a:p>
          <a:p>
            <a:pPr marL="400050" lvl="1" indent="0" algn="just">
              <a:buNone/>
            </a:pPr>
            <a:r>
              <a:rPr lang="es-MX" sz="1800" dirty="0" smtClean="0"/>
              <a:t>Productos químicos para limpieza </a:t>
            </a:r>
          </a:p>
          <a:p>
            <a:pPr marL="400050" lvl="1" indent="0" algn="just">
              <a:buNone/>
            </a:pPr>
            <a:r>
              <a:rPr lang="es-MX" sz="1800" dirty="0" smtClean="0"/>
              <a:t>Muebles </a:t>
            </a:r>
          </a:p>
          <a:p>
            <a:pPr marL="400050" lvl="1" indent="0" algn="just">
              <a:buNone/>
            </a:pPr>
            <a:r>
              <a:rPr lang="es-MX" sz="1800" dirty="0"/>
              <a:t>A</a:t>
            </a:r>
            <a:r>
              <a:rPr lang="es-MX" sz="1800" dirty="0" smtClean="0"/>
              <a:t>rtículos </a:t>
            </a:r>
            <a:r>
              <a:rPr lang="es-MX" sz="1800" dirty="0"/>
              <a:t>de</a:t>
            </a:r>
            <a:r>
              <a:rPr lang="es-MX" dirty="0"/>
              <a:t> uso cotidiano de las áreas de </a:t>
            </a:r>
            <a:r>
              <a:rPr lang="es-MX" dirty="0" smtClean="0"/>
              <a:t>hospedaje</a:t>
            </a:r>
            <a:endParaRPr lang="es-EC" dirty="0"/>
          </a:p>
        </p:txBody>
      </p:sp>
      <p:pic>
        <p:nvPicPr>
          <p:cNvPr id="4" name="3 Imagen" descr="C:\Users\Usuario\Pictures\2015-05-07 baco 2\baco 2 1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284983"/>
            <a:ext cx="4248472" cy="3154253"/>
          </a:xfrm>
          <a:prstGeom prst="rect">
            <a:avLst/>
          </a:prstGeom>
          <a:noFill/>
          <a:ln>
            <a:noFill/>
          </a:ln>
        </p:spPr>
      </p:pic>
      <p:pic>
        <p:nvPicPr>
          <p:cNvPr id="3074" name="Picture 2" descr="C:\Users\Usuario\Pictures\2015-05-07 baco 2\baco 2 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269605"/>
            <a:ext cx="4320480" cy="316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7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6679" y="167236"/>
            <a:ext cx="7665152" cy="731168"/>
          </a:xfrm>
        </p:spPr>
        <p:txBody>
          <a:bodyPr>
            <a:normAutofit/>
          </a:bodyPr>
          <a:lstStyle/>
          <a:p>
            <a:pPr algn="ctr"/>
            <a:r>
              <a:rPr lang="es-EC" sz="2800" b="1" dirty="0" smtClean="0">
                <a:solidFill>
                  <a:schemeClr val="accent3"/>
                </a:solidFill>
              </a:rPr>
              <a:t>Consumo de agua potable</a:t>
            </a:r>
            <a:endParaRPr lang="es-EC" sz="2800" b="1" dirty="0">
              <a:solidFill>
                <a:schemeClr val="accent3"/>
              </a:solidFill>
            </a:endParaRPr>
          </a:p>
        </p:txBody>
      </p:sp>
      <p:sp>
        <p:nvSpPr>
          <p:cNvPr id="7" name="1 Título"/>
          <p:cNvSpPr txBox="1">
            <a:spLocks/>
          </p:cNvSpPr>
          <p:nvPr/>
        </p:nvSpPr>
        <p:spPr>
          <a:xfrm>
            <a:off x="1619672" y="3650066"/>
            <a:ext cx="6038440" cy="51575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800" b="1" dirty="0" smtClean="0">
                <a:solidFill>
                  <a:schemeClr val="accent3"/>
                </a:solidFill>
              </a:rPr>
              <a:t>Consumo de energía eléctrica</a:t>
            </a:r>
            <a:endParaRPr lang="es-EC" sz="2800" b="1" dirty="0">
              <a:solidFill>
                <a:schemeClr val="accent3"/>
              </a:solidFill>
            </a:endParaRPr>
          </a:p>
        </p:txBody>
      </p:sp>
      <p:sp>
        <p:nvSpPr>
          <p:cNvPr id="10" name="5 Rectángulo"/>
          <p:cNvSpPr/>
          <p:nvPr/>
        </p:nvSpPr>
        <p:spPr>
          <a:xfrm>
            <a:off x="4423623" y="3284984"/>
            <a:ext cx="758541" cy="261610"/>
          </a:xfrm>
          <a:prstGeom prst="rect">
            <a:avLst/>
          </a:prstGeom>
        </p:spPr>
        <p:txBody>
          <a:bodyPr wrap="none">
            <a:spAutoFit/>
          </a:bodyPr>
          <a:lstStyle/>
          <a:p>
            <a:r>
              <a:rPr lang="es-MX" sz="1100" dirty="0" smtClean="0"/>
              <a:t>Año 2014</a:t>
            </a:r>
            <a:endParaRPr lang="es-EC" sz="1100" dirty="0"/>
          </a:p>
        </p:txBody>
      </p:sp>
      <p:cxnSp>
        <p:nvCxnSpPr>
          <p:cNvPr id="11" name="Conector recto 10"/>
          <p:cNvCxnSpPr/>
          <p:nvPr/>
        </p:nvCxnSpPr>
        <p:spPr>
          <a:xfrm>
            <a:off x="-36512" y="3573016"/>
            <a:ext cx="8993791" cy="0"/>
          </a:xfrm>
          <a:prstGeom prst="line">
            <a:avLst/>
          </a:prstGeom>
          <a:ln>
            <a:prstDash val="sysDot"/>
          </a:ln>
        </p:spPr>
        <p:style>
          <a:lnRef idx="3">
            <a:schemeClr val="accent4"/>
          </a:lnRef>
          <a:fillRef idx="0">
            <a:schemeClr val="accent4"/>
          </a:fillRef>
          <a:effectRef idx="2">
            <a:schemeClr val="accent4"/>
          </a:effectRef>
          <a:fontRef idx="minor">
            <a:schemeClr val="tx1"/>
          </a:fontRef>
        </p:style>
      </p:cxnSp>
      <p:sp>
        <p:nvSpPr>
          <p:cNvPr id="12" name="5 Rectángulo"/>
          <p:cNvSpPr/>
          <p:nvPr/>
        </p:nvSpPr>
        <p:spPr>
          <a:xfrm>
            <a:off x="5940152" y="6467283"/>
            <a:ext cx="758541" cy="261610"/>
          </a:xfrm>
          <a:prstGeom prst="rect">
            <a:avLst/>
          </a:prstGeom>
        </p:spPr>
        <p:txBody>
          <a:bodyPr wrap="none">
            <a:spAutoFit/>
          </a:bodyPr>
          <a:lstStyle/>
          <a:p>
            <a:r>
              <a:rPr lang="es-MX" sz="1100" dirty="0" smtClean="0"/>
              <a:t>Año 2014</a:t>
            </a:r>
            <a:endParaRPr lang="es-EC" sz="1100" dirty="0"/>
          </a:p>
        </p:txBody>
      </p:sp>
      <p:pic>
        <p:nvPicPr>
          <p:cNvPr id="13" name="12 Imagen"/>
          <p:cNvPicPr/>
          <p:nvPr/>
        </p:nvPicPr>
        <p:blipFill rotWithShape="1">
          <a:blip r:embed="rId2" cstate="screen">
            <a:extLst>
              <a:ext uri="{28A0092B-C50C-407E-A947-70E740481C1C}">
                <a14:useLocalDpi xmlns:a14="http://schemas.microsoft.com/office/drawing/2010/main" val="0"/>
              </a:ext>
            </a:extLst>
          </a:blip>
          <a:srcRect/>
          <a:stretch/>
        </p:blipFill>
        <p:spPr bwMode="auto">
          <a:xfrm>
            <a:off x="683568" y="748126"/>
            <a:ext cx="5037832" cy="2520280"/>
          </a:xfrm>
          <a:prstGeom prst="rect">
            <a:avLst/>
          </a:prstGeom>
          <a:ln>
            <a:solidFill>
              <a:schemeClr val="bg1">
                <a:lumMod val="65000"/>
              </a:schemeClr>
            </a:solidFill>
          </a:ln>
          <a:extLst>
            <a:ext uri="{53640926-AAD7-44D8-BBD7-CCE9431645EC}">
              <a14:shadowObscured xmlns:a14="http://schemas.microsoft.com/office/drawing/2010/main"/>
            </a:ext>
          </a:extLst>
        </p:spPr>
      </p:pic>
      <p:sp>
        <p:nvSpPr>
          <p:cNvPr id="14" name="1 Título"/>
          <p:cNvSpPr txBox="1">
            <a:spLocks/>
          </p:cNvSpPr>
          <p:nvPr/>
        </p:nvSpPr>
        <p:spPr>
          <a:xfrm>
            <a:off x="4932040" y="1750388"/>
            <a:ext cx="4752528" cy="51575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800" dirty="0" smtClean="0">
                <a:solidFill>
                  <a:schemeClr val="tx1"/>
                </a:solidFill>
              </a:rPr>
              <a:t>Promedio anual 2370 m3</a:t>
            </a:r>
            <a:endParaRPr lang="es-EC" sz="1800" dirty="0">
              <a:solidFill>
                <a:schemeClr val="tx1"/>
              </a:solidFill>
            </a:endParaRPr>
          </a:p>
        </p:txBody>
      </p:sp>
      <p:sp>
        <p:nvSpPr>
          <p:cNvPr id="15" name="1 Título"/>
          <p:cNvSpPr txBox="1">
            <a:spLocks/>
          </p:cNvSpPr>
          <p:nvPr/>
        </p:nvSpPr>
        <p:spPr>
          <a:xfrm>
            <a:off x="5674698" y="5004094"/>
            <a:ext cx="3600400" cy="51575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800" dirty="0" smtClean="0">
                <a:solidFill>
                  <a:schemeClr val="tx1"/>
                </a:solidFill>
              </a:rPr>
              <a:t>Promedio anual 65754 kW/h</a:t>
            </a:r>
            <a:endParaRPr lang="es-EC" sz="1800" dirty="0">
              <a:solidFill>
                <a:schemeClr val="tx1"/>
              </a:solidFill>
            </a:endParaRPr>
          </a:p>
        </p:txBody>
      </p:sp>
      <p:pic>
        <p:nvPicPr>
          <p:cNvPr id="17" name="16 Imagen"/>
          <p:cNvPicPr/>
          <p:nvPr/>
        </p:nvPicPr>
        <p:blipFill rotWithShape="1">
          <a:blip r:embed="rId3" cstate="screen">
            <a:extLst>
              <a:ext uri="{28A0092B-C50C-407E-A947-70E740481C1C}">
                <a14:useLocalDpi xmlns:a14="http://schemas.microsoft.com/office/drawing/2010/main" val="0"/>
              </a:ext>
            </a:extLst>
          </a:blip>
          <a:srcRect/>
          <a:stretch/>
        </p:blipFill>
        <p:spPr bwMode="auto">
          <a:xfrm>
            <a:off x="556498" y="4165819"/>
            <a:ext cx="5239638" cy="2563074"/>
          </a:xfrm>
          <a:prstGeom prst="rect">
            <a:avLst/>
          </a:prstGeom>
          <a:ln>
            <a:solidFill>
              <a:schemeClr val="bg1">
                <a:lumMod val="6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7209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16293" y="476672"/>
            <a:ext cx="7101882" cy="1584176"/>
          </a:xfrm>
        </p:spPr>
        <p:txBody>
          <a:bodyPr>
            <a:normAutofit lnSpcReduction="10000"/>
          </a:bodyPr>
          <a:lstStyle/>
          <a:p>
            <a:pPr marL="0" indent="0">
              <a:buNone/>
            </a:pPr>
            <a:r>
              <a:rPr lang="es-MX" sz="3200" b="1" dirty="0">
                <a:solidFill>
                  <a:schemeClr val="accent1"/>
                </a:solidFill>
                <a:latin typeface="+mj-lt"/>
                <a:ea typeface="+mj-ea"/>
                <a:cs typeface="+mj-cs"/>
              </a:rPr>
              <a:t>Objetivo general</a:t>
            </a:r>
          </a:p>
          <a:p>
            <a:pPr marL="0" indent="0" algn="just">
              <a:buNone/>
            </a:pPr>
            <a:r>
              <a:rPr lang="es-ES" sz="2000" dirty="0"/>
              <a:t>Realizar el Estudio de Impacto Ambiental Ex-post y la propuesta de Plan de Manejo Ambiental para la Base Aérea Cotopaxi.</a:t>
            </a:r>
            <a:endParaRPr lang="es-EC" sz="2000" dirty="0"/>
          </a:p>
        </p:txBody>
      </p:sp>
      <p:sp>
        <p:nvSpPr>
          <p:cNvPr id="4" name="2 Marcador de contenido"/>
          <p:cNvSpPr txBox="1">
            <a:spLocks/>
          </p:cNvSpPr>
          <p:nvPr/>
        </p:nvSpPr>
        <p:spPr>
          <a:xfrm>
            <a:off x="536576" y="2420888"/>
            <a:ext cx="7497418" cy="3816424"/>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2800" b="1" dirty="0">
                <a:solidFill>
                  <a:schemeClr val="accent1">
                    <a:lumMod val="40000"/>
                    <a:lumOff val="60000"/>
                  </a:schemeClr>
                </a:solidFill>
                <a:latin typeface="+mj-lt"/>
                <a:ea typeface="+mj-ea"/>
                <a:cs typeface="+mj-cs"/>
              </a:rPr>
              <a:t>Objetivos específicos</a:t>
            </a:r>
            <a:endParaRPr lang="es-EC" sz="2800" b="1" dirty="0">
              <a:solidFill>
                <a:schemeClr val="accent1">
                  <a:lumMod val="40000"/>
                  <a:lumOff val="60000"/>
                </a:schemeClr>
              </a:solidFill>
              <a:latin typeface="+mj-lt"/>
              <a:ea typeface="+mj-ea"/>
              <a:cs typeface="+mj-cs"/>
            </a:endParaRPr>
          </a:p>
          <a:p>
            <a:pPr algn="just">
              <a:buClr>
                <a:schemeClr val="accent3">
                  <a:lumMod val="75000"/>
                </a:schemeClr>
              </a:buClr>
              <a:buSzPct val="81000"/>
              <a:buFont typeface="+mj-lt"/>
              <a:buAutoNum type="arabicPeriod"/>
            </a:pPr>
            <a:r>
              <a:rPr lang="es-ES" sz="2000" dirty="0"/>
              <a:t>Realizar el levantamiento de la línea base de las condiciones ambientales físicas, biológicas, sociales y económicas del área de influencia del proyecto</a:t>
            </a:r>
            <a:r>
              <a:rPr lang="es-ES" sz="2000" dirty="0" smtClean="0"/>
              <a:t>.</a:t>
            </a:r>
          </a:p>
          <a:p>
            <a:pPr algn="just">
              <a:buClr>
                <a:schemeClr val="accent3">
                  <a:lumMod val="75000"/>
                </a:schemeClr>
              </a:buClr>
              <a:buSzPct val="81000"/>
              <a:buFont typeface="+mj-lt"/>
              <a:buAutoNum type="arabicPeriod"/>
            </a:pPr>
            <a:r>
              <a:rPr lang="es-ES" sz="2000" dirty="0"/>
              <a:t>Identificar y analizar las principales actividades que se realizan en la Base </a:t>
            </a:r>
            <a:r>
              <a:rPr lang="es-ES" sz="2000" dirty="0" smtClean="0"/>
              <a:t>Aérea </a:t>
            </a:r>
            <a:r>
              <a:rPr lang="es-ES" sz="2000" dirty="0"/>
              <a:t>Cotopaxi para su operación y determinar el impacto ambiental que éstas ocasionan, a través de la aplicación de un modelo de valoración de impactos</a:t>
            </a:r>
            <a:r>
              <a:rPr lang="es-ES" sz="2000" dirty="0" smtClean="0"/>
              <a:t>.</a:t>
            </a:r>
          </a:p>
          <a:p>
            <a:pPr algn="just">
              <a:buClr>
                <a:schemeClr val="accent3">
                  <a:lumMod val="75000"/>
                </a:schemeClr>
              </a:buClr>
              <a:buSzPct val="81000"/>
              <a:buFont typeface="+mj-lt"/>
              <a:buAutoNum type="arabicPeriod"/>
            </a:pPr>
            <a:r>
              <a:rPr lang="es-ES" sz="2000" dirty="0"/>
              <a:t>Proponer un Plan de M</a:t>
            </a:r>
            <a:r>
              <a:rPr lang="es-ES" sz="2000" dirty="0" smtClean="0"/>
              <a:t>anejo Ambiental </a:t>
            </a:r>
            <a:r>
              <a:rPr lang="es-ES" sz="2000" dirty="0"/>
              <a:t>que cumpla con las exigencias establecidas por el Ministerio del Ambiente del </a:t>
            </a:r>
            <a:r>
              <a:rPr lang="es-ES" sz="2000" dirty="0" smtClean="0"/>
              <a:t>Ecuador.</a:t>
            </a:r>
            <a:endParaRPr lang="es-EC" sz="2000" dirty="0"/>
          </a:p>
        </p:txBody>
      </p:sp>
    </p:spTree>
    <p:extLst>
      <p:ext uri="{BB962C8B-B14F-4D97-AF65-F5344CB8AC3E}">
        <p14:creationId xmlns:p14="http://schemas.microsoft.com/office/powerpoint/2010/main" val="318372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6347713" cy="659160"/>
          </a:xfrm>
        </p:spPr>
        <p:txBody>
          <a:bodyPr>
            <a:normAutofit/>
          </a:bodyPr>
          <a:lstStyle/>
          <a:p>
            <a:pPr algn="ctr"/>
            <a:r>
              <a:rPr lang="es-EC" sz="3200" b="1" dirty="0"/>
              <a:t>Legislación aplicable</a:t>
            </a:r>
          </a:p>
        </p:txBody>
      </p:sp>
      <p:sp>
        <p:nvSpPr>
          <p:cNvPr id="3" name="2 Marcador de contenido"/>
          <p:cNvSpPr>
            <a:spLocks noGrp="1"/>
          </p:cNvSpPr>
          <p:nvPr>
            <p:ph idx="1"/>
          </p:nvPr>
        </p:nvSpPr>
        <p:spPr>
          <a:xfrm>
            <a:off x="107504" y="764704"/>
            <a:ext cx="8568952" cy="6021288"/>
          </a:xfrm>
        </p:spPr>
        <p:txBody>
          <a:bodyPr>
            <a:noAutofit/>
          </a:bodyPr>
          <a:lstStyle/>
          <a:p>
            <a:r>
              <a:rPr lang="es-MX" sz="1400" dirty="0"/>
              <a:t>LEY DE PREVENCIÓN Y CONTROL DE LA CONTAMINACIÓN </a:t>
            </a:r>
            <a:r>
              <a:rPr lang="es-MX" sz="1400" dirty="0" smtClean="0"/>
              <a:t>AMBIENTAL</a:t>
            </a:r>
          </a:p>
          <a:p>
            <a:pPr algn="just"/>
            <a:r>
              <a:rPr lang="es-MX" sz="1400" dirty="0"/>
              <a:t>LEY ORGÁNICA DE SALUD, LIBRO II SOBRE SALUD Y SEGURIDAD AMBIENTAL, CAPÍTULO II DE LOS DESECHOS COMUNES, INFECCIOSOS, ESPECIALES Y DE LAS RADIACIONES IONIZANTES Y NO </a:t>
            </a:r>
            <a:r>
              <a:rPr lang="es-MX" sz="1400" dirty="0" smtClean="0"/>
              <a:t>IONIZANTES</a:t>
            </a:r>
          </a:p>
          <a:p>
            <a:pPr algn="just"/>
            <a:r>
              <a:rPr lang="es-MX" sz="1400" dirty="0"/>
              <a:t>TULAS LIBRO VI. DE LA CALIDAD AMBIENTAL, TÍTULO V REGLAMENTO PARA LA PREVENCIÓN Y CONTROL DE LA CONTAMINACIÓN POR DESECHOS </a:t>
            </a:r>
            <a:r>
              <a:rPr lang="es-MX" sz="1400" dirty="0" smtClean="0"/>
              <a:t>PELIGROSOS</a:t>
            </a:r>
          </a:p>
          <a:p>
            <a:pPr lvl="1">
              <a:buClr>
                <a:schemeClr val="accent4"/>
              </a:buClr>
              <a:buSzPct val="95000"/>
              <a:buFont typeface="Arial" panose="020B0604020202020204" pitchFamily="34" charset="0"/>
              <a:buChar char="•"/>
            </a:pPr>
            <a:r>
              <a:rPr lang="es-EC" sz="1400" dirty="0" smtClean="0"/>
              <a:t>ANEXO </a:t>
            </a:r>
            <a:r>
              <a:rPr lang="es-EC" sz="1400" dirty="0"/>
              <a:t>1. NORMA DE CALIDAD AMBIENTAL Y DE DESCARGAS DE EFLUENTES: RECURSO </a:t>
            </a:r>
            <a:r>
              <a:rPr lang="es-EC" sz="1400" dirty="0" smtClean="0"/>
              <a:t>AGUA</a:t>
            </a:r>
          </a:p>
          <a:p>
            <a:pPr lvl="1">
              <a:buClr>
                <a:schemeClr val="accent4"/>
              </a:buClr>
              <a:buSzPct val="95000"/>
              <a:buFont typeface="Arial" panose="020B0604020202020204" pitchFamily="34" charset="0"/>
              <a:buChar char="•"/>
            </a:pPr>
            <a:r>
              <a:rPr lang="es-EC" sz="1400" dirty="0" smtClean="0"/>
              <a:t>ANEXO </a:t>
            </a:r>
            <a:r>
              <a:rPr lang="es-EC" sz="1400" dirty="0"/>
              <a:t>2. NORMA DE CALIDAD AMBIENTAL DEL RECURSO SUELO Y CRITERIOS DE REMEDIACIÓN PARA SUELOS </a:t>
            </a:r>
            <a:r>
              <a:rPr lang="es-EC" sz="1400" dirty="0" smtClean="0"/>
              <a:t>CONTAMINADOS</a:t>
            </a:r>
          </a:p>
          <a:p>
            <a:pPr algn="just"/>
            <a:r>
              <a:rPr lang="es-EC" sz="1400" dirty="0" smtClean="0"/>
              <a:t>ACUERDO MINISTERIAL N° 028 DEL 13 DE FEBRERO DEL 2015, QUE SUSTITUYE EL LIBRO VI DEL TEXTO UNIFICADO DE LEGISLACIÓN SECUNDARIA.</a:t>
            </a:r>
          </a:p>
          <a:p>
            <a:r>
              <a:rPr lang="es-MX" sz="1400" dirty="0" smtClean="0"/>
              <a:t>REGLAMENTO DE PREVENCIÓN, MITIGACIÓN Y PROTECCIÓN CONTRA INCENDIOS</a:t>
            </a:r>
          </a:p>
          <a:p>
            <a:pPr algn="just"/>
            <a:r>
              <a:rPr lang="es-EC" sz="1400" dirty="0" smtClean="0"/>
              <a:t>REGLAMENTO SUSTITUTIVO DEL REGLAMENTO AMBIENTAL PARA LAS OPERACIONES HIDROCARBURÍFERAS EN EL ECUADOR. </a:t>
            </a:r>
          </a:p>
          <a:p>
            <a:pPr algn="just"/>
            <a:r>
              <a:rPr lang="es-MX" sz="1400" dirty="0" smtClean="0"/>
              <a:t>ORDENANZA 58 </a:t>
            </a:r>
            <a:r>
              <a:rPr lang="es-MX" sz="1400" dirty="0"/>
              <a:t>QUE REGULA EL BARRIDO, RECOLECCIÓN, TRANSPORTE, TRANSFERENCIA Y DISPOSICIÓN FINAL DE LOS RESIDUOS SÓLIDOS URBANOS DOMÉSTICOS, COMERCIALES, INDUSTRIALES Y BIOLÓGICOS DEL CANTÓN </a:t>
            </a:r>
            <a:r>
              <a:rPr lang="es-MX" sz="1400" dirty="0" smtClean="0"/>
              <a:t>LATACUNGA</a:t>
            </a:r>
          </a:p>
          <a:p>
            <a:r>
              <a:rPr lang="es-MX" sz="1400" dirty="0" smtClean="0"/>
              <a:t>INEN </a:t>
            </a:r>
            <a:r>
              <a:rPr lang="es-MX" sz="1400" dirty="0"/>
              <a:t>2-266:2010  TRANSPORTE, ALMACENAMIENTO Y MANEJO </a:t>
            </a:r>
            <a:r>
              <a:rPr lang="es-MX" sz="1400" dirty="0" smtClean="0"/>
              <a:t>DE MATERIALES</a:t>
            </a:r>
          </a:p>
          <a:p>
            <a:pPr marL="0" indent="0">
              <a:buNone/>
            </a:pPr>
            <a:r>
              <a:rPr lang="es-MX" sz="1400" dirty="0"/>
              <a:t> </a:t>
            </a:r>
            <a:r>
              <a:rPr lang="es-MX" sz="1400" dirty="0" smtClean="0"/>
              <a:t>     PELIGROSOS</a:t>
            </a:r>
            <a:r>
              <a:rPr lang="es-MX" sz="1400" dirty="0"/>
              <a:t>. REQUISITOS </a:t>
            </a:r>
          </a:p>
          <a:p>
            <a:r>
              <a:rPr lang="es-MX" sz="1400" dirty="0"/>
              <a:t>INEN 439:1984  COLORES, SEÑALES Y SIMBOLOS DE SEGURIDAD</a:t>
            </a:r>
            <a:endParaRPr lang="es-EC" sz="1400"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5258" y="5290900"/>
            <a:ext cx="2328742" cy="1556792"/>
          </a:xfrm>
          <a:prstGeom prst="rect">
            <a:avLst/>
          </a:prstGeom>
          <a:noFill/>
          <a:ln w="9525">
            <a:noFill/>
            <a:miter lim="800000"/>
            <a:headEnd/>
            <a:tailEnd/>
          </a:ln>
        </p:spPr>
      </p:pic>
    </p:spTree>
    <p:extLst>
      <p:ext uri="{BB962C8B-B14F-4D97-AF65-F5344CB8AC3E}">
        <p14:creationId xmlns:p14="http://schemas.microsoft.com/office/powerpoint/2010/main" val="96058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67544" y="3933056"/>
            <a:ext cx="2592288" cy="2376264"/>
          </a:xfrm>
          <a:prstGeom prst="rect">
            <a:avLst/>
          </a:prstGeom>
          <a:solidFill>
            <a:schemeClr val="tx1">
              <a:lumMod val="85000"/>
              <a:alpha val="42000"/>
            </a:schemeClr>
          </a:solidFill>
          <a:ln>
            <a:solidFill>
              <a:schemeClr val="tx2">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s-ES" sz="1700" dirty="0" smtClean="0"/>
              <a:t>Análisis de información levantada en campo</a:t>
            </a:r>
          </a:p>
          <a:p>
            <a:pPr marL="285750" indent="-285750">
              <a:buFont typeface="Wingdings" panose="05000000000000000000" pitchFamily="2" charset="2"/>
              <a:buChar char="§"/>
            </a:pPr>
            <a:r>
              <a:rPr lang="es-ES" sz="1700" dirty="0" smtClean="0"/>
              <a:t>Consulta libros especializados</a:t>
            </a:r>
          </a:p>
          <a:p>
            <a:pPr marL="285750" indent="-285750">
              <a:buFont typeface="Wingdings" panose="05000000000000000000" pitchFamily="2" charset="2"/>
              <a:buChar char="§"/>
            </a:pPr>
            <a:r>
              <a:rPr lang="es-ES" sz="1700" dirty="0" smtClean="0"/>
              <a:t>Revisión de normativa aplicable</a:t>
            </a:r>
          </a:p>
          <a:p>
            <a:pPr marL="285750" indent="-285750">
              <a:buFont typeface="Wingdings" panose="05000000000000000000" pitchFamily="2" charset="2"/>
              <a:buChar char="§"/>
            </a:pPr>
            <a:r>
              <a:rPr lang="es-ES" sz="1700" dirty="0" smtClean="0"/>
              <a:t>Redacción documento técnico</a:t>
            </a:r>
          </a:p>
        </p:txBody>
      </p:sp>
      <p:sp>
        <p:nvSpPr>
          <p:cNvPr id="2" name="Título 1"/>
          <p:cNvSpPr>
            <a:spLocks noGrp="1"/>
          </p:cNvSpPr>
          <p:nvPr>
            <p:ph type="title"/>
          </p:nvPr>
        </p:nvSpPr>
        <p:spPr>
          <a:xfrm>
            <a:off x="609599" y="332656"/>
            <a:ext cx="6347713" cy="731168"/>
          </a:xfrm>
        </p:spPr>
        <p:txBody>
          <a:bodyPr/>
          <a:lstStyle/>
          <a:p>
            <a:r>
              <a:rPr lang="es-MX" b="1" dirty="0"/>
              <a:t>Marco </a:t>
            </a:r>
            <a:r>
              <a:rPr lang="es-MX" b="1" dirty="0" smtClean="0"/>
              <a:t>metodológico</a:t>
            </a:r>
            <a:endParaRPr lang="es-ES" dirty="0"/>
          </a:p>
        </p:txBody>
      </p:sp>
      <p:graphicFrame>
        <p:nvGraphicFramePr>
          <p:cNvPr id="7" name="Diagrama 6"/>
          <p:cNvGraphicFramePr/>
          <p:nvPr>
            <p:extLst>
              <p:ext uri="{D42A27DB-BD31-4B8C-83A1-F6EECF244321}">
                <p14:modId xmlns:p14="http://schemas.microsoft.com/office/powerpoint/2010/main" val="2779135577"/>
              </p:ext>
            </p:extLst>
          </p:nvPr>
        </p:nvGraphicFramePr>
        <p:xfrm>
          <a:off x="1307976" y="1124744"/>
          <a:ext cx="7152456"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467544" y="1268760"/>
            <a:ext cx="2592288" cy="2016224"/>
          </a:xfrm>
          <a:prstGeom prst="rect">
            <a:avLst/>
          </a:prstGeom>
          <a:solidFill>
            <a:schemeClr val="tx1">
              <a:lumMod val="85000"/>
              <a:alpha val="42000"/>
            </a:schemeClr>
          </a:solidFill>
          <a:ln>
            <a:solidFill>
              <a:schemeClr val="tx2">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s-ES" sz="1700" dirty="0" smtClean="0"/>
              <a:t>Visitas área objeto estudio</a:t>
            </a:r>
          </a:p>
          <a:p>
            <a:pPr marL="285750" indent="-285750">
              <a:buFont typeface="Wingdings" panose="05000000000000000000" pitchFamily="2" charset="2"/>
              <a:buChar char="§"/>
            </a:pPr>
            <a:r>
              <a:rPr lang="es-ES" sz="1700" dirty="0" smtClean="0"/>
              <a:t>Registro fotográfico</a:t>
            </a:r>
          </a:p>
          <a:p>
            <a:pPr marL="285750" indent="-285750">
              <a:buFont typeface="Wingdings" panose="05000000000000000000" pitchFamily="2" charset="2"/>
              <a:buChar char="§"/>
            </a:pPr>
            <a:r>
              <a:rPr lang="es-ES" sz="1700" dirty="0" smtClean="0"/>
              <a:t>Recopilación información documental</a:t>
            </a:r>
          </a:p>
          <a:p>
            <a:pPr marL="285750" indent="-285750">
              <a:buFont typeface="Wingdings" panose="05000000000000000000" pitchFamily="2" charset="2"/>
              <a:buChar char="§"/>
            </a:pPr>
            <a:r>
              <a:rPr lang="es-ES" sz="1700" dirty="0" smtClean="0"/>
              <a:t>Toma de muestras</a:t>
            </a:r>
            <a:endParaRPr lang="es-ES" sz="1700" dirty="0"/>
          </a:p>
        </p:txBody>
      </p:sp>
    </p:spTree>
    <p:extLst>
      <p:ext uri="{BB962C8B-B14F-4D97-AF65-F5344CB8AC3E}">
        <p14:creationId xmlns:p14="http://schemas.microsoft.com/office/powerpoint/2010/main" val="3610032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404664"/>
            <a:ext cx="6347713" cy="947192"/>
          </a:xfrm>
        </p:spPr>
        <p:txBody>
          <a:bodyPr/>
          <a:lstStyle/>
          <a:p>
            <a:r>
              <a:rPr lang="es-EC" b="1" dirty="0" smtClean="0">
                <a:solidFill>
                  <a:schemeClr val="accent3">
                    <a:lumMod val="75000"/>
                  </a:schemeClr>
                </a:solidFill>
              </a:rPr>
              <a:t>BASE AÉREA COTOPAXI</a:t>
            </a:r>
            <a:endParaRPr lang="es-EC" b="1" dirty="0">
              <a:solidFill>
                <a:schemeClr val="accent3">
                  <a:lumMod val="75000"/>
                </a:schemeClr>
              </a:solidFill>
            </a:endParaRPr>
          </a:p>
        </p:txBody>
      </p:sp>
      <p:sp>
        <p:nvSpPr>
          <p:cNvPr id="3" name="2 Marcador de contenido"/>
          <p:cNvSpPr>
            <a:spLocks noGrp="1"/>
          </p:cNvSpPr>
          <p:nvPr>
            <p:ph idx="1"/>
          </p:nvPr>
        </p:nvSpPr>
        <p:spPr>
          <a:xfrm>
            <a:off x="610297" y="1268760"/>
            <a:ext cx="7778127" cy="1249364"/>
          </a:xfrm>
        </p:spPr>
        <p:txBody>
          <a:bodyPr>
            <a:noAutofit/>
          </a:bodyPr>
          <a:lstStyle/>
          <a:p>
            <a:r>
              <a:rPr lang="es-MX" sz="2000" dirty="0" smtClean="0">
                <a:solidFill>
                  <a:schemeClr val="tx1"/>
                </a:solidFill>
              </a:rPr>
              <a:t>Institución a cargo de FFAA.</a:t>
            </a:r>
          </a:p>
          <a:p>
            <a:r>
              <a:rPr lang="es-MX" sz="2000" dirty="0" smtClean="0">
                <a:solidFill>
                  <a:schemeClr val="tx1"/>
                </a:solidFill>
              </a:rPr>
              <a:t>Funciona en las actuales </a:t>
            </a:r>
            <a:r>
              <a:rPr lang="es-MX" sz="2000" dirty="0">
                <a:solidFill>
                  <a:schemeClr val="tx1"/>
                </a:solidFill>
              </a:rPr>
              <a:t>instalaciones </a:t>
            </a:r>
            <a:r>
              <a:rPr lang="es-MX" sz="2000" dirty="0" smtClean="0">
                <a:solidFill>
                  <a:schemeClr val="tx1"/>
                </a:solidFill>
              </a:rPr>
              <a:t>desde 1988.</a:t>
            </a:r>
          </a:p>
          <a:p>
            <a:r>
              <a:rPr lang="es-MX" sz="2000" dirty="0" smtClean="0"/>
              <a:t>Mantenimiento menor de aeronaves</a:t>
            </a:r>
          </a:p>
          <a:p>
            <a:r>
              <a:rPr lang="es-MX" sz="2000" dirty="0"/>
              <a:t>D</a:t>
            </a:r>
            <a:r>
              <a:rPr lang="es-MX" sz="2000" dirty="0" smtClean="0"/>
              <a:t>esarrollo </a:t>
            </a:r>
            <a:r>
              <a:rPr lang="es-MX" sz="2000" dirty="0"/>
              <a:t>de proyectos tecnológicos </a:t>
            </a:r>
            <a:r>
              <a:rPr lang="es-MX" sz="2000" dirty="0" smtClean="0"/>
              <a:t>de </a:t>
            </a:r>
            <a:r>
              <a:rPr lang="es-MX" sz="2000" dirty="0"/>
              <a:t>la </a:t>
            </a:r>
            <a:r>
              <a:rPr lang="es-MX" sz="2000" dirty="0" smtClean="0"/>
              <a:t>FAE</a:t>
            </a:r>
            <a:endParaRPr lang="es-MX" sz="2000" dirty="0" smtClean="0">
              <a:solidFill>
                <a:schemeClr val="tx1"/>
              </a:solidFill>
            </a:endParaRPr>
          </a:p>
        </p:txBody>
      </p:sp>
      <p:pic>
        <p:nvPicPr>
          <p:cNvPr id="4" name="Picture 2" descr="C:\Users\Usuario\Pictures\base aerea cotopaxi\1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3528" y="3107553"/>
            <a:ext cx="4824536" cy="29132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uario\Pictures\base aerea cotopaxi\18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44862" y="3107553"/>
            <a:ext cx="3365008" cy="3272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40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6347713" cy="803176"/>
          </a:xfrm>
        </p:spPr>
        <p:txBody>
          <a:bodyPr/>
          <a:lstStyle/>
          <a:p>
            <a:pPr lvl="0"/>
            <a:r>
              <a:rPr lang="es-ES" b="1" dirty="0"/>
              <a:t>Metodología de </a:t>
            </a:r>
            <a:r>
              <a:rPr lang="es-ES" b="1" dirty="0" smtClean="0"/>
              <a:t>gabinete</a:t>
            </a:r>
            <a:endParaRPr lang="es-EC" b="1" dirty="0"/>
          </a:p>
        </p:txBody>
      </p:sp>
      <p:sp>
        <p:nvSpPr>
          <p:cNvPr id="3" name="2 Marcador de contenido"/>
          <p:cNvSpPr>
            <a:spLocks noGrp="1"/>
          </p:cNvSpPr>
          <p:nvPr>
            <p:ph idx="1"/>
          </p:nvPr>
        </p:nvSpPr>
        <p:spPr>
          <a:xfrm>
            <a:off x="251521" y="1628800"/>
            <a:ext cx="6206109" cy="4248472"/>
          </a:xfrm>
        </p:spPr>
        <p:txBody>
          <a:bodyPr>
            <a:normAutofit/>
          </a:bodyPr>
          <a:lstStyle/>
          <a:p>
            <a:pPr marL="0" indent="0">
              <a:buNone/>
            </a:pPr>
            <a:r>
              <a:rPr lang="es-MX" sz="2000" dirty="0" smtClean="0"/>
              <a:t>Documento </a:t>
            </a:r>
            <a:r>
              <a:rPr lang="es-MX" sz="2000" dirty="0"/>
              <a:t>base el Acuerdo Ministerial </a:t>
            </a:r>
            <a:r>
              <a:rPr lang="es-MX" sz="2000" dirty="0" smtClean="0"/>
              <a:t>028 </a:t>
            </a:r>
            <a:r>
              <a:rPr lang="es-MX" sz="2000" dirty="0"/>
              <a:t>del </a:t>
            </a:r>
            <a:r>
              <a:rPr lang="es-MX" sz="2000" dirty="0" smtClean="0"/>
              <a:t>MAE, Catálogo </a:t>
            </a:r>
            <a:r>
              <a:rPr lang="es-MX" sz="2000" dirty="0"/>
              <a:t>de </a:t>
            </a:r>
            <a:r>
              <a:rPr lang="es-MX" sz="2000" dirty="0" smtClean="0"/>
              <a:t>Categorización </a:t>
            </a:r>
            <a:r>
              <a:rPr lang="es-MX" sz="2000" dirty="0"/>
              <a:t>Ambiental </a:t>
            </a:r>
            <a:r>
              <a:rPr lang="es-MX" sz="2000" dirty="0" smtClean="0"/>
              <a:t>Nacional.</a:t>
            </a:r>
          </a:p>
          <a:p>
            <a:pPr marL="0" indent="0">
              <a:buNone/>
            </a:pPr>
            <a:endParaRPr lang="es-MX" sz="2000" dirty="0"/>
          </a:p>
          <a:p>
            <a:pPr marL="0" indent="0">
              <a:buNone/>
            </a:pPr>
            <a:endParaRPr lang="es-EC" sz="2000" dirty="0"/>
          </a:p>
        </p:txBody>
      </p:sp>
      <p:sp>
        <p:nvSpPr>
          <p:cNvPr id="4" name="Rectángulo 3"/>
          <p:cNvSpPr/>
          <p:nvPr/>
        </p:nvSpPr>
        <p:spPr>
          <a:xfrm>
            <a:off x="179512" y="3118682"/>
            <a:ext cx="6336704" cy="3477875"/>
          </a:xfrm>
          <a:prstGeom prst="rect">
            <a:avLst/>
          </a:prstGeom>
        </p:spPr>
        <p:txBody>
          <a:bodyPr wrap="square">
            <a:spAutoFit/>
          </a:bodyPr>
          <a:lstStyle/>
          <a:p>
            <a:pPr algn="ctr"/>
            <a:r>
              <a:rPr lang="es-MX" sz="2000" dirty="0" smtClean="0"/>
              <a:t>Base Aérea Cotopaxi, </a:t>
            </a:r>
            <a:r>
              <a:rPr lang="es-MX" sz="2000" dirty="0"/>
              <a:t>está incluido en la </a:t>
            </a:r>
            <a:r>
              <a:rPr lang="es-MX" sz="2000" b="1" dirty="0">
                <a:solidFill>
                  <a:schemeClr val="accent3">
                    <a:lumMod val="75000"/>
                  </a:schemeClr>
                </a:solidFill>
              </a:rPr>
              <a:t>Categoría </a:t>
            </a:r>
            <a:r>
              <a:rPr lang="es-MX" sz="2000" b="1" dirty="0" smtClean="0">
                <a:solidFill>
                  <a:schemeClr val="accent3">
                    <a:lumMod val="75000"/>
                  </a:schemeClr>
                </a:solidFill>
              </a:rPr>
              <a:t>IV</a:t>
            </a:r>
            <a:r>
              <a:rPr lang="es-MX" sz="2000" dirty="0" smtClean="0"/>
              <a:t>, (</a:t>
            </a:r>
            <a:r>
              <a:rPr lang="es-EC" sz="2000" dirty="0"/>
              <a:t>Construcción, operación y mejoramiento de repartos militares y policiales con polvorines semienterrados y enterrados, actividad aérea y marítima</a:t>
            </a:r>
            <a:r>
              <a:rPr lang="es-MX" sz="2000" dirty="0" smtClean="0"/>
              <a:t>) </a:t>
            </a:r>
          </a:p>
          <a:p>
            <a:endParaRPr lang="es-MX" sz="2000" dirty="0" smtClean="0"/>
          </a:p>
          <a:p>
            <a:endParaRPr lang="es-MX" sz="2000" dirty="0" smtClean="0"/>
          </a:p>
          <a:p>
            <a:endParaRPr lang="es-MX" sz="2000" dirty="0"/>
          </a:p>
          <a:p>
            <a:pPr algn="ctr"/>
            <a:r>
              <a:rPr lang="es-MX" sz="2000" dirty="0" smtClean="0">
                <a:solidFill>
                  <a:schemeClr val="accent3">
                    <a:lumMod val="60000"/>
                    <a:lumOff val="40000"/>
                  </a:schemeClr>
                </a:solidFill>
              </a:rPr>
              <a:t>Estudio de Impacto Ambiental Ex-post. </a:t>
            </a:r>
          </a:p>
          <a:p>
            <a:endParaRPr lang="es-MX" sz="2000" dirty="0" smtClean="0"/>
          </a:p>
          <a:p>
            <a:pPr algn="ctr"/>
            <a:endParaRPr lang="es-EC" sz="2000" dirty="0"/>
          </a:p>
        </p:txBody>
      </p:sp>
      <p:sp>
        <p:nvSpPr>
          <p:cNvPr id="5" name="Flecha abajo 4"/>
          <p:cNvSpPr/>
          <p:nvPr/>
        </p:nvSpPr>
        <p:spPr>
          <a:xfrm>
            <a:off x="3060323" y="4905164"/>
            <a:ext cx="575082" cy="54006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21426277">
            <a:off x="6586986" y="3427301"/>
            <a:ext cx="2286460" cy="3168000"/>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704986">
            <a:off x="6551451" y="235825"/>
            <a:ext cx="2203828" cy="3168000"/>
          </a:xfrm>
          <a:prstGeom prst="rect">
            <a:avLst/>
          </a:prstGeom>
        </p:spPr>
      </p:pic>
    </p:spTree>
    <p:extLst>
      <p:ext uri="{BB962C8B-B14F-4D97-AF65-F5344CB8AC3E}">
        <p14:creationId xmlns:p14="http://schemas.microsoft.com/office/powerpoint/2010/main" val="195209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ppt_w</p:attrName>
                                        </p:attrNameLst>
                                      </p:cBhvr>
                                      <p:tavLst>
                                        <p:tav tm="0" fmla="#ppt_w*sin(2.5*pi*$)">
                                          <p:val>
                                            <p:fltVal val="0"/>
                                          </p:val>
                                        </p:tav>
                                        <p:tav tm="100000">
                                          <p:val>
                                            <p:fltVal val="1"/>
                                          </p:val>
                                        </p:tav>
                                      </p:tavLst>
                                    </p:anim>
                                    <p:anim calcmode="lin" valueType="num">
                                      <p:cBhvr>
                                        <p:cTn id="9" dur="1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500"/>
                                        <p:tgtEl>
                                          <p:spTgt spid="7"/>
                                        </p:tgtEl>
                                      </p:cBhvr>
                                    </p:animEffect>
                                    <p:anim calcmode="lin" valueType="num">
                                      <p:cBhvr>
                                        <p:cTn id="15" dur="1500" fill="hold"/>
                                        <p:tgtEl>
                                          <p:spTgt spid="7"/>
                                        </p:tgtEl>
                                        <p:attrNameLst>
                                          <p:attrName>ppt_w</p:attrName>
                                        </p:attrNameLst>
                                      </p:cBhvr>
                                      <p:tavLst>
                                        <p:tav tm="0" fmla="#ppt_w*sin(2.5*pi*$)">
                                          <p:val>
                                            <p:fltVal val="0"/>
                                          </p:val>
                                        </p:tav>
                                        <p:tav tm="100000">
                                          <p:val>
                                            <p:fltVal val="1"/>
                                          </p:val>
                                        </p:tav>
                                      </p:tavLst>
                                    </p:anim>
                                    <p:anim calcmode="lin" valueType="num">
                                      <p:cBhvr>
                                        <p:cTn id="16" dur="1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24043"/>
            <a:ext cx="3385987" cy="731168"/>
          </a:xfrm>
        </p:spPr>
        <p:txBody>
          <a:bodyPr/>
          <a:lstStyle/>
          <a:p>
            <a:r>
              <a:rPr lang="es-EC" dirty="0" smtClean="0"/>
              <a:t>Línea Base:</a:t>
            </a:r>
            <a:endParaRPr lang="es-EC" dirty="0"/>
          </a:p>
        </p:txBody>
      </p:sp>
      <p:pic>
        <p:nvPicPr>
          <p:cNvPr id="4" name="3 Marcador de contenido"/>
          <p:cNvPicPr>
            <a:picLocks noGrp="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401433" y="908720"/>
            <a:ext cx="4386591" cy="1853709"/>
          </a:xfrm>
          <a:prstGeom prst="rect">
            <a:avLst/>
          </a:prstGeom>
          <a:ln>
            <a:solidFill>
              <a:schemeClr val="tx1">
                <a:lumMod val="50000"/>
                <a:lumOff val="50000"/>
              </a:schemeClr>
            </a:solidFill>
          </a:ln>
          <a:extLst>
            <a:ext uri="{53640926-AAD7-44D8-BBD7-CCE9431645EC}">
              <a14:shadowObscured xmlns:a14="http://schemas.microsoft.com/office/drawing/2010/main"/>
            </a:ext>
          </a:extLst>
        </p:spPr>
      </p:pic>
      <p:sp>
        <p:nvSpPr>
          <p:cNvPr id="5" name="4 Rectángulo"/>
          <p:cNvSpPr/>
          <p:nvPr/>
        </p:nvSpPr>
        <p:spPr>
          <a:xfrm>
            <a:off x="323528" y="2771636"/>
            <a:ext cx="4572000" cy="369332"/>
          </a:xfrm>
          <a:prstGeom prst="rect">
            <a:avLst/>
          </a:prstGeom>
        </p:spPr>
        <p:txBody>
          <a:bodyPr>
            <a:spAutoFit/>
          </a:bodyPr>
          <a:lstStyle/>
          <a:p>
            <a:r>
              <a:rPr lang="es-MX" sz="900" dirty="0" smtClean="0"/>
              <a:t>Datos Temperatura </a:t>
            </a:r>
            <a:r>
              <a:rPr lang="es-MX" sz="900" dirty="0"/>
              <a:t>Ambiental de la Estación </a:t>
            </a:r>
            <a:r>
              <a:rPr lang="es-MX" sz="900" dirty="0" err="1"/>
              <a:t>Rumipamba</a:t>
            </a:r>
            <a:r>
              <a:rPr lang="es-MX" sz="900" dirty="0"/>
              <a:t> Salcedo INAMHI</a:t>
            </a:r>
            <a:endParaRPr lang="es-EC" sz="900" b="1" dirty="0"/>
          </a:p>
          <a:p>
            <a:r>
              <a:rPr lang="es-MX" sz="900" dirty="0"/>
              <a:t>Fuente: INAMHI, 2014</a:t>
            </a:r>
            <a:endParaRPr lang="es-EC" sz="900" dirty="0"/>
          </a:p>
        </p:txBody>
      </p:sp>
      <p:sp>
        <p:nvSpPr>
          <p:cNvPr id="7" name="1 Título"/>
          <p:cNvSpPr txBox="1">
            <a:spLocks/>
          </p:cNvSpPr>
          <p:nvPr/>
        </p:nvSpPr>
        <p:spPr>
          <a:xfrm>
            <a:off x="3012311" y="153406"/>
            <a:ext cx="6347713" cy="7424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dirty="0" smtClean="0">
                <a:solidFill>
                  <a:schemeClr val="accent3"/>
                </a:solidFill>
              </a:rPr>
              <a:t>Descripción medio físico</a:t>
            </a:r>
            <a:endParaRPr lang="es-EC" sz="3200" dirty="0">
              <a:solidFill>
                <a:schemeClr val="accent3"/>
              </a:solidFill>
            </a:endParaRPr>
          </a:p>
        </p:txBody>
      </p:sp>
      <p:sp>
        <p:nvSpPr>
          <p:cNvPr id="8" name="1 Título"/>
          <p:cNvSpPr txBox="1">
            <a:spLocks/>
          </p:cNvSpPr>
          <p:nvPr/>
        </p:nvSpPr>
        <p:spPr>
          <a:xfrm>
            <a:off x="5292080" y="1412776"/>
            <a:ext cx="3024336" cy="74243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600" b="1" dirty="0" smtClean="0">
                <a:solidFill>
                  <a:schemeClr val="accent6"/>
                </a:solidFill>
              </a:rPr>
              <a:t>Temperatura</a:t>
            </a:r>
          </a:p>
          <a:p>
            <a:r>
              <a:rPr lang="es-EC" sz="2400" b="1" dirty="0" smtClean="0">
                <a:solidFill>
                  <a:schemeClr val="tx1"/>
                </a:solidFill>
              </a:rPr>
              <a:t>Promedio Anual 14°C</a:t>
            </a:r>
            <a:endParaRPr lang="es-EC" sz="2400" b="1" dirty="0">
              <a:solidFill>
                <a:schemeClr val="tx1"/>
              </a:solidFill>
            </a:endParaRPr>
          </a:p>
        </p:txBody>
      </p:sp>
      <p:pic>
        <p:nvPicPr>
          <p:cNvPr id="9" name="3 Marcador de contenido"/>
          <p:cNvPicPr>
            <a:picLocks/>
          </p:cNvPicPr>
          <p:nvPr/>
        </p:nvPicPr>
        <p:blipFill rotWithShape="1">
          <a:blip r:embed="rId3" cstate="print">
            <a:extLst>
              <a:ext uri="{28A0092B-C50C-407E-A947-70E740481C1C}">
                <a14:useLocalDpi xmlns:a14="http://schemas.microsoft.com/office/drawing/2010/main" val="0"/>
              </a:ext>
            </a:extLst>
          </a:blip>
          <a:stretch/>
        </p:blipFill>
        <p:spPr bwMode="auto">
          <a:xfrm>
            <a:off x="4803618" y="2708920"/>
            <a:ext cx="4160869" cy="1890903"/>
          </a:xfrm>
          <a:prstGeom prst="rect">
            <a:avLst/>
          </a:prstGeom>
          <a:ln>
            <a:solidFill>
              <a:schemeClr val="tx1">
                <a:lumMod val="50000"/>
                <a:lumOff val="50000"/>
              </a:schemeClr>
            </a:solidFill>
          </a:ln>
          <a:extLst>
            <a:ext uri="{53640926-AAD7-44D8-BBD7-CCE9431645EC}">
              <a14:shadowObscured xmlns:a14="http://schemas.microsoft.com/office/drawing/2010/main"/>
            </a:ext>
          </a:extLst>
        </p:spPr>
      </p:pic>
      <p:sp>
        <p:nvSpPr>
          <p:cNvPr id="10" name="Rectángulo 9"/>
          <p:cNvSpPr/>
          <p:nvPr/>
        </p:nvSpPr>
        <p:spPr>
          <a:xfrm>
            <a:off x="4824536" y="4571836"/>
            <a:ext cx="4572000" cy="369332"/>
          </a:xfrm>
          <a:prstGeom prst="rect">
            <a:avLst/>
          </a:prstGeom>
        </p:spPr>
        <p:txBody>
          <a:bodyPr>
            <a:spAutoFit/>
          </a:bodyPr>
          <a:lstStyle/>
          <a:p>
            <a:r>
              <a:rPr lang="es-MX" sz="900" dirty="0"/>
              <a:t>Datos de Humedad Relativa de la Estación </a:t>
            </a:r>
            <a:r>
              <a:rPr lang="es-MX" sz="900" dirty="0" err="1"/>
              <a:t>Rumipamba</a:t>
            </a:r>
            <a:r>
              <a:rPr lang="es-MX" sz="900" dirty="0"/>
              <a:t> Salcedo INAMHI</a:t>
            </a:r>
            <a:endParaRPr lang="es-EC" sz="900" b="1" dirty="0"/>
          </a:p>
          <a:p>
            <a:r>
              <a:rPr lang="es-MX" sz="900" dirty="0"/>
              <a:t>Fuente: INAMHI, 2014</a:t>
            </a:r>
            <a:endParaRPr lang="es-EC" sz="900" dirty="0"/>
          </a:p>
        </p:txBody>
      </p:sp>
      <p:sp>
        <p:nvSpPr>
          <p:cNvPr id="11" name="1 Título"/>
          <p:cNvSpPr txBox="1">
            <a:spLocks/>
          </p:cNvSpPr>
          <p:nvPr/>
        </p:nvSpPr>
        <p:spPr>
          <a:xfrm>
            <a:off x="1187624" y="3356992"/>
            <a:ext cx="3024336" cy="72008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100" b="1" dirty="0" smtClean="0">
                <a:solidFill>
                  <a:schemeClr val="accent6"/>
                </a:solidFill>
              </a:rPr>
              <a:t>Humedad relativa</a:t>
            </a:r>
          </a:p>
          <a:p>
            <a:r>
              <a:rPr lang="es-EC" sz="2800" b="1" dirty="0" smtClean="0">
                <a:solidFill>
                  <a:schemeClr val="tx1"/>
                </a:solidFill>
              </a:rPr>
              <a:t>Promedio Anual 75.6%</a:t>
            </a:r>
            <a:endParaRPr lang="es-EC" sz="2800" b="1" dirty="0">
              <a:solidFill>
                <a:schemeClr val="tx1"/>
              </a:solidFill>
            </a:endParaRPr>
          </a:p>
        </p:txBody>
      </p:sp>
      <p:pic>
        <p:nvPicPr>
          <p:cNvPr id="12" name="3 Marcador de contenido"/>
          <p:cNvPicPr>
            <a:picLocks/>
          </p:cNvPicPr>
          <p:nvPr/>
        </p:nvPicPr>
        <p:blipFill rotWithShape="1">
          <a:blip r:embed="rId4" cstate="print">
            <a:extLst>
              <a:ext uri="{28A0092B-C50C-407E-A947-70E740481C1C}">
                <a14:useLocalDpi xmlns:a14="http://schemas.microsoft.com/office/drawing/2010/main" val="0"/>
              </a:ext>
            </a:extLst>
          </a:blip>
          <a:stretch/>
        </p:blipFill>
        <p:spPr bwMode="auto">
          <a:xfrm>
            <a:off x="523708" y="4509120"/>
            <a:ext cx="4264316" cy="1872208"/>
          </a:xfrm>
          <a:prstGeom prst="rect">
            <a:avLst/>
          </a:prstGeom>
          <a:ln>
            <a:solidFill>
              <a:schemeClr val="tx1">
                <a:lumMod val="50000"/>
                <a:lumOff val="50000"/>
              </a:schemeClr>
            </a:solidFill>
          </a:ln>
          <a:extLst>
            <a:ext uri="{53640926-AAD7-44D8-BBD7-CCE9431645EC}">
              <a14:shadowObscured xmlns:a14="http://schemas.microsoft.com/office/drawing/2010/main"/>
            </a:ext>
          </a:extLst>
        </p:spPr>
      </p:pic>
      <p:sp>
        <p:nvSpPr>
          <p:cNvPr id="13" name="1 Título"/>
          <p:cNvSpPr txBox="1">
            <a:spLocks/>
          </p:cNvSpPr>
          <p:nvPr/>
        </p:nvSpPr>
        <p:spPr>
          <a:xfrm>
            <a:off x="5292079" y="5229200"/>
            <a:ext cx="3672407" cy="1152128"/>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100" b="1" dirty="0" smtClean="0">
                <a:solidFill>
                  <a:schemeClr val="accent6"/>
                </a:solidFill>
              </a:rPr>
              <a:t>Precipitación</a:t>
            </a:r>
          </a:p>
          <a:p>
            <a:r>
              <a:rPr lang="es-EC" sz="2900" b="1" dirty="0" smtClean="0">
                <a:solidFill>
                  <a:schemeClr val="tx1"/>
                </a:solidFill>
              </a:rPr>
              <a:t>Precipitación Anual Acumulada</a:t>
            </a:r>
          </a:p>
          <a:p>
            <a:r>
              <a:rPr lang="es-EC" sz="3200" b="1" dirty="0" smtClean="0">
                <a:solidFill>
                  <a:schemeClr val="tx1"/>
                </a:solidFill>
              </a:rPr>
              <a:t>719.2mm</a:t>
            </a:r>
            <a:endParaRPr lang="es-EC" sz="3200" b="1" dirty="0">
              <a:solidFill>
                <a:schemeClr val="tx1"/>
              </a:solidFill>
            </a:endParaRPr>
          </a:p>
        </p:txBody>
      </p:sp>
      <p:sp>
        <p:nvSpPr>
          <p:cNvPr id="14" name="Rectángulo 13"/>
          <p:cNvSpPr/>
          <p:nvPr/>
        </p:nvSpPr>
        <p:spPr>
          <a:xfrm>
            <a:off x="395536" y="6372036"/>
            <a:ext cx="4572000" cy="369332"/>
          </a:xfrm>
          <a:prstGeom prst="rect">
            <a:avLst/>
          </a:prstGeom>
        </p:spPr>
        <p:txBody>
          <a:bodyPr>
            <a:spAutoFit/>
          </a:bodyPr>
          <a:lstStyle/>
          <a:p>
            <a:r>
              <a:rPr lang="es-MX" sz="900" dirty="0"/>
              <a:t>Datos de Precipitación de la Estación </a:t>
            </a:r>
            <a:r>
              <a:rPr lang="es-MX" sz="900" dirty="0" err="1"/>
              <a:t>Rumipamba</a:t>
            </a:r>
            <a:r>
              <a:rPr lang="es-MX" sz="900" dirty="0"/>
              <a:t> Salcedo INAMHI</a:t>
            </a:r>
            <a:endParaRPr lang="es-EC" sz="900" b="1" dirty="0"/>
          </a:p>
          <a:p>
            <a:r>
              <a:rPr lang="es-MX" sz="900" dirty="0"/>
              <a:t>Fuente: INAMHI, 2014</a:t>
            </a:r>
            <a:endParaRPr lang="es-EC" sz="900" dirty="0"/>
          </a:p>
        </p:txBody>
      </p:sp>
      <p:cxnSp>
        <p:nvCxnSpPr>
          <p:cNvPr id="16" name="Conector recto de flecha 15"/>
          <p:cNvCxnSpPr/>
          <p:nvPr/>
        </p:nvCxnSpPr>
        <p:spPr>
          <a:xfrm>
            <a:off x="4067944" y="3717032"/>
            <a:ext cx="648072"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 name="Conector recto de flecha 17"/>
          <p:cNvCxnSpPr/>
          <p:nvPr/>
        </p:nvCxnSpPr>
        <p:spPr>
          <a:xfrm flipH="1">
            <a:off x="4788024" y="1628800"/>
            <a:ext cx="467544"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0" name="Conector recto de flecha 19"/>
          <p:cNvCxnSpPr/>
          <p:nvPr/>
        </p:nvCxnSpPr>
        <p:spPr>
          <a:xfrm flipH="1">
            <a:off x="4824536" y="5634816"/>
            <a:ext cx="467544"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4691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fltVal val="0"/>
                                          </p:val>
                                        </p:tav>
                                        <p:tav tm="100000">
                                          <p:val>
                                            <p:strVal val="#ppt_w"/>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style.rotation</p:attrName>
                                        </p:attrNameLst>
                                      </p:cBhvr>
                                      <p:tavLst>
                                        <p:tav tm="0">
                                          <p:val>
                                            <p:fltVal val="90"/>
                                          </p:val>
                                        </p:tav>
                                        <p:tav tm="100000">
                                          <p:val>
                                            <p:fltVal val="0"/>
                                          </p:val>
                                        </p:tav>
                                      </p:tavLst>
                                    </p:anim>
                                    <p:animEffect transition="in" filter="fade">
                                      <p:cBhvr>
                                        <p:cTn id="38" dur="1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80">
                                          <p:stCondLst>
                                            <p:cond delay="0"/>
                                          </p:stCondLst>
                                        </p:cTn>
                                        <p:tgtEl>
                                          <p:spTgt spid="20"/>
                                        </p:tgtEl>
                                      </p:cBhvr>
                                    </p:animEffect>
                                    <p:anim calcmode="lin" valueType="num">
                                      <p:cBhvr>
                                        <p:cTn id="4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4" dur="26">
                                          <p:stCondLst>
                                            <p:cond delay="650"/>
                                          </p:stCondLst>
                                        </p:cTn>
                                        <p:tgtEl>
                                          <p:spTgt spid="20"/>
                                        </p:tgtEl>
                                      </p:cBhvr>
                                      <p:to x="100000" y="60000"/>
                                    </p:animScale>
                                    <p:animScale>
                                      <p:cBhvr>
                                        <p:cTn id="55" dur="166" decel="50000">
                                          <p:stCondLst>
                                            <p:cond delay="676"/>
                                          </p:stCondLst>
                                        </p:cTn>
                                        <p:tgtEl>
                                          <p:spTgt spid="20"/>
                                        </p:tgtEl>
                                      </p:cBhvr>
                                      <p:to x="100000" y="100000"/>
                                    </p:animScale>
                                    <p:animScale>
                                      <p:cBhvr>
                                        <p:cTn id="56" dur="26">
                                          <p:stCondLst>
                                            <p:cond delay="1312"/>
                                          </p:stCondLst>
                                        </p:cTn>
                                        <p:tgtEl>
                                          <p:spTgt spid="20"/>
                                        </p:tgtEl>
                                      </p:cBhvr>
                                      <p:to x="100000" y="80000"/>
                                    </p:animScale>
                                    <p:animScale>
                                      <p:cBhvr>
                                        <p:cTn id="57" dur="166" decel="50000">
                                          <p:stCondLst>
                                            <p:cond delay="1338"/>
                                          </p:stCondLst>
                                        </p:cTn>
                                        <p:tgtEl>
                                          <p:spTgt spid="20"/>
                                        </p:tgtEl>
                                      </p:cBhvr>
                                      <p:to x="100000" y="100000"/>
                                    </p:animScale>
                                    <p:animScale>
                                      <p:cBhvr>
                                        <p:cTn id="58" dur="26">
                                          <p:stCondLst>
                                            <p:cond delay="1642"/>
                                          </p:stCondLst>
                                        </p:cTn>
                                        <p:tgtEl>
                                          <p:spTgt spid="20"/>
                                        </p:tgtEl>
                                      </p:cBhvr>
                                      <p:to x="100000" y="90000"/>
                                    </p:animScale>
                                    <p:animScale>
                                      <p:cBhvr>
                                        <p:cTn id="59" dur="166" decel="50000">
                                          <p:stCondLst>
                                            <p:cond delay="1668"/>
                                          </p:stCondLst>
                                        </p:cTn>
                                        <p:tgtEl>
                                          <p:spTgt spid="20"/>
                                        </p:tgtEl>
                                      </p:cBhvr>
                                      <p:to x="100000" y="100000"/>
                                    </p:animScale>
                                    <p:animScale>
                                      <p:cBhvr>
                                        <p:cTn id="60" dur="26">
                                          <p:stCondLst>
                                            <p:cond delay="1808"/>
                                          </p:stCondLst>
                                        </p:cTn>
                                        <p:tgtEl>
                                          <p:spTgt spid="20"/>
                                        </p:tgtEl>
                                      </p:cBhvr>
                                      <p:to x="100000" y="95000"/>
                                    </p:animScale>
                                    <p:animScale>
                                      <p:cBhvr>
                                        <p:cTn id="61"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4470" y="1734040"/>
            <a:ext cx="3181465" cy="659160"/>
          </a:xfrm>
        </p:spPr>
        <p:txBody>
          <a:bodyPr>
            <a:normAutofit/>
          </a:bodyPr>
          <a:lstStyle/>
          <a:p>
            <a:r>
              <a:rPr lang="es-EC" sz="2800" b="1" dirty="0" smtClean="0">
                <a:solidFill>
                  <a:schemeClr val="accent3">
                    <a:lumMod val="75000"/>
                  </a:schemeClr>
                </a:solidFill>
                <a:effectLst>
                  <a:outerShdw blurRad="38100" dist="38100" dir="2700000" algn="tl">
                    <a:srgbClr val="000000">
                      <a:alpha val="43137"/>
                    </a:srgbClr>
                  </a:outerShdw>
                </a:effectLst>
              </a:rPr>
              <a:t>Tipo de suelo</a:t>
            </a:r>
            <a:endParaRPr lang="es-EC" b="1" dirty="0">
              <a:solidFill>
                <a:schemeClr val="accent3">
                  <a:lumMod val="75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44736" y="122176"/>
            <a:ext cx="3275135" cy="864096"/>
          </a:xfrm>
        </p:spPr>
        <p:txBody>
          <a:bodyPr>
            <a:normAutofit fontScale="77500" lnSpcReduction="20000"/>
          </a:bodyPr>
          <a:lstStyle/>
          <a:p>
            <a:pPr marL="0" indent="0">
              <a:buNone/>
            </a:pPr>
            <a:r>
              <a:rPr lang="es-MX" sz="2300" b="1" dirty="0" smtClean="0">
                <a:solidFill>
                  <a:srgbClr val="FFC000"/>
                </a:solidFill>
                <a:effectLst>
                  <a:outerShdw blurRad="38100" dist="38100" dir="2700000" algn="tl">
                    <a:srgbClr val="000000">
                      <a:alpha val="43137"/>
                    </a:srgbClr>
                  </a:outerShdw>
                </a:effectLst>
              </a:rPr>
              <a:t>! </a:t>
            </a:r>
            <a:r>
              <a:rPr lang="es-MX" sz="1600" dirty="0" smtClean="0">
                <a:solidFill>
                  <a:schemeClr val="accent3">
                    <a:lumMod val="20000"/>
                    <a:lumOff val="80000"/>
                  </a:schemeClr>
                </a:solidFill>
              </a:rPr>
              <a:t>Se utilizaron </a:t>
            </a:r>
            <a:r>
              <a:rPr lang="es-MX" sz="1600" dirty="0">
                <a:solidFill>
                  <a:schemeClr val="accent3">
                    <a:lumMod val="20000"/>
                    <a:lumOff val="80000"/>
                  </a:schemeClr>
                </a:solidFill>
              </a:rPr>
              <a:t>mapas de la zona de estudio elaborados a partir de información obtenida del Instituto Geográfico Militar, </a:t>
            </a:r>
            <a:r>
              <a:rPr lang="es-MX" sz="1600" dirty="0" smtClean="0">
                <a:solidFill>
                  <a:schemeClr val="accent3">
                    <a:lumMod val="20000"/>
                    <a:lumOff val="80000"/>
                  </a:schemeClr>
                </a:solidFill>
              </a:rPr>
              <a:t>MAE, MAGAP </a:t>
            </a:r>
            <a:r>
              <a:rPr lang="es-MX" sz="1600" dirty="0">
                <a:solidFill>
                  <a:schemeClr val="accent3">
                    <a:lumMod val="20000"/>
                    <a:lumOff val="80000"/>
                  </a:schemeClr>
                </a:solidFill>
              </a:rPr>
              <a:t>e</a:t>
            </a:r>
            <a:r>
              <a:rPr lang="es-MX" sz="1600" dirty="0" smtClean="0">
                <a:solidFill>
                  <a:schemeClr val="accent3">
                    <a:lumMod val="20000"/>
                    <a:lumOff val="80000"/>
                  </a:schemeClr>
                </a:solidFill>
              </a:rPr>
              <a:t> INEC.</a:t>
            </a:r>
            <a:endParaRPr lang="es-EC" sz="1600" dirty="0">
              <a:solidFill>
                <a:schemeClr val="accent3">
                  <a:lumMod val="20000"/>
                  <a:lumOff val="80000"/>
                </a:schemeClr>
              </a:solidFill>
            </a:endParaRPr>
          </a:p>
        </p:txBody>
      </p:sp>
      <p:sp>
        <p:nvSpPr>
          <p:cNvPr id="6" name="1 Título"/>
          <p:cNvSpPr txBox="1">
            <a:spLocks/>
          </p:cNvSpPr>
          <p:nvPr/>
        </p:nvSpPr>
        <p:spPr>
          <a:xfrm>
            <a:off x="5364088" y="4674075"/>
            <a:ext cx="2952328" cy="6591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3">
                    <a:lumMod val="75000"/>
                  </a:schemeClr>
                </a:solidFill>
                <a:effectLst>
                  <a:outerShdw blurRad="38100" dist="38100" dir="2700000" algn="tl">
                    <a:srgbClr val="000000">
                      <a:alpha val="43137"/>
                    </a:srgbClr>
                  </a:outerShdw>
                </a:effectLst>
              </a:rPr>
              <a:t>Geomorfología</a:t>
            </a:r>
            <a:endParaRPr lang="es-EC" b="1" dirty="0">
              <a:solidFill>
                <a:schemeClr val="accent3">
                  <a:lumMod val="75000"/>
                </a:schemeClr>
              </a:solidFill>
              <a:effectLst>
                <a:outerShdw blurRad="38100" dist="38100" dir="2700000" algn="tl">
                  <a:srgbClr val="000000">
                    <a:alpha val="43137"/>
                  </a:srgbClr>
                </a:outerShdw>
              </a:effectLst>
            </a:endParaRPr>
          </a:p>
        </p:txBody>
      </p:sp>
      <p:sp>
        <p:nvSpPr>
          <p:cNvPr id="7" name="4 Rectángulo"/>
          <p:cNvSpPr/>
          <p:nvPr/>
        </p:nvSpPr>
        <p:spPr>
          <a:xfrm>
            <a:off x="2030784" y="3092683"/>
            <a:ext cx="2214068" cy="261610"/>
          </a:xfrm>
          <a:prstGeom prst="rect">
            <a:avLst/>
          </a:prstGeom>
        </p:spPr>
        <p:txBody>
          <a:bodyPr wrap="none">
            <a:spAutoFit/>
          </a:bodyPr>
          <a:lstStyle/>
          <a:p>
            <a:r>
              <a:rPr lang="es-MX" sz="1100" dirty="0"/>
              <a:t>Fuente: MAGAP, </a:t>
            </a:r>
            <a:r>
              <a:rPr lang="es-MX" sz="1100" dirty="0" smtClean="0"/>
              <a:t>2012; IGM 2013</a:t>
            </a:r>
            <a:endParaRPr lang="es-EC" sz="1100" dirty="0"/>
          </a:p>
        </p:txBody>
      </p:sp>
      <p:sp>
        <p:nvSpPr>
          <p:cNvPr id="9" name="4 Rectángulo"/>
          <p:cNvSpPr/>
          <p:nvPr/>
        </p:nvSpPr>
        <p:spPr>
          <a:xfrm>
            <a:off x="4934499" y="6596390"/>
            <a:ext cx="2214068" cy="261610"/>
          </a:xfrm>
          <a:prstGeom prst="rect">
            <a:avLst/>
          </a:prstGeom>
        </p:spPr>
        <p:txBody>
          <a:bodyPr wrap="none">
            <a:spAutoFit/>
          </a:bodyPr>
          <a:lstStyle/>
          <a:p>
            <a:r>
              <a:rPr lang="es-MX" sz="1100" dirty="0"/>
              <a:t>Fuente: MAGAP, </a:t>
            </a:r>
            <a:r>
              <a:rPr lang="es-MX" sz="1100" dirty="0" smtClean="0"/>
              <a:t>2012; IGM 2013</a:t>
            </a:r>
            <a:endParaRPr lang="es-EC" sz="11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27384"/>
            <a:ext cx="4907458" cy="343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3356992"/>
            <a:ext cx="4955474" cy="350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205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5" name="4 Rectángulo"/>
          <p:cNvSpPr/>
          <p:nvPr/>
        </p:nvSpPr>
        <p:spPr>
          <a:xfrm>
            <a:off x="2627784" y="6623774"/>
            <a:ext cx="1547218" cy="261610"/>
          </a:xfrm>
          <a:prstGeom prst="rect">
            <a:avLst/>
          </a:prstGeom>
        </p:spPr>
        <p:txBody>
          <a:bodyPr wrap="none">
            <a:spAutoFit/>
          </a:bodyPr>
          <a:lstStyle/>
          <a:p>
            <a:r>
              <a:rPr lang="es-MX" sz="1100" dirty="0"/>
              <a:t>Fuente: MAGAP, 2012</a:t>
            </a:r>
            <a:endParaRPr lang="es-EC" sz="1100" dirty="0"/>
          </a:p>
        </p:txBody>
      </p:sp>
      <p:sp>
        <p:nvSpPr>
          <p:cNvPr id="7" name="4 Rectángulo"/>
          <p:cNvSpPr/>
          <p:nvPr/>
        </p:nvSpPr>
        <p:spPr>
          <a:xfrm>
            <a:off x="4932040" y="3140968"/>
            <a:ext cx="1547218" cy="261610"/>
          </a:xfrm>
          <a:prstGeom prst="rect">
            <a:avLst/>
          </a:prstGeom>
        </p:spPr>
        <p:txBody>
          <a:bodyPr wrap="none">
            <a:spAutoFit/>
          </a:bodyPr>
          <a:lstStyle/>
          <a:p>
            <a:r>
              <a:rPr lang="es-MX" sz="1100" dirty="0"/>
              <a:t>Fuente: MAGAP, 2012</a:t>
            </a:r>
            <a:endParaRPr lang="es-EC" sz="1100" dirty="0"/>
          </a:p>
        </p:txBody>
      </p:sp>
      <p:sp>
        <p:nvSpPr>
          <p:cNvPr id="8" name="1 Título"/>
          <p:cNvSpPr txBox="1">
            <a:spLocks/>
          </p:cNvSpPr>
          <p:nvPr/>
        </p:nvSpPr>
        <p:spPr>
          <a:xfrm>
            <a:off x="5580112" y="1648550"/>
            <a:ext cx="3181465" cy="6591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3">
                    <a:lumMod val="75000"/>
                  </a:schemeClr>
                </a:solidFill>
                <a:effectLst>
                  <a:outerShdw blurRad="38100" dist="38100" dir="2700000" algn="tl">
                    <a:srgbClr val="000000">
                      <a:alpha val="43137"/>
                    </a:srgbClr>
                  </a:outerShdw>
                </a:effectLst>
              </a:rPr>
              <a:t>Aptitud agrícola</a:t>
            </a:r>
            <a:endParaRPr lang="es-EC" b="1" dirty="0">
              <a:solidFill>
                <a:schemeClr val="accent3">
                  <a:lumMod val="75000"/>
                </a:schemeClr>
              </a:solidFill>
              <a:effectLst>
                <a:outerShdw blurRad="38100" dist="38100" dir="2700000" algn="tl">
                  <a:srgbClr val="000000">
                    <a:alpha val="43137"/>
                  </a:srgbClr>
                </a:outerShdw>
              </a:effectLst>
            </a:endParaRPr>
          </a:p>
        </p:txBody>
      </p:sp>
      <p:sp>
        <p:nvSpPr>
          <p:cNvPr id="9" name="1 Título"/>
          <p:cNvSpPr txBox="1">
            <a:spLocks/>
          </p:cNvSpPr>
          <p:nvPr/>
        </p:nvSpPr>
        <p:spPr>
          <a:xfrm>
            <a:off x="598447" y="5038385"/>
            <a:ext cx="3181465" cy="6591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3">
                    <a:lumMod val="75000"/>
                  </a:schemeClr>
                </a:solidFill>
                <a:effectLst>
                  <a:outerShdw blurRad="38100" dist="38100" dir="2700000" algn="tl">
                    <a:srgbClr val="000000">
                      <a:alpha val="43137"/>
                    </a:srgbClr>
                  </a:outerShdw>
                </a:effectLst>
              </a:rPr>
              <a:t>Usos de la tierra</a:t>
            </a:r>
            <a:endParaRPr lang="es-EC" b="1" dirty="0">
              <a:solidFill>
                <a:schemeClr val="accent3">
                  <a:lumMod val="75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403648" y="1997934"/>
            <a:ext cx="3672408" cy="3880773"/>
          </a:xfrm>
        </p:spPr>
        <p:txBody>
          <a:bodyPr/>
          <a:lstStyle/>
          <a:p>
            <a:endParaRPr lang="es-MX"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876973" cy="3461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8199" y="3461784"/>
            <a:ext cx="4912313" cy="342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927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5" name="4 Rectángulo"/>
          <p:cNvSpPr/>
          <p:nvPr/>
        </p:nvSpPr>
        <p:spPr>
          <a:xfrm>
            <a:off x="2935130" y="3048072"/>
            <a:ext cx="2152210" cy="246221"/>
          </a:xfrm>
          <a:prstGeom prst="rect">
            <a:avLst/>
          </a:prstGeom>
        </p:spPr>
        <p:txBody>
          <a:bodyPr wrap="square">
            <a:spAutoFit/>
          </a:bodyPr>
          <a:lstStyle/>
          <a:p>
            <a:r>
              <a:rPr lang="es-MX" sz="1000" dirty="0"/>
              <a:t>Fuente: IGM, 2013</a:t>
            </a:r>
            <a:endParaRPr lang="es-EC" sz="1000" dirty="0"/>
          </a:p>
        </p:txBody>
      </p:sp>
      <p:sp>
        <p:nvSpPr>
          <p:cNvPr id="7" name="1 Título"/>
          <p:cNvSpPr txBox="1">
            <a:spLocks/>
          </p:cNvSpPr>
          <p:nvPr/>
        </p:nvSpPr>
        <p:spPr>
          <a:xfrm>
            <a:off x="742463" y="1499256"/>
            <a:ext cx="3181465" cy="6591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3">
                    <a:lumMod val="75000"/>
                  </a:schemeClr>
                </a:solidFill>
                <a:effectLst>
                  <a:outerShdw blurRad="38100" dist="38100" dir="2700000" algn="tl">
                    <a:srgbClr val="000000">
                      <a:alpha val="43137"/>
                    </a:srgbClr>
                  </a:outerShdw>
                </a:effectLst>
              </a:rPr>
              <a:t>Mapa hidrográfico</a:t>
            </a:r>
            <a:endParaRPr lang="es-EC" b="1" dirty="0">
              <a:solidFill>
                <a:schemeClr val="accent3">
                  <a:lumMod val="75000"/>
                </a:schemeClr>
              </a:solidFill>
              <a:effectLst>
                <a:outerShdw blurRad="38100" dist="38100" dir="2700000" algn="tl">
                  <a:srgbClr val="000000">
                    <a:alpha val="43137"/>
                  </a:srgbClr>
                </a:outerShdw>
              </a:effectLst>
            </a:endParaRPr>
          </a:p>
        </p:txBody>
      </p:sp>
      <p:sp>
        <p:nvSpPr>
          <p:cNvPr id="8" name="1 Título"/>
          <p:cNvSpPr txBox="1">
            <a:spLocks/>
          </p:cNvSpPr>
          <p:nvPr/>
        </p:nvSpPr>
        <p:spPr>
          <a:xfrm>
            <a:off x="5220072" y="4774434"/>
            <a:ext cx="3181465" cy="6591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3">
                    <a:lumMod val="75000"/>
                  </a:schemeClr>
                </a:solidFill>
                <a:effectLst>
                  <a:outerShdw blurRad="38100" dist="38100" dir="2700000" algn="tl">
                    <a:srgbClr val="000000">
                      <a:alpha val="43137"/>
                    </a:srgbClr>
                  </a:outerShdw>
                </a:effectLst>
              </a:rPr>
              <a:t>Áreas protegidas</a:t>
            </a:r>
            <a:endParaRPr lang="es-EC" b="1" dirty="0">
              <a:solidFill>
                <a:schemeClr val="accent3">
                  <a:lumMod val="75000"/>
                </a:schemeClr>
              </a:solidFill>
              <a:effectLst>
                <a:outerShdw blurRad="38100" dist="38100" dir="2700000" algn="tl">
                  <a:srgbClr val="000000">
                    <a:alpha val="43137"/>
                  </a:srgbClr>
                </a:outerShdw>
              </a:effectLst>
            </a:endParaRPr>
          </a:p>
        </p:txBody>
      </p:sp>
      <p:sp>
        <p:nvSpPr>
          <p:cNvPr id="9" name="4 Rectángulo"/>
          <p:cNvSpPr/>
          <p:nvPr/>
        </p:nvSpPr>
        <p:spPr>
          <a:xfrm>
            <a:off x="4860032" y="6639163"/>
            <a:ext cx="2152210" cy="246221"/>
          </a:xfrm>
          <a:prstGeom prst="rect">
            <a:avLst/>
          </a:prstGeom>
        </p:spPr>
        <p:txBody>
          <a:bodyPr wrap="square">
            <a:spAutoFit/>
          </a:bodyPr>
          <a:lstStyle/>
          <a:p>
            <a:r>
              <a:rPr lang="es-MX" sz="1000" dirty="0"/>
              <a:t>Fuente: </a:t>
            </a:r>
            <a:r>
              <a:rPr lang="es-MX" sz="1000" dirty="0" smtClean="0"/>
              <a:t>MAE, </a:t>
            </a:r>
            <a:r>
              <a:rPr lang="es-MX" sz="1000" dirty="0"/>
              <a:t>2013</a:t>
            </a:r>
            <a:endParaRPr lang="es-EC" sz="1000" dirty="0"/>
          </a:p>
        </p:txBody>
      </p:sp>
      <p:sp>
        <p:nvSpPr>
          <p:cNvPr id="3" name="2 Marcador de contenido"/>
          <p:cNvSpPr>
            <a:spLocks noGrp="1"/>
          </p:cNvSpPr>
          <p:nvPr>
            <p:ph idx="1"/>
          </p:nvPr>
        </p:nvSpPr>
        <p:spPr/>
        <p:txBody>
          <a:bodyPr/>
          <a:lstStyle/>
          <a:p>
            <a:endParaRPr lang="es-MX"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356992"/>
            <a:ext cx="5046421"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4409" y="-2"/>
            <a:ext cx="4776104" cy="335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389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6347713" cy="659160"/>
          </a:xfrm>
        </p:spPr>
        <p:txBody>
          <a:bodyPr/>
          <a:lstStyle/>
          <a:p>
            <a:r>
              <a:rPr lang="es-EC" b="1" dirty="0" smtClean="0">
                <a:solidFill>
                  <a:schemeClr val="accent6"/>
                </a:solidFill>
              </a:rPr>
              <a:t>Calidad del Agua</a:t>
            </a:r>
            <a:endParaRPr lang="es-EC" b="1" dirty="0">
              <a:solidFill>
                <a:schemeClr val="accent6"/>
              </a:solidFill>
            </a:endParaRPr>
          </a:p>
        </p:txBody>
      </p:sp>
      <p:sp>
        <p:nvSpPr>
          <p:cNvPr id="3" name="2 Marcador de contenido"/>
          <p:cNvSpPr>
            <a:spLocks noGrp="1"/>
          </p:cNvSpPr>
          <p:nvPr>
            <p:ph idx="1"/>
          </p:nvPr>
        </p:nvSpPr>
        <p:spPr>
          <a:xfrm>
            <a:off x="179512" y="1268760"/>
            <a:ext cx="7202761" cy="3816424"/>
          </a:xfrm>
        </p:spPr>
        <p:txBody>
          <a:bodyPr>
            <a:noAutofit/>
          </a:bodyPr>
          <a:lstStyle/>
          <a:p>
            <a:r>
              <a:rPr lang="es-MX" sz="2200" dirty="0" smtClean="0"/>
              <a:t>Se identificaron dos (2) </a:t>
            </a:r>
            <a:r>
              <a:rPr lang="es-MX" sz="2200" dirty="0"/>
              <a:t>puntos de descarga líquida </a:t>
            </a:r>
            <a:r>
              <a:rPr lang="es-MX" sz="2200" dirty="0" smtClean="0"/>
              <a:t>de los efluentes no domiciliares que se vierten al alcantarillado </a:t>
            </a:r>
            <a:r>
              <a:rPr lang="es-MX" sz="2200" dirty="0"/>
              <a:t>público (cajas de revisión</a:t>
            </a:r>
            <a:r>
              <a:rPr lang="es-MX" sz="2200" dirty="0" smtClean="0"/>
              <a:t>).</a:t>
            </a:r>
          </a:p>
          <a:p>
            <a:r>
              <a:rPr lang="es-MX" sz="2200" dirty="0" smtClean="0"/>
              <a:t>Se </a:t>
            </a:r>
            <a:r>
              <a:rPr lang="es-MX" sz="2200" dirty="0"/>
              <a:t>tomaron </a:t>
            </a:r>
            <a:r>
              <a:rPr lang="es-MX" sz="2200" dirty="0" smtClean="0"/>
              <a:t>muestras </a:t>
            </a:r>
            <a:r>
              <a:rPr lang="es-MX" sz="2200" dirty="0"/>
              <a:t>de agua residual. </a:t>
            </a:r>
            <a:endParaRPr lang="es-MX" sz="2200" dirty="0" smtClean="0"/>
          </a:p>
          <a:p>
            <a:pPr lvl="1">
              <a:buClr>
                <a:schemeClr val="accent3"/>
              </a:buClr>
              <a:buFont typeface="Wingdings" panose="05000000000000000000" pitchFamily="2" charset="2"/>
              <a:buChar char="§"/>
            </a:pPr>
            <a:r>
              <a:rPr lang="es-MX" sz="2000" b="1" dirty="0" smtClean="0">
                <a:solidFill>
                  <a:schemeClr val="bg2">
                    <a:lumMod val="60000"/>
                    <a:lumOff val="40000"/>
                  </a:schemeClr>
                </a:solidFill>
              </a:rPr>
              <a:t>Muestra 1</a:t>
            </a:r>
            <a:r>
              <a:rPr lang="es-MX" sz="2000" dirty="0"/>
              <a:t>, </a:t>
            </a:r>
            <a:r>
              <a:rPr lang="es-MX" sz="2000" dirty="0" smtClean="0"/>
              <a:t>descargas </a:t>
            </a:r>
            <a:r>
              <a:rPr lang="es-MX" sz="2000" dirty="0"/>
              <a:t>líquidas </a:t>
            </a:r>
            <a:r>
              <a:rPr lang="es-MX" sz="2000" dirty="0" smtClean="0"/>
              <a:t>del área de Cocina, muestra compuesta, tres </a:t>
            </a:r>
            <a:r>
              <a:rPr lang="es-MX" sz="2000" dirty="0"/>
              <a:t>alícuotas </a:t>
            </a:r>
            <a:r>
              <a:rPr lang="es-MX" sz="2000" dirty="0" smtClean="0"/>
              <a:t>a intervalos de una hora. </a:t>
            </a:r>
          </a:p>
          <a:p>
            <a:pPr lvl="1">
              <a:buClr>
                <a:schemeClr val="accent3"/>
              </a:buClr>
              <a:buFont typeface="Wingdings" panose="05000000000000000000" pitchFamily="2" charset="2"/>
              <a:buChar char="§"/>
            </a:pPr>
            <a:r>
              <a:rPr lang="es-MX" sz="2000" b="1" dirty="0" smtClean="0">
                <a:solidFill>
                  <a:schemeClr val="accent5">
                    <a:lumMod val="60000"/>
                    <a:lumOff val="40000"/>
                  </a:schemeClr>
                </a:solidFill>
              </a:rPr>
              <a:t>Muestra 2</a:t>
            </a:r>
            <a:r>
              <a:rPr lang="es-MX" sz="2000" dirty="0" smtClean="0"/>
              <a:t>, descargas del área de </a:t>
            </a:r>
            <a:r>
              <a:rPr lang="es-MX" sz="2000" dirty="0"/>
              <a:t>T</a:t>
            </a:r>
            <a:r>
              <a:rPr lang="es-MX" sz="2000" dirty="0" smtClean="0"/>
              <a:t>aller Automotriz, muestra simple. </a:t>
            </a:r>
            <a:endParaRPr lang="es-MX" sz="2000" dirty="0"/>
          </a:p>
          <a:p>
            <a:pPr lvl="1">
              <a:buClr>
                <a:schemeClr val="accent3"/>
              </a:buClr>
              <a:buFont typeface="Wingdings" panose="05000000000000000000" pitchFamily="2" charset="2"/>
              <a:buChar char="§"/>
            </a:pPr>
            <a:endParaRPr lang="es-EC" sz="2000" dirty="0"/>
          </a:p>
        </p:txBody>
      </p:sp>
      <p:pic>
        <p:nvPicPr>
          <p:cNvPr id="4" name="Imagen 3" descr="C:\Users\Usuario\Pictures\2014-07-11 hospital BACO\analisis agua 06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4797152"/>
            <a:ext cx="1944215" cy="1852585"/>
          </a:xfrm>
          <a:prstGeom prst="rect">
            <a:avLst/>
          </a:prstGeom>
          <a:noFill/>
          <a:ln>
            <a:noFill/>
          </a:ln>
        </p:spPr>
      </p:pic>
      <p:pic>
        <p:nvPicPr>
          <p:cNvPr id="6" name="Imagen 5"/>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rot="405010">
            <a:off x="6750839" y="3710441"/>
            <a:ext cx="2175000" cy="3051660"/>
          </a:xfrm>
          <a:prstGeom prst="rect">
            <a:avLst/>
          </a:prstGeom>
          <a:noFill/>
          <a:ln>
            <a:noFill/>
          </a:ln>
        </p:spPr>
      </p:pic>
      <p:pic>
        <p:nvPicPr>
          <p:cNvPr id="7" name="Imagen 6"/>
          <p:cNvPicPr/>
          <p:nvPr/>
        </p:nvPicPr>
        <p:blipFill>
          <a:blip r:embed="rId4" cstate="print">
            <a:lum bright="-20000" contrast="20000"/>
            <a:extLst>
              <a:ext uri="{28A0092B-C50C-407E-A947-70E740481C1C}">
                <a14:useLocalDpi xmlns:a14="http://schemas.microsoft.com/office/drawing/2010/main" val="0"/>
              </a:ext>
            </a:extLst>
          </a:blip>
          <a:srcRect/>
          <a:stretch>
            <a:fillRect/>
          </a:stretch>
        </p:blipFill>
        <p:spPr bwMode="auto">
          <a:xfrm rot="21292625">
            <a:off x="7163091" y="483212"/>
            <a:ext cx="1872119" cy="2520454"/>
          </a:xfrm>
          <a:prstGeom prst="rect">
            <a:avLst/>
          </a:prstGeom>
          <a:noFill/>
          <a:ln>
            <a:noFill/>
          </a:ln>
        </p:spPr>
      </p:pic>
      <p:pic>
        <p:nvPicPr>
          <p:cNvPr id="8" name="7 Imagen" descr="H:\TESIS\FOTOS BASE ULTIMA VISITA\baco 2 133.JPG"/>
          <p:cNvPicPr/>
          <p:nvPr/>
        </p:nvPicPr>
        <p:blipFill rotWithShape="1">
          <a:blip r:embed="rId5" cstate="print">
            <a:extLst>
              <a:ext uri="{28A0092B-C50C-407E-A947-70E740481C1C}">
                <a14:useLocalDpi xmlns:a14="http://schemas.microsoft.com/office/drawing/2010/main" val="0"/>
              </a:ext>
            </a:extLst>
          </a:blip>
          <a:srcRect/>
          <a:stretch/>
        </p:blipFill>
        <p:spPr bwMode="auto">
          <a:xfrm>
            <a:off x="3995936" y="4797152"/>
            <a:ext cx="2088232" cy="18614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205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332656"/>
            <a:ext cx="7344815" cy="1320800"/>
          </a:xfrm>
        </p:spPr>
        <p:txBody>
          <a:bodyPr/>
          <a:lstStyle/>
          <a:p>
            <a:pPr algn="ctr"/>
            <a:r>
              <a:rPr lang="es-EC" dirty="0" smtClean="0">
                <a:solidFill>
                  <a:srgbClr val="00B0F0"/>
                </a:solidFill>
              </a:rPr>
              <a:t>Resultados de análisis efluente Cocina</a:t>
            </a:r>
            <a:endParaRPr lang="es-EC" dirty="0">
              <a:solidFill>
                <a:srgbClr val="00B0F0"/>
              </a:solidFill>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206548858"/>
              </p:ext>
            </p:extLst>
          </p:nvPr>
        </p:nvGraphicFramePr>
        <p:xfrm>
          <a:off x="1002508" y="1556797"/>
          <a:ext cx="7097882" cy="4536499"/>
        </p:xfrm>
        <a:graphic>
          <a:graphicData uri="http://schemas.openxmlformats.org/drawingml/2006/table">
            <a:tbl>
              <a:tblPr firstRow="1" firstCol="1" bandRow="1">
                <a:tableStyleId>{1FECB4D8-DB02-4DC6-A0A2-4F2EBAE1DC90}</a:tableStyleId>
              </a:tblPr>
              <a:tblGrid>
                <a:gridCol w="2041402"/>
                <a:gridCol w="1263917"/>
                <a:gridCol w="1149605"/>
                <a:gridCol w="1124473"/>
                <a:gridCol w="1518485"/>
              </a:tblGrid>
              <a:tr h="632294">
                <a:tc gridSpan="5">
                  <a:txBody>
                    <a:bodyPr/>
                    <a:lstStyle/>
                    <a:p>
                      <a:pPr algn="ctr">
                        <a:lnSpc>
                          <a:spcPct val="115000"/>
                        </a:lnSpc>
                        <a:spcAft>
                          <a:spcPts val="0"/>
                        </a:spcAft>
                      </a:pPr>
                      <a:r>
                        <a:rPr lang="es-MX" sz="1400" dirty="0">
                          <a:effectLst/>
                        </a:rPr>
                        <a:t>AREA DE COCINA </a:t>
                      </a:r>
                      <a:r>
                        <a:rPr lang="es-MX" sz="1400" dirty="0" smtClean="0">
                          <a:effectLst/>
                        </a:rPr>
                        <a:t>BACO</a:t>
                      </a:r>
                      <a:endParaRPr lang="es-EC" sz="1400" dirty="0">
                        <a:effectLst/>
                        <a:latin typeface="Calibri"/>
                        <a:ea typeface="Times New Roman"/>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34960">
                <a:tc>
                  <a:txBody>
                    <a:bodyPr/>
                    <a:lstStyle/>
                    <a:p>
                      <a:pPr algn="ctr">
                        <a:lnSpc>
                          <a:spcPct val="115000"/>
                        </a:lnSpc>
                        <a:spcAft>
                          <a:spcPts val="0"/>
                        </a:spcAft>
                      </a:pPr>
                      <a:r>
                        <a:rPr lang="es-MX" sz="1400" dirty="0">
                          <a:effectLst/>
                        </a:rPr>
                        <a:t>Parámetros Analizados</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Unidad</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Resultado</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L. M. P.</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Cumplimiento</a:t>
                      </a:r>
                      <a:endParaRPr lang="es-EC" sz="1400">
                        <a:effectLst/>
                        <a:latin typeface="Calibri"/>
                        <a:ea typeface="Times New Roman"/>
                        <a:cs typeface="Times New Roman"/>
                      </a:endParaRPr>
                    </a:p>
                  </a:txBody>
                  <a:tcPr marL="68580" marR="68580" marT="0" marB="0"/>
                </a:tc>
              </a:tr>
              <a:tr h="266865">
                <a:tc>
                  <a:txBody>
                    <a:bodyPr/>
                    <a:lstStyle/>
                    <a:p>
                      <a:pPr>
                        <a:lnSpc>
                          <a:spcPct val="115000"/>
                        </a:lnSpc>
                        <a:spcAft>
                          <a:spcPts val="0"/>
                        </a:spcAft>
                      </a:pPr>
                      <a:r>
                        <a:rPr lang="es-MX" sz="1400" dirty="0">
                          <a:effectLst/>
                        </a:rPr>
                        <a:t>Aceites y Grasas</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mg/L</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689</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a:solidFill>
                            <a:srgbClr val="000000"/>
                          </a:solidFill>
                          <a:effectLst/>
                          <a:latin typeface="Arial"/>
                          <a:ea typeface="Times New Roman"/>
                          <a:cs typeface="Times New Roman"/>
                        </a:rPr>
                        <a:t>70</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dirty="0">
                          <a:solidFill>
                            <a:srgbClr val="FF0000"/>
                          </a:solidFill>
                          <a:effectLst/>
                        </a:rPr>
                        <a:t>No Cumple</a:t>
                      </a:r>
                      <a:endParaRPr lang="es-EC" sz="1400" b="1" dirty="0">
                        <a:solidFill>
                          <a:srgbClr val="FF0000"/>
                        </a:solidFill>
                        <a:effectLst/>
                        <a:latin typeface="Calibri"/>
                        <a:ea typeface="Times New Roman"/>
                        <a:cs typeface="Times New Roman"/>
                      </a:endParaRPr>
                    </a:p>
                  </a:txBody>
                  <a:tcPr marL="68580" marR="68580" marT="0" marB="0"/>
                </a:tc>
              </a:tr>
              <a:tr h="266865">
                <a:tc>
                  <a:txBody>
                    <a:bodyPr/>
                    <a:lstStyle/>
                    <a:p>
                      <a:pPr>
                        <a:lnSpc>
                          <a:spcPct val="115000"/>
                        </a:lnSpc>
                        <a:spcAft>
                          <a:spcPts val="0"/>
                        </a:spcAft>
                      </a:pPr>
                      <a:r>
                        <a:rPr lang="es-MX" sz="1400" dirty="0" err="1">
                          <a:effectLst/>
                        </a:rPr>
                        <a:t>Coliformes</a:t>
                      </a:r>
                      <a:r>
                        <a:rPr lang="es-MX" sz="1400" dirty="0">
                          <a:effectLst/>
                        </a:rPr>
                        <a:t> Fecales</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NMP/100mL</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30000</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a:solidFill>
                            <a:srgbClr val="000000"/>
                          </a:solidFill>
                          <a:effectLst/>
                          <a:latin typeface="Arial"/>
                          <a:ea typeface="Times New Roman"/>
                          <a:cs typeface="Times New Roman"/>
                        </a:rPr>
                        <a:t>n.e.</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a:t>
                      </a:r>
                      <a:endParaRPr lang="es-EC" sz="1400">
                        <a:effectLst/>
                        <a:latin typeface="Calibri"/>
                        <a:ea typeface="Times New Roman"/>
                        <a:cs typeface="Times New Roman"/>
                      </a:endParaRPr>
                    </a:p>
                  </a:txBody>
                  <a:tcPr marL="68580" marR="68580" marT="0" marB="0"/>
                </a:tc>
              </a:tr>
              <a:tr h="266865">
                <a:tc>
                  <a:txBody>
                    <a:bodyPr/>
                    <a:lstStyle/>
                    <a:p>
                      <a:pPr>
                        <a:lnSpc>
                          <a:spcPct val="115000"/>
                        </a:lnSpc>
                        <a:spcAft>
                          <a:spcPts val="0"/>
                        </a:spcAft>
                      </a:pPr>
                      <a:r>
                        <a:rPr lang="es-MX" sz="1400" dirty="0" err="1">
                          <a:effectLst/>
                        </a:rPr>
                        <a:t>Coliformes</a:t>
                      </a:r>
                      <a:r>
                        <a:rPr lang="es-MX" sz="1400" dirty="0">
                          <a:effectLst/>
                        </a:rPr>
                        <a:t> Totales</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NMP/100mL</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73000</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a:solidFill>
                            <a:srgbClr val="000000"/>
                          </a:solidFill>
                          <a:effectLst/>
                          <a:latin typeface="Arial"/>
                          <a:ea typeface="Times New Roman"/>
                          <a:cs typeface="Times New Roman"/>
                        </a:rPr>
                        <a:t>n.e.</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a:t>
                      </a:r>
                      <a:endParaRPr lang="es-EC" sz="1400">
                        <a:effectLst/>
                        <a:latin typeface="Calibri"/>
                        <a:ea typeface="Times New Roman"/>
                        <a:cs typeface="Times New Roman"/>
                      </a:endParaRPr>
                    </a:p>
                  </a:txBody>
                  <a:tcPr marL="68580" marR="68580" marT="0" marB="0"/>
                </a:tc>
              </a:tr>
              <a:tr h="266865">
                <a:tc>
                  <a:txBody>
                    <a:bodyPr/>
                    <a:lstStyle/>
                    <a:p>
                      <a:pPr>
                        <a:lnSpc>
                          <a:spcPct val="115000"/>
                        </a:lnSpc>
                        <a:spcAft>
                          <a:spcPts val="0"/>
                        </a:spcAft>
                      </a:pPr>
                      <a:r>
                        <a:rPr lang="es-MX" sz="1400">
                          <a:effectLst/>
                        </a:rPr>
                        <a:t>DBO</a:t>
                      </a:r>
                      <a:r>
                        <a:rPr lang="es-MX" sz="1400" baseline="-25000">
                          <a:effectLst/>
                        </a:rPr>
                        <a:t>5</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mg/L</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952.1</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a:solidFill>
                            <a:srgbClr val="000000"/>
                          </a:solidFill>
                          <a:effectLst/>
                          <a:latin typeface="Arial"/>
                          <a:ea typeface="Times New Roman"/>
                          <a:cs typeface="Times New Roman"/>
                        </a:rPr>
                        <a:t>250</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dirty="0">
                          <a:solidFill>
                            <a:srgbClr val="FF0000"/>
                          </a:solidFill>
                          <a:effectLst/>
                        </a:rPr>
                        <a:t>No Cumple</a:t>
                      </a:r>
                      <a:endParaRPr lang="es-EC" sz="1400" b="1" dirty="0">
                        <a:solidFill>
                          <a:srgbClr val="FF0000"/>
                        </a:solidFill>
                        <a:effectLst/>
                        <a:latin typeface="Calibri"/>
                        <a:ea typeface="Times New Roman"/>
                        <a:cs typeface="Times New Roman"/>
                      </a:endParaRPr>
                    </a:p>
                  </a:txBody>
                  <a:tcPr marL="68580" marR="68580" marT="0" marB="0"/>
                </a:tc>
              </a:tr>
              <a:tr h="266865">
                <a:tc>
                  <a:txBody>
                    <a:bodyPr/>
                    <a:lstStyle/>
                    <a:p>
                      <a:pPr>
                        <a:lnSpc>
                          <a:spcPct val="115000"/>
                        </a:lnSpc>
                        <a:spcAft>
                          <a:spcPts val="0"/>
                        </a:spcAft>
                      </a:pPr>
                      <a:r>
                        <a:rPr lang="es-MX" sz="1400">
                          <a:effectLst/>
                        </a:rPr>
                        <a:t>DQO</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mg/L</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2570</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a:solidFill>
                            <a:srgbClr val="000000"/>
                          </a:solidFill>
                          <a:effectLst/>
                          <a:latin typeface="Arial"/>
                          <a:ea typeface="Times New Roman"/>
                          <a:cs typeface="Times New Roman"/>
                        </a:rPr>
                        <a:t>500</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dirty="0">
                          <a:solidFill>
                            <a:srgbClr val="FF0000"/>
                          </a:solidFill>
                          <a:effectLst/>
                        </a:rPr>
                        <a:t>No Cumple</a:t>
                      </a:r>
                      <a:endParaRPr lang="es-EC" sz="1400" b="1" dirty="0">
                        <a:solidFill>
                          <a:srgbClr val="FF0000"/>
                        </a:solidFill>
                        <a:effectLst/>
                        <a:latin typeface="Calibri"/>
                        <a:ea typeface="Times New Roman"/>
                        <a:cs typeface="Times New Roman"/>
                      </a:endParaRPr>
                    </a:p>
                  </a:txBody>
                  <a:tcPr marL="68580" marR="68580" marT="0" marB="0"/>
                </a:tc>
              </a:tr>
              <a:tr h="266865">
                <a:tc>
                  <a:txBody>
                    <a:bodyPr/>
                    <a:lstStyle/>
                    <a:p>
                      <a:pPr>
                        <a:lnSpc>
                          <a:spcPct val="115000"/>
                        </a:lnSpc>
                        <a:spcAft>
                          <a:spcPts val="0"/>
                        </a:spcAft>
                      </a:pPr>
                      <a:r>
                        <a:rPr lang="es-MX" sz="1400">
                          <a:effectLst/>
                        </a:rPr>
                        <a:t>Materia Orgánica</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mg/L</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1550</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a:solidFill>
                            <a:srgbClr val="000000"/>
                          </a:solidFill>
                          <a:effectLst/>
                          <a:latin typeface="Arial"/>
                          <a:ea typeface="Times New Roman"/>
                          <a:cs typeface="Times New Roman"/>
                        </a:rPr>
                        <a:t>n.e.</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a:t>
                      </a:r>
                      <a:endParaRPr lang="es-EC" sz="1400">
                        <a:effectLst/>
                        <a:latin typeface="Calibri"/>
                        <a:ea typeface="Times New Roman"/>
                        <a:cs typeface="Times New Roman"/>
                      </a:endParaRPr>
                    </a:p>
                  </a:txBody>
                  <a:tcPr marL="68580" marR="68580" marT="0" marB="0"/>
                </a:tc>
              </a:tr>
              <a:tr h="266865">
                <a:tc>
                  <a:txBody>
                    <a:bodyPr/>
                    <a:lstStyle/>
                    <a:p>
                      <a:pPr>
                        <a:lnSpc>
                          <a:spcPct val="115000"/>
                        </a:lnSpc>
                        <a:spcAft>
                          <a:spcPts val="0"/>
                        </a:spcAft>
                      </a:pPr>
                      <a:r>
                        <a:rPr lang="es-MX" sz="1400">
                          <a:effectLst/>
                        </a:rPr>
                        <a:t>pH</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 </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6.16</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a:solidFill>
                            <a:srgbClr val="000000"/>
                          </a:solidFill>
                          <a:effectLst/>
                          <a:latin typeface="Arial"/>
                          <a:ea typeface="Times New Roman"/>
                          <a:cs typeface="Times New Roman"/>
                        </a:rPr>
                        <a:t>6 a 9</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Cumple</a:t>
                      </a:r>
                      <a:endParaRPr lang="es-EC" sz="1400">
                        <a:effectLst/>
                        <a:latin typeface="Calibri"/>
                        <a:ea typeface="Times New Roman"/>
                        <a:cs typeface="Times New Roman"/>
                      </a:endParaRPr>
                    </a:p>
                  </a:txBody>
                  <a:tcPr marL="68580" marR="68580" marT="0" marB="0"/>
                </a:tc>
              </a:tr>
              <a:tr h="266865">
                <a:tc>
                  <a:txBody>
                    <a:bodyPr/>
                    <a:lstStyle/>
                    <a:p>
                      <a:pPr>
                        <a:lnSpc>
                          <a:spcPct val="115000"/>
                        </a:lnSpc>
                        <a:spcAft>
                          <a:spcPts val="0"/>
                        </a:spcAft>
                      </a:pPr>
                      <a:r>
                        <a:rPr lang="es-MX" sz="1400">
                          <a:effectLst/>
                        </a:rPr>
                        <a:t>Sólidos Sedimentables</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ml/L*h</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17,0</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a:solidFill>
                            <a:srgbClr val="000000"/>
                          </a:solidFill>
                          <a:effectLst/>
                          <a:latin typeface="Arial"/>
                          <a:ea typeface="Times New Roman"/>
                          <a:cs typeface="Times New Roman"/>
                        </a:rPr>
                        <a:t>20</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Cumple</a:t>
                      </a:r>
                      <a:endParaRPr lang="es-EC" sz="1400">
                        <a:effectLst/>
                        <a:latin typeface="Calibri"/>
                        <a:ea typeface="Times New Roman"/>
                        <a:cs typeface="Times New Roman"/>
                      </a:endParaRPr>
                    </a:p>
                  </a:txBody>
                  <a:tcPr marL="68580" marR="68580" marT="0" marB="0"/>
                </a:tc>
              </a:tr>
              <a:tr h="266865">
                <a:tc>
                  <a:txBody>
                    <a:bodyPr/>
                    <a:lstStyle/>
                    <a:p>
                      <a:pPr>
                        <a:lnSpc>
                          <a:spcPct val="115000"/>
                        </a:lnSpc>
                        <a:spcAft>
                          <a:spcPts val="0"/>
                        </a:spcAft>
                      </a:pPr>
                      <a:r>
                        <a:rPr lang="es-MX" sz="1400">
                          <a:effectLst/>
                        </a:rPr>
                        <a:t>Sólidos Suspendidos</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mg/L</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1040</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dirty="0">
                          <a:solidFill>
                            <a:srgbClr val="000000"/>
                          </a:solidFill>
                          <a:effectLst/>
                          <a:latin typeface="Arial"/>
                          <a:ea typeface="Times New Roman"/>
                          <a:cs typeface="Times New Roman"/>
                        </a:rPr>
                        <a:t>220</a:t>
                      </a:r>
                      <a:endParaRPr lang="es-EC" sz="14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dirty="0">
                          <a:solidFill>
                            <a:srgbClr val="FF0000"/>
                          </a:solidFill>
                          <a:effectLst/>
                        </a:rPr>
                        <a:t>No Cumple</a:t>
                      </a:r>
                      <a:endParaRPr lang="es-EC" sz="1400" b="1" dirty="0">
                        <a:solidFill>
                          <a:srgbClr val="FF0000"/>
                        </a:solidFill>
                        <a:effectLst/>
                        <a:latin typeface="Calibri"/>
                        <a:ea typeface="Times New Roman"/>
                        <a:cs typeface="Times New Roman"/>
                      </a:endParaRPr>
                    </a:p>
                  </a:txBody>
                  <a:tcPr marL="68580" marR="68580" marT="0" marB="0"/>
                </a:tc>
              </a:tr>
              <a:tr h="266865">
                <a:tc>
                  <a:txBody>
                    <a:bodyPr/>
                    <a:lstStyle/>
                    <a:p>
                      <a:pPr>
                        <a:lnSpc>
                          <a:spcPct val="115000"/>
                        </a:lnSpc>
                        <a:spcAft>
                          <a:spcPts val="0"/>
                        </a:spcAft>
                      </a:pPr>
                      <a:r>
                        <a:rPr lang="es-MX" sz="1400">
                          <a:effectLst/>
                        </a:rPr>
                        <a:t>Sólidos Totales</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mg/L</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2232</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a:solidFill>
                            <a:srgbClr val="000000"/>
                          </a:solidFill>
                          <a:effectLst/>
                          <a:latin typeface="Arial"/>
                          <a:ea typeface="Times New Roman"/>
                          <a:cs typeface="Times New Roman"/>
                        </a:rPr>
                        <a:t>1600</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dirty="0">
                          <a:solidFill>
                            <a:srgbClr val="FF0000"/>
                          </a:solidFill>
                          <a:effectLst/>
                        </a:rPr>
                        <a:t>No Cumple</a:t>
                      </a:r>
                      <a:endParaRPr lang="es-EC" sz="1400" b="1" dirty="0">
                        <a:solidFill>
                          <a:srgbClr val="FF0000"/>
                        </a:solidFill>
                        <a:effectLst/>
                        <a:latin typeface="Calibri"/>
                        <a:ea typeface="Times New Roman"/>
                        <a:cs typeface="Times New Roman"/>
                      </a:endParaRPr>
                    </a:p>
                  </a:txBody>
                  <a:tcPr marL="68580" marR="68580" marT="0" marB="0"/>
                </a:tc>
              </a:tr>
              <a:tr h="266865">
                <a:tc>
                  <a:txBody>
                    <a:bodyPr/>
                    <a:lstStyle/>
                    <a:p>
                      <a:pPr>
                        <a:lnSpc>
                          <a:spcPct val="115000"/>
                        </a:lnSpc>
                        <a:spcAft>
                          <a:spcPts val="0"/>
                        </a:spcAft>
                      </a:pPr>
                      <a:r>
                        <a:rPr lang="es-MX" sz="1400">
                          <a:effectLst/>
                        </a:rPr>
                        <a:t>Tensoactivos</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mg/L</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15.656</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dirty="0">
                          <a:solidFill>
                            <a:srgbClr val="000000"/>
                          </a:solidFill>
                          <a:effectLst/>
                          <a:latin typeface="Arial"/>
                          <a:ea typeface="Times New Roman"/>
                          <a:cs typeface="Times New Roman"/>
                        </a:rPr>
                        <a:t>2.0</a:t>
                      </a:r>
                      <a:endParaRPr lang="es-EC" sz="14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dirty="0">
                          <a:solidFill>
                            <a:srgbClr val="FF0000"/>
                          </a:solidFill>
                          <a:effectLst/>
                        </a:rPr>
                        <a:t>No Cumple</a:t>
                      </a:r>
                      <a:endParaRPr lang="es-EC" sz="1400" b="1" dirty="0">
                        <a:solidFill>
                          <a:srgbClr val="FF0000"/>
                        </a:solidFill>
                        <a:effectLst/>
                        <a:latin typeface="Calibri"/>
                        <a:ea typeface="Times New Roman"/>
                        <a:cs typeface="Times New Roman"/>
                      </a:endParaRPr>
                    </a:p>
                  </a:txBody>
                  <a:tcPr marL="68580" marR="68580" marT="0" marB="0"/>
                </a:tc>
              </a:tr>
              <a:tr h="266865">
                <a:tc>
                  <a:txBody>
                    <a:bodyPr/>
                    <a:lstStyle/>
                    <a:p>
                      <a:pPr>
                        <a:lnSpc>
                          <a:spcPct val="115000"/>
                        </a:lnSpc>
                        <a:spcAft>
                          <a:spcPts val="0"/>
                        </a:spcAft>
                      </a:pPr>
                      <a:r>
                        <a:rPr lang="es-MX" sz="1400">
                          <a:effectLst/>
                        </a:rPr>
                        <a:t>Turbiedad</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NTU</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340</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dirty="0" err="1">
                          <a:solidFill>
                            <a:srgbClr val="000000"/>
                          </a:solidFill>
                          <a:effectLst/>
                          <a:latin typeface="Arial"/>
                          <a:ea typeface="Times New Roman"/>
                          <a:cs typeface="Times New Roman"/>
                        </a:rPr>
                        <a:t>n.e</a:t>
                      </a:r>
                      <a:r>
                        <a:rPr lang="es-MX" sz="1400" b="1" dirty="0">
                          <a:solidFill>
                            <a:srgbClr val="000000"/>
                          </a:solidFill>
                          <a:effectLst/>
                          <a:latin typeface="Arial"/>
                          <a:ea typeface="Times New Roman"/>
                          <a:cs typeface="Times New Roman"/>
                        </a:rPr>
                        <a:t>.</a:t>
                      </a:r>
                      <a:endParaRPr lang="es-EC" sz="14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a:t>
                      </a:r>
                      <a:endParaRPr lang="es-EC" sz="1400" dirty="0">
                        <a:effectLst/>
                        <a:latin typeface="Calibri"/>
                        <a:ea typeface="Times New Roman"/>
                        <a:cs typeface="Times New Roman"/>
                      </a:endParaRPr>
                    </a:p>
                  </a:txBody>
                  <a:tcPr marL="68580" marR="68580" marT="0" marB="0"/>
                </a:tc>
              </a:tr>
              <a:tr h="266865">
                <a:tc>
                  <a:txBody>
                    <a:bodyPr/>
                    <a:lstStyle/>
                    <a:p>
                      <a:pPr algn="just">
                        <a:lnSpc>
                          <a:spcPct val="115000"/>
                        </a:lnSpc>
                        <a:spcAft>
                          <a:spcPts val="0"/>
                        </a:spcAft>
                      </a:pPr>
                      <a:r>
                        <a:rPr lang="es-MX" sz="1400">
                          <a:effectLst/>
                        </a:rPr>
                        <a:t>Temperatura</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°C</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24.1</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dirty="0">
                          <a:solidFill>
                            <a:srgbClr val="000000"/>
                          </a:solidFill>
                          <a:effectLst/>
                          <a:latin typeface="Arial"/>
                          <a:ea typeface="Times New Roman"/>
                          <a:cs typeface="Times New Roman"/>
                        </a:rPr>
                        <a:t>&lt;40</a:t>
                      </a:r>
                      <a:endParaRPr lang="es-EC" sz="14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Cumple</a:t>
                      </a:r>
                      <a:endParaRPr lang="es-EC" sz="1400" dirty="0">
                        <a:effectLst/>
                        <a:latin typeface="Calibri"/>
                        <a:ea typeface="Times New Roman"/>
                        <a:cs typeface="Times New Roman"/>
                      </a:endParaRPr>
                    </a:p>
                  </a:txBody>
                  <a:tcPr marL="68580" marR="68580" marT="0" marB="0"/>
                </a:tc>
              </a:tr>
            </a:tbl>
          </a:graphicData>
        </a:graphic>
      </p:graphicFrame>
      <p:sp>
        <p:nvSpPr>
          <p:cNvPr id="5" name="4 Rectángulo"/>
          <p:cNvSpPr/>
          <p:nvPr/>
        </p:nvSpPr>
        <p:spPr>
          <a:xfrm>
            <a:off x="683568" y="6309320"/>
            <a:ext cx="4572000" cy="261610"/>
          </a:xfrm>
          <a:prstGeom prst="rect">
            <a:avLst/>
          </a:prstGeom>
        </p:spPr>
        <p:txBody>
          <a:bodyPr>
            <a:spAutoFit/>
          </a:bodyPr>
          <a:lstStyle/>
          <a:p>
            <a:r>
              <a:rPr lang="es-MX" sz="1100" dirty="0"/>
              <a:t>Fuente: CICAM Escuela Politécnica Nacional</a:t>
            </a:r>
            <a:endParaRPr lang="es-EC" sz="1100" dirty="0"/>
          </a:p>
        </p:txBody>
      </p:sp>
    </p:spTree>
    <p:extLst>
      <p:ext uri="{BB962C8B-B14F-4D97-AF65-F5344CB8AC3E}">
        <p14:creationId xmlns:p14="http://schemas.microsoft.com/office/powerpoint/2010/main" val="380632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6840760" cy="1320800"/>
          </a:xfrm>
        </p:spPr>
        <p:txBody>
          <a:bodyPr/>
          <a:lstStyle/>
          <a:p>
            <a:pPr algn="ctr"/>
            <a:r>
              <a:rPr lang="es-EC" dirty="0">
                <a:solidFill>
                  <a:srgbClr val="00B0F0"/>
                </a:solidFill>
              </a:rPr>
              <a:t>Resultados de análisis </a:t>
            </a:r>
            <a:r>
              <a:rPr lang="es-EC" dirty="0" smtClean="0">
                <a:solidFill>
                  <a:srgbClr val="00B0F0"/>
                </a:solidFill>
              </a:rPr>
              <a:t>efluente Taller Automotriz</a:t>
            </a:r>
            <a:endParaRPr lang="es-EC" dirty="0"/>
          </a:p>
        </p:txBody>
      </p:sp>
      <p:sp>
        <p:nvSpPr>
          <p:cNvPr id="5" name="4 Rectángulo"/>
          <p:cNvSpPr/>
          <p:nvPr/>
        </p:nvSpPr>
        <p:spPr>
          <a:xfrm>
            <a:off x="827584" y="6381328"/>
            <a:ext cx="4572000" cy="261610"/>
          </a:xfrm>
          <a:prstGeom prst="rect">
            <a:avLst/>
          </a:prstGeom>
        </p:spPr>
        <p:txBody>
          <a:bodyPr>
            <a:spAutoFit/>
          </a:bodyPr>
          <a:lstStyle/>
          <a:p>
            <a:r>
              <a:rPr lang="es-MX" sz="1100" dirty="0"/>
              <a:t>Fuente: CICAM Escuela Politécnica </a:t>
            </a:r>
            <a:r>
              <a:rPr lang="es-MX" sz="1100" dirty="0" smtClean="0"/>
              <a:t>Nacional y </a:t>
            </a:r>
            <a:r>
              <a:rPr lang="es-MX" sz="1100" dirty="0"/>
              <a:t>CENTROCESAL</a:t>
            </a:r>
            <a:endParaRPr lang="es-EC" sz="1100" dirty="0"/>
          </a:p>
        </p:txBody>
      </p:sp>
      <p:graphicFrame>
        <p:nvGraphicFramePr>
          <p:cNvPr id="4" name="3 Tabla"/>
          <p:cNvGraphicFramePr>
            <a:graphicFrameLocks noGrp="1"/>
          </p:cNvGraphicFramePr>
          <p:nvPr>
            <p:extLst>
              <p:ext uri="{D42A27DB-BD31-4B8C-83A1-F6EECF244321}">
                <p14:modId xmlns:p14="http://schemas.microsoft.com/office/powerpoint/2010/main" val="1481615089"/>
              </p:ext>
            </p:extLst>
          </p:nvPr>
        </p:nvGraphicFramePr>
        <p:xfrm>
          <a:off x="971600" y="1484781"/>
          <a:ext cx="7169893" cy="4468827"/>
        </p:xfrm>
        <a:graphic>
          <a:graphicData uri="http://schemas.openxmlformats.org/drawingml/2006/table">
            <a:tbl>
              <a:tblPr firstRow="1" firstCol="1" bandRow="1">
                <a:tableStyleId>{5C22544A-7EE6-4342-B048-85BDC9FD1C3A}</a:tableStyleId>
              </a:tblPr>
              <a:tblGrid>
                <a:gridCol w="2062112"/>
                <a:gridCol w="1276741"/>
                <a:gridCol w="1161268"/>
                <a:gridCol w="1135882"/>
                <a:gridCol w="1533890"/>
              </a:tblGrid>
              <a:tr h="571751">
                <a:tc gridSpan="5">
                  <a:txBody>
                    <a:bodyPr/>
                    <a:lstStyle/>
                    <a:p>
                      <a:pPr algn="ctr">
                        <a:lnSpc>
                          <a:spcPct val="115000"/>
                        </a:lnSpc>
                        <a:spcAft>
                          <a:spcPts val="0"/>
                        </a:spcAft>
                      </a:pPr>
                      <a:r>
                        <a:rPr lang="es-MX" sz="1400" dirty="0">
                          <a:effectLst/>
                        </a:rPr>
                        <a:t>ÁREA DE TALLER AUTOMOTRIZ</a:t>
                      </a:r>
                      <a:endParaRPr lang="es-EC" sz="1400" dirty="0">
                        <a:solidFill>
                          <a:srgbClr val="000000"/>
                        </a:solidFill>
                        <a:effectLst/>
                        <a:latin typeface="Calibri"/>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1288">
                <a:tc>
                  <a:txBody>
                    <a:bodyPr/>
                    <a:lstStyle/>
                    <a:p>
                      <a:pPr algn="ctr">
                        <a:lnSpc>
                          <a:spcPct val="115000"/>
                        </a:lnSpc>
                        <a:spcAft>
                          <a:spcPts val="0"/>
                        </a:spcAft>
                      </a:pPr>
                      <a:r>
                        <a:rPr lang="es-MX" sz="1400" dirty="0">
                          <a:effectLst/>
                        </a:rPr>
                        <a:t>Parámetros Analizados</a:t>
                      </a:r>
                      <a:endParaRPr lang="es-EC" sz="14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Unidad</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Resultado</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L. M. P.</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Cumplimiento</a:t>
                      </a:r>
                      <a:endParaRPr lang="es-EC" sz="1400">
                        <a:solidFill>
                          <a:srgbClr val="000000"/>
                        </a:solidFill>
                        <a:effectLst/>
                        <a:latin typeface="Calibri"/>
                        <a:ea typeface="Times New Roman"/>
                        <a:cs typeface="Times New Roman"/>
                      </a:endParaRPr>
                    </a:p>
                  </a:txBody>
                  <a:tcPr marL="68580" marR="68580" marT="0" marB="0"/>
                </a:tc>
              </a:tr>
              <a:tr h="256842">
                <a:tc>
                  <a:txBody>
                    <a:bodyPr/>
                    <a:lstStyle/>
                    <a:p>
                      <a:pPr>
                        <a:lnSpc>
                          <a:spcPct val="115000"/>
                        </a:lnSpc>
                        <a:spcAft>
                          <a:spcPts val="0"/>
                        </a:spcAft>
                      </a:pPr>
                      <a:r>
                        <a:rPr lang="es-MX" sz="1400" dirty="0">
                          <a:effectLst/>
                        </a:rPr>
                        <a:t>Aceites y Grasas</a:t>
                      </a:r>
                      <a:endParaRPr lang="es-EC" sz="14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mg/L</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178.6</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70</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dirty="0">
                          <a:solidFill>
                            <a:srgbClr val="FF0000"/>
                          </a:solidFill>
                          <a:effectLst/>
                        </a:rPr>
                        <a:t>No Cumple</a:t>
                      </a:r>
                      <a:endParaRPr lang="es-EC" sz="1400" b="1" dirty="0">
                        <a:solidFill>
                          <a:srgbClr val="FF0000"/>
                        </a:solidFill>
                        <a:effectLst/>
                        <a:latin typeface="Calibri"/>
                        <a:ea typeface="Times New Roman"/>
                        <a:cs typeface="Times New Roman"/>
                      </a:endParaRPr>
                    </a:p>
                  </a:txBody>
                  <a:tcPr marL="68580" marR="68580" marT="0" marB="0"/>
                </a:tc>
              </a:tr>
              <a:tr h="256842">
                <a:tc>
                  <a:txBody>
                    <a:bodyPr/>
                    <a:lstStyle/>
                    <a:p>
                      <a:pPr>
                        <a:lnSpc>
                          <a:spcPct val="115000"/>
                        </a:lnSpc>
                        <a:spcAft>
                          <a:spcPts val="0"/>
                        </a:spcAft>
                      </a:pPr>
                      <a:r>
                        <a:rPr lang="es-MX" sz="1400" dirty="0">
                          <a:effectLst/>
                        </a:rPr>
                        <a:t>Cadmio</a:t>
                      </a:r>
                      <a:endParaRPr lang="es-EC" sz="14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mg/L</a:t>
                      </a:r>
                      <a:endParaRPr lang="es-EC" sz="14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&lt;0.01</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0.02</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Cumple</a:t>
                      </a:r>
                      <a:endParaRPr lang="es-EC" sz="1400" dirty="0">
                        <a:solidFill>
                          <a:srgbClr val="000000"/>
                        </a:solidFill>
                        <a:effectLst/>
                        <a:latin typeface="Calibri"/>
                        <a:ea typeface="Times New Roman"/>
                        <a:cs typeface="Times New Roman"/>
                      </a:endParaRPr>
                    </a:p>
                  </a:txBody>
                  <a:tcPr marL="68580" marR="68580" marT="0" marB="0"/>
                </a:tc>
              </a:tr>
              <a:tr h="256842">
                <a:tc>
                  <a:txBody>
                    <a:bodyPr/>
                    <a:lstStyle/>
                    <a:p>
                      <a:pPr>
                        <a:lnSpc>
                          <a:spcPct val="115000"/>
                        </a:lnSpc>
                        <a:spcAft>
                          <a:spcPts val="0"/>
                        </a:spcAft>
                      </a:pPr>
                      <a:r>
                        <a:rPr lang="es-MX" sz="1400">
                          <a:effectLst/>
                        </a:rPr>
                        <a:t>Compuestos Fenólicos</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mg/L</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0.02</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0.2</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Cumple</a:t>
                      </a:r>
                      <a:endParaRPr lang="es-EC" sz="1400">
                        <a:solidFill>
                          <a:srgbClr val="000000"/>
                        </a:solidFill>
                        <a:effectLst/>
                        <a:latin typeface="Calibri"/>
                        <a:ea typeface="Times New Roman"/>
                        <a:cs typeface="Times New Roman"/>
                      </a:endParaRPr>
                    </a:p>
                  </a:txBody>
                  <a:tcPr marL="68580" marR="68580" marT="0" marB="0"/>
                </a:tc>
              </a:tr>
              <a:tr h="256842">
                <a:tc>
                  <a:txBody>
                    <a:bodyPr/>
                    <a:lstStyle/>
                    <a:p>
                      <a:pPr>
                        <a:lnSpc>
                          <a:spcPct val="115000"/>
                        </a:lnSpc>
                        <a:spcAft>
                          <a:spcPts val="0"/>
                        </a:spcAft>
                      </a:pPr>
                      <a:r>
                        <a:rPr lang="es-MX" sz="1400">
                          <a:effectLst/>
                        </a:rPr>
                        <a:t>DBO</a:t>
                      </a:r>
                      <a:r>
                        <a:rPr lang="es-MX" sz="1400" baseline="-25000">
                          <a:effectLst/>
                        </a:rPr>
                        <a:t>5</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mg/L</a:t>
                      </a:r>
                      <a:endParaRPr lang="es-EC" sz="14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11</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250</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Cumple</a:t>
                      </a:r>
                      <a:endParaRPr lang="es-EC" sz="1400">
                        <a:solidFill>
                          <a:srgbClr val="000000"/>
                        </a:solidFill>
                        <a:effectLst/>
                        <a:latin typeface="Calibri"/>
                        <a:ea typeface="Times New Roman"/>
                        <a:cs typeface="Times New Roman"/>
                      </a:endParaRPr>
                    </a:p>
                  </a:txBody>
                  <a:tcPr marL="68580" marR="68580" marT="0" marB="0"/>
                </a:tc>
              </a:tr>
              <a:tr h="256842">
                <a:tc>
                  <a:txBody>
                    <a:bodyPr/>
                    <a:lstStyle/>
                    <a:p>
                      <a:pPr>
                        <a:lnSpc>
                          <a:spcPct val="115000"/>
                        </a:lnSpc>
                        <a:spcAft>
                          <a:spcPts val="0"/>
                        </a:spcAft>
                      </a:pPr>
                      <a:r>
                        <a:rPr lang="es-MX" sz="1400">
                          <a:effectLst/>
                        </a:rPr>
                        <a:t>DQO</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mg/L</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1700</a:t>
                      </a:r>
                      <a:endParaRPr lang="es-EC" sz="14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500</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dirty="0">
                          <a:solidFill>
                            <a:srgbClr val="FF0000"/>
                          </a:solidFill>
                          <a:effectLst/>
                        </a:rPr>
                        <a:t>No Cumple</a:t>
                      </a:r>
                      <a:endParaRPr lang="es-EC" sz="1400" b="1" dirty="0">
                        <a:solidFill>
                          <a:srgbClr val="FF0000"/>
                        </a:solidFill>
                        <a:effectLst/>
                        <a:latin typeface="Calibri"/>
                        <a:ea typeface="Times New Roman"/>
                        <a:cs typeface="Times New Roman"/>
                      </a:endParaRPr>
                    </a:p>
                  </a:txBody>
                  <a:tcPr marL="68580" marR="68580" marT="0" marB="0"/>
                </a:tc>
              </a:tr>
              <a:tr h="256842">
                <a:tc>
                  <a:txBody>
                    <a:bodyPr/>
                    <a:lstStyle/>
                    <a:p>
                      <a:pPr>
                        <a:lnSpc>
                          <a:spcPct val="115000"/>
                        </a:lnSpc>
                        <a:spcAft>
                          <a:spcPts val="0"/>
                        </a:spcAft>
                      </a:pPr>
                      <a:r>
                        <a:rPr lang="es-MX" sz="1400">
                          <a:effectLst/>
                        </a:rPr>
                        <a:t>TPH</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mg/L</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0.29</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20</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Cumple</a:t>
                      </a:r>
                      <a:endParaRPr lang="es-EC" sz="1400">
                        <a:solidFill>
                          <a:srgbClr val="000000"/>
                        </a:solidFill>
                        <a:effectLst/>
                        <a:latin typeface="Calibri"/>
                        <a:ea typeface="Times New Roman"/>
                        <a:cs typeface="Times New Roman"/>
                      </a:endParaRPr>
                    </a:p>
                  </a:txBody>
                  <a:tcPr marL="68580" marR="68580" marT="0" marB="0"/>
                </a:tc>
              </a:tr>
              <a:tr h="256842">
                <a:tc>
                  <a:txBody>
                    <a:bodyPr/>
                    <a:lstStyle/>
                    <a:p>
                      <a:pPr>
                        <a:lnSpc>
                          <a:spcPct val="115000"/>
                        </a:lnSpc>
                        <a:spcAft>
                          <a:spcPts val="0"/>
                        </a:spcAft>
                      </a:pPr>
                      <a:r>
                        <a:rPr lang="es-MX" sz="1400">
                          <a:effectLst/>
                        </a:rPr>
                        <a:t>Plomo</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mg/L</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&lt;0.05</a:t>
                      </a:r>
                      <a:endParaRPr lang="es-EC" sz="14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0.5</a:t>
                      </a:r>
                      <a:endParaRPr lang="es-EC" sz="14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Cumple</a:t>
                      </a:r>
                      <a:endParaRPr lang="es-EC" sz="1400">
                        <a:solidFill>
                          <a:srgbClr val="000000"/>
                        </a:solidFill>
                        <a:effectLst/>
                        <a:latin typeface="Calibri"/>
                        <a:ea typeface="Times New Roman"/>
                        <a:cs typeface="Times New Roman"/>
                      </a:endParaRPr>
                    </a:p>
                  </a:txBody>
                  <a:tcPr marL="68580" marR="68580" marT="0" marB="0"/>
                </a:tc>
              </a:tr>
              <a:tr h="256842">
                <a:tc>
                  <a:txBody>
                    <a:bodyPr/>
                    <a:lstStyle/>
                    <a:p>
                      <a:pPr>
                        <a:lnSpc>
                          <a:spcPct val="115000"/>
                        </a:lnSpc>
                        <a:spcAft>
                          <a:spcPts val="0"/>
                        </a:spcAft>
                      </a:pPr>
                      <a:r>
                        <a:rPr lang="es-MX" sz="1400">
                          <a:effectLst/>
                        </a:rPr>
                        <a:t>pH</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 </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6.0</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6 a 9</a:t>
                      </a:r>
                      <a:endParaRPr lang="es-EC" sz="14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Cumple</a:t>
                      </a:r>
                      <a:endParaRPr lang="es-EC" sz="1400">
                        <a:solidFill>
                          <a:srgbClr val="000000"/>
                        </a:solidFill>
                        <a:effectLst/>
                        <a:latin typeface="Calibri"/>
                        <a:ea typeface="Times New Roman"/>
                        <a:cs typeface="Times New Roman"/>
                      </a:endParaRPr>
                    </a:p>
                  </a:txBody>
                  <a:tcPr marL="68580" marR="68580" marT="0" marB="0"/>
                </a:tc>
              </a:tr>
              <a:tr h="256842">
                <a:tc>
                  <a:txBody>
                    <a:bodyPr/>
                    <a:lstStyle/>
                    <a:p>
                      <a:pPr>
                        <a:lnSpc>
                          <a:spcPct val="115000"/>
                        </a:lnSpc>
                        <a:spcAft>
                          <a:spcPts val="0"/>
                        </a:spcAft>
                      </a:pPr>
                      <a:r>
                        <a:rPr lang="es-MX" sz="1400">
                          <a:effectLst/>
                        </a:rPr>
                        <a:t>Sólidos Sedimentables</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ml/L*h</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4</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20</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Cumple</a:t>
                      </a:r>
                      <a:endParaRPr lang="es-EC" sz="1400">
                        <a:solidFill>
                          <a:srgbClr val="000000"/>
                        </a:solidFill>
                        <a:effectLst/>
                        <a:latin typeface="Calibri"/>
                        <a:ea typeface="Times New Roman"/>
                        <a:cs typeface="Times New Roman"/>
                      </a:endParaRPr>
                    </a:p>
                  </a:txBody>
                  <a:tcPr marL="68580" marR="68580" marT="0" marB="0"/>
                </a:tc>
              </a:tr>
              <a:tr h="256842">
                <a:tc>
                  <a:txBody>
                    <a:bodyPr/>
                    <a:lstStyle/>
                    <a:p>
                      <a:pPr>
                        <a:lnSpc>
                          <a:spcPct val="115000"/>
                        </a:lnSpc>
                        <a:spcAft>
                          <a:spcPts val="0"/>
                        </a:spcAft>
                      </a:pPr>
                      <a:r>
                        <a:rPr lang="es-MX" sz="1400">
                          <a:effectLst/>
                        </a:rPr>
                        <a:t>Sólidos Suspendidos</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mg/L</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1498</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220</a:t>
                      </a:r>
                      <a:endParaRPr lang="es-EC" sz="140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dirty="0">
                          <a:solidFill>
                            <a:srgbClr val="FF0000"/>
                          </a:solidFill>
                          <a:effectLst/>
                        </a:rPr>
                        <a:t>No Cumple</a:t>
                      </a:r>
                      <a:endParaRPr lang="es-EC" sz="1400" b="1" dirty="0">
                        <a:solidFill>
                          <a:srgbClr val="FF0000"/>
                        </a:solidFill>
                        <a:effectLst/>
                        <a:latin typeface="Calibri"/>
                        <a:ea typeface="Times New Roman"/>
                        <a:cs typeface="Times New Roman"/>
                      </a:endParaRPr>
                    </a:p>
                  </a:txBody>
                  <a:tcPr marL="68580" marR="68580" marT="0" marB="0"/>
                </a:tc>
              </a:tr>
              <a:tr h="256842">
                <a:tc>
                  <a:txBody>
                    <a:bodyPr/>
                    <a:lstStyle/>
                    <a:p>
                      <a:pPr>
                        <a:lnSpc>
                          <a:spcPct val="115000"/>
                        </a:lnSpc>
                        <a:spcAft>
                          <a:spcPts val="0"/>
                        </a:spcAft>
                      </a:pPr>
                      <a:r>
                        <a:rPr lang="es-MX" sz="1400">
                          <a:effectLst/>
                        </a:rPr>
                        <a:t>Sólidos Totales</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mg/L</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1968</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1600</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b="1" dirty="0">
                          <a:solidFill>
                            <a:srgbClr val="FF0000"/>
                          </a:solidFill>
                          <a:effectLst/>
                        </a:rPr>
                        <a:t>No Cumple</a:t>
                      </a:r>
                      <a:endParaRPr lang="es-EC" sz="1400" b="1" dirty="0">
                        <a:solidFill>
                          <a:srgbClr val="FF0000"/>
                        </a:solidFill>
                        <a:effectLst/>
                        <a:latin typeface="Calibri"/>
                        <a:ea typeface="Times New Roman"/>
                        <a:cs typeface="Times New Roman"/>
                      </a:endParaRPr>
                    </a:p>
                  </a:txBody>
                  <a:tcPr marL="68580" marR="68580" marT="0" marB="0"/>
                </a:tc>
              </a:tr>
              <a:tr h="256842">
                <a:tc>
                  <a:txBody>
                    <a:bodyPr/>
                    <a:lstStyle/>
                    <a:p>
                      <a:pPr>
                        <a:lnSpc>
                          <a:spcPct val="115000"/>
                        </a:lnSpc>
                        <a:spcAft>
                          <a:spcPts val="0"/>
                        </a:spcAft>
                      </a:pPr>
                      <a:r>
                        <a:rPr lang="es-MX" sz="1400">
                          <a:effectLst/>
                        </a:rPr>
                        <a:t>Tensoactivos</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mg/L</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1.975</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2.0</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Cumple</a:t>
                      </a:r>
                      <a:endParaRPr lang="es-EC" sz="1400" dirty="0">
                        <a:solidFill>
                          <a:srgbClr val="000000"/>
                        </a:solidFill>
                        <a:effectLst/>
                        <a:latin typeface="Calibri"/>
                        <a:ea typeface="Times New Roman"/>
                        <a:cs typeface="Times New Roman"/>
                      </a:endParaRPr>
                    </a:p>
                  </a:txBody>
                  <a:tcPr marL="68580" marR="68580" marT="0" marB="0"/>
                </a:tc>
              </a:tr>
              <a:tr h="256842">
                <a:tc>
                  <a:txBody>
                    <a:bodyPr/>
                    <a:lstStyle/>
                    <a:p>
                      <a:pPr>
                        <a:lnSpc>
                          <a:spcPct val="115000"/>
                        </a:lnSpc>
                        <a:spcAft>
                          <a:spcPts val="0"/>
                        </a:spcAft>
                      </a:pPr>
                      <a:r>
                        <a:rPr lang="es-MX" sz="1400">
                          <a:effectLst/>
                        </a:rPr>
                        <a:t>Turbiedad</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NTU</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151</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n.e.</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a:t>
                      </a:r>
                      <a:endParaRPr lang="es-EC" sz="1400" dirty="0">
                        <a:solidFill>
                          <a:srgbClr val="000000"/>
                        </a:solidFill>
                        <a:effectLst/>
                        <a:latin typeface="Calibri"/>
                        <a:ea typeface="Times New Roman"/>
                        <a:cs typeface="Times New Roman"/>
                      </a:endParaRPr>
                    </a:p>
                  </a:txBody>
                  <a:tcPr marL="68580" marR="68580" marT="0" marB="0"/>
                </a:tc>
              </a:tr>
              <a:tr h="256842">
                <a:tc>
                  <a:txBody>
                    <a:bodyPr/>
                    <a:lstStyle/>
                    <a:p>
                      <a:pPr algn="just">
                        <a:lnSpc>
                          <a:spcPct val="115000"/>
                        </a:lnSpc>
                        <a:spcAft>
                          <a:spcPts val="0"/>
                        </a:spcAft>
                      </a:pPr>
                      <a:r>
                        <a:rPr lang="es-MX" sz="1400">
                          <a:effectLst/>
                        </a:rPr>
                        <a:t>Temperatura</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°C</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17.4</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a:effectLst/>
                        </a:rPr>
                        <a:t>&lt;40</a:t>
                      </a:r>
                      <a:endParaRPr lang="es-EC" sz="140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400" dirty="0">
                          <a:effectLst/>
                        </a:rPr>
                        <a:t>Cumple</a:t>
                      </a:r>
                      <a:endParaRPr lang="es-EC" sz="1400" dirty="0">
                        <a:solidFill>
                          <a:srgbClr val="000000"/>
                        </a:solidFill>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218562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2492896"/>
            <a:ext cx="6347713" cy="1320800"/>
          </a:xfrm>
        </p:spPr>
        <p:txBody>
          <a:bodyPr/>
          <a:lstStyle/>
          <a:p>
            <a:r>
              <a:rPr lang="es-ES" b="1" dirty="0" smtClean="0"/>
              <a:t>EVALUACION DE IMPACTOS AMBIENTALES</a:t>
            </a:r>
            <a:endParaRPr lang="es-ES" b="1" dirty="0"/>
          </a:p>
        </p:txBody>
      </p:sp>
      <p:sp>
        <p:nvSpPr>
          <p:cNvPr id="3" name="Marcador de contenido 2"/>
          <p:cNvSpPr>
            <a:spLocks noGrp="1"/>
          </p:cNvSpPr>
          <p:nvPr>
            <p:ph idx="1"/>
          </p:nvPr>
        </p:nvSpPr>
        <p:spPr>
          <a:xfrm>
            <a:off x="539552" y="6109890"/>
            <a:ext cx="5690593" cy="720080"/>
          </a:xfrm>
        </p:spPr>
        <p:txBody>
          <a:bodyPr>
            <a:normAutofit lnSpcReduction="10000"/>
          </a:bodyPr>
          <a:lstStyle/>
          <a:p>
            <a:pPr marL="0" indent="0">
              <a:buNone/>
            </a:pPr>
            <a:r>
              <a:rPr lang="es-ES" dirty="0" smtClean="0">
                <a:solidFill>
                  <a:srgbClr val="FFC000"/>
                </a:solidFill>
                <a:effectLst>
                  <a:outerShdw blurRad="38100" dist="38100" dir="2700000" algn="tl">
                    <a:srgbClr val="000000">
                      <a:alpha val="43137"/>
                    </a:srgbClr>
                  </a:outerShdw>
                </a:effectLst>
              </a:rPr>
              <a:t>! </a:t>
            </a:r>
            <a:r>
              <a:rPr lang="es-ES" sz="1200" dirty="0" smtClean="0">
                <a:solidFill>
                  <a:schemeClr val="accent3">
                    <a:lumMod val="40000"/>
                    <a:lumOff val="60000"/>
                  </a:schemeClr>
                </a:solidFill>
              </a:rPr>
              <a:t>Se utilizaron criterios de auditoría ambiental, establecidos en el TULAS, Libro VI </a:t>
            </a:r>
            <a:r>
              <a:rPr lang="es-MX" sz="1200" dirty="0">
                <a:solidFill>
                  <a:schemeClr val="accent3">
                    <a:lumMod val="40000"/>
                    <a:lumOff val="60000"/>
                  </a:schemeClr>
                </a:solidFill>
              </a:rPr>
              <a:t>de la Calidad Ambiental, Capítulo V de la Impugnación, Suspensión, Revocatoria y Registros de la Licencia Ambiental (2003)</a:t>
            </a:r>
            <a:endParaRPr lang="es-ES" sz="1200" dirty="0">
              <a:solidFill>
                <a:schemeClr val="accent3">
                  <a:lumMod val="40000"/>
                  <a:lumOff val="60000"/>
                </a:schemeClr>
              </a:solidFill>
            </a:endParaRPr>
          </a:p>
        </p:txBody>
      </p:sp>
    </p:spTree>
    <p:extLst>
      <p:ext uri="{BB962C8B-B14F-4D97-AF65-F5344CB8AC3E}">
        <p14:creationId xmlns:p14="http://schemas.microsoft.com/office/powerpoint/2010/main" val="1628128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0030" y="332656"/>
            <a:ext cx="6702250" cy="1152128"/>
          </a:xfrm>
        </p:spPr>
        <p:txBody>
          <a:bodyPr>
            <a:normAutofit/>
          </a:bodyPr>
          <a:lstStyle/>
          <a:p>
            <a:r>
              <a:rPr lang="es-EC" sz="2800" dirty="0" smtClean="0">
                <a:solidFill>
                  <a:srgbClr val="FFC000"/>
                </a:solidFill>
              </a:rPr>
              <a:t>Determinación de Cumplimiento de Legislación Ambiental</a:t>
            </a:r>
            <a:endParaRPr lang="es-EC" sz="2800" dirty="0">
              <a:solidFill>
                <a:srgbClr val="FFC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56592277"/>
              </p:ext>
            </p:extLst>
          </p:nvPr>
        </p:nvGraphicFramePr>
        <p:xfrm>
          <a:off x="1187624" y="2060848"/>
          <a:ext cx="6984776" cy="2015879"/>
        </p:xfrm>
        <a:graphic>
          <a:graphicData uri="http://schemas.openxmlformats.org/drawingml/2006/table">
            <a:tbl>
              <a:tblPr firstRow="1" firstCol="1" bandRow="1">
                <a:tableStyleId>{D7AC3CCA-C797-4891-BE02-D94E43425B78}</a:tableStyleId>
              </a:tblPr>
              <a:tblGrid>
                <a:gridCol w="1491438"/>
                <a:gridCol w="5493338"/>
              </a:tblGrid>
              <a:tr h="326717">
                <a:tc gridSpan="2">
                  <a:txBody>
                    <a:bodyPr/>
                    <a:lstStyle/>
                    <a:p>
                      <a:pPr algn="ctr">
                        <a:lnSpc>
                          <a:spcPct val="115000"/>
                        </a:lnSpc>
                        <a:spcAft>
                          <a:spcPts val="0"/>
                        </a:spcAft>
                      </a:pPr>
                      <a:r>
                        <a:rPr lang="es-MX" sz="1100" dirty="0">
                          <a:effectLst>
                            <a:outerShdw blurRad="38100" dist="38100" dir="2700000" algn="tl">
                              <a:srgbClr val="000000">
                                <a:alpha val="43137"/>
                              </a:srgbClr>
                            </a:outerShdw>
                          </a:effectLst>
                        </a:rPr>
                        <a:t>Clases de No Conformidades</a:t>
                      </a:r>
                      <a:endParaRPr lang="es-EC" sz="14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tc>
                <a:tc hMerge="1">
                  <a:txBody>
                    <a:bodyPr/>
                    <a:lstStyle/>
                    <a:p>
                      <a:endParaRPr lang="es-EC"/>
                    </a:p>
                  </a:txBody>
                  <a:tcPr/>
                </a:tc>
              </a:tr>
              <a:tr h="849045">
                <a:tc>
                  <a:txBody>
                    <a:bodyPr/>
                    <a:lstStyle/>
                    <a:p>
                      <a:pPr algn="ctr">
                        <a:lnSpc>
                          <a:spcPct val="115000"/>
                        </a:lnSpc>
                        <a:spcAft>
                          <a:spcPts val="0"/>
                        </a:spcAft>
                      </a:pPr>
                      <a:r>
                        <a:rPr lang="es-MX" sz="1200" dirty="0">
                          <a:effectLst/>
                        </a:rPr>
                        <a:t>No conformidad </a:t>
                      </a:r>
                      <a:r>
                        <a:rPr lang="es-MX" sz="1200" dirty="0" smtClean="0">
                          <a:effectLst/>
                        </a:rPr>
                        <a:t>mayor (NC+)</a:t>
                      </a:r>
                      <a:endParaRPr lang="es-EC" sz="1600" dirty="0">
                        <a:effectLst/>
                        <a:latin typeface="Calibri"/>
                        <a:ea typeface="Times New Roman"/>
                        <a:cs typeface="Times New Roman"/>
                      </a:endParaRPr>
                    </a:p>
                  </a:txBody>
                  <a:tcPr marL="68580" marR="68580" marT="0" marB="0">
                    <a:solidFill>
                      <a:srgbClr val="FF0000"/>
                    </a:solidFill>
                  </a:tcPr>
                </a:tc>
                <a:tc>
                  <a:txBody>
                    <a:bodyPr/>
                    <a:lstStyle/>
                    <a:p>
                      <a:pPr algn="just">
                        <a:lnSpc>
                          <a:spcPct val="115000"/>
                        </a:lnSpc>
                        <a:spcAft>
                          <a:spcPts val="0"/>
                        </a:spcAft>
                      </a:pPr>
                      <a:r>
                        <a:rPr lang="es-ES" sz="1200" dirty="0">
                          <a:effectLst/>
                        </a:rPr>
                        <a:t>Falta grave frente a las leyes aplicables, es de difícil corrección o remediación, además involucra una alta inversión de tiempo, recursos humanos y económicos. </a:t>
                      </a:r>
                      <a:endParaRPr lang="es-EC" sz="1600" dirty="0">
                        <a:effectLst/>
                        <a:latin typeface="Calibri"/>
                        <a:ea typeface="Times New Roman"/>
                        <a:cs typeface="Times New Roman"/>
                      </a:endParaRPr>
                    </a:p>
                  </a:txBody>
                  <a:tcPr marL="68580" marR="68580" marT="0" marB="0"/>
                </a:tc>
              </a:tr>
              <a:tr h="840117">
                <a:tc>
                  <a:txBody>
                    <a:bodyPr/>
                    <a:lstStyle/>
                    <a:p>
                      <a:pPr algn="ctr">
                        <a:lnSpc>
                          <a:spcPct val="115000"/>
                        </a:lnSpc>
                        <a:spcAft>
                          <a:spcPts val="0"/>
                        </a:spcAft>
                      </a:pPr>
                      <a:r>
                        <a:rPr lang="es-MX" sz="1200" dirty="0">
                          <a:effectLst/>
                        </a:rPr>
                        <a:t>No conformidad </a:t>
                      </a:r>
                      <a:r>
                        <a:rPr lang="es-MX" sz="1200" dirty="0" smtClean="0">
                          <a:effectLst/>
                        </a:rPr>
                        <a:t>menor (</a:t>
                      </a:r>
                      <a:r>
                        <a:rPr lang="es-MX" sz="1200" dirty="0" err="1" smtClean="0">
                          <a:effectLst/>
                        </a:rPr>
                        <a:t>nc</a:t>
                      </a:r>
                      <a:r>
                        <a:rPr lang="es-MX" sz="1200" dirty="0" smtClean="0">
                          <a:effectLst/>
                        </a:rPr>
                        <a:t>-)</a:t>
                      </a:r>
                      <a:endParaRPr lang="es-EC" sz="1600" dirty="0">
                        <a:effectLst/>
                        <a:latin typeface="Calibri"/>
                        <a:ea typeface="Times New Roman"/>
                        <a:cs typeface="Times New Roman"/>
                      </a:endParaRPr>
                    </a:p>
                  </a:txBody>
                  <a:tcPr marL="68580" marR="68580" marT="0" marB="0">
                    <a:solidFill>
                      <a:schemeClr val="accent4"/>
                    </a:solidFill>
                  </a:tcPr>
                </a:tc>
                <a:tc>
                  <a:txBody>
                    <a:bodyPr/>
                    <a:lstStyle/>
                    <a:p>
                      <a:pPr algn="just">
                        <a:lnSpc>
                          <a:spcPct val="115000"/>
                        </a:lnSpc>
                        <a:spcAft>
                          <a:spcPts val="0"/>
                        </a:spcAft>
                      </a:pPr>
                      <a:r>
                        <a:rPr lang="es-MX" sz="1200" dirty="0">
                          <a:effectLst/>
                        </a:rPr>
                        <a:t>F</a:t>
                      </a:r>
                      <a:r>
                        <a:rPr lang="es-ES" sz="1200" dirty="0">
                          <a:effectLst/>
                        </a:rPr>
                        <a:t>alta leve frente a las leyes aplicables, es un evento de magnitud pequeña, poco riesgo, e impactos menores, es de fácil y rápida corrección, además que implica un bajo costo de remediación.</a:t>
                      </a:r>
                      <a:endParaRPr lang="es-EC" sz="1600" dirty="0">
                        <a:effectLst/>
                        <a:latin typeface="Calibri"/>
                        <a:ea typeface="Times New Roman"/>
                        <a:cs typeface="Times New Roman"/>
                      </a:endParaRPr>
                    </a:p>
                  </a:txBody>
                  <a:tcPr marL="68580" marR="68580" marT="0" marB="0"/>
                </a:tc>
              </a:tr>
            </a:tbl>
          </a:graphicData>
        </a:graphic>
      </p:graphicFrame>
      <p:sp>
        <p:nvSpPr>
          <p:cNvPr id="5" name="4 Rectángulo"/>
          <p:cNvSpPr/>
          <p:nvPr/>
        </p:nvSpPr>
        <p:spPr>
          <a:xfrm>
            <a:off x="1259632" y="3933056"/>
            <a:ext cx="1443024" cy="415498"/>
          </a:xfrm>
          <a:prstGeom prst="rect">
            <a:avLst/>
          </a:prstGeom>
        </p:spPr>
        <p:txBody>
          <a:bodyPr wrap="none">
            <a:spAutoFit/>
          </a:bodyPr>
          <a:lstStyle/>
          <a:p>
            <a:endParaRPr lang="es-MX" sz="1050" dirty="0" smtClean="0"/>
          </a:p>
          <a:p>
            <a:r>
              <a:rPr lang="es-MX" sz="1050" dirty="0" smtClean="0"/>
              <a:t>Fuente</a:t>
            </a:r>
            <a:r>
              <a:rPr lang="es-MX" sz="1050" dirty="0"/>
              <a:t>: TULAS, 2003</a:t>
            </a:r>
            <a:endParaRPr lang="es-EC" sz="1050" dirty="0"/>
          </a:p>
        </p:txBody>
      </p:sp>
      <p:sp>
        <p:nvSpPr>
          <p:cNvPr id="6" name="1 Título"/>
          <p:cNvSpPr txBox="1">
            <a:spLocks/>
          </p:cNvSpPr>
          <p:nvPr/>
        </p:nvSpPr>
        <p:spPr>
          <a:xfrm>
            <a:off x="418630" y="3846077"/>
            <a:ext cx="6347713" cy="66304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C" sz="2800" dirty="0">
              <a:solidFill>
                <a:srgbClr val="FFC000"/>
              </a:solidFill>
            </a:endParaRPr>
          </a:p>
        </p:txBody>
      </p:sp>
      <p:sp>
        <p:nvSpPr>
          <p:cNvPr id="7" name="2 Marcador de contenido"/>
          <p:cNvSpPr txBox="1">
            <a:spLocks/>
          </p:cNvSpPr>
          <p:nvPr/>
        </p:nvSpPr>
        <p:spPr>
          <a:xfrm>
            <a:off x="755526" y="4596099"/>
            <a:ext cx="7920930" cy="18572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chemeClr val="accent3"/>
              </a:buClr>
            </a:pPr>
            <a:endParaRPr lang="es-MX" sz="2000" dirty="0" smtClean="0"/>
          </a:p>
        </p:txBody>
      </p:sp>
    </p:spTree>
    <p:extLst>
      <p:ext uri="{BB962C8B-B14F-4D97-AF65-F5344CB8AC3E}">
        <p14:creationId xmlns:p14="http://schemas.microsoft.com/office/powerpoint/2010/main" val="1771103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393576"/>
            <a:ext cx="6347713" cy="731168"/>
          </a:xfrm>
        </p:spPr>
        <p:txBody>
          <a:bodyPr>
            <a:normAutofit fontScale="90000"/>
          </a:bodyPr>
          <a:lstStyle/>
          <a:p>
            <a:pPr algn="ctr"/>
            <a:r>
              <a:rPr lang="es-EC" b="1" dirty="0" smtClean="0">
                <a:solidFill>
                  <a:schemeClr val="accent3"/>
                </a:solidFill>
              </a:rPr>
              <a:t>Descripción de la Base Aérea Cotopaxi</a:t>
            </a:r>
            <a:endParaRPr lang="es-EC" b="1" dirty="0">
              <a:solidFill>
                <a:schemeClr val="accent3"/>
              </a:solidFill>
            </a:endParaRPr>
          </a:p>
        </p:txBody>
      </p:sp>
      <p:sp>
        <p:nvSpPr>
          <p:cNvPr id="5" name="4 Marcador de contenido"/>
          <p:cNvSpPr>
            <a:spLocks noGrp="1"/>
          </p:cNvSpPr>
          <p:nvPr>
            <p:ph idx="1"/>
          </p:nvPr>
        </p:nvSpPr>
        <p:spPr>
          <a:xfrm>
            <a:off x="179512" y="1844824"/>
            <a:ext cx="3384376" cy="3384376"/>
          </a:xfrm>
        </p:spPr>
        <p:txBody>
          <a:bodyPr>
            <a:normAutofit/>
          </a:bodyPr>
          <a:lstStyle/>
          <a:p>
            <a:pPr marL="0" indent="0">
              <a:buNone/>
            </a:pPr>
            <a:r>
              <a:rPr lang="es-MX" sz="2400" b="1" dirty="0" smtClean="0">
                <a:solidFill>
                  <a:schemeClr val="accent6"/>
                </a:solidFill>
              </a:rPr>
              <a:t>UBICACIÓN:</a:t>
            </a:r>
            <a:r>
              <a:rPr lang="es-MX" sz="2000" b="1" dirty="0" smtClean="0">
                <a:solidFill>
                  <a:schemeClr val="accent6"/>
                </a:solidFill>
              </a:rPr>
              <a:t> </a:t>
            </a:r>
            <a:r>
              <a:rPr lang="es-MX" sz="1600" dirty="0" smtClean="0"/>
              <a:t>UTM </a:t>
            </a:r>
            <a:r>
              <a:rPr lang="es-MX" sz="1600" dirty="0"/>
              <a:t>WGS84 0764867</a:t>
            </a:r>
            <a:r>
              <a:rPr lang="es-MX" sz="1600" dirty="0" smtClean="0"/>
              <a:t>X</a:t>
            </a:r>
            <a:r>
              <a:rPr lang="es-MX" sz="1600" dirty="0"/>
              <a:t>; 9898223</a:t>
            </a:r>
            <a:r>
              <a:rPr lang="es-MX" sz="1600" dirty="0" smtClean="0"/>
              <a:t>Y</a:t>
            </a:r>
            <a:r>
              <a:rPr lang="es-MX" sz="1600" dirty="0"/>
              <a:t>; </a:t>
            </a:r>
            <a:r>
              <a:rPr lang="es-MX" sz="1600" dirty="0" smtClean="0"/>
              <a:t>2.754 </a:t>
            </a:r>
            <a:r>
              <a:rPr lang="es-MX" sz="1600" dirty="0"/>
              <a:t>msnm</a:t>
            </a:r>
            <a:endParaRPr lang="es-MX" dirty="0"/>
          </a:p>
          <a:p>
            <a:pPr lvl="1"/>
            <a:r>
              <a:rPr lang="es-MX" sz="1900" dirty="0"/>
              <a:t>Provincia de </a:t>
            </a:r>
            <a:r>
              <a:rPr lang="es-MX" sz="1900" dirty="0" smtClean="0"/>
              <a:t>Cotopaxi</a:t>
            </a:r>
          </a:p>
          <a:p>
            <a:pPr lvl="1"/>
            <a:r>
              <a:rPr lang="es-MX" sz="1900" dirty="0" smtClean="0"/>
              <a:t>Parroquia urbana La </a:t>
            </a:r>
            <a:r>
              <a:rPr lang="es-MX" sz="1900" dirty="0" err="1" smtClean="0"/>
              <a:t>Matríz</a:t>
            </a:r>
            <a:endParaRPr lang="es-MX" sz="1900" dirty="0" smtClean="0"/>
          </a:p>
          <a:p>
            <a:pPr lvl="1"/>
            <a:r>
              <a:rPr lang="es-MX" sz="1900" dirty="0" smtClean="0"/>
              <a:t>Ciudad </a:t>
            </a:r>
            <a:r>
              <a:rPr lang="es-MX" sz="1900" dirty="0"/>
              <a:t>de Latacunga (Sector Norte</a:t>
            </a:r>
            <a:r>
              <a:rPr lang="es-MX" sz="1900" dirty="0" smtClean="0"/>
              <a:t>)</a:t>
            </a:r>
          </a:p>
          <a:p>
            <a:pPr marL="457200" lvl="1" indent="0">
              <a:buNone/>
            </a:pPr>
            <a:endParaRPr lang="es-MX" sz="1900" dirty="0"/>
          </a:p>
        </p:txBody>
      </p:sp>
      <p:pic>
        <p:nvPicPr>
          <p:cNvPr id="9" name="8 Imagen" descr="G:\tesis maestría UV\Mapa definitivo base aerea cotopax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1628800"/>
            <a:ext cx="5337810" cy="4582795"/>
          </a:xfrm>
          <a:prstGeom prst="rect">
            <a:avLst/>
          </a:prstGeom>
          <a:noFill/>
          <a:ln>
            <a:noFill/>
          </a:ln>
        </p:spPr>
      </p:pic>
    </p:spTree>
    <p:extLst>
      <p:ext uri="{BB962C8B-B14F-4D97-AF65-F5344CB8AC3E}">
        <p14:creationId xmlns:p14="http://schemas.microsoft.com/office/powerpoint/2010/main" val="3046664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7058745" cy="1320800"/>
          </a:xfrm>
        </p:spPr>
        <p:txBody>
          <a:bodyPr>
            <a:normAutofit fontScale="90000"/>
          </a:bodyPr>
          <a:lstStyle/>
          <a:p>
            <a:pPr algn="ctr"/>
            <a:r>
              <a:rPr lang="es-EC" dirty="0">
                <a:solidFill>
                  <a:srgbClr val="FFC000"/>
                </a:solidFill>
              </a:rPr>
              <a:t>Análisis del cumplimiento Ambiental</a:t>
            </a:r>
            <a:br>
              <a:rPr lang="es-EC" dirty="0">
                <a:solidFill>
                  <a:srgbClr val="FFC000"/>
                </a:solidFill>
              </a:rPr>
            </a:br>
            <a:endParaRPr lang="es-EC" dirty="0"/>
          </a:p>
        </p:txBody>
      </p:sp>
      <p:sp>
        <p:nvSpPr>
          <p:cNvPr id="3" name="2 Marcador de contenido"/>
          <p:cNvSpPr>
            <a:spLocks noGrp="1"/>
          </p:cNvSpPr>
          <p:nvPr>
            <p:ph idx="1"/>
          </p:nvPr>
        </p:nvSpPr>
        <p:spPr>
          <a:xfrm>
            <a:off x="899592" y="1484784"/>
            <a:ext cx="6347714" cy="3880773"/>
          </a:xfrm>
        </p:spPr>
        <p:txBody>
          <a:bodyPr/>
          <a:lstStyle/>
          <a:p>
            <a:pPr marL="0" lvl="0" indent="0" defTabSz="914400">
              <a:spcBef>
                <a:spcPts val="0"/>
              </a:spcBef>
              <a:buClr>
                <a:srgbClr val="E6B91E"/>
              </a:buClr>
              <a:buSzTx/>
              <a:buNone/>
            </a:pPr>
            <a:r>
              <a:rPr lang="es-MX" sz="2000" dirty="0">
                <a:solidFill>
                  <a:prstClr val="white"/>
                </a:solidFill>
              </a:rPr>
              <a:t>Se evaluaron 53 artículos de la Normativa Ambiental Vigente. </a:t>
            </a:r>
          </a:p>
          <a:p>
            <a:endParaRPr lang="es-EC" dirty="0"/>
          </a:p>
        </p:txBody>
      </p:sp>
      <p:graphicFrame>
        <p:nvGraphicFramePr>
          <p:cNvPr id="4" name="2 Gráfico"/>
          <p:cNvGraphicFramePr>
            <a:graphicFrameLocks/>
          </p:cNvGraphicFramePr>
          <p:nvPr>
            <p:extLst>
              <p:ext uri="{D42A27DB-BD31-4B8C-83A1-F6EECF244321}">
                <p14:modId xmlns:p14="http://schemas.microsoft.com/office/powerpoint/2010/main" val="3617942224"/>
              </p:ext>
            </p:extLst>
          </p:nvPr>
        </p:nvGraphicFramePr>
        <p:xfrm>
          <a:off x="1331640" y="2636912"/>
          <a:ext cx="5256584"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6820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7268" y="332656"/>
            <a:ext cx="7488832" cy="792088"/>
          </a:xfrm>
        </p:spPr>
        <p:txBody>
          <a:bodyPr>
            <a:normAutofit/>
          </a:bodyPr>
          <a:lstStyle/>
          <a:p>
            <a:r>
              <a:rPr lang="es-EC" sz="3000" b="1" dirty="0" smtClean="0">
                <a:solidFill>
                  <a:srgbClr val="FFC000"/>
                </a:solidFill>
              </a:rPr>
              <a:t>Análisis del Cumplimiento Ambiental</a:t>
            </a:r>
            <a:endParaRPr lang="es-EC" sz="3000" b="1" dirty="0">
              <a:solidFill>
                <a:srgbClr val="FFC000"/>
              </a:solidFill>
            </a:endParaRPr>
          </a:p>
        </p:txBody>
      </p:sp>
      <p:sp>
        <p:nvSpPr>
          <p:cNvPr id="3" name="2 Marcador de contenido"/>
          <p:cNvSpPr>
            <a:spLocks noGrp="1"/>
          </p:cNvSpPr>
          <p:nvPr>
            <p:ph idx="1"/>
          </p:nvPr>
        </p:nvSpPr>
        <p:spPr>
          <a:xfrm>
            <a:off x="107504" y="980728"/>
            <a:ext cx="8784976" cy="5472608"/>
          </a:xfrm>
        </p:spPr>
        <p:txBody>
          <a:bodyPr>
            <a:normAutofit/>
          </a:bodyPr>
          <a:lstStyle/>
          <a:p>
            <a:r>
              <a:rPr lang="es-MX" sz="2200" dirty="0" smtClean="0">
                <a:solidFill>
                  <a:schemeClr val="accent5">
                    <a:lumMod val="60000"/>
                    <a:lumOff val="40000"/>
                  </a:schemeClr>
                </a:solidFill>
              </a:rPr>
              <a:t>No </a:t>
            </a:r>
            <a:r>
              <a:rPr lang="es-MX" sz="2200" dirty="0">
                <a:solidFill>
                  <a:schemeClr val="accent5">
                    <a:lumMod val="60000"/>
                    <a:lumOff val="40000"/>
                  </a:schemeClr>
                </a:solidFill>
              </a:rPr>
              <a:t>Conformidades </a:t>
            </a:r>
            <a:r>
              <a:rPr lang="es-MX" sz="2200" dirty="0" smtClean="0">
                <a:solidFill>
                  <a:schemeClr val="accent5">
                    <a:lumMod val="60000"/>
                    <a:lumOff val="40000"/>
                  </a:schemeClr>
                </a:solidFill>
              </a:rPr>
              <a:t>Mayores</a:t>
            </a:r>
            <a:r>
              <a:rPr lang="es-MX" sz="2200" dirty="0">
                <a:solidFill>
                  <a:schemeClr val="accent5">
                    <a:lumMod val="60000"/>
                    <a:lumOff val="40000"/>
                  </a:schemeClr>
                </a:solidFill>
              </a:rPr>
              <a:t>:</a:t>
            </a:r>
            <a:endParaRPr lang="es-MX" sz="2200" dirty="0" smtClean="0">
              <a:solidFill>
                <a:schemeClr val="accent5">
                  <a:lumMod val="60000"/>
                  <a:lumOff val="40000"/>
                </a:schemeClr>
              </a:solidFill>
            </a:endParaRPr>
          </a:p>
          <a:p>
            <a:pPr lvl="1">
              <a:buClr>
                <a:schemeClr val="accent3">
                  <a:lumMod val="75000"/>
                </a:schemeClr>
              </a:buClr>
              <a:buSzPct val="95000"/>
              <a:buFont typeface="Wingdings" panose="05000000000000000000" pitchFamily="2" charset="2"/>
              <a:buChar char="§"/>
            </a:pPr>
            <a:r>
              <a:rPr lang="es-MX" sz="2000" dirty="0" smtClean="0"/>
              <a:t>Diez (10) </a:t>
            </a:r>
            <a:r>
              <a:rPr lang="es-MX" sz="2000" dirty="0"/>
              <a:t>tienen relación con los efluentes líquidos que genera </a:t>
            </a:r>
            <a:r>
              <a:rPr lang="es-MX" sz="2000" dirty="0" smtClean="0"/>
              <a:t>la Base Aérea y que son </a:t>
            </a:r>
            <a:r>
              <a:rPr lang="es-MX" sz="2000" dirty="0"/>
              <a:t>descargados directamente al sistema de alcantarillado sin tratamiento ni caracterización </a:t>
            </a:r>
            <a:r>
              <a:rPr lang="es-MX" sz="2000" dirty="0" smtClean="0"/>
              <a:t>previa; algunos parámetros no </a:t>
            </a:r>
            <a:r>
              <a:rPr lang="es-MX" sz="2000" dirty="0"/>
              <a:t>cumplieron </a:t>
            </a:r>
            <a:r>
              <a:rPr lang="es-MX" sz="2000" dirty="0" smtClean="0"/>
              <a:t>con </a:t>
            </a:r>
            <a:r>
              <a:rPr lang="es-MX" sz="2000" dirty="0"/>
              <a:t>los límites máximos permitidos establecidos en la Legislación </a:t>
            </a:r>
            <a:r>
              <a:rPr lang="es-MX" sz="2000" dirty="0" smtClean="0"/>
              <a:t>Ambiental.</a:t>
            </a:r>
          </a:p>
          <a:p>
            <a:pPr lvl="1">
              <a:buClr>
                <a:schemeClr val="accent3">
                  <a:lumMod val="75000"/>
                </a:schemeClr>
              </a:buClr>
              <a:buSzPct val="95000"/>
              <a:buFont typeface="Wingdings" panose="05000000000000000000" pitchFamily="2" charset="2"/>
              <a:buChar char="§"/>
            </a:pPr>
            <a:r>
              <a:rPr lang="es-MX" sz="2000" dirty="0" smtClean="0"/>
              <a:t>Doce (12) tienen relación </a:t>
            </a:r>
            <a:r>
              <a:rPr lang="es-MX" sz="2000" dirty="0"/>
              <a:t>con la inexistencia de un Plan de Gestión de </a:t>
            </a:r>
            <a:r>
              <a:rPr lang="es-MX" sz="2000" dirty="0" smtClean="0"/>
              <a:t>Desechos.</a:t>
            </a:r>
          </a:p>
          <a:p>
            <a:pPr lvl="1">
              <a:buClr>
                <a:schemeClr val="accent3">
                  <a:lumMod val="75000"/>
                </a:schemeClr>
              </a:buClr>
              <a:buSzPct val="95000"/>
              <a:buFont typeface="Wingdings" panose="05000000000000000000" pitchFamily="2" charset="2"/>
              <a:buChar char="§"/>
            </a:pPr>
            <a:r>
              <a:rPr lang="es-MX" sz="2000" dirty="0" smtClean="0"/>
              <a:t>Tres (3) con la ausencia de actividades de Gestión Ambiental y Licenciamiento.</a:t>
            </a:r>
          </a:p>
          <a:p>
            <a:pPr lvl="1">
              <a:buClr>
                <a:schemeClr val="accent3">
                  <a:lumMod val="75000"/>
                </a:schemeClr>
              </a:buClr>
              <a:buSzPct val="95000"/>
              <a:buFont typeface="Wingdings" panose="05000000000000000000" pitchFamily="2" charset="2"/>
              <a:buChar char="§"/>
            </a:pPr>
            <a:r>
              <a:rPr lang="es-MX" sz="2000" dirty="0" smtClean="0"/>
              <a:t>Dos (2) con el inadecuado almacenamiento                                      y manejo de combustibles.</a:t>
            </a:r>
          </a:p>
          <a:p>
            <a:pPr lvl="1">
              <a:buClr>
                <a:schemeClr val="accent3">
                  <a:lumMod val="75000"/>
                </a:schemeClr>
              </a:buClr>
              <a:buSzPct val="95000"/>
              <a:buFont typeface="Wingdings" panose="05000000000000000000" pitchFamily="2" charset="2"/>
              <a:buChar char="§"/>
            </a:pPr>
            <a:r>
              <a:rPr lang="es-MX" sz="2000" dirty="0"/>
              <a:t>Uno (1) con la ausencia de un sistema </a:t>
            </a:r>
            <a:r>
              <a:rPr lang="es-MX" sz="2000" dirty="0" smtClean="0"/>
              <a:t>de                            </a:t>
            </a:r>
            <a:r>
              <a:rPr lang="es-MX" sz="2000" dirty="0"/>
              <a:t>detección de humo y alarma de </a:t>
            </a:r>
            <a:r>
              <a:rPr lang="es-MX" sz="2000" dirty="0" smtClean="0"/>
              <a:t>incendios                                       </a:t>
            </a:r>
            <a:r>
              <a:rPr lang="es-MX" sz="2000" dirty="0"/>
              <a:t>en las </a:t>
            </a:r>
            <a:r>
              <a:rPr lang="es-MX" sz="2000" dirty="0" smtClean="0"/>
              <a:t>instalaciones.</a:t>
            </a:r>
            <a:endParaRPr lang="es-EC" sz="20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858460" y="4725144"/>
            <a:ext cx="3285540"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578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692696"/>
            <a:ext cx="6347713" cy="803176"/>
          </a:xfrm>
        </p:spPr>
        <p:txBody>
          <a:bodyPr/>
          <a:lstStyle/>
          <a:p>
            <a:pPr algn="ctr"/>
            <a:r>
              <a:rPr lang="es-EC" b="1" dirty="0" smtClean="0">
                <a:solidFill>
                  <a:srgbClr val="FFC000"/>
                </a:solidFill>
              </a:rPr>
              <a:t>Matriz de </a:t>
            </a:r>
            <a:r>
              <a:rPr lang="es-EC" b="1" dirty="0" err="1" smtClean="0">
                <a:solidFill>
                  <a:srgbClr val="FFC000"/>
                </a:solidFill>
              </a:rPr>
              <a:t>Leopold</a:t>
            </a:r>
            <a:endParaRPr lang="es-EC" b="1" dirty="0">
              <a:solidFill>
                <a:srgbClr val="FFC000"/>
              </a:solidFill>
            </a:endParaRPr>
          </a:p>
        </p:txBody>
      </p:sp>
      <p:sp>
        <p:nvSpPr>
          <p:cNvPr id="3" name="2 Marcador de contenido"/>
          <p:cNvSpPr>
            <a:spLocks noGrp="1"/>
          </p:cNvSpPr>
          <p:nvPr>
            <p:ph idx="1"/>
          </p:nvPr>
        </p:nvSpPr>
        <p:spPr>
          <a:xfrm>
            <a:off x="490558" y="1852483"/>
            <a:ext cx="7920880" cy="3880773"/>
          </a:xfrm>
        </p:spPr>
        <p:txBody>
          <a:bodyPr>
            <a:normAutofit/>
          </a:bodyPr>
          <a:lstStyle/>
          <a:p>
            <a:r>
              <a:rPr lang="es-MX" sz="2000" dirty="0" smtClean="0"/>
              <a:t>Lista </a:t>
            </a:r>
            <a:r>
              <a:rPr lang="es-MX" sz="2000" dirty="0"/>
              <a:t>de control bidimensional. En una dimensión se muestran las características individuales de un proyecto (actividades, propuestas, elementos de impacto, etc.), </a:t>
            </a:r>
            <a:r>
              <a:rPr lang="es-MX" sz="2000" dirty="0" smtClean="0"/>
              <a:t>y en </a:t>
            </a:r>
            <a:r>
              <a:rPr lang="es-MX" sz="2000" dirty="0"/>
              <a:t>otra dimensión se identifican las categorías ambientales que pueden ser afectadas por el proyecto.</a:t>
            </a:r>
            <a:endParaRPr lang="es-EC" sz="2000" dirty="0"/>
          </a:p>
        </p:txBody>
      </p:sp>
      <p:sp>
        <p:nvSpPr>
          <p:cNvPr id="4" name="2 Marcador de contenido"/>
          <p:cNvSpPr txBox="1">
            <a:spLocks/>
          </p:cNvSpPr>
          <p:nvPr/>
        </p:nvSpPr>
        <p:spPr>
          <a:xfrm>
            <a:off x="467544" y="3645024"/>
            <a:ext cx="7776864" cy="34294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sz="2000" dirty="0" smtClean="0"/>
              <a:t>Es el resultado de la valoración de magnitud e importancia del impacto, en una escala que va de uno a diez.</a:t>
            </a:r>
          </a:p>
          <a:p>
            <a:pPr lvl="1">
              <a:buClr>
                <a:schemeClr val="accent3"/>
              </a:buClr>
              <a:buSzPct val="93000"/>
              <a:buFont typeface="Wingdings" panose="05000000000000000000" pitchFamily="2" charset="2"/>
              <a:buChar char="§"/>
            </a:pPr>
            <a:r>
              <a:rPr lang="es-MX" sz="1800" dirty="0" smtClean="0"/>
              <a:t>La </a:t>
            </a:r>
            <a:r>
              <a:rPr lang="es-MX" sz="1800" b="1" dirty="0" smtClean="0">
                <a:solidFill>
                  <a:srgbClr val="0070C0"/>
                </a:solidFill>
              </a:rPr>
              <a:t>magnitud</a:t>
            </a:r>
            <a:r>
              <a:rPr lang="es-MX" sz="1800" dirty="0" smtClean="0"/>
              <a:t> del impacto hace referencia a su cantidad física; si es grande o pequeño dependerá del patrón de comparación y puede tener el carácter de positivo o negativo. </a:t>
            </a:r>
          </a:p>
          <a:p>
            <a:pPr lvl="1">
              <a:buClr>
                <a:schemeClr val="accent3"/>
              </a:buClr>
              <a:buSzPct val="93000"/>
              <a:buFont typeface="Wingdings" panose="05000000000000000000" pitchFamily="2" charset="2"/>
              <a:buChar char="§"/>
            </a:pPr>
            <a:r>
              <a:rPr lang="es-MX" sz="1800" dirty="0" smtClean="0"/>
              <a:t>La </a:t>
            </a:r>
            <a:r>
              <a:rPr lang="es-MX" sz="1800" b="1" dirty="0" smtClean="0">
                <a:solidFill>
                  <a:srgbClr val="9966FF"/>
                </a:solidFill>
              </a:rPr>
              <a:t>importancia</a:t>
            </a:r>
            <a:r>
              <a:rPr lang="es-MX" sz="1800" dirty="0" smtClean="0"/>
              <a:t>, que sólo puede recibir valores positivos, queda dada por la ponderación que se le asigne.</a:t>
            </a:r>
            <a:endParaRPr lang="es-EC" sz="1800" dirty="0"/>
          </a:p>
        </p:txBody>
      </p:sp>
    </p:spTree>
    <p:extLst>
      <p:ext uri="{BB962C8B-B14F-4D97-AF65-F5344CB8AC3E}">
        <p14:creationId xmlns:p14="http://schemas.microsoft.com/office/powerpoint/2010/main" val="4067610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Importancia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6025584"/>
              </p:ext>
            </p:extLst>
          </p:nvPr>
        </p:nvGraphicFramePr>
        <p:xfrm>
          <a:off x="323528" y="1412776"/>
          <a:ext cx="8280920" cy="2061806"/>
        </p:xfrm>
        <a:graphic>
          <a:graphicData uri="http://schemas.openxmlformats.org/drawingml/2006/table">
            <a:tbl>
              <a:tblPr firstRow="1" firstCol="1" bandRow="1">
                <a:tableStyleId>{91EBBBCC-DAD2-459C-BE2E-F6DE35CF9A28}</a:tableStyleId>
              </a:tblPr>
              <a:tblGrid>
                <a:gridCol w="1689079"/>
                <a:gridCol w="1371982"/>
                <a:gridCol w="1334308"/>
                <a:gridCol w="1177331"/>
                <a:gridCol w="1334308"/>
                <a:gridCol w="1373912"/>
              </a:tblGrid>
              <a:tr h="220705">
                <a:tc rowSpan="2">
                  <a:txBody>
                    <a:bodyPr/>
                    <a:lstStyle/>
                    <a:p>
                      <a:pPr algn="ctr">
                        <a:lnSpc>
                          <a:spcPct val="115000"/>
                        </a:lnSpc>
                        <a:spcAft>
                          <a:spcPts val="0"/>
                        </a:spcAft>
                      </a:pPr>
                      <a:r>
                        <a:rPr lang="es-MX" sz="1200" dirty="0">
                          <a:effectLst/>
                        </a:rPr>
                        <a:t>Características de la Importancia del Impacto Ambiental</a:t>
                      </a:r>
                      <a:endParaRPr lang="es-EC" sz="1200" dirty="0">
                        <a:effectLst/>
                        <a:latin typeface="Calibri"/>
                        <a:ea typeface="Times New Roman"/>
                        <a:cs typeface="Times New Roman"/>
                      </a:endParaRPr>
                    </a:p>
                  </a:txBody>
                  <a:tcPr marL="68580" marR="68580" marT="0" marB="0" anchor="ctr"/>
                </a:tc>
                <a:tc gridSpan="5">
                  <a:txBody>
                    <a:bodyPr/>
                    <a:lstStyle/>
                    <a:p>
                      <a:pPr algn="ctr">
                        <a:lnSpc>
                          <a:spcPct val="115000"/>
                        </a:lnSpc>
                        <a:spcAft>
                          <a:spcPts val="0"/>
                        </a:spcAft>
                      </a:pPr>
                      <a:r>
                        <a:rPr lang="es-MX" sz="1200">
                          <a:effectLst/>
                        </a:rPr>
                        <a:t>Puntuación de Acuerdo a la Magnitud de la Característica</a:t>
                      </a:r>
                      <a:endParaRPr lang="es-EC" sz="1200">
                        <a:effectLst/>
                        <a:latin typeface="Calibri"/>
                        <a:ea typeface="Times New Roman"/>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43189">
                <a:tc vMerge="1">
                  <a:txBody>
                    <a:bodyPr/>
                    <a:lstStyle/>
                    <a:p>
                      <a:endParaRPr lang="es-EC"/>
                    </a:p>
                  </a:txBody>
                  <a:tcPr/>
                </a:tc>
                <a:tc>
                  <a:txBody>
                    <a:bodyPr/>
                    <a:lstStyle/>
                    <a:p>
                      <a:pPr algn="ctr">
                        <a:lnSpc>
                          <a:spcPct val="115000"/>
                        </a:lnSpc>
                        <a:spcAft>
                          <a:spcPts val="0"/>
                        </a:spcAft>
                      </a:pPr>
                      <a:r>
                        <a:rPr lang="es-MX" sz="1200" dirty="0">
                          <a:effectLst/>
                        </a:rPr>
                        <a:t>1.0</a:t>
                      </a:r>
                      <a:endParaRPr lang="es-EC"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dirty="0">
                          <a:effectLst/>
                        </a:rPr>
                        <a:t>2.5</a:t>
                      </a:r>
                      <a:endParaRPr lang="es-EC"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dirty="0">
                          <a:effectLst/>
                        </a:rPr>
                        <a:t>5.0</a:t>
                      </a:r>
                      <a:endParaRPr lang="es-EC"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dirty="0">
                          <a:effectLst/>
                        </a:rPr>
                        <a:t>7.5</a:t>
                      </a:r>
                      <a:endParaRPr lang="es-EC"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dirty="0">
                          <a:effectLst/>
                        </a:rPr>
                        <a:t>10.0</a:t>
                      </a:r>
                      <a:endParaRPr lang="es-EC" sz="1200" dirty="0">
                        <a:effectLst/>
                        <a:latin typeface="Calibri"/>
                        <a:ea typeface="Times New Roman"/>
                        <a:cs typeface="Times New Roman"/>
                      </a:endParaRPr>
                    </a:p>
                  </a:txBody>
                  <a:tcPr marL="68580" marR="68580" marT="0" marB="0" anchor="ctr"/>
                </a:tc>
              </a:tr>
              <a:tr h="220705">
                <a:tc>
                  <a:txBody>
                    <a:bodyPr/>
                    <a:lstStyle/>
                    <a:p>
                      <a:pPr algn="ctr">
                        <a:lnSpc>
                          <a:spcPct val="115000"/>
                        </a:lnSpc>
                        <a:spcAft>
                          <a:spcPts val="0"/>
                        </a:spcAft>
                      </a:pPr>
                      <a:r>
                        <a:rPr lang="es-MX" sz="1200">
                          <a:effectLst/>
                        </a:rPr>
                        <a:t>Extensión</a:t>
                      </a:r>
                      <a:endParaRPr lang="es-EC"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a:effectLst/>
                        </a:rPr>
                        <a:t>Puntual</a:t>
                      </a:r>
                      <a:endParaRPr lang="es-EC"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a:effectLst/>
                        </a:rPr>
                        <a:t>Particular</a:t>
                      </a:r>
                      <a:endParaRPr lang="es-EC"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dirty="0">
                          <a:effectLst/>
                        </a:rPr>
                        <a:t>Local</a:t>
                      </a:r>
                      <a:endParaRPr lang="es-EC"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dirty="0">
                          <a:effectLst/>
                        </a:rPr>
                        <a:t>Generalizada</a:t>
                      </a:r>
                      <a:endParaRPr lang="es-EC"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a:effectLst/>
                        </a:rPr>
                        <a:t>Regional</a:t>
                      </a:r>
                      <a:endParaRPr lang="es-EC" sz="1200">
                        <a:effectLst/>
                        <a:latin typeface="Calibri"/>
                        <a:ea typeface="Times New Roman"/>
                        <a:cs typeface="Times New Roman"/>
                      </a:endParaRPr>
                    </a:p>
                  </a:txBody>
                  <a:tcPr marL="68580" marR="68580" marT="0" marB="0" anchor="ctr"/>
                </a:tc>
              </a:tr>
              <a:tr h="220705">
                <a:tc>
                  <a:txBody>
                    <a:bodyPr/>
                    <a:lstStyle/>
                    <a:p>
                      <a:pPr algn="ctr">
                        <a:lnSpc>
                          <a:spcPct val="115000"/>
                        </a:lnSpc>
                        <a:spcAft>
                          <a:spcPts val="0"/>
                        </a:spcAft>
                      </a:pPr>
                      <a:r>
                        <a:rPr lang="es-MX" sz="1200">
                          <a:effectLst/>
                        </a:rPr>
                        <a:t>Duración</a:t>
                      </a:r>
                      <a:endParaRPr lang="es-EC"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a:effectLst/>
                        </a:rPr>
                        <a:t>Esporádica</a:t>
                      </a:r>
                      <a:endParaRPr lang="es-EC"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a:effectLst/>
                        </a:rPr>
                        <a:t>Temporal</a:t>
                      </a:r>
                      <a:endParaRPr lang="es-EC"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a:effectLst/>
                        </a:rPr>
                        <a:t>Periódica</a:t>
                      </a:r>
                      <a:endParaRPr lang="es-EC"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dirty="0">
                          <a:effectLst/>
                        </a:rPr>
                        <a:t>Recurrente</a:t>
                      </a:r>
                      <a:endParaRPr lang="es-EC" sz="12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dirty="0">
                          <a:effectLst/>
                        </a:rPr>
                        <a:t>Permanente</a:t>
                      </a:r>
                      <a:endParaRPr lang="es-EC" sz="1200" dirty="0">
                        <a:effectLst/>
                        <a:latin typeface="Calibri"/>
                        <a:ea typeface="Times New Roman"/>
                        <a:cs typeface="Times New Roman"/>
                      </a:endParaRPr>
                    </a:p>
                  </a:txBody>
                  <a:tcPr marL="68580" marR="68580" marT="0" marB="0" anchor="ctr"/>
                </a:tc>
              </a:tr>
              <a:tr h="456502">
                <a:tc>
                  <a:txBody>
                    <a:bodyPr/>
                    <a:lstStyle/>
                    <a:p>
                      <a:pPr algn="ctr">
                        <a:lnSpc>
                          <a:spcPct val="115000"/>
                        </a:lnSpc>
                        <a:spcAft>
                          <a:spcPts val="0"/>
                        </a:spcAft>
                      </a:pPr>
                      <a:r>
                        <a:rPr lang="es-MX" sz="1200">
                          <a:effectLst/>
                        </a:rPr>
                        <a:t>Reversibilidad</a:t>
                      </a:r>
                      <a:endParaRPr lang="es-EC"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a:effectLst/>
                        </a:rPr>
                        <a:t>Completamente Reversible</a:t>
                      </a:r>
                      <a:endParaRPr lang="es-EC"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a:effectLst/>
                        </a:rPr>
                        <a:t>Medianamente Reversible</a:t>
                      </a:r>
                      <a:endParaRPr lang="es-EC"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a:effectLst/>
                        </a:rPr>
                        <a:t>Parcialmente Irreversible</a:t>
                      </a:r>
                      <a:endParaRPr lang="es-EC"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a:effectLst/>
                        </a:rPr>
                        <a:t>Medianamente Irreversible</a:t>
                      </a:r>
                      <a:endParaRPr lang="es-EC" sz="12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MX" sz="1200" dirty="0">
                          <a:effectLst/>
                        </a:rPr>
                        <a:t>Completamente Irreversible</a:t>
                      </a:r>
                      <a:endParaRPr lang="es-EC" sz="1200" dirty="0">
                        <a:effectLst/>
                        <a:latin typeface="Calibri"/>
                        <a:ea typeface="Times New Roman"/>
                        <a:cs typeface="Times New Roman"/>
                      </a:endParaRPr>
                    </a:p>
                  </a:txBody>
                  <a:tcPr marL="68580" marR="68580" marT="0" marB="0" anchor="ctr"/>
                </a:tc>
              </a:tr>
            </a:tbl>
          </a:graphicData>
        </a:graphic>
      </p:graphicFrame>
      <p:sp>
        <p:nvSpPr>
          <p:cNvPr id="5" name="4 Rectángulo"/>
          <p:cNvSpPr/>
          <p:nvPr/>
        </p:nvSpPr>
        <p:spPr>
          <a:xfrm>
            <a:off x="323528" y="4583450"/>
            <a:ext cx="5400600" cy="2062103"/>
          </a:xfrm>
          <a:prstGeom prst="rect">
            <a:avLst/>
          </a:prstGeom>
        </p:spPr>
        <p:txBody>
          <a:bodyPr wrap="square" numCol="1">
            <a:spAutoFit/>
          </a:bodyPr>
          <a:lstStyle/>
          <a:p>
            <a:r>
              <a:rPr lang="es-EC" sz="1600" dirty="0" smtClean="0"/>
              <a:t>Donde</a:t>
            </a:r>
            <a:r>
              <a:rPr lang="es-EC" sz="1600" dirty="0"/>
              <a:t>: </a:t>
            </a:r>
          </a:p>
          <a:p>
            <a:r>
              <a:rPr lang="es-EC" sz="1600" dirty="0" err="1"/>
              <a:t>Imp</a:t>
            </a:r>
            <a:r>
              <a:rPr lang="es-EC" sz="1600" dirty="0"/>
              <a:t> = Valor </a:t>
            </a:r>
            <a:r>
              <a:rPr lang="es-EC" sz="1600" dirty="0" smtClean="0"/>
              <a:t>Importancia </a:t>
            </a:r>
            <a:r>
              <a:rPr lang="es-EC" sz="1600" dirty="0"/>
              <a:t>del impacto ambiental</a:t>
            </a:r>
          </a:p>
          <a:p>
            <a:r>
              <a:rPr lang="es-EC" sz="1600" dirty="0"/>
              <a:t>E = Valor </a:t>
            </a:r>
            <a:r>
              <a:rPr lang="es-EC" sz="1600" dirty="0" smtClean="0"/>
              <a:t>de </a:t>
            </a:r>
            <a:r>
              <a:rPr lang="es-EC" sz="1600" dirty="0"/>
              <a:t>Extensión</a:t>
            </a:r>
          </a:p>
          <a:p>
            <a:r>
              <a:rPr lang="es-EC" sz="1600" dirty="0" err="1"/>
              <a:t>We</a:t>
            </a:r>
            <a:r>
              <a:rPr lang="es-EC" sz="1600" dirty="0"/>
              <a:t> = Peso </a:t>
            </a:r>
            <a:r>
              <a:rPr lang="es-EC" sz="1600" dirty="0" smtClean="0"/>
              <a:t>de </a:t>
            </a:r>
            <a:r>
              <a:rPr lang="es-EC" sz="1600" dirty="0"/>
              <a:t>Extensión</a:t>
            </a:r>
          </a:p>
          <a:p>
            <a:r>
              <a:rPr lang="es-EC" sz="1600" dirty="0"/>
              <a:t>D = Valor </a:t>
            </a:r>
            <a:r>
              <a:rPr lang="es-EC" sz="1600" dirty="0" smtClean="0"/>
              <a:t>de </a:t>
            </a:r>
            <a:r>
              <a:rPr lang="es-EC" sz="1600" dirty="0"/>
              <a:t>Duración</a:t>
            </a:r>
          </a:p>
          <a:p>
            <a:r>
              <a:rPr lang="es-EC" sz="1600" dirty="0" err="1"/>
              <a:t>Wd</a:t>
            </a:r>
            <a:r>
              <a:rPr lang="es-EC" sz="1600" dirty="0"/>
              <a:t> = Peso </a:t>
            </a:r>
            <a:r>
              <a:rPr lang="es-EC" sz="1600" dirty="0" smtClean="0"/>
              <a:t>de </a:t>
            </a:r>
            <a:r>
              <a:rPr lang="es-EC" sz="1600" dirty="0"/>
              <a:t>Duración</a:t>
            </a:r>
          </a:p>
          <a:p>
            <a:r>
              <a:rPr lang="es-EC" sz="1600" dirty="0"/>
              <a:t>R = Valor </a:t>
            </a:r>
            <a:r>
              <a:rPr lang="es-EC" sz="1600" dirty="0" smtClean="0"/>
              <a:t>de </a:t>
            </a:r>
            <a:r>
              <a:rPr lang="es-EC" sz="1600" dirty="0"/>
              <a:t>Reversibilidad</a:t>
            </a:r>
          </a:p>
          <a:p>
            <a:r>
              <a:rPr lang="es-EC" sz="1600" dirty="0" err="1"/>
              <a:t>Wr</a:t>
            </a:r>
            <a:r>
              <a:rPr lang="es-EC" sz="1600" dirty="0"/>
              <a:t> = Peso </a:t>
            </a:r>
            <a:r>
              <a:rPr lang="es-EC" sz="1600" dirty="0" smtClean="0"/>
              <a:t>de Reversibilidad</a:t>
            </a:r>
            <a:endParaRPr lang="es-EC" sz="1600" dirty="0"/>
          </a:p>
        </p:txBody>
      </p:sp>
      <p:sp>
        <p:nvSpPr>
          <p:cNvPr id="6" name="5 Rectángulo"/>
          <p:cNvSpPr/>
          <p:nvPr/>
        </p:nvSpPr>
        <p:spPr>
          <a:xfrm>
            <a:off x="5383524" y="4863260"/>
            <a:ext cx="2985464" cy="1200329"/>
          </a:xfrm>
          <a:prstGeom prst="rect">
            <a:avLst/>
          </a:prstGeom>
        </p:spPr>
        <p:txBody>
          <a:bodyPr wrap="square">
            <a:spAutoFit/>
          </a:bodyPr>
          <a:lstStyle/>
          <a:p>
            <a:r>
              <a:rPr lang="es-EC" dirty="0" smtClean="0"/>
              <a:t>Factores </a:t>
            </a:r>
            <a:r>
              <a:rPr lang="es-EC" dirty="0"/>
              <a:t>de ponderación:</a:t>
            </a:r>
          </a:p>
          <a:p>
            <a:r>
              <a:rPr lang="es-EC" dirty="0" smtClean="0"/>
              <a:t>Duración </a:t>
            </a:r>
            <a:r>
              <a:rPr lang="es-EC" dirty="0"/>
              <a:t>= </a:t>
            </a:r>
            <a:r>
              <a:rPr lang="es-EC" dirty="0" err="1"/>
              <a:t>Wd</a:t>
            </a:r>
            <a:r>
              <a:rPr lang="es-EC" dirty="0"/>
              <a:t> = 0.35</a:t>
            </a:r>
          </a:p>
          <a:p>
            <a:r>
              <a:rPr lang="es-EC" dirty="0" smtClean="0"/>
              <a:t>Extensión </a:t>
            </a:r>
            <a:r>
              <a:rPr lang="es-EC" dirty="0"/>
              <a:t>= </a:t>
            </a:r>
            <a:r>
              <a:rPr lang="es-EC" dirty="0" err="1"/>
              <a:t>We</a:t>
            </a:r>
            <a:r>
              <a:rPr lang="es-EC" dirty="0"/>
              <a:t> = 0.35</a:t>
            </a:r>
          </a:p>
          <a:p>
            <a:r>
              <a:rPr lang="es-EC" dirty="0" smtClean="0"/>
              <a:t>Reversibilidad </a:t>
            </a:r>
            <a:r>
              <a:rPr lang="es-EC" dirty="0"/>
              <a:t>= </a:t>
            </a:r>
            <a:r>
              <a:rPr lang="es-EC" dirty="0" err="1"/>
              <a:t>Wr</a:t>
            </a:r>
            <a:r>
              <a:rPr lang="es-EC" dirty="0"/>
              <a:t> = 0.30</a:t>
            </a:r>
          </a:p>
        </p:txBody>
      </p:sp>
      <p:sp>
        <p:nvSpPr>
          <p:cNvPr id="7" name="6 Rectángulo"/>
          <p:cNvSpPr/>
          <p:nvPr/>
        </p:nvSpPr>
        <p:spPr>
          <a:xfrm>
            <a:off x="2820718" y="3789039"/>
            <a:ext cx="4055538" cy="400110"/>
          </a:xfrm>
          <a:prstGeom prst="rect">
            <a:avLst/>
          </a:prstGeom>
        </p:spPr>
        <p:txBody>
          <a:bodyPr wrap="square">
            <a:spAutoFit/>
          </a:bodyPr>
          <a:lstStyle/>
          <a:p>
            <a:r>
              <a:rPr lang="en-US" sz="2000" b="1" dirty="0"/>
              <a:t>Imp = We * E + </a:t>
            </a:r>
            <a:r>
              <a:rPr lang="en-US" sz="2000" b="1" dirty="0" err="1"/>
              <a:t>Wd</a:t>
            </a:r>
            <a:r>
              <a:rPr lang="en-US" sz="2000" b="1" dirty="0"/>
              <a:t> * D + </a:t>
            </a:r>
            <a:r>
              <a:rPr lang="en-US" sz="2000" b="1" dirty="0" err="1"/>
              <a:t>Wr</a:t>
            </a:r>
            <a:r>
              <a:rPr lang="en-US" sz="2000" b="1" dirty="0"/>
              <a:t> * R</a:t>
            </a:r>
            <a:endParaRPr lang="es-EC" sz="2000" dirty="0"/>
          </a:p>
        </p:txBody>
      </p:sp>
    </p:spTree>
    <p:extLst>
      <p:ext uri="{BB962C8B-B14F-4D97-AF65-F5344CB8AC3E}">
        <p14:creationId xmlns:p14="http://schemas.microsoft.com/office/powerpoint/2010/main" val="480745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6347713" cy="803176"/>
          </a:xfrm>
        </p:spPr>
        <p:txBody>
          <a:bodyPr/>
          <a:lstStyle/>
          <a:p>
            <a:pPr algn="ctr"/>
            <a:r>
              <a:rPr lang="es-EC" dirty="0" smtClean="0"/>
              <a:t>Magnitud</a:t>
            </a:r>
            <a:endParaRPr lang="es-EC" dirty="0"/>
          </a:p>
        </p:txBody>
      </p:sp>
      <p:sp>
        <p:nvSpPr>
          <p:cNvPr id="3" name="2 Marcador de contenido"/>
          <p:cNvSpPr>
            <a:spLocks noGrp="1"/>
          </p:cNvSpPr>
          <p:nvPr>
            <p:ph idx="1"/>
          </p:nvPr>
        </p:nvSpPr>
        <p:spPr>
          <a:xfrm>
            <a:off x="611560" y="1484784"/>
            <a:ext cx="6347714" cy="1340418"/>
          </a:xfrm>
        </p:spPr>
        <p:txBody>
          <a:bodyPr/>
          <a:lstStyle/>
          <a:p>
            <a:r>
              <a:rPr lang="es-MX" sz="2000" dirty="0" smtClean="0"/>
              <a:t>Carácter del Impacto: positivo (+) o negativo (-)</a:t>
            </a:r>
          </a:p>
          <a:p>
            <a:r>
              <a:rPr lang="es-MX" sz="2000" dirty="0" smtClean="0"/>
              <a:t>Los </a:t>
            </a:r>
            <a:r>
              <a:rPr lang="es-MX" sz="2000" dirty="0"/>
              <a:t>valores de puntuación para la Magnitud </a:t>
            </a:r>
            <a:endParaRPr lang="es-MX" sz="2000" dirty="0" smtClean="0"/>
          </a:p>
          <a:p>
            <a:pPr marL="0" indent="0">
              <a:buNone/>
            </a:pPr>
            <a:r>
              <a:rPr lang="es-MX" sz="2000" dirty="0"/>
              <a:t>	</a:t>
            </a:r>
            <a:r>
              <a:rPr lang="es-MX" sz="2000" dirty="0" smtClean="0"/>
              <a:t>1.0</a:t>
            </a:r>
            <a:r>
              <a:rPr lang="es-MX" sz="2000" dirty="0"/>
              <a:t>, 2.5, 5.0, 7.5, y 10.0.</a:t>
            </a:r>
            <a:endParaRPr lang="es-EC" sz="2000" dirty="0"/>
          </a:p>
          <a:p>
            <a:endParaRPr lang="es-EC" dirty="0" smtClean="0"/>
          </a:p>
          <a:p>
            <a:endParaRPr lang="es-EC" dirty="0"/>
          </a:p>
        </p:txBody>
      </p:sp>
      <p:sp>
        <p:nvSpPr>
          <p:cNvPr id="4" name="1 Título"/>
          <p:cNvSpPr txBox="1">
            <a:spLocks/>
          </p:cNvSpPr>
          <p:nvPr/>
        </p:nvSpPr>
        <p:spPr>
          <a:xfrm>
            <a:off x="395536" y="4221088"/>
            <a:ext cx="6912768" cy="803176"/>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b="1" dirty="0">
                <a:solidFill>
                  <a:schemeClr val="tx1"/>
                </a:solidFill>
              </a:rPr>
              <a:t>Valor del impacto = ± (</a:t>
            </a:r>
            <a:r>
              <a:rPr lang="es-MX" b="1" dirty="0" err="1">
                <a:solidFill>
                  <a:schemeClr val="tx1"/>
                </a:solidFill>
              </a:rPr>
              <a:t>Imp</a:t>
            </a:r>
            <a:r>
              <a:rPr lang="es-MX" b="1" dirty="0">
                <a:solidFill>
                  <a:schemeClr val="tx1"/>
                </a:solidFill>
              </a:rPr>
              <a:t> * </a:t>
            </a:r>
            <a:r>
              <a:rPr lang="es-MX" b="1" dirty="0" err="1">
                <a:solidFill>
                  <a:schemeClr val="tx1"/>
                </a:solidFill>
              </a:rPr>
              <a:t>Mag</a:t>
            </a:r>
            <a:r>
              <a:rPr lang="es-MX" b="1" dirty="0">
                <a:solidFill>
                  <a:schemeClr val="tx1"/>
                </a:solidFill>
              </a:rPr>
              <a:t>) </a:t>
            </a:r>
            <a:r>
              <a:rPr lang="es-MX" b="1" baseline="30000" dirty="0">
                <a:solidFill>
                  <a:schemeClr val="tx1"/>
                </a:solidFill>
              </a:rPr>
              <a:t>ʌ</a:t>
            </a:r>
            <a:r>
              <a:rPr lang="es-MX" b="1" dirty="0">
                <a:solidFill>
                  <a:schemeClr val="tx1"/>
                </a:solidFill>
              </a:rPr>
              <a:t> 0.5</a:t>
            </a:r>
            <a:endParaRPr lang="es-EC" dirty="0">
              <a:solidFill>
                <a:schemeClr val="tx1"/>
              </a:solidFill>
            </a:endParaRPr>
          </a:p>
        </p:txBody>
      </p:sp>
      <p:sp>
        <p:nvSpPr>
          <p:cNvPr id="5" name="1 Título"/>
          <p:cNvSpPr txBox="1">
            <a:spLocks/>
          </p:cNvSpPr>
          <p:nvPr/>
        </p:nvSpPr>
        <p:spPr>
          <a:xfrm>
            <a:off x="549761" y="3284984"/>
            <a:ext cx="6912768" cy="80317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b="1" dirty="0" smtClean="0"/>
              <a:t>Matriz final</a:t>
            </a:r>
            <a:endParaRPr lang="es-EC" dirty="0"/>
          </a:p>
        </p:txBody>
      </p:sp>
    </p:spTree>
    <p:extLst>
      <p:ext uri="{BB962C8B-B14F-4D97-AF65-F5344CB8AC3E}">
        <p14:creationId xmlns:p14="http://schemas.microsoft.com/office/powerpoint/2010/main" val="4136117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7848872" cy="1320800"/>
          </a:xfrm>
        </p:spPr>
        <p:txBody>
          <a:bodyPr>
            <a:normAutofit/>
          </a:bodyPr>
          <a:lstStyle/>
          <a:p>
            <a:r>
              <a:rPr lang="es-EC" b="1" dirty="0" smtClean="0">
                <a:solidFill>
                  <a:schemeClr val="accent6"/>
                </a:solidFill>
              </a:rPr>
              <a:t>Áreas y actividades a ser evaluadas</a:t>
            </a:r>
            <a:endParaRPr lang="es-EC" b="1" dirty="0">
              <a:solidFill>
                <a:schemeClr val="accent6"/>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4152094893"/>
              </p:ext>
            </p:extLst>
          </p:nvPr>
        </p:nvGraphicFramePr>
        <p:xfrm>
          <a:off x="323528" y="908720"/>
          <a:ext cx="8352928" cy="5777040"/>
        </p:xfrm>
        <a:graphic>
          <a:graphicData uri="http://schemas.openxmlformats.org/drawingml/2006/table">
            <a:tbl>
              <a:tblPr firstRow="1" firstCol="1" bandRow="1">
                <a:tableStyleId>{91EBBBCC-DAD2-459C-BE2E-F6DE35CF9A28}</a:tableStyleId>
              </a:tblPr>
              <a:tblGrid>
                <a:gridCol w="530467"/>
                <a:gridCol w="1629773"/>
                <a:gridCol w="2304256"/>
                <a:gridCol w="3888432"/>
              </a:tblGrid>
              <a:tr h="125222">
                <a:tc>
                  <a:txBody>
                    <a:bodyPr/>
                    <a:lstStyle/>
                    <a:p>
                      <a:pPr marR="21590" algn="ctr">
                        <a:lnSpc>
                          <a:spcPct val="115000"/>
                        </a:lnSpc>
                        <a:spcAft>
                          <a:spcPts val="0"/>
                        </a:spcAft>
                      </a:pPr>
                      <a:r>
                        <a:rPr lang="es-MX" sz="1100" dirty="0">
                          <a:effectLst/>
                        </a:rPr>
                        <a:t>N°</a:t>
                      </a:r>
                      <a:endParaRPr lang="es-EC" sz="1100" dirty="0">
                        <a:effectLst/>
                        <a:latin typeface="Calibri"/>
                        <a:ea typeface="Times New Roman"/>
                        <a:cs typeface="Times New Roman"/>
                      </a:endParaRPr>
                    </a:p>
                  </a:txBody>
                  <a:tcPr marL="38933" marR="38933" marT="0" marB="0"/>
                </a:tc>
                <a:tc>
                  <a:txBody>
                    <a:bodyPr/>
                    <a:lstStyle/>
                    <a:p>
                      <a:pPr algn="ctr">
                        <a:lnSpc>
                          <a:spcPct val="115000"/>
                        </a:lnSpc>
                        <a:spcAft>
                          <a:spcPts val="0"/>
                        </a:spcAft>
                      </a:pPr>
                      <a:r>
                        <a:rPr lang="es-MX" sz="1100">
                          <a:effectLst/>
                        </a:rPr>
                        <a:t>Sitio</a:t>
                      </a:r>
                      <a:endParaRPr lang="es-EC" sz="1100">
                        <a:effectLst/>
                        <a:latin typeface="Calibri"/>
                        <a:ea typeface="Times New Roman"/>
                        <a:cs typeface="Times New Roman"/>
                      </a:endParaRPr>
                    </a:p>
                  </a:txBody>
                  <a:tcPr marL="38933" marR="38933" marT="0" marB="0"/>
                </a:tc>
                <a:tc>
                  <a:txBody>
                    <a:bodyPr/>
                    <a:lstStyle/>
                    <a:p>
                      <a:pPr algn="ctr">
                        <a:lnSpc>
                          <a:spcPct val="115000"/>
                        </a:lnSpc>
                        <a:spcAft>
                          <a:spcPts val="0"/>
                        </a:spcAft>
                      </a:pPr>
                      <a:r>
                        <a:rPr lang="es-MX" sz="1100">
                          <a:effectLst/>
                        </a:rPr>
                        <a:t>Actividad</a:t>
                      </a:r>
                      <a:endParaRPr lang="es-EC" sz="1100">
                        <a:effectLst/>
                        <a:latin typeface="Calibri"/>
                        <a:ea typeface="Times New Roman"/>
                        <a:cs typeface="Times New Roman"/>
                      </a:endParaRPr>
                    </a:p>
                  </a:txBody>
                  <a:tcPr marL="38933" marR="38933" marT="0" marB="0"/>
                </a:tc>
                <a:tc>
                  <a:txBody>
                    <a:bodyPr/>
                    <a:lstStyle/>
                    <a:p>
                      <a:pPr algn="ctr">
                        <a:lnSpc>
                          <a:spcPct val="115000"/>
                        </a:lnSpc>
                        <a:spcAft>
                          <a:spcPts val="0"/>
                        </a:spcAft>
                      </a:pPr>
                      <a:r>
                        <a:rPr lang="es-MX" sz="1100">
                          <a:effectLst/>
                        </a:rPr>
                        <a:t>Detalle</a:t>
                      </a:r>
                      <a:endParaRPr lang="es-EC" sz="1100">
                        <a:effectLst/>
                        <a:latin typeface="Calibri"/>
                        <a:ea typeface="Times New Roman"/>
                        <a:cs typeface="Times New Roman"/>
                      </a:endParaRPr>
                    </a:p>
                  </a:txBody>
                  <a:tcPr marL="38933" marR="38933" marT="0" marB="0"/>
                </a:tc>
              </a:tr>
              <a:tr h="785604">
                <a:tc>
                  <a:txBody>
                    <a:bodyPr/>
                    <a:lstStyle/>
                    <a:p>
                      <a:pPr algn="ctr">
                        <a:lnSpc>
                          <a:spcPct val="115000"/>
                        </a:lnSpc>
                        <a:spcAft>
                          <a:spcPts val="0"/>
                        </a:spcAft>
                      </a:pPr>
                      <a:r>
                        <a:rPr lang="es-MX" sz="1100">
                          <a:effectLst/>
                        </a:rPr>
                        <a:t>1</a:t>
                      </a:r>
                      <a:endParaRPr lang="es-EC" sz="1100">
                        <a:effectLst/>
                        <a:latin typeface="Calibri"/>
                        <a:ea typeface="Times New Roman"/>
                        <a:cs typeface="Times New Roman"/>
                      </a:endParaRPr>
                    </a:p>
                  </a:txBody>
                  <a:tcPr marL="38933" marR="38933" marT="0" marB="0"/>
                </a:tc>
                <a:tc>
                  <a:txBody>
                    <a:bodyPr/>
                    <a:lstStyle/>
                    <a:p>
                      <a:pPr algn="ctr">
                        <a:lnSpc>
                          <a:spcPct val="115000"/>
                        </a:lnSpc>
                        <a:spcAft>
                          <a:spcPts val="0"/>
                        </a:spcAft>
                      </a:pPr>
                      <a:r>
                        <a:rPr lang="es-MX" sz="1200" dirty="0">
                          <a:effectLst/>
                        </a:rPr>
                        <a:t>Área administrativa</a:t>
                      </a:r>
                      <a:endParaRPr lang="es-EC" sz="1200" dirty="0">
                        <a:effectLst/>
                        <a:latin typeface="Calibri"/>
                        <a:ea typeface="Times New Roman"/>
                        <a:cs typeface="Times New Roman"/>
                      </a:endParaRPr>
                    </a:p>
                  </a:txBody>
                  <a:tcPr marL="38933" marR="38933" marT="0" marB="0"/>
                </a:tc>
                <a:tc>
                  <a:txBody>
                    <a:bodyPr/>
                    <a:lstStyle/>
                    <a:p>
                      <a:pPr>
                        <a:lnSpc>
                          <a:spcPct val="115000"/>
                        </a:lnSpc>
                        <a:spcAft>
                          <a:spcPts val="0"/>
                        </a:spcAft>
                      </a:pPr>
                      <a:r>
                        <a:rPr lang="es-MX" sz="1200">
                          <a:effectLst/>
                        </a:rPr>
                        <a:t>Actividades Administrativas</a:t>
                      </a:r>
                      <a:endParaRPr lang="es-EC" sz="1200">
                        <a:effectLst/>
                        <a:latin typeface="Calibri"/>
                        <a:ea typeface="Times New Roman"/>
                        <a:cs typeface="Times New Roman"/>
                      </a:endParaRPr>
                    </a:p>
                  </a:txBody>
                  <a:tcPr marL="38933" marR="38933" marT="0" marB="0"/>
                </a:tc>
                <a:tc>
                  <a:txBody>
                    <a:bodyPr/>
                    <a:lstStyle/>
                    <a:p>
                      <a:pPr>
                        <a:lnSpc>
                          <a:spcPct val="115000"/>
                        </a:lnSpc>
                        <a:spcAft>
                          <a:spcPts val="0"/>
                        </a:spcAft>
                      </a:pPr>
                      <a:r>
                        <a:rPr lang="es-MX" sz="1200">
                          <a:effectLst/>
                        </a:rPr>
                        <a:t>Generación de desechos comunes, reciclables, desechos  peligrosos y especiales de oficina tales como tóner usados y focos fluorescentes.</a:t>
                      </a:r>
                      <a:endParaRPr lang="es-EC" sz="1200">
                        <a:effectLst/>
                      </a:endParaRPr>
                    </a:p>
                    <a:p>
                      <a:pPr>
                        <a:lnSpc>
                          <a:spcPct val="115000"/>
                        </a:lnSpc>
                        <a:spcAft>
                          <a:spcPts val="0"/>
                        </a:spcAft>
                      </a:pPr>
                      <a:r>
                        <a:rPr lang="es-MX" sz="1200">
                          <a:effectLst/>
                        </a:rPr>
                        <a:t>Generación de desechos eléctricos y electrónicos.</a:t>
                      </a:r>
                      <a:endParaRPr lang="es-EC" sz="1200">
                        <a:effectLst/>
                        <a:latin typeface="Calibri"/>
                        <a:ea typeface="Times New Roman"/>
                        <a:cs typeface="Times New Roman"/>
                      </a:endParaRPr>
                    </a:p>
                  </a:txBody>
                  <a:tcPr marL="38933" marR="38933" marT="0" marB="0"/>
                </a:tc>
              </a:tr>
              <a:tr h="653258">
                <a:tc>
                  <a:txBody>
                    <a:bodyPr/>
                    <a:lstStyle/>
                    <a:p>
                      <a:pPr algn="ctr">
                        <a:lnSpc>
                          <a:spcPct val="115000"/>
                        </a:lnSpc>
                        <a:spcAft>
                          <a:spcPts val="0"/>
                        </a:spcAft>
                      </a:pPr>
                      <a:r>
                        <a:rPr lang="es-MX" sz="1100">
                          <a:effectLst/>
                        </a:rPr>
                        <a:t>2</a:t>
                      </a:r>
                      <a:endParaRPr lang="es-EC" sz="1100">
                        <a:effectLst/>
                        <a:latin typeface="Calibri"/>
                        <a:ea typeface="Times New Roman"/>
                        <a:cs typeface="Times New Roman"/>
                      </a:endParaRPr>
                    </a:p>
                  </a:txBody>
                  <a:tcPr marL="38933" marR="38933" marT="0" marB="0"/>
                </a:tc>
                <a:tc>
                  <a:txBody>
                    <a:bodyPr/>
                    <a:lstStyle/>
                    <a:p>
                      <a:pPr algn="ctr">
                        <a:lnSpc>
                          <a:spcPct val="115000"/>
                        </a:lnSpc>
                        <a:spcAft>
                          <a:spcPts val="0"/>
                        </a:spcAft>
                      </a:pPr>
                      <a:r>
                        <a:rPr lang="es-MX" sz="1200">
                          <a:effectLst/>
                        </a:rPr>
                        <a:t>Área de alojamiento de cuerpo militar</a:t>
                      </a:r>
                      <a:endParaRPr lang="es-EC" sz="1200">
                        <a:effectLst/>
                        <a:latin typeface="Calibri"/>
                        <a:ea typeface="Times New Roman"/>
                        <a:cs typeface="Times New Roman"/>
                      </a:endParaRPr>
                    </a:p>
                  </a:txBody>
                  <a:tcPr marL="38933" marR="38933" marT="0" marB="0"/>
                </a:tc>
                <a:tc>
                  <a:txBody>
                    <a:bodyPr/>
                    <a:lstStyle/>
                    <a:p>
                      <a:pPr>
                        <a:lnSpc>
                          <a:spcPct val="115000"/>
                        </a:lnSpc>
                        <a:spcAft>
                          <a:spcPts val="0"/>
                        </a:spcAft>
                      </a:pPr>
                      <a:r>
                        <a:rPr lang="es-MX" sz="1200" dirty="0">
                          <a:effectLst/>
                        </a:rPr>
                        <a:t>Villas para hospedaje del cuerpo militar permanente y temporal</a:t>
                      </a:r>
                      <a:endParaRPr lang="es-EC" sz="1200" dirty="0">
                        <a:effectLst/>
                        <a:latin typeface="Calibri"/>
                        <a:ea typeface="Times New Roman"/>
                        <a:cs typeface="Times New Roman"/>
                      </a:endParaRPr>
                    </a:p>
                  </a:txBody>
                  <a:tcPr marL="38933" marR="38933" marT="0" marB="0"/>
                </a:tc>
                <a:tc>
                  <a:txBody>
                    <a:bodyPr/>
                    <a:lstStyle/>
                    <a:p>
                      <a:pPr>
                        <a:lnSpc>
                          <a:spcPct val="115000"/>
                        </a:lnSpc>
                        <a:spcAft>
                          <a:spcPts val="0"/>
                        </a:spcAft>
                      </a:pPr>
                      <a:r>
                        <a:rPr lang="es-MX" sz="1200">
                          <a:effectLst/>
                        </a:rPr>
                        <a:t>Generación de desechos comunes y efluentes de tipo domiciliario. Consumo de energía eléctrica y agua potable.</a:t>
                      </a:r>
                      <a:endParaRPr lang="es-EC" sz="1200">
                        <a:effectLst/>
                        <a:latin typeface="Calibri"/>
                        <a:ea typeface="Times New Roman"/>
                        <a:cs typeface="Times New Roman"/>
                      </a:endParaRPr>
                    </a:p>
                  </a:txBody>
                  <a:tcPr marL="38933" marR="38933" marT="0" marB="0"/>
                </a:tc>
              </a:tr>
              <a:tr h="702434">
                <a:tc>
                  <a:txBody>
                    <a:bodyPr/>
                    <a:lstStyle/>
                    <a:p>
                      <a:pPr algn="ctr">
                        <a:lnSpc>
                          <a:spcPct val="115000"/>
                        </a:lnSpc>
                        <a:spcAft>
                          <a:spcPts val="0"/>
                        </a:spcAft>
                      </a:pPr>
                      <a:r>
                        <a:rPr lang="es-MX" sz="1100">
                          <a:effectLst/>
                        </a:rPr>
                        <a:t>3</a:t>
                      </a:r>
                      <a:endParaRPr lang="es-EC" sz="1100">
                        <a:effectLst/>
                        <a:latin typeface="Calibri"/>
                        <a:ea typeface="Times New Roman"/>
                        <a:cs typeface="Times New Roman"/>
                      </a:endParaRPr>
                    </a:p>
                  </a:txBody>
                  <a:tcPr marL="38933" marR="38933" marT="0" marB="0"/>
                </a:tc>
                <a:tc>
                  <a:txBody>
                    <a:bodyPr/>
                    <a:lstStyle/>
                    <a:p>
                      <a:pPr algn="ctr">
                        <a:lnSpc>
                          <a:spcPct val="115000"/>
                        </a:lnSpc>
                        <a:spcAft>
                          <a:spcPts val="0"/>
                        </a:spcAft>
                      </a:pPr>
                      <a:r>
                        <a:rPr lang="es-MX" sz="1200" dirty="0">
                          <a:effectLst/>
                        </a:rPr>
                        <a:t>Área de Alimentación</a:t>
                      </a:r>
                      <a:endParaRPr lang="es-EC" sz="1200" dirty="0">
                        <a:effectLst/>
                        <a:latin typeface="Calibri"/>
                        <a:ea typeface="Times New Roman"/>
                        <a:cs typeface="Times New Roman"/>
                      </a:endParaRPr>
                    </a:p>
                  </a:txBody>
                  <a:tcPr marL="38933" marR="38933" marT="0" marB="0"/>
                </a:tc>
                <a:tc>
                  <a:txBody>
                    <a:bodyPr/>
                    <a:lstStyle/>
                    <a:p>
                      <a:pPr>
                        <a:lnSpc>
                          <a:spcPct val="115000"/>
                        </a:lnSpc>
                        <a:spcAft>
                          <a:spcPts val="0"/>
                        </a:spcAft>
                      </a:pPr>
                      <a:r>
                        <a:rPr lang="es-MX" sz="1200" dirty="0">
                          <a:effectLst/>
                        </a:rPr>
                        <a:t>Preparación de alimentos para personal de la base aérea. </a:t>
                      </a:r>
                      <a:endParaRPr lang="es-EC" sz="1200" dirty="0">
                        <a:effectLst/>
                      </a:endParaRPr>
                    </a:p>
                    <a:p>
                      <a:pPr>
                        <a:lnSpc>
                          <a:spcPct val="115000"/>
                        </a:lnSpc>
                        <a:spcAft>
                          <a:spcPts val="0"/>
                        </a:spcAft>
                      </a:pPr>
                      <a:r>
                        <a:rPr lang="es-MX" sz="1200" dirty="0">
                          <a:effectLst/>
                        </a:rPr>
                        <a:t>Lavado de utensilios de cocina.</a:t>
                      </a:r>
                      <a:endParaRPr lang="es-EC" sz="1200" dirty="0">
                        <a:effectLst/>
                        <a:latin typeface="Calibri"/>
                        <a:ea typeface="Times New Roman"/>
                        <a:cs typeface="Times New Roman"/>
                      </a:endParaRPr>
                    </a:p>
                  </a:txBody>
                  <a:tcPr marL="38933" marR="38933" marT="0" marB="0"/>
                </a:tc>
                <a:tc>
                  <a:txBody>
                    <a:bodyPr/>
                    <a:lstStyle/>
                    <a:p>
                      <a:pPr algn="just">
                        <a:lnSpc>
                          <a:spcPct val="115000"/>
                        </a:lnSpc>
                        <a:spcAft>
                          <a:spcPts val="0"/>
                        </a:spcAft>
                      </a:pPr>
                      <a:r>
                        <a:rPr lang="es-MX" sz="1200" dirty="0">
                          <a:effectLst/>
                        </a:rPr>
                        <a:t>Generación de desechos comunes, desechos orgánicos, efluentes líquidos.</a:t>
                      </a:r>
                      <a:endParaRPr lang="es-EC" sz="1200" dirty="0">
                        <a:effectLst/>
                        <a:latin typeface="Calibri"/>
                        <a:ea typeface="Times New Roman"/>
                        <a:cs typeface="Times New Roman"/>
                      </a:endParaRPr>
                    </a:p>
                  </a:txBody>
                  <a:tcPr marL="38933" marR="38933" marT="0" marB="0"/>
                </a:tc>
              </a:tr>
              <a:tr h="785604">
                <a:tc>
                  <a:txBody>
                    <a:bodyPr/>
                    <a:lstStyle/>
                    <a:p>
                      <a:pPr algn="ctr">
                        <a:lnSpc>
                          <a:spcPct val="115000"/>
                        </a:lnSpc>
                        <a:spcAft>
                          <a:spcPts val="0"/>
                        </a:spcAft>
                      </a:pPr>
                      <a:r>
                        <a:rPr lang="es-MX" sz="1100">
                          <a:effectLst/>
                        </a:rPr>
                        <a:t>4</a:t>
                      </a:r>
                      <a:endParaRPr lang="es-EC" sz="1100">
                        <a:effectLst/>
                        <a:latin typeface="Calibri"/>
                        <a:ea typeface="Times New Roman"/>
                        <a:cs typeface="Times New Roman"/>
                      </a:endParaRPr>
                    </a:p>
                  </a:txBody>
                  <a:tcPr marL="38933" marR="38933" marT="0" marB="0"/>
                </a:tc>
                <a:tc>
                  <a:txBody>
                    <a:bodyPr/>
                    <a:lstStyle/>
                    <a:p>
                      <a:pPr algn="ctr">
                        <a:lnSpc>
                          <a:spcPct val="115000"/>
                        </a:lnSpc>
                        <a:spcAft>
                          <a:spcPts val="0"/>
                        </a:spcAft>
                      </a:pPr>
                      <a:r>
                        <a:rPr lang="es-MX" sz="1200">
                          <a:effectLst/>
                        </a:rPr>
                        <a:t>Área de mantenimiento aeronaves</a:t>
                      </a:r>
                      <a:endParaRPr lang="es-EC" sz="1200">
                        <a:effectLst/>
                        <a:latin typeface="Calibri"/>
                        <a:ea typeface="Times New Roman"/>
                        <a:cs typeface="Times New Roman"/>
                      </a:endParaRPr>
                    </a:p>
                  </a:txBody>
                  <a:tcPr marL="38933" marR="38933" marT="0" marB="0"/>
                </a:tc>
                <a:tc>
                  <a:txBody>
                    <a:bodyPr/>
                    <a:lstStyle/>
                    <a:p>
                      <a:pPr>
                        <a:lnSpc>
                          <a:spcPct val="115000"/>
                        </a:lnSpc>
                        <a:spcAft>
                          <a:spcPts val="0"/>
                        </a:spcAft>
                      </a:pPr>
                      <a:r>
                        <a:rPr lang="es-MX" sz="1200">
                          <a:effectLst/>
                        </a:rPr>
                        <a:t>Almacenamiento de materiales, equipos y maquinaria. Mantenimiento esporádico de aeronaves.</a:t>
                      </a:r>
                      <a:endParaRPr lang="es-EC" sz="1200">
                        <a:effectLst/>
                        <a:latin typeface="Calibri"/>
                        <a:ea typeface="Times New Roman"/>
                        <a:cs typeface="Times New Roman"/>
                      </a:endParaRPr>
                    </a:p>
                  </a:txBody>
                  <a:tcPr marL="38933" marR="38933" marT="0" marB="0"/>
                </a:tc>
                <a:tc>
                  <a:txBody>
                    <a:bodyPr/>
                    <a:lstStyle/>
                    <a:p>
                      <a:pPr algn="just">
                        <a:lnSpc>
                          <a:spcPct val="115000"/>
                        </a:lnSpc>
                        <a:spcAft>
                          <a:spcPts val="0"/>
                        </a:spcAft>
                      </a:pPr>
                      <a:r>
                        <a:rPr lang="es-MX" sz="1200" dirty="0">
                          <a:effectLst/>
                        </a:rPr>
                        <a:t>Generación de desechos comunes.</a:t>
                      </a:r>
                      <a:endParaRPr lang="es-EC" sz="1200" dirty="0">
                        <a:effectLst/>
                      </a:endParaRPr>
                    </a:p>
                    <a:p>
                      <a:pPr algn="just">
                        <a:lnSpc>
                          <a:spcPct val="115000"/>
                        </a:lnSpc>
                        <a:spcAft>
                          <a:spcPts val="0"/>
                        </a:spcAft>
                      </a:pPr>
                      <a:r>
                        <a:rPr lang="es-MX" sz="1200" dirty="0">
                          <a:effectLst/>
                        </a:rPr>
                        <a:t>Generación de desechos de mantenimiento menor de aeronaves (piezas obsoletas).</a:t>
                      </a:r>
                      <a:endParaRPr lang="es-EC" sz="1200" dirty="0">
                        <a:effectLst/>
                      </a:endParaRPr>
                    </a:p>
                    <a:p>
                      <a:pPr algn="just">
                        <a:lnSpc>
                          <a:spcPct val="115000"/>
                        </a:lnSpc>
                        <a:spcAft>
                          <a:spcPts val="0"/>
                        </a:spcAft>
                      </a:pPr>
                      <a:r>
                        <a:rPr lang="es-MX" sz="1200" dirty="0">
                          <a:effectLst/>
                        </a:rPr>
                        <a:t> </a:t>
                      </a:r>
                      <a:endParaRPr lang="es-EC" sz="1200" dirty="0">
                        <a:effectLst/>
                        <a:latin typeface="Calibri"/>
                        <a:ea typeface="Times New Roman"/>
                        <a:cs typeface="Times New Roman"/>
                      </a:endParaRPr>
                    </a:p>
                  </a:txBody>
                  <a:tcPr marL="38933" marR="38933" marT="0" marB="0"/>
                </a:tc>
              </a:tr>
              <a:tr h="917949">
                <a:tc>
                  <a:txBody>
                    <a:bodyPr/>
                    <a:lstStyle/>
                    <a:p>
                      <a:pPr algn="ctr">
                        <a:lnSpc>
                          <a:spcPct val="115000"/>
                        </a:lnSpc>
                        <a:spcAft>
                          <a:spcPts val="0"/>
                        </a:spcAft>
                      </a:pPr>
                      <a:r>
                        <a:rPr lang="es-MX" sz="1100">
                          <a:effectLst/>
                        </a:rPr>
                        <a:t>5</a:t>
                      </a:r>
                      <a:endParaRPr lang="es-EC" sz="1100">
                        <a:effectLst/>
                        <a:latin typeface="Calibri"/>
                        <a:ea typeface="Times New Roman"/>
                        <a:cs typeface="Times New Roman"/>
                      </a:endParaRPr>
                    </a:p>
                  </a:txBody>
                  <a:tcPr marL="38933" marR="38933" marT="0" marB="0"/>
                </a:tc>
                <a:tc>
                  <a:txBody>
                    <a:bodyPr/>
                    <a:lstStyle/>
                    <a:p>
                      <a:pPr algn="ctr">
                        <a:lnSpc>
                          <a:spcPct val="115000"/>
                        </a:lnSpc>
                        <a:spcAft>
                          <a:spcPts val="0"/>
                        </a:spcAft>
                      </a:pPr>
                      <a:r>
                        <a:rPr lang="es-MX" sz="1200">
                          <a:effectLst/>
                        </a:rPr>
                        <a:t>Área de Taller Automotriz</a:t>
                      </a:r>
                      <a:endParaRPr lang="es-EC" sz="1200">
                        <a:effectLst/>
                        <a:latin typeface="Calibri"/>
                        <a:ea typeface="Times New Roman"/>
                        <a:cs typeface="Times New Roman"/>
                      </a:endParaRPr>
                    </a:p>
                  </a:txBody>
                  <a:tcPr marL="38933" marR="38933" marT="0" marB="0"/>
                </a:tc>
                <a:tc>
                  <a:txBody>
                    <a:bodyPr/>
                    <a:lstStyle/>
                    <a:p>
                      <a:pPr>
                        <a:lnSpc>
                          <a:spcPct val="115000"/>
                        </a:lnSpc>
                        <a:spcAft>
                          <a:spcPts val="0"/>
                        </a:spcAft>
                      </a:pPr>
                      <a:r>
                        <a:rPr lang="es-MX" sz="1200">
                          <a:effectLst/>
                        </a:rPr>
                        <a:t>Revisión, cambio  y refacción de piezas automotrices.</a:t>
                      </a:r>
                      <a:endParaRPr lang="es-EC" sz="1200">
                        <a:effectLst/>
                      </a:endParaRPr>
                    </a:p>
                    <a:p>
                      <a:pPr>
                        <a:lnSpc>
                          <a:spcPct val="115000"/>
                        </a:lnSpc>
                        <a:spcAft>
                          <a:spcPts val="0"/>
                        </a:spcAft>
                      </a:pPr>
                      <a:r>
                        <a:rPr lang="es-MX" sz="1200">
                          <a:effectLst/>
                        </a:rPr>
                        <a:t>Cambio de aceite</a:t>
                      </a:r>
                      <a:endParaRPr lang="es-EC" sz="1200">
                        <a:effectLst/>
                        <a:latin typeface="Calibri"/>
                        <a:ea typeface="Times New Roman"/>
                        <a:cs typeface="Times New Roman"/>
                      </a:endParaRPr>
                    </a:p>
                  </a:txBody>
                  <a:tcPr marL="38933" marR="38933" marT="0" marB="0"/>
                </a:tc>
                <a:tc>
                  <a:txBody>
                    <a:bodyPr/>
                    <a:lstStyle/>
                    <a:p>
                      <a:pPr algn="just">
                        <a:lnSpc>
                          <a:spcPct val="115000"/>
                        </a:lnSpc>
                        <a:spcAft>
                          <a:spcPts val="0"/>
                        </a:spcAft>
                      </a:pPr>
                      <a:r>
                        <a:rPr lang="es-MX" sz="1200" dirty="0">
                          <a:effectLst/>
                        </a:rPr>
                        <a:t>Generación de desechos comunes.</a:t>
                      </a:r>
                      <a:endParaRPr lang="es-EC" sz="1200" dirty="0">
                        <a:effectLst/>
                      </a:endParaRPr>
                    </a:p>
                    <a:p>
                      <a:pPr algn="just">
                        <a:lnSpc>
                          <a:spcPct val="115000"/>
                        </a:lnSpc>
                        <a:spcAft>
                          <a:spcPts val="0"/>
                        </a:spcAft>
                      </a:pPr>
                      <a:r>
                        <a:rPr lang="es-MX" sz="1200" dirty="0">
                          <a:effectLst/>
                        </a:rPr>
                        <a:t>Generación de materiales adsorbentes contaminados con hidrocarburos.</a:t>
                      </a:r>
                      <a:endParaRPr lang="es-EC" sz="1200" dirty="0">
                        <a:effectLst/>
                      </a:endParaRPr>
                    </a:p>
                    <a:p>
                      <a:pPr algn="just">
                        <a:lnSpc>
                          <a:spcPct val="115000"/>
                        </a:lnSpc>
                        <a:spcAft>
                          <a:spcPts val="0"/>
                        </a:spcAft>
                      </a:pPr>
                      <a:r>
                        <a:rPr lang="es-MX" sz="1200" dirty="0">
                          <a:effectLst/>
                        </a:rPr>
                        <a:t>Generación de desechos peligrosos como aceites. </a:t>
                      </a:r>
                      <a:endParaRPr lang="es-EC" sz="1200" dirty="0">
                        <a:effectLst/>
                      </a:endParaRPr>
                    </a:p>
                    <a:p>
                      <a:pPr algn="just">
                        <a:lnSpc>
                          <a:spcPct val="115000"/>
                        </a:lnSpc>
                        <a:spcAft>
                          <a:spcPts val="0"/>
                        </a:spcAft>
                      </a:pPr>
                      <a:r>
                        <a:rPr lang="es-MX" sz="1200" dirty="0">
                          <a:effectLst/>
                        </a:rPr>
                        <a:t>Generación de piezas automotrices obsoletas.</a:t>
                      </a:r>
                      <a:endParaRPr lang="es-EC" sz="1200" dirty="0">
                        <a:effectLst/>
                        <a:latin typeface="Calibri"/>
                        <a:ea typeface="Times New Roman"/>
                        <a:cs typeface="Times New Roman"/>
                      </a:endParaRPr>
                    </a:p>
                  </a:txBody>
                  <a:tcPr marL="38933" marR="38933" marT="0" marB="0"/>
                </a:tc>
              </a:tr>
              <a:tr h="653258">
                <a:tc>
                  <a:txBody>
                    <a:bodyPr/>
                    <a:lstStyle/>
                    <a:p>
                      <a:pPr algn="ctr">
                        <a:lnSpc>
                          <a:spcPct val="115000"/>
                        </a:lnSpc>
                        <a:spcAft>
                          <a:spcPts val="0"/>
                        </a:spcAft>
                      </a:pPr>
                      <a:r>
                        <a:rPr lang="es-MX" sz="1100">
                          <a:effectLst/>
                        </a:rPr>
                        <a:t>6</a:t>
                      </a:r>
                      <a:endParaRPr lang="es-EC" sz="1100">
                        <a:effectLst/>
                        <a:latin typeface="Calibri"/>
                        <a:ea typeface="Times New Roman"/>
                        <a:cs typeface="Times New Roman"/>
                      </a:endParaRPr>
                    </a:p>
                  </a:txBody>
                  <a:tcPr marL="38933" marR="38933" marT="0" marB="0"/>
                </a:tc>
                <a:tc>
                  <a:txBody>
                    <a:bodyPr/>
                    <a:lstStyle/>
                    <a:p>
                      <a:pPr algn="ctr">
                        <a:lnSpc>
                          <a:spcPct val="115000"/>
                        </a:lnSpc>
                        <a:spcAft>
                          <a:spcPts val="0"/>
                        </a:spcAft>
                      </a:pPr>
                      <a:r>
                        <a:rPr lang="es-MX" sz="1200">
                          <a:effectLst/>
                        </a:rPr>
                        <a:t>Caniles</a:t>
                      </a:r>
                      <a:endParaRPr lang="es-EC" sz="1200">
                        <a:effectLst/>
                        <a:latin typeface="Calibri"/>
                        <a:ea typeface="Times New Roman"/>
                        <a:cs typeface="Times New Roman"/>
                      </a:endParaRPr>
                    </a:p>
                  </a:txBody>
                  <a:tcPr marL="38933" marR="38933" marT="0" marB="0"/>
                </a:tc>
                <a:tc>
                  <a:txBody>
                    <a:bodyPr/>
                    <a:lstStyle/>
                    <a:p>
                      <a:pPr>
                        <a:lnSpc>
                          <a:spcPct val="115000"/>
                        </a:lnSpc>
                        <a:spcAft>
                          <a:spcPts val="0"/>
                        </a:spcAft>
                      </a:pPr>
                      <a:r>
                        <a:rPr lang="es-MX" sz="1200">
                          <a:effectLst/>
                        </a:rPr>
                        <a:t>Alojamiento, cuidado, alimentación y entrenamiento de canes. </a:t>
                      </a:r>
                      <a:endParaRPr lang="es-EC" sz="1200">
                        <a:effectLst/>
                        <a:latin typeface="Calibri"/>
                        <a:ea typeface="Times New Roman"/>
                        <a:cs typeface="Times New Roman"/>
                      </a:endParaRPr>
                    </a:p>
                  </a:txBody>
                  <a:tcPr marL="38933" marR="38933" marT="0" marB="0"/>
                </a:tc>
                <a:tc>
                  <a:txBody>
                    <a:bodyPr/>
                    <a:lstStyle/>
                    <a:p>
                      <a:pPr algn="just">
                        <a:lnSpc>
                          <a:spcPct val="115000"/>
                        </a:lnSpc>
                        <a:spcAft>
                          <a:spcPts val="0"/>
                        </a:spcAft>
                      </a:pPr>
                      <a:r>
                        <a:rPr lang="es-MX" sz="1200" dirty="0">
                          <a:effectLst/>
                        </a:rPr>
                        <a:t>Generación de desechos orgánicos. Generación de efluentes por lavado de instalaciones.</a:t>
                      </a:r>
                      <a:endParaRPr lang="es-EC" sz="1200" dirty="0">
                        <a:effectLst/>
                        <a:latin typeface="Calibri"/>
                        <a:ea typeface="Times New Roman"/>
                        <a:cs typeface="Times New Roman"/>
                      </a:endParaRPr>
                    </a:p>
                  </a:txBody>
                  <a:tcPr marL="38933" marR="38933" marT="0" marB="0"/>
                </a:tc>
              </a:tr>
              <a:tr h="653258">
                <a:tc>
                  <a:txBody>
                    <a:bodyPr/>
                    <a:lstStyle/>
                    <a:p>
                      <a:pPr algn="ctr">
                        <a:lnSpc>
                          <a:spcPct val="115000"/>
                        </a:lnSpc>
                        <a:spcAft>
                          <a:spcPts val="0"/>
                        </a:spcAft>
                      </a:pPr>
                      <a:r>
                        <a:rPr lang="es-MX" sz="1100">
                          <a:effectLst/>
                        </a:rPr>
                        <a:t>7</a:t>
                      </a:r>
                      <a:endParaRPr lang="es-EC" sz="1100">
                        <a:effectLst/>
                        <a:latin typeface="Calibri"/>
                        <a:ea typeface="Times New Roman"/>
                        <a:cs typeface="Times New Roman"/>
                      </a:endParaRPr>
                    </a:p>
                  </a:txBody>
                  <a:tcPr marL="38933" marR="38933" marT="0" marB="0"/>
                </a:tc>
                <a:tc>
                  <a:txBody>
                    <a:bodyPr/>
                    <a:lstStyle/>
                    <a:p>
                      <a:pPr algn="ctr">
                        <a:lnSpc>
                          <a:spcPct val="115000"/>
                        </a:lnSpc>
                        <a:spcAft>
                          <a:spcPts val="0"/>
                        </a:spcAft>
                      </a:pPr>
                      <a:r>
                        <a:rPr lang="es-MX" sz="1200">
                          <a:effectLst/>
                        </a:rPr>
                        <a:t>Gasolinera</a:t>
                      </a:r>
                      <a:endParaRPr lang="es-EC" sz="1200">
                        <a:effectLst/>
                        <a:latin typeface="Calibri"/>
                        <a:ea typeface="Times New Roman"/>
                        <a:cs typeface="Times New Roman"/>
                      </a:endParaRPr>
                    </a:p>
                  </a:txBody>
                  <a:tcPr marL="38933" marR="38933" marT="0" marB="0"/>
                </a:tc>
                <a:tc>
                  <a:txBody>
                    <a:bodyPr/>
                    <a:lstStyle/>
                    <a:p>
                      <a:pPr>
                        <a:lnSpc>
                          <a:spcPct val="115000"/>
                        </a:lnSpc>
                        <a:spcAft>
                          <a:spcPts val="0"/>
                        </a:spcAft>
                      </a:pPr>
                      <a:r>
                        <a:rPr lang="es-MX" sz="1200">
                          <a:effectLst/>
                        </a:rPr>
                        <a:t>Almacenamiento y abastecimiento de combustible a vehículos de la BACO</a:t>
                      </a:r>
                      <a:endParaRPr lang="es-EC" sz="1200">
                        <a:effectLst/>
                        <a:latin typeface="Calibri"/>
                        <a:ea typeface="Times New Roman"/>
                        <a:cs typeface="Times New Roman"/>
                      </a:endParaRPr>
                    </a:p>
                  </a:txBody>
                  <a:tcPr marL="38933" marR="38933" marT="0" marB="0"/>
                </a:tc>
                <a:tc>
                  <a:txBody>
                    <a:bodyPr/>
                    <a:lstStyle/>
                    <a:p>
                      <a:pPr algn="just">
                        <a:lnSpc>
                          <a:spcPct val="115000"/>
                        </a:lnSpc>
                        <a:spcAft>
                          <a:spcPts val="0"/>
                        </a:spcAft>
                      </a:pPr>
                      <a:r>
                        <a:rPr lang="es-MX" sz="1200" dirty="0" smtClean="0">
                          <a:effectLst/>
                        </a:rPr>
                        <a:t> Generación </a:t>
                      </a:r>
                      <a:r>
                        <a:rPr lang="es-MX" sz="1200" dirty="0">
                          <a:effectLst/>
                        </a:rPr>
                        <a:t>de material contaminando con hidrocarburos.</a:t>
                      </a:r>
                      <a:endParaRPr lang="es-EC" sz="1200" dirty="0">
                        <a:effectLst/>
                      </a:endParaRPr>
                    </a:p>
                    <a:p>
                      <a:pPr algn="just">
                        <a:lnSpc>
                          <a:spcPct val="115000"/>
                        </a:lnSpc>
                        <a:spcAft>
                          <a:spcPts val="0"/>
                        </a:spcAft>
                      </a:pPr>
                      <a:r>
                        <a:rPr lang="es-MX" sz="1200" dirty="0">
                          <a:effectLst/>
                        </a:rPr>
                        <a:t>Emanación de compuestos orgánicos </a:t>
                      </a:r>
                      <a:r>
                        <a:rPr lang="es-MX" sz="1200" dirty="0" smtClean="0">
                          <a:effectLst/>
                        </a:rPr>
                        <a:t>volátiles.</a:t>
                      </a:r>
                    </a:p>
                    <a:p>
                      <a:pPr algn="just">
                        <a:lnSpc>
                          <a:spcPct val="115000"/>
                        </a:lnSpc>
                        <a:spcAft>
                          <a:spcPts val="0"/>
                        </a:spcAft>
                      </a:pPr>
                      <a:r>
                        <a:rPr lang="es-MX" sz="1200" dirty="0" smtClean="0">
                          <a:effectLst/>
                        </a:rPr>
                        <a:t>Riesgo de explosión e incendio.</a:t>
                      </a:r>
                      <a:endParaRPr lang="es-EC" sz="1200" dirty="0">
                        <a:effectLst/>
                        <a:latin typeface="Calibri"/>
                        <a:ea typeface="Times New Roman"/>
                        <a:cs typeface="Times New Roman"/>
                      </a:endParaRPr>
                    </a:p>
                  </a:txBody>
                  <a:tcPr marL="38933" marR="38933" marT="0" marB="0"/>
                </a:tc>
              </a:tr>
            </a:tbl>
          </a:graphicData>
        </a:graphic>
      </p:graphicFrame>
    </p:spTree>
    <p:extLst>
      <p:ext uri="{BB962C8B-B14F-4D97-AF65-F5344CB8AC3E}">
        <p14:creationId xmlns:p14="http://schemas.microsoft.com/office/powerpoint/2010/main" val="3180019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8784976" cy="864096"/>
          </a:xfrm>
        </p:spPr>
        <p:txBody>
          <a:bodyPr>
            <a:normAutofit/>
          </a:bodyPr>
          <a:lstStyle/>
          <a:p>
            <a:r>
              <a:rPr lang="es-EC" b="1" dirty="0" smtClean="0">
                <a:solidFill>
                  <a:schemeClr val="accent6"/>
                </a:solidFill>
              </a:rPr>
              <a:t>Componentes ambientales considerados</a:t>
            </a:r>
            <a:endParaRPr lang="es-EC" b="1" dirty="0">
              <a:solidFill>
                <a:schemeClr val="accent6"/>
              </a:solidFill>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636549892"/>
              </p:ext>
            </p:extLst>
          </p:nvPr>
        </p:nvGraphicFramePr>
        <p:xfrm>
          <a:off x="251520" y="1412776"/>
          <a:ext cx="8513285" cy="4248472"/>
        </p:xfrm>
        <a:graphic>
          <a:graphicData uri="http://schemas.openxmlformats.org/drawingml/2006/table">
            <a:tbl>
              <a:tblPr firstRow="1" firstCol="1" bandRow="1">
                <a:tableStyleId>{5C22544A-7EE6-4342-B048-85BDC9FD1C3A}</a:tableStyleId>
              </a:tblPr>
              <a:tblGrid>
                <a:gridCol w="1096461"/>
                <a:gridCol w="576064"/>
                <a:gridCol w="1296144"/>
                <a:gridCol w="1152128"/>
                <a:gridCol w="4392488"/>
              </a:tblGrid>
              <a:tr h="242590">
                <a:tc>
                  <a:txBody>
                    <a:bodyPr/>
                    <a:lstStyle/>
                    <a:p>
                      <a:pPr algn="ctr">
                        <a:lnSpc>
                          <a:spcPct val="115000"/>
                        </a:lnSpc>
                        <a:spcAft>
                          <a:spcPts val="0"/>
                        </a:spcAft>
                      </a:pPr>
                      <a:r>
                        <a:rPr lang="es-MX" sz="1200" dirty="0">
                          <a:effectLst/>
                        </a:rPr>
                        <a:t>Componente Ambiental </a:t>
                      </a:r>
                      <a:endParaRPr lang="es-EC" sz="1200" dirty="0">
                        <a:effectLst/>
                        <a:latin typeface="Calibri"/>
                        <a:ea typeface="Times New Roman"/>
                        <a:cs typeface="Times New Roman"/>
                      </a:endParaRPr>
                    </a:p>
                  </a:txBody>
                  <a:tcPr marL="47463" marR="47463" marT="0" marB="0"/>
                </a:tc>
                <a:tc>
                  <a:txBody>
                    <a:bodyPr/>
                    <a:lstStyle/>
                    <a:p>
                      <a:pPr algn="ctr">
                        <a:lnSpc>
                          <a:spcPct val="115000"/>
                        </a:lnSpc>
                        <a:spcAft>
                          <a:spcPts val="0"/>
                        </a:spcAft>
                      </a:pPr>
                      <a:r>
                        <a:rPr lang="es-MX" sz="1200">
                          <a:effectLst/>
                        </a:rPr>
                        <a:t>Código</a:t>
                      </a:r>
                      <a:endParaRPr lang="es-EC" sz="1200">
                        <a:effectLst/>
                        <a:latin typeface="Calibri"/>
                        <a:ea typeface="Times New Roman"/>
                        <a:cs typeface="Times New Roman"/>
                      </a:endParaRPr>
                    </a:p>
                  </a:txBody>
                  <a:tcPr marL="47463" marR="47463" marT="0" marB="0"/>
                </a:tc>
                <a:tc>
                  <a:txBody>
                    <a:bodyPr/>
                    <a:lstStyle/>
                    <a:p>
                      <a:pPr algn="ctr">
                        <a:lnSpc>
                          <a:spcPct val="115000"/>
                        </a:lnSpc>
                        <a:spcAft>
                          <a:spcPts val="0"/>
                        </a:spcAft>
                      </a:pPr>
                      <a:r>
                        <a:rPr lang="es-MX" sz="1200">
                          <a:effectLst/>
                        </a:rPr>
                        <a:t>Subcomponente Ambiental</a:t>
                      </a:r>
                      <a:endParaRPr lang="es-EC" sz="1200">
                        <a:effectLst/>
                        <a:latin typeface="Calibri"/>
                        <a:ea typeface="Times New Roman"/>
                        <a:cs typeface="Times New Roman"/>
                      </a:endParaRPr>
                    </a:p>
                  </a:txBody>
                  <a:tcPr marL="47463" marR="47463" marT="0" marB="0"/>
                </a:tc>
                <a:tc>
                  <a:txBody>
                    <a:bodyPr/>
                    <a:lstStyle/>
                    <a:p>
                      <a:pPr algn="ctr">
                        <a:lnSpc>
                          <a:spcPct val="115000"/>
                        </a:lnSpc>
                        <a:spcAft>
                          <a:spcPts val="0"/>
                        </a:spcAft>
                      </a:pPr>
                      <a:r>
                        <a:rPr lang="es-MX" sz="1200">
                          <a:effectLst/>
                        </a:rPr>
                        <a:t>Factor Ambiental</a:t>
                      </a:r>
                      <a:endParaRPr lang="es-EC" sz="1200">
                        <a:effectLst/>
                        <a:latin typeface="Calibri"/>
                        <a:ea typeface="Times New Roman"/>
                        <a:cs typeface="Times New Roman"/>
                      </a:endParaRPr>
                    </a:p>
                  </a:txBody>
                  <a:tcPr marL="47463" marR="47463" marT="0" marB="0"/>
                </a:tc>
                <a:tc>
                  <a:txBody>
                    <a:bodyPr/>
                    <a:lstStyle/>
                    <a:p>
                      <a:pPr algn="ctr">
                        <a:lnSpc>
                          <a:spcPct val="115000"/>
                        </a:lnSpc>
                        <a:spcAft>
                          <a:spcPts val="0"/>
                        </a:spcAft>
                      </a:pPr>
                      <a:r>
                        <a:rPr lang="es-MX" sz="1200">
                          <a:effectLst/>
                        </a:rPr>
                        <a:t>Definición</a:t>
                      </a:r>
                      <a:endParaRPr lang="es-EC" sz="1200">
                        <a:effectLst/>
                        <a:latin typeface="Calibri"/>
                        <a:ea typeface="Times New Roman"/>
                        <a:cs typeface="Times New Roman"/>
                      </a:endParaRPr>
                    </a:p>
                  </a:txBody>
                  <a:tcPr marL="47463" marR="47463" marT="0" marB="0"/>
                </a:tc>
              </a:tr>
              <a:tr h="606475">
                <a:tc rowSpan="4">
                  <a:txBody>
                    <a:bodyPr/>
                    <a:lstStyle/>
                    <a:p>
                      <a:pPr algn="ctr">
                        <a:lnSpc>
                          <a:spcPct val="115000"/>
                        </a:lnSpc>
                        <a:spcAft>
                          <a:spcPts val="0"/>
                        </a:spcAft>
                      </a:pPr>
                      <a:r>
                        <a:rPr lang="es-MX" sz="1200">
                          <a:effectLst/>
                        </a:rPr>
                        <a:t>ABIOTICO</a:t>
                      </a:r>
                      <a:endParaRPr lang="es-EC" sz="1200">
                        <a:effectLst/>
                        <a:latin typeface="Calibri"/>
                        <a:ea typeface="Times New Roman"/>
                        <a:cs typeface="Times New Roman"/>
                      </a:endParaRPr>
                    </a:p>
                  </a:txBody>
                  <a:tcPr marL="47463" marR="47463" marT="0" marB="0" anchor="ctr"/>
                </a:tc>
                <a:tc>
                  <a:txBody>
                    <a:bodyPr/>
                    <a:lstStyle/>
                    <a:p>
                      <a:pPr algn="ctr">
                        <a:lnSpc>
                          <a:spcPct val="115000"/>
                        </a:lnSpc>
                        <a:spcAft>
                          <a:spcPts val="0"/>
                        </a:spcAft>
                      </a:pPr>
                      <a:r>
                        <a:rPr lang="es-MX" sz="1200">
                          <a:effectLst/>
                        </a:rPr>
                        <a:t>ABT1</a:t>
                      </a:r>
                      <a:endParaRPr lang="es-EC" sz="1200">
                        <a:effectLst/>
                        <a:latin typeface="Calibri"/>
                        <a:ea typeface="Times New Roman"/>
                        <a:cs typeface="Times New Roman"/>
                      </a:endParaRPr>
                    </a:p>
                  </a:txBody>
                  <a:tcPr marL="47463" marR="47463" marT="0" marB="0" anchor="ctr"/>
                </a:tc>
                <a:tc>
                  <a:txBody>
                    <a:bodyPr/>
                    <a:lstStyle/>
                    <a:p>
                      <a:pPr algn="ctr">
                        <a:lnSpc>
                          <a:spcPct val="115000"/>
                        </a:lnSpc>
                        <a:spcAft>
                          <a:spcPts val="0"/>
                        </a:spcAft>
                      </a:pPr>
                      <a:r>
                        <a:rPr lang="es-MX" sz="1200">
                          <a:effectLst/>
                        </a:rPr>
                        <a:t>Aire</a:t>
                      </a:r>
                      <a:endParaRPr lang="es-EC" sz="1200">
                        <a:effectLst/>
                        <a:latin typeface="Calibri"/>
                        <a:ea typeface="Times New Roman"/>
                        <a:cs typeface="Times New Roman"/>
                      </a:endParaRPr>
                    </a:p>
                  </a:txBody>
                  <a:tcPr marL="47463" marR="47463" marT="0" marB="0" anchor="ctr"/>
                </a:tc>
                <a:tc>
                  <a:txBody>
                    <a:bodyPr/>
                    <a:lstStyle/>
                    <a:p>
                      <a:pPr algn="ctr">
                        <a:lnSpc>
                          <a:spcPct val="115000"/>
                        </a:lnSpc>
                        <a:spcAft>
                          <a:spcPts val="0"/>
                        </a:spcAft>
                      </a:pPr>
                      <a:r>
                        <a:rPr lang="es-MX" sz="1200">
                          <a:effectLst/>
                        </a:rPr>
                        <a:t>Calidad del Aire</a:t>
                      </a:r>
                      <a:endParaRPr lang="es-EC" sz="1200">
                        <a:effectLst/>
                        <a:latin typeface="Calibri"/>
                        <a:ea typeface="Times New Roman"/>
                        <a:cs typeface="Times New Roman"/>
                      </a:endParaRPr>
                    </a:p>
                  </a:txBody>
                  <a:tcPr marL="47463" marR="47463" marT="0" marB="0" anchor="ctr"/>
                </a:tc>
                <a:tc>
                  <a:txBody>
                    <a:bodyPr/>
                    <a:lstStyle/>
                    <a:p>
                      <a:pPr>
                        <a:lnSpc>
                          <a:spcPct val="115000"/>
                        </a:lnSpc>
                        <a:spcAft>
                          <a:spcPts val="0"/>
                        </a:spcAft>
                      </a:pPr>
                      <a:r>
                        <a:rPr lang="es-MX" sz="1200">
                          <a:effectLst/>
                        </a:rPr>
                        <a:t>Variación de los niveles de emisión de contaminantes a la atmósfera de fuentes móviles.</a:t>
                      </a:r>
                      <a:endParaRPr lang="es-EC" sz="1200">
                        <a:effectLst/>
                        <a:latin typeface="Calibri"/>
                        <a:ea typeface="Times New Roman"/>
                        <a:cs typeface="Times New Roman"/>
                      </a:endParaRPr>
                    </a:p>
                  </a:txBody>
                  <a:tcPr marL="47463" marR="47463" marT="0" marB="0" anchor="ctr"/>
                </a:tc>
              </a:tr>
              <a:tr h="485180">
                <a:tc vMerge="1">
                  <a:txBody>
                    <a:bodyPr/>
                    <a:lstStyle/>
                    <a:p>
                      <a:endParaRPr lang="es-EC"/>
                    </a:p>
                  </a:txBody>
                  <a:tcPr/>
                </a:tc>
                <a:tc>
                  <a:txBody>
                    <a:bodyPr/>
                    <a:lstStyle/>
                    <a:p>
                      <a:pPr algn="ctr">
                        <a:lnSpc>
                          <a:spcPct val="115000"/>
                        </a:lnSpc>
                        <a:spcAft>
                          <a:spcPts val="0"/>
                        </a:spcAft>
                      </a:pPr>
                      <a:r>
                        <a:rPr lang="es-MX" sz="1200">
                          <a:effectLst/>
                        </a:rPr>
                        <a:t>ABT2</a:t>
                      </a:r>
                      <a:endParaRPr lang="es-EC" sz="1200">
                        <a:effectLst/>
                        <a:latin typeface="Calibri"/>
                        <a:ea typeface="Times New Roman"/>
                        <a:cs typeface="Times New Roman"/>
                      </a:endParaRPr>
                    </a:p>
                  </a:txBody>
                  <a:tcPr marL="47463" marR="47463" marT="0" marB="0" anchor="ctr"/>
                </a:tc>
                <a:tc>
                  <a:txBody>
                    <a:bodyPr/>
                    <a:lstStyle/>
                    <a:p>
                      <a:pPr algn="ctr">
                        <a:lnSpc>
                          <a:spcPct val="115000"/>
                        </a:lnSpc>
                        <a:spcAft>
                          <a:spcPts val="0"/>
                        </a:spcAft>
                      </a:pPr>
                      <a:r>
                        <a:rPr lang="es-MX" sz="1200">
                          <a:effectLst/>
                        </a:rPr>
                        <a:t>Agua</a:t>
                      </a:r>
                      <a:endParaRPr lang="es-EC" sz="1200">
                        <a:effectLst/>
                        <a:latin typeface="Calibri"/>
                        <a:ea typeface="Times New Roman"/>
                        <a:cs typeface="Times New Roman"/>
                      </a:endParaRPr>
                    </a:p>
                  </a:txBody>
                  <a:tcPr marL="47463" marR="47463" marT="0" marB="0" anchor="ctr"/>
                </a:tc>
                <a:tc>
                  <a:txBody>
                    <a:bodyPr/>
                    <a:lstStyle/>
                    <a:p>
                      <a:pPr algn="ctr">
                        <a:lnSpc>
                          <a:spcPct val="115000"/>
                        </a:lnSpc>
                        <a:spcAft>
                          <a:spcPts val="0"/>
                        </a:spcAft>
                      </a:pPr>
                      <a:r>
                        <a:rPr lang="es-MX" sz="1200">
                          <a:effectLst/>
                        </a:rPr>
                        <a:t>Calidad del Agua</a:t>
                      </a:r>
                      <a:endParaRPr lang="es-EC" sz="1200">
                        <a:effectLst/>
                        <a:latin typeface="Calibri"/>
                        <a:ea typeface="Times New Roman"/>
                        <a:cs typeface="Times New Roman"/>
                      </a:endParaRPr>
                    </a:p>
                  </a:txBody>
                  <a:tcPr marL="47463" marR="47463" marT="0" marB="0" anchor="ctr"/>
                </a:tc>
                <a:tc>
                  <a:txBody>
                    <a:bodyPr/>
                    <a:lstStyle/>
                    <a:p>
                      <a:pPr>
                        <a:lnSpc>
                          <a:spcPct val="115000"/>
                        </a:lnSpc>
                        <a:spcAft>
                          <a:spcPts val="0"/>
                        </a:spcAft>
                      </a:pPr>
                      <a:r>
                        <a:rPr lang="es-MX" sz="1200">
                          <a:effectLst/>
                        </a:rPr>
                        <a:t>Incumplimiento en los parámetros normados para agua de descarga</a:t>
                      </a:r>
                      <a:endParaRPr lang="es-EC" sz="1200">
                        <a:effectLst/>
                        <a:latin typeface="Calibri"/>
                        <a:ea typeface="Times New Roman"/>
                        <a:cs typeface="Times New Roman"/>
                      </a:endParaRPr>
                    </a:p>
                  </a:txBody>
                  <a:tcPr marL="47463" marR="47463" marT="0" marB="0" anchor="ctr"/>
                </a:tc>
              </a:tr>
              <a:tr h="363885">
                <a:tc vMerge="1">
                  <a:txBody>
                    <a:bodyPr/>
                    <a:lstStyle/>
                    <a:p>
                      <a:endParaRPr lang="es-EC"/>
                    </a:p>
                  </a:txBody>
                  <a:tcPr/>
                </a:tc>
                <a:tc>
                  <a:txBody>
                    <a:bodyPr/>
                    <a:lstStyle/>
                    <a:p>
                      <a:pPr algn="ctr">
                        <a:lnSpc>
                          <a:spcPct val="115000"/>
                        </a:lnSpc>
                        <a:spcAft>
                          <a:spcPts val="0"/>
                        </a:spcAft>
                      </a:pPr>
                      <a:r>
                        <a:rPr lang="es-MX" sz="1200">
                          <a:effectLst/>
                        </a:rPr>
                        <a:t>ABT3</a:t>
                      </a:r>
                      <a:endParaRPr lang="es-EC" sz="1200">
                        <a:effectLst/>
                        <a:latin typeface="Calibri"/>
                        <a:ea typeface="Times New Roman"/>
                        <a:cs typeface="Times New Roman"/>
                      </a:endParaRPr>
                    </a:p>
                  </a:txBody>
                  <a:tcPr marL="47463" marR="47463" marT="0" marB="0" anchor="ctr"/>
                </a:tc>
                <a:tc>
                  <a:txBody>
                    <a:bodyPr/>
                    <a:lstStyle/>
                    <a:p>
                      <a:pPr algn="ctr">
                        <a:lnSpc>
                          <a:spcPct val="115000"/>
                        </a:lnSpc>
                        <a:spcAft>
                          <a:spcPts val="0"/>
                        </a:spcAft>
                      </a:pPr>
                      <a:r>
                        <a:rPr lang="es-MX" sz="1200" dirty="0">
                          <a:effectLst/>
                        </a:rPr>
                        <a:t>Suelo</a:t>
                      </a:r>
                      <a:endParaRPr lang="es-EC" sz="1200" dirty="0">
                        <a:effectLst/>
                        <a:latin typeface="Calibri"/>
                        <a:ea typeface="Times New Roman"/>
                        <a:cs typeface="Times New Roman"/>
                      </a:endParaRPr>
                    </a:p>
                  </a:txBody>
                  <a:tcPr marL="47463" marR="47463" marT="0" marB="0" anchor="ctr"/>
                </a:tc>
                <a:tc>
                  <a:txBody>
                    <a:bodyPr/>
                    <a:lstStyle/>
                    <a:p>
                      <a:pPr algn="ctr">
                        <a:lnSpc>
                          <a:spcPct val="115000"/>
                        </a:lnSpc>
                        <a:spcAft>
                          <a:spcPts val="0"/>
                        </a:spcAft>
                      </a:pPr>
                      <a:r>
                        <a:rPr lang="es-MX" sz="1200">
                          <a:effectLst/>
                        </a:rPr>
                        <a:t>Calidad del Suelo</a:t>
                      </a:r>
                      <a:endParaRPr lang="es-EC" sz="1200">
                        <a:effectLst/>
                        <a:latin typeface="Calibri"/>
                        <a:ea typeface="Times New Roman"/>
                        <a:cs typeface="Times New Roman"/>
                      </a:endParaRPr>
                    </a:p>
                  </a:txBody>
                  <a:tcPr marL="47463" marR="47463" marT="0" marB="0" anchor="ctr"/>
                </a:tc>
                <a:tc>
                  <a:txBody>
                    <a:bodyPr/>
                    <a:lstStyle/>
                    <a:p>
                      <a:pPr>
                        <a:lnSpc>
                          <a:spcPct val="115000"/>
                        </a:lnSpc>
                        <a:spcAft>
                          <a:spcPts val="0"/>
                        </a:spcAft>
                      </a:pPr>
                      <a:r>
                        <a:rPr lang="es-MX" sz="1200">
                          <a:effectLst/>
                        </a:rPr>
                        <a:t>Modificación de sus características físico-químicas</a:t>
                      </a:r>
                      <a:endParaRPr lang="es-EC" sz="1200">
                        <a:effectLst/>
                        <a:latin typeface="Calibri"/>
                        <a:ea typeface="Times New Roman"/>
                        <a:cs typeface="Times New Roman"/>
                      </a:endParaRPr>
                    </a:p>
                  </a:txBody>
                  <a:tcPr marL="47463" marR="47463" marT="0" marB="0"/>
                </a:tc>
              </a:tr>
              <a:tr h="606475">
                <a:tc vMerge="1">
                  <a:txBody>
                    <a:bodyPr/>
                    <a:lstStyle/>
                    <a:p>
                      <a:endParaRPr lang="es-EC"/>
                    </a:p>
                  </a:txBody>
                  <a:tcPr/>
                </a:tc>
                <a:tc>
                  <a:txBody>
                    <a:bodyPr/>
                    <a:lstStyle/>
                    <a:p>
                      <a:pPr algn="ctr">
                        <a:lnSpc>
                          <a:spcPct val="115000"/>
                        </a:lnSpc>
                        <a:spcAft>
                          <a:spcPts val="0"/>
                        </a:spcAft>
                      </a:pPr>
                      <a:r>
                        <a:rPr lang="es-MX" sz="1200">
                          <a:effectLst/>
                        </a:rPr>
                        <a:t>ABT4</a:t>
                      </a:r>
                      <a:endParaRPr lang="es-EC" sz="1200">
                        <a:effectLst/>
                        <a:latin typeface="Calibri"/>
                        <a:ea typeface="Times New Roman"/>
                        <a:cs typeface="Times New Roman"/>
                      </a:endParaRPr>
                    </a:p>
                  </a:txBody>
                  <a:tcPr marL="47463" marR="47463" marT="0" marB="0" anchor="ctr"/>
                </a:tc>
                <a:tc>
                  <a:txBody>
                    <a:bodyPr/>
                    <a:lstStyle/>
                    <a:p>
                      <a:pPr algn="ctr">
                        <a:lnSpc>
                          <a:spcPct val="115000"/>
                        </a:lnSpc>
                        <a:spcAft>
                          <a:spcPts val="0"/>
                        </a:spcAft>
                      </a:pPr>
                      <a:r>
                        <a:rPr lang="es-MX" sz="1200" dirty="0">
                          <a:effectLst/>
                        </a:rPr>
                        <a:t>Infraestructura</a:t>
                      </a:r>
                      <a:endParaRPr lang="es-EC" sz="1200" dirty="0">
                        <a:effectLst/>
                        <a:latin typeface="Calibri"/>
                        <a:ea typeface="Times New Roman"/>
                        <a:cs typeface="Times New Roman"/>
                      </a:endParaRPr>
                    </a:p>
                  </a:txBody>
                  <a:tcPr marL="47463" marR="47463" marT="0" marB="0" anchor="ctr"/>
                </a:tc>
                <a:tc>
                  <a:txBody>
                    <a:bodyPr/>
                    <a:lstStyle/>
                    <a:p>
                      <a:pPr algn="ctr">
                        <a:lnSpc>
                          <a:spcPct val="115000"/>
                        </a:lnSpc>
                        <a:spcAft>
                          <a:spcPts val="0"/>
                        </a:spcAft>
                      </a:pPr>
                      <a:r>
                        <a:rPr lang="es-MX" sz="1200" dirty="0">
                          <a:effectLst/>
                        </a:rPr>
                        <a:t>Instalaciones y Servicios Básicos</a:t>
                      </a:r>
                      <a:endParaRPr lang="es-EC" sz="1200" dirty="0">
                        <a:effectLst/>
                        <a:latin typeface="Calibri"/>
                        <a:ea typeface="Times New Roman"/>
                        <a:cs typeface="Times New Roman"/>
                      </a:endParaRPr>
                    </a:p>
                  </a:txBody>
                  <a:tcPr marL="47463" marR="47463" marT="0" marB="0" anchor="ctr"/>
                </a:tc>
                <a:tc>
                  <a:txBody>
                    <a:bodyPr/>
                    <a:lstStyle/>
                    <a:p>
                      <a:pPr>
                        <a:lnSpc>
                          <a:spcPct val="115000"/>
                        </a:lnSpc>
                        <a:spcAft>
                          <a:spcPts val="0"/>
                        </a:spcAft>
                      </a:pPr>
                      <a:r>
                        <a:rPr lang="es-MX" sz="1200">
                          <a:effectLst/>
                        </a:rPr>
                        <a:t>Afectación a Instalaciones de la Base y consumo de servicios básicos</a:t>
                      </a:r>
                      <a:endParaRPr lang="es-EC" sz="1200">
                        <a:effectLst/>
                        <a:latin typeface="Calibri"/>
                        <a:ea typeface="Times New Roman"/>
                        <a:cs typeface="Times New Roman"/>
                      </a:endParaRPr>
                    </a:p>
                  </a:txBody>
                  <a:tcPr marL="47463" marR="47463" marT="0" marB="0"/>
                </a:tc>
              </a:tr>
              <a:tr h="606475">
                <a:tc rowSpan="3">
                  <a:txBody>
                    <a:bodyPr/>
                    <a:lstStyle/>
                    <a:p>
                      <a:pPr algn="ctr">
                        <a:lnSpc>
                          <a:spcPct val="115000"/>
                        </a:lnSpc>
                        <a:spcAft>
                          <a:spcPts val="0"/>
                        </a:spcAft>
                      </a:pPr>
                      <a:r>
                        <a:rPr lang="es-MX" sz="1200">
                          <a:effectLst/>
                        </a:rPr>
                        <a:t>COMPONENTE SOCIAL</a:t>
                      </a:r>
                      <a:endParaRPr lang="es-EC" sz="1200">
                        <a:effectLst/>
                        <a:latin typeface="Calibri"/>
                        <a:ea typeface="Times New Roman"/>
                        <a:cs typeface="Times New Roman"/>
                      </a:endParaRPr>
                    </a:p>
                  </a:txBody>
                  <a:tcPr marL="47463" marR="47463" marT="0" marB="0" anchor="ctr"/>
                </a:tc>
                <a:tc>
                  <a:txBody>
                    <a:bodyPr/>
                    <a:lstStyle/>
                    <a:p>
                      <a:pPr algn="ctr">
                        <a:lnSpc>
                          <a:spcPct val="115000"/>
                        </a:lnSpc>
                        <a:spcAft>
                          <a:spcPts val="0"/>
                        </a:spcAft>
                      </a:pPr>
                      <a:r>
                        <a:rPr lang="es-MX" sz="1200">
                          <a:effectLst/>
                        </a:rPr>
                        <a:t>ANT1</a:t>
                      </a:r>
                      <a:endParaRPr lang="es-EC" sz="1200">
                        <a:effectLst/>
                        <a:latin typeface="Calibri"/>
                        <a:ea typeface="Times New Roman"/>
                        <a:cs typeface="Times New Roman"/>
                      </a:endParaRPr>
                    </a:p>
                  </a:txBody>
                  <a:tcPr marL="47463" marR="47463" marT="0" marB="0" anchor="ctr"/>
                </a:tc>
                <a:tc rowSpan="3">
                  <a:txBody>
                    <a:bodyPr/>
                    <a:lstStyle/>
                    <a:p>
                      <a:pPr algn="ctr">
                        <a:lnSpc>
                          <a:spcPct val="115000"/>
                        </a:lnSpc>
                        <a:spcAft>
                          <a:spcPts val="0"/>
                        </a:spcAft>
                      </a:pPr>
                      <a:r>
                        <a:rPr lang="es-MX" sz="1200">
                          <a:effectLst/>
                        </a:rPr>
                        <a:t>Economía y Población</a:t>
                      </a:r>
                      <a:endParaRPr lang="es-EC" sz="1200">
                        <a:effectLst/>
                        <a:latin typeface="Calibri"/>
                        <a:ea typeface="Times New Roman"/>
                        <a:cs typeface="Times New Roman"/>
                      </a:endParaRPr>
                    </a:p>
                  </a:txBody>
                  <a:tcPr marL="47463" marR="47463" marT="0" marB="0" anchor="ctr"/>
                </a:tc>
                <a:tc>
                  <a:txBody>
                    <a:bodyPr/>
                    <a:lstStyle/>
                    <a:p>
                      <a:pPr algn="ctr">
                        <a:lnSpc>
                          <a:spcPct val="115000"/>
                        </a:lnSpc>
                        <a:spcAft>
                          <a:spcPts val="0"/>
                        </a:spcAft>
                      </a:pPr>
                      <a:r>
                        <a:rPr lang="es-MX" sz="1200">
                          <a:effectLst/>
                        </a:rPr>
                        <a:t>Seguridad Nacional</a:t>
                      </a:r>
                      <a:endParaRPr lang="es-EC" sz="1200">
                        <a:effectLst/>
                        <a:latin typeface="Calibri"/>
                        <a:ea typeface="Times New Roman"/>
                        <a:cs typeface="Times New Roman"/>
                      </a:endParaRPr>
                    </a:p>
                  </a:txBody>
                  <a:tcPr marL="47463" marR="47463" marT="0" marB="0" anchor="ctr"/>
                </a:tc>
                <a:tc>
                  <a:txBody>
                    <a:bodyPr/>
                    <a:lstStyle/>
                    <a:p>
                      <a:pPr>
                        <a:lnSpc>
                          <a:spcPct val="115000"/>
                        </a:lnSpc>
                        <a:spcAft>
                          <a:spcPts val="0"/>
                        </a:spcAft>
                      </a:pPr>
                      <a:r>
                        <a:rPr lang="es-MX" sz="1200">
                          <a:effectLst/>
                        </a:rPr>
                        <a:t>Investigación aeronáutica y apoyo a la misión de la Fuerza Aérea Ecuatoriana</a:t>
                      </a:r>
                      <a:endParaRPr lang="es-EC" sz="1200">
                        <a:effectLst/>
                        <a:latin typeface="Calibri"/>
                        <a:ea typeface="Times New Roman"/>
                        <a:cs typeface="Times New Roman"/>
                      </a:endParaRPr>
                    </a:p>
                  </a:txBody>
                  <a:tcPr marL="47463" marR="47463" marT="0" marB="0"/>
                </a:tc>
              </a:tr>
              <a:tr h="606475">
                <a:tc vMerge="1">
                  <a:txBody>
                    <a:bodyPr/>
                    <a:lstStyle/>
                    <a:p>
                      <a:endParaRPr lang="es-EC"/>
                    </a:p>
                  </a:txBody>
                  <a:tcPr/>
                </a:tc>
                <a:tc>
                  <a:txBody>
                    <a:bodyPr/>
                    <a:lstStyle/>
                    <a:p>
                      <a:pPr algn="ctr">
                        <a:lnSpc>
                          <a:spcPct val="115000"/>
                        </a:lnSpc>
                        <a:spcAft>
                          <a:spcPts val="0"/>
                        </a:spcAft>
                      </a:pPr>
                      <a:r>
                        <a:rPr lang="es-MX" sz="1200">
                          <a:effectLst/>
                        </a:rPr>
                        <a:t>ANT2</a:t>
                      </a:r>
                      <a:endParaRPr lang="es-EC" sz="1200">
                        <a:effectLst/>
                        <a:latin typeface="Calibri"/>
                        <a:ea typeface="Times New Roman"/>
                        <a:cs typeface="Times New Roman"/>
                      </a:endParaRPr>
                    </a:p>
                  </a:txBody>
                  <a:tcPr marL="47463" marR="47463" marT="0" marB="0" anchor="ctr"/>
                </a:tc>
                <a:tc vMerge="1">
                  <a:txBody>
                    <a:bodyPr/>
                    <a:lstStyle/>
                    <a:p>
                      <a:endParaRPr lang="es-EC"/>
                    </a:p>
                  </a:txBody>
                  <a:tcPr/>
                </a:tc>
                <a:tc>
                  <a:txBody>
                    <a:bodyPr/>
                    <a:lstStyle/>
                    <a:p>
                      <a:pPr algn="ctr">
                        <a:lnSpc>
                          <a:spcPct val="115000"/>
                        </a:lnSpc>
                        <a:spcAft>
                          <a:spcPts val="0"/>
                        </a:spcAft>
                      </a:pPr>
                      <a:r>
                        <a:rPr lang="es-MX" sz="1200">
                          <a:effectLst/>
                        </a:rPr>
                        <a:t>Salud y Seguridad</a:t>
                      </a:r>
                      <a:endParaRPr lang="es-EC" sz="1200">
                        <a:effectLst/>
                        <a:latin typeface="Calibri"/>
                        <a:ea typeface="Times New Roman"/>
                        <a:cs typeface="Times New Roman"/>
                      </a:endParaRPr>
                    </a:p>
                  </a:txBody>
                  <a:tcPr marL="47463" marR="47463" marT="0" marB="0" anchor="ctr"/>
                </a:tc>
                <a:tc>
                  <a:txBody>
                    <a:bodyPr/>
                    <a:lstStyle/>
                    <a:p>
                      <a:pPr>
                        <a:lnSpc>
                          <a:spcPct val="115000"/>
                        </a:lnSpc>
                        <a:spcAft>
                          <a:spcPts val="0"/>
                        </a:spcAft>
                      </a:pPr>
                      <a:r>
                        <a:rPr lang="es-MX" sz="1200" dirty="0">
                          <a:effectLst/>
                        </a:rPr>
                        <a:t>Afectación a la seguridad y salud de la población del área de influencia directa</a:t>
                      </a:r>
                      <a:endParaRPr lang="es-EC" sz="1200" dirty="0">
                        <a:effectLst/>
                        <a:latin typeface="Calibri"/>
                        <a:ea typeface="Times New Roman"/>
                        <a:cs typeface="Times New Roman"/>
                      </a:endParaRPr>
                    </a:p>
                  </a:txBody>
                  <a:tcPr marL="47463" marR="47463" marT="0" marB="0"/>
                </a:tc>
              </a:tr>
              <a:tr h="471683">
                <a:tc vMerge="1">
                  <a:txBody>
                    <a:bodyPr/>
                    <a:lstStyle/>
                    <a:p>
                      <a:endParaRPr lang="es-EC"/>
                    </a:p>
                  </a:txBody>
                  <a:tcPr/>
                </a:tc>
                <a:tc>
                  <a:txBody>
                    <a:bodyPr/>
                    <a:lstStyle/>
                    <a:p>
                      <a:pPr algn="ctr">
                        <a:lnSpc>
                          <a:spcPct val="115000"/>
                        </a:lnSpc>
                        <a:spcAft>
                          <a:spcPts val="0"/>
                        </a:spcAft>
                      </a:pPr>
                      <a:r>
                        <a:rPr lang="es-MX" sz="1200">
                          <a:effectLst/>
                        </a:rPr>
                        <a:t>ANT3</a:t>
                      </a:r>
                      <a:endParaRPr lang="es-EC" sz="1200">
                        <a:effectLst/>
                        <a:latin typeface="Calibri"/>
                        <a:ea typeface="Times New Roman"/>
                        <a:cs typeface="Times New Roman"/>
                      </a:endParaRPr>
                    </a:p>
                  </a:txBody>
                  <a:tcPr marL="47463" marR="47463" marT="0" marB="0" anchor="ctr"/>
                </a:tc>
                <a:tc vMerge="1">
                  <a:txBody>
                    <a:bodyPr/>
                    <a:lstStyle/>
                    <a:p>
                      <a:endParaRPr lang="es-EC"/>
                    </a:p>
                  </a:txBody>
                  <a:tcPr/>
                </a:tc>
                <a:tc>
                  <a:txBody>
                    <a:bodyPr/>
                    <a:lstStyle/>
                    <a:p>
                      <a:pPr algn="ctr">
                        <a:lnSpc>
                          <a:spcPct val="115000"/>
                        </a:lnSpc>
                        <a:spcAft>
                          <a:spcPts val="0"/>
                        </a:spcAft>
                      </a:pPr>
                      <a:r>
                        <a:rPr lang="es-MX" sz="1200">
                          <a:effectLst/>
                        </a:rPr>
                        <a:t>Empleo Directo</a:t>
                      </a:r>
                      <a:endParaRPr lang="es-EC" sz="1200">
                        <a:effectLst/>
                        <a:latin typeface="Calibri"/>
                        <a:ea typeface="Times New Roman"/>
                        <a:cs typeface="Times New Roman"/>
                      </a:endParaRPr>
                    </a:p>
                  </a:txBody>
                  <a:tcPr marL="47463" marR="47463" marT="0" marB="0" anchor="ctr"/>
                </a:tc>
                <a:tc>
                  <a:txBody>
                    <a:bodyPr/>
                    <a:lstStyle/>
                    <a:p>
                      <a:pPr>
                        <a:lnSpc>
                          <a:spcPct val="115000"/>
                        </a:lnSpc>
                        <a:spcAft>
                          <a:spcPts val="0"/>
                        </a:spcAft>
                      </a:pPr>
                      <a:r>
                        <a:rPr lang="es-MX" sz="1200" dirty="0">
                          <a:effectLst/>
                        </a:rPr>
                        <a:t>Afectación de la generación de empleo directo</a:t>
                      </a:r>
                      <a:endParaRPr lang="es-EC" sz="1200" dirty="0">
                        <a:effectLst/>
                        <a:latin typeface="Calibri"/>
                        <a:ea typeface="Times New Roman"/>
                        <a:cs typeface="Times New Roman"/>
                      </a:endParaRPr>
                    </a:p>
                  </a:txBody>
                  <a:tcPr marL="47463" marR="47463" marT="0" marB="0"/>
                </a:tc>
              </a:tr>
            </a:tbl>
          </a:graphicData>
        </a:graphic>
      </p:graphicFrame>
    </p:spTree>
    <p:extLst>
      <p:ext uri="{BB962C8B-B14F-4D97-AF65-F5344CB8AC3E}">
        <p14:creationId xmlns:p14="http://schemas.microsoft.com/office/powerpoint/2010/main" val="1598798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1043608" y="5085184"/>
            <a:ext cx="3240360" cy="923330"/>
          </a:xfrm>
          <a:prstGeom prst="rect">
            <a:avLst/>
          </a:prstGeom>
        </p:spPr>
        <p:txBody>
          <a:bodyPr wrap="square">
            <a:spAutoFit/>
          </a:bodyPr>
          <a:lstStyle/>
          <a:p>
            <a:r>
              <a:rPr lang="es-MX" dirty="0"/>
              <a:t>Criterio de evaluación</a:t>
            </a:r>
            <a:endParaRPr lang="es-EC" dirty="0"/>
          </a:p>
          <a:p>
            <a:r>
              <a:rPr lang="es-MX" dirty="0"/>
              <a:t>Impacto positivo = +</a:t>
            </a:r>
            <a:endParaRPr lang="es-EC" dirty="0"/>
          </a:p>
          <a:p>
            <a:r>
              <a:rPr lang="es-MX" dirty="0"/>
              <a:t>Impacto negativo = -</a:t>
            </a:r>
            <a:endParaRPr lang="es-EC" dirty="0"/>
          </a:p>
        </p:txBody>
      </p:sp>
      <p:sp>
        <p:nvSpPr>
          <p:cNvPr id="3" name="Rectángulo 2"/>
          <p:cNvSpPr/>
          <p:nvPr/>
        </p:nvSpPr>
        <p:spPr>
          <a:xfrm>
            <a:off x="251520" y="616042"/>
            <a:ext cx="5168403" cy="461665"/>
          </a:xfrm>
          <a:prstGeom prst="rect">
            <a:avLst/>
          </a:prstGeom>
        </p:spPr>
        <p:txBody>
          <a:bodyPr wrap="none">
            <a:spAutoFit/>
          </a:bodyPr>
          <a:lstStyle/>
          <a:p>
            <a:r>
              <a:rPr lang="es-MX" sz="2400" b="1" dirty="0">
                <a:solidFill>
                  <a:schemeClr val="accent3">
                    <a:lumMod val="75000"/>
                  </a:schemeClr>
                </a:solidFill>
                <a:latin typeface="+mj-lt"/>
                <a:ea typeface="Times New Roman" panose="02020603050405020304" pitchFamily="18" charset="0"/>
              </a:rPr>
              <a:t>Matriz de </a:t>
            </a:r>
            <a:r>
              <a:rPr lang="es-MX" sz="2400" b="1" dirty="0" smtClean="0">
                <a:solidFill>
                  <a:schemeClr val="accent3">
                    <a:lumMod val="75000"/>
                  </a:schemeClr>
                </a:solidFill>
                <a:latin typeface="+mj-lt"/>
                <a:ea typeface="Times New Roman" panose="02020603050405020304" pitchFamily="18" charset="0"/>
              </a:rPr>
              <a:t>Carácter </a:t>
            </a:r>
            <a:r>
              <a:rPr lang="es-MX" sz="2400" b="1" dirty="0">
                <a:solidFill>
                  <a:schemeClr val="accent3">
                    <a:lumMod val="75000"/>
                  </a:schemeClr>
                </a:solidFill>
                <a:latin typeface="+mj-lt"/>
                <a:ea typeface="Times New Roman" panose="02020603050405020304" pitchFamily="18" charset="0"/>
              </a:rPr>
              <a:t>de los Impactos</a:t>
            </a:r>
            <a:endParaRPr lang="es-ES" sz="2400" b="1" dirty="0">
              <a:solidFill>
                <a:schemeClr val="accent3">
                  <a:lumMod val="75000"/>
                </a:schemeClr>
              </a:solidFill>
              <a:latin typeface="+mj-lt"/>
            </a:endParaRP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596" y="1686069"/>
            <a:ext cx="8255635" cy="3838575"/>
          </a:xfrm>
          <a:prstGeom prst="rect">
            <a:avLst/>
          </a:prstGeom>
          <a:noFill/>
          <a:ln>
            <a:noFill/>
          </a:ln>
        </p:spPr>
      </p:pic>
    </p:spTree>
    <p:extLst>
      <p:ext uri="{BB962C8B-B14F-4D97-AF65-F5344CB8AC3E}">
        <p14:creationId xmlns:p14="http://schemas.microsoft.com/office/powerpoint/2010/main" val="1629247588"/>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Rectángulo 5"/>
          <p:cNvSpPr/>
          <p:nvPr/>
        </p:nvSpPr>
        <p:spPr>
          <a:xfrm>
            <a:off x="395536" y="548680"/>
            <a:ext cx="5235729" cy="461665"/>
          </a:xfrm>
          <a:prstGeom prst="rect">
            <a:avLst/>
          </a:prstGeom>
        </p:spPr>
        <p:txBody>
          <a:bodyPr wrap="none">
            <a:spAutoFit/>
          </a:bodyPr>
          <a:lstStyle/>
          <a:p>
            <a:r>
              <a:rPr lang="es-MX" sz="2400" b="1" dirty="0">
                <a:solidFill>
                  <a:schemeClr val="accent3">
                    <a:lumMod val="75000"/>
                  </a:schemeClr>
                </a:solidFill>
                <a:latin typeface="+mj-lt"/>
                <a:ea typeface="Times New Roman" panose="02020603050405020304" pitchFamily="18" charset="0"/>
              </a:rPr>
              <a:t>Matriz de </a:t>
            </a:r>
            <a:r>
              <a:rPr lang="es-MX" sz="2400" b="1" dirty="0" smtClean="0">
                <a:solidFill>
                  <a:schemeClr val="accent3">
                    <a:lumMod val="75000"/>
                  </a:schemeClr>
                </a:solidFill>
                <a:latin typeface="+mj-lt"/>
                <a:ea typeface="Times New Roman" panose="02020603050405020304" pitchFamily="18" charset="0"/>
              </a:rPr>
              <a:t>Magnitud de </a:t>
            </a:r>
            <a:r>
              <a:rPr lang="es-MX" sz="2400" b="1" dirty="0">
                <a:solidFill>
                  <a:schemeClr val="accent3">
                    <a:lumMod val="75000"/>
                  </a:schemeClr>
                </a:solidFill>
                <a:latin typeface="+mj-lt"/>
                <a:ea typeface="Times New Roman" panose="02020603050405020304" pitchFamily="18" charset="0"/>
              </a:rPr>
              <a:t>los Impactos</a:t>
            </a:r>
            <a:endParaRPr lang="es-ES" sz="2400" b="1" dirty="0">
              <a:solidFill>
                <a:schemeClr val="accent3">
                  <a:lumMod val="75000"/>
                </a:schemeClr>
              </a:solidFill>
              <a:latin typeface="+mj-lt"/>
            </a:endParaRP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71822"/>
            <a:ext cx="8243570" cy="3842385"/>
          </a:xfrm>
          <a:prstGeom prst="rect">
            <a:avLst/>
          </a:prstGeom>
          <a:noFill/>
          <a:ln>
            <a:noFill/>
          </a:ln>
        </p:spPr>
      </p:pic>
    </p:spTree>
    <p:extLst>
      <p:ext uri="{BB962C8B-B14F-4D97-AF65-F5344CB8AC3E}">
        <p14:creationId xmlns:p14="http://schemas.microsoft.com/office/powerpoint/2010/main" val="1894858730"/>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6" name="Rectángulo 5"/>
          <p:cNvSpPr/>
          <p:nvPr/>
        </p:nvSpPr>
        <p:spPr>
          <a:xfrm>
            <a:off x="395536" y="548680"/>
            <a:ext cx="5203669" cy="461665"/>
          </a:xfrm>
          <a:prstGeom prst="rect">
            <a:avLst/>
          </a:prstGeom>
        </p:spPr>
        <p:txBody>
          <a:bodyPr wrap="none">
            <a:spAutoFit/>
          </a:bodyPr>
          <a:lstStyle/>
          <a:p>
            <a:r>
              <a:rPr lang="es-MX" sz="2400" b="1" dirty="0">
                <a:solidFill>
                  <a:schemeClr val="accent3">
                    <a:lumMod val="75000"/>
                  </a:schemeClr>
                </a:solidFill>
                <a:latin typeface="+mj-lt"/>
                <a:ea typeface="Times New Roman" panose="02020603050405020304" pitchFamily="18" charset="0"/>
              </a:rPr>
              <a:t>Matriz de </a:t>
            </a:r>
            <a:r>
              <a:rPr lang="es-MX" sz="2400" b="1" dirty="0" smtClean="0">
                <a:solidFill>
                  <a:schemeClr val="accent3">
                    <a:lumMod val="75000"/>
                  </a:schemeClr>
                </a:solidFill>
                <a:latin typeface="+mj-lt"/>
                <a:ea typeface="Times New Roman" panose="02020603050405020304" pitchFamily="18" charset="0"/>
              </a:rPr>
              <a:t>Duración de </a:t>
            </a:r>
            <a:r>
              <a:rPr lang="es-MX" sz="2400" b="1" dirty="0">
                <a:solidFill>
                  <a:schemeClr val="accent3">
                    <a:lumMod val="75000"/>
                  </a:schemeClr>
                </a:solidFill>
                <a:latin typeface="+mj-lt"/>
                <a:ea typeface="Times New Roman" panose="02020603050405020304" pitchFamily="18" charset="0"/>
              </a:rPr>
              <a:t>los Impactos</a:t>
            </a:r>
            <a:endParaRPr lang="es-ES" sz="2400" b="1" dirty="0">
              <a:solidFill>
                <a:schemeClr val="accent3">
                  <a:lumMod val="75000"/>
                </a:schemeClr>
              </a:solidFill>
              <a:latin typeface="+mj-lt"/>
            </a:endParaRP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04950"/>
            <a:ext cx="8229600" cy="3848100"/>
          </a:xfrm>
          <a:prstGeom prst="rect">
            <a:avLst/>
          </a:prstGeom>
          <a:noFill/>
          <a:ln>
            <a:noFill/>
          </a:ln>
        </p:spPr>
      </p:pic>
    </p:spTree>
    <p:extLst>
      <p:ext uri="{BB962C8B-B14F-4D97-AF65-F5344CB8AC3E}">
        <p14:creationId xmlns:p14="http://schemas.microsoft.com/office/powerpoint/2010/main" val="2883961281"/>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contenido"/>
          <p:cNvSpPr txBox="1">
            <a:spLocks/>
          </p:cNvSpPr>
          <p:nvPr/>
        </p:nvSpPr>
        <p:spPr>
          <a:xfrm>
            <a:off x="338572" y="980729"/>
            <a:ext cx="8409892" cy="57606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MX" sz="2400" b="1" dirty="0" smtClean="0"/>
              <a:t>Área Administrativa</a:t>
            </a:r>
          </a:p>
          <a:p>
            <a:r>
              <a:rPr lang="es-MX" sz="2000" b="1" dirty="0" smtClean="0"/>
              <a:t>Oficinas (2 bloques de 3 pisos).</a:t>
            </a:r>
          </a:p>
          <a:p>
            <a:r>
              <a:rPr lang="es-MX" b="1" dirty="0" smtClean="0"/>
              <a:t>Generación de:</a:t>
            </a:r>
          </a:p>
          <a:p>
            <a:pPr marL="0" indent="0">
              <a:buNone/>
            </a:pPr>
            <a:r>
              <a:rPr lang="es-MX" b="1" dirty="0" smtClean="0"/>
              <a:t>Desechos comunes</a:t>
            </a:r>
            <a:endParaRPr lang="es-MX" b="1" dirty="0"/>
          </a:p>
          <a:p>
            <a:pPr marL="0" indent="0">
              <a:buNone/>
            </a:pPr>
            <a:r>
              <a:rPr lang="es-MX" b="1" dirty="0" err="1" smtClean="0"/>
              <a:t>Tóners</a:t>
            </a:r>
            <a:r>
              <a:rPr lang="es-MX" b="1" dirty="0" smtClean="0"/>
              <a:t> de impresora</a:t>
            </a:r>
            <a:r>
              <a:rPr lang="es-MX" sz="2000" b="1" dirty="0" smtClean="0"/>
              <a:t> y </a:t>
            </a:r>
          </a:p>
          <a:p>
            <a:pPr marL="0" indent="0">
              <a:buNone/>
            </a:pPr>
            <a:r>
              <a:rPr lang="es-MX" sz="2000" b="1" dirty="0" smtClean="0"/>
              <a:t>cartuchos de tintas </a:t>
            </a:r>
          </a:p>
          <a:p>
            <a:pPr marL="0" indent="0">
              <a:buNone/>
            </a:pPr>
            <a:r>
              <a:rPr lang="es-MX" b="1" dirty="0" smtClean="0"/>
              <a:t>Desechos eléctricos y electrónicos</a:t>
            </a:r>
          </a:p>
          <a:p>
            <a:endParaRPr lang="es-MX" sz="2000" b="1" dirty="0"/>
          </a:p>
          <a:p>
            <a:r>
              <a:rPr lang="es-MX" sz="2000" b="1" dirty="0" smtClean="0"/>
              <a:t>Servicio Integrado de Comunicaciones (un bloque de un piso).</a:t>
            </a:r>
          </a:p>
          <a:p>
            <a:pPr marL="0" indent="0">
              <a:buNone/>
            </a:pPr>
            <a:r>
              <a:rPr lang="es-MX" sz="2000" b="1" dirty="0" smtClean="0"/>
              <a:t>Gen. Eléctrico 15 kW</a:t>
            </a:r>
          </a:p>
          <a:p>
            <a:r>
              <a:rPr lang="es-MX" b="1" dirty="0"/>
              <a:t>Generación de:</a:t>
            </a:r>
          </a:p>
          <a:p>
            <a:pPr marL="0" indent="0">
              <a:buNone/>
            </a:pPr>
            <a:r>
              <a:rPr lang="es-MX" b="1" dirty="0"/>
              <a:t>Desechos comunes</a:t>
            </a:r>
          </a:p>
          <a:p>
            <a:pPr marL="0" indent="0">
              <a:buNone/>
            </a:pPr>
            <a:r>
              <a:rPr lang="es-MX" b="1" dirty="0" smtClean="0"/>
              <a:t>Desechos </a:t>
            </a:r>
            <a:r>
              <a:rPr lang="es-MX" b="1" dirty="0"/>
              <a:t>eléctricos y electrónicos</a:t>
            </a:r>
          </a:p>
          <a:p>
            <a:pPr marL="0" indent="0">
              <a:buNone/>
            </a:pPr>
            <a:endParaRPr lang="es-MX" b="1" dirty="0" smtClean="0"/>
          </a:p>
        </p:txBody>
      </p:sp>
      <p:sp>
        <p:nvSpPr>
          <p:cNvPr id="5" name="1 Título"/>
          <p:cNvSpPr txBox="1">
            <a:spLocks/>
          </p:cNvSpPr>
          <p:nvPr/>
        </p:nvSpPr>
        <p:spPr>
          <a:xfrm>
            <a:off x="529059" y="327187"/>
            <a:ext cx="6492300" cy="80317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dirty="0" smtClean="0">
                <a:solidFill>
                  <a:schemeClr val="accent3"/>
                </a:solidFill>
              </a:rPr>
              <a:t>Infraestructura y actividades</a:t>
            </a:r>
            <a:endParaRPr lang="es-EC" sz="3200" b="1" dirty="0">
              <a:solidFill>
                <a:schemeClr val="accent3"/>
              </a:solidFill>
            </a:endParaRPr>
          </a:p>
        </p:txBody>
      </p:sp>
      <p:sp>
        <p:nvSpPr>
          <p:cNvPr id="12" name="4 Marcador de contenido"/>
          <p:cNvSpPr txBox="1">
            <a:spLocks/>
          </p:cNvSpPr>
          <p:nvPr/>
        </p:nvSpPr>
        <p:spPr>
          <a:xfrm>
            <a:off x="4724598" y="3356992"/>
            <a:ext cx="4506416" cy="7200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MX" sz="2000" b="1" dirty="0" smtClean="0"/>
          </a:p>
        </p:txBody>
      </p:sp>
      <p:pic>
        <p:nvPicPr>
          <p:cNvPr id="16" name="15 Imagen" descr="C:\Users\Usuario\Pictures\base aerea cotopaxi\089.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4415215" y="1885535"/>
            <a:ext cx="4333249" cy="2192127"/>
          </a:xfrm>
          <a:prstGeom prst="rect">
            <a:avLst/>
          </a:prstGeom>
          <a:noFill/>
          <a:ln>
            <a:noFill/>
          </a:ln>
        </p:spPr>
      </p:pic>
      <p:pic>
        <p:nvPicPr>
          <p:cNvPr id="2050" name="Picture 2" descr="C:\Users\Usuario\Pictures\base aerea cotopaxi\1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90623" y="4776423"/>
            <a:ext cx="3857841" cy="206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64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Rectángulo 5"/>
          <p:cNvSpPr/>
          <p:nvPr/>
        </p:nvSpPr>
        <p:spPr>
          <a:xfrm>
            <a:off x="395536" y="548680"/>
            <a:ext cx="5339923" cy="461665"/>
          </a:xfrm>
          <a:prstGeom prst="rect">
            <a:avLst/>
          </a:prstGeom>
        </p:spPr>
        <p:txBody>
          <a:bodyPr wrap="none">
            <a:spAutoFit/>
          </a:bodyPr>
          <a:lstStyle/>
          <a:p>
            <a:r>
              <a:rPr lang="es-MX" sz="2400" b="1" dirty="0">
                <a:solidFill>
                  <a:schemeClr val="accent3">
                    <a:lumMod val="75000"/>
                  </a:schemeClr>
                </a:solidFill>
                <a:latin typeface="+mj-lt"/>
                <a:ea typeface="Times New Roman" panose="02020603050405020304" pitchFamily="18" charset="0"/>
              </a:rPr>
              <a:t>Matriz de </a:t>
            </a:r>
            <a:r>
              <a:rPr lang="es-MX" sz="2400" b="1" dirty="0" smtClean="0">
                <a:solidFill>
                  <a:schemeClr val="accent3">
                    <a:lumMod val="75000"/>
                  </a:schemeClr>
                </a:solidFill>
                <a:latin typeface="+mj-lt"/>
                <a:ea typeface="Times New Roman" panose="02020603050405020304" pitchFamily="18" charset="0"/>
              </a:rPr>
              <a:t>Extensión de </a:t>
            </a:r>
            <a:r>
              <a:rPr lang="es-MX" sz="2400" b="1" dirty="0">
                <a:solidFill>
                  <a:schemeClr val="accent3">
                    <a:lumMod val="75000"/>
                  </a:schemeClr>
                </a:solidFill>
                <a:latin typeface="+mj-lt"/>
                <a:ea typeface="Times New Roman" panose="02020603050405020304" pitchFamily="18" charset="0"/>
              </a:rPr>
              <a:t>los Impactos</a:t>
            </a:r>
            <a:endParaRPr lang="es-ES" sz="2400" b="1" dirty="0">
              <a:solidFill>
                <a:schemeClr val="accent3">
                  <a:lumMod val="75000"/>
                </a:schemeClr>
              </a:solidFill>
              <a:latin typeface="+mj-lt"/>
            </a:endParaRP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44534"/>
            <a:ext cx="8248015" cy="3829050"/>
          </a:xfrm>
          <a:prstGeom prst="rect">
            <a:avLst/>
          </a:prstGeom>
          <a:noFill/>
          <a:ln>
            <a:noFill/>
          </a:ln>
        </p:spPr>
      </p:pic>
    </p:spTree>
    <p:extLst>
      <p:ext uri="{BB962C8B-B14F-4D97-AF65-F5344CB8AC3E}">
        <p14:creationId xmlns:p14="http://schemas.microsoft.com/office/powerpoint/2010/main" val="2581842037"/>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ángulo 5"/>
          <p:cNvSpPr/>
          <p:nvPr/>
        </p:nvSpPr>
        <p:spPr>
          <a:xfrm>
            <a:off x="323528" y="611136"/>
            <a:ext cx="5966698" cy="461665"/>
          </a:xfrm>
          <a:prstGeom prst="rect">
            <a:avLst/>
          </a:prstGeom>
        </p:spPr>
        <p:txBody>
          <a:bodyPr wrap="none">
            <a:spAutoFit/>
          </a:bodyPr>
          <a:lstStyle/>
          <a:p>
            <a:r>
              <a:rPr lang="es-MX" sz="2400" b="1" dirty="0">
                <a:solidFill>
                  <a:schemeClr val="accent3">
                    <a:lumMod val="75000"/>
                  </a:schemeClr>
                </a:solidFill>
                <a:latin typeface="+mj-lt"/>
                <a:ea typeface="Times New Roman" panose="02020603050405020304" pitchFamily="18" charset="0"/>
              </a:rPr>
              <a:t>Matriz de </a:t>
            </a:r>
            <a:r>
              <a:rPr lang="es-MX" sz="2400" b="1" dirty="0" smtClean="0">
                <a:solidFill>
                  <a:schemeClr val="accent3">
                    <a:lumMod val="75000"/>
                  </a:schemeClr>
                </a:solidFill>
                <a:latin typeface="+mj-lt"/>
                <a:ea typeface="Times New Roman" panose="02020603050405020304" pitchFamily="18" charset="0"/>
              </a:rPr>
              <a:t>Reversibilidad de </a:t>
            </a:r>
            <a:r>
              <a:rPr lang="es-MX" sz="2400" b="1" dirty="0">
                <a:solidFill>
                  <a:schemeClr val="accent3">
                    <a:lumMod val="75000"/>
                  </a:schemeClr>
                </a:solidFill>
                <a:latin typeface="+mj-lt"/>
                <a:ea typeface="Times New Roman" panose="02020603050405020304" pitchFamily="18" charset="0"/>
              </a:rPr>
              <a:t>los Impactos</a:t>
            </a:r>
            <a:endParaRPr lang="es-ES" sz="2400" b="1" dirty="0">
              <a:solidFill>
                <a:schemeClr val="accent3">
                  <a:lumMod val="75000"/>
                </a:schemeClr>
              </a:solidFill>
              <a:latin typeface="+mj-lt"/>
            </a:endParaRPr>
          </a:p>
        </p:txBody>
      </p:sp>
      <p:pic>
        <p:nvPicPr>
          <p:cNvPr id="10" name="9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700808"/>
            <a:ext cx="8248650" cy="3829050"/>
          </a:xfrm>
          <a:prstGeom prst="rect">
            <a:avLst/>
          </a:prstGeom>
          <a:noFill/>
          <a:ln>
            <a:noFill/>
          </a:ln>
        </p:spPr>
      </p:pic>
    </p:spTree>
    <p:extLst>
      <p:ext uri="{BB962C8B-B14F-4D97-AF65-F5344CB8AC3E}">
        <p14:creationId xmlns:p14="http://schemas.microsoft.com/office/powerpoint/2010/main" val="515154164"/>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CF9E3"/>
        </a:solidFill>
        <a:effectLst/>
      </p:bgPr>
    </p:bg>
    <p:spTree>
      <p:nvGrpSpPr>
        <p:cNvPr id="1" name=""/>
        <p:cNvGrpSpPr/>
        <p:nvPr/>
      </p:nvGrpSpPr>
      <p:grpSpPr>
        <a:xfrm>
          <a:off x="0" y="0"/>
          <a:ext cx="0" cy="0"/>
          <a:chOff x="0" y="0"/>
          <a:chExt cx="0" cy="0"/>
        </a:xfrm>
      </p:grpSpPr>
      <p:sp>
        <p:nvSpPr>
          <p:cNvPr id="6" name="Rectángulo 5"/>
          <p:cNvSpPr/>
          <p:nvPr/>
        </p:nvSpPr>
        <p:spPr>
          <a:xfrm>
            <a:off x="323528" y="332656"/>
            <a:ext cx="5655715" cy="461665"/>
          </a:xfrm>
          <a:prstGeom prst="rect">
            <a:avLst/>
          </a:prstGeom>
        </p:spPr>
        <p:txBody>
          <a:bodyPr wrap="none">
            <a:spAutoFit/>
          </a:bodyPr>
          <a:lstStyle/>
          <a:p>
            <a:r>
              <a:rPr lang="es-MX" sz="2400" b="1" dirty="0">
                <a:solidFill>
                  <a:schemeClr val="accent3">
                    <a:lumMod val="75000"/>
                  </a:schemeClr>
                </a:solidFill>
                <a:latin typeface="+mj-lt"/>
                <a:ea typeface="Times New Roman" panose="02020603050405020304" pitchFamily="18" charset="0"/>
              </a:rPr>
              <a:t>Matriz de I</a:t>
            </a:r>
            <a:r>
              <a:rPr lang="es-MX" sz="2400" b="1" dirty="0" smtClean="0">
                <a:solidFill>
                  <a:schemeClr val="accent3">
                    <a:lumMod val="75000"/>
                  </a:schemeClr>
                </a:solidFill>
                <a:latin typeface="+mj-lt"/>
                <a:ea typeface="Times New Roman" panose="02020603050405020304" pitchFamily="18" charset="0"/>
              </a:rPr>
              <a:t>mportancia de </a:t>
            </a:r>
            <a:r>
              <a:rPr lang="es-MX" sz="2400" b="1" dirty="0">
                <a:solidFill>
                  <a:schemeClr val="accent3">
                    <a:lumMod val="75000"/>
                  </a:schemeClr>
                </a:solidFill>
                <a:latin typeface="+mj-lt"/>
                <a:ea typeface="Times New Roman" panose="02020603050405020304" pitchFamily="18" charset="0"/>
              </a:rPr>
              <a:t>los Impactos</a:t>
            </a:r>
            <a:endParaRPr lang="es-ES" sz="2400" b="1" dirty="0">
              <a:solidFill>
                <a:schemeClr val="accent3">
                  <a:lumMod val="75000"/>
                </a:schemeClr>
              </a:solidFill>
              <a:latin typeface="+mj-lt"/>
            </a:endParaRPr>
          </a:p>
        </p:txBody>
      </p:sp>
      <p:pic>
        <p:nvPicPr>
          <p:cNvPr id="8" name="7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92085"/>
            <a:ext cx="8229600" cy="3905250"/>
          </a:xfrm>
          <a:prstGeom prst="rect">
            <a:avLst/>
          </a:prstGeom>
          <a:noFill/>
          <a:ln>
            <a:noFill/>
          </a:ln>
        </p:spPr>
      </p:pic>
    </p:spTree>
    <p:extLst>
      <p:ext uri="{BB962C8B-B14F-4D97-AF65-F5344CB8AC3E}">
        <p14:creationId xmlns:p14="http://schemas.microsoft.com/office/powerpoint/2010/main" val="3974341228"/>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395536" y="620688"/>
            <a:ext cx="7298793" cy="523220"/>
          </a:xfrm>
          <a:prstGeom prst="rect">
            <a:avLst/>
          </a:prstGeom>
        </p:spPr>
        <p:txBody>
          <a:bodyPr wrap="none">
            <a:spAutoFit/>
          </a:bodyPr>
          <a:lstStyle/>
          <a:p>
            <a:r>
              <a:rPr lang="es-MX" sz="2800" b="1" dirty="0">
                <a:solidFill>
                  <a:schemeClr val="accent3">
                    <a:lumMod val="75000"/>
                  </a:schemeClr>
                </a:solidFill>
                <a:latin typeface="+mj-lt"/>
                <a:ea typeface="Times New Roman" panose="02020603050405020304" pitchFamily="18" charset="0"/>
              </a:rPr>
              <a:t>Matriz </a:t>
            </a:r>
            <a:r>
              <a:rPr lang="es-MX" sz="2800" b="1" dirty="0" smtClean="0">
                <a:solidFill>
                  <a:schemeClr val="accent3">
                    <a:lumMod val="75000"/>
                  </a:schemeClr>
                </a:solidFill>
                <a:latin typeface="+mj-lt"/>
                <a:ea typeface="Times New Roman" panose="02020603050405020304" pitchFamily="18" charset="0"/>
              </a:rPr>
              <a:t>final de valoración de </a:t>
            </a:r>
            <a:r>
              <a:rPr lang="es-MX" sz="2800" b="1" dirty="0" smtClean="0">
                <a:solidFill>
                  <a:schemeClr val="accent3">
                    <a:lumMod val="75000"/>
                  </a:schemeClr>
                </a:solidFill>
                <a:ea typeface="Times New Roman" panose="02020603050405020304" pitchFamily="18" charset="0"/>
              </a:rPr>
              <a:t>los</a:t>
            </a:r>
            <a:r>
              <a:rPr lang="es-MX" sz="2800" b="1" dirty="0" smtClean="0">
                <a:solidFill>
                  <a:schemeClr val="accent3">
                    <a:lumMod val="75000"/>
                  </a:schemeClr>
                </a:solidFill>
                <a:latin typeface="+mj-lt"/>
                <a:ea typeface="Times New Roman" panose="02020603050405020304" pitchFamily="18" charset="0"/>
              </a:rPr>
              <a:t> </a:t>
            </a:r>
            <a:r>
              <a:rPr lang="es-MX" sz="2800" b="1" dirty="0">
                <a:solidFill>
                  <a:schemeClr val="accent3">
                    <a:lumMod val="75000"/>
                  </a:schemeClr>
                </a:solidFill>
                <a:latin typeface="+mj-lt"/>
                <a:ea typeface="Times New Roman" panose="02020603050405020304" pitchFamily="18" charset="0"/>
              </a:rPr>
              <a:t>Impactos</a:t>
            </a:r>
            <a:endParaRPr lang="es-ES" sz="2800" b="1" dirty="0">
              <a:solidFill>
                <a:schemeClr val="accent3">
                  <a:lumMod val="75000"/>
                </a:schemeClr>
              </a:solidFill>
              <a:latin typeface="+mj-lt"/>
            </a:endParaRP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371600"/>
            <a:ext cx="8928992" cy="5153744"/>
          </a:xfrm>
          <a:prstGeom prst="rect">
            <a:avLst/>
          </a:prstGeom>
          <a:noFill/>
          <a:ln>
            <a:noFill/>
          </a:ln>
        </p:spPr>
      </p:pic>
    </p:spTree>
    <p:extLst>
      <p:ext uri="{BB962C8B-B14F-4D97-AF65-F5344CB8AC3E}">
        <p14:creationId xmlns:p14="http://schemas.microsoft.com/office/powerpoint/2010/main" val="2863497079"/>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6347713" cy="1320800"/>
          </a:xfrm>
        </p:spPr>
        <p:txBody>
          <a:bodyPr>
            <a:normAutofit/>
          </a:bodyPr>
          <a:lstStyle/>
          <a:p>
            <a:r>
              <a:rPr lang="es-MX" sz="2800" b="1" dirty="0">
                <a:solidFill>
                  <a:schemeClr val="accent3"/>
                </a:solidFill>
              </a:rPr>
              <a:t>Discusión de los resultados de la evaluación de impactos</a:t>
            </a:r>
            <a:r>
              <a:rPr lang="es-MX" sz="2800" b="1" dirty="0" smtClean="0">
                <a:solidFill>
                  <a:schemeClr val="accent3"/>
                </a:solidFill>
              </a:rPr>
              <a:t>.</a:t>
            </a:r>
            <a:endParaRPr lang="es-EC" sz="2800" dirty="0">
              <a:solidFill>
                <a:schemeClr val="accent3"/>
              </a:solidFill>
            </a:endParaRPr>
          </a:p>
        </p:txBody>
      </p:sp>
      <p:sp>
        <p:nvSpPr>
          <p:cNvPr id="3" name="2 Marcador de contenido"/>
          <p:cNvSpPr>
            <a:spLocks noGrp="1"/>
          </p:cNvSpPr>
          <p:nvPr>
            <p:ph idx="1"/>
          </p:nvPr>
        </p:nvSpPr>
        <p:spPr>
          <a:xfrm>
            <a:off x="323527" y="1437433"/>
            <a:ext cx="8352928" cy="839439"/>
          </a:xfrm>
        </p:spPr>
        <p:txBody>
          <a:bodyPr>
            <a:normAutofit/>
          </a:bodyPr>
          <a:lstStyle/>
          <a:p>
            <a:pPr algn="just"/>
            <a:r>
              <a:rPr lang="es-MX" sz="2000" dirty="0" smtClean="0"/>
              <a:t>Las </a:t>
            </a:r>
            <a:r>
              <a:rPr lang="es-MX" sz="2000" dirty="0"/>
              <a:t>áreas de </a:t>
            </a:r>
            <a:r>
              <a:rPr lang="es-MX" sz="2000" dirty="0" smtClean="0"/>
              <a:t>Taller </a:t>
            </a:r>
            <a:r>
              <a:rPr lang="es-MX" sz="2000" dirty="0"/>
              <a:t>Automotriz y Área de Alimentación, provocan mayor deterioro medio </a:t>
            </a:r>
            <a:r>
              <a:rPr lang="es-MX" sz="2000" dirty="0" smtClean="0"/>
              <a:t>ambiental, matrices </a:t>
            </a:r>
            <a:r>
              <a:rPr lang="es-MX" sz="2000" dirty="0"/>
              <a:t>agua y suelo. </a:t>
            </a:r>
            <a:endParaRPr lang="es-EC" sz="2000" dirty="0"/>
          </a:p>
        </p:txBody>
      </p:sp>
      <p:sp>
        <p:nvSpPr>
          <p:cNvPr id="4" name="2 Marcador de contenido"/>
          <p:cNvSpPr txBox="1">
            <a:spLocks/>
          </p:cNvSpPr>
          <p:nvPr/>
        </p:nvSpPr>
        <p:spPr>
          <a:xfrm>
            <a:off x="323526" y="2420888"/>
            <a:ext cx="8352929" cy="42484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MX" sz="2400" b="1" dirty="0">
                <a:solidFill>
                  <a:schemeClr val="accent6">
                    <a:lumMod val="75000"/>
                  </a:schemeClr>
                </a:solidFill>
                <a:effectLst>
                  <a:outerShdw blurRad="38100" dist="38100" dir="2700000" algn="tl">
                    <a:srgbClr val="000000">
                      <a:alpha val="43137"/>
                    </a:srgbClr>
                  </a:outerShdw>
                </a:effectLst>
              </a:rPr>
              <a:t>Taller </a:t>
            </a:r>
            <a:r>
              <a:rPr lang="es-MX" sz="2400" b="1" dirty="0" smtClean="0">
                <a:solidFill>
                  <a:schemeClr val="accent6">
                    <a:lumMod val="75000"/>
                  </a:schemeClr>
                </a:solidFill>
                <a:effectLst>
                  <a:outerShdw blurRad="38100" dist="38100" dir="2700000" algn="tl">
                    <a:srgbClr val="000000">
                      <a:alpha val="43137"/>
                    </a:srgbClr>
                  </a:outerShdw>
                </a:effectLst>
              </a:rPr>
              <a:t>Automotriz </a:t>
            </a:r>
          </a:p>
          <a:p>
            <a:pPr lvl="1" algn="just">
              <a:buClr>
                <a:schemeClr val="accent4">
                  <a:lumMod val="75000"/>
                </a:schemeClr>
              </a:buClr>
              <a:buSzPct val="90000"/>
              <a:buFont typeface="Wingdings" panose="05000000000000000000" pitchFamily="2" charset="2"/>
              <a:buChar char="§"/>
            </a:pPr>
            <a:r>
              <a:rPr lang="es-MX" dirty="0" smtClean="0"/>
              <a:t>Incumple </a:t>
            </a:r>
            <a:r>
              <a:rPr lang="es-MX" dirty="0"/>
              <a:t>LMP de descarga al alcantarillado </a:t>
            </a:r>
            <a:r>
              <a:rPr lang="es-MX" dirty="0" smtClean="0"/>
              <a:t>público, </a:t>
            </a:r>
            <a:r>
              <a:rPr lang="es-MX" dirty="0"/>
              <a:t>para parámetros (</a:t>
            </a:r>
            <a:r>
              <a:rPr lang="es-MX" dirty="0">
                <a:solidFill>
                  <a:schemeClr val="tx1"/>
                </a:solidFill>
              </a:rPr>
              <a:t>aceites y </a:t>
            </a:r>
            <a:r>
              <a:rPr lang="es-MX" dirty="0" smtClean="0">
                <a:solidFill>
                  <a:schemeClr val="tx1"/>
                </a:solidFill>
              </a:rPr>
              <a:t>grasas, </a:t>
            </a:r>
            <a:r>
              <a:rPr lang="es-MX" dirty="0" smtClean="0">
                <a:solidFill>
                  <a:schemeClr val="tx1"/>
                </a:solidFill>
              </a:rPr>
              <a:t>sólidos </a:t>
            </a:r>
            <a:r>
              <a:rPr lang="es-MX" dirty="0" smtClean="0">
                <a:solidFill>
                  <a:schemeClr val="tx1"/>
                </a:solidFill>
              </a:rPr>
              <a:t>suspendidos, sólidos totales </a:t>
            </a:r>
            <a:r>
              <a:rPr lang="es-MX" dirty="0" smtClean="0">
                <a:solidFill>
                  <a:schemeClr val="tx1"/>
                </a:solidFill>
              </a:rPr>
              <a:t>y DQO)</a:t>
            </a:r>
          </a:p>
          <a:p>
            <a:pPr lvl="1" algn="just">
              <a:buClr>
                <a:schemeClr val="accent4">
                  <a:lumMod val="75000"/>
                </a:schemeClr>
              </a:buClr>
              <a:buSzPct val="90000"/>
              <a:buFont typeface="Wingdings" panose="05000000000000000000" pitchFamily="2" charset="2"/>
              <a:buChar char="§"/>
            </a:pPr>
            <a:r>
              <a:rPr lang="es-MX" dirty="0" smtClean="0"/>
              <a:t>Residuos de </a:t>
            </a:r>
            <a:r>
              <a:rPr lang="es-MX" dirty="0"/>
              <a:t>aceite </a:t>
            </a:r>
            <a:r>
              <a:rPr lang="es-MX" dirty="0" smtClean="0"/>
              <a:t>y lubricantes</a:t>
            </a:r>
          </a:p>
          <a:p>
            <a:pPr lvl="1" algn="just">
              <a:buClr>
                <a:schemeClr val="accent4">
                  <a:lumMod val="75000"/>
                </a:schemeClr>
              </a:buClr>
              <a:buSzPct val="90000"/>
              <a:buFont typeface="Wingdings" panose="05000000000000000000" pitchFamily="2" charset="2"/>
              <a:buChar char="§"/>
            </a:pPr>
            <a:r>
              <a:rPr lang="es-MX" dirty="0" smtClean="0"/>
              <a:t>En </a:t>
            </a:r>
            <a:r>
              <a:rPr lang="es-MX" dirty="0"/>
              <a:t>el área de almacenamiento de desechos, se evidenció </a:t>
            </a:r>
            <a:r>
              <a:rPr lang="es-MX" dirty="0" smtClean="0"/>
              <a:t>vertido </a:t>
            </a:r>
            <a:r>
              <a:rPr lang="es-MX" dirty="0" err="1" smtClean="0"/>
              <a:t>inintencional</a:t>
            </a:r>
            <a:r>
              <a:rPr lang="es-MX" dirty="0" smtClean="0"/>
              <a:t> </a:t>
            </a:r>
            <a:r>
              <a:rPr lang="es-MX" dirty="0"/>
              <a:t>de aceites que entraron en contacto directo con el suelo</a:t>
            </a:r>
            <a:r>
              <a:rPr lang="es-MX" dirty="0" smtClean="0"/>
              <a:t>.</a:t>
            </a:r>
            <a:endParaRPr lang="es-EC" dirty="0"/>
          </a:p>
        </p:txBody>
      </p:sp>
      <p:sp>
        <p:nvSpPr>
          <p:cNvPr id="5" name="2 Marcador de contenido"/>
          <p:cNvSpPr txBox="1">
            <a:spLocks/>
          </p:cNvSpPr>
          <p:nvPr/>
        </p:nvSpPr>
        <p:spPr>
          <a:xfrm>
            <a:off x="323527" y="4653136"/>
            <a:ext cx="8204690" cy="20162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MX" sz="2400" b="1" dirty="0">
                <a:solidFill>
                  <a:schemeClr val="accent6">
                    <a:lumMod val="75000"/>
                  </a:schemeClr>
                </a:solidFill>
                <a:effectLst>
                  <a:outerShdw blurRad="38100" dist="38100" dir="2700000" algn="tl">
                    <a:srgbClr val="000000">
                      <a:alpha val="43137"/>
                    </a:srgbClr>
                  </a:outerShdw>
                </a:effectLst>
              </a:rPr>
              <a:t>Cocina, </a:t>
            </a:r>
          </a:p>
          <a:p>
            <a:pPr lvl="1" algn="just">
              <a:buClr>
                <a:schemeClr val="bg2">
                  <a:lumMod val="60000"/>
                  <a:lumOff val="40000"/>
                </a:schemeClr>
              </a:buClr>
              <a:buSzPct val="90000"/>
              <a:buFont typeface="Wingdings" panose="05000000000000000000" pitchFamily="2" charset="2"/>
              <a:buChar char="§"/>
            </a:pPr>
            <a:r>
              <a:rPr lang="es-MX" dirty="0"/>
              <a:t>I</a:t>
            </a:r>
            <a:r>
              <a:rPr lang="es-MX" dirty="0" smtClean="0"/>
              <a:t>ncumple LMP </a:t>
            </a:r>
            <a:r>
              <a:rPr lang="es-MX" dirty="0"/>
              <a:t>parámetros </a:t>
            </a:r>
            <a:r>
              <a:rPr lang="es-MX" dirty="0" smtClean="0"/>
              <a:t>(aceites </a:t>
            </a:r>
            <a:r>
              <a:rPr lang="es-MX" dirty="0"/>
              <a:t>y grasas, </a:t>
            </a:r>
            <a:r>
              <a:rPr lang="es-MX" dirty="0" err="1"/>
              <a:t>tensoactivos</a:t>
            </a:r>
            <a:r>
              <a:rPr lang="es-MX" dirty="0"/>
              <a:t>, DBO</a:t>
            </a:r>
            <a:r>
              <a:rPr lang="es-MX" baseline="-25000" dirty="0"/>
              <a:t>5</a:t>
            </a:r>
            <a:r>
              <a:rPr lang="es-MX" dirty="0"/>
              <a:t>, DQO, sólidos suspendidos y sólidos </a:t>
            </a:r>
            <a:r>
              <a:rPr lang="es-MX" dirty="0" smtClean="0"/>
              <a:t>totales)</a:t>
            </a:r>
          </a:p>
          <a:p>
            <a:pPr lvl="1" algn="just">
              <a:buClr>
                <a:schemeClr val="bg2">
                  <a:lumMod val="60000"/>
                  <a:lumOff val="40000"/>
                </a:schemeClr>
              </a:buClr>
              <a:buSzPct val="90000"/>
              <a:buFont typeface="Wingdings" panose="05000000000000000000" pitchFamily="2" charset="2"/>
              <a:buChar char="§"/>
            </a:pPr>
            <a:r>
              <a:rPr lang="es-MX" dirty="0" smtClean="0"/>
              <a:t>Efluentes </a:t>
            </a:r>
            <a:r>
              <a:rPr lang="es-MX" dirty="0"/>
              <a:t>compuestos </a:t>
            </a:r>
            <a:r>
              <a:rPr lang="es-MX" dirty="0" smtClean="0"/>
              <a:t>por </a:t>
            </a:r>
            <a:r>
              <a:rPr lang="es-MX" dirty="0"/>
              <a:t>restos de alimentos y </a:t>
            </a:r>
            <a:r>
              <a:rPr lang="es-MX" dirty="0" smtClean="0"/>
              <a:t>lavado </a:t>
            </a:r>
            <a:r>
              <a:rPr lang="es-MX" dirty="0"/>
              <a:t>de </a:t>
            </a:r>
            <a:r>
              <a:rPr lang="es-MX" dirty="0" smtClean="0"/>
              <a:t>platos.</a:t>
            </a:r>
            <a:endParaRPr lang="es-EC" dirty="0"/>
          </a:p>
          <a:p>
            <a:endParaRPr lang="es-EC" dirty="0"/>
          </a:p>
        </p:txBody>
      </p:sp>
    </p:spTree>
    <p:extLst>
      <p:ext uri="{BB962C8B-B14F-4D97-AF65-F5344CB8AC3E}">
        <p14:creationId xmlns:p14="http://schemas.microsoft.com/office/powerpoint/2010/main" val="58169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88640"/>
            <a:ext cx="7344816" cy="1152128"/>
          </a:xfrm>
        </p:spPr>
        <p:txBody>
          <a:bodyPr>
            <a:normAutofit/>
          </a:bodyPr>
          <a:lstStyle/>
          <a:p>
            <a:r>
              <a:rPr lang="es-MX" sz="2800" b="1" dirty="0">
                <a:solidFill>
                  <a:schemeClr val="accent3"/>
                </a:solidFill>
              </a:rPr>
              <a:t>Discusión de los resultados de la evaluación de impactos.</a:t>
            </a:r>
            <a:endParaRPr lang="es-EC" sz="2800" dirty="0"/>
          </a:p>
        </p:txBody>
      </p:sp>
      <p:sp>
        <p:nvSpPr>
          <p:cNvPr id="3" name="2 Marcador de contenido"/>
          <p:cNvSpPr>
            <a:spLocks noGrp="1"/>
          </p:cNvSpPr>
          <p:nvPr>
            <p:ph idx="1"/>
          </p:nvPr>
        </p:nvSpPr>
        <p:spPr>
          <a:xfrm>
            <a:off x="179512" y="1340768"/>
            <a:ext cx="8496944" cy="5328592"/>
          </a:xfrm>
        </p:spPr>
        <p:txBody>
          <a:bodyPr>
            <a:normAutofit/>
          </a:bodyPr>
          <a:lstStyle/>
          <a:p>
            <a:pPr>
              <a:buClr>
                <a:schemeClr val="accent6">
                  <a:lumMod val="75000"/>
                </a:schemeClr>
              </a:buClr>
            </a:pPr>
            <a:r>
              <a:rPr lang="es-MX" dirty="0" smtClean="0"/>
              <a:t>Área </a:t>
            </a:r>
            <a:r>
              <a:rPr lang="es-MX" dirty="0"/>
              <a:t>de </a:t>
            </a:r>
            <a:r>
              <a:rPr lang="es-MX" dirty="0" smtClean="0"/>
              <a:t>Almacenamiento y Abastecimiento </a:t>
            </a:r>
            <a:r>
              <a:rPr lang="es-MX" dirty="0"/>
              <a:t>de Combustible, </a:t>
            </a:r>
            <a:r>
              <a:rPr lang="es-MX" dirty="0" smtClean="0"/>
              <a:t>riesgo </a:t>
            </a:r>
            <a:r>
              <a:rPr lang="es-MX" dirty="0"/>
              <a:t>potencialmente más alto </a:t>
            </a:r>
            <a:r>
              <a:rPr lang="es-MX" dirty="0" smtClean="0"/>
              <a:t>por </a:t>
            </a:r>
            <a:r>
              <a:rPr lang="es-MX" dirty="0"/>
              <a:t>las repercusiones </a:t>
            </a:r>
            <a:r>
              <a:rPr lang="es-MX" dirty="0" smtClean="0"/>
              <a:t>ambientales </a:t>
            </a:r>
            <a:r>
              <a:rPr lang="es-MX" dirty="0"/>
              <a:t>en caso de producirse una explosión y posterior incendio. </a:t>
            </a:r>
            <a:r>
              <a:rPr lang="es-MX" dirty="0" smtClean="0"/>
              <a:t>Afectaría matrices </a:t>
            </a:r>
            <a:r>
              <a:rPr lang="es-MX" dirty="0"/>
              <a:t>aire, suelo y </a:t>
            </a:r>
            <a:r>
              <a:rPr lang="es-MX" dirty="0" smtClean="0"/>
              <a:t>agua, personas </a:t>
            </a:r>
            <a:r>
              <a:rPr lang="es-MX" dirty="0"/>
              <a:t>que laboran en la Base </a:t>
            </a:r>
            <a:r>
              <a:rPr lang="es-MX" dirty="0" smtClean="0"/>
              <a:t>Aérea, Hospital </a:t>
            </a:r>
            <a:r>
              <a:rPr lang="es-MX" dirty="0"/>
              <a:t>Básico </a:t>
            </a:r>
            <a:r>
              <a:rPr lang="es-MX" dirty="0" smtClean="0"/>
              <a:t>BACO.</a:t>
            </a:r>
          </a:p>
          <a:p>
            <a:pPr>
              <a:buClr>
                <a:schemeClr val="accent6">
                  <a:lumMod val="75000"/>
                </a:schemeClr>
              </a:buClr>
            </a:pPr>
            <a:r>
              <a:rPr lang="es-MX" dirty="0" smtClean="0"/>
              <a:t>Base </a:t>
            </a:r>
            <a:r>
              <a:rPr lang="es-MX" dirty="0"/>
              <a:t>Aérea Cotopaxi contribuye favorablemente en aspectos como Seguridad </a:t>
            </a:r>
            <a:r>
              <a:rPr lang="es-MX" dirty="0" smtClean="0"/>
              <a:t>Nacional </a:t>
            </a:r>
            <a:r>
              <a:rPr lang="es-MX" dirty="0"/>
              <a:t>y generación de Empleo Directo.</a:t>
            </a:r>
            <a:endParaRPr lang="es-EC" dirty="0"/>
          </a:p>
          <a:p>
            <a:pPr>
              <a:buClr>
                <a:schemeClr val="accent6">
                  <a:lumMod val="75000"/>
                </a:schemeClr>
              </a:buClr>
            </a:pPr>
            <a:endParaRPr lang="es-MX" dirty="0" smtClean="0"/>
          </a:p>
          <a:p>
            <a:pPr>
              <a:buClr>
                <a:schemeClr val="accent6">
                  <a:lumMod val="75000"/>
                </a:schemeClr>
              </a:buClr>
            </a:pPr>
            <a:endParaRPr lang="es-MX" dirty="0"/>
          </a:p>
          <a:p>
            <a:pPr>
              <a:buClr>
                <a:schemeClr val="accent6">
                  <a:lumMod val="75000"/>
                </a:schemeClr>
              </a:buClr>
            </a:pPr>
            <a:endParaRPr lang="es-MX" dirty="0" smtClean="0"/>
          </a:p>
          <a:p>
            <a:pPr>
              <a:buClr>
                <a:schemeClr val="accent6">
                  <a:lumMod val="75000"/>
                </a:schemeClr>
              </a:buClr>
            </a:pPr>
            <a:endParaRPr lang="es-MX" dirty="0" smtClean="0"/>
          </a:p>
          <a:p>
            <a:pPr>
              <a:buClr>
                <a:schemeClr val="accent6">
                  <a:lumMod val="75000"/>
                </a:schemeClr>
              </a:buClr>
            </a:pPr>
            <a:endParaRPr lang="es-MX" dirty="0" smtClean="0"/>
          </a:p>
          <a:p>
            <a:pPr>
              <a:buClr>
                <a:schemeClr val="accent6">
                  <a:lumMod val="75000"/>
                </a:schemeClr>
              </a:buClr>
            </a:pPr>
            <a:r>
              <a:rPr lang="es-MX" dirty="0" smtClean="0"/>
              <a:t>Puntuación </a:t>
            </a:r>
            <a:r>
              <a:rPr lang="es-MX" dirty="0"/>
              <a:t>final </a:t>
            </a:r>
            <a:r>
              <a:rPr lang="es-MX" dirty="0" smtClean="0"/>
              <a:t>(-</a:t>
            </a:r>
            <a:r>
              <a:rPr lang="es-MX" dirty="0"/>
              <a:t>59), esto indica que las actividades que se ejecutan </a:t>
            </a:r>
            <a:r>
              <a:rPr lang="es-MX" dirty="0" smtClean="0"/>
              <a:t>tienen </a:t>
            </a:r>
            <a:r>
              <a:rPr lang="es-MX" dirty="0"/>
              <a:t>una connotación ambiental negativa, </a:t>
            </a:r>
            <a:r>
              <a:rPr lang="es-MX" dirty="0" smtClean="0"/>
              <a:t>se </a:t>
            </a:r>
            <a:r>
              <a:rPr lang="es-MX" dirty="0"/>
              <a:t>propone un Plan de </a:t>
            </a:r>
            <a:r>
              <a:rPr lang="es-MX" dirty="0" smtClean="0"/>
              <a:t>Manejo </a:t>
            </a:r>
            <a:r>
              <a:rPr lang="es-MX" dirty="0"/>
              <a:t>Ambiental para minimizar los impactos ambientales que la operación de la Base Aérea </a:t>
            </a:r>
            <a:r>
              <a:rPr lang="es-MX" dirty="0" smtClean="0"/>
              <a:t>causa </a:t>
            </a:r>
            <a:r>
              <a:rPr lang="es-MX" dirty="0"/>
              <a:t>al entorno</a:t>
            </a:r>
            <a:r>
              <a:rPr lang="es-MX" dirty="0" smtClean="0"/>
              <a:t>.</a:t>
            </a:r>
            <a:endParaRPr lang="es-EC" dirty="0"/>
          </a:p>
        </p:txBody>
      </p:sp>
      <p:graphicFrame>
        <p:nvGraphicFramePr>
          <p:cNvPr id="4" name="1 Gráfico"/>
          <p:cNvGraphicFramePr>
            <a:graphicFrameLocks/>
          </p:cNvGraphicFramePr>
          <p:nvPr>
            <p:extLst>
              <p:ext uri="{D42A27DB-BD31-4B8C-83A1-F6EECF244321}">
                <p14:modId xmlns:p14="http://schemas.microsoft.com/office/powerpoint/2010/main" val="43223259"/>
              </p:ext>
            </p:extLst>
          </p:nvPr>
        </p:nvGraphicFramePr>
        <p:xfrm>
          <a:off x="2267744" y="3284984"/>
          <a:ext cx="4258791" cy="20071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3341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09600" y="284241"/>
            <a:ext cx="6347713" cy="803176"/>
          </a:xfrm>
        </p:spPr>
        <p:txBody>
          <a:bodyPr>
            <a:normAutofit/>
          </a:bodyPr>
          <a:lstStyle/>
          <a:p>
            <a:r>
              <a:rPr lang="es-EC" sz="3200" b="1" dirty="0" smtClean="0">
                <a:solidFill>
                  <a:srgbClr val="FFC000"/>
                </a:solidFill>
              </a:rPr>
              <a:t>Análisis de riesgos endógenos</a:t>
            </a:r>
            <a:endParaRPr lang="es-EC" sz="3200" b="1" dirty="0">
              <a:solidFill>
                <a:srgbClr val="FFC000"/>
              </a:solidFill>
            </a:endParaRPr>
          </a:p>
        </p:txBody>
      </p:sp>
      <p:sp>
        <p:nvSpPr>
          <p:cNvPr id="3" name="2 Marcador de contenido"/>
          <p:cNvSpPr>
            <a:spLocks noGrp="1"/>
          </p:cNvSpPr>
          <p:nvPr>
            <p:ph idx="1"/>
          </p:nvPr>
        </p:nvSpPr>
        <p:spPr/>
        <p:txBody>
          <a:bodyPr/>
          <a:lstStyle/>
          <a:p>
            <a:endParaRPr lang="es-EC"/>
          </a:p>
        </p:txBody>
      </p:sp>
      <p:sp>
        <p:nvSpPr>
          <p:cNvPr id="5" name="4 Rectángulo"/>
          <p:cNvSpPr/>
          <p:nvPr/>
        </p:nvSpPr>
        <p:spPr>
          <a:xfrm>
            <a:off x="639340" y="6237312"/>
            <a:ext cx="4572000" cy="461665"/>
          </a:xfrm>
          <a:prstGeom prst="rect">
            <a:avLst/>
          </a:prstGeom>
        </p:spPr>
        <p:txBody>
          <a:bodyPr>
            <a:spAutoFit/>
          </a:bodyPr>
          <a:lstStyle/>
          <a:p>
            <a:r>
              <a:rPr lang="es-MX" sz="1200" dirty="0">
                <a:solidFill>
                  <a:schemeClr val="bg1"/>
                </a:solidFill>
              </a:rPr>
              <a:t>Fuente: Elaboración basada en matriz del </a:t>
            </a:r>
            <a:r>
              <a:rPr lang="es-MX" sz="1200" dirty="0" smtClean="0">
                <a:solidFill>
                  <a:schemeClr val="bg1"/>
                </a:solidFill>
              </a:rPr>
              <a:t>Ministerio </a:t>
            </a:r>
            <a:r>
              <a:rPr lang="es-MX" sz="1200" dirty="0">
                <a:solidFill>
                  <a:schemeClr val="bg1"/>
                </a:solidFill>
              </a:rPr>
              <a:t>de Relaciones Laborales, 2013.</a:t>
            </a:r>
            <a:endParaRPr lang="es-EC" sz="1200" dirty="0">
              <a:solidFill>
                <a:schemeClr val="bg1"/>
              </a:solidFill>
            </a:endParaRPr>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24744"/>
            <a:ext cx="8856984" cy="4752528"/>
          </a:xfrm>
          <a:prstGeom prst="rect">
            <a:avLst/>
          </a:prstGeom>
          <a:noFill/>
          <a:ln>
            <a:noFill/>
          </a:ln>
        </p:spPr>
      </p:pic>
    </p:spTree>
    <p:extLst>
      <p:ext uri="{BB962C8B-B14F-4D97-AF65-F5344CB8AC3E}">
        <p14:creationId xmlns:p14="http://schemas.microsoft.com/office/powerpoint/2010/main" val="5197864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476672"/>
            <a:ext cx="6347713" cy="659160"/>
          </a:xfrm>
        </p:spPr>
        <p:txBody>
          <a:bodyPr>
            <a:normAutofit/>
          </a:bodyPr>
          <a:lstStyle/>
          <a:p>
            <a:r>
              <a:rPr lang="es-EC" b="1" dirty="0" smtClean="0">
                <a:solidFill>
                  <a:srgbClr val="FFC000"/>
                </a:solidFill>
              </a:rPr>
              <a:t>Análisis de riesgos exógenos</a:t>
            </a:r>
            <a:endParaRPr lang="es-EC" b="1" dirty="0">
              <a:solidFill>
                <a:srgbClr val="FFC000"/>
              </a:solidFill>
            </a:endParaRPr>
          </a:p>
        </p:txBody>
      </p:sp>
      <p:sp>
        <p:nvSpPr>
          <p:cNvPr id="3" name="2 Marcador de contenido"/>
          <p:cNvSpPr>
            <a:spLocks noGrp="1"/>
          </p:cNvSpPr>
          <p:nvPr>
            <p:ph idx="1"/>
          </p:nvPr>
        </p:nvSpPr>
        <p:spPr>
          <a:xfrm>
            <a:off x="609598" y="1412776"/>
            <a:ext cx="7346777" cy="4320480"/>
          </a:xfrm>
        </p:spPr>
        <p:txBody>
          <a:bodyPr>
            <a:normAutofit/>
          </a:bodyPr>
          <a:lstStyle/>
          <a:p>
            <a:r>
              <a:rPr lang="es-MX" sz="2000" dirty="0" smtClean="0"/>
              <a:t>Una posible erupción, por la </a:t>
            </a:r>
            <a:r>
              <a:rPr lang="es-MX" sz="2000" dirty="0"/>
              <a:t>actividad de tipo </a:t>
            </a:r>
            <a:r>
              <a:rPr lang="es-MX" sz="2000" dirty="0" smtClean="0"/>
              <a:t>explosiva del volcán Cotopaxi </a:t>
            </a:r>
            <a:r>
              <a:rPr lang="es-MX" sz="2000" dirty="0"/>
              <a:t>representa el mayor peligro para las </a:t>
            </a:r>
            <a:r>
              <a:rPr lang="es-MX" sz="2000" dirty="0" smtClean="0"/>
              <a:t>poblaciones, incluida el área de estudio; principalmente por </a:t>
            </a:r>
            <a:r>
              <a:rPr lang="es-MX" sz="2000" dirty="0"/>
              <a:t>la formación de flujos de </a:t>
            </a:r>
            <a:r>
              <a:rPr lang="es-MX" sz="2000" dirty="0" smtClean="0"/>
              <a:t>lodo, </a:t>
            </a:r>
            <a:r>
              <a:rPr lang="es-MX" sz="2000" dirty="0" err="1" smtClean="0"/>
              <a:t>lahares</a:t>
            </a:r>
            <a:r>
              <a:rPr lang="es-MX" sz="2000" dirty="0" smtClean="0"/>
              <a:t>, sismos y ceniza volcánica.</a:t>
            </a:r>
            <a:endParaRPr lang="es-EC" sz="2000" dirty="0"/>
          </a:p>
        </p:txBody>
      </p:sp>
      <p:pic>
        <p:nvPicPr>
          <p:cNvPr id="2054" name="Picture 6" descr="http://www.igepn.edu.ec/images/portal/servicios/evaluacion_pelig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887148"/>
            <a:ext cx="2954715" cy="1971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http://t3.gstatic.com/images?q=tbn:ANd9GcQ76nfPWhD5yEBORQG_h8fRqKipTcK8CpBiLeeYI3Fv7jBguW3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3068960"/>
            <a:ext cx="2544217" cy="2096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http://www.cotopaxinoticias.com/images/noticias/fotos/4642556582_6d8a985d5b_m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2464" y="3645024"/>
            <a:ext cx="2286000" cy="1876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utoShape 2" descr="http://cdn.20minutos.es/img/2006/07/16/494547.jpg"/>
          <p:cNvSpPr>
            <a:spLocks noChangeAspect="1" noChangeArrowheads="1"/>
          </p:cNvSpPr>
          <p:nvPr/>
        </p:nvSpPr>
        <p:spPr bwMode="auto">
          <a:xfrm>
            <a:off x="155575" y="-1828800"/>
            <a:ext cx="5057775"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147" name="Picture 3" descr="C:\Users\adriana.aguilar\Desktop\4945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4736976"/>
            <a:ext cx="2815659" cy="2121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cdn.20minutos.es/img/2006/07/16/49454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2964523"/>
            <a:ext cx="3312368" cy="2200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12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fade">
                                      <p:cBhvr>
                                        <p:cTn id="11" dur="750"/>
                                        <p:tgtEl>
                                          <p:spTgt spid="2054"/>
                                        </p:tgtEl>
                                      </p:cBhvr>
                                    </p:animEffect>
                                    <p:anim calcmode="lin" valueType="num">
                                      <p:cBhvr>
                                        <p:cTn id="12" dur="750" fill="hold"/>
                                        <p:tgtEl>
                                          <p:spTgt spid="2054"/>
                                        </p:tgtEl>
                                        <p:attrNameLst>
                                          <p:attrName>ppt_x</p:attrName>
                                        </p:attrNameLst>
                                      </p:cBhvr>
                                      <p:tavLst>
                                        <p:tav tm="0">
                                          <p:val>
                                            <p:strVal val="#ppt_x"/>
                                          </p:val>
                                        </p:tav>
                                        <p:tav tm="100000">
                                          <p:val>
                                            <p:strVal val="#ppt_x"/>
                                          </p:val>
                                        </p:tav>
                                      </p:tavLst>
                                    </p:anim>
                                    <p:anim calcmode="lin" valueType="num">
                                      <p:cBhvr>
                                        <p:cTn id="13" dur="75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fade">
                                      <p:cBhvr>
                                        <p:cTn id="18" dur="750"/>
                                        <p:tgtEl>
                                          <p:spTgt spid="2056"/>
                                        </p:tgtEl>
                                      </p:cBhvr>
                                    </p:animEffect>
                                    <p:anim calcmode="lin" valueType="num">
                                      <p:cBhvr>
                                        <p:cTn id="19" dur="750" fill="hold"/>
                                        <p:tgtEl>
                                          <p:spTgt spid="2056"/>
                                        </p:tgtEl>
                                        <p:attrNameLst>
                                          <p:attrName>ppt_x</p:attrName>
                                        </p:attrNameLst>
                                      </p:cBhvr>
                                      <p:tavLst>
                                        <p:tav tm="0">
                                          <p:val>
                                            <p:strVal val="#ppt_x"/>
                                          </p:val>
                                        </p:tav>
                                        <p:tav tm="100000">
                                          <p:val>
                                            <p:strVal val="#ppt_x"/>
                                          </p:val>
                                        </p:tav>
                                      </p:tavLst>
                                    </p:anim>
                                    <p:anim calcmode="lin" valueType="num">
                                      <p:cBhvr>
                                        <p:cTn id="20" dur="75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8"/>
                                        </p:tgtEl>
                                        <p:attrNameLst>
                                          <p:attrName>style.visibility</p:attrName>
                                        </p:attrNameLst>
                                      </p:cBhvr>
                                      <p:to>
                                        <p:strVal val="visible"/>
                                      </p:to>
                                    </p:set>
                                    <p:animEffect transition="in" filter="fade">
                                      <p:cBhvr>
                                        <p:cTn id="25" dur="750"/>
                                        <p:tgtEl>
                                          <p:spTgt spid="2058"/>
                                        </p:tgtEl>
                                      </p:cBhvr>
                                    </p:animEffect>
                                    <p:anim calcmode="lin" valueType="num">
                                      <p:cBhvr>
                                        <p:cTn id="26" dur="750" fill="hold"/>
                                        <p:tgtEl>
                                          <p:spTgt spid="2058"/>
                                        </p:tgtEl>
                                        <p:attrNameLst>
                                          <p:attrName>ppt_x</p:attrName>
                                        </p:attrNameLst>
                                      </p:cBhvr>
                                      <p:tavLst>
                                        <p:tav tm="0">
                                          <p:val>
                                            <p:strVal val="#ppt_x"/>
                                          </p:val>
                                        </p:tav>
                                        <p:tav tm="100000">
                                          <p:val>
                                            <p:strVal val="#ppt_x"/>
                                          </p:val>
                                        </p:tav>
                                      </p:tavLst>
                                    </p:anim>
                                    <p:anim calcmode="lin" valueType="num">
                                      <p:cBhvr>
                                        <p:cTn id="27" dur="750" fill="hold"/>
                                        <p:tgtEl>
                                          <p:spTgt spid="20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260648"/>
            <a:ext cx="6347713" cy="659160"/>
          </a:xfrm>
        </p:spPr>
        <p:txBody>
          <a:bodyPr/>
          <a:lstStyle/>
          <a:p>
            <a:r>
              <a:rPr lang="es-MX" dirty="0" smtClean="0"/>
              <a:t>Área de influencia</a:t>
            </a:r>
            <a:endParaRPr lang="es-MX" dirty="0"/>
          </a:p>
        </p:txBody>
      </p:sp>
      <p:sp>
        <p:nvSpPr>
          <p:cNvPr id="3" name="2 Marcador de contenido"/>
          <p:cNvSpPr>
            <a:spLocks noGrp="1"/>
          </p:cNvSpPr>
          <p:nvPr>
            <p:ph idx="1"/>
          </p:nvPr>
        </p:nvSpPr>
        <p:spPr>
          <a:xfrm>
            <a:off x="251520" y="836712"/>
            <a:ext cx="8496944" cy="1800200"/>
          </a:xfrm>
        </p:spPr>
        <p:txBody>
          <a:bodyPr/>
          <a:lstStyle/>
          <a:p>
            <a:r>
              <a:rPr lang="es-MX" dirty="0" smtClean="0"/>
              <a:t>Zona </a:t>
            </a:r>
            <a:r>
              <a:rPr lang="es-MX" dirty="0"/>
              <a:t>o espacio físico en el que se </a:t>
            </a:r>
            <a:r>
              <a:rPr lang="es-MX" dirty="0" smtClean="0"/>
              <a:t>presentan los </a:t>
            </a:r>
            <a:r>
              <a:rPr lang="es-MX" dirty="0"/>
              <a:t>impactos ambientales significativos </a:t>
            </a:r>
            <a:r>
              <a:rPr lang="es-MX" dirty="0" smtClean="0"/>
              <a:t>(+/-) generados</a:t>
            </a:r>
          </a:p>
          <a:p>
            <a:r>
              <a:rPr lang="es-MX" dirty="0" smtClean="0"/>
              <a:t>Fundamentándose en Guía </a:t>
            </a:r>
            <a:r>
              <a:rPr lang="es-MX" dirty="0"/>
              <a:t>Técnica para definición de áreas de influencia emitida por </a:t>
            </a:r>
            <a:r>
              <a:rPr lang="es-MX" dirty="0" smtClean="0"/>
              <a:t>el MAE en </a:t>
            </a:r>
            <a:r>
              <a:rPr lang="es-MX" dirty="0"/>
              <a:t>marzo del </a:t>
            </a:r>
            <a:r>
              <a:rPr lang="es-MX" dirty="0" smtClean="0"/>
              <a:t>2015, Acuerdo Ministerial </a:t>
            </a:r>
            <a:r>
              <a:rPr lang="es-MX" dirty="0"/>
              <a:t>028 del 13 de febrero del </a:t>
            </a:r>
            <a:r>
              <a:rPr lang="es-MX" dirty="0" smtClean="0"/>
              <a:t>2015.</a:t>
            </a:r>
            <a:endParaRPr lang="es-MX"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374170"/>
            <a:ext cx="4607524" cy="322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txBox="1">
            <a:spLocks/>
          </p:cNvSpPr>
          <p:nvPr/>
        </p:nvSpPr>
        <p:spPr>
          <a:xfrm>
            <a:off x="22773" y="3356992"/>
            <a:ext cx="8496944" cy="1800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MX" dirty="0" smtClean="0"/>
          </a:p>
        </p:txBody>
      </p:sp>
      <p:sp>
        <p:nvSpPr>
          <p:cNvPr id="6" name="1 Título"/>
          <p:cNvSpPr txBox="1">
            <a:spLocks/>
          </p:cNvSpPr>
          <p:nvPr/>
        </p:nvSpPr>
        <p:spPr>
          <a:xfrm>
            <a:off x="611560" y="2636912"/>
            <a:ext cx="2952328" cy="65916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a:solidFill>
                  <a:schemeClr val="accent3">
                    <a:lumMod val="60000"/>
                    <a:lumOff val="40000"/>
                  </a:schemeClr>
                </a:solidFill>
              </a:rPr>
              <a:t>Abiótica </a:t>
            </a:r>
            <a:r>
              <a:rPr lang="es-MX" sz="2800" dirty="0" smtClean="0">
                <a:solidFill>
                  <a:schemeClr val="accent3">
                    <a:lumMod val="60000"/>
                    <a:lumOff val="40000"/>
                  </a:schemeClr>
                </a:solidFill>
              </a:rPr>
              <a:t>Directa</a:t>
            </a:r>
            <a:endParaRPr lang="es-MX" sz="2800" dirty="0">
              <a:solidFill>
                <a:schemeClr val="accent3">
                  <a:lumMod val="60000"/>
                  <a:lumOff val="40000"/>
                </a:schemeClr>
              </a:solidFill>
            </a:endParaRPr>
          </a:p>
        </p:txBody>
      </p:sp>
      <p:sp>
        <p:nvSpPr>
          <p:cNvPr id="4" name="3 Rectángulo"/>
          <p:cNvSpPr/>
          <p:nvPr/>
        </p:nvSpPr>
        <p:spPr>
          <a:xfrm>
            <a:off x="179512" y="3263493"/>
            <a:ext cx="4260764" cy="3477875"/>
          </a:xfrm>
          <a:prstGeom prst="rect">
            <a:avLst/>
          </a:prstGeom>
        </p:spPr>
        <p:txBody>
          <a:bodyPr wrap="square">
            <a:spAutoFit/>
          </a:bodyPr>
          <a:lstStyle/>
          <a:p>
            <a:pPr marL="285750" indent="-285750">
              <a:buClr>
                <a:schemeClr val="accent3">
                  <a:lumMod val="75000"/>
                </a:schemeClr>
              </a:buClr>
              <a:buFont typeface="Arial" panose="020B0604020202020204" pitchFamily="34" charset="0"/>
              <a:buChar char="•"/>
            </a:pPr>
            <a:r>
              <a:rPr lang="es-MX" sz="2000" dirty="0" smtClean="0"/>
              <a:t>Incumplimiento </a:t>
            </a:r>
            <a:r>
              <a:rPr lang="es-MX" sz="2000" dirty="0"/>
              <a:t>de los </a:t>
            </a:r>
            <a:r>
              <a:rPr lang="es-MX" sz="2000" dirty="0" smtClean="0"/>
              <a:t>LMP para descargas al </a:t>
            </a:r>
            <a:r>
              <a:rPr lang="es-MX" sz="2000" dirty="0"/>
              <a:t>sistema de alcantarillado </a:t>
            </a:r>
            <a:r>
              <a:rPr lang="es-MX" sz="2000" dirty="0" smtClean="0"/>
              <a:t>público. </a:t>
            </a:r>
          </a:p>
          <a:p>
            <a:pPr marL="285750" indent="-285750">
              <a:buClr>
                <a:schemeClr val="accent3">
                  <a:lumMod val="75000"/>
                </a:schemeClr>
              </a:buClr>
              <a:buFont typeface="Arial" panose="020B0604020202020204" pitchFamily="34" charset="0"/>
              <a:buChar char="•"/>
            </a:pPr>
            <a:r>
              <a:rPr lang="es-MX" sz="2000" dirty="0" smtClean="0"/>
              <a:t>Inexistencia </a:t>
            </a:r>
            <a:r>
              <a:rPr lang="es-MX" sz="2000" dirty="0"/>
              <a:t>de </a:t>
            </a:r>
            <a:r>
              <a:rPr lang="es-MX" sz="2000" dirty="0" smtClean="0"/>
              <a:t>adecuado </a:t>
            </a:r>
            <a:r>
              <a:rPr lang="es-MX" sz="2000" dirty="0"/>
              <a:t>plan </a:t>
            </a:r>
            <a:r>
              <a:rPr lang="es-MX" sz="2000" dirty="0" smtClean="0"/>
              <a:t>de </a:t>
            </a:r>
            <a:r>
              <a:rPr lang="es-MX" sz="2000" dirty="0"/>
              <a:t>gestión de desechos de la </a:t>
            </a:r>
            <a:r>
              <a:rPr lang="es-MX" sz="2000" dirty="0" smtClean="0"/>
              <a:t>BACO</a:t>
            </a:r>
          </a:p>
          <a:p>
            <a:pPr marL="285750" indent="-285750">
              <a:buClr>
                <a:schemeClr val="accent3">
                  <a:lumMod val="75000"/>
                </a:schemeClr>
              </a:buClr>
              <a:buFont typeface="Arial" panose="020B0604020202020204" pitchFamily="34" charset="0"/>
              <a:buChar char="•"/>
            </a:pPr>
            <a:r>
              <a:rPr lang="es-MX" sz="2000" dirty="0" smtClean="0"/>
              <a:t>Probable ocurrencia de </a:t>
            </a:r>
            <a:r>
              <a:rPr lang="es-MX" sz="2000" dirty="0"/>
              <a:t>un incendio de </a:t>
            </a:r>
            <a:r>
              <a:rPr lang="es-MX" sz="2000" dirty="0" smtClean="0"/>
              <a:t>considerable </a:t>
            </a:r>
            <a:r>
              <a:rPr lang="es-MX" sz="2000" dirty="0"/>
              <a:t>magnitud </a:t>
            </a:r>
            <a:r>
              <a:rPr lang="es-MX" sz="2000" dirty="0" smtClean="0"/>
              <a:t>(área </a:t>
            </a:r>
            <a:r>
              <a:rPr lang="es-MX" sz="2000" dirty="0"/>
              <a:t>de almacenamiento y abastecimiento de </a:t>
            </a:r>
            <a:r>
              <a:rPr lang="es-MX" sz="2000" dirty="0" smtClean="0"/>
              <a:t>combustible)</a:t>
            </a:r>
            <a:endParaRPr lang="es-MX" sz="2000" dirty="0"/>
          </a:p>
        </p:txBody>
      </p:sp>
      <p:sp>
        <p:nvSpPr>
          <p:cNvPr id="7" name="6 Rectángulo"/>
          <p:cNvSpPr/>
          <p:nvPr/>
        </p:nvSpPr>
        <p:spPr>
          <a:xfrm>
            <a:off x="4497411" y="2492896"/>
            <a:ext cx="3312368" cy="646331"/>
          </a:xfrm>
          <a:prstGeom prst="rect">
            <a:avLst/>
          </a:prstGeom>
          <a:solidFill>
            <a:schemeClr val="accent3">
              <a:lumMod val="20000"/>
              <a:lumOff val="80000"/>
              <a:alpha val="22000"/>
            </a:schemeClr>
          </a:solidFill>
        </p:spPr>
        <p:txBody>
          <a:bodyPr wrap="square">
            <a:spAutoFit/>
          </a:bodyPr>
          <a:lstStyle/>
          <a:p>
            <a:r>
              <a:rPr lang="es-MX" dirty="0" smtClean="0">
                <a:solidFill>
                  <a:schemeClr val="accent3">
                    <a:lumMod val="75000"/>
                  </a:schemeClr>
                </a:solidFill>
                <a:effectLst>
                  <a:outerShdw blurRad="38100" dist="38100" dir="2700000" algn="tl">
                    <a:srgbClr val="000000">
                      <a:alpha val="43137"/>
                    </a:srgbClr>
                  </a:outerShdw>
                </a:effectLst>
              </a:rPr>
              <a:t>Instalaciones </a:t>
            </a:r>
            <a:r>
              <a:rPr lang="es-MX" dirty="0">
                <a:solidFill>
                  <a:schemeClr val="accent3">
                    <a:lumMod val="75000"/>
                  </a:schemeClr>
                </a:solidFill>
                <a:effectLst>
                  <a:outerShdw blurRad="38100" dist="38100" dir="2700000" algn="tl">
                    <a:srgbClr val="000000">
                      <a:alpha val="43137"/>
                    </a:srgbClr>
                  </a:outerShdw>
                </a:effectLst>
              </a:rPr>
              <a:t>de la Base </a:t>
            </a:r>
            <a:r>
              <a:rPr lang="es-MX" dirty="0" smtClean="0">
                <a:solidFill>
                  <a:schemeClr val="accent3">
                    <a:lumMod val="75000"/>
                  </a:schemeClr>
                </a:solidFill>
                <a:effectLst>
                  <a:outerShdw blurRad="38100" dist="38100" dir="2700000" algn="tl">
                    <a:srgbClr val="000000">
                      <a:alpha val="43137"/>
                    </a:srgbClr>
                  </a:outerShdw>
                </a:effectLst>
              </a:rPr>
              <a:t>Aérea </a:t>
            </a:r>
          </a:p>
          <a:p>
            <a:pPr algn="ctr"/>
            <a:r>
              <a:rPr lang="es-MX" dirty="0" smtClean="0">
                <a:solidFill>
                  <a:schemeClr val="accent3">
                    <a:lumMod val="75000"/>
                  </a:schemeClr>
                </a:solidFill>
                <a:effectLst>
                  <a:outerShdw blurRad="38100" dist="38100" dir="2700000" algn="tl">
                    <a:srgbClr val="000000">
                      <a:alpha val="43137"/>
                    </a:srgbClr>
                  </a:outerShdw>
                </a:effectLst>
              </a:rPr>
              <a:t>Cotopaxi.</a:t>
            </a:r>
            <a:endParaRPr lang="es-MX"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44222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36454"/>
            <a:ext cx="4464496" cy="764354"/>
          </a:xfrm>
        </p:spPr>
        <p:txBody>
          <a:bodyPr>
            <a:noAutofit/>
          </a:bodyPr>
          <a:lstStyle/>
          <a:p>
            <a:r>
              <a:rPr lang="es-MX" sz="2000" dirty="0" smtClean="0"/>
              <a:t>Generación </a:t>
            </a:r>
            <a:r>
              <a:rPr lang="es-MX" sz="2000" dirty="0"/>
              <a:t>de empleo al personal administrativo y operativo.</a:t>
            </a:r>
          </a:p>
        </p:txBody>
      </p:sp>
      <p:sp>
        <p:nvSpPr>
          <p:cNvPr id="4" name="1 Título"/>
          <p:cNvSpPr txBox="1">
            <a:spLocks noGrp="1"/>
          </p:cNvSpPr>
          <p:nvPr>
            <p:ph type="title"/>
          </p:nvPr>
        </p:nvSpPr>
        <p:spPr>
          <a:xfrm>
            <a:off x="323528" y="332656"/>
            <a:ext cx="6347713" cy="5871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solidFill>
                  <a:schemeClr val="accent3">
                    <a:lumMod val="60000"/>
                    <a:lumOff val="40000"/>
                  </a:schemeClr>
                </a:solidFill>
              </a:rPr>
              <a:t>Socioeconómica Directa</a:t>
            </a:r>
            <a:endParaRPr lang="es-MX" sz="2800" dirty="0">
              <a:solidFill>
                <a:schemeClr val="accent3">
                  <a:lumMod val="60000"/>
                  <a:lumOff val="40000"/>
                </a:schemeClr>
              </a:solidFill>
            </a:endParaRPr>
          </a:p>
        </p:txBody>
      </p:sp>
      <p:sp>
        <p:nvSpPr>
          <p:cNvPr id="5" name="4 Rectángulo"/>
          <p:cNvSpPr/>
          <p:nvPr/>
        </p:nvSpPr>
        <p:spPr>
          <a:xfrm>
            <a:off x="4932040" y="836712"/>
            <a:ext cx="3312368" cy="646331"/>
          </a:xfrm>
          <a:prstGeom prst="rect">
            <a:avLst/>
          </a:prstGeom>
          <a:solidFill>
            <a:schemeClr val="accent3">
              <a:lumMod val="20000"/>
              <a:lumOff val="80000"/>
              <a:alpha val="22000"/>
            </a:schemeClr>
          </a:solidFill>
        </p:spPr>
        <p:txBody>
          <a:bodyPr wrap="square">
            <a:spAutoFit/>
          </a:bodyPr>
          <a:lstStyle/>
          <a:p>
            <a:r>
              <a:rPr lang="es-MX" dirty="0" smtClean="0">
                <a:solidFill>
                  <a:schemeClr val="accent3">
                    <a:lumMod val="75000"/>
                  </a:schemeClr>
                </a:solidFill>
                <a:effectLst>
                  <a:outerShdw blurRad="38100" dist="38100" dir="2700000" algn="tl">
                    <a:srgbClr val="000000">
                      <a:alpha val="43137"/>
                    </a:srgbClr>
                  </a:outerShdw>
                </a:effectLst>
              </a:rPr>
              <a:t>Instalaciones </a:t>
            </a:r>
            <a:r>
              <a:rPr lang="es-MX" dirty="0">
                <a:solidFill>
                  <a:schemeClr val="accent3">
                    <a:lumMod val="75000"/>
                  </a:schemeClr>
                </a:solidFill>
                <a:effectLst>
                  <a:outerShdw blurRad="38100" dist="38100" dir="2700000" algn="tl">
                    <a:srgbClr val="000000">
                      <a:alpha val="43137"/>
                    </a:srgbClr>
                  </a:outerShdw>
                </a:effectLst>
              </a:rPr>
              <a:t>de la Base </a:t>
            </a:r>
            <a:r>
              <a:rPr lang="es-MX" dirty="0" smtClean="0">
                <a:solidFill>
                  <a:schemeClr val="accent3">
                    <a:lumMod val="75000"/>
                  </a:schemeClr>
                </a:solidFill>
                <a:effectLst>
                  <a:outerShdw blurRad="38100" dist="38100" dir="2700000" algn="tl">
                    <a:srgbClr val="000000">
                      <a:alpha val="43137"/>
                    </a:srgbClr>
                  </a:outerShdw>
                </a:effectLst>
              </a:rPr>
              <a:t>Aérea </a:t>
            </a:r>
          </a:p>
          <a:p>
            <a:pPr algn="ctr"/>
            <a:r>
              <a:rPr lang="es-MX" dirty="0" smtClean="0">
                <a:solidFill>
                  <a:schemeClr val="accent3">
                    <a:lumMod val="75000"/>
                  </a:schemeClr>
                </a:solidFill>
                <a:effectLst>
                  <a:outerShdw blurRad="38100" dist="38100" dir="2700000" algn="tl">
                    <a:srgbClr val="000000">
                      <a:alpha val="43137"/>
                    </a:srgbClr>
                  </a:outerShdw>
                </a:effectLst>
              </a:rPr>
              <a:t>Cotopaxi.</a:t>
            </a:r>
            <a:endParaRPr lang="es-MX" dirty="0">
              <a:solidFill>
                <a:schemeClr val="accent3">
                  <a:lumMod val="75000"/>
                </a:schemeClr>
              </a:solidFill>
              <a:effectLst>
                <a:outerShdw blurRad="38100" dist="38100" dir="2700000" algn="tl">
                  <a:srgbClr val="000000">
                    <a:alpha val="43137"/>
                  </a:srgbClr>
                </a:outerShdw>
              </a:effectLst>
            </a:endParaRPr>
          </a:p>
        </p:txBody>
      </p:sp>
      <p:sp>
        <p:nvSpPr>
          <p:cNvPr id="6" name="1 Título"/>
          <p:cNvSpPr txBox="1">
            <a:spLocks/>
          </p:cNvSpPr>
          <p:nvPr/>
        </p:nvSpPr>
        <p:spPr>
          <a:xfrm>
            <a:off x="323528" y="2265784"/>
            <a:ext cx="6347713" cy="5871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solidFill>
                  <a:schemeClr val="bg2">
                    <a:lumMod val="60000"/>
                    <a:lumOff val="40000"/>
                  </a:schemeClr>
                </a:solidFill>
              </a:rPr>
              <a:t>Socioeconómica Indirecta</a:t>
            </a:r>
            <a:endParaRPr lang="es-MX" sz="2800" dirty="0">
              <a:solidFill>
                <a:schemeClr val="bg2">
                  <a:lumMod val="60000"/>
                  <a:lumOff val="40000"/>
                </a:schemeClr>
              </a:solidFill>
            </a:endParaRPr>
          </a:p>
        </p:txBody>
      </p:sp>
      <p:sp>
        <p:nvSpPr>
          <p:cNvPr id="7" name="6 Rectángulo"/>
          <p:cNvSpPr/>
          <p:nvPr/>
        </p:nvSpPr>
        <p:spPr>
          <a:xfrm>
            <a:off x="251520" y="3356992"/>
            <a:ext cx="3600400" cy="2862322"/>
          </a:xfrm>
          <a:prstGeom prst="rect">
            <a:avLst/>
          </a:prstGeom>
        </p:spPr>
        <p:txBody>
          <a:bodyPr wrap="square">
            <a:spAutoFit/>
          </a:bodyPr>
          <a:lstStyle/>
          <a:p>
            <a:pPr marL="285750" indent="-285750">
              <a:buClr>
                <a:schemeClr val="accent3">
                  <a:lumMod val="75000"/>
                </a:schemeClr>
              </a:buClr>
              <a:buFont typeface="Arial" panose="020B0604020202020204" pitchFamily="34" charset="0"/>
              <a:buChar char="•"/>
            </a:pPr>
            <a:r>
              <a:rPr lang="es-MX" sz="2000" dirty="0" smtClean="0"/>
              <a:t>Vinculación </a:t>
            </a:r>
            <a:r>
              <a:rPr lang="es-MX" sz="2000" dirty="0"/>
              <a:t>social a la </a:t>
            </a:r>
            <a:r>
              <a:rPr lang="es-MX" sz="2000" dirty="0" smtClean="0"/>
              <a:t>comunidad</a:t>
            </a:r>
          </a:p>
          <a:p>
            <a:pPr marL="285750" indent="-285750">
              <a:buClr>
                <a:schemeClr val="accent3">
                  <a:lumMod val="75000"/>
                </a:schemeClr>
              </a:buClr>
              <a:buFont typeface="Arial" panose="020B0604020202020204" pitchFamily="34" charset="0"/>
              <a:buChar char="•"/>
            </a:pPr>
            <a:r>
              <a:rPr lang="es-MX" sz="2000" dirty="0" smtClean="0"/>
              <a:t>Apoyo </a:t>
            </a:r>
            <a:r>
              <a:rPr lang="es-MX" sz="2000" dirty="0"/>
              <a:t>a centros de refugio para </a:t>
            </a:r>
            <a:r>
              <a:rPr lang="es-MX" sz="2000" dirty="0" smtClean="0"/>
              <a:t>huérfanos y </a:t>
            </a:r>
            <a:r>
              <a:rPr lang="es-MX" sz="2000" dirty="0"/>
              <a:t>ancianos en el cantón </a:t>
            </a:r>
            <a:r>
              <a:rPr lang="es-MX" sz="2000" dirty="0" smtClean="0"/>
              <a:t>Latacunga.</a:t>
            </a:r>
          </a:p>
          <a:p>
            <a:pPr marL="285750" indent="-285750">
              <a:buClr>
                <a:schemeClr val="accent3">
                  <a:lumMod val="75000"/>
                </a:schemeClr>
              </a:buClr>
              <a:buFont typeface="Arial" panose="020B0604020202020204" pitchFamily="34" charset="0"/>
              <a:buChar char="•"/>
            </a:pPr>
            <a:r>
              <a:rPr lang="es-MX" sz="2000" dirty="0" smtClean="0"/>
              <a:t>Planes </a:t>
            </a:r>
            <a:r>
              <a:rPr lang="es-MX" sz="2000" dirty="0"/>
              <a:t>de apoyo en caso de desastres </a:t>
            </a:r>
            <a:r>
              <a:rPr lang="es-MX" sz="2000" dirty="0" smtClean="0"/>
              <a:t>naturales para toda la Provincia de </a:t>
            </a:r>
            <a:r>
              <a:rPr lang="es-MX" sz="2000" dirty="0"/>
              <a:t>C</a:t>
            </a:r>
            <a:r>
              <a:rPr lang="es-MX" sz="2000" dirty="0" smtClean="0"/>
              <a:t>otopaxi</a:t>
            </a:r>
            <a:endParaRPr lang="es-MX" sz="2000" dirty="0"/>
          </a:p>
        </p:txBody>
      </p:sp>
      <p:pic>
        <p:nvPicPr>
          <p:cNvPr id="5122" name="Picture 2" descr="G:\AA\Mapas final\BACO\Mapas_Area_Inf_Indir_BA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0908" y="3234976"/>
            <a:ext cx="5067596" cy="35784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5148064" y="2278613"/>
            <a:ext cx="3240360" cy="646331"/>
          </a:xfrm>
          <a:prstGeom prst="rect">
            <a:avLst/>
          </a:prstGeom>
          <a:solidFill>
            <a:schemeClr val="bg2">
              <a:lumMod val="20000"/>
              <a:lumOff val="80000"/>
              <a:alpha val="22000"/>
            </a:schemeClr>
          </a:solidFill>
        </p:spPr>
        <p:txBody>
          <a:bodyPr wrap="square">
            <a:spAutoFit/>
          </a:bodyPr>
          <a:lstStyle/>
          <a:p>
            <a:pPr algn="ctr"/>
            <a:r>
              <a:rPr lang="es-MX" dirty="0" smtClean="0">
                <a:solidFill>
                  <a:srgbClr val="0070C0"/>
                </a:solidFill>
                <a:effectLst>
                  <a:outerShdw blurRad="38100" dist="38100" dir="2700000" algn="tl">
                    <a:srgbClr val="000000">
                      <a:alpha val="43137"/>
                    </a:srgbClr>
                  </a:outerShdw>
                </a:effectLst>
              </a:rPr>
              <a:t>Cantones de la Provincia de Cotopaxi.</a:t>
            </a:r>
            <a:endParaRPr lang="es-MX"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1739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6"/>
          <p:cNvSpPr>
            <a:spLocks noGrp="1"/>
          </p:cNvSpPr>
          <p:nvPr>
            <p:ph type="title"/>
          </p:nvPr>
        </p:nvSpPr>
        <p:spPr>
          <a:xfrm>
            <a:off x="395536" y="452016"/>
            <a:ext cx="8185720" cy="744736"/>
          </a:xfrm>
        </p:spPr>
        <p:txBody>
          <a:bodyPr>
            <a:normAutofit/>
          </a:bodyPr>
          <a:lstStyle/>
          <a:p>
            <a:pPr algn="ctr"/>
            <a:r>
              <a:rPr lang="es-EC" sz="2400" b="1" dirty="0">
                <a:solidFill>
                  <a:schemeClr val="tx1"/>
                </a:solidFill>
              </a:rPr>
              <a:t>Área de </a:t>
            </a:r>
            <a:r>
              <a:rPr lang="es-EC" sz="2400" b="1" dirty="0" smtClean="0">
                <a:solidFill>
                  <a:schemeClr val="tx1"/>
                </a:solidFill>
              </a:rPr>
              <a:t>Alojamiento del Cuerpo Militar</a:t>
            </a:r>
            <a:endParaRPr lang="es-ES" sz="2400" b="1" dirty="0">
              <a:solidFill>
                <a:schemeClr val="tx1"/>
              </a:solidFill>
            </a:endParaRPr>
          </a:p>
        </p:txBody>
      </p:sp>
      <p:sp>
        <p:nvSpPr>
          <p:cNvPr id="5" name="2 Marcador de contenido"/>
          <p:cNvSpPr>
            <a:spLocks noGrp="1"/>
          </p:cNvSpPr>
          <p:nvPr>
            <p:ph idx="1"/>
          </p:nvPr>
        </p:nvSpPr>
        <p:spPr>
          <a:xfrm>
            <a:off x="395536" y="980728"/>
            <a:ext cx="8352928" cy="4410248"/>
          </a:xfrm>
        </p:spPr>
        <p:txBody>
          <a:bodyPr>
            <a:normAutofit/>
          </a:bodyPr>
          <a:lstStyle/>
          <a:p>
            <a:r>
              <a:rPr lang="es-MX" sz="2000" b="1" dirty="0" smtClean="0"/>
              <a:t>Villa Oficiales: Tres pisos, cap. 120 </a:t>
            </a:r>
          </a:p>
          <a:p>
            <a:r>
              <a:rPr lang="es-MX" sz="2000" b="1" dirty="0" smtClean="0"/>
              <a:t>Villa Suboficiales: Dos pisos, cap. 80 </a:t>
            </a:r>
          </a:p>
          <a:p>
            <a:r>
              <a:rPr lang="es-MX" sz="2000" b="1" dirty="0" smtClean="0"/>
              <a:t>Villa Infantería: Tres pisos, cap. 120</a:t>
            </a:r>
          </a:p>
          <a:p>
            <a:r>
              <a:rPr lang="es-MX" sz="2000" b="1" dirty="0" smtClean="0"/>
              <a:t>Villa G-V1: Dos pisos, cap. 120</a:t>
            </a:r>
          </a:p>
          <a:p>
            <a:endParaRPr lang="es-MX" sz="2000" b="1" dirty="0"/>
          </a:p>
          <a:p>
            <a:endParaRPr lang="es-MX" sz="2000" b="1" dirty="0" smtClean="0"/>
          </a:p>
          <a:p>
            <a:pPr marL="0" indent="0">
              <a:buNone/>
            </a:pPr>
            <a:r>
              <a:rPr lang="es-MX" sz="2000" b="1" dirty="0" smtClean="0"/>
              <a:t>Generación </a:t>
            </a:r>
          </a:p>
          <a:p>
            <a:pPr marL="0" indent="0">
              <a:buNone/>
            </a:pPr>
            <a:r>
              <a:rPr lang="es-MX" sz="2000" b="1" dirty="0"/>
              <a:t>d</a:t>
            </a:r>
            <a:r>
              <a:rPr lang="es-MX" sz="2000" b="1" dirty="0" smtClean="0"/>
              <a:t>e </a:t>
            </a:r>
          </a:p>
          <a:p>
            <a:pPr marL="0" indent="0">
              <a:buNone/>
            </a:pPr>
            <a:r>
              <a:rPr lang="es-MX" sz="2000" b="1" dirty="0"/>
              <a:t>d</a:t>
            </a:r>
            <a:r>
              <a:rPr lang="es-MX" sz="2000" b="1" dirty="0" smtClean="0"/>
              <a:t>esechos </a:t>
            </a:r>
          </a:p>
          <a:p>
            <a:pPr marL="0" indent="0">
              <a:buNone/>
            </a:pPr>
            <a:r>
              <a:rPr lang="es-MX" sz="2000" b="1" dirty="0" smtClean="0"/>
              <a:t>comunes</a:t>
            </a:r>
            <a:endParaRPr lang="es-EC" sz="2000" dirty="0"/>
          </a:p>
        </p:txBody>
      </p:sp>
      <p:pic>
        <p:nvPicPr>
          <p:cNvPr id="10" name="9 Imagen" descr="C:\Users\Usuario\Pictures\base aerea cotopaxi\165.JPG"/>
          <p:cNvPicPr/>
          <p:nvPr/>
        </p:nvPicPr>
        <p:blipFill rotWithShape="1">
          <a:blip r:embed="rId2" cstate="screen">
            <a:extLst>
              <a:ext uri="{28A0092B-C50C-407E-A947-70E740481C1C}">
                <a14:useLocalDpi xmlns:a14="http://schemas.microsoft.com/office/drawing/2010/main" val="0"/>
              </a:ext>
            </a:extLst>
          </a:blip>
          <a:srcRect/>
          <a:stretch/>
        </p:blipFill>
        <p:spPr bwMode="auto">
          <a:xfrm>
            <a:off x="1835696" y="2601266"/>
            <a:ext cx="3096344" cy="2073284"/>
          </a:xfrm>
          <a:prstGeom prst="rect">
            <a:avLst/>
          </a:prstGeom>
          <a:noFill/>
          <a:ln>
            <a:noFill/>
          </a:ln>
          <a:extLst>
            <a:ext uri="{53640926-AAD7-44D8-BBD7-CCE9431645EC}">
              <a14:shadowObscured xmlns:a14="http://schemas.microsoft.com/office/drawing/2010/main"/>
            </a:ext>
          </a:extLst>
        </p:spPr>
      </p:pic>
      <p:pic>
        <p:nvPicPr>
          <p:cNvPr id="11" name="10 Imagen" descr="C:\Users\Usuario\Pictures\base aerea cotopaxi\036.JPG"/>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076056" y="2263137"/>
            <a:ext cx="3753867" cy="2458085"/>
          </a:xfrm>
          <a:prstGeom prst="rect">
            <a:avLst/>
          </a:prstGeom>
          <a:noFill/>
          <a:ln>
            <a:noFill/>
          </a:ln>
        </p:spPr>
      </p:pic>
      <p:pic>
        <p:nvPicPr>
          <p:cNvPr id="12" name="11 Imagen" descr="C:\Users\Usuario\Pictures\base aerea cotopaxi\061.JPG"/>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076056" y="4293302"/>
            <a:ext cx="3033787" cy="2195349"/>
          </a:xfrm>
          <a:prstGeom prst="rect">
            <a:avLst/>
          </a:prstGeom>
          <a:noFill/>
          <a:ln>
            <a:noFill/>
          </a:ln>
        </p:spPr>
      </p:pic>
      <p:pic>
        <p:nvPicPr>
          <p:cNvPr id="13" name="12 Imagen" descr="C:\Users\Usuario\Pictures\base aerea cotopaxi\062.JPG"/>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195736" y="4792053"/>
            <a:ext cx="3084307" cy="1814101"/>
          </a:xfrm>
          <a:prstGeom prst="rect">
            <a:avLst/>
          </a:prstGeom>
          <a:noFill/>
          <a:ln>
            <a:noFill/>
          </a:ln>
        </p:spPr>
      </p:pic>
    </p:spTree>
    <p:extLst>
      <p:ext uri="{BB962C8B-B14F-4D97-AF65-F5344CB8AC3E}">
        <p14:creationId xmlns:p14="http://schemas.microsoft.com/office/powerpoint/2010/main" val="207465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74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749"/>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749"/>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749"/>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749"/>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749"/>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749"/>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1" y="2780175"/>
            <a:ext cx="6347713" cy="1320800"/>
          </a:xfrm>
        </p:spPr>
        <p:txBody>
          <a:bodyPr>
            <a:normAutofit/>
          </a:bodyPr>
          <a:lstStyle/>
          <a:p>
            <a:r>
              <a:rPr lang="es-EC" b="1" dirty="0" smtClean="0"/>
              <a:t>PROPUESTA DE PLAN DE MANEJO AMBIENTAL</a:t>
            </a:r>
            <a:endParaRPr lang="es-EC" b="1" dirty="0"/>
          </a:p>
        </p:txBody>
      </p:sp>
      <p:sp>
        <p:nvSpPr>
          <p:cNvPr id="3" name="2 Marcador de contenido"/>
          <p:cNvSpPr>
            <a:spLocks noGrp="1"/>
          </p:cNvSpPr>
          <p:nvPr>
            <p:ph idx="1"/>
          </p:nvPr>
        </p:nvSpPr>
        <p:spPr>
          <a:xfrm>
            <a:off x="1763688" y="1628800"/>
            <a:ext cx="5904656" cy="1151375"/>
          </a:xfrm>
        </p:spPr>
        <p:txBody>
          <a:bodyPr/>
          <a:lstStyle/>
          <a:p>
            <a:endParaRPr lang="es-EC" dirty="0"/>
          </a:p>
        </p:txBody>
      </p:sp>
    </p:spTree>
    <p:extLst>
      <p:ext uri="{BB962C8B-B14F-4D97-AF65-F5344CB8AC3E}">
        <p14:creationId xmlns:p14="http://schemas.microsoft.com/office/powerpoint/2010/main" val="10814433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598" y="2060848"/>
            <a:ext cx="7130753" cy="4968552"/>
          </a:xfrm>
        </p:spPr>
        <p:txBody>
          <a:bodyPr>
            <a:noAutofit/>
          </a:bodyPr>
          <a:lstStyle/>
          <a:p>
            <a:pPr>
              <a:buClr>
                <a:srgbClr val="0070C0"/>
              </a:buClr>
              <a:buFont typeface="Webdings" panose="05030102010509060703" pitchFamily="18" charset="2"/>
              <a:buChar char=""/>
            </a:pPr>
            <a:r>
              <a:rPr lang="es-MX" sz="2200" dirty="0" smtClean="0"/>
              <a:t>Análisis </a:t>
            </a:r>
            <a:r>
              <a:rPr lang="es-MX" sz="2200" dirty="0"/>
              <a:t>de riesgos y de alternativas de </a:t>
            </a:r>
            <a:r>
              <a:rPr lang="es-MX" sz="2200" dirty="0" smtClean="0"/>
              <a:t>prevención</a:t>
            </a:r>
            <a:endParaRPr lang="es-MX" sz="2200" dirty="0"/>
          </a:p>
          <a:p>
            <a:pPr>
              <a:buClr>
                <a:srgbClr val="0070C0"/>
              </a:buClr>
              <a:buFont typeface="Webdings" panose="05030102010509060703" pitchFamily="18" charset="2"/>
              <a:buChar char=""/>
            </a:pPr>
            <a:r>
              <a:rPr lang="es-MX" sz="2200" dirty="0" smtClean="0"/>
              <a:t>Prevención </a:t>
            </a:r>
            <a:r>
              <a:rPr lang="es-MX" sz="2200" dirty="0"/>
              <a:t>y mitigación de </a:t>
            </a:r>
            <a:r>
              <a:rPr lang="es-MX" sz="2200" dirty="0" smtClean="0"/>
              <a:t>impactos</a:t>
            </a:r>
            <a:endParaRPr lang="es-MX" sz="2200" dirty="0"/>
          </a:p>
          <a:p>
            <a:pPr>
              <a:buClr>
                <a:srgbClr val="0070C0"/>
              </a:buClr>
              <a:buFont typeface="Webdings" panose="05030102010509060703" pitchFamily="18" charset="2"/>
              <a:buChar char=""/>
            </a:pPr>
            <a:r>
              <a:rPr lang="es-MX" sz="2200" dirty="0" smtClean="0"/>
              <a:t>Contingencias</a:t>
            </a:r>
            <a:endParaRPr lang="es-MX" sz="2200" dirty="0"/>
          </a:p>
          <a:p>
            <a:pPr>
              <a:buClr>
                <a:srgbClr val="0070C0"/>
              </a:buClr>
              <a:buFont typeface="Webdings" panose="05030102010509060703" pitchFamily="18" charset="2"/>
              <a:buChar char=""/>
            </a:pPr>
            <a:r>
              <a:rPr lang="es-MX" sz="2200" dirty="0" smtClean="0"/>
              <a:t>Seguridad </a:t>
            </a:r>
            <a:r>
              <a:rPr lang="es-MX" sz="2200" dirty="0"/>
              <a:t>y salud en el </a:t>
            </a:r>
            <a:r>
              <a:rPr lang="es-MX" sz="2200" dirty="0" smtClean="0"/>
              <a:t>trabajo</a:t>
            </a:r>
            <a:endParaRPr lang="es-MX" sz="2200" dirty="0"/>
          </a:p>
          <a:p>
            <a:pPr>
              <a:buClr>
                <a:srgbClr val="0070C0"/>
              </a:buClr>
              <a:buFont typeface="Webdings" panose="05030102010509060703" pitchFamily="18" charset="2"/>
              <a:buChar char=""/>
            </a:pPr>
            <a:r>
              <a:rPr lang="es-MX" sz="2200" dirty="0" smtClean="0"/>
              <a:t>Manejo </a:t>
            </a:r>
            <a:r>
              <a:rPr lang="es-MX" sz="2200" dirty="0"/>
              <a:t>de </a:t>
            </a:r>
            <a:r>
              <a:rPr lang="es-MX" sz="2200" dirty="0" smtClean="0"/>
              <a:t>Desechos</a:t>
            </a:r>
            <a:endParaRPr lang="es-MX" sz="2200" dirty="0"/>
          </a:p>
          <a:p>
            <a:pPr>
              <a:buClr>
                <a:srgbClr val="0070C0"/>
              </a:buClr>
              <a:buFont typeface="Webdings" panose="05030102010509060703" pitchFamily="18" charset="2"/>
              <a:buChar char=""/>
            </a:pPr>
            <a:r>
              <a:rPr lang="es-MX" sz="2200" dirty="0" smtClean="0"/>
              <a:t>Comunicación</a:t>
            </a:r>
            <a:r>
              <a:rPr lang="es-MX" sz="2200" dirty="0"/>
              <a:t>, capacitación y educación </a:t>
            </a:r>
            <a:r>
              <a:rPr lang="es-MX" sz="2200" dirty="0" smtClean="0"/>
              <a:t>ambiental</a:t>
            </a:r>
            <a:endParaRPr lang="es-MX" sz="2200" dirty="0"/>
          </a:p>
          <a:p>
            <a:pPr>
              <a:buClr>
                <a:srgbClr val="0070C0"/>
              </a:buClr>
              <a:buFont typeface="Webdings" panose="05030102010509060703" pitchFamily="18" charset="2"/>
              <a:buChar char=""/>
            </a:pPr>
            <a:r>
              <a:rPr lang="es-MX" sz="2200" dirty="0" smtClean="0"/>
              <a:t>Relaciones comunitarias</a:t>
            </a:r>
            <a:endParaRPr lang="es-MX" sz="2200" dirty="0"/>
          </a:p>
          <a:p>
            <a:pPr>
              <a:buClr>
                <a:srgbClr val="0070C0"/>
              </a:buClr>
              <a:buFont typeface="Webdings" panose="05030102010509060703" pitchFamily="18" charset="2"/>
              <a:buChar char=""/>
            </a:pPr>
            <a:r>
              <a:rPr lang="es-MX" sz="2200" dirty="0" smtClean="0"/>
              <a:t>Monitoreo </a:t>
            </a:r>
            <a:r>
              <a:rPr lang="es-MX" sz="2200" dirty="0"/>
              <a:t>y </a:t>
            </a:r>
            <a:r>
              <a:rPr lang="es-MX" sz="2200" dirty="0" smtClean="0"/>
              <a:t>seguimiento</a:t>
            </a:r>
            <a:endParaRPr lang="es-MX" sz="2200" dirty="0"/>
          </a:p>
          <a:p>
            <a:pPr>
              <a:buClr>
                <a:srgbClr val="0070C0"/>
              </a:buClr>
              <a:buFont typeface="Webdings" panose="05030102010509060703" pitchFamily="18" charset="2"/>
              <a:buChar char=""/>
            </a:pPr>
            <a:r>
              <a:rPr lang="es-MX" sz="2200" dirty="0" smtClean="0"/>
              <a:t>Cierre </a:t>
            </a:r>
            <a:r>
              <a:rPr lang="es-MX" sz="2200" dirty="0"/>
              <a:t>y </a:t>
            </a:r>
            <a:r>
              <a:rPr lang="es-MX" sz="2200" dirty="0" smtClean="0"/>
              <a:t>abandono</a:t>
            </a:r>
            <a:endParaRPr lang="es-MX" sz="2200" dirty="0"/>
          </a:p>
          <a:p>
            <a:pPr>
              <a:buClr>
                <a:srgbClr val="0070C0"/>
              </a:buClr>
              <a:buFont typeface="Webdings" panose="05030102010509060703" pitchFamily="18" charset="2"/>
              <a:buChar char=""/>
            </a:pPr>
            <a:r>
              <a:rPr lang="es-MX" sz="2200" dirty="0" smtClean="0"/>
              <a:t>Rehabilitación </a:t>
            </a:r>
            <a:r>
              <a:rPr lang="es-MX" sz="2200" dirty="0"/>
              <a:t>de áreas </a:t>
            </a:r>
            <a:r>
              <a:rPr lang="es-MX" sz="2200" dirty="0" smtClean="0"/>
              <a:t>degradadas</a:t>
            </a:r>
            <a:endParaRPr lang="es-MX" sz="2200" dirty="0"/>
          </a:p>
        </p:txBody>
      </p:sp>
      <p:sp>
        <p:nvSpPr>
          <p:cNvPr id="4" name="1 Título"/>
          <p:cNvSpPr>
            <a:spLocks noGrp="1"/>
          </p:cNvSpPr>
          <p:nvPr>
            <p:ph type="title"/>
          </p:nvPr>
        </p:nvSpPr>
        <p:spPr>
          <a:xfrm>
            <a:off x="609599" y="1268760"/>
            <a:ext cx="6347713" cy="803176"/>
          </a:xfrm>
        </p:spPr>
        <p:txBody>
          <a:bodyPr/>
          <a:lstStyle/>
          <a:p>
            <a:r>
              <a:rPr lang="es-EC" b="1" dirty="0" err="1" smtClean="0">
                <a:solidFill>
                  <a:schemeClr val="accent3"/>
                </a:solidFill>
              </a:rPr>
              <a:t>Subplanes</a:t>
            </a:r>
            <a:endParaRPr lang="es-EC" b="1" dirty="0">
              <a:solidFill>
                <a:schemeClr val="accent3"/>
              </a:solidFill>
            </a:endParaRPr>
          </a:p>
        </p:txBody>
      </p:sp>
      <p:sp>
        <p:nvSpPr>
          <p:cNvPr id="5" name="Rectángulo redondeado 4"/>
          <p:cNvSpPr/>
          <p:nvPr/>
        </p:nvSpPr>
        <p:spPr>
          <a:xfrm>
            <a:off x="539552" y="188640"/>
            <a:ext cx="6408712" cy="936104"/>
          </a:xfrm>
          <a:prstGeom prst="roundRect">
            <a:avLst/>
          </a:prstGeom>
          <a:solidFill>
            <a:schemeClr val="accent6">
              <a:alpha val="42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MX" sz="1600" dirty="0">
                <a:solidFill>
                  <a:schemeClr val="accent5"/>
                </a:solidFill>
              </a:rPr>
              <a:t>El MAE (2014), en su Acuerdo Ministerial 006, plantea el contenido y los lineamientos que se </a:t>
            </a:r>
            <a:r>
              <a:rPr lang="es-MX" sz="1600" dirty="0"/>
              <a:t>deben incluir en el Plan de Manejo Ambiental y que se detallan a continuación</a:t>
            </a:r>
            <a:endParaRPr lang="es-ES" sz="1600" dirty="0"/>
          </a:p>
        </p:txBody>
      </p:sp>
    </p:spTree>
    <p:extLst>
      <p:ext uri="{BB962C8B-B14F-4D97-AF65-F5344CB8AC3E}">
        <p14:creationId xmlns:p14="http://schemas.microsoft.com/office/powerpoint/2010/main" val="21806037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01040" y="476672"/>
            <a:ext cx="6347713" cy="8751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b="1" dirty="0" smtClean="0">
                <a:solidFill>
                  <a:schemeClr val="accent6"/>
                </a:solidFill>
              </a:rPr>
              <a:t>PLAN DE PREVENCIÓN Y MITIGACIÓN DE IMPACTOS</a:t>
            </a:r>
            <a:endParaRPr lang="es-EC" sz="2400" b="1" dirty="0">
              <a:solidFill>
                <a:schemeClr val="accent6"/>
              </a:solidFill>
            </a:endParaRPr>
          </a:p>
        </p:txBody>
      </p:sp>
      <p:sp>
        <p:nvSpPr>
          <p:cNvPr id="5" name="2 Marcador de contenido"/>
          <p:cNvSpPr txBox="1">
            <a:spLocks/>
          </p:cNvSpPr>
          <p:nvPr/>
        </p:nvSpPr>
        <p:spPr>
          <a:xfrm>
            <a:off x="601040" y="1484784"/>
            <a:ext cx="7283328" cy="39604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chemeClr val="accent3"/>
              </a:buClr>
            </a:pPr>
            <a:r>
              <a:rPr lang="es-MX" dirty="0" smtClean="0"/>
              <a:t>Evitar la ocurrencia </a:t>
            </a:r>
            <a:r>
              <a:rPr lang="es-MX" dirty="0"/>
              <a:t>de un </a:t>
            </a:r>
            <a:r>
              <a:rPr lang="es-MX" dirty="0" smtClean="0"/>
              <a:t>impacto. Controlar </a:t>
            </a:r>
            <a:r>
              <a:rPr lang="es-MX" dirty="0"/>
              <a:t>y </a:t>
            </a:r>
            <a:r>
              <a:rPr lang="es-MX" dirty="0" smtClean="0"/>
              <a:t>mitigar los </a:t>
            </a:r>
            <a:r>
              <a:rPr lang="es-MX" dirty="0"/>
              <a:t>impactos derivados de las </a:t>
            </a:r>
            <a:r>
              <a:rPr lang="es-MX" dirty="0" smtClean="0"/>
              <a:t>actividades de la operación. </a:t>
            </a:r>
          </a:p>
          <a:p>
            <a:pPr lvl="1">
              <a:buClr>
                <a:schemeClr val="accent4"/>
              </a:buClr>
              <a:buFont typeface="Courier New" panose="02070309020205020404" pitchFamily="49" charset="0"/>
              <a:buChar char="o"/>
            </a:pPr>
            <a:r>
              <a:rPr lang="es-MX" sz="1800" dirty="0" smtClean="0"/>
              <a:t>Implementar </a:t>
            </a:r>
            <a:r>
              <a:rPr lang="es-MX" sz="1800" dirty="0"/>
              <a:t>un sistema de tratamiento </a:t>
            </a:r>
            <a:r>
              <a:rPr lang="es-MX" sz="1800" dirty="0" smtClean="0"/>
              <a:t>primario de efluentes, mantenimiento.</a:t>
            </a:r>
          </a:p>
          <a:p>
            <a:pPr lvl="1">
              <a:buClr>
                <a:schemeClr val="accent4"/>
              </a:buClr>
              <a:buFont typeface="Courier New" panose="02070309020205020404" pitchFamily="49" charset="0"/>
              <a:buChar char="o"/>
            </a:pPr>
            <a:r>
              <a:rPr lang="es-MX" sz="1800" dirty="0"/>
              <a:t>Realizar monitoreo de Calidad de Agua </a:t>
            </a:r>
            <a:r>
              <a:rPr lang="es-MX" sz="1800" dirty="0" smtClean="0"/>
              <a:t>en </a:t>
            </a:r>
            <a:r>
              <a:rPr lang="es-MX" sz="1800" dirty="0"/>
              <a:t>la Trampa de Grasas </a:t>
            </a:r>
            <a:r>
              <a:rPr lang="es-MX" sz="1800" dirty="0" smtClean="0"/>
              <a:t>o sistema </a:t>
            </a:r>
            <a:r>
              <a:rPr lang="es-MX" sz="1800" dirty="0"/>
              <a:t>de tratamiento </a:t>
            </a:r>
            <a:r>
              <a:rPr lang="es-MX" sz="1800" dirty="0" smtClean="0"/>
              <a:t>primario.</a:t>
            </a:r>
          </a:p>
          <a:p>
            <a:pPr lvl="1">
              <a:buClr>
                <a:schemeClr val="accent4"/>
              </a:buClr>
              <a:buFont typeface="Courier New" panose="02070309020205020404" pitchFamily="49" charset="0"/>
              <a:buChar char="o"/>
            </a:pPr>
            <a:r>
              <a:rPr lang="es-MX" sz="1800" dirty="0" smtClean="0"/>
              <a:t>Almacenamiento de lubricantes, combustibles. Sistemas de contención de derrames. </a:t>
            </a:r>
          </a:p>
          <a:p>
            <a:pPr lvl="1">
              <a:buClr>
                <a:schemeClr val="accent4"/>
              </a:buClr>
              <a:buFont typeface="Courier New" panose="02070309020205020404" pitchFamily="49" charset="0"/>
              <a:buChar char="o"/>
            </a:pPr>
            <a:r>
              <a:rPr lang="es-MX" sz="1800" dirty="0" smtClean="0"/>
              <a:t>Registro, manejo, etiquetado y almacenamiento.</a:t>
            </a:r>
          </a:p>
          <a:p>
            <a:pPr lvl="1">
              <a:buClr>
                <a:schemeClr val="accent4"/>
              </a:buClr>
              <a:buFont typeface="Courier New" panose="02070309020205020404" pitchFamily="49" charset="0"/>
              <a:buChar char="o"/>
            </a:pPr>
            <a:endParaRPr lang="es-MX" sz="1700" dirty="0" smtClean="0"/>
          </a:p>
          <a:p>
            <a:endParaRPr lang="es-EC" dirty="0"/>
          </a:p>
        </p:txBody>
      </p:sp>
      <p:pic>
        <p:nvPicPr>
          <p:cNvPr id="11266" name="Picture 2" descr="Resultado de imagen para monitoreo calidad de agua"/>
          <p:cNvPicPr>
            <a:picLocks noChangeAspect="1" noChangeArrowheads="1"/>
          </p:cNvPicPr>
          <p:nvPr/>
        </p:nvPicPr>
        <p:blipFill>
          <a:blip r:embed="rId2" cstate="print"/>
          <a:srcRect/>
          <a:stretch>
            <a:fillRect/>
          </a:stretch>
        </p:blipFill>
        <p:spPr bwMode="auto">
          <a:xfrm>
            <a:off x="1331640" y="4983226"/>
            <a:ext cx="2016224" cy="1686134"/>
          </a:xfrm>
          <a:prstGeom prst="rect">
            <a:avLst/>
          </a:prstGeom>
          <a:noFill/>
        </p:spPr>
      </p:pic>
      <p:pic>
        <p:nvPicPr>
          <p:cNvPr id="11268" name="Picture 4" descr="Resultado de imagen para ALMACENAMIENTO DE COMBUSTIBLES"/>
          <p:cNvPicPr>
            <a:picLocks noChangeAspect="1" noChangeArrowheads="1"/>
          </p:cNvPicPr>
          <p:nvPr/>
        </p:nvPicPr>
        <p:blipFill>
          <a:blip r:embed="rId3" cstate="print"/>
          <a:srcRect/>
          <a:stretch>
            <a:fillRect/>
          </a:stretch>
        </p:blipFill>
        <p:spPr bwMode="auto">
          <a:xfrm>
            <a:off x="3734916" y="5031060"/>
            <a:ext cx="2781300" cy="1638300"/>
          </a:xfrm>
          <a:prstGeom prst="rect">
            <a:avLst/>
          </a:prstGeom>
          <a:noFill/>
        </p:spPr>
      </p:pic>
      <p:sp>
        <p:nvSpPr>
          <p:cNvPr id="11270" name="AutoShape 6" descr="Resultado de imagen para planta de tratamiento de aguas residuales industria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72" name="AutoShape 8" descr="data:image/png;base64,iVBORw0KGgoAAAANSUhEUgAAAOEAAADhCAMAAAAJbSJIAAAAw1BMVEX///8cX6oZqeFyotIZreRnmMxqm84AUKRIf75SiMNckMgApeBtntAATqP09voxdLccWaZ2pdPj6PLp7fQ9brIAot98qtZNhMFVi8U8ebtfkskbY6xBe7srcbUgaK8AVqavw96IqNPY3+2Dncmoutebr9Mah8ePpc6Hs9u23vPZ7vkbbbTB4/Uajszq9vx6xuum1/Ffg7wbfL+6x+BKtuUaltJ/yOvEz+TR6vdevOcagMJRe7iX0e7N1ug5bLFzkcMAQ5/A59iHAAAR8klEQVR4nO2di1biyhKGCRMHJAIZNSMaSBSVORC5DIKCou73f6qTdHfuVZ1O0gFnLf6193JESPJR1VXVl6RrtaOOOuqoo4466qijjjrqqH9Is9lm8zQejxfu/0+byWx26AuSptlm8bJdaYZhaFG5v9dX291480+TzsYvLpqLU8fkodZXL+N/EXOy2HpwKFsSc7uYHPqSc6gznrt0cQzV/S8q8kqM06jPnw595UKaLVZxOg9HW6+no7flcjAYOINBd7l8G03X7tsoa4RyO+4cGiBD4xiee/nG9G1gKrorJS7yktV9mxoxTBfyG1tyMg/x3KvWpksrTZaU+w7nbapFKDXt5XtGHtd8ofFcOjMTLoppLtdhy9SM1fcz5K4ems8YWTnoQkpnpKmBHeuLQyNF1dkF7qlqIzM/XQxS9SF3h+YKtPPznlqfOoXxfMjBOmT8HnZcBHzam1KSj0Iqb763avXxofFqT6z9qep6IAOPQS4Nn1HdHJRvxuKny2fJ4yOMzpoxGtsD5o4Xlh+k8yUYDxVyNr6DrsuGF4xxwHxVUw9SljMDqlpXgE8nsiM/xBiXrAw4gBknqkYb4EigLFMum72Ts1+/f//P0+/fv36c3JxeC5R0rqbMjKs9t8YdM+Can95dhH7rjIIB+nVy9ZlFqVvMVY29Jo4tNWB9ybs8Xbm++YXBhTo7tWz+1/TGAs58b3wTP4Jy8Zpn2XRMv28GPEjdpGbU1D156pjlCNyAut7/SRqcqNz39ngJRx8xT91L+qcxVNXQFqibvd856ALKsz7OqDs0Mxl7qFRZE5yifJ8n+emYfl1xClua/6tvjCsKiHmo/vmzMB/RKe761FO1baV8M1ZHIUWMbhW3X6Ar1DsGLDNWCcjqfRO5hpbraKX1+8c1xmjRCketDpB66BoxYLM8HWM8QaMYKzQqGnKc1TmAunkiwX6BMFfVabypBnHGC6KuAX/I1K+fSEvwEasApBZECu0TuYAeI5Idq0MknUEYUB/IxiNqIYi0tyE9oqq4BfXmj7Mq9APxVGpF2XmRVDJwG9Rb1QB6uoQbPUWUWt284IDKSWV8rhnhxqivZdeoC5KGwDRhnpz9rFBncNrQSXfKkDa5sfEAVQMErBKPICKFKkldhqT+YofWatB5rJ8nVesnjGjVJeaMFTmWBZ0mdi03rVYvh268z7TojwKIA3kBdadh3SUzxtd7PM913EeXreX+aGUigm2RdqZkRBvaCMEwGgM8u8h54DuP0K0v7zIRT5og4lpSU6SDB9ApWjehWne5D3znfqznVdB30QOBOulCfkqjTemmSActgOJC70UBf+U/8v9ajLD2IxvxEyK0SFMsORr+RHwU+Ar1ZhSwV6A345nulH7uLBPxBirg9DfSFMvNaRALQo1w4EbOQL3nAoe+67VajLB20mvxddODjKgbpf10riGZ0LyJEl4VOfZdKyTs3GBoASIYUM16ST+lcXQAHDr2nffyh5kateGV792dLMLWDRRtmJ8Wj6cqVo72Yyc/LeKkccJap5flqC2wKZKUUTjvLzAfteLFS1HCXi8krF1cZdRALdhPS5XgtJiBfDSugoSnMcLaeTOrzgP9lI4TFwMknUIo1/cTZ74qTNiMZplsRIBQ0b2rLLbwZkbCjAM4RrLAlkRYG2YhNiHEJcn7Ra7AyxTg4OhV7zSugoRXp6dxwtpH/5SrHtTBIUmxSMagJgTi12cSMEV4jimLsPaagXgFGdEpaMQ5Vs1cpc+bILzqN0F1Y4geYT9Z7T3zEXtQbiYZI78RiQmhTDFIn7eZIGwh19fMJqzd8hElGpEEUtCEaRUlvLpKE9Ye+sAZAp3iRswZTjtYK7w8zSY8hZ20eZ0ivAb6JI9cRNyIOXOiN3QBduyhkyYJxXTXhAlrd1xEqKdIjZhvvQ02+GTtgZCPCOZEMiyVaybjScNKbuik/UKE9yhh7YyHCOZELW9XeIX0mkzwnP3booRdZGzghIN4DRmR9KJyTGSQVKEBJuzCEaQYoZs1McJaD0mprsBYo5AuhvjJSZwZAcdBYqR8wtopjngJuek0X6xRkVRhySS84xKihVGz2Yds6CUM8XUoEwOJM9cyCW/dow1wwk4TRQQ7+1qe4QyvngF7vs0+qGKE54N+vzvE/965hs/Wb0J1jTLKU9eQZAgcxEIIuwnCW0QPcYt5380j5zIuuggi6KZmjpToOSnYMRwgJ0wSAoUdjfPx7tOjS9DlXci5g5gRIiTdREE33WFOin2lSUKxyrvWcdyPcgcihw58QijpK96AjWA0VREnNUUJe2I2JEZ0uPUQgghO1JBZDKFxxQ4WSa3+NaxBgvAOU3ICzvuwk/hwXB8WeEbQTTXRpD/G0v0AAUwRCmvoXb/T++C85RU8K5gvvKQvtEyajEABQ2xKVzph7dVD7Drd+0cs/j7fQKcFG6I36CY0mEF6k9DwMgZYgtBFJADdASrwewUzoiKYL2ZYrjCrIKydNx3UN3CBoYYOK2af0usaqm/AAeA2X5awVnsYFGAECadincQd1gydLiZ+OMzWc8t00rKiSpwcJKQNMbtw23rZEGqGg8oIXQ0/XA2p6OjxBVWHaphABFctmmLdYGw6RkEBZRBmfgNW/JRgMNWF1p2SQAOunvkHCNcioQYNNN+LEAoUgqHGm/cFZ+7Nb0UIJ0QSarLmg0nvF2rHJp6V90KYOCVI6IgE0y1W0Zh42WHtgTB5epDQq2q0l4xDqVgoPTBhwoYwoS6yMAPrOimRU3jJ2PmONiR1W8YSKTIWDCaLgNDqPj4/P1yZ35Fwnd1FJAOJUOfQJ3TMB/rOj4Hz/Qi9m00M/irCDTZGQ9uhY56Gq5iufUTztmrAFCEcS/VR9mjUE07oFcNmdFSlY7EaeS+EibocJCQTNBq/m7/AehauDR3lixlwSAdyX5VvZkORlE8IwaLPtMxXdjal0WgTxnv6zfpNs1LCRNeqMOEOK2mUxj17y582+Z38+/qbEQ6yx0xJ0QZ81FbYgNjFp01f+CK/KfsiVIQIBco2pCxt+wZ8aPu5sk189lb5VoRWNiFZ9pwy4CebIuq825FXSdj5Mi1rL4SxQQ0LuYe2IGHjD/vjc+zxHPpf8qJjHcKGUgkb/vV/NRJ/uPVePdcPQQgDihCmI43NmuBH+lE5bTIP8aAkCdG1icJK3WGU8NKyhHEXoH+4b6ePZ1+SP/1VEoR6o6Ta7xmESKARiaWpfGiTqx+advpwjXf6VXfsBCH2UAlhsSZekJCfD3fJmqbhUZz/B1xF0D5rH4m56uoJsTMIZPxUXdrwXn1MW7DxHumkJJqN3S6rtJfqQoQCVRuZPIzOe9ggYWDA+z+8o8lTghAzvkDfItV7anim6iQIfQO6zbPNm96UJ0FCgf4hWYcRHRC2SXH2Gk2FOk2ErAa39/Lw5jgh5qR0SJhPmB6noU3iK7Sib8BzWoPrqTZThQQJvYctZE3lp+ZHWSoIDmKzbv6jnyBt3qofWYoTYk5K70fMOFR66qlN1ogMKVDjLzPgZWjUNmfpliwNbQET0uUYWZNPq9SYt/5J/vDHjhkw9pZq6TyJESoiE4jz9HIhVple6r4BLy7jsTWdoKVraJuBUCelZWnWagxokptmhIs2M+BDqkRtxMu2TnnxCHETLkUWfoHDidGMcPEOlKjt2HquKmoaWwCQpsOs+cMJNKwfccOHNjTkr5jRY1RRl4oQCiULGkxTUzO+G3beG+Cx2cDUoQk1oXvX08HUE+3sdv5Dn2rYiIyGV9E/tAWcVBFbnfgCjglHUgaGGHYwLsqrEOFAbD3NGJ65sGknAroTgH0Hl5mHLqGQkGNCstQ7e3EittyEpQykHSrhgM7BCOnsoUBHoI7cL0N6irVnHLH9ugdCjgnFFgzV2LIv6HEtNMD9xZ8SW2FHSoTQEVmn4GmBTSGybiHnYb/VdaR8Qg4gbYYiT1dAb0Zg4XIIjCsy2ZWNaQgQ0tsRhI5Wx5bUsHDJSRmVjWkwQg5gnltKXrCFX0HK4DhqRU1RgFBwdamnJ+w2br+zy0kZtCl+fV6WkplyBUrIA6S5QvA2Ug1zU4V1dm85WZGMaZTcb6aRyjuEkP8hNccDlbbYk4Xcb4pW2JyUQczMiUYisgsQCt+L4OkJu1VdCSpsno28vz809EB25J9iStcOHiEXMJeTMjdFDkVTxgduJFoZ3H/dp/Un0GOgh0CR20igypsLSCOp+FO/5ui6IZGU4Q8Yy9QQPx29qlEeJ2XP+ALXYCrB+CgnZbTzPSJSCmGum2Rr7AY9bEyLpQxOMLHkE+LRm6grfGse0wJPiZ7Iex44KeMr4/iyCekq/VxP/DKQuyyjAH85TbHQcySKE1r5H25CYg260REF6HBSRiMVDaskJOtKcz5liAwqYnUNm1Xkpgwz6wwyCelj6XKWxKSuAe8sIQC0J3iP+WkwwbEXQvrICJG+b1Qb7OEfVCxlfMJvaH/J7mLwbVjPmSqoVlwjspRxDvlpsI5xT4TEhAWeDrnht0Q0ZehsHWNH6rgUj9As+oRPYkR83zgb7mX46xif21JHNDiE9AGfRbYR2GBPbGOinbj4Mg29Tdtn529D7pgNh9Aq/pBWcgsUsm0OMVcqZfjrwJ4buqJLHSDGCen9zXkDKRX68Ev/2ImUodu35AXXgErQV5YknHBZJBf6IotN8YzhL9NgW8L5c+Bsna3cqW+0b0EGuovvG0zm496yukkkZdg6jZ3UgNIJse4ozRTFn3c91pARfl+0m+SmDH+pe7hQWu4AOGZC8jzBMnsGrrKCDQV7V2iKCAzoSeZsG7A4kn6NWrFkH4oGG56f0pRB3+2F0IgkkDFhvW26MZJWqkSkm1vgK1gaYWuLGVDxZ+OkCCl/mY+W3IFVxaYTKUXYhbhN7iTaLokV6h07fb2sj3qa4Rt4eG7yN+jpPjYqIhxiA+i0XCvno54W6CYs5CzB/UK1TmI5vzhhfDkUW6tAb0sY3mLrW/xtWCTsiEQ30kFThh2u1D+PXQ0ZB3h8f/dnW8iSNP8wdnQI3F9jQhVfeIKPBTnyNu4i3q6hZ3K7E0F/8FWJrLT1HNjN1NXsSk43fpC0HdIG37GLqR1pjkHAIYQPGSO5xUUyoSZpS6sFN9p40sPeYOeLrXxrDCskZBsFSduWbIvvfejLZh2LWtAcCeFzNYQs1UvcUp5GG+4+44p9GayGJs3R9lrnayWENIxK3QGRbr2mdvl7oDfCITY3O5Jpzo8qCOneK5I36mTbrA74gTHWHP/z6p2sGZVCgEu677LkEUsaULMQ3TwX1HFDz4bn8gkZoKwwGupJDFFpXEZvTuAs2ygHWHIfKx4ivy16lxAd8e7IJmRtsEynF9fYEIio5Coa4W00kiMN2zinGsAAkZsXqWzFb45yCdlewFUBBoi86saX3xzlAq4rBgza4lrkamhzLL1uPyqDRtEKgkyojUZ7GiIXTpojvjA8r3SnTiU9TcQ1Y6fJjjcKmWfjrA/LCUiDqFbNxvFRdVa8XeTTjLJEm6Ds3bhhbWljNMyK+raAdIe2DqPYDExu7QxaiHPGUSUD0ixYeuBQXBvaFtX1XsyoWyyG1isNonH5jbG+BzMGBtxLEwzle6rhVMuoDzQKmHOzIwmaqLTxq9OqRtM8PnPN+FYVZ0FQLwbLjQKFajE+ZaQyD5Ww/XYRTVbMjGL5P7dGdcZ3EANSLTTGqMkOObryxvi0+t5bYFSdOXNVl1Fie9QD++0tyeOarHxGdSopPerWVPX5todz0FAbn9EtAZbp52XlNt/SYHhuA9xjjufqSQ0Y61OnBKSuO9N6yFdhTze3ngI7ui1yVAyS4jE+zdh+Jz5Pk7mhhZDTpZKL0n3zch1Yr65pL9+h/SU129VDQ6qqIUip67q5nGqqbz3XfOqBEryANnMtMKSHqa1HS8tjwNgUazlaB65JzTf/bu6Z0HhrRCE9a2rr6WjZdbwpbjK57T3Q1lm+jaZrLQbn4W2lTQlWqae5FqX03daFUUPs4LeAztDm/wQe1WS3SlPict+7XXyX3CeuyWKuGprG59Q0w1Dn/yCdr85k/LJVDcMjDWHpL+6r6nY3/nfhoppNNuPF7mXO9LLbLcabyV6eZXfUUUcdddRRRx111FFHHSVF/weIGSkBmgVpz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74" name="AutoShape 10" descr="data:image/png;base64,iVBORw0KGgoAAAANSUhEUgAAAOEAAADhCAMAAAAJbSJIAAAAw1BMVEX///8cX6oZqeFyotIZreRnmMxqm84AUKRIf75SiMNckMgApeBtntAATqP09voxdLccWaZ2pdPj6PLp7fQ9brIAot98qtZNhMFVi8U8ebtfkskbY6xBe7srcbUgaK8AVqavw96IqNPY3+2Dncmoutebr9Mah8ePpc6Hs9u23vPZ7vkbbbTB4/Uajszq9vx6xuum1/Ffg7wbfL+6x+BKtuUaltJ/yOvEz+TR6vdevOcagMJRe7iX0e7N1ug5bLFzkcMAQ5/A59iHAAAR8klEQVR4nO2di1biyhKGCRMHJAIZNSMaSBSVORC5DIKCou73f6qTdHfuVZ1O0gFnLf6193JESPJR1VXVl6RrtaOOOuqoo4466qijjjrqqH9Is9lm8zQejxfu/0+byWx26AuSptlm8bJdaYZhaFG5v9dX291480+TzsYvLpqLU8fkodZXL+N/EXOy2HpwKFsSc7uYHPqSc6gznrt0cQzV/S8q8kqM06jPnw595UKaLVZxOg9HW6+no7flcjAYOINBd7l8G03X7tsoa4RyO+4cGiBD4xiee/nG9G1gKrorJS7yktV9mxoxTBfyG1tyMg/x3KvWpksrTZaU+w7nbapFKDXt5XtGHtd8ofFcOjMTLoppLtdhy9SM1fcz5K4ems8YWTnoQkpnpKmBHeuLQyNF1dkF7qlqIzM/XQxS9SF3h+YKtPPznlqfOoXxfMjBOmT8HnZcBHzam1KSj0Iqb763avXxofFqT6z9qep6IAOPQS4Nn1HdHJRvxuKny2fJ4yOMzpoxGtsD5o4Xlh+k8yUYDxVyNr6DrsuGF4xxwHxVUw9SljMDqlpXgE8nsiM/xBiXrAw4gBknqkYb4EigLFMum72Ts1+/f//P0+/fv36c3JxeC5R0rqbMjKs9t8YdM+Can95dhH7rjIIB+nVy9ZlFqVvMVY29Jo4tNWB9ybs8Xbm++YXBhTo7tWz+1/TGAs58b3wTP4Jy8Zpn2XRMv28GPEjdpGbU1D156pjlCNyAut7/SRqcqNz39ngJRx8xT91L+qcxVNXQFqibvd856ALKsz7OqDs0Mxl7qFRZE5yifJ8n+emYfl1xClua/6tvjCsKiHmo/vmzMB/RKe761FO1baV8M1ZHIUWMbhW3X6Ar1DsGLDNWCcjqfRO5hpbraKX1+8c1xmjRCketDpB66BoxYLM8HWM8QaMYKzQqGnKc1TmAunkiwX6BMFfVabypBnHGC6KuAX/I1K+fSEvwEasApBZECu0TuYAeI5Idq0MknUEYUB/IxiNqIYi0tyE9oqq4BfXmj7Mq9APxVGpF2XmRVDJwG9Rb1QB6uoQbPUWUWt284IDKSWV8rhnhxqivZdeoC5KGwDRhnpz9rFBncNrQSXfKkDa5sfEAVQMErBKPICKFKkldhqT+YofWatB5rJ8nVesnjGjVJeaMFTmWBZ0mdi03rVYvh268z7TojwKIA3kBdadh3SUzxtd7PM913EeXreX+aGUigm2RdqZkRBvaCMEwGgM8u8h54DuP0K0v7zIRT5og4lpSU6SDB9ApWjehWne5D3znfqznVdB30QOBOulCfkqjTemmSActgOJC70UBf+U/8v9ajLD2IxvxEyK0SFMsORr+RHwU+Ar1ZhSwV6A345nulH7uLBPxBirg9DfSFMvNaRALQo1w4EbOQL3nAoe+67VajLB20mvxddODjKgbpf10riGZ0LyJEl4VOfZdKyTs3GBoASIYUM16ST+lcXQAHDr2nffyh5kateGV792dLMLWDRRtmJ8Wj6cqVo72Yyc/LeKkccJap5flqC2wKZKUUTjvLzAfteLFS1HCXi8krF1cZdRALdhPS5XgtJiBfDSugoSnMcLaeTOrzgP9lI4TFwMknUIo1/cTZ74qTNiMZplsRIBQ0b2rLLbwZkbCjAM4RrLAlkRYG2YhNiHEJcn7Ra7AyxTg4OhV7zSugoRXp6dxwtpH/5SrHtTBIUmxSMagJgTi12cSMEV4jimLsPaagXgFGdEpaMQ5Vs1cpc+bILzqN0F1Y4geYT9Z7T3zEXtQbiYZI78RiQmhTDFIn7eZIGwh19fMJqzd8hElGpEEUtCEaRUlvLpKE9Ye+sAZAp3iRswZTjtYK7w8zSY8hZ20eZ0ivAb6JI9cRNyIOXOiN3QBduyhkyYJxXTXhAlrd1xEqKdIjZhvvQ02+GTtgZCPCOZEMiyVaybjScNKbuik/UKE9yhh7YyHCOZELW9XeIX0mkzwnP3booRdZGzghIN4DRmR9KJyTGSQVKEBJuzCEaQYoZs1McJaD0mprsBYo5AuhvjJSZwZAcdBYqR8wtopjngJuek0X6xRkVRhySS84xKihVGz2Yds6CUM8XUoEwOJM9cyCW/dow1wwk4TRQQ7+1qe4QyvngF7vs0+qGKE54N+vzvE/965hs/Wb0J1jTLKU9eQZAgcxEIIuwnCW0QPcYt5380j5zIuuggi6KZmjpToOSnYMRwgJ0wSAoUdjfPx7tOjS9DlXci5g5gRIiTdREE33WFOin2lSUKxyrvWcdyPcgcihw58QijpK96AjWA0VREnNUUJe2I2JEZ0uPUQgghO1JBZDKFxxQ4WSa3+NaxBgvAOU3ICzvuwk/hwXB8WeEbQTTXRpD/G0v0AAUwRCmvoXb/T++C85RU8K5gvvKQvtEyajEABQ2xKVzph7dVD7Drd+0cs/j7fQKcFG6I36CY0mEF6k9DwMgZYgtBFJADdASrwewUzoiKYL2ZYrjCrIKydNx3UN3CBoYYOK2af0usaqm/AAeA2X5awVnsYFGAECadincQd1gydLiZ+OMzWc8t00rKiSpwcJKQNMbtw23rZEGqGg8oIXQ0/XA2p6OjxBVWHaphABFctmmLdYGw6RkEBZRBmfgNW/JRgMNWF1p2SQAOunvkHCNcioQYNNN+LEAoUgqHGm/cFZ+7Nb0UIJ0QSarLmg0nvF2rHJp6V90KYOCVI6IgE0y1W0Zh42WHtgTB5epDQq2q0l4xDqVgoPTBhwoYwoS6yMAPrOimRU3jJ2PmONiR1W8YSKTIWDCaLgNDqPj4/P1yZ35Fwnd1FJAOJUOfQJ3TMB/rOj4Hz/Qi9m00M/irCDTZGQ9uhY56Gq5iufUTztmrAFCEcS/VR9mjUE07oFcNmdFSlY7EaeS+EibocJCQTNBq/m7/AehauDR3lixlwSAdyX5VvZkORlE8IwaLPtMxXdjal0WgTxnv6zfpNs1LCRNeqMOEOK2mUxj17y582+Z38+/qbEQ6yx0xJ0QZ81FbYgNjFp01f+CK/KfsiVIQIBco2pCxt+wZ8aPu5sk189lb5VoRWNiFZ9pwy4CebIuq825FXSdj5Mi1rL4SxQQ0LuYe2IGHjD/vjc+zxHPpf8qJjHcKGUgkb/vV/NRJ/uPVePdcPQQgDihCmI43NmuBH+lE5bTIP8aAkCdG1icJK3WGU8NKyhHEXoH+4b6ePZ1+SP/1VEoR6o6Ta7xmESKARiaWpfGiTqx+advpwjXf6VXfsBCH2UAlhsSZekJCfD3fJmqbhUZz/B1xF0D5rH4m56uoJsTMIZPxUXdrwXn1MW7DxHumkJJqN3S6rtJfqQoQCVRuZPIzOe9ggYWDA+z+8o8lTghAzvkDfItV7anim6iQIfQO6zbPNm96UJ0FCgf4hWYcRHRC2SXH2Gk2FOk2ErAa39/Lw5jgh5qR0SJhPmB6noU3iK7Sib8BzWoPrqTZThQQJvYctZE3lp+ZHWSoIDmKzbv6jnyBt3qofWYoTYk5K70fMOFR66qlN1ogMKVDjLzPgZWjUNmfpliwNbQET0uUYWZNPq9SYt/5J/vDHjhkw9pZq6TyJESoiE4jz9HIhVple6r4BLy7jsTWdoKVraJuBUCelZWnWagxokptmhIs2M+BDqkRtxMu2TnnxCHETLkUWfoHDidGMcPEOlKjt2HquKmoaWwCQpsOs+cMJNKwfccOHNjTkr5jRY1RRl4oQCiULGkxTUzO+G3beG+Cx2cDUoQk1oXvX08HUE+3sdv5Dn2rYiIyGV9E/tAWcVBFbnfgCjglHUgaGGHYwLsqrEOFAbD3NGJ65sGknAroTgH0Hl5mHLqGQkGNCstQ7e3EittyEpQykHSrhgM7BCOnsoUBHoI7cL0N6irVnHLH9ugdCjgnFFgzV2LIv6HEtNMD9xZ8SW2FHSoTQEVmn4GmBTSGybiHnYb/VdaR8Qg4gbYYiT1dAb0Zg4XIIjCsy2ZWNaQgQ0tsRhI5Wx5bUsHDJSRmVjWkwQg5gnltKXrCFX0HK4DhqRU1RgFBwdamnJ+w2br+zy0kZtCl+fV6WkplyBUrIA6S5QvA2Ug1zU4V1dm85WZGMaZTcb6aRyjuEkP8hNccDlbbYk4Xcb4pW2JyUQczMiUYisgsQCt+L4OkJu1VdCSpsno28vz809EB25J9iStcOHiEXMJeTMjdFDkVTxgduJFoZ3H/dp/Un0GOgh0CR20igypsLSCOp+FO/5ui6IZGU4Q8Yy9QQPx29qlEeJ2XP+ALXYCrB+CgnZbTzPSJSCmGum2Rr7AY9bEyLpQxOMLHkE+LRm6grfGse0wJPiZ7Iex44KeMr4/iyCekq/VxP/DKQuyyjAH85TbHQcySKE1r5H25CYg260REF6HBSRiMVDaskJOtKcz5liAwqYnUNm1Xkpgwz6wwyCelj6XKWxKSuAe8sIQC0J3iP+WkwwbEXQvrICJG+b1Qb7OEfVCxlfMJvaH/J7mLwbVjPmSqoVlwjspRxDvlpsI5xT4TEhAWeDrnht0Q0ZehsHWNH6rgUj9As+oRPYkR83zgb7mX46xif21JHNDiE9AGfRbYR2GBPbGOinbj4Mg29Tdtn529D7pgNh9Aq/pBWcgsUsm0OMVcqZfjrwJ4buqJLHSDGCen9zXkDKRX68Ev/2ImUodu35AXXgErQV5YknHBZJBf6IotN8YzhL9NgW8L5c+Bsna3cqW+0b0EGuovvG0zm496yukkkZdg6jZ3UgNIJse4ozRTFn3c91pARfl+0m+SmDH+pe7hQWu4AOGZC8jzBMnsGrrKCDQV7V2iKCAzoSeZsG7A4kn6NWrFkH4oGG56f0pRB3+2F0IgkkDFhvW26MZJWqkSkm1vgK1gaYWuLGVDxZ+OkCCl/mY+W3IFVxaYTKUXYhbhN7iTaLokV6h07fb2sj3qa4Rt4eG7yN+jpPjYqIhxiA+i0XCvno54W6CYs5CzB/UK1TmI5vzhhfDkUW6tAb0sY3mLrW/xtWCTsiEQ30kFThh2u1D+PXQ0ZB3h8f/dnW8iSNP8wdnQI3F9jQhVfeIKPBTnyNu4i3q6hZ3K7E0F/8FWJrLT1HNjN1NXsSk43fpC0HdIG37GLqR1pjkHAIYQPGSO5xUUyoSZpS6sFN9p40sPeYOeLrXxrDCskZBsFSduWbIvvfejLZh2LWtAcCeFzNYQs1UvcUp5GG+4+44p9GayGJs3R9lrnayWENIxK3QGRbr2mdvl7oDfCITY3O5Jpzo8qCOneK5I36mTbrA74gTHWHP/z6p2sGZVCgEu677LkEUsaULMQ3TwX1HFDz4bn8gkZoKwwGupJDFFpXEZvTuAs2ygHWHIfKx4ivy16lxAd8e7IJmRtsEynF9fYEIio5Coa4W00kiMN2zinGsAAkZsXqWzFb45yCdlewFUBBoi86saX3xzlAq4rBgza4lrkamhzLL1uPyqDRtEKgkyojUZ7GiIXTpojvjA8r3SnTiU9TcQ1Y6fJjjcKmWfjrA/LCUiDqFbNxvFRdVa8XeTTjLJEm6Ds3bhhbWljNMyK+raAdIe2DqPYDExu7QxaiHPGUSUD0ixYeuBQXBvaFtX1XsyoWyyG1isNonH5jbG+BzMGBtxLEwzle6rhVMuoDzQKmHOzIwmaqLTxq9OqRtM8PnPN+FYVZ0FQLwbLjQKFajE+ZaQyD5Ww/XYRTVbMjGL5P7dGdcZ3EANSLTTGqMkOObryxvi0+t5bYFSdOXNVl1Fie9QD++0tyeOarHxGdSopPerWVPX5todz0FAbn9EtAZbp52XlNt/SYHhuA9xjjufqSQ0Y61OnBKSuO9N6yFdhTze3ngI7ui1yVAyS4jE+zdh+Jz5Pk7mhhZDTpZKL0n3zch1Yr65pL9+h/SU129VDQ6qqIUip67q5nGqqbz3XfOqBEryANnMtMKSHqa1HS8tjwNgUazlaB65JzTf/bu6Z0HhrRCE9a2rr6WjZdbwpbjK57T3Q1lm+jaZrLQbn4W2lTQlWqae5FqX03daFUUPs4LeAztDm/wQe1WS3SlPict+7XXyX3CeuyWKuGprG59Q0w1Dn/yCdr85k/LJVDcMjDWHpL+6r6nY3/nfhoppNNuPF7mXO9LLbLcabyV6eZXfUUUcdddRRRx111FFHHSVF/weIGSkBmgVpz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76" name="AutoShape 12" descr="data:image/png;base64,iVBORw0KGgoAAAANSUhEUgAAAOEAAADhCAMAAAAJbSJIAAAAw1BMVEX///8cX6oZqeFyotIZreRnmMxqm84AUKRIf75SiMNckMgApeBtntAATqP09voxdLccWaZ2pdPj6PLp7fQ9brIAot98qtZNhMFVi8U8ebtfkskbY6xBe7srcbUgaK8AVqavw96IqNPY3+2Dncmoutebr9Mah8ePpc6Hs9u23vPZ7vkbbbTB4/Uajszq9vx6xuum1/Ffg7wbfL+6x+BKtuUaltJ/yOvEz+TR6vdevOcagMJRe7iX0e7N1ug5bLFzkcMAQ5/A59iHAAAR8klEQVR4nO2di1biyhKGCRMHJAIZNSMaSBSVORC5DIKCou73f6qTdHfuVZ1O0gFnLf6193JESPJR1VXVl6RrtaOOOuqoo4466qijjjrqqH9Is9lm8zQejxfu/0+byWx26AuSptlm8bJdaYZhaFG5v9dX291480+TzsYvLpqLU8fkodZXL+N/EXOy2HpwKFsSc7uYHPqSc6gznrt0cQzV/S8q8kqM06jPnw595UKaLVZxOg9HW6+no7flcjAYOINBd7l8G03X7tsoa4RyO+4cGiBD4xiee/nG9G1gKrorJS7yktV9mxoxTBfyG1tyMg/x3KvWpksrTZaU+w7nbapFKDXt5XtGHtd8ofFcOjMTLoppLtdhy9SM1fcz5K4ems8YWTnoQkpnpKmBHeuLQyNF1dkF7qlqIzM/XQxS9SF3h+YKtPPznlqfOoXxfMjBOmT8HnZcBHzam1KSj0Iqb763avXxofFqT6z9qep6IAOPQS4Nn1HdHJRvxuKny2fJ4yOMzpoxGtsD5o4Xlh+k8yUYDxVyNr6DrsuGF4xxwHxVUw9SljMDqlpXgE8nsiM/xBiXrAw4gBknqkYb4EigLFMum72Ts1+/f//P0+/fv36c3JxeC5R0rqbMjKs9t8YdM+Can95dhH7rjIIB+nVy9ZlFqVvMVY29Jo4tNWB9ybs8Xbm++YXBhTo7tWz+1/TGAs58b3wTP4Jy8Zpn2XRMv28GPEjdpGbU1D156pjlCNyAut7/SRqcqNz39ngJRx8xT91L+qcxVNXQFqibvd856ALKsz7OqDs0Mxl7qFRZE5yifJ8n+emYfl1xClua/6tvjCsKiHmo/vmzMB/RKe761FO1baV8M1ZHIUWMbhW3X6Ar1DsGLDNWCcjqfRO5hpbraKX1+8c1xmjRCketDpB66BoxYLM8HWM8QaMYKzQqGnKc1TmAunkiwX6BMFfVabypBnHGC6KuAX/I1K+fSEvwEasApBZECu0TuYAeI5Idq0MknUEYUB/IxiNqIYi0tyE9oqq4BfXmj7Mq9APxVGpF2XmRVDJwG9Rb1QB6uoQbPUWUWt284IDKSWV8rhnhxqivZdeoC5KGwDRhnpz9rFBncNrQSXfKkDa5sfEAVQMErBKPICKFKkldhqT+YofWatB5rJ8nVesnjGjVJeaMFTmWBZ0mdi03rVYvh268z7TojwKIA3kBdadh3SUzxtd7PM913EeXreX+aGUigm2RdqZkRBvaCMEwGgM8u8h54DuP0K0v7zIRT5og4lpSU6SDB9ApWjehWne5D3znfqznVdB30QOBOulCfkqjTemmSActgOJC70UBf+U/8v9ajLD2IxvxEyK0SFMsORr+RHwU+Ar1ZhSwV6A345nulH7uLBPxBirg9DfSFMvNaRALQo1w4EbOQL3nAoe+67VajLB20mvxddODjKgbpf10riGZ0LyJEl4VOfZdKyTs3GBoASIYUM16ST+lcXQAHDr2nffyh5kateGV792dLMLWDRRtmJ8Wj6cqVo72Yyc/LeKkccJap5flqC2wKZKUUTjvLzAfteLFS1HCXi8krF1cZdRALdhPS5XgtJiBfDSugoSnMcLaeTOrzgP9lI4TFwMknUIo1/cTZ74qTNiMZplsRIBQ0b2rLLbwZkbCjAM4RrLAlkRYG2YhNiHEJcn7Ra7AyxTg4OhV7zSugoRXp6dxwtpH/5SrHtTBIUmxSMagJgTi12cSMEV4jimLsPaagXgFGdEpaMQ5Vs1cpc+bILzqN0F1Y4geYT9Z7T3zEXtQbiYZI78RiQmhTDFIn7eZIGwh19fMJqzd8hElGpEEUtCEaRUlvLpKE9Ye+sAZAp3iRswZTjtYK7w8zSY8hZ20eZ0ivAb6JI9cRNyIOXOiN3QBduyhkyYJxXTXhAlrd1xEqKdIjZhvvQ02+GTtgZCPCOZEMiyVaybjScNKbuik/UKE9yhh7YyHCOZELW9XeIX0mkzwnP3booRdZGzghIN4DRmR9KJyTGSQVKEBJuzCEaQYoZs1McJaD0mprsBYo5AuhvjJSZwZAcdBYqR8wtopjngJuek0X6xRkVRhySS84xKihVGz2Yds6CUM8XUoEwOJM9cyCW/dow1wwk4TRQQ7+1qe4QyvngF7vs0+qGKE54N+vzvE/965hs/Wb0J1jTLKU9eQZAgcxEIIuwnCW0QPcYt5380j5zIuuggi6KZmjpToOSnYMRwgJ0wSAoUdjfPx7tOjS9DlXci5g5gRIiTdREE33WFOin2lSUKxyrvWcdyPcgcihw58QijpK96AjWA0VREnNUUJe2I2JEZ0uPUQgghO1JBZDKFxxQ4WSa3+NaxBgvAOU3ICzvuwk/hwXB8WeEbQTTXRpD/G0v0AAUwRCmvoXb/T++C85RU8K5gvvKQvtEyajEABQ2xKVzph7dVD7Drd+0cs/j7fQKcFG6I36CY0mEF6k9DwMgZYgtBFJADdASrwewUzoiKYL2ZYrjCrIKydNx3UN3CBoYYOK2af0usaqm/AAeA2X5awVnsYFGAECadincQd1gydLiZ+OMzWc8t00rKiSpwcJKQNMbtw23rZEGqGg8oIXQ0/XA2p6OjxBVWHaphABFctmmLdYGw6RkEBZRBmfgNW/JRgMNWF1p2SQAOunvkHCNcioQYNNN+LEAoUgqHGm/cFZ+7Nb0UIJ0QSarLmg0nvF2rHJp6V90KYOCVI6IgE0y1W0Zh42WHtgTB5epDQq2q0l4xDqVgoPTBhwoYwoS6yMAPrOimRU3jJ2PmONiR1W8YSKTIWDCaLgNDqPj4/P1yZ35Fwnd1FJAOJUOfQJ3TMB/rOj4Hz/Qi9m00M/irCDTZGQ9uhY56Gq5iufUTztmrAFCEcS/VR9mjUE07oFcNmdFSlY7EaeS+EibocJCQTNBq/m7/AehauDR3lixlwSAdyX5VvZkORlE8IwaLPtMxXdjal0WgTxnv6zfpNs1LCRNeqMOEOK2mUxj17y582+Z38+/qbEQ6yx0xJ0QZ81FbYgNjFp01f+CK/KfsiVIQIBco2pCxt+wZ8aPu5sk189lb5VoRWNiFZ9pwy4CebIuq825FXSdj5Mi1rL4SxQQ0LuYe2IGHjD/vjc+zxHPpf8qJjHcKGUgkb/vV/NRJ/uPVePdcPQQgDihCmI43NmuBH+lE5bTIP8aAkCdG1icJK3WGU8NKyhHEXoH+4b6ePZ1+SP/1VEoR6o6Ta7xmESKARiaWpfGiTqx+advpwjXf6VXfsBCH2UAlhsSZekJCfD3fJmqbhUZz/B1xF0D5rH4m56uoJsTMIZPxUXdrwXn1MW7DxHumkJJqN3S6rtJfqQoQCVRuZPIzOe9ggYWDA+z+8o8lTghAzvkDfItV7anim6iQIfQO6zbPNm96UJ0FCgf4hWYcRHRC2SXH2Gk2FOk2ErAa39/Lw5jgh5qR0SJhPmB6noU3iK7Sib8BzWoPrqTZThQQJvYctZE3lp+ZHWSoIDmKzbv6jnyBt3qofWYoTYk5K70fMOFR66qlN1ogMKVDjLzPgZWjUNmfpliwNbQET0uUYWZNPq9SYt/5J/vDHjhkw9pZq6TyJESoiE4jz9HIhVple6r4BLy7jsTWdoKVraJuBUCelZWnWagxokptmhIs2M+BDqkRtxMu2TnnxCHETLkUWfoHDidGMcPEOlKjt2HquKmoaWwCQpsOs+cMJNKwfccOHNjTkr5jRY1RRl4oQCiULGkxTUzO+G3beG+Cx2cDUoQk1oXvX08HUE+3sdv5Dn2rYiIyGV9E/tAWcVBFbnfgCjglHUgaGGHYwLsqrEOFAbD3NGJ65sGknAroTgH0Hl5mHLqGQkGNCstQ7e3EittyEpQykHSrhgM7BCOnsoUBHoI7cL0N6irVnHLH9ugdCjgnFFgzV2LIv6HEtNMD9xZ8SW2FHSoTQEVmn4GmBTSGybiHnYb/VdaR8Qg4gbYYiT1dAb0Zg4XIIjCsy2ZWNaQgQ0tsRhI5Wx5bUsHDJSRmVjWkwQg5gnltKXrCFX0HK4DhqRU1RgFBwdamnJ+w2br+zy0kZtCl+fV6WkplyBUrIA6S5QvA2Ug1zU4V1dm85WZGMaZTcb6aRyjuEkP8hNccDlbbYk4Xcb4pW2JyUQczMiUYisgsQCt+L4OkJu1VdCSpsno28vz809EB25J9iStcOHiEXMJeTMjdFDkVTxgduJFoZ3H/dp/Un0GOgh0CR20igypsLSCOp+FO/5ui6IZGU4Q8Yy9QQPx29qlEeJ2XP+ALXYCrB+CgnZbTzPSJSCmGum2Rr7AY9bEyLpQxOMLHkE+LRm6grfGse0wJPiZ7Iex44KeMr4/iyCekq/VxP/DKQuyyjAH85TbHQcySKE1r5H25CYg260REF6HBSRiMVDaskJOtKcz5liAwqYnUNm1Xkpgwz6wwyCelj6XKWxKSuAe8sIQC0J3iP+WkwwbEXQvrICJG+b1Qb7OEfVCxlfMJvaH/J7mLwbVjPmSqoVlwjspRxDvlpsI5xT4TEhAWeDrnht0Q0ZehsHWNH6rgUj9As+oRPYkR83zgb7mX46xif21JHNDiE9AGfRbYR2GBPbGOinbj4Mg29Tdtn529D7pgNh9Aq/pBWcgsUsm0OMVcqZfjrwJ4buqJLHSDGCen9zXkDKRX68Ev/2ImUodu35AXXgErQV5YknHBZJBf6IotN8YzhL9NgW8L5c+Bsna3cqW+0b0EGuovvG0zm496yukkkZdg6jZ3UgNIJse4ozRTFn3c91pARfl+0m+SmDH+pe7hQWu4AOGZC8jzBMnsGrrKCDQV7V2iKCAzoSeZsG7A4kn6NWrFkH4oGG56f0pRB3+2F0IgkkDFhvW26MZJWqkSkm1vgK1gaYWuLGVDxZ+OkCCl/mY+W3IFVxaYTKUXYhbhN7iTaLokV6h07fb2sj3qa4Rt4eG7yN+jpPjYqIhxiA+i0XCvno54W6CYs5CzB/UK1TmI5vzhhfDkUW6tAb0sY3mLrW/xtWCTsiEQ30kFThh2u1D+PXQ0ZB3h8f/dnW8iSNP8wdnQI3F9jQhVfeIKPBTnyNu4i3q6hZ3K7E0F/8FWJrLT1HNjN1NXsSk43fpC0HdIG37GLqR1pjkHAIYQPGSO5xUUyoSZpS6sFN9p40sPeYOeLrXxrDCskZBsFSduWbIvvfejLZh2LWtAcCeFzNYQs1UvcUp5GG+4+44p9GayGJs3R9lrnayWENIxK3QGRbr2mdvl7oDfCITY3O5Jpzo8qCOneK5I36mTbrA74gTHWHP/z6p2sGZVCgEu677LkEUsaULMQ3TwX1HFDz4bn8gkZoKwwGupJDFFpXEZvTuAs2ygHWHIfKx4ivy16lxAd8e7IJmRtsEynF9fYEIio5Coa4W00kiMN2zinGsAAkZsXqWzFb45yCdlewFUBBoi86saX3xzlAq4rBgza4lrkamhzLL1uPyqDRtEKgkyojUZ7GiIXTpojvjA8r3SnTiU9TcQ1Y6fJjjcKmWfjrA/LCUiDqFbNxvFRdVa8XeTTjLJEm6Ds3bhhbWljNMyK+raAdIe2DqPYDExu7QxaiHPGUSUD0ixYeuBQXBvaFtX1XsyoWyyG1isNonH5jbG+BzMGBtxLEwzle6rhVMuoDzQKmHOzIwmaqLTxq9OqRtM8PnPN+FYVZ0FQLwbLjQKFajE+ZaQyD5Ww/XYRTVbMjGL5P7dGdcZ3EANSLTTGqMkOObryxvi0+t5bYFSdOXNVl1Fie9QD++0tyeOarHxGdSopPerWVPX5todz0FAbn9EtAZbp52XlNt/SYHhuA9xjjufqSQ0Y61OnBKSuO9N6yFdhTze3ngI7ui1yVAyS4jE+zdh+Jz5Pk7mhhZDTpZKL0n3zch1Yr65pL9+h/SU129VDQ6qqIUip67q5nGqqbz3XfOqBEryANnMtMKSHqa1HS8tjwNgUazlaB65JzTf/bu6Z0HhrRCE9a2rr6WjZdbwpbjK57T3Q1lm+jaZrLQbn4W2lTQlWqae5FqX03daFUUPs4LeAztDm/wQe1WS3SlPict+7XXyX3CeuyWKuGprG59Q0w1Dn/yCdr85k/LJVDcMjDWHpL+6r6nY3/nfhoppNNuPF7mXO9LLbLcabyV6eZXfUUUcdddRRRx111FFHHSVF/weIGSkBmgVpz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78" name="AutoShape 14" descr="data:image/png;base64,iVBORw0KGgoAAAANSUhEUgAAAOEAAADhCAMAAAAJbSJIAAAAw1BMVEX///8cX6oZqeFyotIZreRnmMxqm84AUKRIf75SiMNckMgApeBtntAATqP09voxdLccWaZ2pdPj6PLp7fQ9brIAot98qtZNhMFVi8U8ebtfkskbY6xBe7srcbUgaK8AVqavw96IqNPY3+2Dncmoutebr9Mah8ePpc6Hs9u23vPZ7vkbbbTB4/Uajszq9vx6xuum1/Ffg7wbfL+6x+BKtuUaltJ/yOvEz+TR6vdevOcagMJRe7iX0e7N1ug5bLFzkcMAQ5/A59iHAAAR8klEQVR4nO2di1biyhKGCRMHJAIZNSMaSBSVORC5DIKCou73f6qTdHfuVZ1O0gFnLf6193JESPJR1VXVl6RrtaOOOuqoo4466qijjjrqqH9Is9lm8zQejxfu/0+byWx26AuSptlm8bJdaYZhaFG5v9dX291480+TzsYvLpqLU8fkodZXL+N/EXOy2HpwKFsSc7uYHPqSc6gznrt0cQzV/S8q8kqM06jPnw595UKaLVZxOg9HW6+no7flcjAYOINBd7l8G03X7tsoa4RyO+4cGiBD4xiee/nG9G1gKrorJS7yktV9mxoxTBfyG1tyMg/x3KvWpksrTZaU+w7nbapFKDXt5XtGHtd8ofFcOjMTLoppLtdhy9SM1fcz5K4ems8YWTnoQkpnpKmBHeuLQyNF1dkF7qlqIzM/XQxS9SF3h+YKtPPznlqfOoXxfMjBOmT8HnZcBHzam1KSj0Iqb763avXxofFqT6z9qep6IAOPQS4Nn1HdHJRvxuKny2fJ4yOMzpoxGtsD5o4Xlh+k8yUYDxVyNr6DrsuGF4xxwHxVUw9SljMDqlpXgE8nsiM/xBiXrAw4gBknqkYb4EigLFMum72Ts1+/f//P0+/fv36c3JxeC5R0rqbMjKs9t8YdM+Can95dhH7rjIIB+nVy9ZlFqVvMVY29Jo4tNWB9ybs8Xbm++YXBhTo7tWz+1/TGAs58b3wTP4Jy8Zpn2XRMv28GPEjdpGbU1D156pjlCNyAut7/SRqcqNz39ngJRx8xT91L+qcxVNXQFqibvd856ALKsz7OqDs0Mxl7qFRZE5yifJ8n+emYfl1xClua/6tvjCsKiHmo/vmzMB/RKe761FO1baV8M1ZHIUWMbhW3X6Ar1DsGLDNWCcjqfRO5hpbraKX1+8c1xmjRCketDpB66BoxYLM8HWM8QaMYKzQqGnKc1TmAunkiwX6BMFfVabypBnHGC6KuAX/I1K+fSEvwEasApBZECu0TuYAeI5Idq0MknUEYUB/IxiNqIYi0tyE9oqq4BfXmj7Mq9APxVGpF2XmRVDJwG9Rb1QB6uoQbPUWUWt284IDKSWV8rhnhxqivZdeoC5KGwDRhnpz9rFBncNrQSXfKkDa5sfEAVQMErBKPICKFKkldhqT+YofWatB5rJ8nVesnjGjVJeaMFTmWBZ0mdi03rVYvh268z7TojwKIA3kBdadh3SUzxtd7PM913EeXreX+aGUigm2RdqZkRBvaCMEwGgM8u8h54DuP0K0v7zIRT5og4lpSU6SDB9ApWjehWne5D3znfqznVdB30QOBOulCfkqjTemmSActgOJC70UBf+U/8v9ajLD2IxvxEyK0SFMsORr+RHwU+Ar1ZhSwV6A345nulH7uLBPxBirg9DfSFMvNaRALQo1w4EbOQL3nAoe+67VajLB20mvxddODjKgbpf10riGZ0LyJEl4VOfZdKyTs3GBoASIYUM16ST+lcXQAHDr2nffyh5kateGV792dLMLWDRRtmJ8Wj6cqVo72Yyc/LeKkccJap5flqC2wKZKUUTjvLzAfteLFS1HCXi8krF1cZdRALdhPS5XgtJiBfDSugoSnMcLaeTOrzgP9lI4TFwMknUIo1/cTZ74qTNiMZplsRIBQ0b2rLLbwZkbCjAM4RrLAlkRYG2YhNiHEJcn7Ra7AyxTg4OhV7zSugoRXp6dxwtpH/5SrHtTBIUmxSMagJgTi12cSMEV4jimLsPaagXgFGdEpaMQ5Vs1cpc+bILzqN0F1Y4geYT9Z7T3zEXtQbiYZI78RiQmhTDFIn7eZIGwh19fMJqzd8hElGpEEUtCEaRUlvLpKE9Ye+sAZAp3iRswZTjtYK7w8zSY8hZ20eZ0ivAb6JI9cRNyIOXOiN3QBduyhkyYJxXTXhAlrd1xEqKdIjZhvvQ02+GTtgZCPCOZEMiyVaybjScNKbuik/UKE9yhh7YyHCOZELW9XeIX0mkzwnP3booRdZGzghIN4DRmR9KJyTGSQVKEBJuzCEaQYoZs1McJaD0mprsBYo5AuhvjJSZwZAcdBYqR8wtopjngJuek0X6xRkVRhySS84xKihVGz2Yds6CUM8XUoEwOJM9cyCW/dow1wwk4TRQQ7+1qe4QyvngF7vs0+qGKE54N+vzvE/965hs/Wb0J1jTLKU9eQZAgcxEIIuwnCW0QPcYt5380j5zIuuggi6KZmjpToOSnYMRwgJ0wSAoUdjfPx7tOjS9DlXci5g5gRIiTdREE33WFOin2lSUKxyrvWcdyPcgcihw58QijpK96AjWA0VREnNUUJe2I2JEZ0uPUQgghO1JBZDKFxxQ4WSa3+NaxBgvAOU3ICzvuwk/hwXB8WeEbQTTXRpD/G0v0AAUwRCmvoXb/T++C85RU8K5gvvKQvtEyajEABQ2xKVzph7dVD7Drd+0cs/j7fQKcFG6I36CY0mEF6k9DwMgZYgtBFJADdASrwewUzoiKYL2ZYrjCrIKydNx3UN3CBoYYOK2af0usaqm/AAeA2X5awVnsYFGAECadincQd1gydLiZ+OMzWc8t00rKiSpwcJKQNMbtw23rZEGqGg8oIXQ0/XA2p6OjxBVWHaphABFctmmLdYGw6RkEBZRBmfgNW/JRgMNWF1p2SQAOunvkHCNcioQYNNN+LEAoUgqHGm/cFZ+7Nb0UIJ0QSarLmg0nvF2rHJp6V90KYOCVI6IgE0y1W0Zh42WHtgTB5epDQq2q0l4xDqVgoPTBhwoYwoS6yMAPrOimRU3jJ2PmONiR1W8YSKTIWDCaLgNDqPj4/P1yZ35Fwnd1FJAOJUOfQJ3TMB/rOj4Hz/Qi9m00M/irCDTZGQ9uhY56Gq5iufUTztmrAFCEcS/VR9mjUE07oFcNmdFSlY7EaeS+EibocJCQTNBq/m7/AehauDR3lixlwSAdyX5VvZkORlE8IwaLPtMxXdjal0WgTxnv6zfpNs1LCRNeqMOEOK2mUxj17y582+Z38+/qbEQ6yx0xJ0QZ81FbYgNjFp01f+CK/KfsiVIQIBco2pCxt+wZ8aPu5sk189lb5VoRWNiFZ9pwy4CebIuq825FXSdj5Mi1rL4SxQQ0LuYe2IGHjD/vjc+zxHPpf8qJjHcKGUgkb/vV/NRJ/uPVePdcPQQgDihCmI43NmuBH+lE5bTIP8aAkCdG1icJK3WGU8NKyhHEXoH+4b6ePZ1+SP/1VEoR6o6Ta7xmESKARiaWpfGiTqx+advpwjXf6VXfsBCH2UAlhsSZekJCfD3fJmqbhUZz/B1xF0D5rH4m56uoJsTMIZPxUXdrwXn1MW7DxHumkJJqN3S6rtJfqQoQCVRuZPIzOe9ggYWDA+z+8o8lTghAzvkDfItV7anim6iQIfQO6zbPNm96UJ0FCgf4hWYcRHRC2SXH2Gk2FOk2ErAa39/Lw5jgh5qR0SJhPmB6noU3iK7Sib8BzWoPrqTZThQQJvYctZE3lp+ZHWSoIDmKzbv6jnyBt3qofWYoTYk5K70fMOFR66qlN1ogMKVDjLzPgZWjUNmfpliwNbQET0uUYWZNPq9SYt/5J/vDHjhkw9pZq6TyJESoiE4jz9HIhVple6r4BLy7jsTWdoKVraJuBUCelZWnWagxokptmhIs2M+BDqkRtxMu2TnnxCHETLkUWfoHDidGMcPEOlKjt2HquKmoaWwCQpsOs+cMJNKwfccOHNjTkr5jRY1RRl4oQCiULGkxTUzO+G3beG+Cx2cDUoQk1oXvX08HUE+3sdv5Dn2rYiIyGV9E/tAWcVBFbnfgCjglHUgaGGHYwLsqrEOFAbD3NGJ65sGknAroTgH0Hl5mHLqGQkGNCstQ7e3EittyEpQykHSrhgM7BCOnsoUBHoI7cL0N6irVnHLH9ugdCjgnFFgzV2LIv6HEtNMD9xZ8SW2FHSoTQEVmn4GmBTSGybiHnYb/VdaR8Qg4gbYYiT1dAb0Zg4XIIjCsy2ZWNaQgQ0tsRhI5Wx5bUsHDJSRmVjWkwQg5gnltKXrCFX0HK4DhqRU1RgFBwdamnJ+w2br+zy0kZtCl+fV6WkplyBUrIA6S5QvA2Ug1zU4V1dm85WZGMaZTcb6aRyjuEkP8hNccDlbbYk4Xcb4pW2JyUQczMiUYisgsQCt+L4OkJu1VdCSpsno28vz809EB25J9iStcOHiEXMJeTMjdFDkVTxgduJFoZ3H/dp/Un0GOgh0CR20igypsLSCOp+FO/5ui6IZGU4Q8Yy9QQPx29qlEeJ2XP+ALXYCrB+CgnZbTzPSJSCmGum2Rr7AY9bEyLpQxOMLHkE+LRm6grfGse0wJPiZ7Iex44KeMr4/iyCekq/VxP/DKQuyyjAH85TbHQcySKE1r5H25CYg260REF6HBSRiMVDaskJOtKcz5liAwqYnUNm1Xkpgwz6wwyCelj6XKWxKSuAe8sIQC0J3iP+WkwwbEXQvrICJG+b1Qb7OEfVCxlfMJvaH/J7mLwbVjPmSqoVlwjspRxDvlpsI5xT4TEhAWeDrnht0Q0ZehsHWNH6rgUj9As+oRPYkR83zgb7mX46xif21JHNDiE9AGfRbYR2GBPbGOinbj4Mg29Tdtn529D7pgNh9Aq/pBWcgsUsm0OMVcqZfjrwJ4buqJLHSDGCen9zXkDKRX68Ev/2ImUodu35AXXgErQV5YknHBZJBf6IotN8YzhL9NgW8L5c+Bsna3cqW+0b0EGuovvG0zm496yukkkZdg6jZ3UgNIJse4ozRTFn3c91pARfl+0m+SmDH+pe7hQWu4AOGZC8jzBMnsGrrKCDQV7V2iKCAzoSeZsG7A4kn6NWrFkH4oGG56f0pRB3+2F0IgkkDFhvW26MZJWqkSkm1vgK1gaYWuLGVDxZ+OkCCl/mY+W3IFVxaYTKUXYhbhN7iTaLokV6h07fb2sj3qa4Rt4eG7yN+jpPjYqIhxiA+i0XCvno54W6CYs5CzB/UK1TmI5vzhhfDkUW6tAb0sY3mLrW/xtWCTsiEQ30kFThh2u1D+PXQ0ZB3h8f/dnW8iSNP8wdnQI3F9jQhVfeIKPBTnyNu4i3q6hZ3K7E0F/8FWJrLT1HNjN1NXsSk43fpC0HdIG37GLqR1pjkHAIYQPGSO5xUUyoSZpS6sFN9p40sPeYOeLrXxrDCskZBsFSduWbIvvfejLZh2LWtAcCeFzNYQs1UvcUp5GG+4+44p9GayGJs3R9lrnayWENIxK3QGRbr2mdvl7oDfCITY3O5Jpzo8qCOneK5I36mTbrA74gTHWHP/z6p2sGZVCgEu677LkEUsaULMQ3TwX1HFDz4bn8gkZoKwwGupJDFFpXEZvTuAs2ygHWHIfKx4ivy16lxAd8e7IJmRtsEynF9fYEIio5Coa4W00kiMN2zinGsAAkZsXqWzFb45yCdlewFUBBoi86saX3xzlAq4rBgza4lrkamhzLL1uPyqDRtEKgkyojUZ7GiIXTpojvjA8r3SnTiU9TcQ1Y6fJjjcKmWfjrA/LCUiDqFbNxvFRdVa8XeTTjLJEm6Ds3bhhbWljNMyK+raAdIe2DqPYDExu7QxaiHPGUSUD0ixYeuBQXBvaFtX1XsyoWyyG1isNonH5jbG+BzMGBtxLEwzle6rhVMuoDzQKmHOzIwmaqLTxq9OqRtM8PnPN+FYVZ0FQLwbLjQKFajE+ZaQyD5Ww/XYRTVbMjGL5P7dGdcZ3EANSLTTGqMkOObryxvi0+t5bYFSdOXNVl1Fie9QD++0tyeOarHxGdSopPerWVPX5todz0FAbn9EtAZbp52XlNt/SYHhuA9xjjufqSQ0Y61OnBKSuO9N6yFdhTze3ngI7ui1yVAyS4jE+zdh+Jz5Pk7mhhZDTpZKL0n3zch1Yr65pL9+h/SU129VDQ6qqIUip67q5nGqqbz3XfOqBEryANnMtMKSHqa1HS8tjwNgUazlaB65JzTf/bu6Z0HhrRCE9a2rr6WjZdbwpbjK57T3Q1lm+jaZrLQbn4W2lTQlWqae5FqX03daFUUPs4LeAztDm/wQe1WS3SlPict+7XXyX3CeuyWKuGprG59Q0w1Dn/yCdr85k/LJVDcMjDWHpL+6r6nY3/nfhoppNNuPF7mXO9LLbLcabyV6eZXfUUUcdddRRRx111FFHHSVF/weIGSkBmgVpz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1279" name="Picture 15" descr="C:\Users\adriana.aguilar\Desktop\índice.png"/>
          <p:cNvPicPr>
            <a:picLocks noChangeAspect="1" noChangeArrowheads="1"/>
          </p:cNvPicPr>
          <p:nvPr/>
        </p:nvPicPr>
        <p:blipFill>
          <a:blip r:embed="rId4" cstate="print"/>
          <a:srcRect/>
          <a:stretch>
            <a:fillRect/>
          </a:stretch>
        </p:blipFill>
        <p:spPr bwMode="auto">
          <a:xfrm>
            <a:off x="6876256" y="4581128"/>
            <a:ext cx="2143125" cy="2143125"/>
          </a:xfrm>
          <a:prstGeom prst="rect">
            <a:avLst/>
          </a:prstGeom>
          <a:noFill/>
        </p:spPr>
      </p:pic>
    </p:spTree>
    <p:extLst>
      <p:ext uri="{BB962C8B-B14F-4D97-AF65-F5344CB8AC3E}">
        <p14:creationId xmlns:p14="http://schemas.microsoft.com/office/powerpoint/2010/main" val="30102527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85017" y="321568"/>
            <a:ext cx="6635255" cy="803176"/>
          </a:xfrm>
        </p:spPr>
        <p:txBody>
          <a:bodyPr>
            <a:noAutofit/>
          </a:bodyPr>
          <a:lstStyle/>
          <a:p>
            <a:r>
              <a:rPr lang="es-MX" sz="2400" b="1" dirty="0">
                <a:solidFill>
                  <a:schemeClr val="accent6"/>
                </a:solidFill>
              </a:rPr>
              <a:t>PLAN DE </a:t>
            </a:r>
            <a:r>
              <a:rPr lang="es-MX" sz="2400" b="1" dirty="0" smtClean="0">
                <a:solidFill>
                  <a:schemeClr val="accent6"/>
                </a:solidFill>
              </a:rPr>
              <a:t>CONTINGENCIAS</a:t>
            </a:r>
            <a:endParaRPr lang="es-EC" sz="2400" dirty="0">
              <a:solidFill>
                <a:schemeClr val="accent6"/>
              </a:solidFill>
            </a:endParaRPr>
          </a:p>
        </p:txBody>
      </p:sp>
      <p:sp>
        <p:nvSpPr>
          <p:cNvPr id="3" name="2 Marcador de contenido"/>
          <p:cNvSpPr>
            <a:spLocks noGrp="1"/>
          </p:cNvSpPr>
          <p:nvPr>
            <p:ph idx="1"/>
          </p:nvPr>
        </p:nvSpPr>
        <p:spPr>
          <a:xfrm>
            <a:off x="395537" y="980728"/>
            <a:ext cx="6408711" cy="5256584"/>
          </a:xfrm>
        </p:spPr>
        <p:txBody>
          <a:bodyPr>
            <a:normAutofit/>
          </a:bodyPr>
          <a:lstStyle/>
          <a:p>
            <a:pPr>
              <a:buClr>
                <a:srgbClr val="00B0F0"/>
              </a:buClr>
            </a:pPr>
            <a:r>
              <a:rPr lang="es-MX" dirty="0"/>
              <a:t>D</a:t>
            </a:r>
            <a:r>
              <a:rPr lang="es-MX" dirty="0" smtClean="0"/>
              <a:t>eterminar acciones ante </a:t>
            </a:r>
            <a:r>
              <a:rPr lang="es-MX" dirty="0"/>
              <a:t>una emergencia, </a:t>
            </a:r>
            <a:r>
              <a:rPr lang="es-MX" dirty="0" smtClean="0"/>
              <a:t>medidas </a:t>
            </a:r>
            <a:r>
              <a:rPr lang="es-MX" dirty="0"/>
              <a:t>específicas para actuar frente a </a:t>
            </a:r>
            <a:r>
              <a:rPr lang="es-MX" dirty="0" smtClean="0"/>
              <a:t>una contingencia</a:t>
            </a:r>
          </a:p>
          <a:p>
            <a:pPr>
              <a:buClr>
                <a:srgbClr val="00B0F0"/>
              </a:buClr>
            </a:pPr>
            <a:r>
              <a:rPr lang="es-MX" dirty="0">
                <a:solidFill>
                  <a:schemeClr val="tx1"/>
                </a:solidFill>
              </a:rPr>
              <a:t>Riesgos Endógenos: Incendio, explosión, </a:t>
            </a:r>
            <a:r>
              <a:rPr lang="es-MX" dirty="0" smtClean="0">
                <a:solidFill>
                  <a:schemeClr val="tx1"/>
                </a:solidFill>
              </a:rPr>
              <a:t>derrames.</a:t>
            </a:r>
          </a:p>
          <a:p>
            <a:pPr lvl="1">
              <a:buClr>
                <a:srgbClr val="BF9FFF"/>
              </a:buClr>
              <a:buFont typeface="Courier New" panose="02070309020205020404" pitchFamily="49" charset="0"/>
              <a:buChar char="o"/>
            </a:pPr>
            <a:r>
              <a:rPr lang="es-MX" dirty="0">
                <a:solidFill>
                  <a:schemeClr val="tx1"/>
                </a:solidFill>
              </a:rPr>
              <a:t>Medidas de Actuación frente a emergencias</a:t>
            </a:r>
            <a:r>
              <a:rPr lang="es-MX" dirty="0" smtClean="0">
                <a:solidFill>
                  <a:schemeClr val="tx1"/>
                </a:solidFill>
              </a:rPr>
              <a:t>.</a:t>
            </a:r>
          </a:p>
          <a:p>
            <a:pPr lvl="1">
              <a:buClr>
                <a:srgbClr val="BF9FFF"/>
              </a:buClr>
              <a:buFont typeface="Courier New" panose="02070309020205020404" pitchFamily="49" charset="0"/>
              <a:buChar char="o"/>
            </a:pPr>
            <a:r>
              <a:rPr lang="es-MX" dirty="0" smtClean="0">
                <a:solidFill>
                  <a:schemeClr val="tx1"/>
                </a:solidFill>
              </a:rPr>
              <a:t>Conformación de brigadas </a:t>
            </a:r>
            <a:r>
              <a:rPr lang="es-MX" dirty="0">
                <a:solidFill>
                  <a:schemeClr val="tx1"/>
                </a:solidFill>
              </a:rPr>
              <a:t>de actuación, </a:t>
            </a:r>
            <a:r>
              <a:rPr lang="es-MX" dirty="0" smtClean="0">
                <a:solidFill>
                  <a:schemeClr val="tx1"/>
                </a:solidFill>
              </a:rPr>
              <a:t>manuales de procedimiento ante posibles contingentes (Antes, durante y después)</a:t>
            </a:r>
          </a:p>
          <a:p>
            <a:pPr lvl="1">
              <a:buClr>
                <a:srgbClr val="BF9FFF"/>
              </a:buClr>
              <a:buFont typeface="Courier New" panose="02070309020205020404" pitchFamily="49" charset="0"/>
              <a:buChar char="o"/>
            </a:pPr>
            <a:r>
              <a:rPr lang="es-MX" dirty="0"/>
              <a:t>Señalización de todas las zonas de la Base Aérea</a:t>
            </a:r>
          </a:p>
          <a:p>
            <a:pPr lvl="1">
              <a:buClr>
                <a:srgbClr val="BF9FFF"/>
              </a:buClr>
              <a:buFont typeface="Courier New" panose="02070309020205020404" pitchFamily="49" charset="0"/>
              <a:buChar char="o"/>
            </a:pPr>
            <a:r>
              <a:rPr lang="es-MX" dirty="0"/>
              <a:t>Equipamiento de señales de alerta para detección de una emergencia </a:t>
            </a:r>
            <a:r>
              <a:rPr lang="es-MX" dirty="0" smtClean="0"/>
              <a:t>(detectores </a:t>
            </a:r>
            <a:r>
              <a:rPr lang="es-MX" dirty="0"/>
              <a:t>de humo y alarmas de incendio para cada edificación) </a:t>
            </a:r>
          </a:p>
          <a:p>
            <a:pPr lvl="1">
              <a:buClr>
                <a:srgbClr val="BF9FFF"/>
              </a:buClr>
              <a:buFont typeface="Courier New" panose="02070309020205020404" pitchFamily="49" charset="0"/>
              <a:buChar char="o"/>
            </a:pPr>
            <a:r>
              <a:rPr lang="es-MX" dirty="0"/>
              <a:t>Mantenimiento, inspección y recarga de extintores </a:t>
            </a:r>
          </a:p>
          <a:p>
            <a:pPr lvl="1">
              <a:buClr>
                <a:srgbClr val="BF9FFF"/>
              </a:buClr>
              <a:buFont typeface="Courier New" panose="02070309020205020404" pitchFamily="49" charset="0"/>
              <a:buChar char="o"/>
            </a:pPr>
            <a:r>
              <a:rPr lang="es-MX" dirty="0"/>
              <a:t>Mantenimiento y verificación de la cisterna e </a:t>
            </a:r>
            <a:r>
              <a:rPr lang="es-MX" dirty="0" smtClean="0"/>
              <a:t>hidrantes.</a:t>
            </a:r>
          </a:p>
          <a:p>
            <a:pPr lvl="1">
              <a:buClr>
                <a:srgbClr val="BF9FFF"/>
              </a:buClr>
              <a:buFont typeface="Courier New" panose="02070309020205020404" pitchFamily="49" charset="0"/>
              <a:buChar char="o"/>
            </a:pPr>
            <a:r>
              <a:rPr lang="es-MX" dirty="0" smtClean="0"/>
              <a:t>Participar </a:t>
            </a:r>
            <a:r>
              <a:rPr lang="es-MX" dirty="0"/>
              <a:t>en las mesas de Trabajo del Comité de Gestión de </a:t>
            </a:r>
            <a:r>
              <a:rPr lang="es-MX" dirty="0" smtClean="0"/>
              <a:t>riesgos</a:t>
            </a:r>
          </a:p>
          <a:p>
            <a:endParaRPr lang="es-EC" dirty="0"/>
          </a:p>
        </p:txBody>
      </p:sp>
      <p:sp>
        <p:nvSpPr>
          <p:cNvPr id="10242" name="AutoShape 2" descr="Resultado de imagen para señal de extinto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5" name="irc_mi" descr="http://www.extinloper.com/attachments/Image/SENAL.png"/>
          <p:cNvPicPr/>
          <p:nvPr/>
        </p:nvPicPr>
        <p:blipFill>
          <a:blip r:embed="rId2" cstate="print"/>
          <a:srcRect/>
          <a:stretch>
            <a:fillRect/>
          </a:stretch>
        </p:blipFill>
        <p:spPr bwMode="auto">
          <a:xfrm>
            <a:off x="7524328" y="2060848"/>
            <a:ext cx="1406590" cy="1628800"/>
          </a:xfrm>
          <a:prstGeom prst="rect">
            <a:avLst/>
          </a:prstGeom>
          <a:noFill/>
          <a:ln w="9525">
            <a:noFill/>
            <a:miter lim="800000"/>
            <a:headEnd/>
            <a:tailEnd/>
          </a:ln>
        </p:spPr>
      </p:pic>
      <p:pic>
        <p:nvPicPr>
          <p:cNvPr id="6" name="irc_mi" descr="http://www.javerianacali.edu.co/sites/ujc/files/styles/img_node_600_x_300/public/node/news/field_image_box/ruta-evacuacion-der.jpg?itok=tyd85pBz"/>
          <p:cNvPicPr/>
          <p:nvPr/>
        </p:nvPicPr>
        <p:blipFill>
          <a:blip r:embed="rId3" cstate="print"/>
          <a:srcRect/>
          <a:stretch>
            <a:fillRect/>
          </a:stretch>
        </p:blipFill>
        <p:spPr bwMode="auto">
          <a:xfrm>
            <a:off x="6588224" y="5657568"/>
            <a:ext cx="2592288" cy="1155808"/>
          </a:xfrm>
          <a:prstGeom prst="rect">
            <a:avLst/>
          </a:prstGeom>
          <a:noFill/>
          <a:ln w="9525">
            <a:noFill/>
            <a:miter lim="800000"/>
            <a:headEnd/>
            <a:tailEnd/>
          </a:ln>
        </p:spPr>
      </p:pic>
      <p:pic>
        <p:nvPicPr>
          <p:cNvPr id="7" name="irc_mi" descr="http://pebeca.com.ve/pebeca/home/principales/index.php/senales/senales/pe-01_1.jpg"/>
          <p:cNvPicPr/>
          <p:nvPr/>
        </p:nvPicPr>
        <p:blipFill>
          <a:blip r:embed="rId4" cstate="print"/>
          <a:srcRect/>
          <a:stretch>
            <a:fillRect/>
          </a:stretch>
        </p:blipFill>
        <p:spPr bwMode="auto">
          <a:xfrm>
            <a:off x="7380312" y="44624"/>
            <a:ext cx="1512168" cy="1800200"/>
          </a:xfrm>
          <a:prstGeom prst="rect">
            <a:avLst/>
          </a:prstGeom>
          <a:noFill/>
          <a:ln w="9525">
            <a:noFill/>
            <a:miter lim="800000"/>
            <a:headEnd/>
            <a:tailEnd/>
          </a:ln>
        </p:spPr>
      </p:pic>
      <p:pic>
        <p:nvPicPr>
          <p:cNvPr id="8" name="irc_mi" descr="http://images.all-free-download.com/images/graphiclarge/hazard_sign_clip_art_25634.jpg"/>
          <p:cNvPicPr/>
          <p:nvPr/>
        </p:nvPicPr>
        <p:blipFill>
          <a:blip r:embed="rId5" cstate="print"/>
          <a:srcRect/>
          <a:stretch>
            <a:fillRect/>
          </a:stretch>
        </p:blipFill>
        <p:spPr bwMode="auto">
          <a:xfrm>
            <a:off x="7308304" y="3933056"/>
            <a:ext cx="1584176" cy="1512168"/>
          </a:xfrm>
          <a:prstGeom prst="rect">
            <a:avLst/>
          </a:prstGeom>
          <a:noFill/>
          <a:ln w="9525">
            <a:noFill/>
            <a:miter lim="800000"/>
            <a:headEnd/>
            <a:tailEnd/>
          </a:ln>
        </p:spPr>
      </p:pic>
    </p:spTree>
    <p:extLst>
      <p:ext uri="{BB962C8B-B14F-4D97-AF65-F5344CB8AC3E}">
        <p14:creationId xmlns:p14="http://schemas.microsoft.com/office/powerpoint/2010/main" val="21528806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6347713" cy="504056"/>
          </a:xfrm>
        </p:spPr>
        <p:txBody>
          <a:bodyPr>
            <a:normAutofit/>
          </a:bodyPr>
          <a:lstStyle/>
          <a:p>
            <a:r>
              <a:rPr lang="es-MX" sz="2400" b="1" dirty="0">
                <a:solidFill>
                  <a:schemeClr val="accent6"/>
                </a:solidFill>
              </a:rPr>
              <a:t>PLAN DE MANEJO DE DESECHOS</a:t>
            </a:r>
            <a:endParaRPr lang="es-EC" sz="2400" b="1" dirty="0">
              <a:solidFill>
                <a:schemeClr val="accent6"/>
              </a:solidFill>
            </a:endParaRPr>
          </a:p>
        </p:txBody>
      </p:sp>
      <p:sp>
        <p:nvSpPr>
          <p:cNvPr id="3" name="2 Marcador de contenido"/>
          <p:cNvSpPr>
            <a:spLocks noGrp="1"/>
          </p:cNvSpPr>
          <p:nvPr>
            <p:ph idx="1"/>
          </p:nvPr>
        </p:nvSpPr>
        <p:spPr>
          <a:xfrm>
            <a:off x="467544" y="2276872"/>
            <a:ext cx="7344816" cy="2880320"/>
          </a:xfrm>
        </p:spPr>
        <p:txBody>
          <a:bodyPr>
            <a:noAutofit/>
          </a:bodyPr>
          <a:lstStyle/>
          <a:p>
            <a:pPr>
              <a:buClr>
                <a:schemeClr val="accent4"/>
              </a:buClr>
            </a:pPr>
            <a:r>
              <a:rPr lang="es-MX" sz="2000" dirty="0" smtClean="0">
                <a:solidFill>
                  <a:schemeClr val="accent3"/>
                </a:solidFill>
              </a:rPr>
              <a:t>Programa </a:t>
            </a:r>
            <a:r>
              <a:rPr lang="es-MX" sz="2000" dirty="0">
                <a:solidFill>
                  <a:schemeClr val="accent3"/>
                </a:solidFill>
              </a:rPr>
              <a:t>de manejo de desechos </a:t>
            </a:r>
            <a:r>
              <a:rPr lang="es-MX" sz="2000" dirty="0" smtClean="0">
                <a:solidFill>
                  <a:schemeClr val="accent3"/>
                </a:solidFill>
              </a:rPr>
              <a:t>comunes</a:t>
            </a:r>
          </a:p>
          <a:p>
            <a:pPr marL="0" indent="0">
              <a:buNone/>
            </a:pPr>
            <a:r>
              <a:rPr lang="es-ES" sz="2000" b="1" dirty="0" smtClean="0">
                <a:solidFill>
                  <a:schemeClr val="accent3">
                    <a:lumMod val="40000"/>
                    <a:lumOff val="60000"/>
                  </a:schemeClr>
                </a:solidFill>
              </a:rPr>
              <a:t>	Clasificación </a:t>
            </a:r>
            <a:r>
              <a:rPr lang="es-ES" sz="2000" b="1" dirty="0">
                <a:solidFill>
                  <a:schemeClr val="accent3">
                    <a:lumMod val="40000"/>
                    <a:lumOff val="60000"/>
                  </a:schemeClr>
                </a:solidFill>
              </a:rPr>
              <a:t>de los </a:t>
            </a:r>
            <a:r>
              <a:rPr lang="es-ES" sz="2000" b="1" dirty="0" smtClean="0">
                <a:solidFill>
                  <a:schemeClr val="accent3">
                    <a:lumMod val="40000"/>
                    <a:lumOff val="60000"/>
                  </a:schemeClr>
                </a:solidFill>
              </a:rPr>
              <a:t>desechos</a:t>
            </a:r>
          </a:p>
          <a:p>
            <a:pPr lvl="1">
              <a:buFont typeface="Wingdings" pitchFamily="2" charset="2"/>
              <a:buChar char="Ø"/>
            </a:pPr>
            <a:r>
              <a:rPr lang="es-MX" b="1" u="sng" dirty="0"/>
              <a:t>Residuos generales o </a:t>
            </a:r>
            <a:r>
              <a:rPr lang="es-MX" b="1" u="sng" dirty="0" smtClean="0"/>
              <a:t>comunes (caracterización)</a:t>
            </a:r>
          </a:p>
          <a:p>
            <a:pPr lvl="2">
              <a:buClr>
                <a:schemeClr val="accent5"/>
              </a:buClr>
              <a:buFont typeface="Courier New" pitchFamily="49" charset="0"/>
              <a:buChar char="o"/>
            </a:pPr>
            <a:r>
              <a:rPr lang="es-EC" dirty="0"/>
              <a:t>Residuos </a:t>
            </a:r>
            <a:r>
              <a:rPr lang="es-EC" dirty="0" smtClean="0"/>
              <a:t>reciclables,</a:t>
            </a:r>
            <a:r>
              <a:rPr lang="es-EC" dirty="0"/>
              <a:t> Desechos </a:t>
            </a:r>
            <a:r>
              <a:rPr lang="es-EC" dirty="0" smtClean="0"/>
              <a:t>comunes, </a:t>
            </a:r>
            <a:r>
              <a:rPr lang="es-EC" dirty="0"/>
              <a:t>Residuos </a:t>
            </a:r>
            <a:r>
              <a:rPr lang="es-EC" dirty="0" smtClean="0"/>
              <a:t>orgánicos</a:t>
            </a:r>
          </a:p>
          <a:p>
            <a:pPr lvl="1">
              <a:buFont typeface="Wingdings" pitchFamily="2" charset="2"/>
              <a:buChar char="Ø"/>
            </a:pPr>
            <a:r>
              <a:rPr lang="es-MX" b="1" u="sng" dirty="0"/>
              <a:t>Desechos </a:t>
            </a:r>
            <a:r>
              <a:rPr lang="es-MX" b="1" u="sng" dirty="0" smtClean="0"/>
              <a:t>Peligrosos</a:t>
            </a:r>
          </a:p>
          <a:p>
            <a:pPr>
              <a:buClr>
                <a:schemeClr val="accent4"/>
              </a:buClr>
            </a:pPr>
            <a:r>
              <a:rPr lang="es-MX" sz="2000" dirty="0">
                <a:solidFill>
                  <a:schemeClr val="accent3"/>
                </a:solidFill>
              </a:rPr>
              <a:t>Programa de manejo de desechos </a:t>
            </a:r>
            <a:r>
              <a:rPr lang="es-MX" sz="2000" dirty="0" smtClean="0">
                <a:solidFill>
                  <a:schemeClr val="accent3"/>
                </a:solidFill>
              </a:rPr>
              <a:t>peligrosos</a:t>
            </a:r>
          </a:p>
          <a:p>
            <a:pPr>
              <a:buNone/>
            </a:pPr>
            <a:r>
              <a:rPr lang="es-ES" sz="2000" b="1" dirty="0" smtClean="0">
                <a:solidFill>
                  <a:schemeClr val="accent3">
                    <a:lumMod val="40000"/>
                    <a:lumOff val="60000"/>
                  </a:schemeClr>
                </a:solidFill>
              </a:rPr>
              <a:t>	Clasificación </a:t>
            </a:r>
            <a:r>
              <a:rPr lang="es-ES" sz="2000" b="1" dirty="0">
                <a:solidFill>
                  <a:schemeClr val="accent3">
                    <a:lumMod val="40000"/>
                    <a:lumOff val="60000"/>
                  </a:schemeClr>
                </a:solidFill>
              </a:rPr>
              <a:t>de los </a:t>
            </a:r>
            <a:r>
              <a:rPr lang="es-ES" sz="2000" b="1" dirty="0" smtClean="0">
                <a:solidFill>
                  <a:schemeClr val="accent3">
                    <a:lumMod val="40000"/>
                    <a:lumOff val="60000"/>
                  </a:schemeClr>
                </a:solidFill>
              </a:rPr>
              <a:t>desechos</a:t>
            </a:r>
            <a:endParaRPr lang="es-ES" sz="2000" b="1" dirty="0">
              <a:solidFill>
                <a:schemeClr val="accent3">
                  <a:lumMod val="40000"/>
                  <a:lumOff val="60000"/>
                </a:schemeClr>
              </a:solidFill>
            </a:endParaRPr>
          </a:p>
        </p:txBody>
      </p:sp>
      <p:cxnSp>
        <p:nvCxnSpPr>
          <p:cNvPr id="5" name="Conector recto 10"/>
          <p:cNvCxnSpPr/>
          <p:nvPr/>
        </p:nvCxnSpPr>
        <p:spPr>
          <a:xfrm>
            <a:off x="0" y="764704"/>
            <a:ext cx="7164288" cy="0"/>
          </a:xfrm>
          <a:prstGeom prst="line">
            <a:avLst/>
          </a:prstGeom>
          <a:ln w="28575">
            <a:solidFill>
              <a:schemeClr val="accent3">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2 Marcador de contenido"/>
          <p:cNvSpPr txBox="1">
            <a:spLocks/>
          </p:cNvSpPr>
          <p:nvPr/>
        </p:nvSpPr>
        <p:spPr>
          <a:xfrm>
            <a:off x="179512" y="908720"/>
            <a:ext cx="7128792" cy="1512168"/>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s-MX" sz="19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Define pautas para implementar un manejo adecuado de los desechos, partiendo desde la reducción, reciclaje, reutilización, almacenamiento y disposición de los desechos comunes y peligrosos que se generan en la Base Aérea.</a:t>
            </a:r>
          </a:p>
        </p:txBody>
      </p:sp>
      <p:sp>
        <p:nvSpPr>
          <p:cNvPr id="12" name="2 Marcador de contenido"/>
          <p:cNvSpPr txBox="1">
            <a:spLocks/>
          </p:cNvSpPr>
          <p:nvPr/>
        </p:nvSpPr>
        <p:spPr>
          <a:xfrm>
            <a:off x="755576" y="5373216"/>
            <a:ext cx="5976664" cy="1008112"/>
          </a:xfrm>
          <a:prstGeom prst="rect">
            <a:avLst/>
          </a:prstGeom>
          <a:solidFill>
            <a:schemeClr val="accent3">
              <a:alpha val="53000"/>
            </a:schemeClr>
          </a:solidFill>
          <a:ln w="31750">
            <a:prstDash val="sysDot"/>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Autofit/>
          </a:bodyPr>
          <a:lstStyle/>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s-MX" sz="19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Almacenamiento, registros, etiquetado, disposición (entrega a gestor autorizado), levantamiento y mantenimiento de señalización</a:t>
            </a:r>
          </a:p>
        </p:txBody>
      </p:sp>
      <p:pic>
        <p:nvPicPr>
          <p:cNvPr id="6" name="5 Imagen" descr="http://t0.gstatic.com/images?q=tbn:_BL4j6hW1456RM:http://www.sindicatoandaluz.org/files/toxicos.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293096"/>
            <a:ext cx="912108" cy="792088"/>
          </a:xfrm>
          <a:prstGeom prst="rect">
            <a:avLst/>
          </a:prstGeom>
          <a:noFill/>
          <a:ln w="9525">
            <a:noFill/>
            <a:miter lim="800000"/>
            <a:headEnd/>
            <a:tailEnd/>
          </a:ln>
        </p:spPr>
      </p:pic>
      <p:pic>
        <p:nvPicPr>
          <p:cNvPr id="8" name="Imagen 159" descr="Descripción: http://i00.i.aliimg.com/photo/v0/471293914/10L_HDPE_plastic_portable_jerry_can_plast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548680"/>
            <a:ext cx="1403648" cy="1575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Imagen 1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2492896"/>
            <a:ext cx="2051720" cy="15477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Imagen 160" descr="Descripción: http://www.reenvasar.com/photos/productos/linea-industrial/tambor-metalico/tambor-metalico-cerrado_litt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4941168"/>
            <a:ext cx="1530298" cy="173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3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6768752" cy="587152"/>
          </a:xfrm>
        </p:spPr>
        <p:txBody>
          <a:bodyPr>
            <a:normAutofit fontScale="90000"/>
          </a:bodyPr>
          <a:lstStyle/>
          <a:p>
            <a:r>
              <a:rPr lang="es-MX" sz="3200" b="1" dirty="0">
                <a:solidFill>
                  <a:schemeClr val="accent6"/>
                </a:solidFill>
              </a:rPr>
              <a:t>PLAN DE </a:t>
            </a:r>
            <a:r>
              <a:rPr lang="es-MX" sz="3200" b="1" dirty="0" smtClean="0">
                <a:solidFill>
                  <a:schemeClr val="accent6"/>
                </a:solidFill>
              </a:rPr>
              <a:t>MONITOREO Y SEGUIMIENTO</a:t>
            </a:r>
            <a:endParaRPr lang="es-MX" sz="3200" dirty="0"/>
          </a:p>
        </p:txBody>
      </p:sp>
      <p:sp>
        <p:nvSpPr>
          <p:cNvPr id="3" name="2 Marcador de contenido"/>
          <p:cNvSpPr>
            <a:spLocks noGrp="1"/>
          </p:cNvSpPr>
          <p:nvPr>
            <p:ph idx="1"/>
          </p:nvPr>
        </p:nvSpPr>
        <p:spPr>
          <a:xfrm>
            <a:off x="107504" y="836712"/>
            <a:ext cx="7272808" cy="936104"/>
          </a:xfrm>
        </p:spPr>
        <p:txBody>
          <a:bodyPr>
            <a:normAutofit/>
          </a:bodyPr>
          <a:lstStyle/>
          <a:p>
            <a:pPr>
              <a:buNone/>
            </a:pPr>
            <a:r>
              <a:rPr lang="es-MX" dirty="0" smtClean="0"/>
              <a:t>	Verificar </a:t>
            </a:r>
            <a:r>
              <a:rPr lang="es-MX" dirty="0"/>
              <a:t>el cumplimiento de </a:t>
            </a:r>
            <a:r>
              <a:rPr lang="es-MX" dirty="0" smtClean="0"/>
              <a:t>objetivos</a:t>
            </a:r>
            <a:r>
              <a:rPr lang="es-MX" dirty="0"/>
              <a:t>, implementación de políticas y lineamientos de protección ambiental </a:t>
            </a:r>
            <a:r>
              <a:rPr lang="es-MX" dirty="0" smtClean="0"/>
              <a:t>y </a:t>
            </a:r>
            <a:r>
              <a:rPr lang="es-MX" dirty="0"/>
              <a:t>seguimiento </a:t>
            </a:r>
            <a:r>
              <a:rPr lang="es-MX" dirty="0" smtClean="0"/>
              <a:t>actividades</a:t>
            </a:r>
          </a:p>
        </p:txBody>
      </p:sp>
      <p:cxnSp>
        <p:nvCxnSpPr>
          <p:cNvPr id="4" name="Conector recto 10"/>
          <p:cNvCxnSpPr/>
          <p:nvPr/>
        </p:nvCxnSpPr>
        <p:spPr>
          <a:xfrm>
            <a:off x="0" y="692696"/>
            <a:ext cx="7164288" cy="0"/>
          </a:xfrm>
          <a:prstGeom prst="line">
            <a:avLst/>
          </a:prstGeom>
          <a:ln w="28575">
            <a:solidFill>
              <a:schemeClr val="accent3">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2 Marcador de contenido"/>
          <p:cNvSpPr txBox="1">
            <a:spLocks/>
          </p:cNvSpPr>
          <p:nvPr/>
        </p:nvSpPr>
        <p:spPr>
          <a:xfrm>
            <a:off x="467544" y="1916832"/>
            <a:ext cx="7704856" cy="4968551"/>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s-MX"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Especificaciones del Plan de Monitoreo </a:t>
            </a:r>
          </a:p>
          <a:p>
            <a:pPr marL="342900" indent="-342900" defTabSz="457200">
              <a:spcBef>
                <a:spcPts val="1000"/>
              </a:spcBef>
              <a:buClr>
                <a:schemeClr val="accent1"/>
              </a:buClr>
              <a:buSzPct val="80000"/>
              <a:buFont typeface="Wingdings 3" charset="2"/>
              <a:buChar char=""/>
            </a:pPr>
            <a:r>
              <a:rPr lang="es-MX" dirty="0" smtClean="0">
                <a:solidFill>
                  <a:schemeClr val="tx1">
                    <a:lumMod val="75000"/>
                    <a:lumOff val="25000"/>
                  </a:schemeClr>
                </a:solidFill>
              </a:rPr>
              <a:t>Monitorear  el cumplimiento del manejo de residuos en todas las etapas desde generación hasta disposición final.</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s-MX" sz="1800" b="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Niveles máximos permisibles y frecuencia de monitoreo.</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s-MX"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Una vez construido el sistema de tratamiento primario: </a:t>
            </a:r>
          </a:p>
          <a:p>
            <a:pPr marL="800100" lvl="1" indent="-342900" defTabSz="457200">
              <a:spcBef>
                <a:spcPts val="1000"/>
              </a:spcBef>
              <a:buClr>
                <a:srgbClr val="9966FF"/>
              </a:buClr>
              <a:buSzPct val="80000"/>
              <a:buFont typeface="Courier New" pitchFamily="49" charset="0"/>
              <a:buChar char="o"/>
            </a:pPr>
            <a:r>
              <a:rPr lang="es-MX" dirty="0" smtClean="0">
                <a:solidFill>
                  <a:schemeClr val="accent3">
                    <a:lumMod val="40000"/>
                    <a:lumOff val="60000"/>
                  </a:schemeClr>
                </a:solidFill>
              </a:rPr>
              <a:t>M</a:t>
            </a:r>
            <a:r>
              <a:rPr kumimoji="0" lang="es-MX" b="0" i="0" u="none" strike="noStrike" kern="1200" cap="none" spc="0" normalizeH="0" baseline="0" noProof="0" dirty="0" err="1" smtClean="0">
                <a:ln>
                  <a:noFill/>
                </a:ln>
                <a:solidFill>
                  <a:schemeClr val="accent3">
                    <a:lumMod val="40000"/>
                    <a:lumOff val="60000"/>
                  </a:schemeClr>
                </a:solidFill>
                <a:effectLst/>
                <a:uLnTx/>
                <a:uFillTx/>
                <a:latin typeface="+mn-lt"/>
                <a:ea typeface="+mn-ea"/>
                <a:cs typeface="+mn-cs"/>
              </a:rPr>
              <a:t>onitoreo</a:t>
            </a:r>
            <a:r>
              <a:rPr kumimoji="0" lang="es-MX" b="0" i="0" u="none" strike="noStrike" kern="1200" cap="none" spc="0" normalizeH="0" baseline="0" noProof="0" dirty="0" smtClean="0">
                <a:ln>
                  <a:noFill/>
                </a:ln>
                <a:solidFill>
                  <a:schemeClr val="accent3">
                    <a:lumMod val="40000"/>
                    <a:lumOff val="60000"/>
                  </a:schemeClr>
                </a:solidFill>
                <a:effectLst/>
                <a:uLnTx/>
                <a:uFillTx/>
                <a:latin typeface="+mn-lt"/>
                <a:ea typeface="+mn-ea"/>
                <a:cs typeface="+mn-cs"/>
              </a:rPr>
              <a:t> continuo de la descarga (con y sin tratamiento), </a:t>
            </a:r>
          </a:p>
          <a:p>
            <a:pPr marL="800100" lvl="1" indent="-342900" defTabSz="457200">
              <a:spcBef>
                <a:spcPts val="1000"/>
              </a:spcBef>
              <a:buClr>
                <a:srgbClr val="9966FF"/>
              </a:buClr>
              <a:buSzPct val="80000"/>
              <a:buFont typeface="Courier New" pitchFamily="49" charset="0"/>
              <a:buChar char="o"/>
            </a:pPr>
            <a:r>
              <a:rPr lang="es-MX" dirty="0" smtClean="0">
                <a:solidFill>
                  <a:schemeClr val="accent3">
                    <a:lumMod val="40000"/>
                    <a:lumOff val="60000"/>
                  </a:schemeClr>
                </a:solidFill>
              </a:rPr>
              <a:t>C</a:t>
            </a:r>
            <a:r>
              <a:rPr kumimoji="0" lang="es-MX" b="0" i="0" u="none" strike="noStrike" kern="1200" cap="none" spc="0" normalizeH="0" baseline="0" noProof="0" dirty="0" err="1" smtClean="0">
                <a:ln>
                  <a:noFill/>
                </a:ln>
                <a:solidFill>
                  <a:schemeClr val="accent3">
                    <a:lumMod val="40000"/>
                    <a:lumOff val="60000"/>
                  </a:schemeClr>
                </a:solidFill>
                <a:effectLst/>
                <a:uLnTx/>
                <a:uFillTx/>
                <a:latin typeface="+mn-lt"/>
                <a:ea typeface="+mn-ea"/>
                <a:cs typeface="+mn-cs"/>
              </a:rPr>
              <a:t>audal</a:t>
            </a:r>
            <a:r>
              <a:rPr kumimoji="0" lang="es-MX" b="0" i="0" u="none" strike="noStrike" kern="1200" cap="none" spc="0" normalizeH="0" baseline="0" noProof="0" dirty="0" smtClean="0">
                <a:ln>
                  <a:noFill/>
                </a:ln>
                <a:solidFill>
                  <a:schemeClr val="accent3">
                    <a:lumMod val="40000"/>
                    <a:lumOff val="60000"/>
                  </a:schemeClr>
                </a:solidFill>
                <a:effectLst/>
                <a:uLnTx/>
                <a:uFillTx/>
                <a:latin typeface="+mn-lt"/>
                <a:ea typeface="+mn-ea"/>
                <a:cs typeface="+mn-cs"/>
              </a:rPr>
              <a:t> y frecuencia descarga, </a:t>
            </a:r>
          </a:p>
          <a:p>
            <a:pPr marL="800100" lvl="1" indent="-342900" defTabSz="457200">
              <a:spcBef>
                <a:spcPts val="1000"/>
              </a:spcBef>
              <a:buClr>
                <a:srgbClr val="9966FF"/>
              </a:buClr>
              <a:buSzPct val="80000"/>
              <a:buFont typeface="Courier New" pitchFamily="49" charset="0"/>
              <a:buChar char="o"/>
            </a:pPr>
            <a:r>
              <a:rPr lang="es-MX" dirty="0" smtClean="0">
                <a:solidFill>
                  <a:schemeClr val="accent3">
                    <a:lumMod val="40000"/>
                    <a:lumOff val="60000"/>
                  </a:schemeClr>
                </a:solidFill>
              </a:rPr>
              <a:t>V</a:t>
            </a:r>
            <a:r>
              <a:rPr kumimoji="0" lang="es-MX" b="0" i="0" u="none" strike="noStrike" kern="1200" cap="none" spc="0" normalizeH="0" baseline="0" noProof="0" dirty="0" err="1" smtClean="0">
                <a:ln>
                  <a:noFill/>
                </a:ln>
                <a:solidFill>
                  <a:schemeClr val="accent3">
                    <a:lumMod val="40000"/>
                    <a:lumOff val="60000"/>
                  </a:schemeClr>
                </a:solidFill>
                <a:effectLst/>
                <a:uLnTx/>
                <a:uFillTx/>
                <a:latin typeface="+mn-lt"/>
                <a:ea typeface="+mn-ea"/>
                <a:cs typeface="+mn-cs"/>
              </a:rPr>
              <a:t>erificar</a:t>
            </a:r>
            <a:r>
              <a:rPr kumimoji="0" lang="es-MX" b="0" i="0" u="none" strike="noStrike" kern="1200" cap="none" spc="0" normalizeH="0" baseline="0" noProof="0" dirty="0" smtClean="0">
                <a:ln>
                  <a:noFill/>
                </a:ln>
                <a:solidFill>
                  <a:schemeClr val="accent3">
                    <a:lumMod val="40000"/>
                    <a:lumOff val="60000"/>
                  </a:schemeClr>
                </a:solidFill>
                <a:effectLst/>
                <a:uLnTx/>
                <a:uFillTx/>
                <a:latin typeface="+mn-lt"/>
                <a:ea typeface="+mn-ea"/>
                <a:cs typeface="+mn-cs"/>
              </a:rPr>
              <a:t> el buen funcionamiento de la planta y cumplimiento de los LMP.</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s-MX"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Mantenimiento de registros, auditorías internas, </a:t>
            </a:r>
            <a:r>
              <a:rPr lang="es-MX" dirty="0" err="1" smtClean="0">
                <a:solidFill>
                  <a:schemeClr val="tx1">
                    <a:lumMod val="75000"/>
                    <a:lumOff val="25000"/>
                  </a:schemeClr>
                </a:solidFill>
              </a:rPr>
              <a:t>C</a:t>
            </a:r>
            <a:r>
              <a:rPr kumimoji="0" lang="es-MX"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heck-list</a:t>
            </a:r>
            <a:r>
              <a:rPr kumimoji="0" lang="es-MX"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de actividades que componen el Plan de Manejo Ambiental</a:t>
            </a:r>
          </a:p>
        </p:txBody>
      </p:sp>
    </p:spTree>
    <p:extLst>
      <p:ext uri="{BB962C8B-B14F-4D97-AF65-F5344CB8AC3E}">
        <p14:creationId xmlns:p14="http://schemas.microsoft.com/office/powerpoint/2010/main" val="16614132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2519" y="476672"/>
            <a:ext cx="6347713" cy="731168"/>
          </a:xfrm>
        </p:spPr>
        <p:txBody>
          <a:bodyPr>
            <a:normAutofit/>
          </a:bodyPr>
          <a:lstStyle/>
          <a:p>
            <a:r>
              <a:rPr lang="es-MX" b="1" dirty="0" smtClean="0"/>
              <a:t>Conclusiones</a:t>
            </a:r>
            <a:endParaRPr lang="es-EC" dirty="0"/>
          </a:p>
        </p:txBody>
      </p:sp>
      <p:sp>
        <p:nvSpPr>
          <p:cNvPr id="3" name="2 Marcador de contenido"/>
          <p:cNvSpPr>
            <a:spLocks noGrp="1"/>
          </p:cNvSpPr>
          <p:nvPr>
            <p:ph idx="1"/>
          </p:nvPr>
        </p:nvSpPr>
        <p:spPr>
          <a:xfrm>
            <a:off x="395536" y="1340768"/>
            <a:ext cx="7776864" cy="5184576"/>
          </a:xfrm>
        </p:spPr>
        <p:txBody>
          <a:bodyPr>
            <a:normAutofit fontScale="92500"/>
          </a:bodyPr>
          <a:lstStyle/>
          <a:p>
            <a:pPr lvl="0" algn="just"/>
            <a:r>
              <a:rPr lang="es-ES" sz="2400" dirty="0"/>
              <a:t>El mayor impacto identificado en la matriz de </a:t>
            </a:r>
            <a:r>
              <a:rPr lang="es-ES" sz="2400" dirty="0" err="1"/>
              <a:t>Leopold</a:t>
            </a:r>
            <a:r>
              <a:rPr lang="es-ES" sz="2400" dirty="0"/>
              <a:t> y en la Matriz de riesgos endógenos, es el riesgo de explosión e incendio del área de almacenamiento y abastecimiento de combustibles, sobre todo por la magnitud de las repercusiones ambientales sobre las matrices agua, aire, suelo, infraestructura y </a:t>
            </a:r>
            <a:r>
              <a:rPr lang="es-ES" sz="2400" dirty="0" smtClean="0"/>
              <a:t>población…</a:t>
            </a:r>
            <a:endParaRPr lang="es-MX" sz="2400" dirty="0"/>
          </a:p>
          <a:p>
            <a:pPr lvl="0" algn="just"/>
            <a:r>
              <a:rPr lang="es-ES" sz="2400" dirty="0"/>
              <a:t>Los efluentes líquidos generados por las actividades operativas realizadas en la Base Aérea Cotopaxi son un punto ambiental que hay que tomar en cuenta, debido que estos efluentes provenientes de descargas consideradas no domiciliares como las del área de cocina y el taller automotriz, no son caracterizadas y se vierten directamente al alcantarillado público sin recibir ninguna clase de tratamiento </a:t>
            </a:r>
            <a:r>
              <a:rPr lang="es-ES" sz="2400" dirty="0" smtClean="0"/>
              <a:t>previo...</a:t>
            </a:r>
            <a:endParaRPr lang="es-MX" sz="2000" dirty="0"/>
          </a:p>
        </p:txBody>
      </p:sp>
    </p:spTree>
    <p:extLst>
      <p:ext uri="{BB962C8B-B14F-4D97-AF65-F5344CB8AC3E}">
        <p14:creationId xmlns:p14="http://schemas.microsoft.com/office/powerpoint/2010/main" val="508064323"/>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6347713" cy="803176"/>
          </a:xfrm>
        </p:spPr>
        <p:txBody>
          <a:bodyPr>
            <a:normAutofit/>
          </a:bodyPr>
          <a:lstStyle/>
          <a:p>
            <a:endParaRPr lang="es-EC" dirty="0"/>
          </a:p>
        </p:txBody>
      </p:sp>
      <p:sp>
        <p:nvSpPr>
          <p:cNvPr id="3" name="2 Marcador de contenido"/>
          <p:cNvSpPr>
            <a:spLocks noGrp="1"/>
          </p:cNvSpPr>
          <p:nvPr>
            <p:ph idx="1"/>
          </p:nvPr>
        </p:nvSpPr>
        <p:spPr>
          <a:xfrm>
            <a:off x="395536" y="1052736"/>
            <a:ext cx="7272808" cy="4528845"/>
          </a:xfrm>
        </p:spPr>
        <p:txBody>
          <a:bodyPr>
            <a:normAutofit/>
          </a:bodyPr>
          <a:lstStyle/>
          <a:p>
            <a:pPr algn="just"/>
            <a:r>
              <a:rPr lang="es-ES" sz="2400" dirty="0" smtClean="0"/>
              <a:t>La Base Aérea no dispone de sitios de almacenamiento temporal de desechos del taller automotriz, que cumplan con los parámetros establecidos en el TULSMA, Libro VI, De la Calidad Ambiental, Título V Reglamento para la Prevención y Control de la Contaminación por Desechos Peligrosos; además el área no cuenta con una adecuada señalización que la identifique, al igual que los contenedores de desechos.</a:t>
            </a:r>
            <a:endParaRPr lang="es-MX" sz="2400" dirty="0" smtClean="0"/>
          </a:p>
          <a:p>
            <a:pPr lvl="0"/>
            <a:endParaRPr lang="es-MX" sz="2200" dirty="0"/>
          </a:p>
          <a:p>
            <a:endParaRPr lang="es-EC" dirty="0"/>
          </a:p>
        </p:txBody>
      </p:sp>
    </p:spTree>
    <p:extLst>
      <p:ext uri="{BB962C8B-B14F-4D97-AF65-F5344CB8AC3E}">
        <p14:creationId xmlns:p14="http://schemas.microsoft.com/office/powerpoint/2010/main" val="242933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539552" y="836712"/>
            <a:ext cx="7056784" cy="5616624"/>
          </a:xfrm>
        </p:spPr>
        <p:txBody>
          <a:bodyPr>
            <a:normAutofit/>
          </a:bodyPr>
          <a:lstStyle/>
          <a:p>
            <a:pPr lvl="0" algn="just"/>
            <a:r>
              <a:rPr lang="es-ES" sz="2200" dirty="0" smtClean="0"/>
              <a:t>La </a:t>
            </a:r>
            <a:r>
              <a:rPr lang="es-ES" sz="2200" dirty="0"/>
              <a:t>Base Aérea no dispone de sitios de almacenamiento temporal de desechos del taller automotriz, que cumplan con los parámetros establecidos en </a:t>
            </a:r>
            <a:r>
              <a:rPr lang="es-ES" sz="2200" dirty="0" smtClean="0"/>
              <a:t>el Anexo 1, Tabla 9 del Acuerdo Ministerial 028. </a:t>
            </a:r>
            <a:endParaRPr lang="es-ES" sz="2200" dirty="0" smtClean="0"/>
          </a:p>
          <a:p>
            <a:pPr lvl="0" algn="just"/>
            <a:r>
              <a:rPr lang="es-ES" sz="2200" dirty="0" smtClean="0"/>
              <a:t>En las instalaciones de la Base Aérea no se cuenta con detectores de humo ni alarma contra incendios independiente para cada edificación.</a:t>
            </a:r>
            <a:endParaRPr lang="es-MX" sz="2200" dirty="0" smtClean="0"/>
          </a:p>
          <a:p>
            <a:pPr lvl="0" algn="just"/>
            <a:r>
              <a:rPr lang="es-ES" sz="2200" dirty="0" smtClean="0"/>
              <a:t>La Base Aérea no cuenta con programas de mantenimiento preventivo y correctivo para el área de abastecimiento de combustible ni con registros que evidencien la realización de pruebas de hermeticidad, fugas o ultrasonidos a los tanques de almacenamiento de combustibles.</a:t>
            </a:r>
          </a:p>
        </p:txBody>
      </p:sp>
    </p:spTree>
    <p:extLst>
      <p:ext uri="{BB962C8B-B14F-4D97-AF65-F5344CB8AC3E}">
        <p14:creationId xmlns:p14="http://schemas.microsoft.com/office/powerpoint/2010/main" val="4014769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t>Recomendaciones</a:t>
            </a:r>
            <a:endParaRPr lang="es-EC" dirty="0"/>
          </a:p>
        </p:txBody>
      </p:sp>
      <p:sp>
        <p:nvSpPr>
          <p:cNvPr id="3" name="2 Marcador de contenido"/>
          <p:cNvSpPr>
            <a:spLocks noGrp="1"/>
          </p:cNvSpPr>
          <p:nvPr>
            <p:ph idx="1"/>
          </p:nvPr>
        </p:nvSpPr>
        <p:spPr>
          <a:xfrm>
            <a:off x="611560" y="1556793"/>
            <a:ext cx="6840760" cy="4824536"/>
          </a:xfrm>
        </p:spPr>
        <p:txBody>
          <a:bodyPr>
            <a:normAutofit fontScale="77500" lnSpcReduction="20000"/>
          </a:bodyPr>
          <a:lstStyle/>
          <a:p>
            <a:pPr lvl="0" algn="just"/>
            <a:r>
              <a:rPr lang="es-ES" sz="2800" dirty="0"/>
              <a:t>Se recomienda la implementación del Plan de Manejo Ambiental propuesto en este Estudio, con el fin de minimizar los impactos que las operaciones de la Base Aérea Cotopaxi causan sobre los recursos naturales, además de permitir el cumplimiento de la Legislación Ambiental vigente</a:t>
            </a:r>
            <a:r>
              <a:rPr lang="es-ES" sz="2800" dirty="0" smtClean="0"/>
              <a:t>.</a:t>
            </a:r>
          </a:p>
          <a:p>
            <a:pPr lvl="0" algn="just"/>
            <a:r>
              <a:rPr lang="es-ES" sz="2800" dirty="0" smtClean="0"/>
              <a:t>Se recomienda registrar a la Base Aérea como generador de Desechos Peligrosos ante la Autoridad Ambiental.</a:t>
            </a:r>
          </a:p>
          <a:p>
            <a:pPr algn="just"/>
            <a:r>
              <a:rPr lang="es-MX" sz="2800" dirty="0" smtClean="0"/>
              <a:t>Se recomienda tener actualizados los mantenimientos que se efectúan a los extintores de incendios de todas las áreas que conforman la Base Aérea. Además de la instalación de detectores de humo y alarmas de incendio independientes en cada edificación.</a:t>
            </a:r>
            <a:endParaRPr lang="es-MX" sz="2000" dirty="0"/>
          </a:p>
          <a:p>
            <a:endParaRPr lang="es-EC" dirty="0"/>
          </a:p>
        </p:txBody>
      </p:sp>
    </p:spTree>
    <p:extLst>
      <p:ext uri="{BB962C8B-B14F-4D97-AF65-F5344CB8AC3E}">
        <p14:creationId xmlns:p14="http://schemas.microsoft.com/office/powerpoint/2010/main" val="954641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67544" y="476672"/>
            <a:ext cx="6347713" cy="659160"/>
          </a:xfrm>
        </p:spPr>
        <p:txBody>
          <a:bodyPr>
            <a:normAutofit/>
          </a:bodyPr>
          <a:lstStyle/>
          <a:p>
            <a:pPr algn="ctr"/>
            <a:r>
              <a:rPr lang="es-MX" sz="2400" b="1" dirty="0" smtClean="0">
                <a:solidFill>
                  <a:schemeClr val="tx1"/>
                </a:solidFill>
              </a:rPr>
              <a:t>Área de Generación de energía</a:t>
            </a:r>
            <a:endParaRPr lang="es-EC" sz="2400" b="1" dirty="0">
              <a:solidFill>
                <a:schemeClr val="tx1"/>
              </a:solidFill>
            </a:endParaRPr>
          </a:p>
        </p:txBody>
      </p:sp>
      <p:sp>
        <p:nvSpPr>
          <p:cNvPr id="4" name="2 Marcador de contenido"/>
          <p:cNvSpPr>
            <a:spLocks noGrp="1"/>
          </p:cNvSpPr>
          <p:nvPr>
            <p:ph idx="1"/>
          </p:nvPr>
        </p:nvSpPr>
        <p:spPr>
          <a:xfrm>
            <a:off x="609599" y="1340768"/>
            <a:ext cx="6842721" cy="4772603"/>
          </a:xfrm>
        </p:spPr>
        <p:txBody>
          <a:bodyPr>
            <a:normAutofit/>
          </a:bodyPr>
          <a:lstStyle/>
          <a:p>
            <a:r>
              <a:rPr lang="es-MX" sz="2000" b="1" dirty="0" smtClean="0"/>
              <a:t>Cámara de transformación</a:t>
            </a:r>
          </a:p>
          <a:p>
            <a:r>
              <a:rPr lang="es-MX" sz="2000" b="1" dirty="0" smtClean="0"/>
              <a:t>Generador eléctrico de emergencia 20 kW</a:t>
            </a:r>
            <a:endParaRPr lang="es-MX" sz="2000" b="1" dirty="0"/>
          </a:p>
          <a:p>
            <a:r>
              <a:rPr lang="es-MX" sz="2000" b="1" dirty="0" smtClean="0"/>
              <a:t>Bombas de agua</a:t>
            </a:r>
          </a:p>
          <a:p>
            <a:r>
              <a:rPr lang="es-MX" sz="2000" b="1" dirty="0" smtClean="0"/>
              <a:t>Área cercada</a:t>
            </a:r>
          </a:p>
        </p:txBody>
      </p:sp>
      <p:pic>
        <p:nvPicPr>
          <p:cNvPr id="10" name="9 Imagen" descr="C:\Users\Usuario\Pictures\base aerea cotopaxi\074.JPG"/>
          <p:cNvPicPr/>
          <p:nvPr/>
        </p:nvPicPr>
        <p:blipFill rotWithShape="1">
          <a:blip r:embed="rId2" cstate="screen">
            <a:extLst>
              <a:ext uri="{28A0092B-C50C-407E-A947-70E740481C1C}">
                <a14:useLocalDpi xmlns:a14="http://schemas.microsoft.com/office/drawing/2010/main" val="0"/>
              </a:ext>
            </a:extLst>
          </a:blip>
          <a:srcRect/>
          <a:stretch/>
        </p:blipFill>
        <p:spPr bwMode="auto">
          <a:xfrm>
            <a:off x="683568" y="3356992"/>
            <a:ext cx="2376264" cy="2552700"/>
          </a:xfrm>
          <a:prstGeom prst="rect">
            <a:avLst/>
          </a:prstGeom>
          <a:noFill/>
          <a:ln>
            <a:noFill/>
          </a:ln>
          <a:extLst>
            <a:ext uri="{53640926-AAD7-44D8-BBD7-CCE9431645EC}">
              <a14:shadowObscured xmlns:a14="http://schemas.microsoft.com/office/drawing/2010/main"/>
            </a:ext>
          </a:extLst>
        </p:spPr>
      </p:pic>
      <p:pic>
        <p:nvPicPr>
          <p:cNvPr id="11" name="10 Imagen" descr="C:\Users\Usuario\Pictures\base aerea cotopaxi\075.JPG"/>
          <p:cNvPicPr/>
          <p:nvPr/>
        </p:nvPicPr>
        <p:blipFill rotWithShape="1">
          <a:blip r:embed="rId3" cstate="screen">
            <a:extLst>
              <a:ext uri="{28A0092B-C50C-407E-A947-70E740481C1C}">
                <a14:useLocalDpi xmlns:a14="http://schemas.microsoft.com/office/drawing/2010/main" val="0"/>
              </a:ext>
            </a:extLst>
          </a:blip>
          <a:srcRect/>
          <a:stretch/>
        </p:blipFill>
        <p:spPr bwMode="auto">
          <a:xfrm>
            <a:off x="6156176" y="3464903"/>
            <a:ext cx="2362835" cy="2552700"/>
          </a:xfrm>
          <a:prstGeom prst="rect">
            <a:avLst/>
          </a:prstGeom>
          <a:noFill/>
          <a:ln>
            <a:noFill/>
          </a:ln>
          <a:extLst>
            <a:ext uri="{53640926-AAD7-44D8-BBD7-CCE9431645EC}">
              <a14:shadowObscured xmlns:a14="http://schemas.microsoft.com/office/drawing/2010/main"/>
            </a:ext>
          </a:extLst>
        </p:spPr>
      </p:pic>
      <p:pic>
        <p:nvPicPr>
          <p:cNvPr id="12" name="11 Imagen" descr="C:\Users\Usuario\Pictures\base aerea cotopaxi\071.JPG"/>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203848" y="3212976"/>
            <a:ext cx="2736304" cy="2123445"/>
          </a:xfrm>
          <a:prstGeom prst="rect">
            <a:avLst/>
          </a:prstGeom>
          <a:noFill/>
          <a:ln>
            <a:noFill/>
          </a:ln>
        </p:spPr>
      </p:pic>
    </p:spTree>
    <p:extLst>
      <p:ext uri="{BB962C8B-B14F-4D97-AF65-F5344CB8AC3E}">
        <p14:creationId xmlns:p14="http://schemas.microsoft.com/office/powerpoint/2010/main" val="34243176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611560" y="1124744"/>
            <a:ext cx="7202761" cy="5492683"/>
          </a:xfrm>
        </p:spPr>
        <p:txBody>
          <a:bodyPr>
            <a:normAutofit/>
          </a:bodyPr>
          <a:lstStyle/>
          <a:p>
            <a:pPr lvl="0" algn="just"/>
            <a:r>
              <a:rPr lang="es-ES" sz="2000" dirty="0"/>
              <a:t>Se recomienda la realización de pruebas periódicas de hermeticidad, fuga y ultrasonido de los tanques de almacenamiento de combustibles para minimizar el riesgo de explosión e incendio, además de la implementación de un programa de mantenimiento preventivo y correctivo para el área de abastecimiento de combustible.</a:t>
            </a:r>
            <a:endParaRPr lang="es-MX" sz="2000" dirty="0"/>
          </a:p>
          <a:p>
            <a:pPr lvl="0" algn="just"/>
            <a:r>
              <a:rPr lang="es-ES" sz="2000" dirty="0"/>
              <a:t>Se recomienda </a:t>
            </a:r>
            <a:r>
              <a:rPr lang="es-MX" sz="2000" dirty="0"/>
              <a:t>implementar un sistema de tratamiento primario de efluentes que incluya trampas de grasas/aceites, un sistema de recirculación de agua y un sitio de caracterización y aforo de los mismos para las áreas de Cocina y del Taller Automotriz, además de </a:t>
            </a:r>
            <a:r>
              <a:rPr lang="es-ES" sz="2000" dirty="0"/>
              <a:t>implementarse el plan de monitoreo propuesto en este Estudio y mantener un registro de los efluentes generados</a:t>
            </a:r>
            <a:r>
              <a:rPr lang="es-ES" sz="2000" dirty="0" smtClean="0"/>
              <a:t>.</a:t>
            </a:r>
            <a:endParaRPr lang="es-MX" sz="2000" dirty="0"/>
          </a:p>
        </p:txBody>
      </p:sp>
    </p:spTree>
    <p:extLst>
      <p:ext uri="{BB962C8B-B14F-4D97-AF65-F5344CB8AC3E}">
        <p14:creationId xmlns:p14="http://schemas.microsoft.com/office/powerpoint/2010/main" val="2157028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611560" y="1412776"/>
            <a:ext cx="6840760" cy="4608512"/>
          </a:xfrm>
        </p:spPr>
        <p:txBody>
          <a:bodyPr>
            <a:normAutofit lnSpcReduction="10000"/>
          </a:bodyPr>
          <a:lstStyle/>
          <a:p>
            <a:pPr algn="just"/>
            <a:r>
              <a:rPr lang="es-MX" sz="2400" dirty="0" smtClean="0"/>
              <a:t>Se </a:t>
            </a:r>
            <a:r>
              <a:rPr lang="es-MX" sz="2400" dirty="0"/>
              <a:t>recomienda adaptar el presente documento para que su contenido pueda acoger las nuevas disposiciones establecidas en el Acuerdo Ministerial N° 061 publicado en Registro Oficial N° 316 del 04 de mayo del 2015, mediante el cual se reformó el Acuerdo Ministerial N° 028 publicado en Edición Especial N° 270 del Registro Oficial del 13 de febrero del 2015, en el que se sustituyó el Libro VI del Texto Unificado de Legislación Secundaria del Ministerio del Ambiente; publicado oficialmente una vez que el presente estudio fue culminado.</a:t>
            </a:r>
          </a:p>
          <a:p>
            <a:endParaRPr lang="es-MX" dirty="0"/>
          </a:p>
        </p:txBody>
      </p:sp>
    </p:spTree>
    <p:extLst>
      <p:ext uri="{BB962C8B-B14F-4D97-AF65-F5344CB8AC3E}">
        <p14:creationId xmlns:p14="http://schemas.microsoft.com/office/powerpoint/2010/main" val="1605918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475656" y="2612256"/>
            <a:ext cx="6347713" cy="1320800"/>
          </a:xfrm>
        </p:spPr>
        <p:txBody>
          <a:bodyPr>
            <a:normAutofit/>
          </a:bodyPr>
          <a:lstStyle/>
          <a:p>
            <a:pPr algn="ctr"/>
            <a:r>
              <a:rPr lang="es-EC" sz="8000" b="1" dirty="0" smtClean="0">
                <a:effectLst>
                  <a:outerShdw blurRad="38100" dist="38100" dir="2700000" algn="tl">
                    <a:srgbClr val="000000">
                      <a:alpha val="43137"/>
                    </a:srgbClr>
                  </a:outerShdw>
                </a:effectLst>
              </a:rPr>
              <a:t>¡GRACIAS!</a:t>
            </a:r>
            <a:endParaRPr lang="es-EC" sz="8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5496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1840" y="260648"/>
            <a:ext cx="3901803" cy="648707"/>
          </a:xfrm>
        </p:spPr>
        <p:txBody>
          <a:bodyPr>
            <a:normAutofit/>
          </a:bodyPr>
          <a:lstStyle/>
          <a:p>
            <a:r>
              <a:rPr lang="es-EC" sz="2400" b="1" dirty="0" smtClean="0">
                <a:solidFill>
                  <a:schemeClr val="tx1"/>
                </a:solidFill>
              </a:rPr>
              <a:t>Áreas recreacionales</a:t>
            </a:r>
            <a:endParaRPr lang="es-EC" sz="2400" b="1" dirty="0">
              <a:solidFill>
                <a:schemeClr val="tx1"/>
              </a:solidFill>
            </a:endParaRPr>
          </a:p>
        </p:txBody>
      </p:sp>
      <p:sp>
        <p:nvSpPr>
          <p:cNvPr id="3" name="2 Marcador de contenido"/>
          <p:cNvSpPr>
            <a:spLocks noGrp="1"/>
          </p:cNvSpPr>
          <p:nvPr>
            <p:ph idx="1"/>
          </p:nvPr>
        </p:nvSpPr>
        <p:spPr>
          <a:xfrm>
            <a:off x="395536" y="970536"/>
            <a:ext cx="4608512" cy="1195156"/>
          </a:xfrm>
        </p:spPr>
        <p:txBody>
          <a:bodyPr numCol="1">
            <a:normAutofit/>
          </a:bodyPr>
          <a:lstStyle/>
          <a:p>
            <a:r>
              <a:rPr lang="es-EC" b="1" dirty="0" smtClean="0"/>
              <a:t>Canchas Deportivas: uso militar y civil</a:t>
            </a:r>
          </a:p>
          <a:p>
            <a:r>
              <a:rPr lang="es-EC" b="1" dirty="0" smtClean="0"/>
              <a:t>Casino de Aerotécnicos</a:t>
            </a:r>
          </a:p>
          <a:p>
            <a:r>
              <a:rPr lang="es-EC" b="1" dirty="0" smtClean="0"/>
              <a:t>Gimnasio integrado (Sauna y Turco)</a:t>
            </a:r>
          </a:p>
          <a:p>
            <a:pPr marL="0" indent="0">
              <a:buNone/>
            </a:pPr>
            <a:endParaRPr lang="es-EC" b="1" dirty="0" smtClean="0"/>
          </a:p>
          <a:p>
            <a:pPr marL="0" indent="0">
              <a:buNone/>
            </a:pPr>
            <a:endParaRPr lang="es-MX" b="1" dirty="0" smtClean="0"/>
          </a:p>
        </p:txBody>
      </p:sp>
      <p:pic>
        <p:nvPicPr>
          <p:cNvPr id="14" name="13 Imagen" descr="C:\Users\Usuario\Pictures\base aerea cotopaxi\169.JPG"/>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821069" y="2492896"/>
            <a:ext cx="3971290" cy="2769870"/>
          </a:xfrm>
          <a:prstGeom prst="rect">
            <a:avLst/>
          </a:prstGeom>
          <a:noFill/>
          <a:ln>
            <a:noFill/>
          </a:ln>
        </p:spPr>
      </p:pic>
      <p:pic>
        <p:nvPicPr>
          <p:cNvPr id="15" name="14 Imagen" descr="C:\Users\Usuario\Pictures\base aerea cotopaxi\038.JPG"/>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75614" y="2783091"/>
            <a:ext cx="4096385" cy="2189480"/>
          </a:xfrm>
          <a:prstGeom prst="rect">
            <a:avLst/>
          </a:prstGeom>
          <a:noFill/>
          <a:ln>
            <a:noFill/>
          </a:ln>
        </p:spPr>
      </p:pic>
      <p:sp>
        <p:nvSpPr>
          <p:cNvPr id="6" name="2 Marcador de contenido"/>
          <p:cNvSpPr txBox="1">
            <a:spLocks/>
          </p:cNvSpPr>
          <p:nvPr/>
        </p:nvSpPr>
        <p:spPr>
          <a:xfrm>
            <a:off x="547936" y="5445224"/>
            <a:ext cx="4608512" cy="1195156"/>
          </a:xfrm>
          <a:prstGeom prst="rect">
            <a:avLst/>
          </a:prstGeom>
        </p:spPr>
        <p:txBody>
          <a:bodyPr vert="horz" lIns="91440" tIns="45720" rIns="91440" bIns="45720" numCol="1"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C" b="1" dirty="0" smtClean="0"/>
              <a:t>Generación de desechos comunes</a:t>
            </a:r>
          </a:p>
          <a:p>
            <a:pPr marL="0" indent="0">
              <a:buFont typeface="Wingdings 3" charset="2"/>
              <a:buNone/>
            </a:pPr>
            <a:endParaRPr lang="es-EC" b="1" dirty="0" smtClean="0"/>
          </a:p>
          <a:p>
            <a:pPr marL="0" indent="0">
              <a:buFont typeface="Wingdings 3" charset="2"/>
              <a:buNone/>
            </a:pPr>
            <a:endParaRPr lang="es-MX" b="1" dirty="0" smtClean="0"/>
          </a:p>
        </p:txBody>
      </p:sp>
    </p:spTree>
    <p:extLst>
      <p:ext uri="{BB962C8B-B14F-4D97-AF65-F5344CB8AC3E}">
        <p14:creationId xmlns:p14="http://schemas.microsoft.com/office/powerpoint/2010/main" val="1741791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6347713" cy="659160"/>
          </a:xfrm>
        </p:spPr>
        <p:txBody>
          <a:bodyPr>
            <a:normAutofit/>
          </a:bodyPr>
          <a:lstStyle/>
          <a:p>
            <a:pPr algn="ctr"/>
            <a:r>
              <a:rPr lang="es-EC" sz="2400" b="1" dirty="0" smtClean="0">
                <a:solidFill>
                  <a:schemeClr val="tx1"/>
                </a:solidFill>
              </a:rPr>
              <a:t>Área de Alimentación</a:t>
            </a:r>
            <a:endParaRPr lang="es-EC" sz="2400" b="1" dirty="0">
              <a:solidFill>
                <a:schemeClr val="tx1"/>
              </a:solidFill>
            </a:endParaRPr>
          </a:p>
        </p:txBody>
      </p:sp>
      <p:sp>
        <p:nvSpPr>
          <p:cNvPr id="3" name="2 Marcador de contenido"/>
          <p:cNvSpPr>
            <a:spLocks noGrp="1"/>
          </p:cNvSpPr>
          <p:nvPr>
            <p:ph idx="1"/>
          </p:nvPr>
        </p:nvSpPr>
        <p:spPr>
          <a:xfrm>
            <a:off x="321794" y="1052737"/>
            <a:ext cx="6347714" cy="4172634"/>
          </a:xfrm>
        </p:spPr>
        <p:txBody>
          <a:bodyPr/>
          <a:lstStyle/>
          <a:p>
            <a:r>
              <a:rPr lang="es-EC" dirty="0"/>
              <a:t>Cocina (150 personas al día)</a:t>
            </a:r>
          </a:p>
          <a:p>
            <a:r>
              <a:rPr lang="es-EC" dirty="0" smtClean="0"/>
              <a:t>Comedor</a:t>
            </a:r>
          </a:p>
          <a:p>
            <a:pPr marL="0" indent="0">
              <a:buNone/>
            </a:pPr>
            <a:r>
              <a:rPr lang="es-EC" dirty="0" smtClean="0"/>
              <a:t>Generación de:</a:t>
            </a:r>
          </a:p>
          <a:p>
            <a:pPr marL="0" indent="0">
              <a:buNone/>
            </a:pPr>
            <a:r>
              <a:rPr lang="es-EC" dirty="0" smtClean="0"/>
              <a:t>Desechos comunes</a:t>
            </a:r>
          </a:p>
          <a:p>
            <a:pPr marL="0" indent="0">
              <a:buNone/>
            </a:pPr>
            <a:r>
              <a:rPr lang="es-EC" dirty="0" smtClean="0"/>
              <a:t>Desechos orgánicos</a:t>
            </a:r>
          </a:p>
          <a:p>
            <a:pPr marL="0" indent="0">
              <a:buNone/>
            </a:pPr>
            <a:r>
              <a:rPr lang="es-EC" dirty="0" smtClean="0"/>
              <a:t>Efluentes de cocina</a:t>
            </a:r>
          </a:p>
        </p:txBody>
      </p:sp>
      <p:pic>
        <p:nvPicPr>
          <p:cNvPr id="4" name="3 Imagen" descr="C:\Users\Usuario\Pictures\base aerea cotopaxi\050.JPG"/>
          <p:cNvPicPr/>
          <p:nvPr/>
        </p:nvPicPr>
        <p:blipFill rotWithShape="1">
          <a:blip r:embed="rId2" cstate="screen">
            <a:extLst>
              <a:ext uri="{28A0092B-C50C-407E-A947-70E740481C1C}">
                <a14:useLocalDpi xmlns:a14="http://schemas.microsoft.com/office/drawing/2010/main" val="0"/>
              </a:ext>
            </a:extLst>
          </a:blip>
          <a:srcRect/>
          <a:stretch/>
        </p:blipFill>
        <p:spPr bwMode="auto">
          <a:xfrm>
            <a:off x="191700" y="3657473"/>
            <a:ext cx="4320480" cy="2808312"/>
          </a:xfrm>
          <a:prstGeom prst="rect">
            <a:avLst/>
          </a:prstGeom>
          <a:noFill/>
          <a:ln>
            <a:noFill/>
          </a:ln>
          <a:extLst>
            <a:ext uri="{53640926-AAD7-44D8-BBD7-CCE9431645EC}">
              <a14:shadowObscured xmlns:a14="http://schemas.microsoft.com/office/drawing/2010/main"/>
            </a:ext>
          </a:extLst>
        </p:spPr>
      </p:pic>
      <p:pic>
        <p:nvPicPr>
          <p:cNvPr id="5" name="4 Imagen" descr="C:\Users\Usuario\Pictures\base aerea cotopaxi\044.JPG"/>
          <p:cNvPicPr/>
          <p:nvPr/>
        </p:nvPicPr>
        <p:blipFill rotWithShape="1">
          <a:blip r:embed="rId3" cstate="screen">
            <a:extLst>
              <a:ext uri="{28A0092B-C50C-407E-A947-70E740481C1C}">
                <a14:useLocalDpi xmlns:a14="http://schemas.microsoft.com/office/drawing/2010/main" val="0"/>
              </a:ext>
            </a:extLst>
          </a:blip>
          <a:srcRect/>
          <a:stretch/>
        </p:blipFill>
        <p:spPr bwMode="auto">
          <a:xfrm>
            <a:off x="4211960" y="1184854"/>
            <a:ext cx="4369435" cy="3004185"/>
          </a:xfrm>
          <a:prstGeom prst="rect">
            <a:avLst/>
          </a:prstGeom>
          <a:noFill/>
          <a:ln>
            <a:noFill/>
          </a:ln>
          <a:extLst>
            <a:ext uri="{53640926-AAD7-44D8-BBD7-CCE9431645EC}">
              <a14:shadowObscured xmlns:a14="http://schemas.microsoft.com/office/drawing/2010/main"/>
            </a:ext>
          </a:extLst>
        </p:spPr>
      </p:pic>
      <p:pic>
        <p:nvPicPr>
          <p:cNvPr id="6" name="5 Imagen" descr="C:\Users\Usuario\Pictures\base aerea cotopaxi\045.JPG"/>
          <p:cNvPicPr/>
          <p:nvPr/>
        </p:nvPicPr>
        <p:blipFill rotWithShape="1">
          <a:blip r:embed="rId4" cstate="screen">
            <a:extLst>
              <a:ext uri="{28A0092B-C50C-407E-A947-70E740481C1C}">
                <a14:useLocalDpi xmlns:a14="http://schemas.microsoft.com/office/drawing/2010/main" val="0"/>
              </a:ext>
            </a:extLst>
          </a:blip>
          <a:srcRect/>
          <a:stretch/>
        </p:blipFill>
        <p:spPr bwMode="auto">
          <a:xfrm>
            <a:off x="4788024" y="4053517"/>
            <a:ext cx="3491880" cy="2016224"/>
          </a:xfrm>
          <a:prstGeom prst="rect">
            <a:avLst/>
          </a:prstGeom>
          <a:noFill/>
          <a:ln>
            <a:noFill/>
          </a:ln>
          <a:extLst>
            <a:ext uri="{53640926-AAD7-44D8-BBD7-CCE9431645EC}">
              <a14:shadowObscured xmlns:a14="http://schemas.microsoft.com/office/drawing/2010/main"/>
            </a:ext>
          </a:extLst>
        </p:spPr>
      </p:pic>
      <p:sp>
        <p:nvSpPr>
          <p:cNvPr id="7" name="2 Marcador de contenido"/>
          <p:cNvSpPr txBox="1">
            <a:spLocks/>
          </p:cNvSpPr>
          <p:nvPr/>
        </p:nvSpPr>
        <p:spPr>
          <a:xfrm>
            <a:off x="4836594" y="6081359"/>
            <a:ext cx="3456384" cy="15765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dirty="0" smtClean="0"/>
              <a:t>Rejilla de evacuación de desechos</a:t>
            </a:r>
          </a:p>
        </p:txBody>
      </p:sp>
    </p:spTree>
    <p:extLst>
      <p:ext uri="{BB962C8B-B14F-4D97-AF65-F5344CB8AC3E}">
        <p14:creationId xmlns:p14="http://schemas.microsoft.com/office/powerpoint/2010/main" val="95308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6347713" cy="587152"/>
          </a:xfrm>
        </p:spPr>
        <p:txBody>
          <a:bodyPr>
            <a:normAutofit/>
          </a:bodyPr>
          <a:lstStyle/>
          <a:p>
            <a:pPr algn="ctr"/>
            <a:r>
              <a:rPr lang="es-EC" sz="2400" b="1" dirty="0" smtClean="0">
                <a:solidFill>
                  <a:schemeClr val="tx1"/>
                </a:solidFill>
              </a:rPr>
              <a:t>Área de mantenimiento de aeronaves</a:t>
            </a:r>
            <a:endParaRPr lang="es-EC" sz="2400" b="1" dirty="0">
              <a:solidFill>
                <a:schemeClr val="tx1"/>
              </a:solidFill>
            </a:endParaRPr>
          </a:p>
        </p:txBody>
      </p:sp>
      <p:sp>
        <p:nvSpPr>
          <p:cNvPr id="3" name="2 Marcador de contenido"/>
          <p:cNvSpPr>
            <a:spLocks noGrp="1"/>
          </p:cNvSpPr>
          <p:nvPr>
            <p:ph idx="1"/>
          </p:nvPr>
        </p:nvSpPr>
        <p:spPr>
          <a:xfrm>
            <a:off x="683568" y="1196752"/>
            <a:ext cx="6347714" cy="5400600"/>
          </a:xfrm>
        </p:spPr>
        <p:txBody>
          <a:bodyPr>
            <a:normAutofit lnSpcReduction="10000"/>
          </a:bodyPr>
          <a:lstStyle/>
          <a:p>
            <a:r>
              <a:rPr lang="es-EC" dirty="0" smtClean="0"/>
              <a:t>Mantenimiento menor de aeronaves</a:t>
            </a:r>
          </a:p>
          <a:p>
            <a:r>
              <a:rPr lang="es-EC" dirty="0" smtClean="0"/>
              <a:t>Incluye área de suelda</a:t>
            </a:r>
          </a:p>
          <a:p>
            <a:endParaRPr lang="es-EC" dirty="0"/>
          </a:p>
          <a:p>
            <a:endParaRPr lang="es-EC" dirty="0" smtClean="0"/>
          </a:p>
          <a:p>
            <a:endParaRPr lang="es-EC" dirty="0"/>
          </a:p>
          <a:p>
            <a:endParaRPr lang="es-EC" dirty="0" smtClean="0"/>
          </a:p>
          <a:p>
            <a:endParaRPr lang="es-EC" dirty="0"/>
          </a:p>
          <a:p>
            <a:endParaRPr lang="es-EC" dirty="0" smtClean="0"/>
          </a:p>
          <a:p>
            <a:endParaRPr lang="es-EC" dirty="0"/>
          </a:p>
          <a:p>
            <a:endParaRPr lang="es-EC" dirty="0" smtClean="0"/>
          </a:p>
          <a:p>
            <a:r>
              <a:rPr lang="es-EC" dirty="0" smtClean="0"/>
              <a:t>Generación de:</a:t>
            </a:r>
          </a:p>
          <a:p>
            <a:pPr marL="0" indent="0">
              <a:buNone/>
            </a:pPr>
            <a:r>
              <a:rPr lang="es-EC" dirty="0" smtClean="0"/>
              <a:t>Desechos comunes</a:t>
            </a:r>
          </a:p>
          <a:p>
            <a:pPr marL="0" indent="0">
              <a:buNone/>
            </a:pPr>
            <a:r>
              <a:rPr lang="es-EC" dirty="0" smtClean="0"/>
              <a:t>Piezas obsoletas de aeronaves</a:t>
            </a:r>
          </a:p>
          <a:p>
            <a:pPr marL="0" indent="0" algn="ctr">
              <a:buNone/>
            </a:pPr>
            <a:r>
              <a:rPr lang="es-EC" dirty="0" smtClean="0"/>
              <a:t>Uso esporádico del área</a:t>
            </a:r>
            <a:endParaRPr lang="es-EC" dirty="0"/>
          </a:p>
        </p:txBody>
      </p:sp>
      <p:pic>
        <p:nvPicPr>
          <p:cNvPr id="4" name="3 Imagen" descr="C:\Users\Usuario\Pictures\base aerea cotopaxi\118.JPG"/>
          <p:cNvPicPr/>
          <p:nvPr/>
        </p:nvPicPr>
        <p:blipFill rotWithShape="1">
          <a:blip r:embed="rId2" cstate="screen">
            <a:extLst>
              <a:ext uri="{28A0092B-C50C-407E-A947-70E740481C1C}">
                <a14:useLocalDpi xmlns:a14="http://schemas.microsoft.com/office/drawing/2010/main" val="0"/>
              </a:ext>
            </a:extLst>
          </a:blip>
          <a:srcRect/>
          <a:stretch/>
        </p:blipFill>
        <p:spPr bwMode="auto">
          <a:xfrm>
            <a:off x="2195736" y="2204864"/>
            <a:ext cx="4558536" cy="27575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707886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5022</TotalTime>
  <Words>3754</Words>
  <Application>Microsoft Office PowerPoint</Application>
  <PresentationFormat>Presentación en pantalla (4:3)</PresentationFormat>
  <Paragraphs>624</Paragraphs>
  <Slides>62</Slides>
  <Notes>0</Notes>
  <HiddenSlides>0</HiddenSlides>
  <MMClips>0</MMClips>
  <ScaleCrop>false</ScaleCrop>
  <HeadingPairs>
    <vt:vector size="4" baseType="variant">
      <vt:variant>
        <vt:lpstr>Tema</vt:lpstr>
      </vt:variant>
      <vt:variant>
        <vt:i4>1</vt:i4>
      </vt:variant>
      <vt:variant>
        <vt:lpstr>Títulos de diapositiva</vt:lpstr>
      </vt:variant>
      <vt:variant>
        <vt:i4>62</vt:i4>
      </vt:variant>
    </vt:vector>
  </HeadingPairs>
  <TitlesOfParts>
    <vt:vector size="63" baseType="lpstr">
      <vt:lpstr>Faceta</vt:lpstr>
      <vt:lpstr>“ESTUDIO DE IMPACTO AMBIENTAL EX-POST Y PROPUESTA DE PLAN DE MANEJO AMBIENTAL PARA LA BASE AEREA COTOPAXI”</vt:lpstr>
      <vt:lpstr>BASE AÉREA COTOPAXI</vt:lpstr>
      <vt:lpstr>Descripción de la Base Aérea Cotopaxi</vt:lpstr>
      <vt:lpstr>Presentación de PowerPoint</vt:lpstr>
      <vt:lpstr>Área de Alojamiento del Cuerpo Militar</vt:lpstr>
      <vt:lpstr>Área de Generación de energía</vt:lpstr>
      <vt:lpstr>Áreas recreacionales</vt:lpstr>
      <vt:lpstr>Área de Alimentación</vt:lpstr>
      <vt:lpstr>Área de mantenimiento de aeronaves</vt:lpstr>
      <vt:lpstr>Área de Transportación</vt:lpstr>
      <vt:lpstr>Área de Caniles</vt:lpstr>
      <vt:lpstr>Generador eléctrico de emergencia</vt:lpstr>
      <vt:lpstr>Área de almacenamiento y abastecimiento de combustible</vt:lpstr>
      <vt:lpstr>EMDA</vt:lpstr>
      <vt:lpstr>Bodega</vt:lpstr>
      <vt:lpstr>Consumo de agua potable</vt:lpstr>
      <vt:lpstr>Presentación de PowerPoint</vt:lpstr>
      <vt:lpstr>Legislación aplicable</vt:lpstr>
      <vt:lpstr>Marco metodológico</vt:lpstr>
      <vt:lpstr>Metodología de gabinete</vt:lpstr>
      <vt:lpstr>Línea Base:</vt:lpstr>
      <vt:lpstr>Tipo de suelo</vt:lpstr>
      <vt:lpstr>Presentación de PowerPoint</vt:lpstr>
      <vt:lpstr>Presentación de PowerPoint</vt:lpstr>
      <vt:lpstr>Calidad del Agua</vt:lpstr>
      <vt:lpstr>Resultados de análisis efluente Cocina</vt:lpstr>
      <vt:lpstr>Resultados de análisis efluente Taller Automotriz</vt:lpstr>
      <vt:lpstr>EVALUACION DE IMPACTOS AMBIENTALES</vt:lpstr>
      <vt:lpstr>Determinación de Cumplimiento de Legislación Ambiental</vt:lpstr>
      <vt:lpstr>Análisis del cumplimiento Ambiental </vt:lpstr>
      <vt:lpstr>Análisis del Cumplimiento Ambiental</vt:lpstr>
      <vt:lpstr>Matriz de Leopold</vt:lpstr>
      <vt:lpstr>Importancia</vt:lpstr>
      <vt:lpstr>Magnitud</vt:lpstr>
      <vt:lpstr>Áreas y actividades a ser evaluadas</vt:lpstr>
      <vt:lpstr>Componentes ambientales considerados</vt:lpstr>
      <vt:lpstr>Presentación de PowerPoint</vt:lpstr>
      <vt:lpstr>Presentación de PowerPoint</vt:lpstr>
      <vt:lpstr>Presentación de PowerPoint</vt:lpstr>
      <vt:lpstr>Presentación de PowerPoint</vt:lpstr>
      <vt:lpstr>Presentación de PowerPoint</vt:lpstr>
      <vt:lpstr>Presentación de PowerPoint</vt:lpstr>
      <vt:lpstr>Matriz final de valoración de los Impactos</vt:lpstr>
      <vt:lpstr>Discusión de los resultados de la evaluación de impactos.</vt:lpstr>
      <vt:lpstr>Discusión de los resultados de la evaluación de impactos.</vt:lpstr>
      <vt:lpstr>Análisis de riesgos endógenos</vt:lpstr>
      <vt:lpstr>Análisis de riesgos exógenos</vt:lpstr>
      <vt:lpstr>Área de influencia</vt:lpstr>
      <vt:lpstr>Socioeconómica Directa</vt:lpstr>
      <vt:lpstr>PROPUESTA DE PLAN DE MANEJO AMBIENTAL</vt:lpstr>
      <vt:lpstr>Subplanes</vt:lpstr>
      <vt:lpstr>Presentación de PowerPoint</vt:lpstr>
      <vt:lpstr>PLAN DE CONTINGENCIAS</vt:lpstr>
      <vt:lpstr>PLAN DE MANEJO DE DESECHOS</vt:lpstr>
      <vt:lpstr>PLAN DE MONITOREO Y SEGUIMIENTO</vt:lpstr>
      <vt:lpstr>Conclusiones</vt:lpstr>
      <vt:lpstr>Presentación de PowerPoint</vt:lpstr>
      <vt:lpstr>Presentación de PowerPoint</vt:lpstr>
      <vt:lpstr>Recomendaciones</vt:lpstr>
      <vt:lpstr>Presentación de PowerPoint</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275</cp:revision>
  <dcterms:created xsi:type="dcterms:W3CDTF">2015-02-23T00:27:54Z</dcterms:created>
  <dcterms:modified xsi:type="dcterms:W3CDTF">2015-05-20T06:19:38Z</dcterms:modified>
</cp:coreProperties>
</file>