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xml" ContentType="application/vnd.openxmlformats-officedocument.drawingml.chart+xml"/>
  <Override PartName="/ppt/notesSlides/notesSlide35.xml" ContentType="application/vnd.openxmlformats-officedocument.presentationml.notesSlide+xml"/>
  <Override PartName="/ppt/charts/chart6.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0" r:id="rId1"/>
  </p:sldMasterIdLst>
  <p:notesMasterIdLst>
    <p:notesMasterId r:id="rId48"/>
  </p:notesMasterIdLst>
  <p:sldIdLst>
    <p:sldId id="256" r:id="rId2"/>
    <p:sldId id="262" r:id="rId3"/>
    <p:sldId id="261" r:id="rId4"/>
    <p:sldId id="258" r:id="rId5"/>
    <p:sldId id="259"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2" r:id="rId35"/>
    <p:sldId id="293" r:id="rId36"/>
    <p:sldId id="294" r:id="rId37"/>
    <p:sldId id="290" r:id="rId38"/>
    <p:sldId id="291" r:id="rId39"/>
    <p:sldId id="295" r:id="rId40"/>
    <p:sldId id="296" r:id="rId41"/>
    <p:sldId id="297" r:id="rId42"/>
    <p:sldId id="298" r:id="rId43"/>
    <p:sldId id="299" r:id="rId44"/>
    <p:sldId id="301" r:id="rId45"/>
    <p:sldId id="302" r:id="rId46"/>
    <p:sldId id="300" r:id="rId4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5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D:\lopezj\Documents\JUANFER\MAESTRIA\TESIS\TESIS%20FINAL\formato%20de%20resistencia%20a%20la%20compresi&#243;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uanFer:Documents:MAESTRIA:TESIS:TESIS%20FINAL:formato%20de%20resistencia%20a%20la%20compresi&#243;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JuanFer:Documents:MAESTRIA:TESIS:TESIS%20FINAL:formato%20de%20resistencia%20a%20la%20compresi&#243;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lopezj\Documents\JUANFER\MAESTRIA\TESIS\TESIS%20FINAL\formato%20de%20resistencia%20a%20la%20compresi&#243;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lopezj\Documents\JUANFER\MAESTRIA\TESIS\TESIS%20FINAL\formato%20de%20resistencia%20a%20la%20compresi&#243;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lopezj\Documents\JUANFER\MAESTRIA\TESIS\TESIS%20FINAL\formato%20de%20resistencia%20a%20la%20compresi&#243;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ES"/>
              <a:t>RESISTENCIA A LA COMPRESIÓN EN MUESTRAS</a:t>
            </a:r>
          </a:p>
        </c:rich>
      </c:tx>
      <c:layout/>
      <c:overlay val="0"/>
    </c:title>
    <c:autoTitleDeleted val="0"/>
    <c:plotArea>
      <c:layout/>
      <c:barChart>
        <c:barDir val="col"/>
        <c:grouping val="clustered"/>
        <c:varyColors val="0"/>
        <c:ser>
          <c:idx val="0"/>
          <c:order val="0"/>
          <c:tx>
            <c:strRef>
              <c:f>'GRAFICAS (3)'!$D$3</c:f>
              <c:strCache>
                <c:ptCount val="1"/>
                <c:pt idx="0">
                  <c:v>RESISTENCIA MPA</c:v>
                </c:pt>
              </c:strCache>
            </c:strRef>
          </c:tx>
          <c:invertIfNegative val="0"/>
          <c:cat>
            <c:strRef>
              <c:f>'GRAFICAS (3)'!$C$4:$C$7</c:f>
              <c:strCache>
                <c:ptCount val="4"/>
                <c:pt idx="0">
                  <c:v>B1 (CILINDRICO)</c:v>
                </c:pt>
                <c:pt idx="1">
                  <c:v>B2</c:v>
                </c:pt>
                <c:pt idx="2">
                  <c:v>B3</c:v>
                </c:pt>
                <c:pt idx="3">
                  <c:v>B4</c:v>
                </c:pt>
              </c:strCache>
            </c:strRef>
          </c:cat>
          <c:val>
            <c:numRef>
              <c:f>'GRAFICAS (3)'!$D$4:$D$7</c:f>
              <c:numCache>
                <c:formatCode>0.00</c:formatCode>
                <c:ptCount val="4"/>
                <c:pt idx="0">
                  <c:v>0.343245</c:v>
                </c:pt>
                <c:pt idx="1">
                  <c:v>2.726346</c:v>
                </c:pt>
                <c:pt idx="2">
                  <c:v>0.608034</c:v>
                </c:pt>
                <c:pt idx="3">
                  <c:v>3.099012</c:v>
                </c:pt>
              </c:numCache>
            </c:numRef>
          </c:val>
        </c:ser>
        <c:ser>
          <c:idx val="1"/>
          <c:order val="1"/>
          <c:tx>
            <c:strRef>
              <c:f>'GRAFICAS (3)'!$E$3</c:f>
              <c:strCache>
                <c:ptCount val="1"/>
                <c:pt idx="0">
                  <c:v>% BIOMASA</c:v>
                </c:pt>
              </c:strCache>
            </c:strRef>
          </c:tx>
          <c:invertIfNegative val="0"/>
          <c:cat>
            <c:strRef>
              <c:f>'GRAFICAS (3)'!$C$4:$C$7</c:f>
              <c:strCache>
                <c:ptCount val="4"/>
                <c:pt idx="0">
                  <c:v>B1 (CILINDRICO)</c:v>
                </c:pt>
                <c:pt idx="1">
                  <c:v>B2</c:v>
                </c:pt>
                <c:pt idx="2">
                  <c:v>B3</c:v>
                </c:pt>
                <c:pt idx="3">
                  <c:v>B4</c:v>
                </c:pt>
              </c:strCache>
            </c:strRef>
          </c:cat>
          <c:val>
            <c:numRef>
              <c:f>'GRAFICAS (3)'!$E$4:$E$7</c:f>
              <c:numCache>
                <c:formatCode>General</c:formatCode>
                <c:ptCount val="4"/>
                <c:pt idx="0">
                  <c:v>2.67</c:v>
                </c:pt>
                <c:pt idx="1">
                  <c:v>1.71</c:v>
                </c:pt>
                <c:pt idx="2">
                  <c:v>1.56</c:v>
                </c:pt>
                <c:pt idx="3">
                  <c:v>3.72</c:v>
                </c:pt>
              </c:numCache>
            </c:numRef>
          </c:val>
        </c:ser>
        <c:dLbls>
          <c:showLegendKey val="0"/>
          <c:showVal val="0"/>
          <c:showCatName val="0"/>
          <c:showSerName val="0"/>
          <c:showPercent val="0"/>
          <c:showBubbleSize val="0"/>
        </c:dLbls>
        <c:gapWidth val="150"/>
        <c:axId val="1868031768"/>
        <c:axId val="1893787528"/>
      </c:barChart>
      <c:catAx>
        <c:axId val="1868031768"/>
        <c:scaling>
          <c:orientation val="minMax"/>
        </c:scaling>
        <c:delete val="0"/>
        <c:axPos val="b"/>
        <c:majorTickMark val="none"/>
        <c:minorTickMark val="none"/>
        <c:tickLblPos val="nextTo"/>
        <c:crossAx val="1893787528"/>
        <c:crosses val="autoZero"/>
        <c:auto val="1"/>
        <c:lblAlgn val="ctr"/>
        <c:lblOffset val="100"/>
        <c:noMultiLvlLbl val="0"/>
      </c:catAx>
      <c:valAx>
        <c:axId val="1893787528"/>
        <c:scaling>
          <c:orientation val="minMax"/>
        </c:scaling>
        <c:delete val="0"/>
        <c:axPos val="l"/>
        <c:majorGridlines/>
        <c:title>
          <c:tx>
            <c:rich>
              <a:bodyPr/>
              <a:lstStyle/>
              <a:p>
                <a:pPr>
                  <a:defRPr/>
                </a:pPr>
                <a:r>
                  <a:rPr lang="es-ES"/>
                  <a:t>RESISTENCIA EN MPA</a:t>
                </a:r>
              </a:p>
            </c:rich>
          </c:tx>
          <c:layout/>
          <c:overlay val="0"/>
        </c:title>
        <c:numFmt formatCode="0.00" sourceLinked="1"/>
        <c:majorTickMark val="none"/>
        <c:minorTickMark val="none"/>
        <c:tickLblPos val="nextTo"/>
        <c:crossAx val="1868031768"/>
        <c:crosses val="autoZero"/>
        <c:crossBetween val="between"/>
      </c:valAx>
      <c:dTable>
        <c:showHorzBorder val="1"/>
        <c:showVertBorder val="1"/>
        <c:showOutline val="1"/>
        <c:showKeys val="1"/>
      </c:dTable>
      <c:spPr>
        <a:solidFill>
          <a:schemeClr val="lt1"/>
        </a:solidFill>
        <a:ln w="28575" cap="flat" cmpd="sng" algn="ctr">
          <a:solidFill>
            <a:schemeClr val="accent1"/>
          </a:solidFill>
          <a:prstDash val="solid"/>
        </a:ln>
        <a:effectLst/>
      </c:spPr>
    </c:plotArea>
    <c:plotVisOnly val="1"/>
    <c:dispBlanksAs val="gap"/>
    <c:showDLblsOverMax val="0"/>
  </c:chart>
  <c:spPr>
    <a:effectLst>
      <a:glow rad="63500">
        <a:schemeClr val="accent1">
          <a:satMod val="175000"/>
          <a:alpha val="40000"/>
        </a:schemeClr>
      </a:glow>
      <a:outerShdw blurRad="50800" dist="38100" dir="2700000" algn="tl" rotWithShape="0">
        <a:prstClr val="black">
          <a:alpha val="40000"/>
        </a:prstClr>
      </a:out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ES"/>
              <a:t>DOSIFICACIÓN MUESTRAS</a:t>
            </a:r>
          </a:p>
        </c:rich>
      </c:tx>
      <c:layout/>
      <c:overlay val="0"/>
    </c:title>
    <c:autoTitleDeleted val="0"/>
    <c:plotArea>
      <c:layout/>
      <c:barChart>
        <c:barDir val="col"/>
        <c:grouping val="clustered"/>
        <c:varyColors val="0"/>
        <c:ser>
          <c:idx val="0"/>
          <c:order val="0"/>
          <c:tx>
            <c:strRef>
              <c:f>GRAFICAS!$L$34</c:f>
              <c:strCache>
                <c:ptCount val="1"/>
                <c:pt idx="0">
                  <c:v>B1</c:v>
                </c:pt>
              </c:strCache>
            </c:strRef>
          </c:tx>
          <c:invertIfNegative val="0"/>
          <c:cat>
            <c:strRef>
              <c:f>GRAFICAS!$M$33:$P$33</c:f>
              <c:strCache>
                <c:ptCount val="4"/>
                <c:pt idx="0">
                  <c:v>CEMENTO</c:v>
                </c:pt>
                <c:pt idx="1">
                  <c:v>ARENA</c:v>
                </c:pt>
                <c:pt idx="2">
                  <c:v>BIOMASA</c:v>
                </c:pt>
                <c:pt idx="3">
                  <c:v>POLVO DE PIEDRA</c:v>
                </c:pt>
              </c:strCache>
            </c:strRef>
          </c:cat>
          <c:val>
            <c:numRef>
              <c:f>GRAFICAS!$M$34:$P$34</c:f>
              <c:numCache>
                <c:formatCode>General</c:formatCode>
                <c:ptCount val="4"/>
                <c:pt idx="0">
                  <c:v>1.0</c:v>
                </c:pt>
                <c:pt idx="1">
                  <c:v>0.56</c:v>
                </c:pt>
                <c:pt idx="2">
                  <c:v>2.67</c:v>
                </c:pt>
                <c:pt idx="3">
                  <c:v>0.0</c:v>
                </c:pt>
              </c:numCache>
            </c:numRef>
          </c:val>
        </c:ser>
        <c:ser>
          <c:idx val="1"/>
          <c:order val="1"/>
          <c:tx>
            <c:strRef>
              <c:f>GRAFICAS!$L$35</c:f>
              <c:strCache>
                <c:ptCount val="1"/>
                <c:pt idx="0">
                  <c:v>B2</c:v>
                </c:pt>
              </c:strCache>
            </c:strRef>
          </c:tx>
          <c:invertIfNegative val="0"/>
          <c:cat>
            <c:strRef>
              <c:f>GRAFICAS!$M$33:$P$33</c:f>
              <c:strCache>
                <c:ptCount val="4"/>
                <c:pt idx="0">
                  <c:v>CEMENTO</c:v>
                </c:pt>
                <c:pt idx="1">
                  <c:v>ARENA</c:v>
                </c:pt>
                <c:pt idx="2">
                  <c:v>BIOMASA</c:v>
                </c:pt>
                <c:pt idx="3">
                  <c:v>POLVO DE PIEDRA</c:v>
                </c:pt>
              </c:strCache>
            </c:strRef>
          </c:cat>
          <c:val>
            <c:numRef>
              <c:f>GRAFICAS!$M$35:$P$35</c:f>
              <c:numCache>
                <c:formatCode>General</c:formatCode>
                <c:ptCount val="4"/>
                <c:pt idx="0">
                  <c:v>1.0</c:v>
                </c:pt>
                <c:pt idx="1">
                  <c:v>0.0</c:v>
                </c:pt>
                <c:pt idx="2">
                  <c:v>1.71</c:v>
                </c:pt>
                <c:pt idx="3">
                  <c:v>0.0</c:v>
                </c:pt>
              </c:numCache>
            </c:numRef>
          </c:val>
        </c:ser>
        <c:ser>
          <c:idx val="2"/>
          <c:order val="2"/>
          <c:tx>
            <c:strRef>
              <c:f>GRAFICAS!$L$36</c:f>
              <c:strCache>
                <c:ptCount val="1"/>
                <c:pt idx="0">
                  <c:v>B3</c:v>
                </c:pt>
              </c:strCache>
            </c:strRef>
          </c:tx>
          <c:invertIfNegative val="0"/>
          <c:cat>
            <c:strRef>
              <c:f>GRAFICAS!$M$33:$P$33</c:f>
              <c:strCache>
                <c:ptCount val="4"/>
                <c:pt idx="0">
                  <c:v>CEMENTO</c:v>
                </c:pt>
                <c:pt idx="1">
                  <c:v>ARENA</c:v>
                </c:pt>
                <c:pt idx="2">
                  <c:v>BIOMASA</c:v>
                </c:pt>
                <c:pt idx="3">
                  <c:v>POLVO DE PIEDRA</c:v>
                </c:pt>
              </c:strCache>
            </c:strRef>
          </c:cat>
          <c:val>
            <c:numRef>
              <c:f>GRAFICAS!$M$36:$P$36</c:f>
              <c:numCache>
                <c:formatCode>General</c:formatCode>
                <c:ptCount val="4"/>
                <c:pt idx="0">
                  <c:v>1.0</c:v>
                </c:pt>
                <c:pt idx="1">
                  <c:v>0.0</c:v>
                </c:pt>
                <c:pt idx="2">
                  <c:v>1.56</c:v>
                </c:pt>
                <c:pt idx="3">
                  <c:v>0.79</c:v>
                </c:pt>
              </c:numCache>
            </c:numRef>
          </c:val>
        </c:ser>
        <c:ser>
          <c:idx val="3"/>
          <c:order val="3"/>
          <c:tx>
            <c:strRef>
              <c:f>GRAFICAS!$L$37</c:f>
              <c:strCache>
                <c:ptCount val="1"/>
                <c:pt idx="0">
                  <c:v>B4</c:v>
                </c:pt>
              </c:strCache>
            </c:strRef>
          </c:tx>
          <c:invertIfNegative val="0"/>
          <c:dLbls>
            <c:showLegendKey val="0"/>
            <c:showVal val="1"/>
            <c:showCatName val="0"/>
            <c:showSerName val="0"/>
            <c:showPercent val="0"/>
            <c:showBubbleSize val="0"/>
            <c:showLeaderLines val="0"/>
          </c:dLbls>
          <c:cat>
            <c:strRef>
              <c:f>GRAFICAS!$M$33:$P$33</c:f>
              <c:strCache>
                <c:ptCount val="4"/>
                <c:pt idx="0">
                  <c:v>CEMENTO</c:v>
                </c:pt>
                <c:pt idx="1">
                  <c:v>ARENA</c:v>
                </c:pt>
                <c:pt idx="2">
                  <c:v>BIOMASA</c:v>
                </c:pt>
                <c:pt idx="3">
                  <c:v>POLVO DE PIEDRA</c:v>
                </c:pt>
              </c:strCache>
            </c:strRef>
          </c:cat>
          <c:val>
            <c:numRef>
              <c:f>GRAFICAS!$M$37:$P$37</c:f>
              <c:numCache>
                <c:formatCode>General</c:formatCode>
                <c:ptCount val="4"/>
                <c:pt idx="0">
                  <c:v>1.0</c:v>
                </c:pt>
                <c:pt idx="1">
                  <c:v>1.08</c:v>
                </c:pt>
                <c:pt idx="2">
                  <c:v>3.72</c:v>
                </c:pt>
                <c:pt idx="3">
                  <c:v>0.0</c:v>
                </c:pt>
              </c:numCache>
            </c:numRef>
          </c:val>
        </c:ser>
        <c:dLbls>
          <c:showLegendKey val="0"/>
          <c:showVal val="0"/>
          <c:showCatName val="0"/>
          <c:showSerName val="0"/>
          <c:showPercent val="0"/>
          <c:showBubbleSize val="0"/>
        </c:dLbls>
        <c:gapWidth val="150"/>
        <c:axId val="1866798872"/>
        <c:axId val="1843174184"/>
      </c:barChart>
      <c:catAx>
        <c:axId val="1866798872"/>
        <c:scaling>
          <c:orientation val="minMax"/>
        </c:scaling>
        <c:delete val="0"/>
        <c:axPos val="b"/>
        <c:majorTickMark val="none"/>
        <c:minorTickMark val="none"/>
        <c:tickLblPos val="nextTo"/>
        <c:crossAx val="1843174184"/>
        <c:crosses val="autoZero"/>
        <c:auto val="1"/>
        <c:lblAlgn val="ctr"/>
        <c:lblOffset val="100"/>
        <c:noMultiLvlLbl val="0"/>
      </c:catAx>
      <c:valAx>
        <c:axId val="1843174184"/>
        <c:scaling>
          <c:orientation val="minMax"/>
        </c:scaling>
        <c:delete val="0"/>
        <c:axPos val="l"/>
        <c:majorGridlines>
          <c:spPr>
            <a:effectLst>
              <a:innerShdw blurRad="63500" dist="50800" dir="16200000">
                <a:prstClr val="black">
                  <a:alpha val="50000"/>
                </a:prstClr>
              </a:innerShdw>
            </a:effectLst>
          </c:spPr>
        </c:majorGridlines>
        <c:title>
          <c:tx>
            <c:rich>
              <a:bodyPr/>
              <a:lstStyle/>
              <a:p>
                <a:pPr>
                  <a:defRPr/>
                </a:pPr>
                <a:r>
                  <a:rPr lang="es-ES"/>
                  <a:t>RELACIÓN VOLUMÉTRICA</a:t>
                </a:r>
              </a:p>
            </c:rich>
          </c:tx>
          <c:layout/>
          <c:overlay val="0"/>
        </c:title>
        <c:numFmt formatCode="General" sourceLinked="1"/>
        <c:majorTickMark val="none"/>
        <c:minorTickMark val="none"/>
        <c:tickLblPos val="nextTo"/>
        <c:crossAx val="1866798872"/>
        <c:crosses val="autoZero"/>
        <c:crossBetween val="between"/>
      </c:valAx>
      <c:dTable>
        <c:showHorzBorder val="1"/>
        <c:showVertBorder val="1"/>
        <c:showOutline val="1"/>
        <c:showKeys val="1"/>
      </c:dTable>
      <c:spPr>
        <a:effectLst>
          <a:glow rad="63500">
            <a:schemeClr val="accent1">
              <a:satMod val="175000"/>
              <a:alpha val="40000"/>
            </a:schemeClr>
          </a:glow>
        </a:effectLst>
      </c:spPr>
    </c:plotArea>
    <c:plotVisOnly val="1"/>
    <c:dispBlanksAs val="gap"/>
    <c:showDLblsOverMax val="0"/>
  </c:chart>
  <c:spPr>
    <a:solidFill>
      <a:schemeClr val="lt1"/>
    </a:solidFill>
    <a:ln w="28575"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ES"/>
              <a:t>DENSIDAD VS RESISTENCIA</a:t>
            </a:r>
          </a:p>
        </c:rich>
      </c:tx>
      <c:layout/>
      <c:overlay val="0"/>
    </c:title>
    <c:autoTitleDeleted val="0"/>
    <c:plotArea>
      <c:layout/>
      <c:scatterChart>
        <c:scatterStyle val="smoothMarker"/>
        <c:varyColors val="0"/>
        <c:ser>
          <c:idx val="0"/>
          <c:order val="0"/>
          <c:spPr>
            <a:ln w="25400" cap="flat" cmpd="sng" algn="ctr">
              <a:solidFill>
                <a:schemeClr val="accent2"/>
              </a:solidFill>
              <a:prstDash val="solid"/>
            </a:ln>
            <a:effectLst/>
          </c:spPr>
          <c:marker>
            <c:spPr>
              <a:solidFill>
                <a:schemeClr val="lt1"/>
              </a:solidFill>
              <a:ln w="25400" cap="flat" cmpd="sng" algn="ctr">
                <a:solidFill>
                  <a:schemeClr val="accent2"/>
                </a:solidFill>
                <a:prstDash val="solid"/>
              </a:ln>
              <a:effectLst/>
            </c:spPr>
          </c:marker>
          <c:dLbls>
            <c:dLbl>
              <c:idx val="0"/>
              <c:layout>
                <c:manualLayout>
                  <c:x val="0.00271739130434783"/>
                  <c:y val="-0.0342465753424657"/>
                </c:manualLayout>
              </c:layout>
              <c:tx>
                <c:rich>
                  <a:bodyPr/>
                  <a:lstStyle/>
                  <a:p>
                    <a:r>
                      <a:rPr lang="es-ES"/>
                      <a:t>B4</a:t>
                    </a:r>
                  </a:p>
                </c:rich>
              </c:tx>
              <c:dLblPos val="r"/>
              <c:showLegendKey val="0"/>
              <c:showVal val="1"/>
              <c:showCatName val="1"/>
              <c:showSerName val="0"/>
              <c:showPercent val="0"/>
              <c:showBubbleSize val="0"/>
            </c:dLbl>
            <c:dLbl>
              <c:idx val="1"/>
              <c:layout>
                <c:manualLayout>
                  <c:x val="0.0108695652173913"/>
                  <c:y val="-0.0102739726027397"/>
                </c:manualLayout>
              </c:layout>
              <c:tx>
                <c:rich>
                  <a:bodyPr/>
                  <a:lstStyle/>
                  <a:p>
                    <a:r>
                      <a:rPr lang="es-ES"/>
                      <a:t>B2</a:t>
                    </a:r>
                  </a:p>
                </c:rich>
              </c:tx>
              <c:dLblPos val="r"/>
              <c:showLegendKey val="0"/>
              <c:showVal val="1"/>
              <c:showCatName val="1"/>
              <c:showSerName val="0"/>
              <c:showPercent val="0"/>
              <c:showBubbleSize val="0"/>
            </c:dLbl>
            <c:dLbl>
              <c:idx val="2"/>
              <c:layout>
                <c:manualLayout>
                  <c:x val="-0.0652173913043478"/>
                  <c:y val="-0.0479452054794521"/>
                </c:manualLayout>
              </c:layout>
              <c:tx>
                <c:rich>
                  <a:bodyPr/>
                  <a:lstStyle/>
                  <a:p>
                    <a:r>
                      <a:rPr lang="es-ES"/>
                      <a:t>B3</a:t>
                    </a:r>
                  </a:p>
                </c:rich>
              </c:tx>
              <c:dLblPos val="r"/>
              <c:showLegendKey val="0"/>
              <c:showVal val="1"/>
              <c:showCatName val="1"/>
              <c:showSerName val="0"/>
              <c:showPercent val="0"/>
              <c:showBubbleSize val="0"/>
            </c:dLbl>
            <c:dLbl>
              <c:idx val="3"/>
              <c:tx>
                <c:rich>
                  <a:bodyPr/>
                  <a:lstStyle/>
                  <a:p>
                    <a:r>
                      <a:rPr lang="es-ES"/>
                      <a:t>B4</a:t>
                    </a:r>
                  </a:p>
                </c:rich>
              </c:tx>
              <c:dLblPos val="r"/>
              <c:showLegendKey val="0"/>
              <c:showVal val="1"/>
              <c:showCatName val="1"/>
              <c:showSerName val="0"/>
              <c:showPercent val="0"/>
              <c:showBubbleSize val="0"/>
            </c:dLbl>
            <c:spPr>
              <a:solidFill>
                <a:schemeClr val="accent3"/>
              </a:solidFill>
              <a:ln w="25400" cap="flat" cmpd="sng" algn="ctr">
                <a:solidFill>
                  <a:schemeClr val="accent3">
                    <a:shade val="50000"/>
                  </a:schemeClr>
                </a:solidFill>
                <a:prstDash val="solid"/>
              </a:ln>
              <a:effectLst/>
            </c:spPr>
            <c:dLblPos val="r"/>
            <c:showLegendKey val="0"/>
            <c:showVal val="1"/>
            <c:showCatName val="1"/>
            <c:showSerName val="0"/>
            <c:showPercent val="0"/>
            <c:showBubbleSize val="0"/>
            <c:showLeaderLines val="0"/>
          </c:dLbls>
          <c:xVal>
            <c:numRef>
              <c:f>'GRAFICAS (2)'!$D$4:$D$6</c:f>
              <c:numCache>
                <c:formatCode>0.00</c:formatCode>
                <c:ptCount val="3"/>
                <c:pt idx="0">
                  <c:v>0.742222222222222</c:v>
                </c:pt>
                <c:pt idx="1">
                  <c:v>0.764444444444444</c:v>
                </c:pt>
                <c:pt idx="2">
                  <c:v>1.16888888888889</c:v>
                </c:pt>
              </c:numCache>
            </c:numRef>
          </c:xVal>
          <c:yVal>
            <c:numRef>
              <c:f>'GRAFICAS (2)'!$E$4:$E$6</c:f>
              <c:numCache>
                <c:formatCode>0.00</c:formatCode>
                <c:ptCount val="3"/>
                <c:pt idx="0">
                  <c:v>3.099012</c:v>
                </c:pt>
                <c:pt idx="1">
                  <c:v>2.726345999999999</c:v>
                </c:pt>
                <c:pt idx="2">
                  <c:v>0.608034</c:v>
                </c:pt>
              </c:numCache>
            </c:numRef>
          </c:yVal>
          <c:smooth val="1"/>
        </c:ser>
        <c:dLbls>
          <c:dLblPos val="r"/>
          <c:showLegendKey val="0"/>
          <c:showVal val="1"/>
          <c:showCatName val="1"/>
          <c:showSerName val="0"/>
          <c:showPercent val="0"/>
          <c:showBubbleSize val="0"/>
        </c:dLbls>
        <c:axId val="1858991416"/>
        <c:axId val="1857040040"/>
      </c:scatterChart>
      <c:valAx>
        <c:axId val="1858991416"/>
        <c:scaling>
          <c:orientation val="minMax"/>
        </c:scaling>
        <c:delete val="0"/>
        <c:axPos val="b"/>
        <c:title>
          <c:tx>
            <c:rich>
              <a:bodyPr/>
              <a:lstStyle/>
              <a:p>
                <a:pPr>
                  <a:defRPr/>
                </a:pPr>
                <a:r>
                  <a:rPr lang="es-ES"/>
                  <a:t>DENSIDAD gr/cm3</a:t>
                </a:r>
              </a:p>
            </c:rich>
          </c:tx>
          <c:layout/>
          <c:overlay val="0"/>
        </c:title>
        <c:numFmt formatCode="0.00" sourceLinked="1"/>
        <c:majorTickMark val="out"/>
        <c:minorTickMark val="none"/>
        <c:tickLblPos val="nextTo"/>
        <c:crossAx val="1857040040"/>
        <c:crosses val="autoZero"/>
        <c:crossBetween val="midCat"/>
      </c:valAx>
      <c:valAx>
        <c:axId val="1857040040"/>
        <c:scaling>
          <c:orientation val="minMax"/>
        </c:scaling>
        <c:delete val="0"/>
        <c:axPos val="l"/>
        <c:majorGridlines/>
        <c:title>
          <c:tx>
            <c:rich>
              <a:bodyPr/>
              <a:lstStyle/>
              <a:p>
                <a:pPr>
                  <a:defRPr/>
                </a:pPr>
                <a:r>
                  <a:rPr lang="es-ES"/>
                  <a:t>RESISTENCIA MPA</a:t>
                </a:r>
              </a:p>
            </c:rich>
          </c:tx>
          <c:layout/>
          <c:overlay val="0"/>
        </c:title>
        <c:numFmt formatCode="0.00" sourceLinked="1"/>
        <c:majorTickMark val="out"/>
        <c:minorTickMark val="none"/>
        <c:tickLblPos val="nextTo"/>
        <c:crossAx val="1858991416"/>
        <c:crosses val="autoZero"/>
        <c:crossBetween val="midCat"/>
      </c:valAx>
    </c:plotArea>
    <c:plotVisOnly val="1"/>
    <c:dispBlanksAs val="gap"/>
    <c:showDLblsOverMax val="0"/>
  </c:chart>
  <c:spPr>
    <a:solidFill>
      <a:schemeClr val="lt1"/>
    </a:solidFill>
    <a:ln w="28575" cap="flat" cmpd="sng" algn="ctr">
      <a:solidFill>
        <a:schemeClr val="dk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ES"/>
              <a:t>RESISTENCIA A LA COMPRESIÓN MORTERO</a:t>
            </a:r>
          </a:p>
        </c:rich>
      </c:tx>
      <c:layout/>
      <c:overlay val="0"/>
    </c:title>
    <c:autoTitleDeleted val="0"/>
    <c:plotArea>
      <c:layout/>
      <c:barChart>
        <c:barDir val="col"/>
        <c:grouping val="clustered"/>
        <c:varyColors val="0"/>
        <c:ser>
          <c:idx val="0"/>
          <c:order val="0"/>
          <c:tx>
            <c:strRef>
              <c:f>'GRAFICAS (3)'!$D$9</c:f>
              <c:strCache>
                <c:ptCount val="1"/>
                <c:pt idx="0">
                  <c:v>RESISTENCIA 1
MPA</c:v>
                </c:pt>
              </c:strCache>
            </c:strRef>
          </c:tx>
          <c:invertIfNegative val="0"/>
          <c:cat>
            <c:strRef>
              <c:f>'GRAFICAS (3)'!$C$10:$C$13</c:f>
              <c:strCache>
                <c:ptCount val="4"/>
                <c:pt idx="0">
                  <c:v>M1</c:v>
                </c:pt>
                <c:pt idx="1">
                  <c:v>M2</c:v>
                </c:pt>
                <c:pt idx="2">
                  <c:v>M3</c:v>
                </c:pt>
                <c:pt idx="3">
                  <c:v>M4</c:v>
                </c:pt>
              </c:strCache>
            </c:strRef>
          </c:cat>
          <c:val>
            <c:numRef>
              <c:f>'GRAFICAS (3)'!$D$10:$D$13</c:f>
              <c:numCache>
                <c:formatCode>0.00</c:formatCode>
                <c:ptCount val="4"/>
                <c:pt idx="0">
                  <c:v>1.560019104</c:v>
                </c:pt>
                <c:pt idx="1">
                  <c:v>0.999607896</c:v>
                </c:pt>
                <c:pt idx="2">
                  <c:v>0.28401072</c:v>
                </c:pt>
                <c:pt idx="3">
                  <c:v>0.820022112</c:v>
                </c:pt>
              </c:numCache>
            </c:numRef>
          </c:val>
        </c:ser>
        <c:ser>
          <c:idx val="1"/>
          <c:order val="1"/>
          <c:tx>
            <c:strRef>
              <c:f>'GRAFICAS (3)'!$E$9</c:f>
              <c:strCache>
                <c:ptCount val="1"/>
                <c:pt idx="0">
                  <c:v>RESISTENCIA 2
MPA</c:v>
                </c:pt>
              </c:strCache>
            </c:strRef>
          </c:tx>
          <c:invertIfNegative val="0"/>
          <c:cat>
            <c:strRef>
              <c:f>'GRAFICAS (3)'!$C$10:$C$13</c:f>
              <c:strCache>
                <c:ptCount val="4"/>
                <c:pt idx="0">
                  <c:v>M1</c:v>
                </c:pt>
                <c:pt idx="1">
                  <c:v>M2</c:v>
                </c:pt>
                <c:pt idx="2">
                  <c:v>M3</c:v>
                </c:pt>
                <c:pt idx="3">
                  <c:v>M4</c:v>
                </c:pt>
              </c:strCache>
            </c:strRef>
          </c:cat>
          <c:val>
            <c:numRef>
              <c:f>'GRAFICAS (3)'!$E$10:$E$13</c:f>
              <c:numCache>
                <c:formatCode>0.00</c:formatCode>
                <c:ptCount val="4"/>
                <c:pt idx="0">
                  <c:v>1.424054856</c:v>
                </c:pt>
                <c:pt idx="1">
                  <c:v>1.235995824</c:v>
                </c:pt>
                <c:pt idx="2">
                  <c:v>0.0</c:v>
                </c:pt>
                <c:pt idx="3">
                  <c:v>0.844029648</c:v>
                </c:pt>
              </c:numCache>
            </c:numRef>
          </c:val>
        </c:ser>
        <c:ser>
          <c:idx val="2"/>
          <c:order val="2"/>
          <c:tx>
            <c:strRef>
              <c:f>'GRAFICAS (3)'!$F$9</c:f>
              <c:strCache>
                <c:ptCount val="1"/>
                <c:pt idx="0">
                  <c:v>RESISTENCIA 3
MPA</c:v>
                </c:pt>
              </c:strCache>
            </c:strRef>
          </c:tx>
          <c:invertIfNegative val="0"/>
          <c:cat>
            <c:strRef>
              <c:f>'GRAFICAS (3)'!$C$10:$C$13</c:f>
              <c:strCache>
                <c:ptCount val="4"/>
                <c:pt idx="0">
                  <c:v>M1</c:v>
                </c:pt>
                <c:pt idx="1">
                  <c:v>M2</c:v>
                </c:pt>
                <c:pt idx="2">
                  <c:v>M3</c:v>
                </c:pt>
                <c:pt idx="3">
                  <c:v>M4</c:v>
                </c:pt>
              </c:strCache>
            </c:strRef>
          </c:cat>
          <c:val>
            <c:numRef>
              <c:f>'GRAFICAS (3)'!$F$10:$F$13</c:f>
              <c:numCache>
                <c:formatCode>0.00</c:formatCode>
                <c:ptCount val="4"/>
                <c:pt idx="0">
                  <c:v>1.288012152</c:v>
                </c:pt>
                <c:pt idx="1">
                  <c:v>0.6119568</c:v>
                </c:pt>
                <c:pt idx="2">
                  <c:v>0.0</c:v>
                </c:pt>
                <c:pt idx="3">
                  <c:v>0.0</c:v>
                </c:pt>
              </c:numCache>
            </c:numRef>
          </c:val>
        </c:ser>
        <c:ser>
          <c:idx val="3"/>
          <c:order val="3"/>
          <c:tx>
            <c:strRef>
              <c:f>'GRAFICAS (3)'!$G$9</c:f>
              <c:strCache>
                <c:ptCount val="1"/>
                <c:pt idx="0">
                  <c:v>%BIOMASA</c:v>
                </c:pt>
              </c:strCache>
            </c:strRef>
          </c:tx>
          <c:invertIfNegative val="0"/>
          <c:cat>
            <c:strRef>
              <c:f>'GRAFICAS (3)'!$C$10:$C$13</c:f>
              <c:strCache>
                <c:ptCount val="4"/>
                <c:pt idx="0">
                  <c:v>M1</c:v>
                </c:pt>
                <c:pt idx="1">
                  <c:v>M2</c:v>
                </c:pt>
                <c:pt idx="2">
                  <c:v>M3</c:v>
                </c:pt>
                <c:pt idx="3">
                  <c:v>M4</c:v>
                </c:pt>
              </c:strCache>
            </c:strRef>
          </c:cat>
          <c:val>
            <c:numRef>
              <c:f>'GRAFICAS (3)'!$G$10:$G$13</c:f>
              <c:numCache>
                <c:formatCode>0.00</c:formatCode>
                <c:ptCount val="4"/>
                <c:pt idx="0">
                  <c:v>2.88</c:v>
                </c:pt>
                <c:pt idx="1">
                  <c:v>3.84</c:v>
                </c:pt>
                <c:pt idx="2">
                  <c:v>4.0</c:v>
                </c:pt>
                <c:pt idx="3">
                  <c:v>4.8</c:v>
                </c:pt>
              </c:numCache>
            </c:numRef>
          </c:val>
        </c:ser>
        <c:dLbls>
          <c:showLegendKey val="0"/>
          <c:showVal val="0"/>
          <c:showCatName val="0"/>
          <c:showSerName val="0"/>
          <c:showPercent val="0"/>
          <c:showBubbleSize val="0"/>
        </c:dLbls>
        <c:gapWidth val="150"/>
        <c:axId val="1848945192"/>
        <c:axId val="1849442792"/>
      </c:barChart>
      <c:catAx>
        <c:axId val="1848945192"/>
        <c:scaling>
          <c:orientation val="minMax"/>
        </c:scaling>
        <c:delete val="0"/>
        <c:axPos val="b"/>
        <c:majorTickMark val="none"/>
        <c:minorTickMark val="none"/>
        <c:tickLblPos val="nextTo"/>
        <c:crossAx val="1849442792"/>
        <c:crosses val="autoZero"/>
        <c:auto val="1"/>
        <c:lblAlgn val="ctr"/>
        <c:lblOffset val="100"/>
        <c:noMultiLvlLbl val="0"/>
      </c:catAx>
      <c:valAx>
        <c:axId val="1849442792"/>
        <c:scaling>
          <c:orientation val="minMax"/>
        </c:scaling>
        <c:delete val="0"/>
        <c:axPos val="l"/>
        <c:majorGridlines/>
        <c:title>
          <c:tx>
            <c:rich>
              <a:bodyPr/>
              <a:lstStyle/>
              <a:p>
                <a:pPr>
                  <a:defRPr/>
                </a:pPr>
                <a:r>
                  <a:rPr lang="es-ES"/>
                  <a:t>RESISTENCIA EN MPA</a:t>
                </a:r>
              </a:p>
            </c:rich>
          </c:tx>
          <c:layout/>
          <c:overlay val="0"/>
        </c:title>
        <c:numFmt formatCode="0.00" sourceLinked="1"/>
        <c:majorTickMark val="none"/>
        <c:minorTickMark val="none"/>
        <c:tickLblPos val="nextTo"/>
        <c:crossAx val="1848945192"/>
        <c:crosses val="autoZero"/>
        <c:crossBetween val="between"/>
      </c:valAx>
      <c:dTable>
        <c:showHorzBorder val="1"/>
        <c:showVertBorder val="1"/>
        <c:showOutline val="1"/>
        <c:showKeys val="1"/>
      </c:dTable>
    </c:plotArea>
    <c:plotVisOnly val="1"/>
    <c:dispBlanksAs val="gap"/>
    <c:showDLblsOverMax val="0"/>
  </c:chart>
  <c:spPr>
    <a:solidFill>
      <a:schemeClr val="lt1"/>
    </a:solidFill>
    <a:ln w="28575" cap="flat" cmpd="sng" algn="ctr">
      <a:solidFill>
        <a:schemeClr val="accent2"/>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COMPARACIÓN DE DATOS DE </a:t>
            </a:r>
            <a:r>
              <a:rPr lang="el-GR"/>
              <a:t>λ</a:t>
            </a:r>
            <a:r>
              <a:rPr lang="es-ES"/>
              <a:t> </a:t>
            </a:r>
            <a:endParaRPr lang="es-EC"/>
          </a:p>
        </c:rich>
      </c:tx>
      <c:layout/>
      <c:overlay val="0"/>
    </c:title>
    <c:autoTitleDeleted val="0"/>
    <c:plotArea>
      <c:layout/>
      <c:lineChart>
        <c:grouping val="standard"/>
        <c:varyColors val="0"/>
        <c:ser>
          <c:idx val="0"/>
          <c:order val="0"/>
          <c:tx>
            <c:strRef>
              <c:f>'GRAFICAS (4)'!$I$37</c:f>
              <c:strCache>
                <c:ptCount val="1"/>
                <c:pt idx="0">
                  <c:v>λ (W/oK.m)</c:v>
                </c:pt>
              </c:strCache>
            </c:strRef>
          </c:tx>
          <c:cat>
            <c:strRef>
              <c:f>'GRAFICAS (4)'!$H$38:$H$40</c:f>
              <c:strCache>
                <c:ptCount val="3"/>
                <c:pt idx="0">
                  <c:v>CASCARILLA D1</c:v>
                </c:pt>
                <c:pt idx="1">
                  <c:v>CASCARILLA D2</c:v>
                </c:pt>
                <c:pt idx="2">
                  <c:v>MINERALIZADA</c:v>
                </c:pt>
              </c:strCache>
            </c:strRef>
          </c:cat>
          <c:val>
            <c:numRef>
              <c:f>'GRAFICAS (4)'!$I$38:$I$40</c:f>
              <c:numCache>
                <c:formatCode>0.0000</c:formatCode>
                <c:ptCount val="3"/>
                <c:pt idx="0">
                  <c:v>0.0104954128440367</c:v>
                </c:pt>
                <c:pt idx="1">
                  <c:v>0.0109249523809524</c:v>
                </c:pt>
                <c:pt idx="2">
                  <c:v>0.00708740740740741</c:v>
                </c:pt>
              </c:numCache>
            </c:numRef>
          </c:val>
          <c:smooth val="0"/>
        </c:ser>
        <c:ser>
          <c:idx val="1"/>
          <c:order val="1"/>
          <c:tx>
            <c:strRef>
              <c:f>'GRAFICAS (4)'!$J$37</c:f>
              <c:strCache>
                <c:ptCount val="1"/>
                <c:pt idx="0">
                  <c:v>%BIOMASA</c:v>
                </c:pt>
              </c:strCache>
            </c:strRef>
          </c:tx>
          <c:cat>
            <c:strRef>
              <c:f>'GRAFICAS (4)'!$H$38:$H$40</c:f>
              <c:strCache>
                <c:ptCount val="3"/>
                <c:pt idx="0">
                  <c:v>CASCARILLA D1</c:v>
                </c:pt>
                <c:pt idx="1">
                  <c:v>CASCARILLA D2</c:v>
                </c:pt>
                <c:pt idx="2">
                  <c:v>MINERALIZADA</c:v>
                </c:pt>
              </c:strCache>
            </c:strRef>
          </c:cat>
          <c:val>
            <c:numRef>
              <c:f>'GRAFICAS (4)'!$J$38:$J$40</c:f>
              <c:numCache>
                <c:formatCode>0.0000</c:formatCode>
                <c:ptCount val="3"/>
                <c:pt idx="0">
                  <c:v>0.01</c:v>
                </c:pt>
                <c:pt idx="1">
                  <c:v>0.0127272727272727</c:v>
                </c:pt>
                <c:pt idx="2">
                  <c:v>0.0165818181818182</c:v>
                </c:pt>
              </c:numCache>
            </c:numRef>
          </c:val>
          <c:smooth val="0"/>
        </c:ser>
        <c:dLbls>
          <c:showLegendKey val="0"/>
          <c:showVal val="0"/>
          <c:showCatName val="0"/>
          <c:showSerName val="0"/>
          <c:showPercent val="0"/>
          <c:showBubbleSize val="0"/>
        </c:dLbls>
        <c:marker val="1"/>
        <c:smooth val="0"/>
        <c:axId val="1849459336"/>
        <c:axId val="1987796808"/>
      </c:lineChart>
      <c:catAx>
        <c:axId val="1849459336"/>
        <c:scaling>
          <c:orientation val="minMax"/>
        </c:scaling>
        <c:delete val="0"/>
        <c:axPos val="b"/>
        <c:majorTickMark val="none"/>
        <c:minorTickMark val="none"/>
        <c:tickLblPos val="nextTo"/>
        <c:crossAx val="1987796808"/>
        <c:crosses val="autoZero"/>
        <c:auto val="1"/>
        <c:lblAlgn val="ctr"/>
        <c:lblOffset val="100"/>
        <c:noMultiLvlLbl val="0"/>
      </c:catAx>
      <c:valAx>
        <c:axId val="1987796808"/>
        <c:scaling>
          <c:orientation val="minMax"/>
        </c:scaling>
        <c:delete val="0"/>
        <c:axPos val="l"/>
        <c:majorGridlines/>
        <c:title>
          <c:tx>
            <c:rich>
              <a:bodyPr/>
              <a:lstStyle/>
              <a:p>
                <a:pPr>
                  <a:defRPr/>
                </a:pPr>
                <a:r>
                  <a:rPr lang="es-ES"/>
                  <a:t>COEFICIENTE DE CONDUCTIVIDAD TÉRMICA W/oK.m</a:t>
                </a:r>
                <a:endParaRPr lang="es-EC"/>
              </a:p>
            </c:rich>
          </c:tx>
          <c:layout>
            <c:manualLayout>
              <c:xMode val="edge"/>
              <c:yMode val="edge"/>
              <c:x val="0.025"/>
              <c:y val="0.125359069699621"/>
            </c:manualLayout>
          </c:layout>
          <c:overlay val="0"/>
        </c:title>
        <c:numFmt formatCode="0.0000" sourceLinked="1"/>
        <c:majorTickMark val="none"/>
        <c:minorTickMark val="none"/>
        <c:tickLblPos val="nextTo"/>
        <c:crossAx val="1849459336"/>
        <c:crosses val="autoZero"/>
        <c:crossBetween val="between"/>
      </c:valAx>
      <c:dTable>
        <c:showHorzBorder val="1"/>
        <c:showVertBorder val="1"/>
        <c:showOutline val="1"/>
        <c:showKeys val="1"/>
      </c:dTable>
    </c:plotArea>
    <c:plotVisOnly val="1"/>
    <c:dispBlanksAs val="gap"/>
    <c:showDLblsOverMax val="0"/>
  </c:chart>
  <c:spPr>
    <a:solidFill>
      <a:schemeClr val="lt1"/>
    </a:solidFill>
    <a:ln w="28575"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COMPARACIÓN DE </a:t>
            </a:r>
            <a:r>
              <a:rPr lang="el-GR"/>
              <a:t>λ</a:t>
            </a:r>
            <a:r>
              <a:rPr lang="es-EC"/>
              <a:t> CON OTROS MATERIALES</a:t>
            </a:r>
            <a:endParaRPr lang="en-US"/>
          </a:p>
        </c:rich>
      </c:tx>
      <c:layout/>
      <c:overlay val="0"/>
    </c:title>
    <c:autoTitleDeleted val="0"/>
    <c:plotArea>
      <c:layout/>
      <c:barChart>
        <c:barDir val="col"/>
        <c:grouping val="clustered"/>
        <c:varyColors val="0"/>
        <c:ser>
          <c:idx val="0"/>
          <c:order val="0"/>
          <c:tx>
            <c:strRef>
              <c:f>'GRAFICAS (4)'!$C$108</c:f>
              <c:strCache>
                <c:ptCount val="1"/>
                <c:pt idx="0">
                  <c:v>λ (W/oK.m)</c:v>
                </c:pt>
              </c:strCache>
            </c:strRef>
          </c:tx>
          <c:invertIfNegative val="0"/>
          <c:cat>
            <c:strRef>
              <c:f>'GRAFICAS (4)'!$B$109:$B$112</c:f>
              <c:strCache>
                <c:ptCount val="4"/>
                <c:pt idx="0">
                  <c:v>FIBRA DE COCO</c:v>
                </c:pt>
                <c:pt idx="1">
                  <c:v>CACAO GRANEL</c:v>
                </c:pt>
                <c:pt idx="2">
                  <c:v>BAGAZO DE CAÑA</c:v>
                </c:pt>
                <c:pt idx="3">
                  <c:v>CASCARILLA DE CAFÉ</c:v>
                </c:pt>
              </c:strCache>
            </c:strRef>
          </c:cat>
          <c:val>
            <c:numRef>
              <c:f>'GRAFICAS (4)'!$C$109:$C$112</c:f>
              <c:numCache>
                <c:formatCode>0.0000</c:formatCode>
                <c:ptCount val="4"/>
                <c:pt idx="0">
                  <c:v>0.047</c:v>
                </c:pt>
                <c:pt idx="1">
                  <c:v>0.01776</c:v>
                </c:pt>
                <c:pt idx="2">
                  <c:v>0.01512</c:v>
                </c:pt>
                <c:pt idx="3">
                  <c:v>0.00708740740740741</c:v>
                </c:pt>
              </c:numCache>
            </c:numRef>
          </c:val>
        </c:ser>
        <c:dLbls>
          <c:showLegendKey val="0"/>
          <c:showVal val="0"/>
          <c:showCatName val="0"/>
          <c:showSerName val="0"/>
          <c:showPercent val="0"/>
          <c:showBubbleSize val="0"/>
        </c:dLbls>
        <c:gapWidth val="150"/>
        <c:axId val="1906696072"/>
        <c:axId val="1987479544"/>
      </c:barChart>
      <c:catAx>
        <c:axId val="1906696072"/>
        <c:scaling>
          <c:orientation val="minMax"/>
        </c:scaling>
        <c:delete val="0"/>
        <c:axPos val="b"/>
        <c:majorTickMark val="none"/>
        <c:minorTickMark val="none"/>
        <c:tickLblPos val="nextTo"/>
        <c:crossAx val="1987479544"/>
        <c:crosses val="autoZero"/>
        <c:auto val="1"/>
        <c:lblAlgn val="ctr"/>
        <c:lblOffset val="100"/>
        <c:noMultiLvlLbl val="0"/>
      </c:catAx>
      <c:valAx>
        <c:axId val="1987479544"/>
        <c:scaling>
          <c:orientation val="minMax"/>
        </c:scaling>
        <c:delete val="0"/>
        <c:axPos val="l"/>
        <c:majorGridlines/>
        <c:title>
          <c:tx>
            <c:rich>
              <a:bodyPr/>
              <a:lstStyle/>
              <a:p>
                <a:pPr algn="ctr" rtl="0">
                  <a:defRPr/>
                </a:pPr>
                <a:r>
                  <a:rPr lang="el-GR"/>
                  <a:t>λ (</a:t>
                </a:r>
                <a:r>
                  <a:rPr lang="en-US"/>
                  <a:t>W/oK.m)</a:t>
                </a:r>
                <a:endParaRPr lang="es-EC"/>
              </a:p>
              <a:p>
                <a:pPr algn="ctr" rtl="0">
                  <a:defRPr/>
                </a:pPr>
                <a:endParaRPr lang="es-EC"/>
              </a:p>
            </c:rich>
          </c:tx>
          <c:layout/>
          <c:overlay val="0"/>
        </c:title>
        <c:numFmt formatCode="0.0000" sourceLinked="1"/>
        <c:majorTickMark val="none"/>
        <c:minorTickMark val="none"/>
        <c:tickLblPos val="nextTo"/>
        <c:crossAx val="1906696072"/>
        <c:crosses val="autoZero"/>
        <c:crossBetween val="between"/>
      </c:valAx>
      <c:dTable>
        <c:showHorzBorder val="1"/>
        <c:showVertBorder val="1"/>
        <c:showOutline val="1"/>
        <c:showKeys val="1"/>
      </c:dTable>
    </c:plotArea>
    <c:plotVisOnly val="1"/>
    <c:dispBlanksAs val="gap"/>
    <c:showDLblsOverMax val="0"/>
  </c:chart>
  <c:spPr>
    <a:solidFill>
      <a:schemeClr val="lt1"/>
    </a:solidFill>
    <a:ln w="28575"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007759-5F19-F342-B8B4-EBF3C8B0C9DF}" type="datetimeFigureOut">
              <a:rPr lang="es-ES" smtClean="0"/>
              <a:t>19/5/15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8F774E-00D6-B943-B9B3-37D3C74CC504}" type="slidenum">
              <a:rPr lang="es-ES" smtClean="0"/>
              <a:t>‹Nr.›</a:t>
            </a:fld>
            <a:endParaRPr lang="es-ES"/>
          </a:p>
        </p:txBody>
      </p:sp>
    </p:spTree>
    <p:extLst>
      <p:ext uri="{BB962C8B-B14F-4D97-AF65-F5344CB8AC3E}">
        <p14:creationId xmlns:p14="http://schemas.microsoft.com/office/powerpoint/2010/main" val="21739377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7</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16</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17</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18</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19</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20</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21</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22</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23</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24</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25</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8</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26</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27</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28</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29</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30</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31</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32</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33</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34</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35</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9</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36</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37</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38</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39</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40</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41</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42</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43</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44</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45</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10</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46</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11</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12</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13</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14</a:t>
            </a:fld>
            <a:endParaRPr lang="es-ES"/>
          </a:p>
        </p:txBody>
      </p:sp>
    </p:spTree>
    <p:extLst>
      <p:ext uri="{BB962C8B-B14F-4D97-AF65-F5344CB8AC3E}">
        <p14:creationId xmlns:p14="http://schemas.microsoft.com/office/powerpoint/2010/main" val="45870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88F774E-00D6-B943-B9B3-37D3C74CC504}" type="slidenum">
              <a:rPr lang="es-ES" smtClean="0"/>
              <a:t>15</a:t>
            </a:fld>
            <a:endParaRPr lang="es-ES"/>
          </a:p>
        </p:txBody>
      </p:sp>
    </p:spTree>
    <p:extLst>
      <p:ext uri="{BB962C8B-B14F-4D97-AF65-F5344CB8AC3E}">
        <p14:creationId xmlns:p14="http://schemas.microsoft.com/office/powerpoint/2010/main" val="45870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x-none" smtClean="0"/>
              <a:t>Clic para editar título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18/5/15</a:t>
            </a:fld>
            <a:endParaRPr lang="en-US"/>
          </a:p>
        </p:txBody>
      </p:sp>
      <p:sp>
        <p:nvSpPr>
          <p:cNvPr id="8" name="Slide Number Placeholder 7"/>
          <p:cNvSpPr>
            <a:spLocks noGrp="1"/>
          </p:cNvSpPr>
          <p:nvPr>
            <p:ph type="sldNum" sz="quarter" idx="11"/>
          </p:nvPr>
        </p:nvSpPr>
        <p:spPr/>
        <p:txBody>
          <a:bodyPr/>
          <a:lstStyle/>
          <a:p>
            <a:pPr eaLnBrk="1" latinLnBrk="0" hangingPunct="1"/>
            <a:fld id="{2C6B1FF6-39B9-40F5-8B67-33C6354A3D4F}" type="slidenum">
              <a:rPr kumimoji="0" lang="en-US" smtClean="0"/>
              <a:pPr eaLnBrk="1" latinLnBrk="0" hangingPunct="1"/>
              <a:t>‹Nr.›</a:t>
            </a:fld>
            <a:endParaRPr kumimoji="0" lang="en-US" dirty="0">
              <a:solidFill>
                <a:schemeClr val="accent3">
                  <a:shade val="75000"/>
                </a:schemeClr>
              </a:solidFill>
            </a:endParaRPr>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n-US"/>
          </a:p>
        </p:txBody>
      </p:sp>
      <p:sp>
        <p:nvSpPr>
          <p:cNvPr id="4" name="Date Placeholder 3"/>
          <p:cNvSpPr>
            <a:spLocks noGrp="1"/>
          </p:cNvSpPr>
          <p:nvPr>
            <p:ph type="dt" sz="half" idx="10"/>
          </p:nvPr>
        </p:nvSpPr>
        <p:spPr/>
        <p:txBody>
          <a:bodyPr/>
          <a:lstStyle/>
          <a:p>
            <a:fld id="{EAD0D86E-4D17-5A4E-8095-EBA170544652}" type="datetimeFigureOut">
              <a:rPr lang="es-ES" smtClean="0"/>
              <a:t>18/5/15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64128B-1BA7-9F4A-B2BB-11C4A3A0B1D8}" type="slidenum">
              <a:rPr lang="es-ES" smtClean="0"/>
              <a:t>‹Nr.›</a:t>
            </a:fld>
            <a:endParaRPr lang="es-E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 para editar título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n-US"/>
          </a:p>
        </p:txBody>
      </p:sp>
      <p:sp>
        <p:nvSpPr>
          <p:cNvPr id="4" name="Date Placeholder 3"/>
          <p:cNvSpPr>
            <a:spLocks noGrp="1"/>
          </p:cNvSpPr>
          <p:nvPr>
            <p:ph type="dt" sz="half" idx="10"/>
          </p:nvPr>
        </p:nvSpPr>
        <p:spPr/>
        <p:txBody>
          <a:bodyPr/>
          <a:lstStyle/>
          <a:p>
            <a:fld id="{EAD0D86E-4D17-5A4E-8095-EBA170544652}" type="datetimeFigureOut">
              <a:rPr lang="es-ES" smtClean="0"/>
              <a:t>18/5/15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64128B-1BA7-9F4A-B2BB-11C4A3A0B1D8}" type="slidenum">
              <a:rPr lang="es-ES" smtClean="0"/>
              <a:t>‹Nr.›</a:t>
            </a:fld>
            <a:endParaRPr lang="es-E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 para editar título</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n-US" dirty="0" smtClean="0"/>
          </a:p>
        </p:txBody>
      </p:sp>
      <p:sp>
        <p:nvSpPr>
          <p:cNvPr id="4" name="Date Placeholder 3"/>
          <p:cNvSpPr>
            <a:spLocks noGrp="1"/>
          </p:cNvSpPr>
          <p:nvPr>
            <p:ph type="dt" sz="half" idx="10"/>
          </p:nvPr>
        </p:nvSpPr>
        <p:spPr/>
        <p:txBody>
          <a:bodyPr/>
          <a:lstStyle/>
          <a:p>
            <a:fld id="{EAD0D86E-4D17-5A4E-8095-EBA170544652}" type="datetimeFigureOut">
              <a:rPr lang="es-ES" smtClean="0"/>
              <a:t>18/5/15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C64128B-1BA7-9F4A-B2BB-11C4A3A0B1D8}" type="slidenum">
              <a:rPr lang="es-ES" smtClean="0"/>
              <a:t>‹Nr.›</a:t>
            </a:fld>
            <a:endParaRPr lang="es-E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x-none" smtClean="0"/>
              <a:t>Clic para editar título</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Haga clic para modificar el estilo de texto del patrón</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18/5/15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‹Nr.›</a:t>
            </a:fld>
            <a:endParaRPr kumimoji="0" lang="en-US" dirty="0">
              <a:solidFill>
                <a:schemeClr val="accent3">
                  <a:shade val="75000"/>
                </a:scheme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 para editar título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n-US" dirty="0" smtClean="0"/>
          </a:p>
        </p:txBody>
      </p:sp>
      <p:sp>
        <p:nvSpPr>
          <p:cNvPr id="5" name="Date Placeholder 4"/>
          <p:cNvSpPr>
            <a:spLocks noGrp="1"/>
          </p:cNvSpPr>
          <p:nvPr>
            <p:ph type="dt" sz="half" idx="10"/>
          </p:nvPr>
        </p:nvSpPr>
        <p:spPr/>
        <p:txBody>
          <a:bodyPr/>
          <a:lstStyle/>
          <a:p>
            <a:fld id="{EAD0D86E-4D17-5A4E-8095-EBA170544652}" type="datetimeFigureOut">
              <a:rPr lang="es-ES" smtClean="0"/>
              <a:t>18/5/15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C64128B-1BA7-9F4A-B2BB-11C4A3A0B1D8}" type="slidenum">
              <a:rPr lang="es-ES" smtClean="0"/>
              <a:t>‹Nr.›</a:t>
            </a:fld>
            <a:endParaRPr lang="es-ES"/>
          </a:p>
        </p:txBody>
      </p:sp>
      <p:sp>
        <p:nvSpPr>
          <p:cNvPr id="9" name="Content Placeholder 8"/>
          <p:cNvSpPr>
            <a:spLocks noGrp="1"/>
          </p:cNvSpPr>
          <p:nvPr>
            <p:ph sz="quarter" idx="13"/>
          </p:nvPr>
        </p:nvSpPr>
        <p:spPr>
          <a:xfrm>
            <a:off x="365760" y="1600200"/>
            <a:ext cx="4041648" cy="4526280"/>
          </a:xfrm>
        </p:spPr>
        <p:txBody>
          <a:bodyPr/>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 para editar título</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Haga clic para modificar el estilo de texto del patrón</a:t>
            </a:r>
          </a:p>
        </p:txBody>
      </p:sp>
      <p:sp>
        <p:nvSpPr>
          <p:cNvPr id="7" name="Date Placeholder 6"/>
          <p:cNvSpPr>
            <a:spLocks noGrp="1"/>
          </p:cNvSpPr>
          <p:nvPr>
            <p:ph type="dt" sz="half" idx="10"/>
          </p:nvPr>
        </p:nvSpPr>
        <p:spPr/>
        <p:txBody>
          <a:bodyPr/>
          <a:lstStyle/>
          <a:p>
            <a:fld id="{EAD0D86E-4D17-5A4E-8095-EBA170544652}" type="datetimeFigureOut">
              <a:rPr lang="es-ES" smtClean="0"/>
              <a:t>18/5/15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C64128B-1BA7-9F4A-B2BB-11C4A3A0B1D8}" type="slidenum">
              <a:rPr lang="es-ES" smtClean="0"/>
              <a:t>‹Nr.›</a:t>
            </a:fld>
            <a:endParaRPr lang="es-ES"/>
          </a:p>
        </p:txBody>
      </p:sp>
      <p:sp>
        <p:nvSpPr>
          <p:cNvPr id="11" name="Content Placeholder 10"/>
          <p:cNvSpPr>
            <a:spLocks noGrp="1"/>
          </p:cNvSpPr>
          <p:nvPr>
            <p:ph sz="quarter" idx="13"/>
          </p:nvPr>
        </p:nvSpPr>
        <p:spPr>
          <a:xfrm>
            <a:off x="457200" y="2212848"/>
            <a:ext cx="4041648" cy="3913632"/>
          </a:xfrm>
        </p:spPr>
        <p:txBody>
          <a:bodyPr/>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 para editar título</a:t>
            </a:r>
            <a:endParaRPr lang="en-US" dirty="0"/>
          </a:p>
        </p:txBody>
      </p:sp>
      <p:sp>
        <p:nvSpPr>
          <p:cNvPr id="3" name="Date Placeholder 2"/>
          <p:cNvSpPr>
            <a:spLocks noGrp="1"/>
          </p:cNvSpPr>
          <p:nvPr>
            <p:ph type="dt" sz="half" idx="10"/>
          </p:nvPr>
        </p:nvSpPr>
        <p:spPr/>
        <p:txBody>
          <a:bodyPr/>
          <a:lstStyle/>
          <a:p>
            <a:fld id="{EAD0D86E-4D17-5A4E-8095-EBA170544652}" type="datetimeFigureOut">
              <a:rPr lang="es-ES" smtClean="0"/>
              <a:t>18/5/15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C64128B-1BA7-9F4A-B2BB-11C4A3A0B1D8}" type="slidenum">
              <a:rPr lang="es-ES" smtClean="0"/>
              <a:t>‹Nr.›</a:t>
            </a:fld>
            <a:endParaRPr lang="es-E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0D86E-4D17-5A4E-8095-EBA170544652}" type="datetimeFigureOut">
              <a:rPr lang="es-ES" smtClean="0"/>
              <a:t>18/5/15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C64128B-1BA7-9F4A-B2BB-11C4A3A0B1D8}" type="slidenum">
              <a:rPr lang="es-ES" smtClean="0"/>
              <a:t>‹Nr.›</a:t>
            </a:fld>
            <a:endParaRPr lang="es-E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x-none" smtClean="0"/>
              <a:t>Clic para editar título</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Haga clic para modificar el estilo de texto del patrón</a:t>
            </a:r>
          </a:p>
        </p:txBody>
      </p:sp>
      <p:sp>
        <p:nvSpPr>
          <p:cNvPr id="5" name="Date Placeholder 4"/>
          <p:cNvSpPr>
            <a:spLocks noGrp="1"/>
          </p:cNvSpPr>
          <p:nvPr>
            <p:ph type="dt" sz="half" idx="10"/>
          </p:nvPr>
        </p:nvSpPr>
        <p:spPr/>
        <p:txBody>
          <a:bodyPr/>
          <a:lstStyle/>
          <a:p>
            <a:fld id="{EAD0D86E-4D17-5A4E-8095-EBA170544652}" type="datetimeFigureOut">
              <a:rPr lang="es-ES" smtClean="0"/>
              <a:t>18/5/15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C64128B-1BA7-9F4A-B2BB-11C4A3A0B1D8}" type="slidenum">
              <a:rPr lang="es-ES" smtClean="0"/>
              <a:t>‹Nr.›</a:t>
            </a:fld>
            <a:endParaRPr lang="es-E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x-none" smtClean="0"/>
              <a:t>Clic para editar título</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Haga clic para modificar el estilo de texto del patrón</a:t>
            </a:r>
          </a:p>
        </p:txBody>
      </p:sp>
      <p:sp>
        <p:nvSpPr>
          <p:cNvPr id="5" name="Date Placeholder 4"/>
          <p:cNvSpPr>
            <a:spLocks noGrp="1"/>
          </p:cNvSpPr>
          <p:nvPr>
            <p:ph type="dt" sz="half" idx="10"/>
          </p:nvPr>
        </p:nvSpPr>
        <p:spPr/>
        <p:txBody>
          <a:bodyPr/>
          <a:lstStyle/>
          <a:p>
            <a:fld id="{EAD0D86E-4D17-5A4E-8095-EBA170544652}" type="datetimeFigureOut">
              <a:rPr lang="es-ES" smtClean="0"/>
              <a:t>18/5/15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C64128B-1BA7-9F4A-B2BB-11C4A3A0B1D8}" type="slidenum">
              <a:rPr lang="es-ES" smtClean="0"/>
              <a:t>‹Nr.›</a:t>
            </a:fld>
            <a:endParaRPr lang="es-E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x-none" smtClean="0"/>
              <a:t>Clic para editar título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AD0D86E-4D17-5A4E-8095-EBA170544652}" type="datetimeFigureOut">
              <a:rPr lang="es-ES" smtClean="0"/>
              <a:t>18/5/15</a:t>
            </a:fld>
            <a:endParaRPr lang="es-E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C64128B-1BA7-9F4A-B2BB-11C4A3A0B1D8}" type="slidenum">
              <a:rPr lang="es-ES" smtClean="0"/>
              <a:t>‹Nr.›</a:t>
            </a:fld>
            <a:endParaRPr lang="es-E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package" Target="../embeddings/Documento_de_Microsoft_Word1.docx"/><Relationship Id="rId7" Type="http://schemas.openxmlformats.org/officeDocument/2006/relationships/image" Target="../media/image13.png"/><Relationship Id="rId8"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package" Target="../embeddings/Documento_de_Microsoft_Word2.docx"/><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9" Type="http://schemas.openxmlformats.org/officeDocument/2006/relationships/image" Target="../media/image2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package" Target="../embeddings/Documento_de_Microsoft_Word3.docx"/><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package" Target="../embeddings/Documento_de_Microsoft_Word4.docx"/><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package" Target="../embeddings/Documento_de_Microsoft_Word5.docx"/><Relationship Id="rId8" Type="http://schemas.openxmlformats.org/officeDocument/2006/relationships/image" Target="../media/image26.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package" Target="../embeddings/Documento_de_Microsoft_Word6.docx"/><Relationship Id="rId5" Type="http://schemas.openxmlformats.org/officeDocument/2006/relationships/image" Target="../media/image30.png"/><Relationship Id="rId6" Type="http://schemas.openxmlformats.org/officeDocument/2006/relationships/image" Target="../media/image31.jpeg"/><Relationship Id="rId7" Type="http://schemas.openxmlformats.org/officeDocument/2006/relationships/image" Target="../media/image32.jpe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package" Target="../embeddings/Documento_de_Microsoft_Word7.docx"/><Relationship Id="rId8" Type="http://schemas.openxmlformats.org/officeDocument/2006/relationships/image" Target="../media/image33.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package" Target="../embeddings/Documento_de_Microsoft_Word8.docx"/><Relationship Id="rId5" Type="http://schemas.openxmlformats.org/officeDocument/2006/relationships/image" Target="../media/image37.emf"/><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package" Target="../embeddings/Documento_de_Microsoft_Word9.docx"/><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package" Target="../embeddings/Documento_de_Microsoft_Word10.docx"/><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package" Target="../embeddings/Documento_de_Microsoft_Word11.docx"/><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package" Target="../embeddings/Documento_de_Microsoft_Word12.docx"/><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package" Target="../embeddings/Documento_de_Microsoft_Word13.docx"/><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package" Target="../embeddings/Documento_de_Microsoft_Word14.docx"/><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package" Target="../embeddings/Documento_de_Microsoft_Word15.docx"/><Relationship Id="rId5" Type="http://schemas.openxmlformats.org/officeDocument/2006/relationships/image" Target="../media/image67.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package" Target="../embeddings/Documento_de_Microsoft_Word16.docx"/><Relationship Id="rId5" Type="http://schemas.openxmlformats.org/officeDocument/2006/relationships/image" Target="../media/image76.pn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package" Target="../embeddings/Documento_de_Microsoft_Word17.docx"/><Relationship Id="rId5" Type="http://schemas.openxmlformats.org/officeDocument/2006/relationships/image" Target="../media/image77.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package" Target="../embeddings/Documento_de_Microsoft_Word18.docx"/><Relationship Id="rId5" Type="http://schemas.openxmlformats.org/officeDocument/2006/relationships/image" Target="../media/image78.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package" Target="../embeddings/Documento_de_Microsoft_Word19.docx"/><Relationship Id="rId5" Type="http://schemas.openxmlformats.org/officeDocument/2006/relationships/image" Target="../media/image79.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hart" Target="../charts/char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chart" Target="../charts/char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581005"/>
            <a:ext cx="7772400" cy="1470025"/>
          </a:xfrm>
        </p:spPr>
        <p:txBody>
          <a:bodyPr>
            <a:noAutofit/>
          </a:bodyPr>
          <a:lstStyle/>
          <a:p>
            <a:r>
              <a:rPr lang="es-EC" sz="3600" b="1" dirty="0" smtClean="0">
                <a:solidFill>
                  <a:schemeClr val="accent5">
                    <a:lumMod val="75000"/>
                  </a:schemeClr>
                </a:solidFill>
                <a:latin typeface="Calibri" charset="0"/>
              </a:rPr>
              <a:t>MAESTRIA EN ENERGÍAS RENOVABLES PROMOCIÓN III</a:t>
            </a:r>
            <a:r>
              <a:rPr lang="es-EC" sz="3600" dirty="0" smtClean="0">
                <a:solidFill>
                  <a:schemeClr val="accent5">
                    <a:lumMod val="75000"/>
                  </a:schemeClr>
                </a:solidFill>
                <a:latin typeface="Calibri" charset="0"/>
              </a:rPr>
              <a:t/>
            </a:r>
            <a:br>
              <a:rPr lang="es-EC" sz="3600" dirty="0" smtClean="0">
                <a:solidFill>
                  <a:schemeClr val="accent5">
                    <a:lumMod val="75000"/>
                  </a:schemeClr>
                </a:solidFill>
                <a:latin typeface="Calibri" charset="0"/>
              </a:rPr>
            </a:br>
            <a:endParaRPr lang="es-ES" sz="3600" dirty="0">
              <a:solidFill>
                <a:schemeClr val="accent5">
                  <a:lumMod val="75000"/>
                </a:schemeClr>
              </a:solidFill>
            </a:endParaRPr>
          </a:p>
        </p:txBody>
      </p:sp>
      <p:sp>
        <p:nvSpPr>
          <p:cNvPr id="3" name="Subtítulo 2"/>
          <p:cNvSpPr>
            <a:spLocks noGrp="1"/>
          </p:cNvSpPr>
          <p:nvPr>
            <p:ph type="subTitle" idx="1"/>
          </p:nvPr>
        </p:nvSpPr>
        <p:spPr>
          <a:xfrm>
            <a:off x="1371600" y="4174691"/>
            <a:ext cx="6400800" cy="1219200"/>
          </a:xfrm>
        </p:spPr>
        <p:txBody>
          <a:bodyPr>
            <a:noAutofit/>
          </a:bodyPr>
          <a:lstStyle/>
          <a:p>
            <a:r>
              <a:rPr lang="es-EC" sz="2000" b="1" dirty="0">
                <a:solidFill>
                  <a:srgbClr val="4A6717"/>
                </a:solidFill>
                <a:latin typeface="Calibri"/>
                <a:cs typeface="Calibri"/>
              </a:rPr>
              <a:t>ANÁLISIS, DESARROLLO Y EVALUACIÓN DE AISLANTES TÉRMICOS FABRICANDO BLOQUES DE HORMIGÓN </a:t>
            </a:r>
            <a:r>
              <a:rPr lang="es-EC" sz="2000" b="1" dirty="0" smtClean="0">
                <a:solidFill>
                  <a:srgbClr val="4A6717"/>
                </a:solidFill>
                <a:latin typeface="Calibri"/>
                <a:cs typeface="Calibri"/>
              </a:rPr>
              <a:t>AISLANTES </a:t>
            </a:r>
            <a:r>
              <a:rPr lang="es-EC" sz="2000" b="1" dirty="0">
                <a:solidFill>
                  <a:srgbClr val="4A6717"/>
                </a:solidFill>
                <a:latin typeface="Calibri"/>
                <a:cs typeface="Calibri"/>
              </a:rPr>
              <a:t>CON CASCARILLA DE CAFÉ PARA SU APLICACIÓN EN LA CONSTRUCCIÓN DE EDIFICACIONES</a:t>
            </a:r>
            <a:r>
              <a:rPr lang="es-EC" sz="2000" dirty="0" smtClean="0">
                <a:solidFill>
                  <a:srgbClr val="4A6717"/>
                </a:solidFill>
                <a:effectLst/>
                <a:latin typeface="Calibri"/>
                <a:cs typeface="Calibri"/>
              </a:rPr>
              <a:t> </a:t>
            </a:r>
            <a:endParaRPr lang="es-ES" sz="2000" dirty="0">
              <a:solidFill>
                <a:srgbClr val="4A6717"/>
              </a:solidFill>
              <a:latin typeface="Calibri"/>
              <a:cs typeface="Calibri"/>
            </a:endParaRPr>
          </a:p>
        </p:txBody>
      </p:sp>
      <p:sp>
        <p:nvSpPr>
          <p:cNvPr id="4" name="Rectángulo 3"/>
          <p:cNvSpPr/>
          <p:nvPr/>
        </p:nvSpPr>
        <p:spPr>
          <a:xfrm>
            <a:off x="4612966" y="6119995"/>
            <a:ext cx="4264697" cy="369332"/>
          </a:xfrm>
          <a:prstGeom prst="rect">
            <a:avLst/>
          </a:prstGeom>
        </p:spPr>
        <p:txBody>
          <a:bodyPr wrap="none">
            <a:spAutoFit/>
          </a:bodyPr>
          <a:lstStyle/>
          <a:p>
            <a:r>
              <a:rPr lang="es-EC" b="1" dirty="0" smtClean="0">
                <a:latin typeface="Calibri"/>
                <a:cs typeface="Calibri"/>
              </a:rPr>
              <a:t>AUTOR:  JUAN FERNANDO L</a:t>
            </a:r>
            <a:r>
              <a:rPr lang="es-EC" b="1" dirty="0" smtClean="0">
                <a:latin typeface="Calibri"/>
                <a:cs typeface="Calibri"/>
              </a:rPr>
              <a:t>ÓPEZ CAMPOS</a:t>
            </a:r>
            <a:endParaRPr lang="es-EC" dirty="0">
              <a:latin typeface="Calibri"/>
              <a:cs typeface="Calibri"/>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0381"/>
          <a:stretch/>
        </p:blipFill>
        <p:spPr bwMode="auto">
          <a:xfrm>
            <a:off x="2616183" y="455518"/>
            <a:ext cx="3638526" cy="112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356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GENERALIDADES</a:t>
            </a:r>
            <a:endParaRPr lang="es-ES" dirty="0"/>
          </a:p>
        </p:txBody>
      </p:sp>
      <p:sp>
        <p:nvSpPr>
          <p:cNvPr id="3" name="Marcador de contenido 2"/>
          <p:cNvSpPr>
            <a:spLocks noGrp="1"/>
          </p:cNvSpPr>
          <p:nvPr>
            <p:ph idx="1"/>
          </p:nvPr>
        </p:nvSpPr>
        <p:spPr>
          <a:xfrm>
            <a:off x="457200" y="2438646"/>
            <a:ext cx="8229600" cy="1676893"/>
          </a:xfrm>
        </p:spPr>
        <p:txBody>
          <a:bodyPr>
            <a:normAutofit/>
          </a:bodyPr>
          <a:lstStyle/>
          <a:p>
            <a:pPr marL="0" indent="0" algn="ctr">
              <a:buNone/>
            </a:pPr>
            <a:r>
              <a:rPr lang="es-ES" dirty="0"/>
              <a:t>Como una alternativa para la construcción sostenible se plantea el uso de un material aislante térmico como lo es </a:t>
            </a:r>
            <a:r>
              <a:rPr lang="es-ES" b="1" dirty="0"/>
              <a:t>la cascarilla de café como agregado para la construcción</a:t>
            </a:r>
            <a:r>
              <a:rPr lang="es-EC" dirty="0"/>
              <a:t> </a:t>
            </a:r>
            <a:endParaRPr lang="es-EC" dirty="0"/>
          </a:p>
        </p:txBody>
      </p:sp>
      <p:sp>
        <p:nvSpPr>
          <p:cNvPr id="4" name="Rectángulo redondeado 3"/>
          <p:cNvSpPr/>
          <p:nvPr/>
        </p:nvSpPr>
        <p:spPr>
          <a:xfrm>
            <a:off x="1652304" y="1884329"/>
            <a:ext cx="5830857" cy="3959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BIOMASA</a:t>
            </a:r>
            <a:endParaRPr lang="es-ES" dirty="0"/>
          </a:p>
        </p:txBody>
      </p:sp>
      <p:sp>
        <p:nvSpPr>
          <p:cNvPr id="7" name="Marcador de contenido 2"/>
          <p:cNvSpPr txBox="1">
            <a:spLocks/>
          </p:cNvSpPr>
          <p:nvPr/>
        </p:nvSpPr>
        <p:spPr>
          <a:xfrm>
            <a:off x="5003241" y="4384604"/>
            <a:ext cx="3249987" cy="174334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lvl="0" indent="0" algn="just">
              <a:buNone/>
            </a:pPr>
            <a:r>
              <a:rPr lang="x-none" dirty="0" smtClean="0"/>
              <a:t>El </a:t>
            </a:r>
            <a:r>
              <a:rPr lang="x-none" dirty="0" smtClean="0"/>
              <a:t>área </a:t>
            </a:r>
            <a:r>
              <a:rPr lang="es-ES" dirty="0" smtClean="0"/>
              <a:t>cosechada</a:t>
            </a:r>
            <a:r>
              <a:rPr lang="es-ES" dirty="0"/>
              <a:t>: 149,411 </a:t>
            </a:r>
            <a:r>
              <a:rPr lang="es-ES" dirty="0" smtClean="0"/>
              <a:t>hectáreas; </a:t>
            </a:r>
            <a:r>
              <a:rPr lang="es-ES" dirty="0"/>
              <a:t>650.000 sacos de 60 </a:t>
            </a:r>
            <a:r>
              <a:rPr lang="es-ES" dirty="0" smtClean="0"/>
              <a:t>kilos</a:t>
            </a:r>
            <a:r>
              <a:rPr lang="es-EC" dirty="0" smtClean="0"/>
              <a:t>;</a:t>
            </a:r>
            <a:r>
              <a:rPr lang="es-ES" dirty="0"/>
              <a:t> Constituye </a:t>
            </a:r>
            <a:r>
              <a:rPr lang="es-ES" b="1" dirty="0"/>
              <a:t>cerca del 6% del café seco</a:t>
            </a:r>
            <a:r>
              <a:rPr lang="es-ES" dirty="0"/>
              <a:t> de trilla</a:t>
            </a:r>
            <a:r>
              <a:rPr lang="es-EC" dirty="0"/>
              <a:t> </a:t>
            </a:r>
            <a:endParaRPr lang="es-EC" dirty="0"/>
          </a:p>
          <a:p>
            <a:pPr marL="0" indent="0" algn="just">
              <a:buNone/>
            </a:pPr>
            <a:endParaRPr lang="es-EC" dirty="0"/>
          </a:p>
        </p:txBody>
      </p:sp>
      <p:pic>
        <p:nvPicPr>
          <p:cNvPr id="5" name="Imagen 4"/>
          <p:cNvPicPr>
            <a:picLocks noChangeAspect="1"/>
          </p:cNvPicPr>
          <p:nvPr/>
        </p:nvPicPr>
        <p:blipFill>
          <a:blip r:embed="rId3"/>
          <a:stretch>
            <a:fillRect/>
          </a:stretch>
        </p:blipFill>
        <p:spPr>
          <a:xfrm>
            <a:off x="609600" y="4384604"/>
            <a:ext cx="4038600" cy="2019300"/>
          </a:xfrm>
          <a:prstGeom prst="rect">
            <a:avLst/>
          </a:prstGeom>
        </p:spPr>
      </p:pic>
    </p:spTree>
    <p:extLst>
      <p:ext uri="{BB962C8B-B14F-4D97-AF65-F5344CB8AC3E}">
        <p14:creationId xmlns:p14="http://schemas.microsoft.com/office/powerpoint/2010/main" val="1705325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pic>
        <p:nvPicPr>
          <p:cNvPr id="8" name="Imagen 7"/>
          <p:cNvPicPr/>
          <p:nvPr/>
        </p:nvPicPr>
        <p:blipFill>
          <a:blip r:embed="rId4">
            <a:extLst>
              <a:ext uri="{28A0092B-C50C-407E-A947-70E740481C1C}">
                <a14:useLocalDpi xmlns:a14="http://schemas.microsoft.com/office/drawing/2010/main"/>
              </a:ext>
            </a:extLst>
          </a:blip>
          <a:srcRect/>
          <a:stretch>
            <a:fillRect/>
          </a:stretch>
        </p:blipFill>
        <p:spPr bwMode="auto">
          <a:xfrm>
            <a:off x="931170" y="1666904"/>
            <a:ext cx="1972310" cy="2038985"/>
          </a:xfrm>
          <a:prstGeom prst="rect">
            <a:avLst/>
          </a:prstGeom>
          <a:noFill/>
          <a:ln>
            <a:noFill/>
          </a:ln>
        </p:spPr>
      </p:pic>
      <p:pic>
        <p:nvPicPr>
          <p:cNvPr id="9" name="Imagen 8"/>
          <p:cNvPicPr/>
          <p:nvPr/>
        </p:nvPicPr>
        <p:blipFill>
          <a:blip r:embed="rId5" cstate="email">
            <a:extLst>
              <a:ext uri="{28A0092B-C50C-407E-A947-70E740481C1C}">
                <a14:useLocalDpi xmlns:a14="http://schemas.microsoft.com/office/drawing/2010/main"/>
              </a:ext>
            </a:extLst>
          </a:blip>
          <a:srcRect/>
          <a:stretch>
            <a:fillRect/>
          </a:stretch>
        </p:blipFill>
        <p:spPr bwMode="auto">
          <a:xfrm>
            <a:off x="6206426" y="1666904"/>
            <a:ext cx="1616710" cy="2155825"/>
          </a:xfrm>
          <a:prstGeom prst="rect">
            <a:avLst/>
          </a:prstGeom>
          <a:noFill/>
          <a:ln>
            <a:noFill/>
          </a:ln>
        </p:spPr>
      </p:pic>
      <p:graphicFrame>
        <p:nvGraphicFramePr>
          <p:cNvPr id="10" name="Objeto 9"/>
          <p:cNvGraphicFramePr>
            <a:graphicFrameLocks noChangeAspect="1"/>
          </p:cNvGraphicFramePr>
          <p:nvPr>
            <p:extLst>
              <p:ext uri="{D42A27DB-BD31-4B8C-83A1-F6EECF244321}">
                <p14:modId xmlns:p14="http://schemas.microsoft.com/office/powerpoint/2010/main" val="4039498686"/>
              </p:ext>
            </p:extLst>
          </p:nvPr>
        </p:nvGraphicFramePr>
        <p:xfrm>
          <a:off x="1787833" y="5170413"/>
          <a:ext cx="5486400" cy="1092200"/>
        </p:xfrm>
        <a:graphic>
          <a:graphicData uri="http://schemas.openxmlformats.org/presentationml/2006/ole">
            <mc:AlternateContent xmlns:mc="http://schemas.openxmlformats.org/markup-compatibility/2006">
              <mc:Choice xmlns:v="urn:schemas-microsoft-com:vml" Requires="v">
                <p:oleObj spid="_x0000_s2085" name="Documento" r:id="rId6" imgW="5486400" imgH="1092200" progId="Word.Document.12">
                  <p:embed/>
                </p:oleObj>
              </mc:Choice>
              <mc:Fallback>
                <p:oleObj name="Documento" r:id="rId6" imgW="5486400" imgH="1092200" progId="Word.Document.12">
                  <p:embed/>
                  <p:pic>
                    <p:nvPicPr>
                      <p:cNvPr id="0" name=""/>
                      <p:cNvPicPr/>
                      <p:nvPr/>
                    </p:nvPicPr>
                    <p:blipFill>
                      <a:blip r:embed="rId7"/>
                      <a:stretch>
                        <a:fillRect/>
                      </a:stretch>
                    </p:blipFill>
                    <p:spPr>
                      <a:xfrm>
                        <a:off x="1787833" y="5170413"/>
                        <a:ext cx="5486400" cy="1092200"/>
                      </a:xfrm>
                      <a:prstGeom prst="rect">
                        <a:avLst/>
                      </a:prstGeom>
                    </p:spPr>
                  </p:pic>
                </p:oleObj>
              </mc:Fallback>
            </mc:AlternateContent>
          </a:graphicData>
        </a:graphic>
      </p:graphicFrame>
      <p:pic>
        <p:nvPicPr>
          <p:cNvPr id="11" name="Imagen 10"/>
          <p:cNvPicPr/>
          <p:nvPr/>
        </p:nvPicPr>
        <p:blipFill>
          <a:blip r:embed="rId8" cstate="email">
            <a:extLst>
              <a:ext uri="{28A0092B-C50C-407E-A947-70E740481C1C}">
                <a14:useLocalDpi xmlns:a14="http://schemas.microsoft.com/office/drawing/2010/main"/>
              </a:ext>
            </a:extLst>
          </a:blip>
          <a:srcRect/>
          <a:stretch>
            <a:fillRect/>
          </a:stretch>
        </p:blipFill>
        <p:spPr bwMode="auto">
          <a:xfrm>
            <a:off x="3673520" y="2678795"/>
            <a:ext cx="1739265" cy="2319655"/>
          </a:xfrm>
          <a:prstGeom prst="rect">
            <a:avLst/>
          </a:prstGeom>
          <a:noFill/>
          <a:ln>
            <a:noFill/>
          </a:ln>
        </p:spPr>
      </p:pic>
      <p:cxnSp>
        <p:nvCxnSpPr>
          <p:cNvPr id="13" name="Conector curvado 12"/>
          <p:cNvCxnSpPr/>
          <p:nvPr/>
        </p:nvCxnSpPr>
        <p:spPr>
          <a:xfrm>
            <a:off x="2089277" y="3705889"/>
            <a:ext cx="1584243" cy="69086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ector curvado 14"/>
          <p:cNvCxnSpPr/>
          <p:nvPr/>
        </p:nvCxnSpPr>
        <p:spPr>
          <a:xfrm rot="10800000" flipV="1">
            <a:off x="5412786" y="3822729"/>
            <a:ext cx="1360295" cy="57402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Marcador de contenido 2"/>
          <p:cNvSpPr>
            <a:spLocks noGrp="1"/>
          </p:cNvSpPr>
          <p:nvPr>
            <p:ph idx="1"/>
          </p:nvPr>
        </p:nvSpPr>
        <p:spPr>
          <a:xfrm>
            <a:off x="227238" y="4591402"/>
            <a:ext cx="2776952" cy="579011"/>
          </a:xfrm>
        </p:spPr>
        <p:txBody>
          <a:bodyPr>
            <a:normAutofit fontScale="85000" lnSpcReduction="10000"/>
          </a:bodyPr>
          <a:lstStyle/>
          <a:p>
            <a:pPr marL="0" indent="0" algn="ctr">
              <a:buNone/>
            </a:pPr>
            <a:r>
              <a:rPr lang="x-none" dirty="0" smtClean="0"/>
              <a:t>Primer experimento</a:t>
            </a:r>
            <a:endParaRPr lang="es-EC" dirty="0"/>
          </a:p>
        </p:txBody>
      </p:sp>
    </p:spTree>
    <p:extLst>
      <p:ext uri="{BB962C8B-B14F-4D97-AF65-F5344CB8AC3E}">
        <p14:creationId xmlns:p14="http://schemas.microsoft.com/office/powerpoint/2010/main" val="3120266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cxnSp>
        <p:nvCxnSpPr>
          <p:cNvPr id="13" name="Conector curvado 12"/>
          <p:cNvCxnSpPr>
            <a:stCxn id="12" idx="2"/>
            <a:endCxn id="18" idx="1"/>
          </p:cNvCxnSpPr>
          <p:nvPr/>
        </p:nvCxnSpPr>
        <p:spPr>
          <a:xfrm rot="16200000" flipH="1">
            <a:off x="2331434" y="2658663"/>
            <a:ext cx="1132518" cy="234366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ector curvado 14"/>
          <p:cNvCxnSpPr>
            <a:stCxn id="17" idx="2"/>
            <a:endCxn id="18" idx="3"/>
          </p:cNvCxnSpPr>
          <p:nvPr/>
        </p:nvCxnSpPr>
        <p:spPr>
          <a:xfrm rot="5400000">
            <a:off x="5835161" y="2755579"/>
            <a:ext cx="967753" cy="2314594"/>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Marcador de contenido 2"/>
          <p:cNvSpPr>
            <a:spLocks noGrp="1"/>
          </p:cNvSpPr>
          <p:nvPr>
            <p:ph idx="1"/>
          </p:nvPr>
        </p:nvSpPr>
        <p:spPr>
          <a:xfrm>
            <a:off x="227238" y="4591402"/>
            <a:ext cx="2776952" cy="579011"/>
          </a:xfrm>
        </p:spPr>
        <p:txBody>
          <a:bodyPr>
            <a:normAutofit fontScale="77500" lnSpcReduction="20000"/>
          </a:bodyPr>
          <a:lstStyle/>
          <a:p>
            <a:pPr marL="0" indent="0" algn="ctr">
              <a:buNone/>
            </a:pPr>
            <a:r>
              <a:rPr lang="x-none" dirty="0" smtClean="0"/>
              <a:t>Segundo experimento</a:t>
            </a:r>
            <a:endParaRPr lang="es-EC" dirty="0"/>
          </a:p>
        </p:txBody>
      </p:sp>
      <p:graphicFrame>
        <p:nvGraphicFramePr>
          <p:cNvPr id="3" name="Objeto 2"/>
          <p:cNvGraphicFramePr>
            <a:graphicFrameLocks noChangeAspect="1"/>
          </p:cNvGraphicFramePr>
          <p:nvPr>
            <p:extLst>
              <p:ext uri="{D42A27DB-BD31-4B8C-83A1-F6EECF244321}">
                <p14:modId xmlns:p14="http://schemas.microsoft.com/office/powerpoint/2010/main" val="2267554904"/>
              </p:ext>
            </p:extLst>
          </p:nvPr>
        </p:nvGraphicFramePr>
        <p:xfrm>
          <a:off x="1817706" y="5353427"/>
          <a:ext cx="5486400" cy="1092200"/>
        </p:xfrm>
        <a:graphic>
          <a:graphicData uri="http://schemas.openxmlformats.org/presentationml/2006/ole">
            <mc:AlternateContent xmlns:mc="http://schemas.openxmlformats.org/markup-compatibility/2006">
              <mc:Choice xmlns:v="urn:schemas-microsoft-com:vml" Requires="v">
                <p:oleObj spid="_x0000_s3107" name="Documento" r:id="rId4" imgW="5486400" imgH="1092200" progId="Word.Document.12">
                  <p:embed/>
                </p:oleObj>
              </mc:Choice>
              <mc:Fallback>
                <p:oleObj name="Documento" r:id="rId4" imgW="5486400" imgH="1092200" progId="Word.Document.12">
                  <p:embed/>
                  <p:pic>
                    <p:nvPicPr>
                      <p:cNvPr id="0" name=""/>
                      <p:cNvPicPr/>
                      <p:nvPr/>
                    </p:nvPicPr>
                    <p:blipFill>
                      <a:blip r:embed="rId5"/>
                      <a:stretch>
                        <a:fillRect/>
                      </a:stretch>
                    </p:blipFill>
                    <p:spPr>
                      <a:xfrm>
                        <a:off x="1817706" y="5353427"/>
                        <a:ext cx="5486400" cy="1092200"/>
                      </a:xfrm>
                      <a:prstGeom prst="rect">
                        <a:avLst/>
                      </a:prstGeom>
                    </p:spPr>
                  </p:pic>
                </p:oleObj>
              </mc:Fallback>
            </mc:AlternateContent>
          </a:graphicData>
        </a:graphic>
      </p:graphicFrame>
      <p:pic>
        <p:nvPicPr>
          <p:cNvPr id="12" name="Imagen 1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0290" y="1828800"/>
            <a:ext cx="1731145" cy="1435435"/>
          </a:xfrm>
          <a:prstGeom prst="rect">
            <a:avLst/>
          </a:prstGeom>
          <a:noFill/>
          <a:ln>
            <a:noFill/>
          </a:ln>
        </p:spPr>
      </p:pic>
      <p:pic>
        <p:nvPicPr>
          <p:cNvPr id="14" name="Imagen 13"/>
          <p:cNvPicPr/>
          <p:nvPr/>
        </p:nvPicPr>
        <p:blipFill>
          <a:blip r:embed="rId7" cstate="email">
            <a:extLst>
              <a:ext uri="{28A0092B-C50C-407E-A947-70E740481C1C}">
                <a14:useLocalDpi xmlns:a14="http://schemas.microsoft.com/office/drawing/2010/main"/>
              </a:ext>
            </a:extLst>
          </a:blip>
          <a:srcRect/>
          <a:stretch>
            <a:fillRect/>
          </a:stretch>
        </p:blipFill>
        <p:spPr bwMode="auto">
          <a:xfrm>
            <a:off x="3987594" y="1828800"/>
            <a:ext cx="1228770" cy="1435435"/>
          </a:xfrm>
          <a:prstGeom prst="rect">
            <a:avLst/>
          </a:prstGeom>
          <a:noFill/>
          <a:ln>
            <a:noFill/>
          </a:ln>
        </p:spPr>
      </p:pic>
      <p:pic>
        <p:nvPicPr>
          <p:cNvPr id="17" name="Imagen 16" descr="D:\lopesj\Documents\JUANFER\MAESTRIA\TESIS\fotos experimentos\2014-07-06 22.27.04.jpg"/>
          <p:cNvPicPr/>
          <p:nvPr/>
        </p:nvPicPr>
        <p:blipFill>
          <a:blip r:embed="rId8" cstate="email">
            <a:extLst>
              <a:ext uri="{28A0092B-C50C-407E-A947-70E740481C1C}">
                <a14:useLocalDpi xmlns:a14="http://schemas.microsoft.com/office/drawing/2010/main"/>
              </a:ext>
            </a:extLst>
          </a:blip>
          <a:srcRect/>
          <a:stretch>
            <a:fillRect/>
          </a:stretch>
        </p:blipFill>
        <p:spPr bwMode="auto">
          <a:xfrm>
            <a:off x="6773081" y="1711651"/>
            <a:ext cx="1406506" cy="1717349"/>
          </a:xfrm>
          <a:prstGeom prst="rect">
            <a:avLst/>
          </a:prstGeom>
          <a:noFill/>
          <a:ln>
            <a:noFill/>
          </a:ln>
        </p:spPr>
      </p:pic>
      <p:pic>
        <p:nvPicPr>
          <p:cNvPr id="18" name="Imagen 17"/>
          <p:cNvPicPr/>
          <p:nvPr/>
        </p:nvPicPr>
        <p:blipFill>
          <a:blip r:embed="rId9" cstate="email">
            <a:extLst>
              <a:ext uri="{28A0092B-C50C-407E-A947-70E740481C1C}">
                <a14:useLocalDpi xmlns:a14="http://schemas.microsoft.com/office/drawing/2010/main"/>
              </a:ext>
            </a:extLst>
          </a:blip>
          <a:srcRect/>
          <a:stretch>
            <a:fillRect/>
          </a:stretch>
        </p:blipFill>
        <p:spPr bwMode="auto">
          <a:xfrm>
            <a:off x="4069524" y="3592949"/>
            <a:ext cx="1092216" cy="1607607"/>
          </a:xfrm>
          <a:prstGeom prst="rect">
            <a:avLst/>
          </a:prstGeom>
          <a:noFill/>
          <a:ln>
            <a:noFill/>
          </a:ln>
        </p:spPr>
      </p:pic>
      <p:cxnSp>
        <p:nvCxnSpPr>
          <p:cNvPr id="5" name="Conector recto de flecha 4"/>
          <p:cNvCxnSpPr>
            <a:stCxn id="14" idx="2"/>
            <a:endCxn id="18" idx="0"/>
          </p:cNvCxnSpPr>
          <p:nvPr/>
        </p:nvCxnSpPr>
        <p:spPr>
          <a:xfrm>
            <a:off x="4601979" y="3264235"/>
            <a:ext cx="13653" cy="3287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303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sp>
        <p:nvSpPr>
          <p:cNvPr id="16" name="Marcador de contenido 2"/>
          <p:cNvSpPr>
            <a:spLocks noGrp="1"/>
          </p:cNvSpPr>
          <p:nvPr>
            <p:ph idx="1"/>
          </p:nvPr>
        </p:nvSpPr>
        <p:spPr>
          <a:xfrm>
            <a:off x="227238" y="4004237"/>
            <a:ext cx="2776952" cy="579011"/>
          </a:xfrm>
        </p:spPr>
        <p:txBody>
          <a:bodyPr>
            <a:normAutofit fontScale="85000" lnSpcReduction="10000"/>
          </a:bodyPr>
          <a:lstStyle/>
          <a:p>
            <a:pPr marL="0" indent="0" algn="ctr">
              <a:buNone/>
            </a:pPr>
            <a:r>
              <a:rPr lang="x-none" dirty="0" smtClean="0"/>
              <a:t>Tercer experimento</a:t>
            </a:r>
            <a:endParaRPr lang="es-EC" dirty="0"/>
          </a:p>
        </p:txBody>
      </p:sp>
      <p:graphicFrame>
        <p:nvGraphicFramePr>
          <p:cNvPr id="4" name="Objeto 3"/>
          <p:cNvGraphicFramePr>
            <a:graphicFrameLocks noChangeAspect="1"/>
          </p:cNvGraphicFramePr>
          <p:nvPr>
            <p:extLst>
              <p:ext uri="{D42A27DB-BD31-4B8C-83A1-F6EECF244321}">
                <p14:modId xmlns:p14="http://schemas.microsoft.com/office/powerpoint/2010/main" val="2500116181"/>
              </p:ext>
            </p:extLst>
          </p:nvPr>
        </p:nvGraphicFramePr>
        <p:xfrm>
          <a:off x="1872432" y="4876448"/>
          <a:ext cx="5486400" cy="1092200"/>
        </p:xfrm>
        <a:graphic>
          <a:graphicData uri="http://schemas.openxmlformats.org/presentationml/2006/ole">
            <mc:AlternateContent xmlns:mc="http://schemas.openxmlformats.org/markup-compatibility/2006">
              <mc:Choice xmlns:v="urn:schemas-microsoft-com:vml" Requires="v">
                <p:oleObj spid="_x0000_s4130" name="Documento" r:id="rId4" imgW="5486400" imgH="1092200" progId="Word.Document.12">
                  <p:embed/>
                </p:oleObj>
              </mc:Choice>
              <mc:Fallback>
                <p:oleObj name="Documento" r:id="rId4" imgW="5486400" imgH="1092200" progId="Word.Document.12">
                  <p:embed/>
                  <p:pic>
                    <p:nvPicPr>
                      <p:cNvPr id="0" name=""/>
                      <p:cNvPicPr/>
                      <p:nvPr/>
                    </p:nvPicPr>
                    <p:blipFill>
                      <a:blip r:embed="rId5"/>
                      <a:stretch>
                        <a:fillRect/>
                      </a:stretch>
                    </p:blipFill>
                    <p:spPr>
                      <a:xfrm>
                        <a:off x="1872432" y="4876448"/>
                        <a:ext cx="5486400" cy="1092200"/>
                      </a:xfrm>
                      <a:prstGeom prst="rect">
                        <a:avLst/>
                      </a:prstGeom>
                    </p:spPr>
                  </p:pic>
                </p:oleObj>
              </mc:Fallback>
            </mc:AlternateContent>
          </a:graphicData>
        </a:graphic>
      </p:graphicFrame>
      <p:pic>
        <p:nvPicPr>
          <p:cNvPr id="19" name="Imagen 18"/>
          <p:cNvPicPr/>
          <p:nvPr/>
        </p:nvPicPr>
        <p:blipFill>
          <a:blip r:embed="rId6" cstate="email">
            <a:extLst>
              <a:ext uri="{28A0092B-C50C-407E-A947-70E740481C1C}">
                <a14:useLocalDpi xmlns:a14="http://schemas.microsoft.com/office/drawing/2010/main"/>
              </a:ext>
            </a:extLst>
          </a:blip>
          <a:srcRect/>
          <a:stretch>
            <a:fillRect/>
          </a:stretch>
        </p:blipFill>
        <p:spPr bwMode="auto">
          <a:xfrm>
            <a:off x="3495992" y="2317060"/>
            <a:ext cx="2152015" cy="1623060"/>
          </a:xfrm>
          <a:prstGeom prst="rect">
            <a:avLst/>
          </a:prstGeom>
          <a:noFill/>
          <a:ln>
            <a:noFill/>
          </a:ln>
        </p:spPr>
      </p:pic>
    </p:spTree>
    <p:extLst>
      <p:ext uri="{BB962C8B-B14F-4D97-AF65-F5344CB8AC3E}">
        <p14:creationId xmlns:p14="http://schemas.microsoft.com/office/powerpoint/2010/main" val="3576271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sp>
        <p:nvSpPr>
          <p:cNvPr id="16" name="Marcador de contenido 2"/>
          <p:cNvSpPr>
            <a:spLocks noGrp="1"/>
          </p:cNvSpPr>
          <p:nvPr>
            <p:ph idx="1"/>
          </p:nvPr>
        </p:nvSpPr>
        <p:spPr>
          <a:xfrm>
            <a:off x="227238" y="4004237"/>
            <a:ext cx="2776952" cy="579011"/>
          </a:xfrm>
        </p:spPr>
        <p:txBody>
          <a:bodyPr>
            <a:normAutofit fontScale="85000" lnSpcReduction="10000"/>
          </a:bodyPr>
          <a:lstStyle/>
          <a:p>
            <a:pPr marL="0" indent="0" algn="ctr">
              <a:buNone/>
            </a:pPr>
            <a:r>
              <a:rPr lang="x-none" dirty="0" smtClean="0"/>
              <a:t>Cuarto experimento</a:t>
            </a:r>
            <a:endParaRPr lang="es-EC" dirty="0"/>
          </a:p>
        </p:txBody>
      </p:sp>
      <p:graphicFrame>
        <p:nvGraphicFramePr>
          <p:cNvPr id="3" name="Objeto 2"/>
          <p:cNvGraphicFramePr>
            <a:graphicFrameLocks noChangeAspect="1"/>
          </p:cNvGraphicFramePr>
          <p:nvPr>
            <p:extLst>
              <p:ext uri="{D42A27DB-BD31-4B8C-83A1-F6EECF244321}">
                <p14:modId xmlns:p14="http://schemas.microsoft.com/office/powerpoint/2010/main" val="2975920992"/>
              </p:ext>
            </p:extLst>
          </p:nvPr>
        </p:nvGraphicFramePr>
        <p:xfrm>
          <a:off x="1828800" y="4821847"/>
          <a:ext cx="5486400" cy="1092200"/>
        </p:xfrm>
        <a:graphic>
          <a:graphicData uri="http://schemas.openxmlformats.org/presentationml/2006/ole">
            <mc:AlternateContent xmlns:mc="http://schemas.openxmlformats.org/markup-compatibility/2006">
              <mc:Choice xmlns:v="urn:schemas-microsoft-com:vml" Requires="v">
                <p:oleObj spid="_x0000_s5153" name="Documento" r:id="rId4" imgW="5486400" imgH="1092200" progId="Word.Document.12">
                  <p:embed/>
                </p:oleObj>
              </mc:Choice>
              <mc:Fallback>
                <p:oleObj name="Documento" r:id="rId4" imgW="5486400" imgH="1092200" progId="Word.Document.12">
                  <p:embed/>
                  <p:pic>
                    <p:nvPicPr>
                      <p:cNvPr id="0" name=""/>
                      <p:cNvPicPr/>
                      <p:nvPr/>
                    </p:nvPicPr>
                    <p:blipFill>
                      <a:blip r:embed="rId5"/>
                      <a:stretch>
                        <a:fillRect/>
                      </a:stretch>
                    </p:blipFill>
                    <p:spPr>
                      <a:xfrm>
                        <a:off x="1828800" y="4821847"/>
                        <a:ext cx="5486400" cy="1092200"/>
                      </a:xfrm>
                      <a:prstGeom prst="rect">
                        <a:avLst/>
                      </a:prstGeom>
                    </p:spPr>
                  </p:pic>
                </p:oleObj>
              </mc:Fallback>
            </mc:AlternateContent>
          </a:graphicData>
        </a:graphic>
      </p:graphicFrame>
      <p:pic>
        <p:nvPicPr>
          <p:cNvPr id="7" name="Imagen 6"/>
          <p:cNvPicPr/>
          <p:nvPr/>
        </p:nvPicPr>
        <p:blipFill>
          <a:blip r:embed="rId6" cstate="email">
            <a:extLst>
              <a:ext uri="{28A0092B-C50C-407E-A947-70E740481C1C}">
                <a14:useLocalDpi xmlns:a14="http://schemas.microsoft.com/office/drawing/2010/main"/>
              </a:ext>
            </a:extLst>
          </a:blip>
          <a:srcRect/>
          <a:stretch>
            <a:fillRect/>
          </a:stretch>
        </p:blipFill>
        <p:spPr bwMode="auto">
          <a:xfrm>
            <a:off x="3561397" y="2407237"/>
            <a:ext cx="2021205" cy="1524635"/>
          </a:xfrm>
          <a:prstGeom prst="rect">
            <a:avLst/>
          </a:prstGeom>
          <a:noFill/>
          <a:ln>
            <a:noFill/>
          </a:ln>
        </p:spPr>
      </p:pic>
    </p:spTree>
    <p:extLst>
      <p:ext uri="{BB962C8B-B14F-4D97-AF65-F5344CB8AC3E}">
        <p14:creationId xmlns:p14="http://schemas.microsoft.com/office/powerpoint/2010/main" val="537599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sp>
        <p:nvSpPr>
          <p:cNvPr id="16" name="Marcador de contenido 2"/>
          <p:cNvSpPr>
            <a:spLocks noGrp="1"/>
          </p:cNvSpPr>
          <p:nvPr>
            <p:ph idx="1"/>
          </p:nvPr>
        </p:nvSpPr>
        <p:spPr>
          <a:xfrm>
            <a:off x="227238" y="4509472"/>
            <a:ext cx="2776952" cy="579011"/>
          </a:xfrm>
        </p:spPr>
        <p:txBody>
          <a:bodyPr>
            <a:normAutofit fontScale="85000" lnSpcReduction="10000"/>
          </a:bodyPr>
          <a:lstStyle/>
          <a:p>
            <a:pPr marL="0" indent="0" algn="ctr">
              <a:buNone/>
            </a:pPr>
            <a:r>
              <a:rPr lang="x-none" dirty="0" smtClean="0"/>
              <a:t>Quinto experimento</a:t>
            </a:r>
            <a:endParaRPr lang="es-EC" dirty="0"/>
          </a:p>
        </p:txBody>
      </p:sp>
      <p:pic>
        <p:nvPicPr>
          <p:cNvPr id="6" name="Imagen 5"/>
          <p:cNvPicPr/>
          <p:nvPr/>
        </p:nvPicPr>
        <p:blipFill>
          <a:blip r:embed="rId4" cstate="email">
            <a:extLst>
              <a:ext uri="{28A0092B-C50C-407E-A947-70E740481C1C}">
                <a14:useLocalDpi xmlns:a14="http://schemas.microsoft.com/office/drawing/2010/main"/>
              </a:ext>
            </a:extLst>
          </a:blip>
          <a:srcRect/>
          <a:stretch>
            <a:fillRect/>
          </a:stretch>
        </p:blipFill>
        <p:spPr bwMode="auto">
          <a:xfrm>
            <a:off x="768454" y="2426687"/>
            <a:ext cx="2454222" cy="1460193"/>
          </a:xfrm>
          <a:prstGeom prst="rect">
            <a:avLst/>
          </a:prstGeom>
          <a:noFill/>
          <a:ln>
            <a:noFill/>
          </a:ln>
        </p:spPr>
      </p:pic>
      <p:pic>
        <p:nvPicPr>
          <p:cNvPr id="8" name="Imagen 7"/>
          <p:cNvPicPr/>
          <p:nvPr/>
        </p:nvPicPr>
        <p:blipFill>
          <a:blip r:embed="rId5" cstate="email">
            <a:extLst>
              <a:ext uri="{28A0092B-C50C-407E-A947-70E740481C1C}">
                <a14:useLocalDpi xmlns:a14="http://schemas.microsoft.com/office/drawing/2010/main"/>
              </a:ext>
            </a:extLst>
          </a:blip>
          <a:srcRect/>
          <a:stretch>
            <a:fillRect/>
          </a:stretch>
        </p:blipFill>
        <p:spPr bwMode="auto">
          <a:xfrm>
            <a:off x="4834013" y="1870675"/>
            <a:ext cx="2481187" cy="1324492"/>
          </a:xfrm>
          <a:prstGeom prst="rect">
            <a:avLst/>
          </a:prstGeom>
          <a:noFill/>
          <a:ln>
            <a:noFill/>
          </a:ln>
        </p:spPr>
      </p:pic>
      <p:pic>
        <p:nvPicPr>
          <p:cNvPr id="9" name="Imagen 8"/>
          <p:cNvPicPr/>
          <p:nvPr/>
        </p:nvPicPr>
        <p:blipFill>
          <a:blip r:embed="rId6" cstate="email">
            <a:extLst>
              <a:ext uri="{28A0092B-C50C-407E-A947-70E740481C1C}">
                <a14:useLocalDpi xmlns:a14="http://schemas.microsoft.com/office/drawing/2010/main"/>
              </a:ext>
            </a:extLst>
          </a:blip>
          <a:srcRect/>
          <a:stretch>
            <a:fillRect/>
          </a:stretch>
        </p:blipFill>
        <p:spPr bwMode="auto">
          <a:xfrm>
            <a:off x="4834012" y="3436265"/>
            <a:ext cx="2481187" cy="1146983"/>
          </a:xfrm>
          <a:prstGeom prst="rect">
            <a:avLst/>
          </a:prstGeom>
          <a:noFill/>
          <a:ln>
            <a:noFill/>
          </a:ln>
        </p:spPr>
      </p:pic>
      <p:cxnSp>
        <p:nvCxnSpPr>
          <p:cNvPr id="5" name="Conector curvado 4"/>
          <p:cNvCxnSpPr>
            <a:stCxn id="6" idx="3"/>
            <a:endCxn id="8" idx="1"/>
          </p:cNvCxnSpPr>
          <p:nvPr/>
        </p:nvCxnSpPr>
        <p:spPr>
          <a:xfrm flipV="1">
            <a:off x="3222676" y="2532921"/>
            <a:ext cx="1611337" cy="623863"/>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ector curvado 10"/>
          <p:cNvCxnSpPr>
            <a:stCxn id="6" idx="3"/>
            <a:endCxn id="9" idx="1"/>
          </p:cNvCxnSpPr>
          <p:nvPr/>
        </p:nvCxnSpPr>
        <p:spPr>
          <a:xfrm>
            <a:off x="3222676" y="3156784"/>
            <a:ext cx="1611336" cy="852973"/>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2" name="Objeto 11"/>
          <p:cNvGraphicFramePr>
            <a:graphicFrameLocks noChangeAspect="1"/>
          </p:cNvGraphicFramePr>
          <p:nvPr>
            <p:extLst>
              <p:ext uri="{D42A27DB-BD31-4B8C-83A1-F6EECF244321}">
                <p14:modId xmlns:p14="http://schemas.microsoft.com/office/powerpoint/2010/main" val="4123709559"/>
              </p:ext>
            </p:extLst>
          </p:nvPr>
        </p:nvGraphicFramePr>
        <p:xfrm>
          <a:off x="1828800" y="5354375"/>
          <a:ext cx="5486400" cy="1092200"/>
        </p:xfrm>
        <a:graphic>
          <a:graphicData uri="http://schemas.openxmlformats.org/presentationml/2006/ole">
            <mc:AlternateContent xmlns:mc="http://schemas.openxmlformats.org/markup-compatibility/2006">
              <mc:Choice xmlns:v="urn:schemas-microsoft-com:vml" Requires="v">
                <p:oleObj spid="_x0000_s6177" name="Documento" r:id="rId7" imgW="5486400" imgH="1092200" progId="Word.Document.12">
                  <p:embed/>
                </p:oleObj>
              </mc:Choice>
              <mc:Fallback>
                <p:oleObj name="Documento" r:id="rId7" imgW="5486400" imgH="1092200" progId="Word.Document.12">
                  <p:embed/>
                  <p:pic>
                    <p:nvPicPr>
                      <p:cNvPr id="0" name=""/>
                      <p:cNvPicPr/>
                      <p:nvPr/>
                    </p:nvPicPr>
                    <p:blipFill>
                      <a:blip r:embed="rId8"/>
                      <a:stretch>
                        <a:fillRect/>
                      </a:stretch>
                    </p:blipFill>
                    <p:spPr>
                      <a:xfrm>
                        <a:off x="1828800" y="5354375"/>
                        <a:ext cx="5486400" cy="1092200"/>
                      </a:xfrm>
                      <a:prstGeom prst="rect">
                        <a:avLst/>
                      </a:prstGeom>
                    </p:spPr>
                  </p:pic>
                </p:oleObj>
              </mc:Fallback>
            </mc:AlternateContent>
          </a:graphicData>
        </a:graphic>
      </p:graphicFrame>
    </p:spTree>
    <p:extLst>
      <p:ext uri="{BB962C8B-B14F-4D97-AF65-F5344CB8AC3E}">
        <p14:creationId xmlns:p14="http://schemas.microsoft.com/office/powerpoint/2010/main" val="1863917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sp>
        <p:nvSpPr>
          <p:cNvPr id="16" name="Marcador de contenido 2"/>
          <p:cNvSpPr>
            <a:spLocks noGrp="1"/>
          </p:cNvSpPr>
          <p:nvPr>
            <p:ph idx="1"/>
          </p:nvPr>
        </p:nvSpPr>
        <p:spPr>
          <a:xfrm>
            <a:off x="227238" y="4509472"/>
            <a:ext cx="2776952" cy="579011"/>
          </a:xfrm>
        </p:spPr>
        <p:txBody>
          <a:bodyPr>
            <a:normAutofit fontScale="92500"/>
          </a:bodyPr>
          <a:lstStyle/>
          <a:p>
            <a:pPr marL="0" indent="0" algn="ctr">
              <a:buNone/>
            </a:pPr>
            <a:r>
              <a:rPr lang="x-none" dirty="0" smtClean="0"/>
              <a:t>Sexto experimento</a:t>
            </a:r>
            <a:endParaRPr lang="es-EC" dirty="0"/>
          </a:p>
        </p:txBody>
      </p:sp>
      <p:cxnSp>
        <p:nvCxnSpPr>
          <p:cNvPr id="5" name="Conector curvado 4"/>
          <p:cNvCxnSpPr>
            <a:stCxn id="12" idx="3"/>
            <a:endCxn id="13" idx="1"/>
          </p:cNvCxnSpPr>
          <p:nvPr/>
        </p:nvCxnSpPr>
        <p:spPr>
          <a:xfrm>
            <a:off x="3635856" y="3195167"/>
            <a:ext cx="1625219" cy="6667"/>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4" name="Objeto 3"/>
          <p:cNvGraphicFramePr>
            <a:graphicFrameLocks noChangeAspect="1"/>
          </p:cNvGraphicFramePr>
          <p:nvPr>
            <p:extLst>
              <p:ext uri="{D42A27DB-BD31-4B8C-83A1-F6EECF244321}">
                <p14:modId xmlns:p14="http://schemas.microsoft.com/office/powerpoint/2010/main" val="1729797382"/>
              </p:ext>
            </p:extLst>
          </p:nvPr>
        </p:nvGraphicFramePr>
        <p:xfrm>
          <a:off x="1828799" y="5477265"/>
          <a:ext cx="5486400" cy="1092200"/>
        </p:xfrm>
        <a:graphic>
          <a:graphicData uri="http://schemas.openxmlformats.org/presentationml/2006/ole">
            <mc:AlternateContent xmlns:mc="http://schemas.openxmlformats.org/markup-compatibility/2006">
              <mc:Choice xmlns:v="urn:schemas-microsoft-com:vml" Requires="v">
                <p:oleObj spid="_x0000_s7200" name="Documento" r:id="rId4" imgW="5486400" imgH="1092200" progId="Word.Document.12">
                  <p:embed/>
                </p:oleObj>
              </mc:Choice>
              <mc:Fallback>
                <p:oleObj name="Documento" r:id="rId4" imgW="5486400" imgH="1092200" progId="Word.Document.12">
                  <p:embed/>
                  <p:pic>
                    <p:nvPicPr>
                      <p:cNvPr id="0" name=""/>
                      <p:cNvPicPr/>
                      <p:nvPr/>
                    </p:nvPicPr>
                    <p:blipFill>
                      <a:blip r:embed="rId5"/>
                      <a:stretch>
                        <a:fillRect/>
                      </a:stretch>
                    </p:blipFill>
                    <p:spPr>
                      <a:xfrm>
                        <a:off x="1828799" y="5477265"/>
                        <a:ext cx="5486400" cy="1092200"/>
                      </a:xfrm>
                      <a:prstGeom prst="rect">
                        <a:avLst/>
                      </a:prstGeom>
                    </p:spPr>
                  </p:pic>
                </p:oleObj>
              </mc:Fallback>
            </mc:AlternateContent>
          </a:graphicData>
        </a:graphic>
      </p:graphicFrame>
      <p:pic>
        <p:nvPicPr>
          <p:cNvPr id="12" name="Imagen 1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83791" y="2238539"/>
            <a:ext cx="2552065" cy="1913255"/>
          </a:xfrm>
          <a:prstGeom prst="rect">
            <a:avLst/>
          </a:prstGeom>
          <a:noFill/>
          <a:ln>
            <a:noFill/>
          </a:ln>
        </p:spPr>
      </p:pic>
      <p:pic>
        <p:nvPicPr>
          <p:cNvPr id="13" name="Imagen 12"/>
          <p:cNvPicPr/>
          <p:nvPr/>
        </p:nvPicPr>
        <p:blipFill>
          <a:blip r:embed="rId7" cstate="email">
            <a:extLst>
              <a:ext uri="{28A0092B-C50C-407E-A947-70E740481C1C}">
                <a14:useLocalDpi xmlns:a14="http://schemas.microsoft.com/office/drawing/2010/main"/>
              </a:ext>
            </a:extLst>
          </a:blip>
          <a:srcRect/>
          <a:stretch>
            <a:fillRect/>
          </a:stretch>
        </p:blipFill>
        <p:spPr bwMode="auto">
          <a:xfrm>
            <a:off x="5261075" y="2238539"/>
            <a:ext cx="2554605" cy="1926590"/>
          </a:xfrm>
          <a:prstGeom prst="rect">
            <a:avLst/>
          </a:prstGeom>
          <a:noFill/>
          <a:ln>
            <a:noFill/>
          </a:ln>
        </p:spPr>
      </p:pic>
    </p:spTree>
    <p:extLst>
      <p:ext uri="{BB962C8B-B14F-4D97-AF65-F5344CB8AC3E}">
        <p14:creationId xmlns:p14="http://schemas.microsoft.com/office/powerpoint/2010/main" val="135676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sp>
        <p:nvSpPr>
          <p:cNvPr id="16" name="Marcador de contenido 2"/>
          <p:cNvSpPr>
            <a:spLocks noGrp="1"/>
          </p:cNvSpPr>
          <p:nvPr>
            <p:ph idx="1"/>
          </p:nvPr>
        </p:nvSpPr>
        <p:spPr>
          <a:xfrm>
            <a:off x="227238" y="4509472"/>
            <a:ext cx="2776952" cy="579011"/>
          </a:xfrm>
        </p:spPr>
        <p:txBody>
          <a:bodyPr>
            <a:normAutofit fontScale="77500" lnSpcReduction="20000"/>
          </a:bodyPr>
          <a:lstStyle/>
          <a:p>
            <a:pPr marL="0" indent="0" algn="ctr">
              <a:buNone/>
            </a:pPr>
            <a:r>
              <a:rPr lang="x-none" dirty="0" smtClean="0"/>
              <a:t>S</a:t>
            </a:r>
            <a:r>
              <a:rPr lang="x-none" dirty="0" smtClean="0"/>
              <a:t>éptimo</a:t>
            </a:r>
            <a:r>
              <a:rPr lang="x-none" dirty="0" smtClean="0"/>
              <a:t> experimento</a:t>
            </a:r>
            <a:endParaRPr lang="es-EC" dirty="0"/>
          </a:p>
        </p:txBody>
      </p:sp>
      <p:pic>
        <p:nvPicPr>
          <p:cNvPr id="8" name="Imagen 7"/>
          <p:cNvPicPr/>
          <p:nvPr/>
        </p:nvPicPr>
        <p:blipFill>
          <a:blip r:embed="rId4" cstate="email">
            <a:extLst>
              <a:ext uri="{28A0092B-C50C-407E-A947-70E740481C1C}">
                <a14:useLocalDpi xmlns:a14="http://schemas.microsoft.com/office/drawing/2010/main"/>
              </a:ext>
            </a:extLst>
          </a:blip>
          <a:srcRect/>
          <a:stretch>
            <a:fillRect/>
          </a:stretch>
        </p:blipFill>
        <p:spPr bwMode="auto">
          <a:xfrm>
            <a:off x="1307306" y="1600200"/>
            <a:ext cx="1369154" cy="2264039"/>
          </a:xfrm>
          <a:prstGeom prst="rect">
            <a:avLst/>
          </a:prstGeom>
          <a:noFill/>
          <a:ln>
            <a:noFill/>
          </a:ln>
        </p:spPr>
      </p:pic>
      <p:pic>
        <p:nvPicPr>
          <p:cNvPr id="9" name="Imagen 8"/>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6655" y="1600200"/>
            <a:ext cx="1238544" cy="2179753"/>
          </a:xfrm>
          <a:prstGeom prst="rect">
            <a:avLst/>
          </a:prstGeom>
          <a:noFill/>
          <a:ln>
            <a:noFill/>
          </a:ln>
        </p:spPr>
      </p:pic>
      <p:pic>
        <p:nvPicPr>
          <p:cNvPr id="10" name="Imagen 9"/>
          <p:cNvPicPr/>
          <p:nvPr/>
        </p:nvPicPr>
        <p:blipFill>
          <a:blip r:embed="rId6" cstate="email">
            <a:extLst>
              <a:ext uri="{28A0092B-C50C-407E-A947-70E740481C1C}">
                <a14:useLocalDpi xmlns:a14="http://schemas.microsoft.com/office/drawing/2010/main"/>
              </a:ext>
            </a:extLst>
          </a:blip>
          <a:srcRect/>
          <a:stretch>
            <a:fillRect/>
          </a:stretch>
        </p:blipFill>
        <p:spPr bwMode="auto">
          <a:xfrm>
            <a:off x="3215980" y="3629680"/>
            <a:ext cx="2410047" cy="1458804"/>
          </a:xfrm>
          <a:prstGeom prst="rect">
            <a:avLst/>
          </a:prstGeom>
          <a:noFill/>
          <a:ln>
            <a:noFill/>
          </a:ln>
        </p:spPr>
      </p:pic>
      <p:graphicFrame>
        <p:nvGraphicFramePr>
          <p:cNvPr id="3" name="Objeto 2"/>
          <p:cNvGraphicFramePr>
            <a:graphicFrameLocks noChangeAspect="1"/>
          </p:cNvGraphicFramePr>
          <p:nvPr>
            <p:extLst>
              <p:ext uri="{D42A27DB-BD31-4B8C-83A1-F6EECF244321}">
                <p14:modId xmlns:p14="http://schemas.microsoft.com/office/powerpoint/2010/main" val="2537657651"/>
              </p:ext>
            </p:extLst>
          </p:nvPr>
        </p:nvGraphicFramePr>
        <p:xfrm>
          <a:off x="1828799" y="5463611"/>
          <a:ext cx="5486400" cy="1092200"/>
        </p:xfrm>
        <a:graphic>
          <a:graphicData uri="http://schemas.openxmlformats.org/presentationml/2006/ole">
            <mc:AlternateContent xmlns:mc="http://schemas.openxmlformats.org/markup-compatibility/2006">
              <mc:Choice xmlns:v="urn:schemas-microsoft-com:vml" Requires="v">
                <p:oleObj spid="_x0000_s8225" name="Documento" r:id="rId7" imgW="5486400" imgH="1092200" progId="Word.Document.12">
                  <p:embed/>
                </p:oleObj>
              </mc:Choice>
              <mc:Fallback>
                <p:oleObj name="Documento" r:id="rId7" imgW="5486400" imgH="1092200" progId="Word.Document.12">
                  <p:embed/>
                  <p:pic>
                    <p:nvPicPr>
                      <p:cNvPr id="0" name=""/>
                      <p:cNvPicPr/>
                      <p:nvPr/>
                    </p:nvPicPr>
                    <p:blipFill>
                      <a:blip r:embed="rId8"/>
                      <a:stretch>
                        <a:fillRect/>
                      </a:stretch>
                    </p:blipFill>
                    <p:spPr>
                      <a:xfrm>
                        <a:off x="1828799" y="5463611"/>
                        <a:ext cx="5486400" cy="1092200"/>
                      </a:xfrm>
                      <a:prstGeom prst="rect">
                        <a:avLst/>
                      </a:prstGeom>
                    </p:spPr>
                  </p:pic>
                </p:oleObj>
              </mc:Fallback>
            </mc:AlternateContent>
          </a:graphicData>
        </a:graphic>
      </p:graphicFrame>
      <p:cxnSp>
        <p:nvCxnSpPr>
          <p:cNvPr id="14" name="Conector curvado 13"/>
          <p:cNvCxnSpPr>
            <a:stCxn id="9" idx="2"/>
            <a:endCxn id="10" idx="3"/>
          </p:cNvCxnSpPr>
          <p:nvPr/>
        </p:nvCxnSpPr>
        <p:spPr>
          <a:xfrm rot="5400000">
            <a:off x="5871413" y="3534567"/>
            <a:ext cx="579129" cy="10699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onector curvado 16"/>
          <p:cNvCxnSpPr>
            <a:stCxn id="8" idx="2"/>
            <a:endCxn id="10" idx="1"/>
          </p:cNvCxnSpPr>
          <p:nvPr/>
        </p:nvCxnSpPr>
        <p:spPr>
          <a:xfrm rot="16200000" flipH="1">
            <a:off x="2356510" y="3499611"/>
            <a:ext cx="494843" cy="122409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24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sp>
        <p:nvSpPr>
          <p:cNvPr id="16" name="Marcador de contenido 2"/>
          <p:cNvSpPr>
            <a:spLocks noGrp="1"/>
          </p:cNvSpPr>
          <p:nvPr>
            <p:ph idx="1"/>
          </p:nvPr>
        </p:nvSpPr>
        <p:spPr>
          <a:xfrm>
            <a:off x="227238" y="4509472"/>
            <a:ext cx="2776952" cy="579011"/>
          </a:xfrm>
        </p:spPr>
        <p:txBody>
          <a:bodyPr>
            <a:normAutofit fontScale="77500" lnSpcReduction="20000"/>
          </a:bodyPr>
          <a:lstStyle/>
          <a:p>
            <a:pPr marL="0" indent="0" algn="ctr">
              <a:buNone/>
            </a:pPr>
            <a:r>
              <a:rPr lang="x-none" dirty="0" smtClean="0"/>
              <a:t>Proceso de mineralizaci</a:t>
            </a:r>
            <a:r>
              <a:rPr lang="x-none" dirty="0" smtClean="0"/>
              <a:t>ón</a:t>
            </a:r>
            <a:endParaRPr lang="es-EC" dirty="0"/>
          </a:p>
        </p:txBody>
      </p:sp>
      <p:graphicFrame>
        <p:nvGraphicFramePr>
          <p:cNvPr id="3" name="Objeto 2"/>
          <p:cNvGraphicFramePr>
            <a:graphicFrameLocks noChangeAspect="1"/>
          </p:cNvGraphicFramePr>
          <p:nvPr>
            <p:extLst>
              <p:ext uri="{D42A27DB-BD31-4B8C-83A1-F6EECF244321}">
                <p14:modId xmlns:p14="http://schemas.microsoft.com/office/powerpoint/2010/main" val="880294591"/>
              </p:ext>
            </p:extLst>
          </p:nvPr>
        </p:nvGraphicFramePr>
        <p:xfrm>
          <a:off x="1720850" y="5464175"/>
          <a:ext cx="5702300" cy="1092200"/>
        </p:xfrm>
        <a:graphic>
          <a:graphicData uri="http://schemas.openxmlformats.org/presentationml/2006/ole">
            <mc:AlternateContent xmlns:mc="http://schemas.openxmlformats.org/markup-compatibility/2006">
              <mc:Choice xmlns:v="urn:schemas-microsoft-com:vml" Requires="v">
                <p:oleObj spid="_x0000_s9247" name="Documento" r:id="rId4" imgW="5702300" imgH="1092200" progId="Word.Document.12">
                  <p:embed/>
                </p:oleObj>
              </mc:Choice>
              <mc:Fallback>
                <p:oleObj name="Documento" r:id="rId4" imgW="5702300" imgH="1092200" progId="Word.Document.12">
                  <p:embed/>
                  <p:pic>
                    <p:nvPicPr>
                      <p:cNvPr id="0" name=""/>
                      <p:cNvPicPr/>
                      <p:nvPr/>
                    </p:nvPicPr>
                    <p:blipFill>
                      <a:blip r:embed="rId5"/>
                      <a:stretch>
                        <a:fillRect/>
                      </a:stretch>
                    </p:blipFill>
                    <p:spPr>
                      <a:xfrm>
                        <a:off x="1720850" y="5464175"/>
                        <a:ext cx="5702300" cy="1092200"/>
                      </a:xfrm>
                      <a:prstGeom prst="rect">
                        <a:avLst/>
                      </a:prstGeom>
                    </p:spPr>
                  </p:pic>
                </p:oleObj>
              </mc:Fallback>
            </mc:AlternateContent>
          </a:graphicData>
        </a:graphic>
      </p:graphicFrame>
      <p:cxnSp>
        <p:nvCxnSpPr>
          <p:cNvPr id="14" name="Conector curvado 13"/>
          <p:cNvCxnSpPr>
            <a:stCxn id="12" idx="2"/>
            <a:endCxn id="13" idx="3"/>
          </p:cNvCxnSpPr>
          <p:nvPr/>
        </p:nvCxnSpPr>
        <p:spPr>
          <a:xfrm rot="5400000">
            <a:off x="5902001" y="3277978"/>
            <a:ext cx="652672" cy="136242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onector curvado 16"/>
          <p:cNvCxnSpPr>
            <a:stCxn id="11" idx="2"/>
            <a:endCxn id="13" idx="1"/>
          </p:cNvCxnSpPr>
          <p:nvPr/>
        </p:nvCxnSpPr>
        <p:spPr>
          <a:xfrm rot="16200000" flipH="1">
            <a:off x="2359222" y="3262340"/>
            <a:ext cx="655847" cy="139052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Imagen 10"/>
          <p:cNvPicPr/>
          <p:nvPr/>
        </p:nvPicPr>
        <p:blipFill>
          <a:blip r:embed="rId6" cstate="email">
            <a:extLst>
              <a:ext uri="{28A0092B-C50C-407E-A947-70E740481C1C}">
                <a14:useLocalDpi xmlns:a14="http://schemas.microsoft.com/office/drawing/2010/main"/>
              </a:ext>
            </a:extLst>
          </a:blip>
          <a:srcRect/>
          <a:stretch>
            <a:fillRect/>
          </a:stretch>
        </p:blipFill>
        <p:spPr bwMode="auto">
          <a:xfrm>
            <a:off x="1124473" y="1898670"/>
            <a:ext cx="1734820" cy="1731010"/>
          </a:xfrm>
          <a:prstGeom prst="rect">
            <a:avLst/>
          </a:prstGeom>
          <a:noFill/>
          <a:ln>
            <a:noFill/>
          </a:ln>
        </p:spPr>
      </p:pic>
      <p:pic>
        <p:nvPicPr>
          <p:cNvPr id="12" name="Imagen 1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13882" y="1898670"/>
            <a:ext cx="1791335" cy="1734185"/>
          </a:xfrm>
          <a:prstGeom prst="rect">
            <a:avLst/>
          </a:prstGeom>
          <a:noFill/>
          <a:ln>
            <a:noFill/>
          </a:ln>
        </p:spPr>
      </p:pic>
      <p:pic>
        <p:nvPicPr>
          <p:cNvPr id="13" name="Imagen 12"/>
          <p:cNvPicPr/>
          <p:nvPr/>
        </p:nvPicPr>
        <p:blipFill>
          <a:blip r:embed="rId8" cstate="email">
            <a:extLst>
              <a:ext uri="{28A0092B-C50C-407E-A947-70E740481C1C}">
                <a14:useLocalDpi xmlns:a14="http://schemas.microsoft.com/office/drawing/2010/main"/>
              </a:ext>
            </a:extLst>
          </a:blip>
          <a:srcRect/>
          <a:stretch>
            <a:fillRect/>
          </a:stretch>
        </p:blipFill>
        <p:spPr bwMode="auto">
          <a:xfrm>
            <a:off x="3382408" y="3468917"/>
            <a:ext cx="2164715" cy="1633220"/>
          </a:xfrm>
          <a:prstGeom prst="rect">
            <a:avLst/>
          </a:prstGeom>
          <a:noFill/>
          <a:ln>
            <a:noFill/>
          </a:ln>
        </p:spPr>
      </p:pic>
    </p:spTree>
    <p:extLst>
      <p:ext uri="{BB962C8B-B14F-4D97-AF65-F5344CB8AC3E}">
        <p14:creationId xmlns:p14="http://schemas.microsoft.com/office/powerpoint/2010/main" val="4189523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sp>
        <p:nvSpPr>
          <p:cNvPr id="16" name="Marcador de contenido 2"/>
          <p:cNvSpPr>
            <a:spLocks noGrp="1"/>
          </p:cNvSpPr>
          <p:nvPr>
            <p:ph idx="1"/>
          </p:nvPr>
        </p:nvSpPr>
        <p:spPr>
          <a:xfrm>
            <a:off x="227238" y="4509472"/>
            <a:ext cx="2776952" cy="579011"/>
          </a:xfrm>
        </p:spPr>
        <p:txBody>
          <a:bodyPr>
            <a:normAutofit fontScale="85000" lnSpcReduction="10000"/>
          </a:bodyPr>
          <a:lstStyle/>
          <a:p>
            <a:pPr marL="0" indent="0" algn="ctr">
              <a:buNone/>
            </a:pPr>
            <a:r>
              <a:rPr lang="x-none" dirty="0" smtClean="0"/>
              <a:t>Octavo experimento</a:t>
            </a:r>
            <a:endParaRPr lang="es-EC" dirty="0"/>
          </a:p>
        </p:txBody>
      </p:sp>
      <p:graphicFrame>
        <p:nvGraphicFramePr>
          <p:cNvPr id="4" name="Objeto 3"/>
          <p:cNvGraphicFramePr>
            <a:graphicFrameLocks noChangeAspect="1"/>
          </p:cNvGraphicFramePr>
          <p:nvPr>
            <p:extLst>
              <p:ext uri="{D42A27DB-BD31-4B8C-83A1-F6EECF244321}">
                <p14:modId xmlns:p14="http://schemas.microsoft.com/office/powerpoint/2010/main" val="1014186111"/>
              </p:ext>
            </p:extLst>
          </p:nvPr>
        </p:nvGraphicFramePr>
        <p:xfrm>
          <a:off x="1719557" y="5545539"/>
          <a:ext cx="5486400" cy="1092200"/>
        </p:xfrm>
        <a:graphic>
          <a:graphicData uri="http://schemas.openxmlformats.org/presentationml/2006/ole">
            <mc:AlternateContent xmlns:mc="http://schemas.openxmlformats.org/markup-compatibility/2006">
              <mc:Choice xmlns:v="urn:schemas-microsoft-com:vml" Requires="v">
                <p:oleObj spid="_x0000_s10271" name="Documento" r:id="rId4" imgW="5486400" imgH="1092200" progId="Word.Document.12">
                  <p:embed/>
                </p:oleObj>
              </mc:Choice>
              <mc:Fallback>
                <p:oleObj name="Documento" r:id="rId4" imgW="5486400" imgH="1092200" progId="Word.Document.12">
                  <p:embed/>
                  <p:pic>
                    <p:nvPicPr>
                      <p:cNvPr id="0" name=""/>
                      <p:cNvPicPr/>
                      <p:nvPr/>
                    </p:nvPicPr>
                    <p:blipFill>
                      <a:blip r:embed="rId5"/>
                      <a:stretch>
                        <a:fillRect/>
                      </a:stretch>
                    </p:blipFill>
                    <p:spPr>
                      <a:xfrm>
                        <a:off x="1719557" y="5545539"/>
                        <a:ext cx="5486400" cy="1092200"/>
                      </a:xfrm>
                      <a:prstGeom prst="rect">
                        <a:avLst/>
                      </a:prstGeom>
                    </p:spPr>
                  </p:pic>
                </p:oleObj>
              </mc:Fallback>
            </mc:AlternateContent>
          </a:graphicData>
        </a:graphic>
      </p:graphicFrame>
      <p:pic>
        <p:nvPicPr>
          <p:cNvPr id="15" name="Imagen 14"/>
          <p:cNvPicPr/>
          <p:nvPr/>
        </p:nvPicPr>
        <p:blipFill>
          <a:blip r:embed="rId6" cstate="email">
            <a:extLst>
              <a:ext uri="{28A0092B-C50C-407E-A947-70E740481C1C}">
                <a14:useLocalDpi xmlns:a14="http://schemas.microsoft.com/office/drawing/2010/main"/>
              </a:ext>
            </a:extLst>
          </a:blip>
          <a:srcRect/>
          <a:stretch>
            <a:fillRect/>
          </a:stretch>
        </p:blipFill>
        <p:spPr bwMode="auto">
          <a:xfrm>
            <a:off x="1089707" y="1955230"/>
            <a:ext cx="1311275" cy="2318385"/>
          </a:xfrm>
          <a:prstGeom prst="rect">
            <a:avLst/>
          </a:prstGeom>
          <a:noFill/>
          <a:ln>
            <a:noFill/>
          </a:ln>
        </p:spPr>
      </p:pic>
      <p:pic>
        <p:nvPicPr>
          <p:cNvPr id="18" name="Imagen 17"/>
          <p:cNvPicPr/>
          <p:nvPr/>
        </p:nvPicPr>
        <p:blipFill>
          <a:blip r:embed="rId7" cstate="email">
            <a:extLst>
              <a:ext uri="{28A0092B-C50C-407E-A947-70E740481C1C}">
                <a14:useLocalDpi xmlns:a14="http://schemas.microsoft.com/office/drawing/2010/main"/>
              </a:ext>
            </a:extLst>
          </a:blip>
          <a:srcRect/>
          <a:stretch>
            <a:fillRect/>
          </a:stretch>
        </p:blipFill>
        <p:spPr bwMode="auto">
          <a:xfrm>
            <a:off x="3098130" y="1955230"/>
            <a:ext cx="1282700" cy="2319020"/>
          </a:xfrm>
          <a:prstGeom prst="rect">
            <a:avLst/>
          </a:prstGeom>
          <a:noFill/>
          <a:ln>
            <a:noFill/>
          </a:ln>
        </p:spPr>
      </p:pic>
      <p:pic>
        <p:nvPicPr>
          <p:cNvPr id="19" name="Imagen 18"/>
          <p:cNvPicPr/>
          <p:nvPr/>
        </p:nvPicPr>
        <p:blipFill>
          <a:blip r:embed="rId8" cstate="email">
            <a:extLst>
              <a:ext uri="{28A0092B-C50C-407E-A947-70E740481C1C}">
                <a14:useLocalDpi xmlns:a14="http://schemas.microsoft.com/office/drawing/2010/main"/>
              </a:ext>
            </a:extLst>
          </a:blip>
          <a:srcRect/>
          <a:stretch>
            <a:fillRect/>
          </a:stretch>
        </p:blipFill>
        <p:spPr bwMode="auto">
          <a:xfrm>
            <a:off x="5029755" y="1955230"/>
            <a:ext cx="1323975" cy="2320290"/>
          </a:xfrm>
          <a:prstGeom prst="rect">
            <a:avLst/>
          </a:prstGeom>
          <a:noFill/>
          <a:ln>
            <a:noFill/>
          </a:ln>
        </p:spPr>
      </p:pic>
      <p:pic>
        <p:nvPicPr>
          <p:cNvPr id="20" name="Imagen 19"/>
          <p:cNvPicPr/>
          <p:nvPr/>
        </p:nvPicPr>
        <p:blipFill>
          <a:blip r:embed="rId9" cstate="email">
            <a:extLst>
              <a:ext uri="{28A0092B-C50C-407E-A947-70E740481C1C}">
                <a14:useLocalDpi xmlns:a14="http://schemas.microsoft.com/office/drawing/2010/main"/>
              </a:ext>
            </a:extLst>
          </a:blip>
          <a:srcRect/>
          <a:stretch>
            <a:fillRect/>
          </a:stretch>
        </p:blipFill>
        <p:spPr bwMode="auto">
          <a:xfrm>
            <a:off x="6997378" y="1958405"/>
            <a:ext cx="1157605" cy="2317115"/>
          </a:xfrm>
          <a:prstGeom prst="rect">
            <a:avLst/>
          </a:prstGeom>
          <a:noFill/>
          <a:ln>
            <a:noFill/>
          </a:ln>
        </p:spPr>
      </p:pic>
      <p:cxnSp>
        <p:nvCxnSpPr>
          <p:cNvPr id="6" name="Conector angular 5"/>
          <p:cNvCxnSpPr>
            <a:stCxn id="15" idx="3"/>
            <a:endCxn id="18" idx="1"/>
          </p:cNvCxnSpPr>
          <p:nvPr/>
        </p:nvCxnSpPr>
        <p:spPr>
          <a:xfrm>
            <a:off x="2400982" y="3114423"/>
            <a:ext cx="697148" cy="317"/>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ector angular 20"/>
          <p:cNvCxnSpPr/>
          <p:nvPr/>
        </p:nvCxnSpPr>
        <p:spPr>
          <a:xfrm>
            <a:off x="4380830" y="3117490"/>
            <a:ext cx="697148" cy="317"/>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onector angular 21"/>
          <p:cNvCxnSpPr/>
          <p:nvPr/>
        </p:nvCxnSpPr>
        <p:spPr>
          <a:xfrm>
            <a:off x="6353730" y="3117173"/>
            <a:ext cx="697148" cy="317"/>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983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73527" y="1600200"/>
            <a:ext cx="4274142" cy="1775092"/>
          </a:xfrm>
          <a:prstGeom prst="rect">
            <a:avLst/>
          </a:prstGeom>
          <a:solidFill>
            <a:schemeClr val="accent3">
              <a:lumMod val="60000"/>
              <a:lumOff val="40000"/>
            </a:schemeClr>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solidFill>
                  <a:schemeClr val="tx1">
                    <a:lumMod val="50000"/>
                    <a:lumOff val="50000"/>
                  </a:schemeClr>
                </a:solidFill>
                <a:latin typeface="+mj-lt"/>
              </a:rPr>
              <a:t>Uno de los problemas básicos de carácter energético en la construcción actual de viviendas es el poder mantener una temperatura interna de bienestar.</a:t>
            </a:r>
            <a:endParaRPr lang="es-ES" dirty="0">
              <a:solidFill>
                <a:schemeClr val="tx1">
                  <a:lumMod val="50000"/>
                  <a:lumOff val="50000"/>
                </a:schemeClr>
              </a:solidFill>
              <a:latin typeface="+mj-lt"/>
            </a:endParaRPr>
          </a:p>
        </p:txBody>
      </p:sp>
      <p:sp>
        <p:nvSpPr>
          <p:cNvPr id="8" name="Título 7"/>
          <p:cNvSpPr>
            <a:spLocks noGrp="1"/>
          </p:cNvSpPr>
          <p:nvPr>
            <p:ph type="title"/>
          </p:nvPr>
        </p:nvSpPr>
        <p:spPr/>
        <p:txBody>
          <a:bodyPr/>
          <a:lstStyle/>
          <a:p>
            <a:r>
              <a:rPr lang="es-ES" dirty="0" smtClean="0"/>
              <a:t>ANTECEDENTES</a:t>
            </a:r>
            <a:endParaRPr lang="es-ES" dirty="0"/>
          </a:p>
        </p:txBody>
      </p:sp>
      <p:pic>
        <p:nvPicPr>
          <p:cNvPr id="5" name="Marcador de contenido 4"/>
          <p:cNvPicPr>
            <a:picLocks noGrp="1" noChangeAspect="1"/>
          </p:cNvPicPr>
          <p:nvPr>
            <p:ph idx="1"/>
          </p:nvPr>
        </p:nvPicPr>
        <p:blipFill>
          <a:blip r:embed="rId2"/>
          <a:srcRect t="6623" b="6623"/>
          <a:stretch>
            <a:fillRect/>
          </a:stretch>
        </p:blipFill>
        <p:spPr>
          <a:xfrm>
            <a:off x="5176849" y="1600200"/>
            <a:ext cx="3762320" cy="2069131"/>
          </a:xfrm>
          <a:prstGeom prst="rect">
            <a:avLst/>
          </a:prstGeom>
        </p:spPr>
      </p:pic>
      <p:sp>
        <p:nvSpPr>
          <p:cNvPr id="6" name="Rectángulo 5"/>
          <p:cNvSpPr/>
          <p:nvPr/>
        </p:nvSpPr>
        <p:spPr>
          <a:xfrm>
            <a:off x="4153205" y="3904638"/>
            <a:ext cx="4274142" cy="1775092"/>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solidFill>
                  <a:schemeClr val="tx1">
                    <a:lumMod val="50000"/>
                    <a:lumOff val="50000"/>
                  </a:schemeClr>
                </a:solidFill>
                <a:latin typeface="+mj-lt"/>
              </a:rPr>
              <a:t>Bienestar que viene acentuado por los estándares  de confort cada día más exigentes en nuestra sociedad.</a:t>
            </a:r>
            <a:r>
              <a:rPr lang="es-EC" dirty="0">
                <a:solidFill>
                  <a:schemeClr val="tx1">
                    <a:lumMod val="50000"/>
                    <a:lumOff val="50000"/>
                  </a:schemeClr>
                </a:solidFill>
                <a:latin typeface="+mj-lt"/>
              </a:rPr>
              <a:t> </a:t>
            </a:r>
            <a:endParaRPr lang="es-ES_tradnl" dirty="0">
              <a:solidFill>
                <a:schemeClr val="tx1">
                  <a:lumMod val="50000"/>
                  <a:lumOff val="50000"/>
                </a:schemeClr>
              </a:solidFill>
              <a:latin typeface="+mj-lt"/>
            </a:endParaRPr>
          </a:p>
        </p:txBody>
      </p:sp>
      <p:pic>
        <p:nvPicPr>
          <p:cNvPr id="7" name="Imagen 6"/>
          <p:cNvPicPr>
            <a:picLocks noChangeAspect="1"/>
          </p:cNvPicPr>
          <p:nvPr/>
        </p:nvPicPr>
        <p:blipFill>
          <a:blip r:embed="rId3"/>
          <a:stretch>
            <a:fillRect/>
          </a:stretch>
        </p:blipFill>
        <p:spPr>
          <a:xfrm>
            <a:off x="751982" y="3654028"/>
            <a:ext cx="2984500" cy="2717800"/>
          </a:xfrm>
          <a:prstGeom prst="rect">
            <a:avLst/>
          </a:prstGeom>
        </p:spPr>
      </p:pic>
    </p:spTree>
    <p:extLst>
      <p:ext uri="{BB962C8B-B14F-4D97-AF65-F5344CB8AC3E}">
        <p14:creationId xmlns:p14="http://schemas.microsoft.com/office/powerpoint/2010/main" val="3885823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sp>
        <p:nvSpPr>
          <p:cNvPr id="16" name="Marcador de contenido 2"/>
          <p:cNvSpPr>
            <a:spLocks noGrp="1"/>
          </p:cNvSpPr>
          <p:nvPr>
            <p:ph idx="1"/>
          </p:nvPr>
        </p:nvSpPr>
        <p:spPr>
          <a:xfrm>
            <a:off x="227238" y="4509472"/>
            <a:ext cx="2776952" cy="579011"/>
          </a:xfrm>
        </p:spPr>
        <p:txBody>
          <a:bodyPr>
            <a:normAutofit fontScale="77500" lnSpcReduction="20000"/>
          </a:bodyPr>
          <a:lstStyle/>
          <a:p>
            <a:pPr marL="0" indent="0" algn="ctr">
              <a:buNone/>
            </a:pPr>
            <a:r>
              <a:rPr lang="x-none" dirty="0" smtClean="0"/>
              <a:t>Noveno experimento</a:t>
            </a:r>
            <a:endParaRPr lang="es-EC" dirty="0"/>
          </a:p>
        </p:txBody>
      </p:sp>
      <p:graphicFrame>
        <p:nvGraphicFramePr>
          <p:cNvPr id="3" name="Objeto 2"/>
          <p:cNvGraphicFramePr>
            <a:graphicFrameLocks noChangeAspect="1"/>
          </p:cNvGraphicFramePr>
          <p:nvPr>
            <p:extLst>
              <p:ext uri="{D42A27DB-BD31-4B8C-83A1-F6EECF244321}">
                <p14:modId xmlns:p14="http://schemas.microsoft.com/office/powerpoint/2010/main" val="738411962"/>
              </p:ext>
            </p:extLst>
          </p:nvPr>
        </p:nvGraphicFramePr>
        <p:xfrm>
          <a:off x="1637630" y="5436302"/>
          <a:ext cx="5486400" cy="1092200"/>
        </p:xfrm>
        <a:graphic>
          <a:graphicData uri="http://schemas.openxmlformats.org/presentationml/2006/ole">
            <mc:AlternateContent xmlns:mc="http://schemas.openxmlformats.org/markup-compatibility/2006">
              <mc:Choice xmlns:v="urn:schemas-microsoft-com:vml" Requires="v">
                <p:oleObj spid="_x0000_s11294" name="Documento" r:id="rId4" imgW="5486400" imgH="1092200" progId="Word.Document.12">
                  <p:embed/>
                </p:oleObj>
              </mc:Choice>
              <mc:Fallback>
                <p:oleObj name="Documento" r:id="rId4" imgW="5486400" imgH="1092200" progId="Word.Document.12">
                  <p:embed/>
                  <p:pic>
                    <p:nvPicPr>
                      <p:cNvPr id="0" name=""/>
                      <p:cNvPicPr/>
                      <p:nvPr/>
                    </p:nvPicPr>
                    <p:blipFill>
                      <a:blip r:embed="rId5"/>
                      <a:stretch>
                        <a:fillRect/>
                      </a:stretch>
                    </p:blipFill>
                    <p:spPr>
                      <a:xfrm>
                        <a:off x="1637630" y="5436302"/>
                        <a:ext cx="5486400" cy="1092200"/>
                      </a:xfrm>
                      <a:prstGeom prst="rect">
                        <a:avLst/>
                      </a:prstGeom>
                    </p:spPr>
                  </p:pic>
                </p:oleObj>
              </mc:Fallback>
            </mc:AlternateContent>
          </a:graphicData>
        </a:graphic>
      </p:graphicFrame>
      <p:pic>
        <p:nvPicPr>
          <p:cNvPr id="13" name="Imagen 12"/>
          <p:cNvPicPr/>
          <p:nvPr/>
        </p:nvPicPr>
        <p:blipFill>
          <a:blip r:embed="rId6" cstate="email">
            <a:extLst>
              <a:ext uri="{28A0092B-C50C-407E-A947-70E740481C1C}">
                <a14:useLocalDpi xmlns:a14="http://schemas.microsoft.com/office/drawing/2010/main"/>
              </a:ext>
            </a:extLst>
          </a:blip>
          <a:srcRect/>
          <a:stretch>
            <a:fillRect/>
          </a:stretch>
        </p:blipFill>
        <p:spPr bwMode="auto">
          <a:xfrm>
            <a:off x="2362522" y="2069731"/>
            <a:ext cx="1283335" cy="2035810"/>
          </a:xfrm>
          <a:prstGeom prst="rect">
            <a:avLst/>
          </a:prstGeom>
          <a:noFill/>
          <a:ln>
            <a:noFill/>
          </a:ln>
        </p:spPr>
      </p:pic>
      <p:pic>
        <p:nvPicPr>
          <p:cNvPr id="14" name="Imagen 13"/>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1999" y="2303730"/>
            <a:ext cx="2494915" cy="1595120"/>
          </a:xfrm>
          <a:prstGeom prst="rect">
            <a:avLst/>
          </a:prstGeom>
          <a:noFill/>
          <a:ln>
            <a:noFill/>
          </a:ln>
        </p:spPr>
      </p:pic>
    </p:spTree>
    <p:extLst>
      <p:ext uri="{BB962C8B-B14F-4D97-AF65-F5344CB8AC3E}">
        <p14:creationId xmlns:p14="http://schemas.microsoft.com/office/powerpoint/2010/main" val="511815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sp>
        <p:nvSpPr>
          <p:cNvPr id="16" name="Marcador de contenido 2"/>
          <p:cNvSpPr>
            <a:spLocks noGrp="1"/>
          </p:cNvSpPr>
          <p:nvPr>
            <p:ph idx="1"/>
          </p:nvPr>
        </p:nvSpPr>
        <p:spPr>
          <a:xfrm>
            <a:off x="227238" y="4509472"/>
            <a:ext cx="2776952" cy="579011"/>
          </a:xfrm>
        </p:spPr>
        <p:txBody>
          <a:bodyPr>
            <a:normAutofit fontScale="77500" lnSpcReduction="20000"/>
          </a:bodyPr>
          <a:lstStyle/>
          <a:p>
            <a:pPr marL="0" indent="0" algn="ctr">
              <a:buNone/>
            </a:pPr>
            <a:r>
              <a:rPr lang="x-none" dirty="0" smtClean="0"/>
              <a:t>D</a:t>
            </a:r>
            <a:r>
              <a:rPr lang="x-none" dirty="0" smtClean="0"/>
              <a:t>écimo </a:t>
            </a:r>
            <a:r>
              <a:rPr lang="x-none" dirty="0" smtClean="0"/>
              <a:t>experimento</a:t>
            </a:r>
            <a:endParaRPr lang="es-EC" dirty="0"/>
          </a:p>
        </p:txBody>
      </p:sp>
      <p:graphicFrame>
        <p:nvGraphicFramePr>
          <p:cNvPr id="4" name="Objeto 3"/>
          <p:cNvGraphicFramePr>
            <a:graphicFrameLocks noChangeAspect="1"/>
          </p:cNvGraphicFramePr>
          <p:nvPr>
            <p:extLst>
              <p:ext uri="{D42A27DB-BD31-4B8C-83A1-F6EECF244321}">
                <p14:modId xmlns:p14="http://schemas.microsoft.com/office/powerpoint/2010/main" val="179222053"/>
              </p:ext>
            </p:extLst>
          </p:nvPr>
        </p:nvGraphicFramePr>
        <p:xfrm>
          <a:off x="1812583" y="5422647"/>
          <a:ext cx="5486400" cy="1092200"/>
        </p:xfrm>
        <a:graphic>
          <a:graphicData uri="http://schemas.openxmlformats.org/presentationml/2006/ole">
            <mc:AlternateContent xmlns:mc="http://schemas.openxmlformats.org/markup-compatibility/2006">
              <mc:Choice xmlns:v="urn:schemas-microsoft-com:vml" Requires="v">
                <p:oleObj spid="_x0000_s12318" name="Documento" r:id="rId4" imgW="5486400" imgH="1092200" progId="Word.Document.12">
                  <p:embed/>
                </p:oleObj>
              </mc:Choice>
              <mc:Fallback>
                <p:oleObj name="Documento" r:id="rId4" imgW="5486400" imgH="1092200" progId="Word.Document.12">
                  <p:embed/>
                  <p:pic>
                    <p:nvPicPr>
                      <p:cNvPr id="0" name=""/>
                      <p:cNvPicPr/>
                      <p:nvPr/>
                    </p:nvPicPr>
                    <p:blipFill>
                      <a:blip r:embed="rId5"/>
                      <a:stretch>
                        <a:fillRect/>
                      </a:stretch>
                    </p:blipFill>
                    <p:spPr>
                      <a:xfrm>
                        <a:off x="1812583" y="5422647"/>
                        <a:ext cx="5486400" cy="1092200"/>
                      </a:xfrm>
                      <a:prstGeom prst="rect">
                        <a:avLst/>
                      </a:prstGeom>
                    </p:spPr>
                  </p:pic>
                </p:oleObj>
              </mc:Fallback>
            </mc:AlternateContent>
          </a:graphicData>
        </a:graphic>
      </p:graphicFrame>
      <p:pic>
        <p:nvPicPr>
          <p:cNvPr id="8" name="Imagen 7"/>
          <p:cNvPicPr/>
          <p:nvPr/>
        </p:nvPicPr>
        <p:blipFill>
          <a:blip r:embed="rId6" cstate="email">
            <a:extLst>
              <a:ext uri="{28A0092B-C50C-407E-A947-70E740481C1C}">
                <a14:useLocalDpi xmlns:a14="http://schemas.microsoft.com/office/drawing/2010/main"/>
              </a:ext>
            </a:extLst>
          </a:blip>
          <a:srcRect/>
          <a:stretch>
            <a:fillRect/>
          </a:stretch>
        </p:blipFill>
        <p:spPr bwMode="auto">
          <a:xfrm>
            <a:off x="1635705" y="2303730"/>
            <a:ext cx="2376805" cy="1577340"/>
          </a:xfrm>
          <a:prstGeom prst="rect">
            <a:avLst/>
          </a:prstGeom>
          <a:noFill/>
          <a:ln>
            <a:noFill/>
          </a:ln>
        </p:spPr>
      </p:pic>
      <p:pic>
        <p:nvPicPr>
          <p:cNvPr id="9" name="Imagen 8"/>
          <p:cNvPicPr/>
          <p:nvPr/>
        </p:nvPicPr>
        <p:blipFill>
          <a:blip r:embed="rId7" cstate="email">
            <a:extLst>
              <a:ext uri="{28A0092B-C50C-407E-A947-70E740481C1C}">
                <a14:useLocalDpi xmlns:a14="http://schemas.microsoft.com/office/drawing/2010/main"/>
              </a:ext>
            </a:extLst>
          </a:blip>
          <a:srcRect/>
          <a:stretch>
            <a:fillRect/>
          </a:stretch>
        </p:blipFill>
        <p:spPr bwMode="auto">
          <a:xfrm>
            <a:off x="4830141" y="2322780"/>
            <a:ext cx="2597150" cy="1558290"/>
          </a:xfrm>
          <a:prstGeom prst="rect">
            <a:avLst/>
          </a:prstGeom>
          <a:noFill/>
          <a:ln>
            <a:noFill/>
          </a:ln>
        </p:spPr>
      </p:pic>
    </p:spTree>
    <p:extLst>
      <p:ext uri="{BB962C8B-B14F-4D97-AF65-F5344CB8AC3E}">
        <p14:creationId xmlns:p14="http://schemas.microsoft.com/office/powerpoint/2010/main" val="1333297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sp>
        <p:nvSpPr>
          <p:cNvPr id="16" name="Marcador de contenido 2"/>
          <p:cNvSpPr>
            <a:spLocks noGrp="1"/>
          </p:cNvSpPr>
          <p:nvPr>
            <p:ph idx="1"/>
          </p:nvPr>
        </p:nvSpPr>
        <p:spPr>
          <a:xfrm>
            <a:off x="227238" y="4509472"/>
            <a:ext cx="2776952" cy="579011"/>
          </a:xfrm>
        </p:spPr>
        <p:txBody>
          <a:bodyPr>
            <a:normAutofit fontScale="77500" lnSpcReduction="20000"/>
          </a:bodyPr>
          <a:lstStyle/>
          <a:p>
            <a:pPr marL="0" indent="0" algn="ctr">
              <a:buNone/>
            </a:pPr>
            <a:r>
              <a:rPr lang="x-none" dirty="0" smtClean="0"/>
              <a:t>D</a:t>
            </a:r>
            <a:r>
              <a:rPr lang="x-none" dirty="0" smtClean="0"/>
              <a:t>écimo primer </a:t>
            </a:r>
            <a:r>
              <a:rPr lang="x-none" dirty="0" smtClean="0"/>
              <a:t>experimento</a:t>
            </a:r>
            <a:endParaRPr lang="es-EC" dirty="0"/>
          </a:p>
        </p:txBody>
      </p:sp>
      <p:graphicFrame>
        <p:nvGraphicFramePr>
          <p:cNvPr id="3" name="Objeto 2"/>
          <p:cNvGraphicFramePr>
            <a:graphicFrameLocks noChangeAspect="1"/>
          </p:cNvGraphicFramePr>
          <p:nvPr>
            <p:extLst>
              <p:ext uri="{D42A27DB-BD31-4B8C-83A1-F6EECF244321}">
                <p14:modId xmlns:p14="http://schemas.microsoft.com/office/powerpoint/2010/main" val="724130528"/>
              </p:ext>
            </p:extLst>
          </p:nvPr>
        </p:nvGraphicFramePr>
        <p:xfrm>
          <a:off x="1828800" y="5251820"/>
          <a:ext cx="5486400" cy="1270000"/>
        </p:xfrm>
        <a:graphic>
          <a:graphicData uri="http://schemas.openxmlformats.org/presentationml/2006/ole">
            <mc:AlternateContent xmlns:mc="http://schemas.openxmlformats.org/markup-compatibility/2006">
              <mc:Choice xmlns:v="urn:schemas-microsoft-com:vml" Requires="v">
                <p:oleObj spid="_x0000_s13342" name="Documento" r:id="rId4" imgW="5486400" imgH="1270000" progId="Word.Document.12">
                  <p:embed/>
                </p:oleObj>
              </mc:Choice>
              <mc:Fallback>
                <p:oleObj name="Documento" r:id="rId4" imgW="5486400" imgH="1270000" progId="Word.Document.12">
                  <p:embed/>
                  <p:pic>
                    <p:nvPicPr>
                      <p:cNvPr id="0" name=""/>
                      <p:cNvPicPr/>
                      <p:nvPr/>
                    </p:nvPicPr>
                    <p:blipFill>
                      <a:blip r:embed="rId5"/>
                      <a:stretch>
                        <a:fillRect/>
                      </a:stretch>
                    </p:blipFill>
                    <p:spPr>
                      <a:xfrm>
                        <a:off x="1828800" y="5251820"/>
                        <a:ext cx="5486400" cy="1270000"/>
                      </a:xfrm>
                      <a:prstGeom prst="rect">
                        <a:avLst/>
                      </a:prstGeom>
                    </p:spPr>
                  </p:pic>
                </p:oleObj>
              </mc:Fallback>
            </mc:AlternateContent>
          </a:graphicData>
        </a:graphic>
      </p:graphicFrame>
      <p:pic>
        <p:nvPicPr>
          <p:cNvPr id="10" name="Imagen 9"/>
          <p:cNvPicPr/>
          <p:nvPr/>
        </p:nvPicPr>
        <p:blipFill>
          <a:blip r:embed="rId6" cstate="email">
            <a:extLst>
              <a:ext uri="{28A0092B-C50C-407E-A947-70E740481C1C}">
                <a14:useLocalDpi xmlns:a14="http://schemas.microsoft.com/office/drawing/2010/main"/>
              </a:ext>
            </a:extLst>
          </a:blip>
          <a:srcRect/>
          <a:stretch>
            <a:fillRect/>
          </a:stretch>
        </p:blipFill>
        <p:spPr bwMode="auto">
          <a:xfrm>
            <a:off x="460820" y="2512064"/>
            <a:ext cx="2217070" cy="1270256"/>
          </a:xfrm>
          <a:prstGeom prst="rect">
            <a:avLst/>
          </a:prstGeom>
          <a:noFill/>
          <a:ln>
            <a:noFill/>
          </a:ln>
        </p:spPr>
      </p:pic>
      <p:pic>
        <p:nvPicPr>
          <p:cNvPr id="11" name="Imagen 10"/>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9583" y="1925292"/>
            <a:ext cx="1364785" cy="2444166"/>
          </a:xfrm>
          <a:prstGeom prst="rect">
            <a:avLst/>
          </a:prstGeom>
          <a:noFill/>
          <a:ln>
            <a:noFill/>
          </a:ln>
        </p:spPr>
      </p:pic>
      <p:pic>
        <p:nvPicPr>
          <p:cNvPr id="12" name="Imagen 1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01116" y="1925292"/>
            <a:ext cx="1384802" cy="2398464"/>
          </a:xfrm>
          <a:prstGeom prst="rect">
            <a:avLst/>
          </a:prstGeom>
          <a:noFill/>
          <a:ln>
            <a:noFill/>
          </a:ln>
        </p:spPr>
      </p:pic>
      <p:pic>
        <p:nvPicPr>
          <p:cNvPr id="13" name="Imagen 12"/>
          <p:cNvPicPr/>
          <p:nvPr/>
        </p:nvPicPr>
        <p:blipFill>
          <a:blip r:embed="rId9" cstate="email">
            <a:extLst>
              <a:ext uri="{28A0092B-C50C-407E-A947-70E740481C1C}">
                <a14:useLocalDpi xmlns:a14="http://schemas.microsoft.com/office/drawing/2010/main"/>
              </a:ext>
            </a:extLst>
          </a:blip>
          <a:srcRect/>
          <a:stretch>
            <a:fillRect/>
          </a:stretch>
        </p:blipFill>
        <p:spPr bwMode="auto">
          <a:xfrm>
            <a:off x="6509260" y="2512064"/>
            <a:ext cx="2289725" cy="1224505"/>
          </a:xfrm>
          <a:prstGeom prst="rect">
            <a:avLst/>
          </a:prstGeom>
          <a:noFill/>
          <a:ln>
            <a:noFill/>
          </a:ln>
        </p:spPr>
      </p:pic>
      <p:cxnSp>
        <p:nvCxnSpPr>
          <p:cNvPr id="6" name="Conector recto de flecha 5"/>
          <p:cNvCxnSpPr>
            <a:stCxn id="10" idx="3"/>
            <a:endCxn id="11" idx="1"/>
          </p:cNvCxnSpPr>
          <p:nvPr/>
        </p:nvCxnSpPr>
        <p:spPr>
          <a:xfrm>
            <a:off x="2677890" y="3147192"/>
            <a:ext cx="381693" cy="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ector recto de flecha 13"/>
          <p:cNvCxnSpPr/>
          <p:nvPr/>
        </p:nvCxnSpPr>
        <p:spPr>
          <a:xfrm>
            <a:off x="4424368" y="3142382"/>
            <a:ext cx="381693" cy="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p:nvPr/>
        </p:nvCxnSpPr>
        <p:spPr>
          <a:xfrm>
            <a:off x="6141223" y="3110263"/>
            <a:ext cx="381693" cy="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7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sp>
        <p:nvSpPr>
          <p:cNvPr id="16" name="Marcador de contenido 2"/>
          <p:cNvSpPr>
            <a:spLocks noGrp="1"/>
          </p:cNvSpPr>
          <p:nvPr>
            <p:ph idx="1"/>
          </p:nvPr>
        </p:nvSpPr>
        <p:spPr>
          <a:xfrm>
            <a:off x="227238" y="4509472"/>
            <a:ext cx="2776952" cy="579011"/>
          </a:xfrm>
        </p:spPr>
        <p:txBody>
          <a:bodyPr>
            <a:normAutofit fontScale="77500" lnSpcReduction="20000"/>
          </a:bodyPr>
          <a:lstStyle/>
          <a:p>
            <a:pPr marL="0" indent="0" algn="ctr">
              <a:buNone/>
            </a:pPr>
            <a:r>
              <a:rPr lang="x-none" dirty="0" smtClean="0"/>
              <a:t>Décimo segundo </a:t>
            </a:r>
            <a:r>
              <a:rPr lang="x-none" dirty="0" smtClean="0"/>
              <a:t>experimento</a:t>
            </a:r>
            <a:endParaRPr lang="es-EC" dirty="0"/>
          </a:p>
        </p:txBody>
      </p:sp>
      <p:graphicFrame>
        <p:nvGraphicFramePr>
          <p:cNvPr id="4" name="Objeto 3"/>
          <p:cNvGraphicFramePr>
            <a:graphicFrameLocks noChangeAspect="1"/>
          </p:cNvGraphicFramePr>
          <p:nvPr>
            <p:extLst>
              <p:ext uri="{D42A27DB-BD31-4B8C-83A1-F6EECF244321}">
                <p14:modId xmlns:p14="http://schemas.microsoft.com/office/powerpoint/2010/main" val="590844476"/>
              </p:ext>
            </p:extLst>
          </p:nvPr>
        </p:nvGraphicFramePr>
        <p:xfrm>
          <a:off x="1828800" y="5320092"/>
          <a:ext cx="5486400" cy="1270000"/>
        </p:xfrm>
        <a:graphic>
          <a:graphicData uri="http://schemas.openxmlformats.org/presentationml/2006/ole">
            <mc:AlternateContent xmlns:mc="http://schemas.openxmlformats.org/markup-compatibility/2006">
              <mc:Choice xmlns:v="urn:schemas-microsoft-com:vml" Requires="v">
                <p:oleObj spid="_x0000_s14365" name="Documento" r:id="rId4" imgW="5486400" imgH="1270000" progId="Word.Document.12">
                  <p:embed/>
                </p:oleObj>
              </mc:Choice>
              <mc:Fallback>
                <p:oleObj name="Documento" r:id="rId4" imgW="5486400" imgH="1270000" progId="Word.Document.12">
                  <p:embed/>
                  <p:pic>
                    <p:nvPicPr>
                      <p:cNvPr id="0" name=""/>
                      <p:cNvPicPr/>
                      <p:nvPr/>
                    </p:nvPicPr>
                    <p:blipFill>
                      <a:blip r:embed="rId5"/>
                      <a:stretch>
                        <a:fillRect/>
                      </a:stretch>
                    </p:blipFill>
                    <p:spPr>
                      <a:xfrm>
                        <a:off x="1828800" y="5320092"/>
                        <a:ext cx="5486400" cy="1270000"/>
                      </a:xfrm>
                      <a:prstGeom prst="rect">
                        <a:avLst/>
                      </a:prstGeom>
                    </p:spPr>
                  </p:pic>
                </p:oleObj>
              </mc:Fallback>
            </mc:AlternateContent>
          </a:graphicData>
        </a:graphic>
      </p:graphicFrame>
      <p:pic>
        <p:nvPicPr>
          <p:cNvPr id="17" name="Imagen 16"/>
          <p:cNvPicPr/>
          <p:nvPr/>
        </p:nvPicPr>
        <p:blipFill>
          <a:blip r:embed="rId6" cstate="email">
            <a:extLst>
              <a:ext uri="{28A0092B-C50C-407E-A947-70E740481C1C}">
                <a14:useLocalDpi xmlns:a14="http://schemas.microsoft.com/office/drawing/2010/main"/>
              </a:ext>
            </a:extLst>
          </a:blip>
          <a:srcRect/>
          <a:stretch>
            <a:fillRect/>
          </a:stretch>
        </p:blipFill>
        <p:spPr bwMode="auto">
          <a:xfrm>
            <a:off x="2001798" y="1600200"/>
            <a:ext cx="1699260" cy="2640330"/>
          </a:xfrm>
          <a:prstGeom prst="rect">
            <a:avLst/>
          </a:prstGeom>
          <a:noFill/>
          <a:ln>
            <a:noFill/>
          </a:ln>
        </p:spPr>
      </p:pic>
      <p:pic>
        <p:nvPicPr>
          <p:cNvPr id="18" name="Imagen 17"/>
          <p:cNvPicPr/>
          <p:nvPr/>
        </p:nvPicPr>
        <p:blipFill>
          <a:blip r:embed="rId7" cstate="email">
            <a:extLst>
              <a:ext uri="{28A0092B-C50C-407E-A947-70E740481C1C}">
                <a14:useLocalDpi xmlns:a14="http://schemas.microsoft.com/office/drawing/2010/main"/>
              </a:ext>
            </a:extLst>
          </a:blip>
          <a:srcRect/>
          <a:stretch>
            <a:fillRect/>
          </a:stretch>
        </p:blipFill>
        <p:spPr bwMode="auto">
          <a:xfrm>
            <a:off x="4460548" y="2146864"/>
            <a:ext cx="3035935" cy="1581150"/>
          </a:xfrm>
          <a:prstGeom prst="rect">
            <a:avLst/>
          </a:prstGeom>
          <a:noFill/>
          <a:ln>
            <a:noFill/>
          </a:ln>
        </p:spPr>
      </p:pic>
    </p:spTree>
    <p:extLst>
      <p:ext uri="{BB962C8B-B14F-4D97-AF65-F5344CB8AC3E}">
        <p14:creationId xmlns:p14="http://schemas.microsoft.com/office/powerpoint/2010/main" val="3179187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 EXPERIMENTAL</a:t>
            </a:r>
            <a:endParaRPr lang="es-ES" dirty="0"/>
          </a:p>
        </p:txBody>
      </p:sp>
      <p:sp>
        <p:nvSpPr>
          <p:cNvPr id="16" name="Marcador de contenido 2"/>
          <p:cNvSpPr>
            <a:spLocks noGrp="1"/>
          </p:cNvSpPr>
          <p:nvPr>
            <p:ph idx="1"/>
          </p:nvPr>
        </p:nvSpPr>
        <p:spPr>
          <a:xfrm>
            <a:off x="213583" y="4209062"/>
            <a:ext cx="2776952" cy="579011"/>
          </a:xfrm>
        </p:spPr>
        <p:txBody>
          <a:bodyPr>
            <a:normAutofit fontScale="77500" lnSpcReduction="20000"/>
          </a:bodyPr>
          <a:lstStyle/>
          <a:p>
            <a:pPr marL="0" indent="0" algn="ctr">
              <a:buNone/>
            </a:pPr>
            <a:r>
              <a:rPr lang="x-none" dirty="0" smtClean="0"/>
              <a:t>Décimo tercer </a:t>
            </a:r>
            <a:r>
              <a:rPr lang="x-none" dirty="0" smtClean="0"/>
              <a:t>experimento</a:t>
            </a:r>
            <a:endParaRPr lang="es-EC" dirty="0"/>
          </a:p>
        </p:txBody>
      </p:sp>
      <p:graphicFrame>
        <p:nvGraphicFramePr>
          <p:cNvPr id="3" name="Objeto 2"/>
          <p:cNvGraphicFramePr>
            <a:graphicFrameLocks noChangeAspect="1"/>
          </p:cNvGraphicFramePr>
          <p:nvPr>
            <p:extLst>
              <p:ext uri="{D42A27DB-BD31-4B8C-83A1-F6EECF244321}">
                <p14:modId xmlns:p14="http://schemas.microsoft.com/office/powerpoint/2010/main" val="1152287983"/>
              </p:ext>
            </p:extLst>
          </p:nvPr>
        </p:nvGraphicFramePr>
        <p:xfrm>
          <a:off x="1727200" y="4897313"/>
          <a:ext cx="5689600" cy="1752600"/>
        </p:xfrm>
        <a:graphic>
          <a:graphicData uri="http://schemas.openxmlformats.org/presentationml/2006/ole">
            <mc:AlternateContent xmlns:mc="http://schemas.openxmlformats.org/markup-compatibility/2006">
              <mc:Choice xmlns:v="urn:schemas-microsoft-com:vml" Requires="v">
                <p:oleObj spid="_x0000_s15388" name="Documento" r:id="rId4" imgW="5689600" imgH="1752600" progId="Word.Document.12">
                  <p:embed/>
                </p:oleObj>
              </mc:Choice>
              <mc:Fallback>
                <p:oleObj name="Documento" r:id="rId4" imgW="5689600" imgH="1752600" progId="Word.Document.12">
                  <p:embed/>
                  <p:pic>
                    <p:nvPicPr>
                      <p:cNvPr id="0" name=""/>
                      <p:cNvPicPr/>
                      <p:nvPr/>
                    </p:nvPicPr>
                    <p:blipFill>
                      <a:blip r:embed="rId5"/>
                      <a:stretch>
                        <a:fillRect/>
                      </a:stretch>
                    </p:blipFill>
                    <p:spPr>
                      <a:xfrm>
                        <a:off x="1727200" y="4897313"/>
                        <a:ext cx="5689600" cy="1752600"/>
                      </a:xfrm>
                      <a:prstGeom prst="rect">
                        <a:avLst/>
                      </a:prstGeom>
                    </p:spPr>
                  </p:pic>
                </p:oleObj>
              </mc:Fallback>
            </mc:AlternateContent>
          </a:graphicData>
        </a:graphic>
      </p:graphicFrame>
      <p:pic>
        <p:nvPicPr>
          <p:cNvPr id="8" name="Imagen 7"/>
          <p:cNvPicPr/>
          <p:nvPr/>
        </p:nvPicPr>
        <p:blipFill>
          <a:blip r:embed="rId6" cstate="email">
            <a:extLst>
              <a:ext uri="{28A0092B-C50C-407E-A947-70E740481C1C}">
                <a14:useLocalDpi xmlns:a14="http://schemas.microsoft.com/office/drawing/2010/main"/>
              </a:ext>
            </a:extLst>
          </a:blip>
          <a:srcRect/>
          <a:stretch>
            <a:fillRect/>
          </a:stretch>
        </p:blipFill>
        <p:spPr bwMode="auto">
          <a:xfrm>
            <a:off x="1243541" y="1816055"/>
            <a:ext cx="2006445" cy="1428446"/>
          </a:xfrm>
          <a:prstGeom prst="rect">
            <a:avLst/>
          </a:prstGeom>
          <a:noFill/>
          <a:ln>
            <a:noFill/>
          </a:ln>
        </p:spPr>
      </p:pic>
      <p:pic>
        <p:nvPicPr>
          <p:cNvPr id="9" name="Imagen 8"/>
          <p:cNvPicPr/>
          <p:nvPr/>
        </p:nvPicPr>
        <p:blipFill>
          <a:blip r:embed="rId7" cstate="email">
            <a:extLst>
              <a:ext uri="{28A0092B-C50C-407E-A947-70E740481C1C}">
                <a14:useLocalDpi xmlns:a14="http://schemas.microsoft.com/office/drawing/2010/main"/>
              </a:ext>
            </a:extLst>
          </a:blip>
          <a:srcRect/>
          <a:stretch>
            <a:fillRect/>
          </a:stretch>
        </p:blipFill>
        <p:spPr bwMode="auto">
          <a:xfrm>
            <a:off x="5557742" y="1816056"/>
            <a:ext cx="2104848" cy="1428446"/>
          </a:xfrm>
          <a:prstGeom prst="rect">
            <a:avLst/>
          </a:prstGeom>
          <a:noFill/>
          <a:ln>
            <a:noFill/>
          </a:ln>
        </p:spPr>
      </p:pic>
      <p:pic>
        <p:nvPicPr>
          <p:cNvPr id="10" name="Imagen 9"/>
          <p:cNvPicPr/>
          <p:nvPr/>
        </p:nvPicPr>
        <p:blipFill>
          <a:blip r:embed="rId8" cstate="email">
            <a:extLst>
              <a:ext uri="{28A0092B-C50C-407E-A947-70E740481C1C}">
                <a14:useLocalDpi xmlns:a14="http://schemas.microsoft.com/office/drawing/2010/main"/>
              </a:ext>
            </a:extLst>
          </a:blip>
          <a:srcRect/>
          <a:stretch>
            <a:fillRect/>
          </a:stretch>
        </p:blipFill>
        <p:spPr bwMode="auto">
          <a:xfrm>
            <a:off x="3369377" y="3358782"/>
            <a:ext cx="2092780" cy="1239045"/>
          </a:xfrm>
          <a:prstGeom prst="rect">
            <a:avLst/>
          </a:prstGeom>
          <a:noFill/>
          <a:ln>
            <a:noFill/>
          </a:ln>
        </p:spPr>
      </p:pic>
      <p:cxnSp>
        <p:nvCxnSpPr>
          <p:cNvPr id="11" name="Conector recto de flecha 10"/>
          <p:cNvCxnSpPr>
            <a:stCxn id="8" idx="3"/>
            <a:endCxn id="9" idx="1"/>
          </p:cNvCxnSpPr>
          <p:nvPr/>
        </p:nvCxnSpPr>
        <p:spPr>
          <a:xfrm>
            <a:off x="3249986" y="2530278"/>
            <a:ext cx="230775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ector curvado 12"/>
          <p:cNvCxnSpPr>
            <a:stCxn id="9" idx="2"/>
            <a:endCxn id="10" idx="3"/>
          </p:cNvCxnSpPr>
          <p:nvPr/>
        </p:nvCxnSpPr>
        <p:spPr>
          <a:xfrm rot="5400000">
            <a:off x="5669261" y="3037399"/>
            <a:ext cx="733803" cy="114800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737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MEDICI</a:t>
            </a:r>
            <a:r>
              <a:rPr lang="es-ES" dirty="0" smtClean="0"/>
              <a:t>ÓN DE LAS PROPIEDADES FÍSICAS</a:t>
            </a:r>
            <a:endParaRPr lang="es-ES" dirty="0"/>
          </a:p>
        </p:txBody>
      </p:sp>
      <p:sp>
        <p:nvSpPr>
          <p:cNvPr id="16" name="Marcador de contenido 2"/>
          <p:cNvSpPr>
            <a:spLocks noGrp="1"/>
          </p:cNvSpPr>
          <p:nvPr>
            <p:ph idx="1"/>
          </p:nvPr>
        </p:nvSpPr>
        <p:spPr>
          <a:xfrm>
            <a:off x="814419" y="2379352"/>
            <a:ext cx="7433445" cy="1143523"/>
          </a:xfrm>
        </p:spPr>
        <p:txBody>
          <a:bodyPr>
            <a:normAutofit fontScale="92500"/>
          </a:bodyPr>
          <a:lstStyle/>
          <a:p>
            <a:pPr marL="0" indent="0" algn="ctr">
              <a:buNone/>
            </a:pPr>
            <a:r>
              <a:rPr lang="es-ES_tradnl" dirty="0"/>
              <a:t>Para la elaboración de la probetas cilíndricas se toma en cuenta la normativa ASTM C31 que indica las proporciones y la ejecución de la prueba.</a:t>
            </a:r>
            <a:r>
              <a:rPr lang="es-EC" dirty="0"/>
              <a:t> </a:t>
            </a:r>
            <a:endParaRPr lang="es-EC" dirty="0"/>
          </a:p>
        </p:txBody>
      </p:sp>
      <p:sp>
        <p:nvSpPr>
          <p:cNvPr id="4" name="Rectángulo redondeado 3"/>
          <p:cNvSpPr/>
          <p:nvPr/>
        </p:nvSpPr>
        <p:spPr>
          <a:xfrm>
            <a:off x="1775203" y="1600200"/>
            <a:ext cx="5407540" cy="516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Protocolo de resistencia a la compresi</a:t>
            </a:r>
            <a:r>
              <a:rPr lang="es-ES" dirty="0" smtClean="0"/>
              <a:t>ón</a:t>
            </a:r>
            <a:endParaRPr lang="es-ES" dirty="0"/>
          </a:p>
        </p:txBody>
      </p:sp>
      <p:pic>
        <p:nvPicPr>
          <p:cNvPr id="12" name="Imagen 1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81095" y="3700398"/>
            <a:ext cx="1781810" cy="2160270"/>
          </a:xfrm>
          <a:prstGeom prst="rect">
            <a:avLst/>
          </a:prstGeom>
          <a:noFill/>
          <a:ln>
            <a:noFill/>
          </a:ln>
        </p:spPr>
      </p:pic>
    </p:spTree>
    <p:extLst>
      <p:ext uri="{BB962C8B-B14F-4D97-AF65-F5344CB8AC3E}">
        <p14:creationId xmlns:p14="http://schemas.microsoft.com/office/powerpoint/2010/main" val="1728401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MEDICI</a:t>
            </a:r>
            <a:r>
              <a:rPr lang="es-ES" dirty="0" smtClean="0"/>
              <a:t>ÓN DE LAS PROPIEDADES FÍSICAS</a:t>
            </a:r>
            <a:endParaRPr lang="es-ES" dirty="0"/>
          </a:p>
        </p:txBody>
      </p:sp>
      <p:sp>
        <p:nvSpPr>
          <p:cNvPr id="16" name="Marcador de contenido 2"/>
          <p:cNvSpPr>
            <a:spLocks noGrp="1"/>
          </p:cNvSpPr>
          <p:nvPr>
            <p:ph idx="1"/>
          </p:nvPr>
        </p:nvSpPr>
        <p:spPr>
          <a:xfrm>
            <a:off x="814419" y="2379352"/>
            <a:ext cx="7433445" cy="1266414"/>
          </a:xfrm>
        </p:spPr>
        <p:txBody>
          <a:bodyPr>
            <a:normAutofit fontScale="77500" lnSpcReduction="20000"/>
          </a:bodyPr>
          <a:lstStyle/>
          <a:p>
            <a:pPr marL="0" indent="0" algn="ctr">
              <a:buNone/>
            </a:pPr>
            <a:r>
              <a:rPr lang="es-ES_tradnl" dirty="0"/>
              <a:t>Se pesan los ingredientes de acuerdo a las proporciones con las que se van a hacer la </a:t>
            </a:r>
            <a:r>
              <a:rPr lang="es-ES_tradnl" dirty="0" smtClean="0"/>
              <a:t>mezcla</a:t>
            </a:r>
            <a:r>
              <a:rPr lang="es-ES_tradnl" dirty="0"/>
              <a:t>, y se realiza la mezcla de los materiales </a:t>
            </a:r>
            <a:r>
              <a:rPr lang="es-ES_tradnl" dirty="0" smtClean="0"/>
              <a:t>tratando </a:t>
            </a:r>
            <a:r>
              <a:rPr lang="es-ES_tradnl" dirty="0"/>
              <a:t>de homogenizar la misma, por lo que previamente se mezclan los materiales sin el agua y después se añade la misma</a:t>
            </a:r>
            <a:r>
              <a:rPr lang="es-EC" dirty="0"/>
              <a:t> </a:t>
            </a:r>
            <a:r>
              <a:rPr lang="es-ES_tradnl" dirty="0" smtClean="0"/>
              <a:t>.</a:t>
            </a:r>
            <a:r>
              <a:rPr lang="es-EC" dirty="0" smtClean="0"/>
              <a:t> </a:t>
            </a:r>
            <a:endParaRPr lang="es-EC" dirty="0"/>
          </a:p>
        </p:txBody>
      </p:sp>
      <p:sp>
        <p:nvSpPr>
          <p:cNvPr id="4" name="Rectángulo redondeado 3"/>
          <p:cNvSpPr/>
          <p:nvPr/>
        </p:nvSpPr>
        <p:spPr>
          <a:xfrm>
            <a:off x="1775203" y="1600200"/>
            <a:ext cx="5407540" cy="516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Protocolo de resistencia a la compresi</a:t>
            </a:r>
            <a:r>
              <a:rPr lang="es-ES" dirty="0" smtClean="0"/>
              <a:t>ón</a:t>
            </a:r>
            <a:endParaRPr lang="es-ES" dirty="0"/>
          </a:p>
        </p:txBody>
      </p:sp>
      <p:pic>
        <p:nvPicPr>
          <p:cNvPr id="6" name="Imagen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5203" y="3940398"/>
            <a:ext cx="2179320" cy="1953895"/>
          </a:xfrm>
          <a:prstGeom prst="rect">
            <a:avLst/>
          </a:prstGeom>
          <a:noFill/>
          <a:ln>
            <a:noFill/>
          </a:ln>
        </p:spPr>
      </p:pic>
      <p:pic>
        <p:nvPicPr>
          <p:cNvPr id="7" name="Imagen 6"/>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2607" y="3937858"/>
            <a:ext cx="1428115" cy="1956435"/>
          </a:xfrm>
          <a:prstGeom prst="rect">
            <a:avLst/>
          </a:prstGeom>
          <a:noFill/>
          <a:ln>
            <a:noFill/>
          </a:ln>
        </p:spPr>
      </p:pic>
    </p:spTree>
    <p:extLst>
      <p:ext uri="{BB962C8B-B14F-4D97-AF65-F5344CB8AC3E}">
        <p14:creationId xmlns:p14="http://schemas.microsoft.com/office/powerpoint/2010/main" val="3771954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MEDICI</a:t>
            </a:r>
            <a:r>
              <a:rPr lang="es-ES" dirty="0" smtClean="0"/>
              <a:t>ÓN DE LAS PROPIEDADES FÍSICAS</a:t>
            </a:r>
            <a:endParaRPr lang="es-ES" dirty="0"/>
          </a:p>
        </p:txBody>
      </p:sp>
      <p:sp>
        <p:nvSpPr>
          <p:cNvPr id="16" name="Marcador de contenido 2"/>
          <p:cNvSpPr>
            <a:spLocks noGrp="1"/>
          </p:cNvSpPr>
          <p:nvPr>
            <p:ph idx="1"/>
          </p:nvPr>
        </p:nvSpPr>
        <p:spPr>
          <a:xfrm>
            <a:off x="814419" y="2379352"/>
            <a:ext cx="7433445" cy="1266414"/>
          </a:xfrm>
        </p:spPr>
        <p:txBody>
          <a:bodyPr>
            <a:normAutofit fontScale="70000" lnSpcReduction="20000"/>
          </a:bodyPr>
          <a:lstStyle/>
          <a:p>
            <a:pPr marL="0" indent="0" algn="ctr">
              <a:buNone/>
            </a:pPr>
            <a:r>
              <a:rPr lang="es-ES_tradnl" dirty="0" smtClean="0"/>
              <a:t>Se agrega </a:t>
            </a:r>
            <a:r>
              <a:rPr lang="es-ES_tradnl" dirty="0"/>
              <a:t>la mezcla en el molde y se compacta con la ayuda de un martillo de goma y una varilla de compactación, esto por niveles para que la compactación se de en toda la probeta, finalmente se nivela la parte superior; después de esto se le deja 24 horas en el molde y se desencofra.</a:t>
            </a:r>
            <a:r>
              <a:rPr lang="es-EC" dirty="0"/>
              <a:t> </a:t>
            </a:r>
            <a:endParaRPr lang="es-EC" dirty="0"/>
          </a:p>
        </p:txBody>
      </p:sp>
      <p:sp>
        <p:nvSpPr>
          <p:cNvPr id="4" name="Rectángulo redondeado 3"/>
          <p:cNvSpPr/>
          <p:nvPr/>
        </p:nvSpPr>
        <p:spPr>
          <a:xfrm>
            <a:off x="1775203" y="1600200"/>
            <a:ext cx="5407540" cy="516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Protocolo de resistencia a la compresi</a:t>
            </a:r>
            <a:r>
              <a:rPr lang="es-ES" dirty="0" smtClean="0"/>
              <a:t>ón</a:t>
            </a:r>
            <a:endParaRPr lang="es-ES" dirty="0"/>
          </a:p>
        </p:txBody>
      </p:sp>
      <p:graphicFrame>
        <p:nvGraphicFramePr>
          <p:cNvPr id="3" name="Objeto 2"/>
          <p:cNvGraphicFramePr>
            <a:graphicFrameLocks noChangeAspect="1"/>
          </p:cNvGraphicFramePr>
          <p:nvPr>
            <p:extLst>
              <p:ext uri="{D42A27DB-BD31-4B8C-83A1-F6EECF244321}">
                <p14:modId xmlns:p14="http://schemas.microsoft.com/office/powerpoint/2010/main" val="1873626680"/>
              </p:ext>
            </p:extLst>
          </p:nvPr>
        </p:nvGraphicFramePr>
        <p:xfrm>
          <a:off x="1873250" y="3877226"/>
          <a:ext cx="5397500" cy="2298700"/>
        </p:xfrm>
        <a:graphic>
          <a:graphicData uri="http://schemas.openxmlformats.org/presentationml/2006/ole">
            <mc:AlternateContent xmlns:mc="http://schemas.openxmlformats.org/markup-compatibility/2006">
              <mc:Choice xmlns:v="urn:schemas-microsoft-com:vml" Requires="v">
                <p:oleObj spid="_x0000_s18458" name="Documento" r:id="rId4" imgW="5397500" imgH="2298700" progId="Word.Document.12">
                  <p:embed/>
                </p:oleObj>
              </mc:Choice>
              <mc:Fallback>
                <p:oleObj name="Documento" r:id="rId4" imgW="5397500" imgH="2298700" progId="Word.Document.12">
                  <p:embed/>
                  <p:pic>
                    <p:nvPicPr>
                      <p:cNvPr id="0" name=""/>
                      <p:cNvPicPr/>
                      <p:nvPr/>
                    </p:nvPicPr>
                    <p:blipFill>
                      <a:blip r:embed="rId5"/>
                      <a:stretch>
                        <a:fillRect/>
                      </a:stretch>
                    </p:blipFill>
                    <p:spPr>
                      <a:xfrm>
                        <a:off x="1873250" y="3877226"/>
                        <a:ext cx="5397500" cy="2298700"/>
                      </a:xfrm>
                      <a:prstGeom prst="rect">
                        <a:avLst/>
                      </a:prstGeom>
                    </p:spPr>
                  </p:pic>
                </p:oleObj>
              </mc:Fallback>
            </mc:AlternateContent>
          </a:graphicData>
        </a:graphic>
      </p:graphicFrame>
    </p:spTree>
    <p:extLst>
      <p:ext uri="{BB962C8B-B14F-4D97-AF65-F5344CB8AC3E}">
        <p14:creationId xmlns:p14="http://schemas.microsoft.com/office/powerpoint/2010/main" val="1387220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MEDICI</a:t>
            </a:r>
            <a:r>
              <a:rPr lang="es-ES" dirty="0" smtClean="0"/>
              <a:t>ÓN DE LAS PROPIEDADES FÍSICAS</a:t>
            </a:r>
            <a:endParaRPr lang="es-ES" dirty="0"/>
          </a:p>
        </p:txBody>
      </p:sp>
      <p:sp>
        <p:nvSpPr>
          <p:cNvPr id="16" name="Marcador de contenido 2"/>
          <p:cNvSpPr>
            <a:spLocks noGrp="1"/>
          </p:cNvSpPr>
          <p:nvPr>
            <p:ph idx="1"/>
          </p:nvPr>
        </p:nvSpPr>
        <p:spPr>
          <a:xfrm>
            <a:off x="814419" y="2379352"/>
            <a:ext cx="7433445" cy="1266414"/>
          </a:xfrm>
        </p:spPr>
        <p:txBody>
          <a:bodyPr>
            <a:normAutofit fontScale="77500" lnSpcReduction="20000"/>
          </a:bodyPr>
          <a:lstStyle/>
          <a:p>
            <a:pPr marL="0" indent="0" algn="ctr">
              <a:buNone/>
            </a:pPr>
            <a:r>
              <a:rPr lang="es-ES_tradnl" dirty="0"/>
              <a:t>Después de desencofrar se deja para que se cure mínimo de 7 días para poder realizar las pruebas.</a:t>
            </a:r>
            <a:r>
              <a:rPr lang="es-EC" dirty="0"/>
              <a:t> </a:t>
            </a:r>
            <a:r>
              <a:rPr lang="es-ES_tradnl" dirty="0" smtClean="0"/>
              <a:t>Se procede al ensayo </a:t>
            </a:r>
            <a:r>
              <a:rPr lang="es-ES_tradnl" dirty="0"/>
              <a:t>descrito en la norma INEN 1485, </a:t>
            </a:r>
            <a:r>
              <a:rPr lang="es-ES_tradnl" dirty="0" smtClean="0"/>
              <a:t>aplica  </a:t>
            </a:r>
            <a:r>
              <a:rPr lang="es-ES_tradnl" dirty="0"/>
              <a:t>una carga progresiva de compresión a un bloque macizo hasta que este no soporte más carga y falle.</a:t>
            </a:r>
            <a:r>
              <a:rPr lang="es-EC" dirty="0"/>
              <a:t> </a:t>
            </a:r>
            <a:endParaRPr lang="es-EC" dirty="0"/>
          </a:p>
        </p:txBody>
      </p:sp>
      <p:sp>
        <p:nvSpPr>
          <p:cNvPr id="4" name="Rectángulo redondeado 3"/>
          <p:cNvSpPr/>
          <p:nvPr/>
        </p:nvSpPr>
        <p:spPr>
          <a:xfrm>
            <a:off x="1775203" y="1600200"/>
            <a:ext cx="5407540" cy="516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Protocolo de resistencia a la compresi</a:t>
            </a:r>
            <a:r>
              <a:rPr lang="es-ES" dirty="0" smtClean="0"/>
              <a:t>ón</a:t>
            </a:r>
            <a:endParaRPr lang="es-ES" dirty="0"/>
          </a:p>
        </p:txBody>
      </p:sp>
      <p:pic>
        <p:nvPicPr>
          <p:cNvPr id="6" name="Imagen 5"/>
          <p:cNvPicPr/>
          <p:nvPr/>
        </p:nvPicPr>
        <p:blipFill>
          <a:blip r:embed="rId3" cstate="email">
            <a:extLst>
              <a:ext uri="{28A0092B-C50C-407E-A947-70E740481C1C}">
                <a14:useLocalDpi xmlns:a14="http://schemas.microsoft.com/office/drawing/2010/main"/>
              </a:ext>
            </a:extLst>
          </a:blip>
          <a:srcRect/>
          <a:stretch>
            <a:fillRect/>
          </a:stretch>
        </p:blipFill>
        <p:spPr bwMode="auto">
          <a:xfrm>
            <a:off x="967552" y="3903913"/>
            <a:ext cx="2306217" cy="2381885"/>
          </a:xfrm>
          <a:prstGeom prst="rect">
            <a:avLst/>
          </a:prstGeom>
          <a:noFill/>
          <a:ln>
            <a:noFill/>
          </a:ln>
        </p:spPr>
      </p:pic>
      <p:pic>
        <p:nvPicPr>
          <p:cNvPr id="7" name="Imagen 6"/>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3769" y="4167118"/>
            <a:ext cx="2787650" cy="1828165"/>
          </a:xfrm>
          <a:prstGeom prst="rect">
            <a:avLst/>
          </a:prstGeom>
          <a:noFill/>
          <a:ln>
            <a:noFill/>
          </a:ln>
        </p:spPr>
      </p:pic>
      <p:pic>
        <p:nvPicPr>
          <p:cNvPr id="8" name="Imagen 7"/>
          <p:cNvPicPr/>
          <p:nvPr/>
        </p:nvPicPr>
        <p:blipFill>
          <a:blip r:embed="rId5" cstate="email">
            <a:extLst>
              <a:ext uri="{28A0092B-C50C-407E-A947-70E740481C1C}">
                <a14:useLocalDpi xmlns:a14="http://schemas.microsoft.com/office/drawing/2010/main"/>
              </a:ext>
            </a:extLst>
          </a:blip>
          <a:srcRect/>
          <a:stretch>
            <a:fillRect/>
          </a:stretch>
        </p:blipFill>
        <p:spPr bwMode="auto">
          <a:xfrm>
            <a:off x="6061419" y="4167118"/>
            <a:ext cx="2254885" cy="1830705"/>
          </a:xfrm>
          <a:prstGeom prst="rect">
            <a:avLst/>
          </a:prstGeom>
          <a:noFill/>
          <a:ln>
            <a:noFill/>
          </a:ln>
        </p:spPr>
      </p:pic>
    </p:spTree>
    <p:extLst>
      <p:ext uri="{BB962C8B-B14F-4D97-AF65-F5344CB8AC3E}">
        <p14:creationId xmlns:p14="http://schemas.microsoft.com/office/powerpoint/2010/main" val="3125369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MEDICI</a:t>
            </a:r>
            <a:r>
              <a:rPr lang="es-ES" dirty="0" smtClean="0"/>
              <a:t>ÓN DE LAS PROPIEDADES FÍSICAS</a:t>
            </a:r>
            <a:endParaRPr lang="es-ES" dirty="0"/>
          </a:p>
        </p:txBody>
      </p:sp>
      <p:sp>
        <p:nvSpPr>
          <p:cNvPr id="16" name="Marcador de contenido 2"/>
          <p:cNvSpPr>
            <a:spLocks noGrp="1"/>
          </p:cNvSpPr>
          <p:nvPr>
            <p:ph idx="1"/>
          </p:nvPr>
        </p:nvSpPr>
        <p:spPr>
          <a:xfrm>
            <a:off x="1155795" y="2379351"/>
            <a:ext cx="2899850" cy="1976451"/>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0" indent="0" algn="ctr">
              <a:buNone/>
            </a:pPr>
            <a:r>
              <a:rPr lang="es-ES_tradnl" dirty="0">
                <a:latin typeface="+mj-lt"/>
              </a:rPr>
              <a:t>Se llenaron los moldes de 30x30x5 centímetros con la cascarilla de café y se peso la biomasa, para que en ambos lados se tenga el mismo valor.</a:t>
            </a:r>
            <a:r>
              <a:rPr lang="es-EC" dirty="0">
                <a:latin typeface="+mj-lt"/>
              </a:rPr>
              <a:t> </a:t>
            </a:r>
            <a:endParaRPr lang="es-EC" dirty="0">
              <a:latin typeface="+mj-lt"/>
            </a:endParaRPr>
          </a:p>
        </p:txBody>
      </p:sp>
      <p:sp>
        <p:nvSpPr>
          <p:cNvPr id="4" name="Rectángulo redondeado 3"/>
          <p:cNvSpPr/>
          <p:nvPr/>
        </p:nvSpPr>
        <p:spPr>
          <a:xfrm>
            <a:off x="1775203" y="1600200"/>
            <a:ext cx="5407540" cy="51625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dirty="0" smtClean="0"/>
              <a:t>Protocolo de medici</a:t>
            </a:r>
            <a:r>
              <a:rPr lang="es-ES" dirty="0" smtClean="0"/>
              <a:t>ón de conductividad</a:t>
            </a:r>
            <a:endParaRPr lang="es-ES" dirty="0"/>
          </a:p>
        </p:txBody>
      </p:sp>
      <p:sp>
        <p:nvSpPr>
          <p:cNvPr id="9" name="Marcador de contenido 2"/>
          <p:cNvSpPr txBox="1">
            <a:spLocks/>
          </p:cNvSpPr>
          <p:nvPr/>
        </p:nvSpPr>
        <p:spPr>
          <a:xfrm>
            <a:off x="4489922" y="4508202"/>
            <a:ext cx="2899850" cy="197645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lgn="ctr">
              <a:buNone/>
            </a:pPr>
            <a:r>
              <a:rPr lang="es-ES_tradnl" dirty="0">
                <a:latin typeface="+mj-lt"/>
              </a:rPr>
              <a:t>Se enciende el sistema de enfriamiento, el valor colocado fue de 10 </a:t>
            </a:r>
            <a:r>
              <a:rPr lang="es-ES_tradnl" dirty="0">
                <a:latin typeface="+mj-lt"/>
                <a:sym typeface="Symbol"/>
              </a:rPr>
              <a:t></a:t>
            </a:r>
            <a:r>
              <a:rPr lang="es-ES_tradnl" dirty="0">
                <a:latin typeface="+mj-lt"/>
              </a:rPr>
              <a:t>C, esto para lograr una mayor diferencia entre la placa caliente y fría; éste sistema mantiene a las </a:t>
            </a:r>
            <a:r>
              <a:rPr lang="es-ES_tradnl" dirty="0" smtClean="0">
                <a:latin typeface="+mj-lt"/>
              </a:rPr>
              <a:t>palcas frías </a:t>
            </a:r>
            <a:r>
              <a:rPr lang="es-ES_tradnl" dirty="0">
                <a:latin typeface="+mj-lt"/>
              </a:rPr>
              <a:t>en una temperatura estable.</a:t>
            </a:r>
            <a:r>
              <a:rPr lang="es-EC" dirty="0">
                <a:latin typeface="+mj-lt"/>
              </a:rPr>
              <a:t> </a:t>
            </a:r>
          </a:p>
        </p:txBody>
      </p:sp>
      <p:pic>
        <p:nvPicPr>
          <p:cNvPr id="10" name="Imagen 9"/>
          <p:cNvPicPr/>
          <p:nvPr/>
        </p:nvPicPr>
        <p:blipFill>
          <a:blip r:embed="rId3" cstate="email">
            <a:extLst>
              <a:ext uri="{28A0092B-C50C-407E-A947-70E740481C1C}">
                <a14:useLocalDpi xmlns:a14="http://schemas.microsoft.com/office/drawing/2010/main"/>
              </a:ext>
            </a:extLst>
          </a:blip>
          <a:srcRect/>
          <a:stretch>
            <a:fillRect/>
          </a:stretch>
        </p:blipFill>
        <p:spPr bwMode="auto">
          <a:xfrm>
            <a:off x="4940543" y="2456497"/>
            <a:ext cx="1541780" cy="1945005"/>
          </a:xfrm>
          <a:prstGeom prst="rect">
            <a:avLst/>
          </a:prstGeom>
          <a:noFill/>
          <a:ln>
            <a:noFill/>
          </a:ln>
        </p:spPr>
      </p:pic>
      <p:pic>
        <p:nvPicPr>
          <p:cNvPr id="11" name="Imagen 10"/>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3973" y="4508202"/>
            <a:ext cx="1716405" cy="2179955"/>
          </a:xfrm>
          <a:prstGeom prst="rect">
            <a:avLst/>
          </a:prstGeom>
          <a:noFill/>
          <a:ln>
            <a:noFill/>
          </a:ln>
        </p:spPr>
      </p:pic>
    </p:spTree>
    <p:extLst>
      <p:ext uri="{BB962C8B-B14F-4D97-AF65-F5344CB8AC3E}">
        <p14:creationId xmlns:p14="http://schemas.microsoft.com/office/powerpoint/2010/main" val="1536817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ANTECEDENTES</a:t>
            </a:r>
            <a:endParaRPr lang="es-ES" dirty="0"/>
          </a:p>
        </p:txBody>
      </p:sp>
      <p:sp>
        <p:nvSpPr>
          <p:cNvPr id="3" name="Marcador de contenido 2"/>
          <p:cNvSpPr>
            <a:spLocks noGrp="1"/>
          </p:cNvSpPr>
          <p:nvPr>
            <p:ph idx="1"/>
          </p:nvPr>
        </p:nvSpPr>
        <p:spPr>
          <a:xfrm>
            <a:off x="457200" y="1600200"/>
            <a:ext cx="4513367" cy="4721859"/>
          </a:xfrm>
        </p:spPr>
        <p:txBody>
          <a:bodyPr>
            <a:normAutofit/>
          </a:bodyPr>
          <a:lstStyle/>
          <a:p>
            <a:pPr marL="0" indent="0" algn="just">
              <a:buNone/>
            </a:pPr>
            <a:r>
              <a:rPr lang="es-ES_tradnl" dirty="0" smtClean="0"/>
              <a:t>Este trabajo </a:t>
            </a:r>
            <a:r>
              <a:rPr lang="es-ES_tradnl" dirty="0"/>
              <a:t>pretende crear un nuevo concepto </a:t>
            </a:r>
            <a:r>
              <a:rPr lang="es-ES_tradnl" dirty="0" smtClean="0"/>
              <a:t>de construcción </a:t>
            </a:r>
            <a:r>
              <a:rPr lang="es-ES_tradnl" dirty="0"/>
              <a:t>para las regiones más </a:t>
            </a:r>
            <a:r>
              <a:rPr lang="es-ES_tradnl" dirty="0" smtClean="0"/>
              <a:t>pobres, </a:t>
            </a:r>
            <a:r>
              <a:rPr lang="es-ES_tradnl" dirty="0"/>
              <a:t>pueblos que además de tener su propio cultivo para la alimentación </a:t>
            </a:r>
            <a:r>
              <a:rPr lang="es-ES_tradnl" dirty="0" smtClean="0"/>
              <a:t>básica, </a:t>
            </a:r>
            <a:r>
              <a:rPr lang="es-ES_tradnl" dirty="0"/>
              <a:t>aprovecharían los restos de las cosecha, para elaborar materiales de construcción más ecológicos para crear sus propias viviendas.</a:t>
            </a:r>
            <a:r>
              <a:rPr lang="es-EC" dirty="0" smtClean="0">
                <a:effectLst/>
              </a:rPr>
              <a:t> </a:t>
            </a:r>
            <a:endParaRPr lang="es-ES" dirty="0"/>
          </a:p>
        </p:txBody>
      </p:sp>
      <p:pic>
        <p:nvPicPr>
          <p:cNvPr id="5" name="Imagen 4"/>
          <p:cNvPicPr>
            <a:picLocks noChangeAspect="1"/>
          </p:cNvPicPr>
          <p:nvPr/>
        </p:nvPicPr>
        <p:blipFill>
          <a:blip r:embed="rId2"/>
          <a:stretch>
            <a:fillRect/>
          </a:stretch>
        </p:blipFill>
        <p:spPr>
          <a:xfrm>
            <a:off x="5380693" y="2228315"/>
            <a:ext cx="3306107" cy="3206197"/>
          </a:xfrm>
          <a:prstGeom prst="rect">
            <a:avLst/>
          </a:prstGeom>
        </p:spPr>
      </p:pic>
    </p:spTree>
    <p:extLst>
      <p:ext uri="{BB962C8B-B14F-4D97-AF65-F5344CB8AC3E}">
        <p14:creationId xmlns:p14="http://schemas.microsoft.com/office/powerpoint/2010/main" val="3493364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MEDICI</a:t>
            </a:r>
            <a:r>
              <a:rPr lang="es-ES" dirty="0" smtClean="0"/>
              <a:t>ÓN DE LAS PROPIEDADES FÍSICAS</a:t>
            </a:r>
            <a:endParaRPr lang="es-ES" dirty="0"/>
          </a:p>
        </p:txBody>
      </p:sp>
      <p:sp>
        <p:nvSpPr>
          <p:cNvPr id="16" name="Marcador de contenido 2"/>
          <p:cNvSpPr>
            <a:spLocks noGrp="1"/>
          </p:cNvSpPr>
          <p:nvPr>
            <p:ph idx="1"/>
          </p:nvPr>
        </p:nvSpPr>
        <p:spPr>
          <a:xfrm>
            <a:off x="1139949" y="2379351"/>
            <a:ext cx="4554333" cy="2022151"/>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marL="0" indent="0" algn="ctr">
              <a:buNone/>
            </a:pPr>
            <a:r>
              <a:rPr lang="es-ES_tradnl" dirty="0">
                <a:latin typeface="+mj-lt"/>
              </a:rPr>
              <a:t>Se enciende el sistema de la placa caliente, </a:t>
            </a:r>
            <a:r>
              <a:rPr lang="es-ES_tradnl" dirty="0" smtClean="0">
                <a:latin typeface="+mj-lt"/>
              </a:rPr>
              <a:t>el </a:t>
            </a:r>
            <a:r>
              <a:rPr lang="es-ES_tradnl" dirty="0">
                <a:latin typeface="+mj-lt"/>
              </a:rPr>
              <a:t>valor colocado es aproximadamente los 28 </a:t>
            </a:r>
            <a:r>
              <a:rPr lang="es-ES_tradnl" dirty="0">
                <a:latin typeface="+mj-lt"/>
                <a:sym typeface="Symbol"/>
              </a:rPr>
              <a:t></a:t>
            </a:r>
            <a:r>
              <a:rPr lang="es-ES_tradnl" dirty="0">
                <a:latin typeface="+mj-lt"/>
              </a:rPr>
              <a:t>C ya que el sistema esta limitado a un máximo de 30 </a:t>
            </a:r>
            <a:r>
              <a:rPr lang="es-ES_tradnl" dirty="0">
                <a:latin typeface="+mj-lt"/>
                <a:sym typeface="Symbol"/>
              </a:rPr>
              <a:t></a:t>
            </a:r>
            <a:r>
              <a:rPr lang="es-ES_tradnl" dirty="0">
                <a:latin typeface="+mj-lt"/>
              </a:rPr>
              <a:t>C; una vez estabilizado se procede a tomar las medidas iniciales, las variables de las cuales se toman los datos son: temperatura de placa caliente interna y externa, temperatura de las dos placas frías, voltaje y corriente, temperatura ambiente y porcentaje de </a:t>
            </a:r>
            <a:r>
              <a:rPr lang="es-ES_tradnl" dirty="0" smtClean="0">
                <a:latin typeface="+mj-lt"/>
              </a:rPr>
              <a:t>humedad.</a:t>
            </a:r>
            <a:endParaRPr lang="es-EC" dirty="0">
              <a:latin typeface="+mj-lt"/>
            </a:endParaRPr>
          </a:p>
        </p:txBody>
      </p:sp>
      <p:sp>
        <p:nvSpPr>
          <p:cNvPr id="4" name="Rectángulo redondeado 3"/>
          <p:cNvSpPr/>
          <p:nvPr/>
        </p:nvSpPr>
        <p:spPr>
          <a:xfrm>
            <a:off x="1775203" y="1600200"/>
            <a:ext cx="5407540" cy="51625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dirty="0" smtClean="0"/>
              <a:t>Protocolo de medici</a:t>
            </a:r>
            <a:r>
              <a:rPr lang="es-ES" dirty="0" smtClean="0"/>
              <a:t>ón de conductividad</a:t>
            </a:r>
            <a:endParaRPr lang="es-ES" dirty="0"/>
          </a:p>
        </p:txBody>
      </p:sp>
      <p:sp>
        <p:nvSpPr>
          <p:cNvPr id="9" name="Marcador de contenido 2"/>
          <p:cNvSpPr txBox="1">
            <a:spLocks/>
          </p:cNvSpPr>
          <p:nvPr/>
        </p:nvSpPr>
        <p:spPr>
          <a:xfrm>
            <a:off x="4776677" y="4603787"/>
            <a:ext cx="2899850" cy="197645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0" indent="0" algn="ctr">
              <a:buNone/>
            </a:pPr>
            <a:r>
              <a:rPr lang="es-ES_tradnl" dirty="0"/>
              <a:t>Después se coloca los moldes y la placa caliente en el centro, y se va tomando medidas cada cierto tiempo; hasta un punto donde la variación se mantiene constante.</a:t>
            </a:r>
            <a:r>
              <a:rPr lang="es-EC" dirty="0"/>
              <a:t> </a:t>
            </a:r>
            <a:endParaRPr lang="es-EC" dirty="0">
              <a:latin typeface="+mj-lt"/>
            </a:endParaRPr>
          </a:p>
        </p:txBody>
      </p:sp>
      <p:pic>
        <p:nvPicPr>
          <p:cNvPr id="8" name="Imagen 7"/>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4192" y="2325072"/>
            <a:ext cx="1878330" cy="2183130"/>
          </a:xfrm>
          <a:prstGeom prst="rect">
            <a:avLst/>
          </a:prstGeom>
          <a:noFill/>
          <a:ln>
            <a:noFill/>
          </a:ln>
        </p:spPr>
      </p:pic>
      <p:pic>
        <p:nvPicPr>
          <p:cNvPr id="14" name="Imagen 13"/>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3817" y="4508202"/>
            <a:ext cx="1278890" cy="2258060"/>
          </a:xfrm>
          <a:prstGeom prst="rect">
            <a:avLst/>
          </a:prstGeom>
          <a:noFill/>
          <a:ln>
            <a:noFill/>
          </a:ln>
        </p:spPr>
      </p:pic>
      <p:pic>
        <p:nvPicPr>
          <p:cNvPr id="15" name="Imagen 14"/>
          <p:cNvPicPr/>
          <p:nvPr/>
        </p:nvPicPr>
        <p:blipFill>
          <a:blip r:embed="rId5" cstate="email">
            <a:extLst>
              <a:ext uri="{28A0092B-C50C-407E-A947-70E740481C1C}">
                <a14:useLocalDpi xmlns:a14="http://schemas.microsoft.com/office/drawing/2010/main"/>
              </a:ext>
            </a:extLst>
          </a:blip>
          <a:srcRect/>
          <a:stretch>
            <a:fillRect/>
          </a:stretch>
        </p:blipFill>
        <p:spPr bwMode="auto">
          <a:xfrm>
            <a:off x="2887312" y="4558030"/>
            <a:ext cx="1473835" cy="2232660"/>
          </a:xfrm>
          <a:prstGeom prst="rect">
            <a:avLst/>
          </a:prstGeom>
          <a:noFill/>
          <a:ln>
            <a:noFill/>
          </a:ln>
        </p:spPr>
      </p:pic>
    </p:spTree>
    <p:extLst>
      <p:ext uri="{BB962C8B-B14F-4D97-AF65-F5344CB8AC3E}">
        <p14:creationId xmlns:p14="http://schemas.microsoft.com/office/powerpoint/2010/main" val="3539585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MEDICI</a:t>
            </a:r>
            <a:r>
              <a:rPr lang="es-ES" dirty="0" smtClean="0"/>
              <a:t>ÓN DE LAS PROPIEDADES FÍSICAS</a:t>
            </a:r>
            <a:endParaRPr lang="es-ES" dirty="0"/>
          </a:p>
        </p:txBody>
      </p:sp>
      <p:sp>
        <p:nvSpPr>
          <p:cNvPr id="16" name="Marcador de contenido 2"/>
          <p:cNvSpPr>
            <a:spLocks noGrp="1"/>
          </p:cNvSpPr>
          <p:nvPr>
            <p:ph idx="1"/>
          </p:nvPr>
        </p:nvSpPr>
        <p:spPr>
          <a:xfrm>
            <a:off x="1139949" y="2379351"/>
            <a:ext cx="6934272" cy="815815"/>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0" indent="0" algn="ctr">
              <a:buNone/>
            </a:pPr>
            <a:r>
              <a:rPr lang="es-ES_tradnl" dirty="0">
                <a:latin typeface="+mj-lt"/>
              </a:rPr>
              <a:t>Con las mediciones realizadas se calcula el coeficiente de conductividad térmica de acuerdo a la ASTM C1045 usando la ecuación</a:t>
            </a:r>
            <a:r>
              <a:rPr lang="es-EC" dirty="0">
                <a:latin typeface="+mj-lt"/>
              </a:rPr>
              <a:t> </a:t>
            </a:r>
            <a:r>
              <a:rPr lang="es-EC" dirty="0" smtClean="0">
                <a:latin typeface="+mj-lt"/>
              </a:rPr>
              <a:t>:</a:t>
            </a:r>
            <a:endParaRPr lang="es-EC" dirty="0">
              <a:latin typeface="+mj-lt"/>
            </a:endParaRPr>
          </a:p>
        </p:txBody>
      </p:sp>
      <p:sp>
        <p:nvSpPr>
          <p:cNvPr id="4" name="Rectángulo redondeado 3"/>
          <p:cNvSpPr/>
          <p:nvPr/>
        </p:nvSpPr>
        <p:spPr>
          <a:xfrm>
            <a:off x="1775203" y="1600200"/>
            <a:ext cx="5407540" cy="51625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dirty="0" smtClean="0"/>
              <a:t>Protocolo de medici</a:t>
            </a:r>
            <a:r>
              <a:rPr lang="es-ES" dirty="0" smtClean="0"/>
              <a:t>ón de conductividad</a:t>
            </a:r>
            <a:endParaRPr lang="es-ES" dirty="0"/>
          </a:p>
        </p:txBody>
      </p:sp>
      <p:graphicFrame>
        <p:nvGraphicFramePr>
          <p:cNvPr id="3" name="Objeto 2"/>
          <p:cNvGraphicFramePr>
            <a:graphicFrameLocks noChangeAspect="1"/>
          </p:cNvGraphicFramePr>
          <p:nvPr>
            <p:extLst>
              <p:ext uri="{D42A27DB-BD31-4B8C-83A1-F6EECF244321}">
                <p14:modId xmlns:p14="http://schemas.microsoft.com/office/powerpoint/2010/main" val="2256503475"/>
              </p:ext>
            </p:extLst>
          </p:nvPr>
        </p:nvGraphicFramePr>
        <p:xfrm>
          <a:off x="1034220" y="3468389"/>
          <a:ext cx="7135589" cy="621216"/>
        </p:xfrm>
        <a:graphic>
          <a:graphicData uri="http://schemas.openxmlformats.org/presentationml/2006/ole">
            <mc:AlternateContent xmlns:mc="http://schemas.openxmlformats.org/markup-compatibility/2006">
              <mc:Choice xmlns:v="urn:schemas-microsoft-com:vml" Requires="v">
                <p:oleObj spid="_x0000_s22549" name="Documento" r:id="rId4" imgW="5397500" imgH="469900" progId="Word.Document.12">
                  <p:embed/>
                </p:oleObj>
              </mc:Choice>
              <mc:Fallback>
                <p:oleObj name="Documento" r:id="rId4" imgW="5397500" imgH="469900" progId="Word.Document.12">
                  <p:embed/>
                  <p:pic>
                    <p:nvPicPr>
                      <p:cNvPr id="0" name=""/>
                      <p:cNvPicPr/>
                      <p:nvPr/>
                    </p:nvPicPr>
                    <p:blipFill>
                      <a:blip r:embed="rId5"/>
                      <a:stretch>
                        <a:fillRect/>
                      </a:stretch>
                    </p:blipFill>
                    <p:spPr>
                      <a:xfrm>
                        <a:off x="1034220" y="3468389"/>
                        <a:ext cx="7135589" cy="621216"/>
                      </a:xfrm>
                      <a:prstGeom prst="rect">
                        <a:avLst/>
                      </a:prstGeom>
                    </p:spPr>
                  </p:pic>
                </p:oleObj>
              </mc:Fallback>
            </mc:AlternateContent>
          </a:graphicData>
        </a:graphic>
      </p:graphicFrame>
      <p:sp>
        <p:nvSpPr>
          <p:cNvPr id="10" name="Marcador de contenido 2"/>
          <p:cNvSpPr txBox="1">
            <a:spLocks/>
          </p:cNvSpPr>
          <p:nvPr/>
        </p:nvSpPr>
        <p:spPr>
          <a:xfrm>
            <a:off x="1139949" y="4232912"/>
            <a:ext cx="6934272" cy="177383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r>
              <a:rPr lang="en-US" dirty="0">
                <a:latin typeface="+mj-lt"/>
              </a:rPr>
              <a:t>𝝀</a:t>
            </a:r>
            <a:r>
              <a:rPr lang="es-ES_tradnl" dirty="0">
                <a:latin typeface="+mj-lt"/>
              </a:rPr>
              <a:t>: coeficiente de conductividad térmica [W/</a:t>
            </a:r>
            <a:r>
              <a:rPr lang="es-ES_tradnl" dirty="0">
                <a:latin typeface="+mj-lt"/>
                <a:sym typeface="Symbol"/>
              </a:rPr>
              <a:t></a:t>
            </a:r>
            <a:r>
              <a:rPr lang="es-ES_tradnl" dirty="0" err="1">
                <a:latin typeface="+mj-lt"/>
              </a:rPr>
              <a:t>K.m</a:t>
            </a:r>
            <a:r>
              <a:rPr lang="es-ES_tradnl" dirty="0">
                <a:latin typeface="+mj-lt"/>
              </a:rPr>
              <a:t>]</a:t>
            </a:r>
            <a:endParaRPr lang="es-EC" dirty="0">
              <a:latin typeface="+mj-lt"/>
            </a:endParaRPr>
          </a:p>
          <a:p>
            <a:r>
              <a:rPr lang="es-ES_tradnl" dirty="0">
                <a:latin typeface="+mj-lt"/>
              </a:rPr>
              <a:t>A: el área normal a la dirección del flujo [m</a:t>
            </a:r>
            <a:r>
              <a:rPr lang="es-ES_tradnl" baseline="30000" dirty="0">
                <a:latin typeface="+mj-lt"/>
              </a:rPr>
              <a:t>2</a:t>
            </a:r>
            <a:r>
              <a:rPr lang="es-ES_tradnl" dirty="0">
                <a:latin typeface="+mj-lt"/>
              </a:rPr>
              <a:t>]</a:t>
            </a:r>
            <a:endParaRPr lang="es-EC" dirty="0">
              <a:latin typeface="+mj-lt"/>
            </a:endParaRPr>
          </a:p>
          <a:p>
            <a:r>
              <a:rPr lang="es-ES_tradnl" dirty="0">
                <a:latin typeface="+mj-lt"/>
              </a:rPr>
              <a:t>L: espesor de la placa [m]</a:t>
            </a:r>
            <a:endParaRPr lang="es-EC" dirty="0">
              <a:latin typeface="+mj-lt"/>
            </a:endParaRPr>
          </a:p>
          <a:p>
            <a:r>
              <a:rPr lang="es-ES_tradnl" dirty="0">
                <a:latin typeface="+mj-lt"/>
              </a:rPr>
              <a:t>Q: Flujo de calor a través del área medida [W]</a:t>
            </a:r>
            <a:endParaRPr lang="es-EC" dirty="0">
              <a:latin typeface="+mj-lt"/>
            </a:endParaRPr>
          </a:p>
          <a:p>
            <a:r>
              <a:rPr lang="es-ES_tradnl" dirty="0">
                <a:latin typeface="+mj-lt"/>
              </a:rPr>
              <a:t>Tc: Temperatura de la placa caliente [</a:t>
            </a:r>
            <a:r>
              <a:rPr lang="es-ES_tradnl" dirty="0">
                <a:latin typeface="+mj-lt"/>
                <a:sym typeface="Symbol"/>
              </a:rPr>
              <a:t></a:t>
            </a:r>
            <a:r>
              <a:rPr lang="es-ES_tradnl" dirty="0">
                <a:latin typeface="+mj-lt"/>
              </a:rPr>
              <a:t>K]</a:t>
            </a:r>
            <a:endParaRPr lang="es-EC" dirty="0">
              <a:latin typeface="+mj-lt"/>
            </a:endParaRPr>
          </a:p>
          <a:p>
            <a:r>
              <a:rPr lang="es-ES_tradnl" dirty="0" err="1">
                <a:latin typeface="+mj-lt"/>
              </a:rPr>
              <a:t>Tf</a:t>
            </a:r>
            <a:r>
              <a:rPr lang="es-ES_tradnl" dirty="0">
                <a:latin typeface="+mj-lt"/>
              </a:rPr>
              <a:t>: Temperatura de la placa fría [</a:t>
            </a:r>
            <a:r>
              <a:rPr lang="es-ES_tradnl" dirty="0">
                <a:latin typeface="+mj-lt"/>
                <a:sym typeface="Symbol"/>
              </a:rPr>
              <a:t></a:t>
            </a:r>
            <a:r>
              <a:rPr lang="es-ES_tradnl" dirty="0">
                <a:latin typeface="+mj-lt"/>
              </a:rPr>
              <a:t>K]</a:t>
            </a:r>
            <a:endParaRPr lang="es-EC" dirty="0">
              <a:latin typeface="+mj-lt"/>
            </a:endParaRPr>
          </a:p>
        </p:txBody>
      </p:sp>
    </p:spTree>
    <p:extLst>
      <p:ext uri="{BB962C8B-B14F-4D97-AF65-F5344CB8AC3E}">
        <p14:creationId xmlns:p14="http://schemas.microsoft.com/office/powerpoint/2010/main" val="1803814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350536" cy="1600200"/>
          </a:xfrm>
        </p:spPr>
        <p:txBody>
          <a:bodyPr/>
          <a:lstStyle/>
          <a:p>
            <a:r>
              <a:rPr lang="es-ES" dirty="0" smtClean="0"/>
              <a:t>AN</a:t>
            </a:r>
            <a:r>
              <a:rPr lang="es-ES" dirty="0" smtClean="0"/>
              <a:t>ÁLISIS DE RESULTADOS</a:t>
            </a:r>
            <a:endParaRPr lang="es-ES" dirty="0"/>
          </a:p>
        </p:txBody>
      </p:sp>
      <p:sp>
        <p:nvSpPr>
          <p:cNvPr id="4" name="Rectángulo redondeado 3"/>
          <p:cNvSpPr/>
          <p:nvPr/>
        </p:nvSpPr>
        <p:spPr>
          <a:xfrm>
            <a:off x="1775203" y="1600200"/>
            <a:ext cx="5407540" cy="51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Resultados pruebas de resistencia a la compresi</a:t>
            </a:r>
            <a:r>
              <a:rPr lang="es-ES" dirty="0" smtClean="0"/>
              <a:t>ón</a:t>
            </a:r>
            <a:endParaRPr lang="es-ES" dirty="0"/>
          </a:p>
        </p:txBody>
      </p:sp>
      <p:sp>
        <p:nvSpPr>
          <p:cNvPr id="5" name="Marcador de contenido 4"/>
          <p:cNvSpPr>
            <a:spLocks noGrp="1"/>
          </p:cNvSpPr>
          <p:nvPr>
            <p:ph idx="1"/>
          </p:nvPr>
        </p:nvSpPr>
        <p:spPr>
          <a:xfrm>
            <a:off x="457200" y="2444165"/>
            <a:ext cx="8229600" cy="1024224"/>
          </a:xfrm>
        </p:spPr>
        <p:txBody>
          <a:bodyPr/>
          <a:lstStyle/>
          <a:p>
            <a:pPr marL="0" indent="0" algn="ctr">
              <a:buNone/>
            </a:pPr>
            <a:r>
              <a:rPr lang="es-ES" dirty="0" smtClean="0"/>
              <a:t>Se realizaron pruebas de resistencia a un molde cilíndrico dando los siguientes resultados:</a:t>
            </a:r>
            <a:endParaRPr lang="es-ES" dirty="0"/>
          </a:p>
        </p:txBody>
      </p:sp>
      <p:graphicFrame>
        <p:nvGraphicFramePr>
          <p:cNvPr id="14" name="Objeto 13"/>
          <p:cNvGraphicFramePr>
            <a:graphicFrameLocks noChangeAspect="1"/>
          </p:cNvGraphicFramePr>
          <p:nvPr>
            <p:extLst>
              <p:ext uri="{D42A27DB-BD31-4B8C-83A1-F6EECF244321}">
                <p14:modId xmlns:p14="http://schemas.microsoft.com/office/powerpoint/2010/main" val="3626100280"/>
              </p:ext>
            </p:extLst>
          </p:nvPr>
        </p:nvGraphicFramePr>
        <p:xfrm>
          <a:off x="76200" y="3758119"/>
          <a:ext cx="8991600" cy="1854200"/>
        </p:xfrm>
        <a:graphic>
          <a:graphicData uri="http://schemas.openxmlformats.org/presentationml/2006/ole">
            <mc:AlternateContent xmlns:mc="http://schemas.openxmlformats.org/markup-compatibility/2006">
              <mc:Choice xmlns:v="urn:schemas-microsoft-com:vml" Requires="v">
                <p:oleObj spid="_x0000_s23570" name="Documento" r:id="rId4" imgW="8991600" imgH="1854200" progId="Word.Document.12">
                  <p:embed/>
                </p:oleObj>
              </mc:Choice>
              <mc:Fallback>
                <p:oleObj name="Documento" r:id="rId4" imgW="8991600" imgH="1854200" progId="Word.Document.12">
                  <p:embed/>
                  <p:pic>
                    <p:nvPicPr>
                      <p:cNvPr id="0" name=""/>
                      <p:cNvPicPr/>
                      <p:nvPr/>
                    </p:nvPicPr>
                    <p:blipFill>
                      <a:blip r:embed="rId5"/>
                      <a:stretch>
                        <a:fillRect/>
                      </a:stretch>
                    </p:blipFill>
                    <p:spPr>
                      <a:xfrm>
                        <a:off x="76200" y="3758119"/>
                        <a:ext cx="8991600" cy="1854200"/>
                      </a:xfrm>
                      <a:prstGeom prst="rect">
                        <a:avLst/>
                      </a:prstGeom>
                    </p:spPr>
                  </p:pic>
                </p:oleObj>
              </mc:Fallback>
            </mc:AlternateContent>
          </a:graphicData>
        </a:graphic>
      </p:graphicFrame>
    </p:spTree>
    <p:extLst>
      <p:ext uri="{BB962C8B-B14F-4D97-AF65-F5344CB8AC3E}">
        <p14:creationId xmlns:p14="http://schemas.microsoft.com/office/powerpoint/2010/main" val="34487024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350536" cy="1600200"/>
          </a:xfrm>
        </p:spPr>
        <p:txBody>
          <a:bodyPr/>
          <a:lstStyle/>
          <a:p>
            <a:r>
              <a:rPr lang="es-ES" dirty="0" smtClean="0"/>
              <a:t>AN</a:t>
            </a:r>
            <a:r>
              <a:rPr lang="es-ES" dirty="0" smtClean="0"/>
              <a:t>ÁLISIS DE RESULTADOS</a:t>
            </a:r>
            <a:endParaRPr lang="es-ES" dirty="0"/>
          </a:p>
        </p:txBody>
      </p:sp>
      <p:sp>
        <p:nvSpPr>
          <p:cNvPr id="4" name="Rectángulo redondeado 3"/>
          <p:cNvSpPr/>
          <p:nvPr/>
        </p:nvSpPr>
        <p:spPr>
          <a:xfrm>
            <a:off x="1775203" y="1600200"/>
            <a:ext cx="5407540" cy="51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Resultados pruebas de resistencia a la compresi</a:t>
            </a:r>
            <a:r>
              <a:rPr lang="es-ES" dirty="0" smtClean="0"/>
              <a:t>ón</a:t>
            </a:r>
            <a:endParaRPr lang="es-ES" dirty="0"/>
          </a:p>
        </p:txBody>
      </p:sp>
      <p:sp>
        <p:nvSpPr>
          <p:cNvPr id="5" name="Marcador de contenido 4"/>
          <p:cNvSpPr>
            <a:spLocks noGrp="1"/>
          </p:cNvSpPr>
          <p:nvPr>
            <p:ph idx="1"/>
          </p:nvPr>
        </p:nvSpPr>
        <p:spPr>
          <a:xfrm>
            <a:off x="457200" y="2444165"/>
            <a:ext cx="8229600" cy="1024224"/>
          </a:xfrm>
        </p:spPr>
        <p:txBody>
          <a:bodyPr>
            <a:normAutofit fontScale="92500" lnSpcReduction="10000"/>
          </a:bodyPr>
          <a:lstStyle/>
          <a:p>
            <a:pPr marL="0" indent="0" algn="ctr">
              <a:buNone/>
            </a:pPr>
            <a:r>
              <a:rPr lang="es-ES" dirty="0" smtClean="0"/>
              <a:t>Se realizaron pruebas de resistencia tres moldes rectangulares, dos de estos rellenos dando los siguientes resultados:</a:t>
            </a:r>
            <a:endParaRPr lang="es-ES" dirty="0"/>
          </a:p>
        </p:txBody>
      </p:sp>
      <p:graphicFrame>
        <p:nvGraphicFramePr>
          <p:cNvPr id="3" name="Objeto 2"/>
          <p:cNvGraphicFramePr>
            <a:graphicFrameLocks noChangeAspect="1"/>
          </p:cNvGraphicFramePr>
          <p:nvPr>
            <p:extLst>
              <p:ext uri="{D42A27DB-BD31-4B8C-83A1-F6EECF244321}">
                <p14:modId xmlns:p14="http://schemas.microsoft.com/office/powerpoint/2010/main" val="3280076445"/>
              </p:ext>
            </p:extLst>
          </p:nvPr>
        </p:nvGraphicFramePr>
        <p:xfrm>
          <a:off x="0" y="4105501"/>
          <a:ext cx="8991600" cy="1651000"/>
        </p:xfrm>
        <a:graphic>
          <a:graphicData uri="http://schemas.openxmlformats.org/presentationml/2006/ole">
            <mc:AlternateContent xmlns:mc="http://schemas.openxmlformats.org/markup-compatibility/2006">
              <mc:Choice xmlns:v="urn:schemas-microsoft-com:vml" Requires="v">
                <p:oleObj spid="_x0000_s24594" name="Documento" r:id="rId4" imgW="8991600" imgH="1651000" progId="Word.Document.12">
                  <p:embed/>
                </p:oleObj>
              </mc:Choice>
              <mc:Fallback>
                <p:oleObj name="Documento" r:id="rId4" imgW="8991600" imgH="1651000" progId="Word.Document.12">
                  <p:embed/>
                  <p:pic>
                    <p:nvPicPr>
                      <p:cNvPr id="0" name=""/>
                      <p:cNvPicPr/>
                      <p:nvPr/>
                    </p:nvPicPr>
                    <p:blipFill>
                      <a:blip r:embed="rId5"/>
                      <a:stretch>
                        <a:fillRect/>
                      </a:stretch>
                    </p:blipFill>
                    <p:spPr>
                      <a:xfrm>
                        <a:off x="0" y="4105501"/>
                        <a:ext cx="8991600" cy="1651000"/>
                      </a:xfrm>
                      <a:prstGeom prst="rect">
                        <a:avLst/>
                      </a:prstGeom>
                    </p:spPr>
                  </p:pic>
                </p:oleObj>
              </mc:Fallback>
            </mc:AlternateContent>
          </a:graphicData>
        </a:graphic>
      </p:graphicFrame>
    </p:spTree>
    <p:extLst>
      <p:ext uri="{BB962C8B-B14F-4D97-AF65-F5344CB8AC3E}">
        <p14:creationId xmlns:p14="http://schemas.microsoft.com/office/powerpoint/2010/main" val="884418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350536" cy="1600200"/>
          </a:xfrm>
        </p:spPr>
        <p:txBody>
          <a:bodyPr/>
          <a:lstStyle/>
          <a:p>
            <a:r>
              <a:rPr lang="es-ES" dirty="0" smtClean="0"/>
              <a:t>AN</a:t>
            </a:r>
            <a:r>
              <a:rPr lang="es-ES" dirty="0" smtClean="0"/>
              <a:t>ÁLISIS DE RESULTADOS</a:t>
            </a:r>
            <a:endParaRPr lang="es-ES" dirty="0"/>
          </a:p>
        </p:txBody>
      </p:sp>
      <p:sp>
        <p:nvSpPr>
          <p:cNvPr id="4" name="Rectángulo redondeado 3"/>
          <p:cNvSpPr/>
          <p:nvPr/>
        </p:nvSpPr>
        <p:spPr>
          <a:xfrm>
            <a:off x="1775203" y="1600200"/>
            <a:ext cx="5407540" cy="51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Resultados pruebas de resistencia a la compresi</a:t>
            </a:r>
            <a:r>
              <a:rPr lang="es-ES" dirty="0" smtClean="0"/>
              <a:t>ón</a:t>
            </a:r>
            <a:endParaRPr lang="es-ES" dirty="0"/>
          </a:p>
        </p:txBody>
      </p:sp>
      <p:graphicFrame>
        <p:nvGraphicFramePr>
          <p:cNvPr id="6" name="Gráfico 5" title="RES"/>
          <p:cNvGraphicFramePr/>
          <p:nvPr>
            <p:extLst>
              <p:ext uri="{D42A27DB-BD31-4B8C-83A1-F6EECF244321}">
                <p14:modId xmlns:p14="http://schemas.microsoft.com/office/powerpoint/2010/main" val="562935791"/>
              </p:ext>
            </p:extLst>
          </p:nvPr>
        </p:nvGraphicFramePr>
        <p:xfrm>
          <a:off x="735339" y="2611007"/>
          <a:ext cx="4778375" cy="3646170"/>
        </p:xfrm>
        <a:graphic>
          <a:graphicData uri="http://schemas.openxmlformats.org/drawingml/2006/chart">
            <c:chart xmlns:c="http://schemas.openxmlformats.org/drawingml/2006/chart" xmlns:r="http://schemas.openxmlformats.org/officeDocument/2006/relationships" r:id="rId3"/>
          </a:graphicData>
        </a:graphic>
      </p:graphicFrame>
      <p:sp>
        <p:nvSpPr>
          <p:cNvPr id="7" name="Marcador de contenido 6"/>
          <p:cNvSpPr>
            <a:spLocks noGrp="1"/>
          </p:cNvSpPr>
          <p:nvPr>
            <p:ph idx="1"/>
          </p:nvPr>
        </p:nvSpPr>
        <p:spPr>
          <a:xfrm>
            <a:off x="6199553" y="3061607"/>
            <a:ext cx="2487247" cy="2686960"/>
          </a:xfrm>
        </p:spPr>
        <p:txBody>
          <a:bodyPr>
            <a:normAutofit/>
          </a:bodyPr>
          <a:lstStyle/>
          <a:p>
            <a:pPr marL="0" indent="0" algn="ctr">
              <a:buNone/>
            </a:pPr>
            <a:r>
              <a:rPr lang="es-ES" dirty="0" smtClean="0"/>
              <a:t>De los modelos a los que se les realiz</a:t>
            </a:r>
            <a:r>
              <a:rPr lang="es-ES" dirty="0" smtClean="0"/>
              <a:t>ó las pruebas el que mayor valor de resistencia tiene es el B4.</a:t>
            </a:r>
            <a:endParaRPr lang="es-ES" dirty="0"/>
          </a:p>
        </p:txBody>
      </p:sp>
    </p:spTree>
    <p:extLst>
      <p:ext uri="{BB962C8B-B14F-4D97-AF65-F5344CB8AC3E}">
        <p14:creationId xmlns:p14="http://schemas.microsoft.com/office/powerpoint/2010/main" val="444750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350536" cy="1600200"/>
          </a:xfrm>
        </p:spPr>
        <p:txBody>
          <a:bodyPr/>
          <a:lstStyle/>
          <a:p>
            <a:r>
              <a:rPr lang="es-ES" dirty="0" smtClean="0"/>
              <a:t>AN</a:t>
            </a:r>
            <a:r>
              <a:rPr lang="es-ES" dirty="0" smtClean="0"/>
              <a:t>ÁLISIS DE RESULTADOS</a:t>
            </a:r>
            <a:endParaRPr lang="es-ES" dirty="0"/>
          </a:p>
        </p:txBody>
      </p:sp>
      <p:sp>
        <p:nvSpPr>
          <p:cNvPr id="4" name="Rectángulo redondeado 3"/>
          <p:cNvSpPr/>
          <p:nvPr/>
        </p:nvSpPr>
        <p:spPr>
          <a:xfrm>
            <a:off x="1775203" y="1600200"/>
            <a:ext cx="5407540" cy="51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Resultados pruebas de resistencia a la compresi</a:t>
            </a:r>
            <a:r>
              <a:rPr lang="es-ES" dirty="0" smtClean="0"/>
              <a:t>ón</a:t>
            </a:r>
            <a:endParaRPr lang="es-ES" dirty="0"/>
          </a:p>
        </p:txBody>
      </p:sp>
      <p:sp>
        <p:nvSpPr>
          <p:cNvPr id="7" name="Marcador de contenido 6"/>
          <p:cNvSpPr>
            <a:spLocks noGrp="1"/>
          </p:cNvSpPr>
          <p:nvPr>
            <p:ph idx="1"/>
          </p:nvPr>
        </p:nvSpPr>
        <p:spPr>
          <a:xfrm>
            <a:off x="6199553" y="2856789"/>
            <a:ext cx="2487247" cy="2536760"/>
          </a:xfrm>
        </p:spPr>
        <p:txBody>
          <a:bodyPr>
            <a:normAutofit/>
          </a:bodyPr>
          <a:lstStyle/>
          <a:p>
            <a:pPr marL="0" indent="0" algn="ctr">
              <a:buNone/>
            </a:pPr>
            <a:r>
              <a:rPr lang="es-ES" dirty="0" smtClean="0"/>
              <a:t>De los modelos mostrados el que usa mayor biomasa con respecto a los otros es el B4</a:t>
            </a:r>
            <a:r>
              <a:rPr lang="es-ES" dirty="0" smtClean="0"/>
              <a:t>.</a:t>
            </a:r>
            <a:endParaRPr lang="es-ES" dirty="0"/>
          </a:p>
        </p:txBody>
      </p:sp>
      <p:graphicFrame>
        <p:nvGraphicFramePr>
          <p:cNvPr id="8" name="Gráfico 7"/>
          <p:cNvGraphicFramePr/>
          <p:nvPr>
            <p:extLst>
              <p:ext uri="{D42A27DB-BD31-4B8C-83A1-F6EECF244321}">
                <p14:modId xmlns:p14="http://schemas.microsoft.com/office/powerpoint/2010/main" val="2020189100"/>
              </p:ext>
            </p:extLst>
          </p:nvPr>
        </p:nvGraphicFramePr>
        <p:xfrm>
          <a:off x="457200" y="2348548"/>
          <a:ext cx="5396230" cy="37776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3201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350536" cy="1600200"/>
          </a:xfrm>
        </p:spPr>
        <p:txBody>
          <a:bodyPr/>
          <a:lstStyle/>
          <a:p>
            <a:r>
              <a:rPr lang="es-ES" dirty="0" smtClean="0"/>
              <a:t>AN</a:t>
            </a:r>
            <a:r>
              <a:rPr lang="es-ES" dirty="0" smtClean="0"/>
              <a:t>ÁLISIS DE RESULTADOS</a:t>
            </a:r>
            <a:endParaRPr lang="es-ES" dirty="0"/>
          </a:p>
        </p:txBody>
      </p:sp>
      <p:sp>
        <p:nvSpPr>
          <p:cNvPr id="4" name="Rectángulo redondeado 3"/>
          <p:cNvSpPr/>
          <p:nvPr/>
        </p:nvSpPr>
        <p:spPr>
          <a:xfrm>
            <a:off x="1775203" y="1600200"/>
            <a:ext cx="5407540" cy="51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Resultados pruebas de resistencia a la compresi</a:t>
            </a:r>
            <a:r>
              <a:rPr lang="es-ES" dirty="0" smtClean="0"/>
              <a:t>ón</a:t>
            </a:r>
            <a:endParaRPr lang="es-ES" dirty="0"/>
          </a:p>
        </p:txBody>
      </p:sp>
      <p:sp>
        <p:nvSpPr>
          <p:cNvPr id="7" name="Marcador de contenido 6"/>
          <p:cNvSpPr>
            <a:spLocks noGrp="1"/>
          </p:cNvSpPr>
          <p:nvPr>
            <p:ph idx="1"/>
          </p:nvPr>
        </p:nvSpPr>
        <p:spPr>
          <a:xfrm>
            <a:off x="6049345" y="2856788"/>
            <a:ext cx="2637456" cy="3001015"/>
          </a:xfrm>
        </p:spPr>
        <p:txBody>
          <a:bodyPr>
            <a:normAutofit fontScale="92500"/>
          </a:bodyPr>
          <a:lstStyle/>
          <a:p>
            <a:pPr marL="0" indent="0" algn="ctr">
              <a:buNone/>
            </a:pPr>
            <a:r>
              <a:rPr lang="es-ES" dirty="0" smtClean="0"/>
              <a:t>De la comparaci</a:t>
            </a:r>
            <a:r>
              <a:rPr lang="es-ES" dirty="0" smtClean="0"/>
              <a:t>ón de los tres modelos rectangulares se obtiene una relación que a mayor densidad menor resistencia.</a:t>
            </a:r>
            <a:endParaRPr lang="es-ES" dirty="0"/>
          </a:p>
        </p:txBody>
      </p:sp>
      <p:graphicFrame>
        <p:nvGraphicFramePr>
          <p:cNvPr id="6" name="Gráfico 5"/>
          <p:cNvGraphicFramePr/>
          <p:nvPr>
            <p:extLst>
              <p:ext uri="{D42A27DB-BD31-4B8C-83A1-F6EECF244321}">
                <p14:modId xmlns:p14="http://schemas.microsoft.com/office/powerpoint/2010/main" val="3779611454"/>
              </p:ext>
            </p:extLst>
          </p:nvPr>
        </p:nvGraphicFramePr>
        <p:xfrm>
          <a:off x="842349" y="2557928"/>
          <a:ext cx="4673600" cy="370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7389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350536" cy="1600200"/>
          </a:xfrm>
        </p:spPr>
        <p:txBody>
          <a:bodyPr/>
          <a:lstStyle/>
          <a:p>
            <a:r>
              <a:rPr lang="es-ES" dirty="0" smtClean="0"/>
              <a:t>AN</a:t>
            </a:r>
            <a:r>
              <a:rPr lang="es-ES" dirty="0" smtClean="0"/>
              <a:t>ÁLISIS DE RESULTADOS</a:t>
            </a:r>
            <a:endParaRPr lang="es-ES" dirty="0"/>
          </a:p>
        </p:txBody>
      </p:sp>
      <p:sp>
        <p:nvSpPr>
          <p:cNvPr id="4" name="Rectángulo redondeado 3"/>
          <p:cNvSpPr/>
          <p:nvPr/>
        </p:nvSpPr>
        <p:spPr>
          <a:xfrm>
            <a:off x="1775203" y="1600200"/>
            <a:ext cx="5407540" cy="51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Resultados pruebas de resistencia a la compresi</a:t>
            </a:r>
            <a:r>
              <a:rPr lang="es-ES" dirty="0" smtClean="0"/>
              <a:t>ón</a:t>
            </a:r>
            <a:endParaRPr lang="es-ES" dirty="0"/>
          </a:p>
        </p:txBody>
      </p:sp>
      <p:sp>
        <p:nvSpPr>
          <p:cNvPr id="5" name="Marcador de contenido 4"/>
          <p:cNvSpPr>
            <a:spLocks noGrp="1"/>
          </p:cNvSpPr>
          <p:nvPr>
            <p:ph idx="1"/>
          </p:nvPr>
        </p:nvSpPr>
        <p:spPr>
          <a:xfrm>
            <a:off x="457200" y="2321274"/>
            <a:ext cx="8229600" cy="832928"/>
          </a:xfrm>
        </p:spPr>
        <p:txBody>
          <a:bodyPr>
            <a:normAutofit fontScale="85000" lnSpcReduction="10000"/>
          </a:bodyPr>
          <a:lstStyle/>
          <a:p>
            <a:pPr marL="0" indent="0" algn="ctr">
              <a:buNone/>
            </a:pPr>
            <a:r>
              <a:rPr lang="es-ES" dirty="0" smtClean="0"/>
              <a:t>Se realizaron pruebas de resistencia a muestras de mortero, 4 dosificaciones diferentes, dando los siguientes resultados:</a:t>
            </a:r>
            <a:endParaRPr lang="es-ES" dirty="0"/>
          </a:p>
        </p:txBody>
      </p:sp>
      <p:graphicFrame>
        <p:nvGraphicFramePr>
          <p:cNvPr id="6" name="Objeto 5"/>
          <p:cNvGraphicFramePr>
            <a:graphicFrameLocks noChangeAspect="1"/>
          </p:cNvGraphicFramePr>
          <p:nvPr>
            <p:extLst>
              <p:ext uri="{D42A27DB-BD31-4B8C-83A1-F6EECF244321}">
                <p14:modId xmlns:p14="http://schemas.microsoft.com/office/powerpoint/2010/main" val="3409972060"/>
              </p:ext>
            </p:extLst>
          </p:nvPr>
        </p:nvGraphicFramePr>
        <p:xfrm>
          <a:off x="0" y="3032974"/>
          <a:ext cx="8991600" cy="3632200"/>
        </p:xfrm>
        <a:graphic>
          <a:graphicData uri="http://schemas.openxmlformats.org/presentationml/2006/ole">
            <mc:AlternateContent xmlns:mc="http://schemas.openxmlformats.org/markup-compatibility/2006">
              <mc:Choice xmlns:v="urn:schemas-microsoft-com:vml" Requires="v">
                <p:oleObj spid="_x0000_s25616" name="Documento" r:id="rId4" imgW="8991600" imgH="3632200" progId="Word.Document.12">
                  <p:embed/>
                </p:oleObj>
              </mc:Choice>
              <mc:Fallback>
                <p:oleObj name="Documento" r:id="rId4" imgW="8991600" imgH="3632200" progId="Word.Document.12">
                  <p:embed/>
                  <p:pic>
                    <p:nvPicPr>
                      <p:cNvPr id="0" name=""/>
                      <p:cNvPicPr/>
                      <p:nvPr/>
                    </p:nvPicPr>
                    <p:blipFill>
                      <a:blip r:embed="rId5"/>
                      <a:stretch>
                        <a:fillRect/>
                      </a:stretch>
                    </p:blipFill>
                    <p:spPr>
                      <a:xfrm>
                        <a:off x="0" y="3032974"/>
                        <a:ext cx="8991600" cy="3632200"/>
                      </a:xfrm>
                      <a:prstGeom prst="rect">
                        <a:avLst/>
                      </a:prstGeom>
                    </p:spPr>
                  </p:pic>
                </p:oleObj>
              </mc:Fallback>
            </mc:AlternateContent>
          </a:graphicData>
        </a:graphic>
      </p:graphicFrame>
    </p:spTree>
    <p:extLst>
      <p:ext uri="{BB962C8B-B14F-4D97-AF65-F5344CB8AC3E}">
        <p14:creationId xmlns:p14="http://schemas.microsoft.com/office/powerpoint/2010/main" val="173239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350536" cy="1600200"/>
          </a:xfrm>
        </p:spPr>
        <p:txBody>
          <a:bodyPr/>
          <a:lstStyle/>
          <a:p>
            <a:r>
              <a:rPr lang="es-ES" dirty="0" smtClean="0"/>
              <a:t>AN</a:t>
            </a:r>
            <a:r>
              <a:rPr lang="es-ES" dirty="0" smtClean="0"/>
              <a:t>ÁLISIS DE RESULTADOS</a:t>
            </a:r>
            <a:endParaRPr lang="es-ES" dirty="0"/>
          </a:p>
        </p:txBody>
      </p:sp>
      <p:sp>
        <p:nvSpPr>
          <p:cNvPr id="4" name="Rectángulo redondeado 3"/>
          <p:cNvSpPr/>
          <p:nvPr/>
        </p:nvSpPr>
        <p:spPr>
          <a:xfrm>
            <a:off x="1775203" y="1600200"/>
            <a:ext cx="5407540" cy="51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Resultados pruebas de resistencia a la compresi</a:t>
            </a:r>
            <a:r>
              <a:rPr lang="es-ES" dirty="0" smtClean="0"/>
              <a:t>ón</a:t>
            </a:r>
            <a:endParaRPr lang="es-ES" dirty="0"/>
          </a:p>
        </p:txBody>
      </p:sp>
      <p:sp>
        <p:nvSpPr>
          <p:cNvPr id="5" name="Marcador de contenido 4"/>
          <p:cNvSpPr>
            <a:spLocks noGrp="1"/>
          </p:cNvSpPr>
          <p:nvPr>
            <p:ph idx="1"/>
          </p:nvPr>
        </p:nvSpPr>
        <p:spPr>
          <a:xfrm>
            <a:off x="6363418" y="2949384"/>
            <a:ext cx="2444318" cy="3072275"/>
          </a:xfrm>
        </p:spPr>
        <p:txBody>
          <a:bodyPr>
            <a:normAutofit/>
          </a:bodyPr>
          <a:lstStyle/>
          <a:p>
            <a:pPr marL="0" indent="0" algn="ctr">
              <a:buNone/>
            </a:pPr>
            <a:r>
              <a:rPr lang="es-ES" dirty="0" smtClean="0"/>
              <a:t>Se puede observar una tendencia de disminuci</a:t>
            </a:r>
            <a:r>
              <a:rPr lang="es-ES" dirty="0" smtClean="0"/>
              <a:t>ón de resistencia a medida que aumenta la biomasa.</a:t>
            </a:r>
            <a:endParaRPr lang="es-ES" dirty="0"/>
          </a:p>
        </p:txBody>
      </p:sp>
      <p:graphicFrame>
        <p:nvGraphicFramePr>
          <p:cNvPr id="7" name="Gráfico 6"/>
          <p:cNvGraphicFramePr/>
          <p:nvPr>
            <p:extLst>
              <p:ext uri="{D42A27DB-BD31-4B8C-83A1-F6EECF244321}">
                <p14:modId xmlns:p14="http://schemas.microsoft.com/office/powerpoint/2010/main" val="854599039"/>
              </p:ext>
            </p:extLst>
          </p:nvPr>
        </p:nvGraphicFramePr>
        <p:xfrm>
          <a:off x="457201" y="2280316"/>
          <a:ext cx="5541694" cy="4040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3508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350536" cy="1600200"/>
          </a:xfrm>
        </p:spPr>
        <p:txBody>
          <a:bodyPr/>
          <a:lstStyle/>
          <a:p>
            <a:r>
              <a:rPr lang="es-ES" dirty="0" smtClean="0"/>
              <a:t>AN</a:t>
            </a:r>
            <a:r>
              <a:rPr lang="es-ES" dirty="0" smtClean="0"/>
              <a:t>ÁLISIS DE RESULTADOS</a:t>
            </a:r>
            <a:endParaRPr lang="es-ES" dirty="0"/>
          </a:p>
        </p:txBody>
      </p:sp>
      <p:sp>
        <p:nvSpPr>
          <p:cNvPr id="4" name="Rectángulo redondeado 3"/>
          <p:cNvSpPr/>
          <p:nvPr/>
        </p:nvSpPr>
        <p:spPr>
          <a:xfrm>
            <a:off x="1775203" y="1600200"/>
            <a:ext cx="5407540" cy="5162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Resultados pruebas de conductividad t</a:t>
            </a:r>
            <a:r>
              <a:rPr lang="es-ES" dirty="0" smtClean="0"/>
              <a:t>érmica</a:t>
            </a:r>
            <a:endParaRPr lang="es-ES" dirty="0"/>
          </a:p>
        </p:txBody>
      </p:sp>
      <p:sp>
        <p:nvSpPr>
          <p:cNvPr id="5" name="Marcador de contenido 4"/>
          <p:cNvSpPr>
            <a:spLocks noGrp="1"/>
          </p:cNvSpPr>
          <p:nvPr>
            <p:ph idx="1"/>
          </p:nvPr>
        </p:nvSpPr>
        <p:spPr>
          <a:xfrm>
            <a:off x="457200" y="2321274"/>
            <a:ext cx="8229600" cy="832928"/>
          </a:xfrm>
        </p:spPr>
        <p:txBody>
          <a:bodyPr>
            <a:normAutofit fontScale="85000" lnSpcReduction="20000"/>
          </a:bodyPr>
          <a:lstStyle/>
          <a:p>
            <a:pPr marL="0" indent="0" algn="ctr">
              <a:buNone/>
            </a:pPr>
            <a:r>
              <a:rPr lang="es-ES" dirty="0" smtClean="0"/>
              <a:t>Se realizaron pruebas de conductividad t</a:t>
            </a:r>
            <a:r>
              <a:rPr lang="es-ES" dirty="0" smtClean="0"/>
              <a:t>érmica</a:t>
            </a:r>
            <a:r>
              <a:rPr lang="es-ES" dirty="0" smtClean="0"/>
              <a:t>, a la biomasa con dos densidades diferentes y a la cascarilla mineralizada dando los siguientes resultados:</a:t>
            </a:r>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1414288487"/>
              </p:ext>
            </p:extLst>
          </p:nvPr>
        </p:nvGraphicFramePr>
        <p:xfrm>
          <a:off x="727326" y="3660354"/>
          <a:ext cx="2425700" cy="1143000"/>
        </p:xfrm>
        <a:graphic>
          <a:graphicData uri="http://schemas.openxmlformats.org/drawingml/2006/table">
            <a:tbl>
              <a:tblPr/>
              <a:tblGrid>
                <a:gridCol w="914400"/>
                <a:gridCol w="635000"/>
                <a:gridCol w="876300"/>
              </a:tblGrid>
              <a:tr h="228600">
                <a:tc>
                  <a:txBody>
                    <a:bodyPr/>
                    <a:lstStyle/>
                    <a:p>
                      <a:pPr algn="ctr" fontAlgn="ctr"/>
                      <a:r>
                        <a:rPr lang="es-ES" sz="1200" b="1" i="0" u="none" strike="noStrike">
                          <a:solidFill>
                            <a:srgbClr val="000000"/>
                          </a:solidFill>
                          <a:effectLst/>
                          <a:latin typeface="Arial"/>
                        </a:rPr>
                        <a:t>Q</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solidFill>
                            <a:srgbClr val="000000"/>
                          </a:solidFill>
                          <a:effectLst/>
                          <a:latin typeface="Arial"/>
                        </a:rPr>
                        <a:t>W</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a:rPr>
                        <a:t>0,0495</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s-ES" sz="1200" b="1" i="0" u="none" strike="noStrike">
                          <a:solidFill>
                            <a:srgbClr val="000000"/>
                          </a:solidFill>
                          <a:effectLst/>
                          <a:latin typeface="Arial"/>
                        </a:rPr>
                        <a:t>∆T</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baseline="30000">
                          <a:solidFill>
                            <a:srgbClr val="000000"/>
                          </a:solidFill>
                          <a:effectLst/>
                          <a:latin typeface="Arial"/>
                        </a:rPr>
                        <a:t>o</a:t>
                      </a:r>
                      <a:r>
                        <a:rPr lang="es-ES" sz="1200" b="1" i="0" u="none" strike="noStrike">
                          <a:effectLst/>
                          <a:latin typeface="Arial"/>
                        </a:rPr>
                        <a:t>K</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a:rPr>
                        <a:t>10,9000</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s-ES" sz="1200" b="1" i="0" u="none" strike="noStrike">
                          <a:solidFill>
                            <a:srgbClr val="000000"/>
                          </a:solidFill>
                          <a:effectLst/>
                          <a:latin typeface="Arial"/>
                        </a:rPr>
                        <a:t>A</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effectLst/>
                          <a:latin typeface="Arial"/>
                        </a:rPr>
                        <a:t>m</a:t>
                      </a:r>
                      <a:r>
                        <a:rPr lang="es-ES" sz="1200" b="1" i="0" u="none" strike="noStrike" baseline="30000">
                          <a:solidFill>
                            <a:srgbClr val="000000"/>
                          </a:solidFill>
                          <a:effectLst/>
                          <a:latin typeface="Arial"/>
                        </a:rPr>
                        <a:t>2</a:t>
                      </a:r>
                      <a:endParaRPr lang="es-ES" sz="1200" b="1" i="0" u="none" strike="noStrike">
                        <a:effectLst/>
                        <a:latin typeface="Arial"/>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a:rPr>
                        <a:t>0,0225</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s-ES" sz="1200" b="1" i="0" u="none" strike="noStrike">
                          <a:solidFill>
                            <a:srgbClr val="000000"/>
                          </a:solidFill>
                          <a:effectLst/>
                          <a:latin typeface="Arial"/>
                        </a:rPr>
                        <a:t>L</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effectLst/>
                          <a:latin typeface="Arial"/>
                        </a:rPr>
                        <a:t>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a:rPr>
                        <a:t>0,0520</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l-GR" sz="1200" b="1" i="0" u="none" strike="noStrike" dirty="0">
                          <a:solidFill>
                            <a:srgbClr val="000000"/>
                          </a:solidFill>
                          <a:effectLst/>
                          <a:latin typeface="Arial"/>
                        </a:rPr>
                        <a:t>λ</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200" b="1" i="0" u="none" strike="noStrike">
                          <a:effectLst/>
                          <a:latin typeface="Arial"/>
                        </a:rPr>
                        <a:t>W/</a:t>
                      </a:r>
                      <a:r>
                        <a:rPr lang="es-ES" sz="1200" b="1" i="0" u="none" strike="noStrike" baseline="30000">
                          <a:solidFill>
                            <a:srgbClr val="000000"/>
                          </a:solidFill>
                          <a:effectLst/>
                          <a:latin typeface="Arial"/>
                        </a:rPr>
                        <a:t>o</a:t>
                      </a:r>
                      <a:r>
                        <a:rPr lang="es-ES" sz="1200" b="1" i="0" u="none" strike="noStrike">
                          <a:effectLst/>
                          <a:latin typeface="Arial"/>
                        </a:rPr>
                        <a:t>K.m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effectLst/>
                          <a:latin typeface="Arial"/>
                        </a:rPr>
                        <a:t>0,0105</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863637473"/>
              </p:ext>
            </p:extLst>
          </p:nvPr>
        </p:nvGraphicFramePr>
        <p:xfrm>
          <a:off x="3576343" y="3660354"/>
          <a:ext cx="2209800" cy="1143000"/>
        </p:xfrm>
        <a:graphic>
          <a:graphicData uri="http://schemas.openxmlformats.org/drawingml/2006/table">
            <a:tbl>
              <a:tblPr/>
              <a:tblGrid>
                <a:gridCol w="927100"/>
                <a:gridCol w="635000"/>
                <a:gridCol w="647700"/>
              </a:tblGrid>
              <a:tr h="228600">
                <a:tc>
                  <a:txBody>
                    <a:bodyPr/>
                    <a:lstStyle/>
                    <a:p>
                      <a:pPr algn="ctr" fontAlgn="ctr"/>
                      <a:r>
                        <a:rPr lang="es-ES" sz="1200" b="1" i="0" u="none" strike="noStrike" dirty="0">
                          <a:solidFill>
                            <a:srgbClr val="000000"/>
                          </a:solidFill>
                          <a:effectLst/>
                          <a:latin typeface="Arial"/>
                        </a:rPr>
                        <a:t>Q</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solidFill>
                            <a:srgbClr val="000000"/>
                          </a:solidFill>
                          <a:effectLst/>
                          <a:latin typeface="Arial"/>
                        </a:rPr>
                        <a:t>W</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a:rPr>
                        <a:t>0,0496</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s-ES" sz="1200" b="1" i="0" u="none" strike="noStrike">
                          <a:solidFill>
                            <a:srgbClr val="000000"/>
                          </a:solidFill>
                          <a:effectLst/>
                          <a:latin typeface="Arial"/>
                        </a:rPr>
                        <a:t>∆T</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baseline="30000">
                          <a:solidFill>
                            <a:srgbClr val="000000"/>
                          </a:solidFill>
                          <a:effectLst/>
                          <a:latin typeface="Arial"/>
                        </a:rPr>
                        <a:t>o</a:t>
                      </a:r>
                      <a:r>
                        <a:rPr lang="es-ES" sz="1200" b="1" i="0" u="none" strike="noStrike">
                          <a:effectLst/>
                          <a:latin typeface="Arial"/>
                        </a:rPr>
                        <a:t>K</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a:rPr>
                        <a:t>10,5000</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s-ES" sz="1200" b="1" i="0" u="none" strike="noStrike">
                          <a:solidFill>
                            <a:srgbClr val="000000"/>
                          </a:solidFill>
                          <a:effectLst/>
                          <a:latin typeface="Arial"/>
                        </a:rPr>
                        <a:t>A</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effectLst/>
                          <a:latin typeface="Arial"/>
                        </a:rPr>
                        <a:t>m</a:t>
                      </a:r>
                      <a:r>
                        <a:rPr lang="es-ES" sz="1200" b="1" i="0" u="none" strike="noStrike" baseline="30000" dirty="0">
                          <a:solidFill>
                            <a:srgbClr val="000000"/>
                          </a:solidFill>
                          <a:effectLst/>
                          <a:latin typeface="Arial"/>
                        </a:rPr>
                        <a:t>2</a:t>
                      </a:r>
                      <a:endParaRPr lang="es-ES" sz="1200" b="1" i="0" u="none" strike="noStrike" dirty="0">
                        <a:effectLst/>
                        <a:latin typeface="Arial"/>
                      </a:endParaRP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a:rPr>
                        <a:t>0,0225</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s-ES" sz="1200" b="1" i="0" u="none" strike="noStrike">
                          <a:solidFill>
                            <a:srgbClr val="000000"/>
                          </a:solidFill>
                          <a:effectLst/>
                          <a:latin typeface="Arial"/>
                        </a:rPr>
                        <a:t>L</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effectLst/>
                          <a:latin typeface="Arial"/>
                        </a:rPr>
                        <a:t>m</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a:rPr>
                        <a:t>0,0520</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l-GR" sz="1200" b="1" i="0" u="none" strike="noStrike">
                          <a:solidFill>
                            <a:srgbClr val="000000"/>
                          </a:solidFill>
                          <a:effectLst/>
                          <a:latin typeface="Arial"/>
                        </a:rPr>
                        <a:t>λ</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200" b="1" i="0" u="none" strike="noStrike">
                          <a:effectLst/>
                          <a:latin typeface="Arial"/>
                        </a:rPr>
                        <a:t>W/</a:t>
                      </a:r>
                      <a:r>
                        <a:rPr lang="es-ES" sz="1200" b="1" i="0" u="none" strike="noStrike" baseline="30000">
                          <a:solidFill>
                            <a:srgbClr val="000000"/>
                          </a:solidFill>
                          <a:effectLst/>
                          <a:latin typeface="Arial"/>
                        </a:rPr>
                        <a:t>o</a:t>
                      </a:r>
                      <a:r>
                        <a:rPr lang="es-ES" sz="1200" b="1" i="0" u="none" strike="noStrike">
                          <a:effectLst/>
                          <a:latin typeface="Arial"/>
                        </a:rPr>
                        <a:t>K.m</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a:rPr>
                        <a:t>0,0109</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336660985"/>
              </p:ext>
            </p:extLst>
          </p:nvPr>
        </p:nvGraphicFramePr>
        <p:xfrm>
          <a:off x="6173428" y="3661287"/>
          <a:ext cx="2209800" cy="1143000"/>
        </p:xfrm>
        <a:graphic>
          <a:graphicData uri="http://schemas.openxmlformats.org/drawingml/2006/table">
            <a:tbl>
              <a:tblPr/>
              <a:tblGrid>
                <a:gridCol w="927100"/>
                <a:gridCol w="635000"/>
                <a:gridCol w="647700"/>
              </a:tblGrid>
              <a:tr h="228600">
                <a:tc>
                  <a:txBody>
                    <a:bodyPr/>
                    <a:lstStyle/>
                    <a:p>
                      <a:pPr algn="ctr" fontAlgn="ctr"/>
                      <a:r>
                        <a:rPr lang="es-ES" sz="1200" b="1" i="0" u="none" strike="noStrike">
                          <a:solidFill>
                            <a:srgbClr val="000000"/>
                          </a:solidFill>
                          <a:effectLst/>
                          <a:latin typeface="Arial"/>
                        </a:rPr>
                        <a:t>Q</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solidFill>
                            <a:srgbClr val="000000"/>
                          </a:solidFill>
                          <a:effectLst/>
                          <a:latin typeface="Arial"/>
                        </a:rPr>
                        <a:t>W</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a:rPr>
                        <a:t>0,0322</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s-ES" sz="1200" b="1" i="0" u="none" strike="noStrike">
                          <a:solidFill>
                            <a:srgbClr val="000000"/>
                          </a:solidFill>
                          <a:effectLst/>
                          <a:latin typeface="Arial"/>
                        </a:rPr>
                        <a:t>∆T</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baseline="30000">
                          <a:solidFill>
                            <a:srgbClr val="000000"/>
                          </a:solidFill>
                          <a:effectLst/>
                          <a:latin typeface="Arial"/>
                        </a:rPr>
                        <a:t>o</a:t>
                      </a:r>
                      <a:r>
                        <a:rPr lang="es-ES" sz="1200" b="1" i="0" u="none" strike="noStrike">
                          <a:effectLst/>
                          <a:latin typeface="Arial"/>
                        </a:rPr>
                        <a:t>K</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a:rPr>
                        <a:t>10,5000</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s-ES" sz="1200" b="1" i="0" u="none" strike="noStrike">
                          <a:solidFill>
                            <a:srgbClr val="000000"/>
                          </a:solidFill>
                          <a:effectLst/>
                          <a:latin typeface="Arial"/>
                        </a:rPr>
                        <a:t>A</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effectLst/>
                          <a:latin typeface="Arial"/>
                        </a:rPr>
                        <a:t>m</a:t>
                      </a:r>
                      <a:r>
                        <a:rPr lang="es-ES" sz="1200" b="1" i="0" u="none" strike="noStrike" baseline="30000">
                          <a:solidFill>
                            <a:srgbClr val="000000"/>
                          </a:solidFill>
                          <a:effectLst/>
                          <a:latin typeface="Arial"/>
                        </a:rPr>
                        <a:t>2</a:t>
                      </a:r>
                      <a:endParaRPr lang="es-ES" sz="1200" b="1" i="0" u="none" strike="noStrike">
                        <a:effectLst/>
                        <a:latin typeface="Arial"/>
                      </a:endParaRP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a:rPr>
                        <a:t>0,0225</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s-ES" sz="1200" b="1" i="0" u="none" strike="noStrike">
                          <a:solidFill>
                            <a:srgbClr val="000000"/>
                          </a:solidFill>
                          <a:effectLst/>
                          <a:latin typeface="Arial"/>
                        </a:rPr>
                        <a:t>L</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effectLst/>
                          <a:latin typeface="Arial"/>
                        </a:rPr>
                        <a:t>m</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a:rPr>
                        <a:t>0,0520</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l-GR" sz="1200" b="1" i="0" u="none" strike="noStrike">
                          <a:solidFill>
                            <a:srgbClr val="000000"/>
                          </a:solidFill>
                          <a:effectLst/>
                          <a:latin typeface="Arial"/>
                        </a:rPr>
                        <a:t>λ</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200" b="1" i="0" u="none" strike="noStrike">
                          <a:effectLst/>
                          <a:latin typeface="Arial"/>
                        </a:rPr>
                        <a:t>W/</a:t>
                      </a:r>
                      <a:r>
                        <a:rPr lang="es-ES" sz="1200" b="1" i="0" u="none" strike="noStrike" baseline="30000">
                          <a:solidFill>
                            <a:srgbClr val="000000"/>
                          </a:solidFill>
                          <a:effectLst/>
                          <a:latin typeface="Arial"/>
                        </a:rPr>
                        <a:t>o</a:t>
                      </a:r>
                      <a:r>
                        <a:rPr lang="es-ES" sz="1200" b="1" i="0" u="none" strike="noStrike">
                          <a:effectLst/>
                          <a:latin typeface="Arial"/>
                        </a:rPr>
                        <a:t>K.m</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a:rPr>
                        <a:t>0,0071</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72452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DEFINICI</a:t>
            </a:r>
            <a:r>
              <a:rPr lang="es-ES" dirty="0" smtClean="0"/>
              <a:t>ÓN DEL PROBLEMA</a:t>
            </a:r>
            <a:endParaRPr lang="es-ES" dirty="0"/>
          </a:p>
        </p:txBody>
      </p:sp>
      <p:sp>
        <p:nvSpPr>
          <p:cNvPr id="3" name="Marcador de contenido 2"/>
          <p:cNvSpPr>
            <a:spLocks noGrp="1"/>
          </p:cNvSpPr>
          <p:nvPr>
            <p:ph idx="1"/>
          </p:nvPr>
        </p:nvSpPr>
        <p:spPr>
          <a:xfrm>
            <a:off x="457200" y="1600200"/>
            <a:ext cx="5004962" cy="4525963"/>
          </a:xfrm>
        </p:spPr>
        <p:txBody>
          <a:bodyPr>
            <a:normAutofit/>
          </a:bodyPr>
          <a:lstStyle/>
          <a:p>
            <a:pPr marL="0" indent="0" algn="just">
              <a:buNone/>
            </a:pPr>
            <a:r>
              <a:rPr lang="es-ES_tradnl" dirty="0"/>
              <a:t>El pensar en </a:t>
            </a:r>
            <a:r>
              <a:rPr lang="es-ES_tradnl" dirty="0" err="1"/>
              <a:t>bioconstrucciones</a:t>
            </a:r>
            <a:r>
              <a:rPr lang="es-ES_tradnl" dirty="0"/>
              <a:t> con material residual que son las biomasas de segunda y tercera generación, plantea inquietudes sobre su funcionamiento, durabilidad, resistencia y a su </a:t>
            </a:r>
            <a:r>
              <a:rPr lang="es-ES_tradnl" dirty="0" smtClean="0"/>
              <a:t>vez ¿Mejorará </a:t>
            </a:r>
            <a:r>
              <a:rPr lang="es-ES_tradnl" dirty="0"/>
              <a:t>el consumo energético logrando una mayor eficiencia este tipo de construcciones?</a:t>
            </a:r>
            <a:r>
              <a:rPr lang="es-EC" dirty="0" smtClean="0">
                <a:effectLst/>
              </a:rPr>
              <a:t> </a:t>
            </a:r>
            <a:endParaRPr lang="es-ES" dirty="0"/>
          </a:p>
        </p:txBody>
      </p:sp>
      <p:pic>
        <p:nvPicPr>
          <p:cNvPr id="4" name="Imagen 3"/>
          <p:cNvPicPr/>
          <p:nvPr/>
        </p:nvPicPr>
        <p:blipFill>
          <a:blip r:embed="rId2" cstate="email">
            <a:extLst>
              <a:ext uri="{28A0092B-C50C-407E-A947-70E740481C1C}">
                <a14:useLocalDpi xmlns:a14="http://schemas.microsoft.com/office/drawing/2010/main"/>
              </a:ext>
            </a:extLst>
          </a:blip>
          <a:srcRect/>
          <a:stretch>
            <a:fillRect/>
          </a:stretch>
        </p:blipFill>
        <p:spPr bwMode="auto">
          <a:xfrm>
            <a:off x="6071066" y="1722635"/>
            <a:ext cx="2040245" cy="2155257"/>
          </a:xfrm>
          <a:prstGeom prst="rect">
            <a:avLst/>
          </a:prstGeom>
          <a:noFill/>
          <a:ln>
            <a:noFill/>
          </a:ln>
        </p:spPr>
      </p:pic>
      <p:pic>
        <p:nvPicPr>
          <p:cNvPr id="6" name="Imagen 5"/>
          <p:cNvPicPr>
            <a:picLocks noChangeAspect="1"/>
          </p:cNvPicPr>
          <p:nvPr/>
        </p:nvPicPr>
        <p:blipFill>
          <a:blip r:embed="rId3"/>
          <a:stretch>
            <a:fillRect/>
          </a:stretch>
        </p:blipFill>
        <p:spPr>
          <a:xfrm>
            <a:off x="5585060" y="4104916"/>
            <a:ext cx="3101740" cy="2049364"/>
          </a:xfrm>
          <a:prstGeom prst="rect">
            <a:avLst/>
          </a:prstGeom>
        </p:spPr>
      </p:pic>
    </p:spTree>
    <p:extLst>
      <p:ext uri="{BB962C8B-B14F-4D97-AF65-F5344CB8AC3E}">
        <p14:creationId xmlns:p14="http://schemas.microsoft.com/office/powerpoint/2010/main" val="215702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350536" cy="1600200"/>
          </a:xfrm>
        </p:spPr>
        <p:txBody>
          <a:bodyPr/>
          <a:lstStyle/>
          <a:p>
            <a:r>
              <a:rPr lang="es-ES" dirty="0" smtClean="0"/>
              <a:t>AN</a:t>
            </a:r>
            <a:r>
              <a:rPr lang="es-ES" dirty="0" smtClean="0"/>
              <a:t>ÁLISIS DE RESULTADOS</a:t>
            </a:r>
            <a:endParaRPr lang="es-ES" dirty="0"/>
          </a:p>
        </p:txBody>
      </p:sp>
      <p:sp>
        <p:nvSpPr>
          <p:cNvPr id="4" name="Rectángulo redondeado 3"/>
          <p:cNvSpPr/>
          <p:nvPr/>
        </p:nvSpPr>
        <p:spPr>
          <a:xfrm>
            <a:off x="1775203" y="1600200"/>
            <a:ext cx="5407540" cy="5162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Resultados pruebas de conductividad t</a:t>
            </a:r>
            <a:r>
              <a:rPr lang="es-ES" dirty="0" smtClean="0"/>
              <a:t>érmica</a:t>
            </a:r>
            <a:endParaRPr lang="es-ES" dirty="0"/>
          </a:p>
        </p:txBody>
      </p:sp>
      <p:graphicFrame>
        <p:nvGraphicFramePr>
          <p:cNvPr id="10" name="Gráfico 9"/>
          <p:cNvGraphicFramePr/>
          <p:nvPr>
            <p:extLst>
              <p:ext uri="{D42A27DB-BD31-4B8C-83A1-F6EECF244321}">
                <p14:modId xmlns:p14="http://schemas.microsoft.com/office/powerpoint/2010/main" val="2823108716"/>
              </p:ext>
            </p:extLst>
          </p:nvPr>
        </p:nvGraphicFramePr>
        <p:xfrm>
          <a:off x="1582348" y="2608021"/>
          <a:ext cx="5600395" cy="3437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7446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350536" cy="1600200"/>
          </a:xfrm>
        </p:spPr>
        <p:txBody>
          <a:bodyPr/>
          <a:lstStyle/>
          <a:p>
            <a:r>
              <a:rPr lang="es-ES" dirty="0" smtClean="0"/>
              <a:t>AN</a:t>
            </a:r>
            <a:r>
              <a:rPr lang="es-ES" dirty="0" smtClean="0"/>
              <a:t>ÁLISIS DE RESULTADOS</a:t>
            </a:r>
            <a:endParaRPr lang="es-ES" dirty="0"/>
          </a:p>
        </p:txBody>
      </p:sp>
      <p:sp>
        <p:nvSpPr>
          <p:cNvPr id="4" name="Rectángulo redondeado 3"/>
          <p:cNvSpPr/>
          <p:nvPr/>
        </p:nvSpPr>
        <p:spPr>
          <a:xfrm>
            <a:off x="1775203" y="1600200"/>
            <a:ext cx="5407540" cy="5162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Resultados pruebas de conductividad t</a:t>
            </a:r>
            <a:r>
              <a:rPr lang="es-ES" dirty="0" smtClean="0"/>
              <a:t>érmica</a:t>
            </a:r>
            <a:endParaRPr lang="es-ES" dirty="0"/>
          </a:p>
        </p:txBody>
      </p:sp>
      <p:graphicFrame>
        <p:nvGraphicFramePr>
          <p:cNvPr id="5" name="Gráfico 4"/>
          <p:cNvGraphicFramePr/>
          <p:nvPr>
            <p:extLst>
              <p:ext uri="{D42A27DB-BD31-4B8C-83A1-F6EECF244321}">
                <p14:modId xmlns:p14="http://schemas.microsoft.com/office/powerpoint/2010/main" val="336136814"/>
              </p:ext>
            </p:extLst>
          </p:nvPr>
        </p:nvGraphicFramePr>
        <p:xfrm>
          <a:off x="1631539" y="2472759"/>
          <a:ext cx="5551204" cy="3453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1926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16" name="Marcador de contenido 2"/>
          <p:cNvSpPr>
            <a:spLocks noGrp="1"/>
          </p:cNvSpPr>
          <p:nvPr>
            <p:ph idx="1"/>
          </p:nvPr>
        </p:nvSpPr>
        <p:spPr>
          <a:xfrm>
            <a:off x="814419" y="1788747"/>
            <a:ext cx="7610965" cy="4328493"/>
          </a:xfrm>
        </p:spPr>
        <p:txBody>
          <a:bodyPr>
            <a:normAutofit fontScale="70000" lnSpcReduction="20000"/>
          </a:bodyPr>
          <a:lstStyle/>
          <a:p>
            <a:pPr lvl="0" algn="just">
              <a:buFont typeface="Wingdings" charset="2"/>
              <a:buChar char="ü"/>
            </a:pPr>
            <a:r>
              <a:rPr lang="es-MX" dirty="0"/>
              <a:t>Dentro del estado del arte se han realizado investigaciones relacionado al tema de construcción de bloques con cascarilla de café, de las cuales no había un enfoque hacia el aislamiento térmico, solo se orientan a la resistencia a la compresión; las dosificaciones descritas en el estado del arte no cumplieron con lo esperado al realizar los experimentos. </a:t>
            </a:r>
            <a:endParaRPr lang="es-MX" dirty="0" smtClean="0"/>
          </a:p>
          <a:p>
            <a:pPr marL="0" lvl="0" indent="0" algn="just">
              <a:buNone/>
            </a:pPr>
            <a:endParaRPr lang="es-EC" dirty="0"/>
          </a:p>
          <a:p>
            <a:pPr lvl="0" algn="just">
              <a:buFont typeface="Wingdings" charset="2"/>
              <a:buChar char="ü"/>
            </a:pPr>
            <a:r>
              <a:rPr lang="es-MX" dirty="0"/>
              <a:t>El residuo del café con el cual se realizó ésta investigación es un agregado que resulta muy útil en la fabricación de bloques debido a que proporciona una resistencia adecuada y ganando aislamiento térmico en gran proporción y a bajo </a:t>
            </a:r>
            <a:r>
              <a:rPr lang="es-MX" dirty="0" smtClean="0"/>
              <a:t>costo.</a:t>
            </a:r>
          </a:p>
          <a:p>
            <a:pPr marL="0" lvl="0" indent="0" algn="just">
              <a:buNone/>
            </a:pPr>
            <a:endParaRPr lang="es-EC" dirty="0"/>
          </a:p>
          <a:p>
            <a:pPr lvl="0" algn="just">
              <a:buFont typeface="Wingdings" charset="2"/>
              <a:buChar char="ü"/>
            </a:pPr>
            <a:r>
              <a:rPr lang="es-MX" dirty="0"/>
              <a:t>Con las pruebas de resistencia a la compresión de las diferentes muestras se tuvo un valor de 3.10 MPA, que sobrepasa a la resistencia del BTC de 1.2 MPA y que según la norma para bloques huecos INEN 639 sirve para paredes interiores y exteriores, con y sin revestimiento cuyo mínimo valor llega a 3 MPA.</a:t>
            </a:r>
            <a:endParaRPr lang="es-EC" dirty="0"/>
          </a:p>
        </p:txBody>
      </p:sp>
    </p:spTree>
    <p:extLst>
      <p:ext uri="{BB962C8B-B14F-4D97-AF65-F5344CB8AC3E}">
        <p14:creationId xmlns:p14="http://schemas.microsoft.com/office/powerpoint/2010/main" val="1289329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16" name="Marcador de contenido 2"/>
          <p:cNvSpPr>
            <a:spLocks noGrp="1"/>
          </p:cNvSpPr>
          <p:nvPr>
            <p:ph idx="1"/>
          </p:nvPr>
        </p:nvSpPr>
        <p:spPr>
          <a:xfrm>
            <a:off x="814419" y="1788747"/>
            <a:ext cx="7610965" cy="4328493"/>
          </a:xfrm>
        </p:spPr>
        <p:txBody>
          <a:bodyPr>
            <a:normAutofit fontScale="85000" lnSpcReduction="20000"/>
          </a:bodyPr>
          <a:lstStyle/>
          <a:p>
            <a:pPr lvl="0" algn="just">
              <a:buFont typeface="Wingdings" charset="2"/>
              <a:buChar char="ü"/>
            </a:pPr>
            <a:r>
              <a:rPr lang="es-MX" dirty="0"/>
              <a:t>La mezcla entre la cascarilla de café y el cemento es un proceso que requiere de un mayor estudio, ya que depende de la especie del café, de que si la biomasa se encuentra hidratada y de la forma de lavado de la misma</a:t>
            </a:r>
            <a:r>
              <a:rPr lang="es-MX" dirty="0" smtClean="0"/>
              <a:t>.</a:t>
            </a:r>
          </a:p>
          <a:p>
            <a:pPr marL="0" lvl="0" indent="0" algn="just">
              <a:buNone/>
            </a:pPr>
            <a:endParaRPr lang="es-EC" dirty="0"/>
          </a:p>
          <a:p>
            <a:pPr lvl="0" algn="just">
              <a:buFont typeface="Wingdings" charset="2"/>
              <a:buChar char="ü"/>
            </a:pPr>
            <a:r>
              <a:rPr lang="es-MX" dirty="0"/>
              <a:t>El proceso de curado para los mejores experimentos de éste proyecto, requirió que no se lo desencofre y que no se lo hidrate, después de 7 días se lo podía sacar ya del molde y dejarlo curarse con el ambiente</a:t>
            </a:r>
            <a:r>
              <a:rPr lang="es-MX" dirty="0" smtClean="0"/>
              <a:t>.</a:t>
            </a:r>
          </a:p>
          <a:p>
            <a:pPr marL="0" lvl="0" indent="0" algn="just">
              <a:buNone/>
            </a:pPr>
            <a:endParaRPr lang="es-EC" dirty="0"/>
          </a:p>
          <a:p>
            <a:pPr lvl="0" algn="just">
              <a:buFont typeface="Wingdings" charset="2"/>
              <a:buChar char="ü"/>
            </a:pPr>
            <a:r>
              <a:rPr lang="es-MX" dirty="0"/>
              <a:t>Los resultados obtenidos en las pruebas de resistencia a la compresión arrojaron valores no esperados, y esto es debido a varios factores dentro del proceso de fabricación hasta las pruebas, pero siendo el de más peso la compatibilidad del cemento con la cascarilla.</a:t>
            </a:r>
            <a:endParaRPr lang="es-EC" dirty="0"/>
          </a:p>
        </p:txBody>
      </p:sp>
    </p:spTree>
    <p:extLst>
      <p:ext uri="{BB962C8B-B14F-4D97-AF65-F5344CB8AC3E}">
        <p14:creationId xmlns:p14="http://schemas.microsoft.com/office/powerpoint/2010/main" val="2580266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16" name="Marcador de contenido 2"/>
          <p:cNvSpPr>
            <a:spLocks noGrp="1"/>
          </p:cNvSpPr>
          <p:nvPr>
            <p:ph idx="1"/>
          </p:nvPr>
        </p:nvSpPr>
        <p:spPr>
          <a:xfrm>
            <a:off x="814419" y="1788747"/>
            <a:ext cx="7610965" cy="4328493"/>
          </a:xfrm>
        </p:spPr>
        <p:txBody>
          <a:bodyPr>
            <a:normAutofit fontScale="85000" lnSpcReduction="20000"/>
          </a:bodyPr>
          <a:lstStyle/>
          <a:p>
            <a:pPr lvl="0" algn="just">
              <a:buFont typeface="Wingdings" charset="2"/>
              <a:buChar char="ü"/>
            </a:pPr>
            <a:r>
              <a:rPr lang="es-MX" dirty="0"/>
              <a:t>Para realizar las pruebas tanto de resistencia como de conductividad térmica, es necesario que los equipos estén debidamente calibrados con respecto a un patrón de referencia y así tener resultados confiables</a:t>
            </a:r>
            <a:r>
              <a:rPr lang="es-MX" dirty="0" smtClean="0"/>
              <a:t>.</a:t>
            </a:r>
          </a:p>
          <a:p>
            <a:pPr marL="0" lvl="0" indent="0" algn="just">
              <a:buNone/>
            </a:pPr>
            <a:endParaRPr lang="es-EC" dirty="0"/>
          </a:p>
          <a:p>
            <a:pPr lvl="0" algn="just">
              <a:buFont typeface="Wingdings" charset="2"/>
              <a:buChar char="ü"/>
            </a:pPr>
            <a:r>
              <a:rPr lang="es-MX" dirty="0"/>
              <a:t>Es recomendable el uso del equipo de seguridad industrial adecuado para la protección de las manos, oídos, ojos, nariz, debido a que se presentas riesgos físicos y químicos</a:t>
            </a:r>
            <a:r>
              <a:rPr lang="es-MX" dirty="0" smtClean="0"/>
              <a:t>.</a:t>
            </a:r>
          </a:p>
          <a:p>
            <a:pPr marL="0" lvl="0" indent="0" algn="just">
              <a:buNone/>
            </a:pPr>
            <a:endParaRPr lang="es-EC" dirty="0"/>
          </a:p>
          <a:p>
            <a:pPr lvl="0" algn="just">
              <a:buFont typeface="Wingdings" charset="2"/>
              <a:buChar char="ü"/>
            </a:pPr>
            <a:r>
              <a:rPr lang="es-MX" dirty="0"/>
              <a:t>Con los datos obtenidos y analizados en el presente proyecto, se espera que sirvan de base para futuras investigaciones sobre el uso de la cascarilla de café en temas relacionados con la construcción sostenible y la eficiencia energética. Así como también el impacto que puede tener para la construcción.</a:t>
            </a:r>
            <a:endParaRPr lang="es-EC" dirty="0"/>
          </a:p>
        </p:txBody>
      </p:sp>
    </p:spTree>
    <p:extLst>
      <p:ext uri="{BB962C8B-B14F-4D97-AF65-F5344CB8AC3E}">
        <p14:creationId xmlns:p14="http://schemas.microsoft.com/office/powerpoint/2010/main" val="3925148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16" name="Marcador de contenido 2"/>
          <p:cNvSpPr>
            <a:spLocks noGrp="1"/>
          </p:cNvSpPr>
          <p:nvPr>
            <p:ph idx="1"/>
          </p:nvPr>
        </p:nvSpPr>
        <p:spPr>
          <a:xfrm>
            <a:off x="814419" y="1788747"/>
            <a:ext cx="7610965" cy="4328493"/>
          </a:xfrm>
        </p:spPr>
        <p:txBody>
          <a:bodyPr>
            <a:normAutofit fontScale="70000" lnSpcReduction="20000"/>
          </a:bodyPr>
          <a:lstStyle/>
          <a:p>
            <a:pPr lvl="0" algn="just">
              <a:buFont typeface="Wingdings" charset="2"/>
              <a:buChar char="ü"/>
            </a:pPr>
            <a:r>
              <a:rPr lang="es-MX" dirty="0"/>
              <a:t>La mezcla debe tener una buena consistencia, ser homogénea, adhesiva, con buena esbeltez, para que se pueda concluir si las dosificaciones son correctas y no fue un mal proceso de fabricación.  </a:t>
            </a:r>
            <a:endParaRPr lang="es-MX" dirty="0" smtClean="0"/>
          </a:p>
          <a:p>
            <a:pPr marL="0" lvl="0" indent="0" algn="just">
              <a:buNone/>
            </a:pPr>
            <a:endParaRPr lang="es-EC" dirty="0"/>
          </a:p>
          <a:p>
            <a:pPr lvl="0" algn="just">
              <a:buFont typeface="Wingdings" charset="2"/>
              <a:buChar char="ü"/>
            </a:pPr>
            <a:r>
              <a:rPr lang="es-MX" dirty="0"/>
              <a:t>La caracterización de los materiales como la cascarilla es de gran importancia al momento de elaborar los bloques puesto que no todas estás biomasas son iguales y con mismas dosificaciones se pueden tener </a:t>
            </a:r>
            <a:r>
              <a:rPr lang="es-MX" dirty="0" smtClean="0"/>
              <a:t>diferentes </a:t>
            </a:r>
            <a:r>
              <a:rPr lang="es-MX" dirty="0"/>
              <a:t>resultados, porque se comportan diferente para las mezclas</a:t>
            </a:r>
            <a:r>
              <a:rPr lang="es-MX" dirty="0" smtClean="0"/>
              <a:t>.</a:t>
            </a:r>
          </a:p>
          <a:p>
            <a:pPr marL="0" lvl="0" indent="0" algn="just">
              <a:buNone/>
            </a:pPr>
            <a:endParaRPr lang="es-EC" dirty="0"/>
          </a:p>
          <a:p>
            <a:pPr lvl="0" algn="just">
              <a:buFont typeface="Wingdings" charset="2"/>
              <a:buChar char="ü"/>
            </a:pPr>
            <a:r>
              <a:rPr lang="es-MX" dirty="0"/>
              <a:t>Para realizar la mezcla se debe seguir una  serie de pasos tales como: Mezclar el mortero  seco  en  conjunto  con  el  agregado  hasta  obtener  un  color  uniforme  de esas  materias  primas  y  finalmente  se  adiciona  el  agua  hasta  lograr  una  buena consistencia, la biomasa debe ser lavada ya que absorbe agua, y para que no afecte la mezcla es mejor hacerlo antes de unirlo con la mezcla de cemento, arena y agua.</a:t>
            </a:r>
            <a:endParaRPr lang="es-EC" dirty="0"/>
          </a:p>
        </p:txBody>
      </p:sp>
    </p:spTree>
    <p:extLst>
      <p:ext uri="{BB962C8B-B14F-4D97-AF65-F5344CB8AC3E}">
        <p14:creationId xmlns:p14="http://schemas.microsoft.com/office/powerpoint/2010/main" val="2834178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84729"/>
            <a:ext cx="8229600" cy="1600200"/>
          </a:xfrm>
        </p:spPr>
        <p:txBody>
          <a:bodyPr/>
          <a:lstStyle/>
          <a:p>
            <a:r>
              <a:rPr lang="es-ES" dirty="0" smtClean="0"/>
              <a:t>GRACIAS POR SU ATENCI</a:t>
            </a:r>
            <a:r>
              <a:rPr lang="es-ES" dirty="0" smtClean="0"/>
              <a:t>ÓN</a:t>
            </a:r>
            <a:endParaRPr lang="es-ES" dirty="0"/>
          </a:p>
        </p:txBody>
      </p:sp>
    </p:spTree>
    <p:extLst>
      <p:ext uri="{BB962C8B-B14F-4D97-AF65-F5344CB8AC3E}">
        <p14:creationId xmlns:p14="http://schemas.microsoft.com/office/powerpoint/2010/main" val="2171329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a:t>
            </a:r>
            <a:endParaRPr lang="es-ES" dirty="0"/>
          </a:p>
        </p:txBody>
      </p:sp>
      <p:sp>
        <p:nvSpPr>
          <p:cNvPr id="3" name="Marcador de contenido 2"/>
          <p:cNvSpPr>
            <a:spLocks noGrp="1"/>
          </p:cNvSpPr>
          <p:nvPr>
            <p:ph idx="1"/>
          </p:nvPr>
        </p:nvSpPr>
        <p:spPr>
          <a:xfrm>
            <a:off x="457200" y="1709440"/>
            <a:ext cx="8229600" cy="1485729"/>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s-ES_tradnl" dirty="0">
                <a:solidFill>
                  <a:schemeClr val="tx1">
                    <a:lumMod val="50000"/>
                    <a:lumOff val="50000"/>
                  </a:schemeClr>
                </a:solidFill>
                <a:latin typeface="+mj-lt"/>
              </a:rPr>
              <a:t>Fabricar y estudiar bloques de hormigón como aislantes térmicos agregando biomasa de cascarilla de café para su aplicación en la construcción de edificaciones sustentables.</a:t>
            </a:r>
            <a:r>
              <a:rPr lang="es-EC" dirty="0">
                <a:solidFill>
                  <a:schemeClr val="tx1">
                    <a:lumMod val="50000"/>
                    <a:lumOff val="50000"/>
                  </a:schemeClr>
                </a:solidFill>
                <a:latin typeface="+mj-lt"/>
              </a:rPr>
              <a:t> </a:t>
            </a:r>
            <a:endParaRPr lang="es-ES" dirty="0">
              <a:solidFill>
                <a:schemeClr val="tx1">
                  <a:lumMod val="50000"/>
                  <a:lumOff val="50000"/>
                </a:schemeClr>
              </a:solidFill>
              <a:latin typeface="+mj-lt"/>
            </a:endParaRPr>
          </a:p>
        </p:txBody>
      </p:sp>
      <p:sp>
        <p:nvSpPr>
          <p:cNvPr id="5" name="Rectángulo 4"/>
          <p:cNvSpPr/>
          <p:nvPr/>
        </p:nvSpPr>
        <p:spPr>
          <a:xfrm>
            <a:off x="860289" y="3782971"/>
            <a:ext cx="7373919" cy="132343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lvl="0" indent="-285750" algn="just">
              <a:buFont typeface="Wingdings" charset="2"/>
              <a:buChar char="ü"/>
            </a:pPr>
            <a:r>
              <a:rPr lang="es-ES_tradnl" sz="1600" dirty="0">
                <a:solidFill>
                  <a:schemeClr val="tx1">
                    <a:lumMod val="50000"/>
                    <a:lumOff val="50000"/>
                  </a:schemeClr>
                </a:solidFill>
                <a:latin typeface="+mj-lt"/>
              </a:rPr>
              <a:t>Realizar sobre </a:t>
            </a:r>
            <a:r>
              <a:rPr lang="es-ES_tradnl" sz="1600" dirty="0">
                <a:solidFill>
                  <a:schemeClr val="tx1">
                    <a:lumMod val="50000"/>
                    <a:lumOff val="50000"/>
                  </a:schemeClr>
                </a:solidFill>
                <a:latin typeface="+mj-lt"/>
              </a:rPr>
              <a:t>la  biomasa </a:t>
            </a:r>
            <a:r>
              <a:rPr lang="es-ES_tradnl" sz="1600" dirty="0">
                <a:solidFill>
                  <a:schemeClr val="tx1">
                    <a:lumMod val="50000"/>
                    <a:lumOff val="50000"/>
                  </a:schemeClr>
                </a:solidFill>
                <a:latin typeface="+mj-lt"/>
              </a:rPr>
              <a:t>los ensayos de conductividad térmica.</a:t>
            </a:r>
            <a:endParaRPr lang="es-EC" sz="1600" dirty="0">
              <a:solidFill>
                <a:schemeClr val="tx1">
                  <a:lumMod val="50000"/>
                  <a:lumOff val="50000"/>
                </a:schemeClr>
              </a:solidFill>
              <a:latin typeface="+mj-lt"/>
            </a:endParaRPr>
          </a:p>
          <a:p>
            <a:pPr marL="285750" lvl="0" indent="-285750" algn="just">
              <a:buFont typeface="Wingdings" charset="2"/>
              <a:buChar char="ü"/>
            </a:pPr>
            <a:r>
              <a:rPr lang="es-ES_tradnl" sz="1600" dirty="0">
                <a:solidFill>
                  <a:schemeClr val="tx1">
                    <a:lumMod val="50000"/>
                    <a:lumOff val="50000"/>
                  </a:schemeClr>
                </a:solidFill>
                <a:latin typeface="+mj-lt"/>
              </a:rPr>
              <a:t>Realizar sobre los prototipos los ensayos de resistencia mecánica.</a:t>
            </a:r>
            <a:endParaRPr lang="es-EC" sz="1600" dirty="0">
              <a:solidFill>
                <a:schemeClr val="tx1">
                  <a:lumMod val="50000"/>
                  <a:lumOff val="50000"/>
                </a:schemeClr>
              </a:solidFill>
              <a:latin typeface="+mj-lt"/>
            </a:endParaRPr>
          </a:p>
          <a:p>
            <a:pPr marL="285750" indent="-285750" algn="just">
              <a:buFont typeface="Wingdings" charset="2"/>
              <a:buChar char="ü"/>
            </a:pPr>
            <a:r>
              <a:rPr lang="es-ES_tradnl" sz="1600" dirty="0">
                <a:solidFill>
                  <a:schemeClr val="tx1">
                    <a:lumMod val="50000"/>
                    <a:lumOff val="50000"/>
                  </a:schemeClr>
                </a:solidFill>
                <a:latin typeface="+mj-lt"/>
              </a:rPr>
              <a:t>Establecer </a:t>
            </a:r>
            <a:r>
              <a:rPr lang="es-ES_tradnl" sz="1600" dirty="0">
                <a:solidFill>
                  <a:schemeClr val="tx1">
                    <a:lumMod val="50000"/>
                    <a:lumOff val="50000"/>
                  </a:schemeClr>
                </a:solidFill>
                <a:latin typeface="+mj-lt"/>
              </a:rPr>
              <a:t>las proporciones óptimas entre cemento, material pétreo y biomasa de cascarilla de café con las cuales se obtenga un producto técnicamente viable, mediante un modelo estadístico.</a:t>
            </a:r>
            <a:r>
              <a:rPr lang="es-EC" sz="1600" dirty="0">
                <a:solidFill>
                  <a:schemeClr val="tx1">
                    <a:lumMod val="50000"/>
                    <a:lumOff val="50000"/>
                  </a:schemeClr>
                </a:solidFill>
                <a:latin typeface="+mj-lt"/>
              </a:rPr>
              <a:t> </a:t>
            </a:r>
            <a:endParaRPr lang="es-ES" sz="1600" dirty="0">
              <a:solidFill>
                <a:schemeClr val="tx1">
                  <a:lumMod val="50000"/>
                  <a:lumOff val="50000"/>
                </a:schemeClr>
              </a:solidFill>
              <a:latin typeface="+mj-lt"/>
            </a:endParaRPr>
          </a:p>
        </p:txBody>
      </p:sp>
    </p:spTree>
    <p:extLst>
      <p:ext uri="{BB962C8B-B14F-4D97-AF65-F5344CB8AC3E}">
        <p14:creationId xmlns:p14="http://schemas.microsoft.com/office/powerpoint/2010/main" val="4186327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a:t>
            </a:r>
            <a:r>
              <a:rPr lang="es-ES" dirty="0" smtClean="0"/>
              <a:t>ÓRICO</a:t>
            </a:r>
            <a:endParaRPr lang="es-ES" dirty="0"/>
          </a:p>
        </p:txBody>
      </p:sp>
      <p:sp>
        <p:nvSpPr>
          <p:cNvPr id="3" name="Marcador de contenido 2"/>
          <p:cNvSpPr>
            <a:spLocks noGrp="1"/>
          </p:cNvSpPr>
          <p:nvPr>
            <p:ph idx="1"/>
          </p:nvPr>
        </p:nvSpPr>
        <p:spPr>
          <a:xfrm>
            <a:off x="457200" y="2438646"/>
            <a:ext cx="8229600" cy="1676893"/>
          </a:xfrm>
        </p:spPr>
        <p:txBody>
          <a:bodyPr/>
          <a:lstStyle/>
          <a:p>
            <a:pPr marL="0" indent="0" algn="ctr">
              <a:buNone/>
            </a:pPr>
            <a:r>
              <a:rPr lang="es-ES_tradnl" dirty="0"/>
              <a:t>Es aquella que su principio se basa en el uso de materiales no perjudiciales para el ambiente y para la salud, implica un uso eficiente de  los recursos naturales y de los materiales</a:t>
            </a:r>
            <a:r>
              <a:rPr lang="es-EC" dirty="0"/>
              <a:t> </a:t>
            </a:r>
            <a:endParaRPr lang="es-ES" dirty="0"/>
          </a:p>
        </p:txBody>
      </p:sp>
      <p:sp>
        <p:nvSpPr>
          <p:cNvPr id="4" name="Rectángulo redondeado 3"/>
          <p:cNvSpPr/>
          <p:nvPr/>
        </p:nvSpPr>
        <p:spPr>
          <a:xfrm>
            <a:off x="1652304" y="1884329"/>
            <a:ext cx="5830857" cy="3959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CONSTRUCCION SOSTENIBLE</a:t>
            </a:r>
            <a:endParaRPr lang="es-ES" dirty="0"/>
          </a:p>
        </p:txBody>
      </p:sp>
      <p:pic>
        <p:nvPicPr>
          <p:cNvPr id="5" name="Imagen 4"/>
          <p:cNvPicPr>
            <a:picLocks noChangeAspect="1"/>
          </p:cNvPicPr>
          <p:nvPr/>
        </p:nvPicPr>
        <p:blipFill>
          <a:blip r:embed="rId2"/>
          <a:stretch>
            <a:fillRect/>
          </a:stretch>
        </p:blipFill>
        <p:spPr>
          <a:xfrm>
            <a:off x="2590521" y="4115539"/>
            <a:ext cx="3554412" cy="2362639"/>
          </a:xfrm>
          <a:prstGeom prst="rect">
            <a:avLst/>
          </a:prstGeom>
        </p:spPr>
      </p:pic>
    </p:spTree>
    <p:extLst>
      <p:ext uri="{BB962C8B-B14F-4D97-AF65-F5344CB8AC3E}">
        <p14:creationId xmlns:p14="http://schemas.microsoft.com/office/powerpoint/2010/main" val="1993372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a:t>
            </a:r>
            <a:r>
              <a:rPr lang="es-ES" dirty="0" smtClean="0"/>
              <a:t>ÓRICO</a:t>
            </a:r>
            <a:endParaRPr lang="es-ES" dirty="0"/>
          </a:p>
        </p:txBody>
      </p:sp>
      <p:sp>
        <p:nvSpPr>
          <p:cNvPr id="3" name="Marcador de contenido 2"/>
          <p:cNvSpPr>
            <a:spLocks noGrp="1"/>
          </p:cNvSpPr>
          <p:nvPr>
            <p:ph idx="1"/>
          </p:nvPr>
        </p:nvSpPr>
        <p:spPr>
          <a:xfrm>
            <a:off x="457200" y="2438646"/>
            <a:ext cx="8229600" cy="1676893"/>
          </a:xfrm>
        </p:spPr>
        <p:txBody>
          <a:bodyPr/>
          <a:lstStyle/>
          <a:p>
            <a:pPr marL="0" indent="0" algn="ctr">
              <a:buNone/>
            </a:pPr>
            <a:r>
              <a:rPr lang="es-ES_tradnl" dirty="0"/>
              <a:t>Los aislamientos térmicos sirven para una gestión energética y están relacionados con el confort térmico, ya que protege a la vivienda de cambios de </a:t>
            </a:r>
            <a:r>
              <a:rPr lang="es-ES_tradnl" dirty="0" smtClean="0"/>
              <a:t>temperatura</a:t>
            </a:r>
            <a:r>
              <a:rPr lang="es-EC" dirty="0" smtClean="0"/>
              <a:t>.</a:t>
            </a:r>
            <a:endParaRPr lang="es-ES" dirty="0"/>
          </a:p>
        </p:txBody>
      </p:sp>
      <p:sp>
        <p:nvSpPr>
          <p:cNvPr id="4" name="Rectángulo redondeado 3"/>
          <p:cNvSpPr/>
          <p:nvPr/>
        </p:nvSpPr>
        <p:spPr>
          <a:xfrm>
            <a:off x="1652304" y="1884329"/>
            <a:ext cx="5830857" cy="3959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AISLAMIENTO T</a:t>
            </a:r>
            <a:r>
              <a:rPr lang="es-ES" dirty="0" smtClean="0"/>
              <a:t>ÉRMICO EN EDIFICIOS</a:t>
            </a:r>
            <a:endParaRPr lang="es-ES" dirty="0"/>
          </a:p>
        </p:txBody>
      </p:sp>
      <p:pic>
        <p:nvPicPr>
          <p:cNvPr id="6" name="Imagen 5"/>
          <p:cNvPicPr>
            <a:picLocks noChangeAspect="1"/>
          </p:cNvPicPr>
          <p:nvPr/>
        </p:nvPicPr>
        <p:blipFill>
          <a:blip r:embed="rId3"/>
          <a:stretch>
            <a:fillRect/>
          </a:stretch>
        </p:blipFill>
        <p:spPr>
          <a:xfrm>
            <a:off x="1456899" y="4370949"/>
            <a:ext cx="2133600" cy="1435100"/>
          </a:xfrm>
          <a:prstGeom prst="rect">
            <a:avLst/>
          </a:prstGeom>
        </p:spPr>
      </p:pic>
      <p:sp>
        <p:nvSpPr>
          <p:cNvPr id="7" name="Marcador de contenido 2"/>
          <p:cNvSpPr txBox="1">
            <a:spLocks/>
          </p:cNvSpPr>
          <p:nvPr/>
        </p:nvSpPr>
        <p:spPr>
          <a:xfrm>
            <a:off x="4042000" y="4115540"/>
            <a:ext cx="4644800" cy="220208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a:buNone/>
            </a:pPr>
            <a:r>
              <a:rPr lang="es-ES_tradnl" dirty="0"/>
              <a:t>Los aislantes térmicos tienen varias ventajas como:</a:t>
            </a:r>
            <a:endParaRPr lang="es-EC" dirty="0"/>
          </a:p>
          <a:p>
            <a:pPr lvl="0" algn="just">
              <a:buFont typeface="Wingdings" charset="2"/>
              <a:buChar char="ü"/>
            </a:pPr>
            <a:r>
              <a:rPr lang="es-ES_tradnl" dirty="0"/>
              <a:t>Ahorro de energía.</a:t>
            </a:r>
            <a:endParaRPr lang="es-EC" dirty="0"/>
          </a:p>
          <a:p>
            <a:pPr lvl="0" algn="just">
              <a:buFont typeface="Wingdings" charset="2"/>
              <a:buChar char="ü"/>
            </a:pPr>
            <a:r>
              <a:rPr lang="es-ES_tradnl" dirty="0"/>
              <a:t>Evita condensaciones en los muros.</a:t>
            </a:r>
            <a:endParaRPr lang="es-EC" dirty="0"/>
          </a:p>
          <a:p>
            <a:pPr lvl="0" algn="just">
              <a:buFont typeface="Wingdings" charset="2"/>
              <a:buChar char="ü"/>
            </a:pPr>
            <a:r>
              <a:rPr lang="es-ES_tradnl" dirty="0"/>
              <a:t>Disminuyen gastos.</a:t>
            </a:r>
            <a:endParaRPr lang="es-EC" dirty="0"/>
          </a:p>
          <a:p>
            <a:pPr marL="0" indent="0" algn="just">
              <a:buNone/>
            </a:pPr>
            <a:r>
              <a:rPr lang="es-ES_tradnl" dirty="0"/>
              <a:t>Los materiales aislantes naturales pueden ser reutilizados y reciclados, y son biodegradables</a:t>
            </a:r>
            <a:endParaRPr lang="es-EC" dirty="0"/>
          </a:p>
        </p:txBody>
      </p:sp>
    </p:spTree>
    <p:extLst>
      <p:ext uri="{BB962C8B-B14F-4D97-AF65-F5344CB8AC3E}">
        <p14:creationId xmlns:p14="http://schemas.microsoft.com/office/powerpoint/2010/main" val="4156676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a:t>
            </a:r>
            <a:r>
              <a:rPr lang="es-ES" dirty="0" smtClean="0"/>
              <a:t>ÓRICO</a:t>
            </a:r>
            <a:endParaRPr lang="es-ES" dirty="0"/>
          </a:p>
        </p:txBody>
      </p:sp>
      <p:sp>
        <p:nvSpPr>
          <p:cNvPr id="3" name="Marcador de contenido 2"/>
          <p:cNvSpPr>
            <a:spLocks noGrp="1"/>
          </p:cNvSpPr>
          <p:nvPr>
            <p:ph idx="1"/>
          </p:nvPr>
        </p:nvSpPr>
        <p:spPr>
          <a:xfrm>
            <a:off x="457200" y="2438646"/>
            <a:ext cx="8229600" cy="1676893"/>
          </a:xfrm>
        </p:spPr>
        <p:txBody>
          <a:bodyPr>
            <a:normAutofit fontScale="85000" lnSpcReduction="10000"/>
          </a:bodyPr>
          <a:lstStyle/>
          <a:p>
            <a:pPr marL="0" indent="0" algn="ctr">
              <a:buNone/>
            </a:pPr>
            <a:r>
              <a:rPr lang="es-ES_tradnl" dirty="0" smtClean="0"/>
              <a:t>Hace </a:t>
            </a:r>
            <a:r>
              <a:rPr lang="es-ES_tradnl" dirty="0"/>
              <a:t>referencia a la propiedad de transmitir calor desde el lado de mayor temperatura al de menor temperatura con influencia de condiciones individuales de cada material como espesor, superficie, tiempo, diferencia de temperatura y </a:t>
            </a:r>
            <a:r>
              <a:rPr lang="es-ES_tradnl" dirty="0" smtClean="0"/>
              <a:t>deterioro, </a:t>
            </a:r>
            <a:r>
              <a:rPr lang="es-ES_tradnl" dirty="0"/>
              <a:t>entre las áreas que intercambian calor.</a:t>
            </a:r>
            <a:endParaRPr lang="es-EC" dirty="0"/>
          </a:p>
        </p:txBody>
      </p:sp>
      <p:sp>
        <p:nvSpPr>
          <p:cNvPr id="4" name="Rectángulo redondeado 3"/>
          <p:cNvSpPr/>
          <p:nvPr/>
        </p:nvSpPr>
        <p:spPr>
          <a:xfrm>
            <a:off x="1652304" y="1884329"/>
            <a:ext cx="5830857" cy="3959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CONDUCTIVIDAD T</a:t>
            </a:r>
            <a:r>
              <a:rPr lang="es-ES" dirty="0" smtClean="0"/>
              <a:t>ÉRMICA</a:t>
            </a:r>
            <a:endParaRPr lang="es-ES" dirty="0"/>
          </a:p>
        </p:txBody>
      </p:sp>
      <p:sp>
        <p:nvSpPr>
          <p:cNvPr id="7" name="Marcador de contenido 2"/>
          <p:cNvSpPr txBox="1">
            <a:spLocks/>
          </p:cNvSpPr>
          <p:nvPr/>
        </p:nvSpPr>
        <p:spPr>
          <a:xfrm>
            <a:off x="860290" y="4384604"/>
            <a:ext cx="4248794" cy="174334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a:buNone/>
            </a:pPr>
            <a:r>
              <a:rPr lang="es-ES_tradnl" dirty="0"/>
              <a:t>El coeficiente de conductividad térmica, </a:t>
            </a:r>
            <a:r>
              <a:rPr lang="es-ES_tradnl" dirty="0" smtClean="0"/>
              <a:t>es </a:t>
            </a:r>
            <a:r>
              <a:rPr lang="es-ES_tradnl" dirty="0"/>
              <a:t>el parámetro que indica el calor cedido en una superficie. Se representa por el símbolo </a:t>
            </a:r>
            <a:r>
              <a:rPr lang="es-ES_tradnl" dirty="0" err="1"/>
              <a:t>λ</a:t>
            </a:r>
            <a:r>
              <a:rPr lang="es-ES_tradnl" dirty="0"/>
              <a:t>(lambda) siendo sus unidades [W/</a:t>
            </a:r>
            <a:r>
              <a:rPr lang="es-ES_tradnl" dirty="0" err="1"/>
              <a:t>m·</a:t>
            </a:r>
            <a:r>
              <a:rPr lang="es-ES_tradnl" baseline="30000" dirty="0" err="1"/>
              <a:t>o</a:t>
            </a:r>
            <a:r>
              <a:rPr lang="es-ES_tradnl" dirty="0" err="1"/>
              <a:t>K</a:t>
            </a:r>
            <a:r>
              <a:rPr lang="es-ES_tradnl" dirty="0"/>
              <a:t>]</a:t>
            </a:r>
            <a:r>
              <a:rPr lang="es-EC" dirty="0"/>
              <a:t> </a:t>
            </a:r>
            <a:endParaRPr lang="es-EC" dirty="0"/>
          </a:p>
        </p:txBody>
      </p:sp>
      <p:pic>
        <p:nvPicPr>
          <p:cNvPr id="5" name="Imagen 4"/>
          <p:cNvPicPr>
            <a:picLocks noChangeAspect="1"/>
          </p:cNvPicPr>
          <p:nvPr/>
        </p:nvPicPr>
        <p:blipFill>
          <a:blip r:embed="rId3"/>
          <a:stretch>
            <a:fillRect/>
          </a:stretch>
        </p:blipFill>
        <p:spPr>
          <a:xfrm>
            <a:off x="5940101" y="4208736"/>
            <a:ext cx="2516520" cy="1919214"/>
          </a:xfrm>
          <a:prstGeom prst="rect">
            <a:avLst/>
          </a:prstGeom>
        </p:spPr>
      </p:pic>
    </p:spTree>
    <p:extLst>
      <p:ext uri="{BB962C8B-B14F-4D97-AF65-F5344CB8AC3E}">
        <p14:creationId xmlns:p14="http://schemas.microsoft.com/office/powerpoint/2010/main" val="1507404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a:t>
            </a:r>
            <a:r>
              <a:rPr lang="es-ES" dirty="0" smtClean="0"/>
              <a:t>ÓRICO</a:t>
            </a:r>
            <a:endParaRPr lang="es-ES" dirty="0"/>
          </a:p>
        </p:txBody>
      </p:sp>
      <p:sp>
        <p:nvSpPr>
          <p:cNvPr id="3" name="Marcador de contenido 2"/>
          <p:cNvSpPr>
            <a:spLocks noGrp="1"/>
          </p:cNvSpPr>
          <p:nvPr>
            <p:ph idx="1"/>
          </p:nvPr>
        </p:nvSpPr>
        <p:spPr>
          <a:xfrm>
            <a:off x="457200" y="2438646"/>
            <a:ext cx="8229600" cy="1676893"/>
          </a:xfrm>
        </p:spPr>
        <p:txBody>
          <a:bodyPr>
            <a:normAutofit/>
          </a:bodyPr>
          <a:lstStyle/>
          <a:p>
            <a:pPr marL="0" indent="0" algn="ctr">
              <a:buNone/>
            </a:pPr>
            <a:r>
              <a:rPr lang="es-ES_tradnl" dirty="0"/>
              <a:t>Capacidad del material para resistir a las fuerzas que intentan comprimirlo o apretarlo</a:t>
            </a:r>
            <a:r>
              <a:rPr lang="es-EC" dirty="0"/>
              <a:t> </a:t>
            </a:r>
            <a:r>
              <a:rPr lang="es-EC" dirty="0" smtClean="0"/>
              <a:t>sin descomponerse ni cambiando sus propiedades f</a:t>
            </a:r>
            <a:r>
              <a:rPr lang="es-EC" dirty="0" smtClean="0"/>
              <a:t>ísicas.</a:t>
            </a:r>
            <a:endParaRPr lang="es-EC" dirty="0"/>
          </a:p>
        </p:txBody>
      </p:sp>
      <p:sp>
        <p:nvSpPr>
          <p:cNvPr id="4" name="Rectángulo redondeado 3"/>
          <p:cNvSpPr/>
          <p:nvPr/>
        </p:nvSpPr>
        <p:spPr>
          <a:xfrm>
            <a:off x="1652304" y="1884329"/>
            <a:ext cx="5830857" cy="3959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RESISTENCIA A LA COMPRESI</a:t>
            </a:r>
            <a:r>
              <a:rPr lang="es-ES" dirty="0" smtClean="0"/>
              <a:t>ÓN</a:t>
            </a:r>
            <a:endParaRPr lang="es-ES" dirty="0"/>
          </a:p>
        </p:txBody>
      </p:sp>
      <p:sp>
        <p:nvSpPr>
          <p:cNvPr id="7" name="Marcador de contenido 2"/>
          <p:cNvSpPr txBox="1">
            <a:spLocks/>
          </p:cNvSpPr>
          <p:nvPr/>
        </p:nvSpPr>
        <p:spPr>
          <a:xfrm>
            <a:off x="860290" y="4384604"/>
            <a:ext cx="4248794" cy="174334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a:buNone/>
            </a:pPr>
            <a:r>
              <a:rPr lang="x-none" dirty="0" smtClean="0"/>
              <a:t>Para determinar la resistencia a la compresi</a:t>
            </a:r>
            <a:r>
              <a:rPr lang="x-none" dirty="0" smtClean="0"/>
              <a:t>ón se usa la norma INEN 1485 y la norma INEN 639 para determinar los valores mínimos esperados.</a:t>
            </a:r>
            <a:endParaRPr lang="es-EC" dirty="0"/>
          </a:p>
        </p:txBody>
      </p:sp>
      <p:pic>
        <p:nvPicPr>
          <p:cNvPr id="6" name="Imagen 5"/>
          <p:cNvPicPr>
            <a:picLocks noChangeAspect="1"/>
          </p:cNvPicPr>
          <p:nvPr/>
        </p:nvPicPr>
        <p:blipFill>
          <a:blip r:embed="rId3"/>
          <a:stretch>
            <a:fillRect/>
          </a:stretch>
        </p:blipFill>
        <p:spPr>
          <a:xfrm>
            <a:off x="5912789" y="3675561"/>
            <a:ext cx="1963865" cy="2452389"/>
          </a:xfrm>
          <a:prstGeom prst="rect">
            <a:avLst/>
          </a:prstGeom>
        </p:spPr>
      </p:pic>
    </p:spTree>
    <p:extLst>
      <p:ext uri="{BB962C8B-B14F-4D97-AF65-F5344CB8AC3E}">
        <p14:creationId xmlns:p14="http://schemas.microsoft.com/office/powerpoint/2010/main" val="3974179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Ejecutivo.thmx</Template>
  <TotalTime>10057</TotalTime>
  <Words>2116</Words>
  <Application>Microsoft Macintosh PowerPoint</Application>
  <PresentationFormat>Presentación en pantalla (4:3)</PresentationFormat>
  <Paragraphs>250</Paragraphs>
  <Slides>46</Slides>
  <Notes>40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46</vt:i4>
      </vt:variant>
    </vt:vector>
  </HeadingPairs>
  <TitlesOfParts>
    <vt:vector size="48" baseType="lpstr">
      <vt:lpstr>Ejecutivo</vt:lpstr>
      <vt:lpstr>Documento de Microsoft Word</vt:lpstr>
      <vt:lpstr>MAESTRIA EN ENERGÍAS RENOVABLES PROMOCIÓN III </vt:lpstr>
      <vt:lpstr>ANTECEDENTES</vt:lpstr>
      <vt:lpstr>ANTECEDENTES</vt:lpstr>
      <vt:lpstr>DEFINICIÓN DEL PROBLEMA</vt:lpstr>
      <vt:lpstr>OBJETIVOS</vt:lpstr>
      <vt:lpstr>MARCO TEÓRICO</vt:lpstr>
      <vt:lpstr>MARCO TEÓRICO</vt:lpstr>
      <vt:lpstr>MARCO TEÓRICO</vt:lpstr>
      <vt:lpstr>MARCO TEÓRICO</vt:lpstr>
      <vt:lpstr>GENERALIDADES</vt:lpstr>
      <vt:lpstr>DESARROLLO EXPERIMENTAL</vt:lpstr>
      <vt:lpstr>DESARROLLO EXPERIMENTAL</vt:lpstr>
      <vt:lpstr>DESARROLLO EXPERIMENTAL</vt:lpstr>
      <vt:lpstr>DESARROLLO EXPERIMENTAL</vt:lpstr>
      <vt:lpstr>DESARROLLO EXPERIMENTAL</vt:lpstr>
      <vt:lpstr>DESARROLLO EXPERIMENTAL</vt:lpstr>
      <vt:lpstr>DESARROLLO EXPERIMENTAL</vt:lpstr>
      <vt:lpstr>DESARROLLO EXPERIMENTAL</vt:lpstr>
      <vt:lpstr>DESARROLLO EXPERIMENTAL</vt:lpstr>
      <vt:lpstr>DESARROLLO EXPERIMENTAL</vt:lpstr>
      <vt:lpstr>DESARROLLO EXPERIMENTAL</vt:lpstr>
      <vt:lpstr>DESARROLLO EXPERIMENTAL</vt:lpstr>
      <vt:lpstr>DESARROLLO EXPERIMENTAL</vt:lpstr>
      <vt:lpstr>DESARROLLO EXPERIMENTAL</vt:lpstr>
      <vt:lpstr>MEDICIÓN DE LAS PROPIEDADES FÍSICAS</vt:lpstr>
      <vt:lpstr>MEDICIÓN DE LAS PROPIEDADES FÍSICAS</vt:lpstr>
      <vt:lpstr>MEDICIÓN DE LAS PROPIEDADES FÍSICAS</vt:lpstr>
      <vt:lpstr>MEDICIÓN DE LAS PROPIEDADES FÍSICAS</vt:lpstr>
      <vt:lpstr>MEDICIÓN DE LAS PROPIEDADES FÍSICAS</vt:lpstr>
      <vt:lpstr>MEDICIÓN DE LAS PROPIEDADES FÍSICAS</vt:lpstr>
      <vt:lpstr>MEDICIÓN DE LAS PROPIEDADES FÍSICAS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CONCLUSIONES</vt:lpstr>
      <vt:lpstr>CONCLUSIONES</vt:lpstr>
      <vt:lpstr>RECOMENDACIONES</vt:lpstr>
      <vt:lpstr>RECOMENDACIONES</vt:lpstr>
      <vt:lpstr>GRACIAS POR SU ATENCIÓN</vt:lpstr>
    </vt:vector>
  </TitlesOfParts>
  <Company>Lopecitos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MAESTRIA EN ENERGÍAS RENOVABLES PROMOCIÓN III </dc:title>
  <dc:creator>Juan Fernando Lopez Campos</dc:creator>
  <cp:lastModifiedBy>Juan Fernando Lopez Campos</cp:lastModifiedBy>
  <cp:revision>56</cp:revision>
  <dcterms:created xsi:type="dcterms:W3CDTF">2015-05-19T03:37:12Z</dcterms:created>
  <dcterms:modified xsi:type="dcterms:W3CDTF">2015-05-26T03:14:43Z</dcterms:modified>
</cp:coreProperties>
</file>