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26"/>
  </p:notesMasterIdLst>
  <p:handoutMasterIdLst>
    <p:handoutMasterId r:id="rId27"/>
  </p:handoutMasterIdLst>
  <p:sldIdLst>
    <p:sldId id="257" r:id="rId2"/>
    <p:sldId id="280" r:id="rId3"/>
    <p:sldId id="261" r:id="rId4"/>
    <p:sldId id="279" r:id="rId5"/>
    <p:sldId id="258" r:id="rId6"/>
    <p:sldId id="283" r:id="rId7"/>
    <p:sldId id="262" r:id="rId8"/>
    <p:sldId id="266" r:id="rId9"/>
    <p:sldId id="284" r:id="rId10"/>
    <p:sldId id="267" r:id="rId11"/>
    <p:sldId id="268" r:id="rId12"/>
    <p:sldId id="269" r:id="rId13"/>
    <p:sldId id="271" r:id="rId14"/>
    <p:sldId id="274" r:id="rId15"/>
    <p:sldId id="275" r:id="rId16"/>
    <p:sldId id="276" r:id="rId17"/>
    <p:sldId id="277" r:id="rId18"/>
    <p:sldId id="259" r:id="rId19"/>
    <p:sldId id="263" r:id="rId20"/>
    <p:sldId id="260" r:id="rId21"/>
    <p:sldId id="264" r:id="rId22"/>
    <p:sldId id="278"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Todo\Final%20Flash\graficos%20doc%20tecnic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Nuevo%20III\Respuestas%20Contenidos%20Digitales%20Educativo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Nuevo%20III\Respuestas%20Contenidos%20Digitales%20Educativo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Nuevo%20III\Respuestas%20Contenidos%20Digitales%20Educativ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odo\Final%20Flash\graficos%20doc%20tecnic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GRAFICOS%20DAR.xls" TargetMode="External"/></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Todo\Final\Final%20Flash\graficos%20doc%20tecnic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Todo\Final%20Flash\graficos%20doc%20tecnico.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7.xml.rels><?xml version="1.0" encoding="UTF-8" standalone="yes"?>
<Relationships xmlns="http://schemas.openxmlformats.org/package/2006/relationships"><Relationship Id="rId1" Type="http://schemas.openxmlformats.org/officeDocument/2006/relationships/oleObject" Target="file:///F:\Correcciones\TABLA%20COMPANIAS.xls"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9.xml.rels><?xml version="1.0" encoding="UTF-8" standalone="yes"?>
<Relationships xmlns="http://schemas.openxmlformats.org/package/2006/relationships"><Relationship Id="rId1" Type="http://schemas.openxmlformats.org/officeDocument/2006/relationships/oleObject" Target="file:///D:\Nuevo%20III\Respuestas%20Contenidos%20Digitales%20Educativ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7"/>
  <c:chart>
    <c:title>
      <c:tx>
        <c:rich>
          <a:bodyPr rot="0" vert="horz"/>
          <a:lstStyle/>
          <a:p>
            <a:pPr>
              <a:defRPr/>
            </a:pPr>
            <a:r>
              <a:rPr lang="en-US" dirty="0" err="1"/>
              <a:t>Crecimiento</a:t>
            </a:r>
            <a:r>
              <a:rPr lang="en-US" dirty="0"/>
              <a:t> </a:t>
            </a:r>
            <a:r>
              <a:rPr lang="en-US" dirty="0" err="1"/>
              <a:t>anual</a:t>
            </a:r>
            <a:r>
              <a:rPr lang="en-US" dirty="0"/>
              <a:t> de </a:t>
            </a:r>
            <a:r>
              <a:rPr lang="en-US" dirty="0" err="1"/>
              <a:t>contenidos</a:t>
            </a:r>
            <a:r>
              <a:rPr lang="en-US" dirty="0"/>
              <a:t> </a:t>
            </a:r>
            <a:r>
              <a:rPr lang="en-US" dirty="0" err="1" smtClean="0"/>
              <a:t>digitales</a:t>
            </a:r>
            <a:r>
              <a:rPr lang="en-US" dirty="0" smtClean="0"/>
              <a:t> *</a:t>
            </a:r>
            <a:endParaRPr lang="en-US" dirty="0"/>
          </a:p>
        </c:rich>
      </c:tx>
      <c:layout/>
      <c:spPr>
        <a:noFill/>
        <a:ln>
          <a:noFill/>
        </a:ln>
        <a:effectLst/>
      </c:spPr>
    </c:title>
    <c:plotArea>
      <c:layout/>
      <c:barChart>
        <c:barDir val="col"/>
        <c:grouping val="clustered"/>
        <c:ser>
          <c:idx val="0"/>
          <c:order val="0"/>
          <c:tx>
            <c:strRef>
              <c:f>Hoja1!$B$1</c:f>
              <c:strCache>
                <c:ptCount val="1"/>
                <c:pt idx="0">
                  <c:v>Crecimiento Anual contenidos digitales</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dLbls>
            <c:spPr>
              <a:noFill/>
              <a:ln>
                <a:noFill/>
              </a:ln>
              <a:effectLst/>
            </c:spPr>
            <c:showVal val="1"/>
            <c:extLst>
              <c:ext xmlns:c15="http://schemas.microsoft.com/office/drawing/2012/chart" uri="{CE6537A1-D6FC-4f65-9D91-7224C49458BB}">
                <c15:layout/>
                <c15:showLeaderLines val="1"/>
              </c:ext>
            </c:extLst>
          </c:dLbls>
          <c:cat>
            <c:strRef>
              <c:f>Hoja1!$A$2:$A$7</c:f>
              <c:strCache>
                <c:ptCount val="6"/>
                <c:pt idx="0">
                  <c:v>Televisión Pago</c:v>
                </c:pt>
                <c:pt idx="1">
                  <c:v>Música</c:v>
                </c:pt>
                <c:pt idx="2">
                  <c:v>Videojuegos</c:v>
                </c:pt>
                <c:pt idx="3">
                  <c:v>Publicidad</c:v>
                </c:pt>
                <c:pt idx="4">
                  <c:v>Cine y Video</c:v>
                </c:pt>
                <c:pt idx="5">
                  <c:v>Libros electrónicos</c:v>
                </c:pt>
              </c:strCache>
            </c:strRef>
          </c:cat>
          <c:val>
            <c:numRef>
              <c:f>Hoja1!$B$2:$B$7</c:f>
              <c:numCache>
                <c:formatCode>0.0%</c:formatCode>
                <c:ptCount val="6"/>
                <c:pt idx="0">
                  <c:v>6.2000000000000041E-2</c:v>
                </c:pt>
                <c:pt idx="1">
                  <c:v>0.126</c:v>
                </c:pt>
                <c:pt idx="2">
                  <c:v>0.13300000000000001</c:v>
                </c:pt>
                <c:pt idx="3">
                  <c:v>0.19800000000000006</c:v>
                </c:pt>
                <c:pt idx="4" formatCode="0%">
                  <c:v>0.2100000000000001</c:v>
                </c:pt>
                <c:pt idx="5">
                  <c:v>0.30300000000000027</c:v>
                </c:pt>
              </c:numCache>
            </c:numRef>
          </c:val>
        </c:ser>
        <c:dLbls/>
        <c:gapWidth val="164"/>
        <c:overlap val="-22"/>
        <c:axId val="71411200"/>
        <c:axId val="71412736"/>
      </c:barChart>
      <c:catAx>
        <c:axId val="71411200"/>
        <c:scaling>
          <c:orientation val="minMax"/>
        </c:scaling>
        <c:axPos val="b"/>
        <c:numFmt formatCode="General" sourceLinked="1"/>
        <c:majorTickMark val="none"/>
        <c:tickLblPos val="nextTo"/>
        <c:spPr>
          <a:noFill/>
          <a:ln w="19050" cap="flat" cmpd="sng" algn="ctr">
            <a:solidFill>
              <a:schemeClr val="accent1"/>
            </a:solidFill>
            <a:round/>
          </a:ln>
          <a:effectLst/>
        </c:spPr>
        <c:txPr>
          <a:bodyPr rot="-60000000" vert="horz"/>
          <a:lstStyle/>
          <a:p>
            <a:pPr>
              <a:defRPr/>
            </a:pPr>
            <a:endParaRPr lang="en-US"/>
          </a:p>
        </c:txPr>
        <c:crossAx val="71412736"/>
        <c:crosses val="autoZero"/>
        <c:auto val="1"/>
        <c:lblAlgn val="ctr"/>
        <c:lblOffset val="100"/>
      </c:catAx>
      <c:valAx>
        <c:axId val="71412736"/>
        <c:scaling>
          <c:orientation val="minMax"/>
        </c:scaling>
        <c:axPos val="l"/>
        <c:majorGridlines>
          <c:spPr>
            <a:ln>
              <a:solidFill>
                <a:schemeClr val="tx1">
                  <a:lumMod val="15000"/>
                  <a:lumOff val="85000"/>
                </a:schemeClr>
              </a:solidFill>
            </a:ln>
            <a:effectLst/>
          </c:spPr>
        </c:majorGridlines>
        <c:numFmt formatCode="0.0%" sourceLinked="1"/>
        <c:majorTickMark val="none"/>
        <c:tickLblPos val="nextTo"/>
        <c:spPr>
          <a:noFill/>
          <a:ln>
            <a:noFill/>
          </a:ln>
          <a:effectLst/>
        </c:spPr>
        <c:txPr>
          <a:bodyPr rot="-60000000" vert="horz"/>
          <a:lstStyle/>
          <a:p>
            <a:pPr>
              <a:defRPr/>
            </a:pPr>
            <a:endParaRPr lang="en-US"/>
          </a:p>
        </c:txPr>
        <c:crossAx val="71411200"/>
        <c:crosses val="autoZero"/>
        <c:crossBetween val="between"/>
        <c:majorUnit val="0.1"/>
      </c:valAx>
      <c:spPr>
        <a:noFill/>
        <a:ln>
          <a:noFill/>
        </a:ln>
        <a:effectLst/>
      </c:spPr>
    </c:plotArea>
    <c:plotVisOnly val="1"/>
    <c:dispBlanksAs val="gap"/>
  </c:chart>
  <c:spPr>
    <a:solidFill>
      <a:schemeClr val="bg1"/>
    </a:solidFill>
    <a:ln w="9525" cap="flat" cmpd="sng" algn="ctr">
      <a:noFill/>
      <a:round/>
    </a:ln>
    <a:effectLst/>
  </c:spPr>
  <c:txPr>
    <a:bodyPr/>
    <a:lstStyle/>
    <a:p>
      <a:pPr>
        <a:defRPr sz="12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s-EC"/>
              <a:t>Tipo de formación virtual </a:t>
            </a:r>
            <a:endParaRPr lang="en-US"/>
          </a:p>
        </c:rich>
      </c:tx>
      <c:layout/>
    </c:title>
    <c:plotArea>
      <c:layout>
        <c:manualLayout>
          <c:layoutTarget val="inner"/>
          <c:xMode val="edge"/>
          <c:yMode val="edge"/>
          <c:x val="7.8677821522309704E-2"/>
          <c:y val="0.154925188491566"/>
          <c:w val="0.49025778027746553"/>
          <c:h val="0.51800822067052965"/>
        </c:manualLayout>
      </c:layout>
      <c:pieChart>
        <c:varyColors val="1"/>
        <c:ser>
          <c:idx val="0"/>
          <c:order val="0"/>
          <c:dLbls>
            <c:spPr>
              <a:noFill/>
              <a:ln>
                <a:noFill/>
              </a:ln>
              <a:effectLst/>
            </c:spPr>
            <c:dLblPos val="ctr"/>
            <c:showVal val="1"/>
            <c:showLeaderLines val="1"/>
            <c:extLst>
              <c:ext xmlns:c15="http://schemas.microsoft.com/office/drawing/2012/chart" uri="{CE6537A1-D6FC-4f65-9D91-7224C49458BB}">
                <c15:layout/>
              </c:ext>
            </c:extLst>
          </c:dLbls>
          <c:cat>
            <c:strRef>
              <c:f>Porcentajes!$B$17:$B$21</c:f>
              <c:strCache>
                <c:ptCount val="5"/>
                <c:pt idx="0">
                  <c:v>Cursos cortos</c:v>
                </c:pt>
                <c:pt idx="1">
                  <c:v>Cursos de larga duración</c:v>
                </c:pt>
                <c:pt idx="2">
                  <c:v>Carrera Universitaria</c:v>
                </c:pt>
                <c:pt idx="3">
                  <c:v>Postgrados</c:v>
                </c:pt>
                <c:pt idx="4">
                  <c:v>Otros </c:v>
                </c:pt>
              </c:strCache>
            </c:strRef>
          </c:cat>
          <c:val>
            <c:numRef>
              <c:f>Porcentajes!$F$17:$F$21</c:f>
              <c:numCache>
                <c:formatCode>0%</c:formatCode>
                <c:ptCount val="5"/>
                <c:pt idx="0">
                  <c:v>0.504</c:v>
                </c:pt>
                <c:pt idx="1">
                  <c:v>5.6000000000000001E-2</c:v>
                </c:pt>
                <c:pt idx="2">
                  <c:v>0.112</c:v>
                </c:pt>
                <c:pt idx="3">
                  <c:v>5.6000000000000001E-2</c:v>
                </c:pt>
                <c:pt idx="4">
                  <c:v>0.27200000000000002</c:v>
                </c:pt>
              </c:numCache>
            </c:numRef>
          </c:val>
        </c:ser>
        <c:dLbls/>
        <c:firstSliceAng val="0"/>
      </c:pieChart>
    </c:plotArea>
    <c:legend>
      <c:legendPos val="r"/>
      <c:layout>
        <c:manualLayout>
          <c:xMode val="edge"/>
          <c:yMode val="edge"/>
          <c:x val="8.5114923134608181E-2"/>
          <c:y val="0.65829669380499423"/>
          <c:w val="0.62445850518685153"/>
          <c:h val="0.27489559088132853"/>
        </c:manualLayout>
      </c:layout>
    </c:legend>
    <c:plotVisOnly val="1"/>
    <c:dispBlanksAs val="zero"/>
  </c:chart>
  <c:spPr>
    <a:ln>
      <a:noFill/>
    </a:ln>
  </c:spPr>
  <c:txPr>
    <a:bodyPr/>
    <a:lstStyle/>
    <a:p>
      <a:pPr>
        <a:defRPr sz="12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s-EC"/>
              <a:t>Predisposición para la educación virtual</a:t>
            </a:r>
            <a:endParaRPr lang="en-US"/>
          </a:p>
        </c:rich>
      </c:tx>
      <c:layout/>
    </c:title>
    <c:plotArea>
      <c:layout/>
      <c:barChart>
        <c:barDir val="col"/>
        <c:grouping val="clustered"/>
        <c:ser>
          <c:idx val="0"/>
          <c:order val="0"/>
          <c:tx>
            <c:strRef>
              <c:f>Estadisticas!$G$10</c:f>
              <c:strCache>
                <c:ptCount val="1"/>
                <c:pt idx="0">
                  <c:v>Sí tomaría algún tipo de formación virtual</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dLbls>
            <c:dLbl>
              <c:idx val="0"/>
              <c:layout/>
              <c:tx>
                <c:rich>
                  <a:bodyPr/>
                  <a:lstStyle/>
                  <a:p>
                    <a:r>
                      <a:rPr lang="en-US" sz="800" b="1"/>
                      <a:t>9</a:t>
                    </a:r>
                    <a:r>
                      <a:rPr lang="en-US"/>
                      <a:t>0%</a:t>
                    </a:r>
                  </a:p>
                </c:rich>
              </c:tx>
              <c:showVal val="1"/>
              <c:extLst>
                <c:ext xmlns:c15="http://schemas.microsoft.com/office/drawing/2012/chart" uri="{CE6537A1-D6FC-4f65-9D91-7224C49458BB}">
                  <c15:layout/>
                </c:ext>
              </c:extLst>
            </c:dLbl>
            <c:dLbl>
              <c:idx val="1"/>
              <c:layout/>
              <c:tx>
                <c:rich>
                  <a:bodyPr/>
                  <a:lstStyle/>
                  <a:p>
                    <a:r>
                      <a:rPr lang="en-US" sz="800" b="1"/>
                      <a:t>8</a:t>
                    </a:r>
                    <a:r>
                      <a:rPr lang="en-US"/>
                      <a:t>4%</a:t>
                    </a:r>
                  </a:p>
                </c:rich>
              </c:tx>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strRef>
              <c:f>Estadisticas!$G$14:$G$15</c:f>
              <c:strCache>
                <c:ptCount val="2"/>
                <c:pt idx="0">
                  <c:v>Tiene formación virtual</c:v>
                </c:pt>
                <c:pt idx="1">
                  <c:v>No tiene formación virtual</c:v>
                </c:pt>
              </c:strCache>
            </c:strRef>
          </c:cat>
          <c:val>
            <c:numRef>
              <c:f>Estadisticas!$G$11:$G$12</c:f>
              <c:numCache>
                <c:formatCode>General</c:formatCode>
                <c:ptCount val="2"/>
                <c:pt idx="0">
                  <c:v>112</c:v>
                </c:pt>
                <c:pt idx="1">
                  <c:v>53</c:v>
                </c:pt>
              </c:numCache>
            </c:numRef>
          </c:val>
        </c:ser>
        <c:ser>
          <c:idx val="1"/>
          <c:order val="1"/>
          <c:tx>
            <c:strRef>
              <c:f>Estadisticas!$H$10</c:f>
              <c:strCache>
                <c:ptCount val="1"/>
                <c:pt idx="0">
                  <c:v>No tomaría algún tipo de formación virtual</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dLbls>
            <c:dLbl>
              <c:idx val="0"/>
              <c:layout/>
              <c:tx>
                <c:rich>
                  <a:bodyPr/>
                  <a:lstStyle/>
                  <a:p>
                    <a:r>
                      <a:rPr lang="en-US" sz="800" b="1"/>
                      <a:t>1</a:t>
                    </a:r>
                    <a:r>
                      <a:rPr lang="en-US"/>
                      <a:t>0%</a:t>
                    </a:r>
                  </a:p>
                </c:rich>
              </c:tx>
              <c:showVal val="1"/>
              <c:extLst>
                <c:ext xmlns:c15="http://schemas.microsoft.com/office/drawing/2012/chart" uri="{CE6537A1-D6FC-4f65-9D91-7224C49458BB}">
                  <c15:layout/>
                </c:ext>
              </c:extLst>
            </c:dLbl>
            <c:dLbl>
              <c:idx val="1"/>
              <c:layout/>
              <c:tx>
                <c:rich>
                  <a:bodyPr/>
                  <a:lstStyle/>
                  <a:p>
                    <a:r>
                      <a:rPr lang="en-US" sz="800" b="1"/>
                      <a:t>1</a:t>
                    </a:r>
                    <a:r>
                      <a:rPr lang="en-US"/>
                      <a:t>6%</a:t>
                    </a:r>
                  </a:p>
                </c:rich>
              </c:tx>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strRef>
              <c:f>Estadisticas!$G$14:$G$15</c:f>
              <c:strCache>
                <c:ptCount val="2"/>
                <c:pt idx="0">
                  <c:v>Tiene formación virtual</c:v>
                </c:pt>
                <c:pt idx="1">
                  <c:v>No tiene formación virtual</c:v>
                </c:pt>
              </c:strCache>
            </c:strRef>
          </c:cat>
          <c:val>
            <c:numRef>
              <c:f>Estadisticas!$H$11:$H$12</c:f>
              <c:numCache>
                <c:formatCode>General</c:formatCode>
                <c:ptCount val="2"/>
                <c:pt idx="0">
                  <c:v>13</c:v>
                </c:pt>
                <c:pt idx="1">
                  <c:v>10</c:v>
                </c:pt>
              </c:numCache>
            </c:numRef>
          </c:val>
        </c:ser>
        <c:ser>
          <c:idx val="2"/>
          <c:order val="2"/>
          <c:tx>
            <c:strRef>
              <c:f>Estadisticas!$E$2</c:f>
              <c:strCache>
                <c:ptCount val="1"/>
                <c:pt idx="0">
                  <c:v>Total</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dLbls>
            <c:dLbl>
              <c:idx val="0"/>
              <c:layout>
                <c:manualLayout>
                  <c:x val="7.9365079365079413E-3"/>
                  <c:y val="2.2825151699642571E-2"/>
                </c:manualLayout>
              </c:layout>
              <c:tx>
                <c:rich>
                  <a:bodyPr/>
                  <a:lstStyle/>
                  <a:p>
                    <a:r>
                      <a:rPr lang="en-US"/>
                      <a:t>66%</a:t>
                    </a:r>
                  </a:p>
                </c:rich>
              </c:tx>
              <c:showVal val="1"/>
              <c:extLst>
                <c:ext xmlns:c15="http://schemas.microsoft.com/office/drawing/2012/chart" uri="{CE6537A1-D6FC-4f65-9D91-7224C49458BB}">
                  <c15:layout/>
                </c:ext>
              </c:extLst>
            </c:dLbl>
            <c:dLbl>
              <c:idx val="1"/>
              <c:layout/>
              <c:tx>
                <c:rich>
                  <a:bodyPr/>
                  <a:lstStyle/>
                  <a:p>
                    <a:r>
                      <a:rPr lang="en-US"/>
                      <a:t>34%</a:t>
                    </a:r>
                  </a:p>
                </c:rich>
              </c:tx>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val>
            <c:numRef>
              <c:f>Estadisticas!$E$11:$E$12</c:f>
              <c:numCache>
                <c:formatCode>General</c:formatCode>
                <c:ptCount val="2"/>
                <c:pt idx="0">
                  <c:v>125</c:v>
                </c:pt>
                <c:pt idx="1">
                  <c:v>63</c:v>
                </c:pt>
              </c:numCache>
            </c:numRef>
          </c:val>
        </c:ser>
        <c:dLbls/>
        <c:gapWidth val="164"/>
        <c:overlap val="-22"/>
        <c:axId val="81390208"/>
        <c:axId val="80220544"/>
      </c:barChart>
      <c:catAx>
        <c:axId val="81390208"/>
        <c:scaling>
          <c:orientation val="minMax"/>
        </c:scaling>
        <c:axPos val="b"/>
        <c:numFmt formatCode="General" sourceLinked="1"/>
        <c:maj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80220544"/>
        <c:crosses val="autoZero"/>
        <c:auto val="1"/>
        <c:lblAlgn val="ctr"/>
        <c:lblOffset val="100"/>
      </c:catAx>
      <c:valAx>
        <c:axId val="80220544"/>
        <c:scaling>
          <c:orientation val="minMax"/>
        </c:scaling>
        <c:axPos val="l"/>
        <c:majorGridlines/>
        <c:title>
          <c:tx>
            <c:rich>
              <a:bodyPr/>
              <a:lstStyle/>
              <a:p>
                <a:pPr>
                  <a:defRPr/>
                </a:pPr>
                <a:r>
                  <a:rPr lang="es-MX"/>
                  <a:t>Número de personas encuestadas</a:t>
                </a:r>
              </a:p>
            </c:rich>
          </c:tx>
          <c:layout>
            <c:manualLayout>
              <c:xMode val="edge"/>
              <c:yMode val="edge"/>
              <c:x val="1.8651685836838698E-3"/>
              <c:y val="0.41241410041136162"/>
            </c:manualLayout>
          </c:layout>
        </c:title>
        <c:numFmt formatCode="General" sourceLinked="1"/>
        <c:minorTickMark val="out"/>
        <c:tickLblPos val="nextTo"/>
        <c:spPr>
          <a:noFill/>
          <a:ln>
            <a:noFill/>
          </a:ln>
          <a:effectLst/>
        </c:spPr>
        <c:txPr>
          <a:bodyPr rot="-60000000" vert="horz"/>
          <a:lstStyle/>
          <a:p>
            <a:pPr>
              <a:defRPr/>
            </a:pPr>
            <a:endParaRPr lang="en-US"/>
          </a:p>
        </c:txPr>
        <c:crossAx val="81390208"/>
        <c:crosses val="autoZero"/>
        <c:crossBetween val="between"/>
      </c:valAx>
      <c:spPr>
        <a:noFill/>
        <a:ln>
          <a:noFill/>
        </a:ln>
        <a:effectLst/>
      </c:spPr>
    </c:plotArea>
    <c:legend>
      <c:legendPos val="t"/>
      <c:layout>
        <c:manualLayout>
          <c:xMode val="edge"/>
          <c:yMode val="edge"/>
          <c:x val="0.14957234757788646"/>
          <c:y val="9.7657140683501523E-2"/>
          <c:w val="0.78487829720708335"/>
          <c:h val="0.13176831156974944"/>
        </c:manualLayout>
      </c:layout>
      <c:spPr>
        <a:noFill/>
        <a:ln>
          <a:noFill/>
        </a:ln>
        <a:effectLst/>
      </c:spPr>
      <c:txPr>
        <a:bodyPr rot="0" vert="horz"/>
        <a:lstStyle/>
        <a:p>
          <a:pPr>
            <a:defRPr/>
          </a:pPr>
          <a:endParaRPr lang="en-US"/>
        </a:p>
      </c:txPr>
    </c:legend>
    <c:plotVisOnly val="1"/>
    <c:dispBlanksAs val="gap"/>
  </c:chart>
  <c:spPr>
    <a:solidFill>
      <a:schemeClr val="bg1"/>
    </a:solidFill>
    <a:ln w="9525" cap="flat" cmpd="sng" algn="ctr">
      <a:noFill/>
      <a:round/>
    </a:ln>
    <a:effectLst/>
  </c:spPr>
  <c:txPr>
    <a:bodyPr/>
    <a:lstStyle/>
    <a:p>
      <a:pPr>
        <a:defRPr sz="12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rot="0" vert="horz"/>
          <a:lstStyle/>
          <a:p>
            <a:pPr>
              <a:defRPr/>
            </a:pPr>
            <a:r>
              <a:rPr lang="es-EC"/>
              <a:t>Tipo de formación virtual al que accederían</a:t>
            </a:r>
            <a:endParaRPr lang="en-US"/>
          </a:p>
        </c:rich>
      </c:tx>
      <c:layout/>
      <c:spPr>
        <a:noFill/>
        <a:ln>
          <a:noFill/>
        </a:ln>
        <a:effectLst/>
      </c:spPr>
    </c:title>
    <c:plotArea>
      <c:layout>
        <c:manualLayout>
          <c:layoutTarget val="inner"/>
          <c:xMode val="edge"/>
          <c:yMode val="edge"/>
          <c:x val="0.26923384576927883"/>
          <c:y val="0.13980252468441437"/>
          <c:w val="0.49298650168728964"/>
          <c:h val="0.56341314478547289"/>
        </c:manualLayout>
      </c:layout>
      <c:pieChart>
        <c:varyColors val="1"/>
        <c:ser>
          <c:idx val="0"/>
          <c:order val="0"/>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Lbls>
            <c:dLbl>
              <c:idx val="0"/>
              <c:layout>
                <c:manualLayout>
                  <c:x val="-0.15507342832145984"/>
                  <c:y val="-9.6153483380113328E-2"/>
                </c:manualLayout>
              </c:layout>
              <c:tx>
                <c:rich>
                  <a:bodyPr/>
                  <a:lstStyle/>
                  <a:p>
                    <a:r>
                      <a:rPr lang="en-US" sz="800" b="1"/>
                      <a:t>5</a:t>
                    </a:r>
                    <a:r>
                      <a:rPr lang="en-US"/>
                      <a:t>9%</a:t>
                    </a:r>
                  </a:p>
                </c:rich>
              </c:tx>
              <c:showVal val="1"/>
              <c:extLst>
                <c:ext xmlns:c15="http://schemas.microsoft.com/office/drawing/2012/chart" uri="{CE6537A1-D6FC-4f65-9D91-7224C49458BB}">
                  <c15:layout/>
                </c:ext>
              </c:extLst>
            </c:dLbl>
            <c:dLbl>
              <c:idx val="1"/>
              <c:layout/>
              <c:tx>
                <c:rich>
                  <a:bodyPr/>
                  <a:lstStyle/>
                  <a:p>
                    <a:r>
                      <a:rPr lang="en-US" sz="800" b="1"/>
                      <a:t>1</a:t>
                    </a:r>
                    <a:r>
                      <a:rPr lang="en-US"/>
                      <a:t>6%</a:t>
                    </a:r>
                  </a:p>
                </c:rich>
              </c:tx>
              <c:showVal val="1"/>
              <c:extLst>
                <c:ext xmlns:c15="http://schemas.microsoft.com/office/drawing/2012/chart" uri="{CE6537A1-D6FC-4f65-9D91-7224C49458BB}">
                  <c15:layout/>
                </c:ext>
              </c:extLst>
            </c:dLbl>
            <c:dLbl>
              <c:idx val="2"/>
              <c:layout>
                <c:manualLayout>
                  <c:x val="-3.979155730533683E-2"/>
                  <c:y val="7.1230679498396038E-2"/>
                </c:manualLayout>
              </c:layout>
              <c:tx>
                <c:rich>
                  <a:bodyPr/>
                  <a:lstStyle/>
                  <a:p>
                    <a:r>
                      <a:rPr lang="en-US" sz="800" b="1"/>
                      <a:t>0</a:t>
                    </a:r>
                    <a:r>
                      <a:rPr lang="en-US"/>
                      <a:t>%</a:t>
                    </a:r>
                  </a:p>
                </c:rich>
              </c:tx>
              <c:showVal val="1"/>
              <c:extLst>
                <c:ext xmlns:c15="http://schemas.microsoft.com/office/drawing/2012/chart" uri="{CE6537A1-D6FC-4f65-9D91-7224C49458BB}">
                  <c15:layout/>
                </c:ext>
              </c:extLst>
            </c:dLbl>
            <c:dLbl>
              <c:idx val="3"/>
              <c:layout/>
              <c:tx>
                <c:rich>
                  <a:bodyPr/>
                  <a:lstStyle/>
                  <a:p>
                    <a:r>
                      <a:rPr lang="en-US" sz="800" b="1"/>
                      <a:t>2</a:t>
                    </a:r>
                    <a:r>
                      <a:rPr lang="en-US"/>
                      <a:t>5%</a:t>
                    </a:r>
                  </a:p>
                </c:rich>
              </c:tx>
              <c:showVal val="1"/>
              <c:extLst>
                <c:ext xmlns:c15="http://schemas.microsoft.com/office/drawing/2012/chart" uri="{CE6537A1-D6FC-4f65-9D91-7224C49458BB}">
                  <c15:layout/>
                </c:ext>
              </c:extLst>
            </c:dLbl>
            <c:spPr>
              <a:noFill/>
              <a:ln>
                <a:noFill/>
              </a:ln>
              <a:effectLst/>
            </c:spPr>
            <c:txPr>
              <a:bodyPr rot="0" vert="horz"/>
              <a:lstStyle/>
              <a:p>
                <a:pPr>
                  <a:defRPr/>
                </a:pPr>
                <a:endParaRPr lang="en-U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Estadisticas!$B$27:$B$30</c:f>
              <c:strCache>
                <c:ptCount val="4"/>
                <c:pt idx="0">
                  <c:v>Cursos cortos</c:v>
                </c:pt>
                <c:pt idx="1">
                  <c:v>Cursos de larga duración</c:v>
                </c:pt>
                <c:pt idx="2">
                  <c:v>Carrera Universitaria</c:v>
                </c:pt>
                <c:pt idx="3">
                  <c:v>Postgrados</c:v>
                </c:pt>
              </c:strCache>
            </c:strRef>
          </c:cat>
          <c:val>
            <c:numRef>
              <c:f>Estadisticas!$E$27:$E$30</c:f>
              <c:numCache>
                <c:formatCode>General</c:formatCode>
                <c:ptCount val="4"/>
                <c:pt idx="0">
                  <c:v>97</c:v>
                </c:pt>
                <c:pt idx="1">
                  <c:v>27</c:v>
                </c:pt>
                <c:pt idx="2">
                  <c:v>0</c:v>
                </c:pt>
                <c:pt idx="3">
                  <c:v>41</c:v>
                </c:pt>
              </c:numCache>
            </c:numRef>
          </c:val>
        </c:ser>
        <c:dLbls/>
        <c:firstSliceAng val="0"/>
      </c:pieChart>
      <c:spPr>
        <a:noFill/>
        <a:ln>
          <a:noFill/>
        </a:ln>
        <a:effectLst/>
      </c:spPr>
    </c:plotArea>
    <c:legend>
      <c:legendPos val="b"/>
      <c:layout>
        <c:manualLayout>
          <c:xMode val="edge"/>
          <c:yMode val="edge"/>
          <c:x val="8.6657378661162535E-2"/>
          <c:y val="0.79132719988948752"/>
          <c:w val="0.8553681578446225"/>
          <c:h val="0.14625957469602022"/>
        </c:manualLayout>
      </c:layout>
      <c:spPr>
        <a:noFill/>
        <a:ln>
          <a:noFill/>
        </a:ln>
        <a:effectLst/>
      </c:spPr>
      <c:txPr>
        <a:bodyPr rot="0" vert="horz"/>
        <a:lstStyle/>
        <a:p>
          <a:pPr>
            <a:defRPr/>
          </a:pPr>
          <a:endParaRPr lang="en-US"/>
        </a:p>
      </c:txPr>
    </c:legend>
    <c:plotVisOnly val="1"/>
    <c:dispBlanksAs val="zero"/>
  </c:chart>
  <c:spPr>
    <a:solidFill>
      <a:schemeClr val="bg1"/>
    </a:solidFill>
    <a:ln w="9525" cap="flat" cmpd="sng" algn="ctr">
      <a:noFill/>
      <a:round/>
    </a:ln>
    <a:effectLst/>
  </c:spPr>
  <c:txPr>
    <a:bodyPr/>
    <a:lstStyle/>
    <a:p>
      <a:pPr>
        <a:defRPr sz="12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7"/>
  <c:chart>
    <c:title>
      <c:tx>
        <c:rich>
          <a:bodyPr rot="0" vert="horz"/>
          <a:lstStyle/>
          <a:p>
            <a:pPr>
              <a:defRPr/>
            </a:pPr>
            <a:r>
              <a:rPr lang="es-MX" dirty="0"/>
              <a:t>Crecimiento anual </a:t>
            </a:r>
          </a:p>
          <a:p>
            <a:pPr>
              <a:defRPr/>
            </a:pPr>
            <a:r>
              <a:rPr lang="es-MX" dirty="0" smtClean="0"/>
              <a:t>e-</a:t>
            </a:r>
            <a:r>
              <a:rPr lang="es-MX" dirty="0" err="1" smtClean="0"/>
              <a:t>learning</a:t>
            </a:r>
            <a:r>
              <a:rPr lang="es-MX" dirty="0" smtClean="0"/>
              <a:t> **</a:t>
            </a:r>
            <a:endParaRPr lang="es-MX" dirty="0"/>
          </a:p>
        </c:rich>
      </c:tx>
      <c:layout>
        <c:manualLayout>
          <c:xMode val="edge"/>
          <c:yMode val="edge"/>
          <c:x val="0.31372452356498914"/>
          <c:y val="2.4509803921568627E-2"/>
        </c:manualLayout>
      </c:layout>
      <c:spPr>
        <a:noFill/>
        <a:ln>
          <a:noFill/>
        </a:ln>
        <a:effectLst/>
      </c:spPr>
    </c:title>
    <c:plotArea>
      <c:layout/>
      <c:barChart>
        <c:barDir val="col"/>
        <c:grouping val="clustered"/>
        <c:ser>
          <c:idx val="0"/>
          <c:order val="0"/>
          <c:tx>
            <c:strRef>
              <c:f>Hoja1!$D$1</c:f>
              <c:strCache>
                <c:ptCount val="1"/>
                <c:pt idx="0">
                  <c:v>Crecimiento Anual</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dLbls>
            <c:spPr>
              <a:noFill/>
              <a:ln>
                <a:noFill/>
              </a:ln>
              <a:effectLst/>
            </c:spPr>
            <c:showVal val="1"/>
            <c:extLst>
              <c:ext xmlns:c15="http://schemas.microsoft.com/office/drawing/2012/chart" uri="{CE6537A1-D6FC-4f65-9D91-7224C49458BB}">
                <c15:layout/>
                <c15:showLeaderLines val="1"/>
              </c:ext>
            </c:extLst>
          </c:dLbls>
          <c:cat>
            <c:strRef>
              <c:f>Hoja1!$C$2:$C$6</c:f>
              <c:strCache>
                <c:ptCount val="5"/>
                <c:pt idx="0">
                  <c:v>Brasil</c:v>
                </c:pt>
                <c:pt idx="1">
                  <c:v>Colombia</c:v>
                </c:pt>
                <c:pt idx="2">
                  <c:v>Bolivia</c:v>
                </c:pt>
                <c:pt idx="3">
                  <c:v>Chile</c:v>
                </c:pt>
                <c:pt idx="4">
                  <c:v>América Latina</c:v>
                </c:pt>
              </c:strCache>
            </c:strRef>
          </c:cat>
          <c:val>
            <c:numRef>
              <c:f>Hoja1!$D$2:$D$6</c:f>
              <c:numCache>
                <c:formatCode>0.0%</c:formatCode>
                <c:ptCount val="5"/>
                <c:pt idx="0">
                  <c:v>0.21500000000000011</c:v>
                </c:pt>
                <c:pt idx="1">
                  <c:v>0.18600000000000011</c:v>
                </c:pt>
                <c:pt idx="2">
                  <c:v>0.1780000000000001</c:v>
                </c:pt>
                <c:pt idx="3">
                  <c:v>0.14400000000000004</c:v>
                </c:pt>
                <c:pt idx="4">
                  <c:v>0.1460000000000001</c:v>
                </c:pt>
              </c:numCache>
            </c:numRef>
          </c:val>
        </c:ser>
        <c:dLbls/>
        <c:gapWidth val="164"/>
        <c:overlap val="-22"/>
        <c:axId val="78124928"/>
        <c:axId val="78126464"/>
      </c:barChart>
      <c:catAx>
        <c:axId val="78124928"/>
        <c:scaling>
          <c:orientation val="minMax"/>
        </c:scaling>
        <c:axPos val="b"/>
        <c:numFmt formatCode="General" sourceLinked="1"/>
        <c:majorTickMark val="none"/>
        <c:tickLblPos val="nextTo"/>
        <c:spPr>
          <a:noFill/>
          <a:ln w="19050" cap="flat" cmpd="sng" algn="ctr">
            <a:solidFill>
              <a:schemeClr val="tx1">
                <a:lumMod val="25000"/>
                <a:lumOff val="75000"/>
              </a:schemeClr>
            </a:solidFill>
            <a:round/>
          </a:ln>
          <a:effectLst/>
        </c:spPr>
        <c:txPr>
          <a:bodyPr rot="0"/>
          <a:lstStyle/>
          <a:p>
            <a:pPr>
              <a:defRPr/>
            </a:pPr>
            <a:endParaRPr lang="en-US"/>
          </a:p>
        </c:txPr>
        <c:crossAx val="78126464"/>
        <c:crosses val="autoZero"/>
        <c:auto val="1"/>
        <c:lblAlgn val="ctr"/>
        <c:lblOffset val="50"/>
        <c:tickLblSkip val="1"/>
      </c:catAx>
      <c:valAx>
        <c:axId val="78126464"/>
        <c:scaling>
          <c:orientation val="minMax"/>
        </c:scaling>
        <c:axPos val="l"/>
        <c:majorGridlines>
          <c:spPr>
            <a:ln>
              <a:solidFill>
                <a:schemeClr val="tx1">
                  <a:lumMod val="15000"/>
                  <a:lumOff val="85000"/>
                </a:schemeClr>
              </a:solidFill>
            </a:ln>
            <a:effectLst/>
          </c:spPr>
        </c:majorGridlines>
        <c:numFmt formatCode="0.0%" sourceLinked="1"/>
        <c:majorTickMark val="none"/>
        <c:tickLblPos val="nextTo"/>
        <c:spPr>
          <a:noFill/>
          <a:ln>
            <a:noFill/>
          </a:ln>
          <a:effectLst/>
        </c:spPr>
        <c:txPr>
          <a:bodyPr rot="-60000000" vert="horz"/>
          <a:lstStyle/>
          <a:p>
            <a:pPr>
              <a:defRPr/>
            </a:pPr>
            <a:endParaRPr lang="en-US"/>
          </a:p>
        </c:txPr>
        <c:crossAx val="78124928"/>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12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v>AFRICA</c:v>
          </c:tx>
          <c:spPr>
            <a:ln w="38100">
              <a:solidFill>
                <a:srgbClr val="000080"/>
              </a:solidFill>
              <a:prstDash val="solid"/>
            </a:ln>
          </c:spPr>
          <c:marker>
            <c:symbol val="dash"/>
            <c:size val="3"/>
            <c:spPr>
              <a:noFill/>
              <a:ln w="9525">
                <a:noFill/>
              </a:ln>
            </c:spPr>
          </c:marker>
          <c:val>
            <c:numRef>
              <c:f>Hoja2!$B$3:$K$3</c:f>
              <c:numCache>
                <c:formatCode>0%</c:formatCode>
                <c:ptCount val="10"/>
                <c:pt idx="0">
                  <c:v>0.30000000000000032</c:v>
                </c:pt>
                <c:pt idx="1">
                  <c:v>0.26</c:v>
                </c:pt>
                <c:pt idx="2">
                  <c:v>0.18000000000000024</c:v>
                </c:pt>
                <c:pt idx="3">
                  <c:v>0.28000000000000008</c:v>
                </c:pt>
                <c:pt idx="4">
                  <c:v>8.0000000000000043E-2</c:v>
                </c:pt>
                <c:pt idx="5">
                  <c:v>7.0000000000000021E-2</c:v>
                </c:pt>
                <c:pt idx="6">
                  <c:v>6.0000000000000032E-2</c:v>
                </c:pt>
                <c:pt idx="7">
                  <c:v>3.0000000000000002E-2</c:v>
                </c:pt>
                <c:pt idx="8">
                  <c:v>0.05</c:v>
                </c:pt>
                <c:pt idx="9">
                  <c:v>2.0000000000000011E-2</c:v>
                </c:pt>
              </c:numCache>
            </c:numRef>
          </c:val>
        </c:ser>
        <c:ser>
          <c:idx val="1"/>
          <c:order val="1"/>
          <c:tx>
            <c:v>ASIA</c:v>
          </c:tx>
          <c:spPr>
            <a:ln w="38100">
              <a:solidFill>
                <a:srgbClr val="FFCC00"/>
              </a:solidFill>
              <a:prstDash val="solid"/>
            </a:ln>
          </c:spPr>
          <c:marker>
            <c:symbol val="none"/>
          </c:marker>
          <c:val>
            <c:numRef>
              <c:f>Hoja2!$B$4:$K$4</c:f>
              <c:numCache>
                <c:formatCode>0%</c:formatCode>
                <c:ptCount val="10"/>
                <c:pt idx="0">
                  <c:v>0.4</c:v>
                </c:pt>
                <c:pt idx="1">
                  <c:v>0.34</c:v>
                </c:pt>
                <c:pt idx="2">
                  <c:v>0.33000000000000257</c:v>
                </c:pt>
                <c:pt idx="3">
                  <c:v>0.27</c:v>
                </c:pt>
                <c:pt idx="4">
                  <c:v>0.28000000000000008</c:v>
                </c:pt>
                <c:pt idx="5">
                  <c:v>0.21000000000000021</c:v>
                </c:pt>
                <c:pt idx="6">
                  <c:v>0.19</c:v>
                </c:pt>
                <c:pt idx="7">
                  <c:v>0.17</c:v>
                </c:pt>
                <c:pt idx="8">
                  <c:v>0.15000000000000024</c:v>
                </c:pt>
                <c:pt idx="9">
                  <c:v>0.12000000000000002</c:v>
                </c:pt>
              </c:numCache>
            </c:numRef>
          </c:val>
        </c:ser>
        <c:ser>
          <c:idx val="2"/>
          <c:order val="2"/>
          <c:tx>
            <c:v>EUROPA</c:v>
          </c:tx>
          <c:spPr>
            <a:ln w="38100">
              <a:solidFill>
                <a:srgbClr val="800000"/>
              </a:solidFill>
              <a:prstDash val="solid"/>
            </a:ln>
          </c:spPr>
          <c:marker>
            <c:symbol val="dash"/>
            <c:size val="3"/>
            <c:spPr>
              <a:noFill/>
              <a:ln w="9525">
                <a:noFill/>
              </a:ln>
            </c:spPr>
          </c:marker>
          <c:val>
            <c:numRef>
              <c:f>Hoja2!$B$5:$K$5</c:f>
              <c:numCache>
                <c:formatCode>0%</c:formatCode>
                <c:ptCount val="10"/>
                <c:pt idx="0">
                  <c:v>0.67000000000000526</c:v>
                </c:pt>
                <c:pt idx="1">
                  <c:v>0.63000000000000456</c:v>
                </c:pt>
                <c:pt idx="2">
                  <c:v>0.61000000000000065</c:v>
                </c:pt>
                <c:pt idx="3">
                  <c:v>0.60000000000000064</c:v>
                </c:pt>
                <c:pt idx="4">
                  <c:v>0.58000000000000007</c:v>
                </c:pt>
                <c:pt idx="5">
                  <c:v>0.5</c:v>
                </c:pt>
                <c:pt idx="6">
                  <c:v>0.48000000000000032</c:v>
                </c:pt>
                <c:pt idx="7">
                  <c:v>0.46</c:v>
                </c:pt>
                <c:pt idx="8">
                  <c:v>0.44</c:v>
                </c:pt>
                <c:pt idx="9">
                  <c:v>0.41000000000000031</c:v>
                </c:pt>
              </c:numCache>
            </c:numRef>
          </c:val>
        </c:ser>
        <c:ser>
          <c:idx val="3"/>
          <c:order val="3"/>
          <c:tx>
            <c:v>AMERICA LATINA</c:v>
          </c:tx>
          <c:spPr>
            <a:ln w="38100">
              <a:solidFill>
                <a:srgbClr val="008000"/>
              </a:solidFill>
              <a:prstDash val="solid"/>
            </a:ln>
          </c:spPr>
          <c:marker>
            <c:symbol val="dash"/>
            <c:size val="3"/>
            <c:spPr>
              <a:noFill/>
              <a:ln w="9525">
                <a:noFill/>
              </a:ln>
            </c:spPr>
          </c:marker>
          <c:val>
            <c:numRef>
              <c:f>Hoja2!$B$6:$K$6</c:f>
              <c:numCache>
                <c:formatCode>0%</c:formatCode>
                <c:ptCount val="10"/>
                <c:pt idx="0">
                  <c:v>0.93</c:v>
                </c:pt>
                <c:pt idx="1">
                  <c:v>0.91</c:v>
                </c:pt>
                <c:pt idx="2">
                  <c:v>0.88</c:v>
                </c:pt>
                <c:pt idx="3">
                  <c:v>0.81</c:v>
                </c:pt>
                <c:pt idx="4">
                  <c:v>0.79</c:v>
                </c:pt>
                <c:pt idx="5">
                  <c:v>0.71000000000000063</c:v>
                </c:pt>
                <c:pt idx="6">
                  <c:v>0.75000000000000422</c:v>
                </c:pt>
                <c:pt idx="7">
                  <c:v>0.84000000000000064</c:v>
                </c:pt>
                <c:pt idx="8">
                  <c:v>0.8700000000000041</c:v>
                </c:pt>
                <c:pt idx="9">
                  <c:v>0.85000000000000064</c:v>
                </c:pt>
              </c:numCache>
            </c:numRef>
          </c:val>
        </c:ser>
        <c:dLbls/>
        <c:marker val="1"/>
        <c:axId val="78288384"/>
        <c:axId val="78289920"/>
      </c:lineChart>
      <c:catAx>
        <c:axId val="78288384"/>
        <c:scaling>
          <c:orientation val="minMax"/>
        </c:scaling>
        <c:axPos val="b"/>
        <c:numFmt formatCode="General" sourceLinked="1"/>
        <c:maj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8289920"/>
        <c:crosses val="autoZero"/>
        <c:auto val="1"/>
        <c:lblAlgn val="ctr"/>
        <c:lblOffset val="100"/>
        <c:tickLblSkip val="1"/>
        <c:tickMarkSkip val="1"/>
      </c:catAx>
      <c:valAx>
        <c:axId val="78289920"/>
        <c:scaling>
          <c:orientation val="minMax"/>
        </c:scaling>
        <c:axPos val="l"/>
        <c:majorGridlines>
          <c:spPr>
            <a:ln w="3175">
              <a:solidFill>
                <a:srgbClr val="000000"/>
              </a:solidFill>
              <a:prstDash val="solid"/>
            </a:ln>
          </c:spPr>
        </c:majorGridlines>
        <c:title>
          <c:tx>
            <c:rich>
              <a:bodyPr/>
              <a:lstStyle/>
              <a:p>
                <a:pPr>
                  <a:defRPr sz="800"/>
                </a:pPr>
                <a:r>
                  <a:rPr lang="es-MX" sz="800"/>
                  <a:t>Compartición</a:t>
                </a:r>
                <a:r>
                  <a:rPr lang="es-MX" sz="800" baseline="0"/>
                  <a:t> de Ancho de Banda de Internet conectado a USA y Canadá</a:t>
                </a:r>
                <a:endParaRPr lang="es-MX" sz="800"/>
              </a:p>
            </c:rich>
          </c:tx>
          <c:layout/>
        </c:title>
        <c:numFmt formatCode="0%" sourceLinked="1"/>
        <c:maj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8288384"/>
        <c:crosses val="autoZero"/>
        <c:crossBetween val="between"/>
      </c:valAx>
      <c:spPr>
        <a:solidFill>
          <a:srgbClr val="FFFFFF"/>
        </a:solidFill>
        <a:ln w="12700">
          <a:solidFill>
            <a:srgbClr val="808080"/>
          </a:solidFill>
          <a:prstDash val="solid"/>
        </a:ln>
      </c:spPr>
    </c:plotArea>
    <c:legend>
      <c:legendPos val="r"/>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3"/>
  <c:chart>
    <c:title>
      <c:tx>
        <c:rich>
          <a:bodyPr rot="0" spcFirstLastPara="1" vertOverflow="ellipsis" vert="horz" wrap="square" anchor="ctr" anchorCtr="1"/>
          <a:lstStyle/>
          <a:p>
            <a:pPr>
              <a:defRPr sz="1000" b="0" i="0" u="none" strike="noStrike" kern="1200" spc="0" baseline="0">
                <a:solidFill>
                  <a:sysClr val="windowText" lastClr="000000"/>
                </a:solidFill>
                <a:latin typeface="+mn-lt"/>
                <a:ea typeface="+mn-ea"/>
                <a:cs typeface="+mn-cs"/>
              </a:defRPr>
            </a:pPr>
            <a:r>
              <a:rPr lang="en-US" sz="1000" b="1" i="0" baseline="0">
                <a:solidFill>
                  <a:sysClr val="windowText" lastClr="000000"/>
                </a:solidFill>
                <a:effectLst/>
              </a:rPr>
              <a:t>Países donde se alojan los contenidos de los sitios web más visitados </a:t>
            </a:r>
            <a:endParaRPr lang="es-MX" sz="1000">
              <a:solidFill>
                <a:sysClr val="windowText" lastClr="000000"/>
              </a:solidFill>
              <a:effectLst/>
            </a:endParaRPr>
          </a:p>
        </c:rich>
      </c:tx>
      <c:layout/>
      <c:spPr>
        <a:noFill/>
        <a:ln>
          <a:noFill/>
        </a:ln>
        <a:effectLst/>
      </c:spPr>
    </c:title>
    <c:plotArea>
      <c:layout/>
      <c:pieChart>
        <c:varyColors val="1"/>
        <c:ser>
          <c:idx val="0"/>
          <c:order val="0"/>
          <c:tx>
            <c:strRef>
              <c:f>Hoja1!$B$9</c:f>
              <c:strCache>
                <c:ptCount val="1"/>
                <c:pt idx="0">
                  <c:v>Sitios web más visitados </c:v>
                </c:pt>
              </c:strCache>
            </c:strRef>
          </c:tx>
          <c:dPt>
            <c:idx val="0"/>
            <c:spPr>
              <a:solidFill>
                <a:schemeClr val="accent1">
                  <a:shade val="65000"/>
                </a:schemeClr>
              </a:solidFill>
              <a:ln w="19050">
                <a:solidFill>
                  <a:schemeClr val="lt1"/>
                </a:solidFill>
              </a:ln>
              <a:effectLst/>
            </c:spPr>
          </c:dPt>
          <c:dPt>
            <c:idx val="1"/>
            <c:spPr>
              <a:solidFill>
                <a:schemeClr val="accent1"/>
              </a:solidFill>
              <a:ln w="19050">
                <a:solidFill>
                  <a:schemeClr val="lt1"/>
                </a:solidFill>
              </a:ln>
              <a:effectLst/>
            </c:spPr>
          </c:dPt>
          <c:dPt>
            <c:idx val="2"/>
            <c:spPr>
              <a:solidFill>
                <a:schemeClr val="accent1">
                  <a:tint val="65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Hoja1!$A$10:$A$12</c:f>
              <c:strCache>
                <c:ptCount val="3"/>
                <c:pt idx="0">
                  <c:v>U.S.A</c:v>
                </c:pt>
                <c:pt idx="1">
                  <c:v>Europa y Argentina</c:v>
                </c:pt>
                <c:pt idx="2">
                  <c:v>Ecuador</c:v>
                </c:pt>
              </c:strCache>
            </c:strRef>
          </c:cat>
          <c:val>
            <c:numRef>
              <c:f>Hoja1!$B$10:$B$12</c:f>
              <c:numCache>
                <c:formatCode>0.0%</c:formatCode>
                <c:ptCount val="3"/>
                <c:pt idx="0">
                  <c:v>0.54</c:v>
                </c:pt>
                <c:pt idx="1">
                  <c:v>0.31000000000000005</c:v>
                </c:pt>
                <c:pt idx="2">
                  <c:v>0.15000000000000002</c:v>
                </c:pt>
              </c:numCache>
            </c:numRef>
          </c:val>
        </c:ser>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solidFill>
      <a:schemeClr val="bg1"/>
    </a:solidFill>
    <a:ln w="9525" cap="flat" cmpd="sng" algn="ctr">
      <a:noFill/>
      <a:round/>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rot="0" vert="horz"/>
          <a:lstStyle/>
          <a:p>
            <a:pPr>
              <a:defRPr/>
            </a:pPr>
            <a:r>
              <a:rPr lang="en-US"/>
              <a:t>Contenido digital local</a:t>
            </a:r>
          </a:p>
        </c:rich>
      </c:tx>
      <c:layout/>
      <c:spPr>
        <a:noFill/>
        <a:ln>
          <a:noFill/>
        </a:ln>
        <a:effectLst/>
      </c:spPr>
    </c:title>
    <c:plotArea>
      <c:layout/>
      <c:barChart>
        <c:barDir val="col"/>
        <c:grouping val="clustered"/>
        <c:ser>
          <c:idx val="0"/>
          <c:order val="0"/>
          <c:tx>
            <c:strRef>
              <c:f>Hoja1!$B$15</c:f>
              <c:strCache>
                <c:ptCount val="1"/>
                <c:pt idx="0">
                  <c:v>Contenido Digital Local</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dLbls>
            <c:spPr>
              <a:noFill/>
              <a:ln>
                <a:noFill/>
              </a:ln>
              <a:effectLst/>
            </c:spPr>
            <c:showVal val="1"/>
            <c:extLst>
              <c:ext xmlns:c15="http://schemas.microsoft.com/office/drawing/2012/chart" uri="{CE6537A1-D6FC-4f65-9D91-7224C49458BB}">
                <c15:layout/>
                <c15:showLeaderLines val="1"/>
              </c:ext>
            </c:extLst>
          </c:dLbls>
          <c:cat>
            <c:strRef>
              <c:f>Hoja1!$A$16:$A$19</c:f>
              <c:strCache>
                <c:ptCount val="4"/>
                <c:pt idx="0">
                  <c:v>Canales Youtube</c:v>
                </c:pt>
                <c:pt idx="1">
                  <c:v>Prensa online</c:v>
                </c:pt>
                <c:pt idx="2">
                  <c:v>Radios online</c:v>
                </c:pt>
                <c:pt idx="3">
                  <c:v>ccTLDs</c:v>
                </c:pt>
              </c:strCache>
            </c:strRef>
          </c:cat>
          <c:val>
            <c:numRef>
              <c:f>Hoja1!$B$16:$B$19</c:f>
              <c:numCache>
                <c:formatCode>0</c:formatCode>
                <c:ptCount val="4"/>
                <c:pt idx="0">
                  <c:v>16</c:v>
                </c:pt>
                <c:pt idx="1">
                  <c:v>40</c:v>
                </c:pt>
                <c:pt idx="2">
                  <c:v>96</c:v>
                </c:pt>
                <c:pt idx="3">
                  <c:v>97</c:v>
                </c:pt>
              </c:numCache>
            </c:numRef>
          </c:val>
        </c:ser>
        <c:dLbls/>
        <c:gapWidth val="164"/>
        <c:overlap val="-22"/>
        <c:axId val="78314112"/>
        <c:axId val="78410880"/>
      </c:barChart>
      <c:catAx>
        <c:axId val="78314112"/>
        <c:scaling>
          <c:orientation val="minMax"/>
        </c:scaling>
        <c:axPos val="b"/>
        <c:numFmt formatCode="General" sourceLinked="1"/>
        <c:maj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78410880"/>
        <c:crosses val="autoZero"/>
        <c:auto val="1"/>
        <c:lblAlgn val="ctr"/>
        <c:lblOffset val="100"/>
      </c:catAx>
      <c:valAx>
        <c:axId val="78410880"/>
        <c:scaling>
          <c:orientation val="minMax"/>
        </c:scaling>
        <c:axPos val="l"/>
        <c:majorGridlines>
          <c:spPr>
            <a:ln>
              <a:solidFill>
                <a:schemeClr val="tx1">
                  <a:lumMod val="15000"/>
                  <a:lumOff val="85000"/>
                </a:schemeClr>
              </a:solidFill>
            </a:ln>
            <a:effectLst/>
          </c:spPr>
        </c:majorGridlines>
        <c:numFmt formatCode="0" sourceLinked="1"/>
        <c:majorTickMark val="none"/>
        <c:tickLblPos val="nextTo"/>
        <c:spPr>
          <a:noFill/>
          <a:ln>
            <a:noFill/>
          </a:ln>
          <a:effectLst/>
        </c:spPr>
        <c:txPr>
          <a:bodyPr rot="-60000000" vert="horz"/>
          <a:lstStyle/>
          <a:p>
            <a:pPr>
              <a:defRPr/>
            </a:pPr>
            <a:endParaRPr lang="en-US"/>
          </a:p>
        </c:txPr>
        <c:crossAx val="78314112"/>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12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Educación Virtual Universitaria</a:t>
            </a:r>
          </a:p>
        </c:rich>
      </c:tx>
      <c:layout/>
    </c:title>
    <c:view3D>
      <c:depthPercent val="100"/>
      <c:rAngAx val="1"/>
    </c:view3D>
    <c:floor>
      <c:spPr>
        <a:noFill/>
        <a:ln w="3175">
          <a:solidFill>
            <a:srgbClr val="808080"/>
          </a:solidFill>
          <a:prstDash val="solid"/>
        </a:ln>
      </c:spPr>
    </c:floor>
    <c:sideWall>
      <c:spPr>
        <a:noFill/>
        <a:ln w="25400">
          <a:noFill/>
        </a:ln>
      </c:spPr>
    </c:sideWall>
    <c:backWall>
      <c:spPr>
        <a:noFill/>
        <a:ln w="25400">
          <a:noFill/>
        </a:ln>
      </c:spPr>
    </c:backWall>
    <c:plotArea>
      <c:layout>
        <c:manualLayout>
          <c:layoutTarget val="inner"/>
          <c:xMode val="edge"/>
          <c:yMode val="edge"/>
          <c:x val="0.13058374771241191"/>
          <c:y val="0.16592393572452269"/>
          <c:w val="0.82305888911564251"/>
          <c:h val="0.52627826375324038"/>
        </c:manualLayout>
      </c:layout>
      <c:bar3DChart>
        <c:barDir val="col"/>
        <c:grouping val="clustered"/>
        <c:ser>
          <c:idx val="0"/>
          <c:order val="0"/>
          <c:tx>
            <c:strRef>
              <c:f>Hoja1!$E$73</c:f>
              <c:strCache>
                <c:ptCount val="1"/>
                <c:pt idx="0">
                  <c:v>Total Universidades Acreditadas</c:v>
                </c:pt>
              </c:strCache>
            </c:strRef>
          </c:tx>
          <c:spPr>
            <a:solidFill>
              <a:srgbClr val="4F81BD"/>
            </a:solidFill>
            <a:ln w="25400">
              <a:noFill/>
            </a:ln>
          </c:spPr>
          <c:dLbls>
            <c:dLbl>
              <c:idx val="0"/>
              <c:layout>
                <c:manualLayout>
                  <c:x val="6.1871616395978374E-3"/>
                  <c:y val="0.13379469434832772"/>
                </c:manualLayout>
              </c:layout>
              <c:tx>
                <c:rich>
                  <a:bodyPr/>
                  <a:lstStyle/>
                  <a:p>
                    <a:r>
                      <a:rPr lang="en-US" b="1"/>
                      <a:t>1</a:t>
                    </a:r>
                    <a:r>
                      <a:rPr lang="en-US"/>
                      <a:t>00%</a:t>
                    </a:r>
                  </a:p>
                </c:rich>
              </c:tx>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val>
            <c:numRef>
              <c:f>Hoja1!$E$74</c:f>
              <c:numCache>
                <c:formatCode>General</c:formatCode>
                <c:ptCount val="1"/>
                <c:pt idx="0">
                  <c:v>57</c:v>
                </c:pt>
              </c:numCache>
            </c:numRef>
          </c:val>
        </c:ser>
        <c:ser>
          <c:idx val="1"/>
          <c:order val="1"/>
          <c:tx>
            <c:strRef>
              <c:f>Hoja1!$F$73</c:f>
              <c:strCache>
                <c:ptCount val="1"/>
                <c:pt idx="0">
                  <c:v>Tiene Portal Web</c:v>
                </c:pt>
              </c:strCache>
            </c:strRef>
          </c:tx>
          <c:dLbls>
            <c:dLbl>
              <c:idx val="0"/>
              <c:layout>
                <c:manualLayout>
                  <c:x val="3.0935808197989213E-3"/>
                  <c:y val="0.16147635524798154"/>
                </c:manualLayout>
              </c:layout>
              <c:tx>
                <c:rich>
                  <a:bodyPr/>
                  <a:lstStyle/>
                  <a:p>
                    <a:r>
                      <a:rPr lang="en-US" b="1"/>
                      <a:t>9</a:t>
                    </a:r>
                    <a:r>
                      <a:rPr lang="en-US"/>
                      <a:t>5%</a:t>
                    </a:r>
                  </a:p>
                </c:rich>
              </c:tx>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val>
            <c:numRef>
              <c:f>Hoja1!$F$74</c:f>
              <c:numCache>
                <c:formatCode>General</c:formatCode>
                <c:ptCount val="1"/>
                <c:pt idx="0">
                  <c:v>54</c:v>
                </c:pt>
              </c:numCache>
            </c:numRef>
          </c:val>
        </c:ser>
        <c:ser>
          <c:idx val="2"/>
          <c:order val="2"/>
          <c:tx>
            <c:strRef>
              <c:f>Hoja1!$G$73</c:f>
              <c:strCache>
                <c:ptCount val="1"/>
                <c:pt idx="0">
                  <c:v>Tiene Plataforma/aula virtual</c:v>
                </c:pt>
              </c:strCache>
            </c:strRef>
          </c:tx>
          <c:dLbls>
            <c:dLbl>
              <c:idx val="0"/>
              <c:layout>
                <c:manualLayout>
                  <c:x val="0"/>
                  <c:y val="0.13379469434832775"/>
                </c:manualLayout>
              </c:layout>
              <c:tx>
                <c:rich>
                  <a:bodyPr/>
                  <a:lstStyle/>
                  <a:p>
                    <a:r>
                      <a:rPr lang="en-US" b="1"/>
                      <a:t>6</a:t>
                    </a:r>
                    <a:r>
                      <a:rPr lang="en-US"/>
                      <a:t>7%</a:t>
                    </a:r>
                  </a:p>
                </c:rich>
              </c:tx>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val>
            <c:numRef>
              <c:f>Hoja1!$G$74</c:f>
              <c:numCache>
                <c:formatCode>General</c:formatCode>
                <c:ptCount val="1"/>
                <c:pt idx="0">
                  <c:v>38</c:v>
                </c:pt>
              </c:numCache>
            </c:numRef>
          </c:val>
        </c:ser>
        <c:ser>
          <c:idx val="3"/>
          <c:order val="3"/>
          <c:tx>
            <c:strRef>
              <c:f>Hoja1!$H$73</c:f>
              <c:strCache>
                <c:ptCount val="1"/>
                <c:pt idx="0">
                  <c:v>Oferta Pregrado Online</c:v>
                </c:pt>
              </c:strCache>
            </c:strRef>
          </c:tx>
          <c:dLbls>
            <c:dLbl>
              <c:idx val="0"/>
              <c:layout>
                <c:manualLayout>
                  <c:x val="4.0216550657385927E-2"/>
                  <c:y val="-2.3068050749711619E-2"/>
                </c:manualLayout>
              </c:layout>
              <c:tx>
                <c:rich>
                  <a:bodyPr/>
                  <a:lstStyle/>
                  <a:p>
                    <a:r>
                      <a:rPr lang="en-US" b="1"/>
                      <a:t>1</a:t>
                    </a:r>
                    <a:r>
                      <a:rPr lang="en-US"/>
                      <a:t>1%</a:t>
                    </a:r>
                  </a:p>
                </c:rich>
              </c:tx>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val>
            <c:numRef>
              <c:f>Hoja1!$H$74</c:f>
              <c:numCache>
                <c:formatCode>General</c:formatCode>
                <c:ptCount val="1"/>
                <c:pt idx="0">
                  <c:v>6</c:v>
                </c:pt>
              </c:numCache>
            </c:numRef>
          </c:val>
        </c:ser>
        <c:ser>
          <c:idx val="4"/>
          <c:order val="4"/>
          <c:tx>
            <c:strRef>
              <c:f>Hoja1!$I$73</c:f>
              <c:strCache>
                <c:ptCount val="1"/>
                <c:pt idx="0">
                  <c:v>Oferta Postgrado Online</c:v>
                </c:pt>
              </c:strCache>
            </c:strRef>
          </c:tx>
          <c:dLbls>
            <c:dLbl>
              <c:idx val="0"/>
              <c:layout>
                <c:manualLayout>
                  <c:x val="3.0935808197989214E-2"/>
                  <c:y val="-3.6908881199538633E-2"/>
                </c:manualLayout>
              </c:layout>
              <c:tx>
                <c:rich>
                  <a:bodyPr/>
                  <a:lstStyle/>
                  <a:p>
                    <a:r>
                      <a:rPr lang="en-US" b="1"/>
                      <a:t>7</a:t>
                    </a:r>
                    <a:r>
                      <a:rPr lang="en-US"/>
                      <a:t>%</a:t>
                    </a:r>
                  </a:p>
                </c:rich>
              </c:tx>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val>
            <c:numRef>
              <c:f>Hoja1!$I$74</c:f>
              <c:numCache>
                <c:formatCode>General</c:formatCode>
                <c:ptCount val="1"/>
                <c:pt idx="0">
                  <c:v>4</c:v>
                </c:pt>
              </c:numCache>
            </c:numRef>
          </c:val>
        </c:ser>
        <c:dLbls/>
        <c:gapWidth val="75"/>
        <c:shape val="box"/>
        <c:axId val="127225216"/>
        <c:axId val="127239296"/>
        <c:axId val="0"/>
      </c:bar3DChart>
      <c:catAx>
        <c:axId val="127225216"/>
        <c:scaling>
          <c:orientation val="minMax"/>
        </c:scaling>
        <c:delete val="1"/>
        <c:axPos val="b"/>
        <c:majorTickMark val="none"/>
        <c:tickLblPos val="none"/>
        <c:crossAx val="127239296"/>
        <c:crosses val="autoZero"/>
        <c:auto val="1"/>
        <c:lblAlgn val="ctr"/>
        <c:lblOffset val="100"/>
      </c:catAx>
      <c:valAx>
        <c:axId val="127239296"/>
        <c:scaling>
          <c:orientation val="minMax"/>
        </c:scaling>
        <c:axPos val="l"/>
        <c:majorGridlines>
          <c:spPr>
            <a:ln w="3175">
              <a:solidFill>
                <a:srgbClr val="808080"/>
              </a:solidFill>
              <a:prstDash val="solid"/>
            </a:ln>
          </c:spPr>
        </c:majorGridlines>
        <c:numFmt formatCode="General" sourceLinked="1"/>
        <c:majorTickMark val="none"/>
        <c:tickLblPos val="nextTo"/>
        <c:spPr>
          <a:ln w="9525">
            <a:noFill/>
          </a:ln>
        </c:spPr>
        <c:crossAx val="127225216"/>
        <c:crosses val="autoZero"/>
        <c:crossBetween val="between"/>
      </c:valAx>
      <c:spPr>
        <a:noFill/>
        <a:ln w="25400">
          <a:noFill/>
        </a:ln>
      </c:spPr>
    </c:plotArea>
    <c:legend>
      <c:legendPos val="b"/>
      <c:layout>
        <c:manualLayout>
          <c:xMode val="edge"/>
          <c:yMode val="edge"/>
          <c:x val="0.21780971266895116"/>
          <c:y val="0.69603468287573467"/>
          <c:w val="0.6023149108468927"/>
          <c:h val="0.30270689055434352"/>
        </c:manualLayout>
      </c:layout>
    </c:legend>
    <c:plotVisOnly val="1"/>
    <c:dispBlanksAs val="gap"/>
  </c:chart>
  <c:spPr>
    <a:solidFill>
      <a:srgbClr val="FFFFFF"/>
    </a:solidFill>
    <a:ln w="3175">
      <a:noFill/>
      <a:prstDash val="solid"/>
    </a:ln>
  </c:spPr>
  <c:txPr>
    <a:bodyPr/>
    <a:lstStyle/>
    <a:p>
      <a:pPr>
        <a:defRPr sz="1200" b="0" i="0" u="none" strike="noStrike" baseline="0">
          <a:solidFill>
            <a:srgbClr val="000000"/>
          </a:solidFill>
          <a:latin typeface="Calibri"/>
          <a:ea typeface="Calibri"/>
          <a:cs typeface="Calibri"/>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s-EC"/>
              <a:t>Sector Empresarial dedicado a la enseñanza</a:t>
            </a:r>
            <a:endParaRPr lang="en-US"/>
          </a:p>
        </c:rich>
      </c:tx>
      <c:layout/>
    </c:title>
    <c:plotArea>
      <c:layout>
        <c:manualLayout>
          <c:layoutTarget val="inner"/>
          <c:xMode val="edge"/>
          <c:yMode val="edge"/>
          <c:x val="0.23156026045829145"/>
          <c:y val="0.15269847980411844"/>
          <c:w val="0.48932160310244149"/>
          <c:h val="0.52632176011555598"/>
        </c:manualLayout>
      </c:layout>
      <c:pieChart>
        <c:varyColors val="1"/>
        <c:ser>
          <c:idx val="0"/>
          <c:order val="0"/>
          <c:explosion val="25"/>
          <c:dLbls>
            <c:spPr>
              <a:noFill/>
              <a:ln>
                <a:noFill/>
              </a:ln>
              <a:effectLst/>
            </c:spPr>
            <c:showVal val="1"/>
            <c:showLeaderLines val="1"/>
            <c:extLst>
              <c:ext xmlns:c15="http://schemas.microsoft.com/office/drawing/2012/chart" uri="{CE6537A1-D6FC-4f65-9D91-7224C49458BB}">
                <c15:layout/>
              </c:ext>
            </c:extLst>
          </c:dLbls>
          <c:cat>
            <c:strRef>
              <c:f>Hoja2!$A$13:$A$17</c:f>
              <c:strCache>
                <c:ptCount val="5"/>
                <c:pt idx="0">
                  <c:v>Enseñanza Preprimaria y Primaria</c:v>
                </c:pt>
                <c:pt idx="1">
                  <c:v>Secundaria</c:v>
                </c:pt>
                <c:pt idx="2">
                  <c:v>Enseñanza Superior</c:v>
                </c:pt>
                <c:pt idx="3">
                  <c:v>Actividades de Apoyo a la Enseñanza</c:v>
                </c:pt>
                <c:pt idx="4">
                  <c:v>Otros tipos de enseñanza</c:v>
                </c:pt>
              </c:strCache>
            </c:strRef>
          </c:cat>
          <c:val>
            <c:numRef>
              <c:f>Hoja2!$C$13:$C$17</c:f>
              <c:numCache>
                <c:formatCode>0.0%</c:formatCode>
                <c:ptCount val="5"/>
                <c:pt idx="0">
                  <c:v>0.28404669260700388</c:v>
                </c:pt>
                <c:pt idx="1">
                  <c:v>0.33463035019455351</c:v>
                </c:pt>
                <c:pt idx="2">
                  <c:v>4.0856031128404899E-2</c:v>
                </c:pt>
                <c:pt idx="3">
                  <c:v>3.5019455252918288E-2</c:v>
                </c:pt>
                <c:pt idx="4">
                  <c:v>0.30544747081712081</c:v>
                </c:pt>
              </c:numCache>
            </c:numRef>
          </c:val>
        </c:ser>
        <c:dLbls/>
        <c:firstSliceAng val="0"/>
      </c:pieChart>
      <c:spPr>
        <a:noFill/>
        <a:ln w="25400">
          <a:noFill/>
        </a:ln>
      </c:spPr>
    </c:plotArea>
    <c:legend>
      <c:legendPos val="r"/>
      <c:layout>
        <c:manualLayout>
          <c:xMode val="edge"/>
          <c:yMode val="edge"/>
          <c:x val="0.20793198999043608"/>
          <c:y val="0.7263689689795485"/>
          <c:w val="0.58992106900730346"/>
          <c:h val="0.27307756693535157"/>
        </c:manualLayout>
      </c:layout>
    </c:legend>
    <c:plotVisOnly val="1"/>
    <c:dispBlanksAs val="zero"/>
  </c:chart>
  <c:spPr>
    <a:noFill/>
    <a:ln>
      <a:noFill/>
    </a:ln>
  </c:spPr>
  <c:txPr>
    <a:bodyPr/>
    <a:lstStyle/>
    <a:p>
      <a:pPr>
        <a:defRPr sz="12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Otros tipos de enseñanza</a:t>
            </a:r>
          </a:p>
        </c:rich>
      </c:tx>
      <c:layout/>
    </c:title>
    <c:plotArea>
      <c:layout>
        <c:manualLayout>
          <c:layoutTarget val="inner"/>
          <c:xMode val="edge"/>
          <c:yMode val="edge"/>
          <c:x val="0.21796145440095394"/>
          <c:y val="0.13241623348613485"/>
          <c:w val="0.55791868158343905"/>
          <c:h val="0.62818897637795279"/>
        </c:manualLayout>
      </c:layout>
      <c:pieChart>
        <c:varyColors val="1"/>
        <c:ser>
          <c:idx val="0"/>
          <c:order val="0"/>
          <c:explosion val="25"/>
          <c:dLbls>
            <c:dLbl>
              <c:idx val="0"/>
              <c:layout/>
              <c:tx>
                <c:rich>
                  <a:bodyPr/>
                  <a:lstStyle/>
                  <a:p>
                    <a:r>
                      <a:rPr lang="en-US" b="1"/>
                      <a:t>8</a:t>
                    </a:r>
                    <a:r>
                      <a:rPr lang="en-US"/>
                      <a:t>8,5%</a:t>
                    </a:r>
                  </a:p>
                </c:rich>
              </c:tx>
              <c:dLblPos val="ctr"/>
              <c:showPercent val="1"/>
              <c:extLst>
                <c:ext xmlns:c15="http://schemas.microsoft.com/office/drawing/2012/chart" uri="{CE6537A1-D6FC-4f65-9D91-7224C49458BB}">
                  <c15:layout/>
                </c:ext>
              </c:extLst>
            </c:dLbl>
            <c:dLbl>
              <c:idx val="1"/>
              <c:layout>
                <c:manualLayout>
                  <c:x val="-8.0258257854326446E-3"/>
                  <c:y val="0.16575907427460937"/>
                </c:manualLayout>
              </c:layout>
              <c:tx>
                <c:rich>
                  <a:bodyPr/>
                  <a:lstStyle/>
                  <a:p>
                    <a:r>
                      <a:rPr lang="en-US" b="1"/>
                      <a:t>1</a:t>
                    </a:r>
                    <a:r>
                      <a:rPr lang="en-US"/>
                      <a:t>0,2%</a:t>
                    </a:r>
                  </a:p>
                </c:rich>
              </c:tx>
              <c:dLblPos val="bestFit"/>
              <c:showPercent val="1"/>
              <c:extLst>
                <c:ext xmlns:c15="http://schemas.microsoft.com/office/drawing/2012/chart" uri="{CE6537A1-D6FC-4f65-9D91-7224C49458BB}">
                  <c15:layout/>
                </c:ext>
              </c:extLst>
            </c:dLbl>
            <c:dLbl>
              <c:idx val="2"/>
              <c:layout>
                <c:manualLayout>
                  <c:x val="6.3764289657955414E-2"/>
                  <c:y val="0.12261921928205012"/>
                </c:manualLayout>
              </c:layout>
              <c:tx>
                <c:rich>
                  <a:bodyPr/>
                  <a:lstStyle/>
                  <a:p>
                    <a:r>
                      <a:rPr lang="en-US" b="1"/>
                      <a:t>1</a:t>
                    </a:r>
                    <a:r>
                      <a:rPr lang="en-US"/>
                      <a:t>,3%</a:t>
                    </a:r>
                  </a:p>
                </c:rich>
              </c:tx>
              <c:dLblPos val="bestFit"/>
              <c:showPercent val="1"/>
              <c:extLst>
                <c:ext xmlns:c15="http://schemas.microsoft.com/office/drawing/2012/chart" uri="{CE6537A1-D6FC-4f65-9D91-7224C49458BB}">
                  <c15:layout/>
                </c:ext>
              </c:extLst>
            </c:dLbl>
            <c:spPr>
              <a:noFill/>
              <a:ln>
                <a:noFill/>
              </a:ln>
              <a:effectLst/>
            </c:spPr>
            <c:dLblPos val="ctr"/>
            <c:showPercent val="1"/>
            <c:showLeaderLines val="1"/>
            <c:extLst>
              <c:ext xmlns:c15="http://schemas.microsoft.com/office/drawing/2012/chart" uri="{CE6537A1-D6FC-4f65-9D91-7224C49458BB}"/>
            </c:extLst>
          </c:dLbls>
          <c:cat>
            <c:strRef>
              <c:f>ESTADISTICAS!$D$19:$F$19</c:f>
              <c:strCache>
                <c:ptCount val="3"/>
                <c:pt idx="0">
                  <c:v>Administración</c:v>
                </c:pt>
                <c:pt idx="1">
                  <c:v> Producción de contenidos digitales educativos</c:v>
                </c:pt>
                <c:pt idx="2">
                  <c:v>Importacion y exportacion</c:v>
                </c:pt>
              </c:strCache>
            </c:strRef>
          </c:cat>
          <c:val>
            <c:numRef>
              <c:f>ESTADISTICAS!$D$20:$F$20</c:f>
              <c:numCache>
                <c:formatCode>0.0%</c:formatCode>
                <c:ptCount val="3"/>
                <c:pt idx="0">
                  <c:v>0.88535031847133749</c:v>
                </c:pt>
                <c:pt idx="1">
                  <c:v>0.10191082802547766</c:v>
                </c:pt>
                <c:pt idx="2">
                  <c:v>1.2738853503184714E-2</c:v>
                </c:pt>
              </c:numCache>
            </c:numRef>
          </c:val>
        </c:ser>
        <c:dLbls>
          <c:showPercent val="1"/>
        </c:dLbls>
        <c:firstSliceAng val="0"/>
      </c:pieChart>
    </c:plotArea>
    <c:legend>
      <c:legendPos val="b"/>
      <c:layout>
        <c:manualLayout>
          <c:xMode val="edge"/>
          <c:yMode val="edge"/>
          <c:x val="0.13481541511066344"/>
          <c:y val="0.81486973524282624"/>
          <c:w val="0.77018136988787389"/>
          <c:h val="0.18202117352780581"/>
        </c:manualLayout>
      </c:layout>
    </c:legend>
    <c:plotVisOnly val="1"/>
    <c:dispBlanksAs val="zero"/>
  </c:chart>
  <c:spPr>
    <a:ln>
      <a:noFill/>
    </a:ln>
  </c:spPr>
  <c:txPr>
    <a:bodyPr/>
    <a:lstStyle/>
    <a:p>
      <a:pPr>
        <a:defRPr sz="12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rot="0" vert="horz"/>
          <a:lstStyle/>
          <a:p>
            <a:pPr>
              <a:defRPr/>
            </a:pPr>
            <a:r>
              <a:rPr lang="es-MX"/>
              <a:t>Formación virtual</a:t>
            </a:r>
          </a:p>
        </c:rich>
      </c:tx>
      <c:layout/>
      <c:spPr>
        <a:noFill/>
        <a:ln>
          <a:noFill/>
        </a:ln>
        <a:effectLst/>
      </c:spPr>
    </c:title>
    <c:plotArea>
      <c:layout/>
      <c:barChart>
        <c:barDir val="col"/>
        <c:grouping val="clustered"/>
        <c:ser>
          <c:idx val="0"/>
          <c:order val="0"/>
          <c:tx>
            <c:strRef>
              <c:f>Estadisticas!$B$4</c:f>
              <c:strCache>
                <c:ptCount val="1"/>
                <c:pt idx="0">
                  <c:v>Cuarto Nivel</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dLbls>
            <c:dLbl>
              <c:idx val="0"/>
              <c:layout/>
              <c:tx>
                <c:rich>
                  <a:bodyPr/>
                  <a:lstStyle/>
                  <a:p>
                    <a:r>
                      <a:rPr lang="en-US" sz="800" b="1"/>
                      <a:t>4</a:t>
                    </a:r>
                    <a:r>
                      <a:rPr lang="en-US"/>
                      <a:t>0%</a:t>
                    </a:r>
                  </a:p>
                </c:rich>
              </c:tx>
              <c:showVal val="1"/>
              <c:extLst>
                <c:ext xmlns:c15="http://schemas.microsoft.com/office/drawing/2012/chart" uri="{CE6537A1-D6FC-4f65-9D91-7224C49458BB}">
                  <c15:layout/>
                </c:ext>
              </c:extLst>
            </c:dLbl>
            <c:dLbl>
              <c:idx val="1"/>
              <c:layout/>
              <c:tx>
                <c:rich>
                  <a:bodyPr/>
                  <a:lstStyle/>
                  <a:p>
                    <a:r>
                      <a:rPr lang="en-US" sz="800" b="1"/>
                      <a:t>2</a:t>
                    </a:r>
                    <a:r>
                      <a:rPr lang="en-US"/>
                      <a:t>1%</a:t>
                    </a:r>
                  </a:p>
                </c:rich>
              </c:tx>
              <c:showVal val="1"/>
              <c:extLst>
                <c:ext xmlns:c15="http://schemas.microsoft.com/office/drawing/2012/chart" uri="{CE6537A1-D6FC-4f65-9D91-7224C49458BB}">
                  <c15:layout/>
                </c:ext>
              </c:extLst>
            </c:dLbl>
            <c:spPr>
              <a:noFill/>
              <a:ln>
                <a:noFill/>
              </a:ln>
              <a:effectLst/>
            </c:spPr>
            <c:txPr>
              <a:bodyPr rot="0" vert="horz"/>
              <a:lstStyle/>
              <a:p>
                <a:pPr>
                  <a:defRPr/>
                </a:pPr>
                <a:endParaRPr lang="en-US"/>
              </a:p>
            </c:txPr>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Estadisticas!$G$3:$H$3</c:f>
              <c:strCache>
                <c:ptCount val="2"/>
                <c:pt idx="0">
                  <c:v>si</c:v>
                </c:pt>
                <c:pt idx="1">
                  <c:v>no</c:v>
                </c:pt>
              </c:strCache>
            </c:strRef>
          </c:cat>
          <c:val>
            <c:numRef>
              <c:f>Estadisticas!$G$4:$H$4</c:f>
              <c:numCache>
                <c:formatCode>General</c:formatCode>
                <c:ptCount val="2"/>
                <c:pt idx="0">
                  <c:v>50</c:v>
                </c:pt>
                <c:pt idx="1">
                  <c:v>13</c:v>
                </c:pt>
              </c:numCache>
            </c:numRef>
          </c:val>
        </c:ser>
        <c:ser>
          <c:idx val="1"/>
          <c:order val="1"/>
          <c:tx>
            <c:strRef>
              <c:f>Estadisticas!$B$5</c:f>
              <c:strCache>
                <c:ptCount val="1"/>
                <c:pt idx="0">
                  <c:v>Tercer Nivel</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dLbls>
            <c:dLbl>
              <c:idx val="0"/>
              <c:layout/>
              <c:tx>
                <c:rich>
                  <a:bodyPr/>
                  <a:lstStyle/>
                  <a:p>
                    <a:r>
                      <a:rPr lang="en-US" sz="800" b="1"/>
                      <a:t>5</a:t>
                    </a:r>
                    <a:r>
                      <a:rPr lang="en-US"/>
                      <a:t>8%</a:t>
                    </a:r>
                  </a:p>
                </c:rich>
              </c:tx>
              <c:showVal val="1"/>
              <c:extLst>
                <c:ext xmlns:c15="http://schemas.microsoft.com/office/drawing/2012/chart" uri="{CE6537A1-D6FC-4f65-9D91-7224C49458BB}">
                  <c15:layout/>
                </c:ext>
              </c:extLst>
            </c:dLbl>
            <c:dLbl>
              <c:idx val="1"/>
              <c:layout/>
              <c:tx>
                <c:rich>
                  <a:bodyPr/>
                  <a:lstStyle/>
                  <a:p>
                    <a:r>
                      <a:rPr lang="en-US" sz="800" b="1"/>
                      <a:t>6</a:t>
                    </a:r>
                    <a:r>
                      <a:rPr lang="en-US"/>
                      <a:t>7%</a:t>
                    </a:r>
                  </a:p>
                </c:rich>
              </c:tx>
              <c:showVal val="1"/>
              <c:extLst>
                <c:ext xmlns:c15="http://schemas.microsoft.com/office/drawing/2012/chart" uri="{CE6537A1-D6FC-4f65-9D91-7224C49458BB}">
                  <c15:layout/>
                </c:ext>
              </c:extLst>
            </c:dLbl>
            <c:spPr>
              <a:noFill/>
              <a:ln>
                <a:noFill/>
              </a:ln>
              <a:effectLst/>
            </c:spPr>
            <c:txPr>
              <a:bodyPr rot="0" vert="horz"/>
              <a:lstStyle/>
              <a:p>
                <a:pPr>
                  <a:defRPr/>
                </a:pPr>
                <a:endParaRPr lang="en-US"/>
              </a:p>
            </c:txPr>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Estadisticas!$G$3:$H$3</c:f>
              <c:strCache>
                <c:ptCount val="2"/>
                <c:pt idx="0">
                  <c:v>si</c:v>
                </c:pt>
                <c:pt idx="1">
                  <c:v>no</c:v>
                </c:pt>
              </c:strCache>
            </c:strRef>
          </c:cat>
          <c:val>
            <c:numRef>
              <c:f>Estadisticas!$G$5:$H$5</c:f>
              <c:numCache>
                <c:formatCode>General</c:formatCode>
                <c:ptCount val="2"/>
                <c:pt idx="0">
                  <c:v>73</c:v>
                </c:pt>
                <c:pt idx="1">
                  <c:v>42</c:v>
                </c:pt>
              </c:numCache>
            </c:numRef>
          </c:val>
        </c:ser>
        <c:ser>
          <c:idx val="2"/>
          <c:order val="2"/>
          <c:tx>
            <c:strRef>
              <c:f>Estadisticas!$B$6</c:f>
              <c:strCache>
                <c:ptCount val="1"/>
                <c:pt idx="0">
                  <c:v>Secundaria</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dLbls>
            <c:dLbl>
              <c:idx val="0"/>
              <c:layout/>
              <c:tx>
                <c:rich>
                  <a:bodyPr/>
                  <a:lstStyle/>
                  <a:p>
                    <a:r>
                      <a:rPr lang="en-US" sz="800" b="1">
                        <a:solidFill>
                          <a:sysClr val="windowText" lastClr="000000"/>
                        </a:solidFill>
                      </a:rPr>
                      <a:t>2</a:t>
                    </a:r>
                    <a:r>
                      <a:rPr lang="en-US"/>
                      <a:t>%</a:t>
                    </a:r>
                  </a:p>
                </c:rich>
              </c:tx>
              <c:showVal val="1"/>
              <c:extLst>
                <c:ext xmlns:c15="http://schemas.microsoft.com/office/drawing/2012/chart" uri="{CE6537A1-D6FC-4f65-9D91-7224C49458BB}">
                  <c15:layout/>
                </c:ext>
              </c:extLst>
            </c:dLbl>
            <c:dLbl>
              <c:idx val="1"/>
              <c:layout/>
              <c:tx>
                <c:rich>
                  <a:bodyPr/>
                  <a:lstStyle/>
                  <a:p>
                    <a:r>
                      <a:rPr lang="en-US" sz="800" b="1">
                        <a:solidFill>
                          <a:sysClr val="windowText" lastClr="000000"/>
                        </a:solidFill>
                      </a:rPr>
                      <a:t>1</a:t>
                    </a:r>
                    <a:r>
                      <a:rPr lang="en-US"/>
                      <a:t>3%</a:t>
                    </a:r>
                  </a:p>
                </c:rich>
              </c:tx>
              <c:showVal val="1"/>
              <c:extLst>
                <c:ext xmlns:c15="http://schemas.microsoft.com/office/drawing/2012/chart" uri="{CE6537A1-D6FC-4f65-9D91-7224C49458BB}">
                  <c15:layout/>
                </c:ext>
              </c:extLst>
            </c:dLbl>
            <c:spPr>
              <a:noFill/>
              <a:ln>
                <a:noFill/>
              </a:ln>
              <a:effectLst/>
            </c:spPr>
            <c:txPr>
              <a:bodyPr rot="0" vert="horz"/>
              <a:lstStyle/>
              <a:p>
                <a:pPr>
                  <a:defRPr/>
                </a:pPr>
                <a:endParaRPr lang="en-US"/>
              </a:p>
            </c:txPr>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Estadisticas!$G$3:$H$3</c:f>
              <c:strCache>
                <c:ptCount val="2"/>
                <c:pt idx="0">
                  <c:v>si</c:v>
                </c:pt>
                <c:pt idx="1">
                  <c:v>no</c:v>
                </c:pt>
              </c:strCache>
            </c:strRef>
          </c:cat>
          <c:val>
            <c:numRef>
              <c:f>Estadisticas!$G$6:$H$6</c:f>
              <c:numCache>
                <c:formatCode>General</c:formatCode>
                <c:ptCount val="2"/>
                <c:pt idx="0">
                  <c:v>2</c:v>
                </c:pt>
                <c:pt idx="1">
                  <c:v>8</c:v>
                </c:pt>
              </c:numCache>
            </c:numRef>
          </c:val>
        </c:ser>
        <c:ser>
          <c:idx val="3"/>
          <c:order val="3"/>
          <c:tx>
            <c:strRef>
              <c:f>Estadisticas!$E$2</c:f>
              <c:strCache>
                <c:ptCount val="1"/>
                <c:pt idx="0">
                  <c:v>Total</c:v>
                </c:pt>
              </c:strCache>
            </c:strRef>
          </c:tx>
          <c:spPr>
            <a:pattFill prst="narHorz">
              <a:fgClr>
                <a:schemeClr val="accent6">
                  <a:lumMod val="60000"/>
                </a:schemeClr>
              </a:fgClr>
              <a:bgClr>
                <a:schemeClr val="accent6">
                  <a:lumMod val="60000"/>
                  <a:lumMod val="20000"/>
                  <a:lumOff val="80000"/>
                </a:schemeClr>
              </a:bgClr>
            </a:pattFill>
            <a:ln>
              <a:noFill/>
            </a:ln>
            <a:effectLst>
              <a:innerShdw blurRad="114300">
                <a:schemeClr val="accent6">
                  <a:lumMod val="60000"/>
                </a:schemeClr>
              </a:innerShdw>
            </a:effectLst>
          </c:spPr>
          <c:dLbls>
            <c:dLbl>
              <c:idx val="0"/>
              <c:layout/>
              <c:tx>
                <c:rich>
                  <a:bodyPr/>
                  <a:lstStyle/>
                  <a:p>
                    <a:r>
                      <a:rPr lang="en-US">
                        <a:solidFill>
                          <a:sysClr val="windowText" lastClr="000000"/>
                        </a:solidFill>
                      </a:rPr>
                      <a:t>6</a:t>
                    </a:r>
                    <a:r>
                      <a:rPr lang="en-US"/>
                      <a:t>6%</a:t>
                    </a:r>
                  </a:p>
                </c:rich>
              </c:tx>
              <c:showVal val="1"/>
              <c:extLst>
                <c:ext xmlns:c15="http://schemas.microsoft.com/office/drawing/2012/chart" uri="{CE6537A1-D6FC-4f65-9D91-7224C49458BB}">
                  <c15:layout/>
                </c:ext>
              </c:extLst>
            </c:dLbl>
            <c:dLbl>
              <c:idx val="1"/>
              <c:layout/>
              <c:tx>
                <c:rich>
                  <a:bodyPr/>
                  <a:lstStyle/>
                  <a:p>
                    <a:r>
                      <a:rPr lang="en-US">
                        <a:solidFill>
                          <a:sysClr val="windowText" lastClr="000000"/>
                        </a:solidFill>
                      </a:rPr>
                      <a:t>3</a:t>
                    </a:r>
                    <a:r>
                      <a:rPr lang="en-US"/>
                      <a:t>4%</a:t>
                    </a:r>
                  </a:p>
                </c:rich>
              </c:tx>
              <c:showVal val="1"/>
              <c:extLst>
                <c:ext xmlns:c15="http://schemas.microsoft.com/office/drawing/2012/chart" uri="{CE6537A1-D6FC-4f65-9D91-7224C49458BB}">
                  <c15:layout/>
                </c:ext>
              </c:extLst>
            </c:dLbl>
            <c:spPr>
              <a:noFill/>
              <a:ln>
                <a:noFill/>
              </a:ln>
              <a:effectLst/>
            </c:spPr>
            <c:txPr>
              <a:bodyPr rot="0" vert="horz"/>
              <a:lstStyle/>
              <a:p>
                <a:pPr>
                  <a:defRPr/>
                </a:pPr>
                <a:endParaRPr lang="en-US"/>
              </a:p>
            </c:txPr>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Estadisticas!$G$7:$H$7</c:f>
              <c:numCache>
                <c:formatCode>General</c:formatCode>
                <c:ptCount val="2"/>
                <c:pt idx="0">
                  <c:v>125</c:v>
                </c:pt>
                <c:pt idx="1">
                  <c:v>63</c:v>
                </c:pt>
              </c:numCache>
            </c:numRef>
          </c:val>
        </c:ser>
        <c:dLbls/>
        <c:gapWidth val="164"/>
        <c:overlap val="-22"/>
        <c:axId val="80125312"/>
        <c:axId val="80024704"/>
      </c:barChart>
      <c:catAx>
        <c:axId val="80125312"/>
        <c:scaling>
          <c:orientation val="minMax"/>
        </c:scaling>
        <c:axPos val="b"/>
        <c:numFmt formatCode="General" sourceLinked="1"/>
        <c:maj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n-US"/>
          </a:p>
        </c:txPr>
        <c:crossAx val="80024704"/>
        <c:crosses val="autoZero"/>
        <c:auto val="1"/>
        <c:lblAlgn val="ctr"/>
        <c:lblOffset val="100"/>
      </c:catAx>
      <c:valAx>
        <c:axId val="80024704"/>
        <c:scaling>
          <c:orientation val="minMax"/>
        </c:scaling>
        <c:axPos val="l"/>
        <c:majorGridlines>
          <c:spPr>
            <a:ln>
              <a:solidFill>
                <a:schemeClr val="tx1">
                  <a:lumMod val="15000"/>
                  <a:lumOff val="85000"/>
                </a:schemeClr>
              </a:solidFill>
            </a:ln>
            <a:effectLst/>
          </c:spPr>
        </c:majorGridlines>
        <c:title>
          <c:tx>
            <c:rich>
              <a:bodyPr rot="-5400000" vert="horz"/>
              <a:lstStyle/>
              <a:p>
                <a:pPr>
                  <a:defRPr/>
                </a:pPr>
                <a:r>
                  <a:rPr lang="es-MX"/>
                  <a:t>Número de encuestas</a:t>
                </a:r>
              </a:p>
            </c:rich>
          </c:tx>
          <c:layout/>
          <c:spPr>
            <a:noFill/>
            <a:ln>
              <a:noFill/>
            </a:ln>
            <a:effectLst/>
          </c:spPr>
        </c:title>
        <c:numFmt formatCode="General" sourceLinked="1"/>
        <c:majorTickMark val="none"/>
        <c:tickLblPos val="nextTo"/>
        <c:spPr>
          <a:noFill/>
          <a:ln>
            <a:noFill/>
          </a:ln>
          <a:effectLst/>
        </c:spPr>
        <c:txPr>
          <a:bodyPr rot="-60000000" vert="horz"/>
          <a:lstStyle/>
          <a:p>
            <a:pPr>
              <a:defRPr/>
            </a:pPr>
            <a:endParaRPr lang="en-US"/>
          </a:p>
        </c:txPr>
        <c:crossAx val="80125312"/>
        <c:crosses val="autoZero"/>
        <c:crossBetween val="between"/>
      </c:valAx>
      <c:spPr>
        <a:noFill/>
        <a:ln>
          <a:noFill/>
        </a:ln>
        <a:effectLst/>
      </c:spPr>
    </c:plotArea>
    <c:legend>
      <c:legendPos val="b"/>
      <c:layout/>
      <c:spPr>
        <a:noFill/>
        <a:ln>
          <a:noFill/>
        </a:ln>
        <a:effectLst/>
      </c:spPr>
      <c:txPr>
        <a:bodyPr rot="0" vert="horz"/>
        <a:lstStyle/>
        <a:p>
          <a:pPr>
            <a:defRPr/>
          </a:pPr>
          <a:endParaRPr lang="en-US"/>
        </a:p>
      </c:txPr>
    </c:legend>
    <c:plotVisOnly val="1"/>
    <c:dispBlanksAs val="gap"/>
  </c:chart>
  <c:spPr>
    <a:solidFill>
      <a:schemeClr val="bg1"/>
    </a:solidFill>
    <a:ln w="9525" cap="flat" cmpd="sng" algn="ctr">
      <a:noFill/>
      <a:round/>
    </a:ln>
    <a:effectLst/>
  </c:spPr>
  <c:txPr>
    <a:bodyPr/>
    <a:lstStyle/>
    <a:p>
      <a:pPr>
        <a:defRPr sz="1200"/>
      </a:pPr>
      <a:endParaRPr lang="en-US"/>
    </a:p>
  </c:txPr>
  <c:externalData r:id="rId1"/>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006C65-9BB1-4ACA-ADF1-97772A4F6800}" type="datetimeFigureOut">
              <a:rPr lang="en-US" smtClean="0"/>
              <a:pPr/>
              <a:t>8/6/2015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A079F8-5F27-453F-8C52-FB62F4FBD2B2}" type="slidenum">
              <a:rPr lang="en-US" smtClean="0"/>
              <a:pPr/>
              <a:t>‹#›</a:t>
            </a:fld>
            <a:endParaRPr lang="en-US"/>
          </a:p>
        </p:txBody>
      </p:sp>
    </p:spTree>
    <p:extLst>
      <p:ext uri="{BB962C8B-B14F-4D97-AF65-F5344CB8AC3E}">
        <p14:creationId xmlns:p14="http://schemas.microsoft.com/office/powerpoint/2010/main" xmlns="" val="2639030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D63B6-AB84-4D6D-AD2F-7ABD9E5ED264}" type="datetimeFigureOut">
              <a:rPr lang="en-US" smtClean="0"/>
              <a:pPr/>
              <a:t>8/6/2015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B02B8-0D2C-4D13-AF7D-0083ACB26C43}" type="slidenum">
              <a:rPr lang="en-US" smtClean="0"/>
              <a:pPr/>
              <a:t>‹#›</a:t>
            </a:fld>
            <a:endParaRPr lang="en-US"/>
          </a:p>
        </p:txBody>
      </p:sp>
    </p:spTree>
    <p:extLst>
      <p:ext uri="{BB962C8B-B14F-4D97-AF65-F5344CB8AC3E}">
        <p14:creationId xmlns:p14="http://schemas.microsoft.com/office/powerpoint/2010/main" xmlns="" val="37069763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1</a:t>
            </a:fld>
            <a:endParaRPr lang="en-US"/>
          </a:p>
        </p:txBody>
      </p:sp>
    </p:spTree>
    <p:extLst>
      <p:ext uri="{BB962C8B-B14F-4D97-AF65-F5344CB8AC3E}">
        <p14:creationId xmlns:p14="http://schemas.microsoft.com/office/powerpoint/2010/main" xmlns="" val="187007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12</a:t>
            </a:fld>
            <a:endParaRPr lang="en-US"/>
          </a:p>
        </p:txBody>
      </p:sp>
    </p:spTree>
    <p:extLst>
      <p:ext uri="{BB962C8B-B14F-4D97-AF65-F5344CB8AC3E}">
        <p14:creationId xmlns:p14="http://schemas.microsoft.com/office/powerpoint/2010/main" xmlns="" val="941425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13</a:t>
            </a:fld>
            <a:endParaRPr lang="en-US"/>
          </a:p>
        </p:txBody>
      </p:sp>
    </p:spTree>
    <p:extLst>
      <p:ext uri="{BB962C8B-B14F-4D97-AF65-F5344CB8AC3E}">
        <p14:creationId xmlns:p14="http://schemas.microsoft.com/office/powerpoint/2010/main" xmlns="" val="3544053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14</a:t>
            </a:fld>
            <a:endParaRPr lang="en-US"/>
          </a:p>
        </p:txBody>
      </p:sp>
    </p:spTree>
    <p:extLst>
      <p:ext uri="{BB962C8B-B14F-4D97-AF65-F5344CB8AC3E}">
        <p14:creationId xmlns:p14="http://schemas.microsoft.com/office/powerpoint/2010/main" xmlns="" val="1446974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15</a:t>
            </a:fld>
            <a:endParaRPr lang="en-US"/>
          </a:p>
        </p:txBody>
      </p:sp>
    </p:spTree>
    <p:extLst>
      <p:ext uri="{BB962C8B-B14F-4D97-AF65-F5344CB8AC3E}">
        <p14:creationId xmlns:p14="http://schemas.microsoft.com/office/powerpoint/2010/main" xmlns="" val="2586711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16</a:t>
            </a:fld>
            <a:endParaRPr lang="en-US"/>
          </a:p>
        </p:txBody>
      </p:sp>
    </p:spTree>
    <p:extLst>
      <p:ext uri="{BB962C8B-B14F-4D97-AF65-F5344CB8AC3E}">
        <p14:creationId xmlns:p14="http://schemas.microsoft.com/office/powerpoint/2010/main" xmlns="" val="3297009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17</a:t>
            </a:fld>
            <a:endParaRPr lang="en-US"/>
          </a:p>
        </p:txBody>
      </p:sp>
    </p:spTree>
    <p:extLst>
      <p:ext uri="{BB962C8B-B14F-4D97-AF65-F5344CB8AC3E}">
        <p14:creationId xmlns:p14="http://schemas.microsoft.com/office/powerpoint/2010/main" xmlns="" val="331157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19</a:t>
            </a:fld>
            <a:endParaRPr lang="en-US"/>
          </a:p>
        </p:txBody>
      </p:sp>
    </p:spTree>
    <p:extLst>
      <p:ext uri="{BB962C8B-B14F-4D97-AF65-F5344CB8AC3E}">
        <p14:creationId xmlns:p14="http://schemas.microsoft.com/office/powerpoint/2010/main" xmlns="" val="3122642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20</a:t>
            </a:fld>
            <a:endParaRPr lang="en-US"/>
          </a:p>
        </p:txBody>
      </p:sp>
    </p:spTree>
    <p:extLst>
      <p:ext uri="{BB962C8B-B14F-4D97-AF65-F5344CB8AC3E}">
        <p14:creationId xmlns:p14="http://schemas.microsoft.com/office/powerpoint/2010/main" xmlns="" val="119997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21</a:t>
            </a:fld>
            <a:endParaRPr lang="en-US"/>
          </a:p>
        </p:txBody>
      </p:sp>
    </p:spTree>
    <p:extLst>
      <p:ext uri="{BB962C8B-B14F-4D97-AF65-F5344CB8AC3E}">
        <p14:creationId xmlns:p14="http://schemas.microsoft.com/office/powerpoint/2010/main" xmlns="" val="48318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22</a:t>
            </a:fld>
            <a:endParaRPr lang="en-US"/>
          </a:p>
        </p:txBody>
      </p:sp>
    </p:spTree>
    <p:extLst>
      <p:ext uri="{BB962C8B-B14F-4D97-AF65-F5344CB8AC3E}">
        <p14:creationId xmlns:p14="http://schemas.microsoft.com/office/powerpoint/2010/main" xmlns="" val="381543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2</a:t>
            </a:fld>
            <a:endParaRPr lang="en-US"/>
          </a:p>
        </p:txBody>
      </p:sp>
    </p:spTree>
    <p:extLst>
      <p:ext uri="{BB962C8B-B14F-4D97-AF65-F5344CB8AC3E}">
        <p14:creationId xmlns:p14="http://schemas.microsoft.com/office/powerpoint/2010/main" xmlns="" val="2457486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23</a:t>
            </a:fld>
            <a:endParaRPr lang="en-US"/>
          </a:p>
        </p:txBody>
      </p:sp>
    </p:spTree>
    <p:extLst>
      <p:ext uri="{BB962C8B-B14F-4D97-AF65-F5344CB8AC3E}">
        <p14:creationId xmlns:p14="http://schemas.microsoft.com/office/powerpoint/2010/main" xmlns="" val="2156519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24</a:t>
            </a:fld>
            <a:endParaRPr lang="en-US"/>
          </a:p>
        </p:txBody>
      </p:sp>
    </p:spTree>
    <p:extLst>
      <p:ext uri="{BB962C8B-B14F-4D97-AF65-F5344CB8AC3E}">
        <p14:creationId xmlns:p14="http://schemas.microsoft.com/office/powerpoint/2010/main" xmlns="" val="424853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3</a:t>
            </a:fld>
            <a:endParaRPr lang="en-US"/>
          </a:p>
        </p:txBody>
      </p:sp>
    </p:spTree>
    <p:extLst>
      <p:ext uri="{BB962C8B-B14F-4D97-AF65-F5344CB8AC3E}">
        <p14:creationId xmlns:p14="http://schemas.microsoft.com/office/powerpoint/2010/main" xmlns="" val="247608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4</a:t>
            </a:fld>
            <a:endParaRPr lang="en-US"/>
          </a:p>
        </p:txBody>
      </p:sp>
    </p:spTree>
    <p:extLst>
      <p:ext uri="{BB962C8B-B14F-4D97-AF65-F5344CB8AC3E}">
        <p14:creationId xmlns:p14="http://schemas.microsoft.com/office/powerpoint/2010/main" xmlns="" val="245223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7</a:t>
            </a:fld>
            <a:endParaRPr lang="en-US"/>
          </a:p>
        </p:txBody>
      </p:sp>
    </p:spTree>
    <p:extLst>
      <p:ext uri="{BB962C8B-B14F-4D97-AF65-F5344CB8AC3E}">
        <p14:creationId xmlns:p14="http://schemas.microsoft.com/office/powerpoint/2010/main" xmlns="" val="334081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B02B8-0D2C-4D13-AF7D-0083ACB26C43}" type="slidenum">
              <a:rPr lang="en-US" smtClean="0"/>
              <a:pPr/>
              <a:t>8</a:t>
            </a:fld>
            <a:endParaRPr lang="en-US"/>
          </a:p>
        </p:txBody>
      </p:sp>
    </p:spTree>
    <p:extLst>
      <p:ext uri="{BB962C8B-B14F-4D97-AF65-F5344CB8AC3E}">
        <p14:creationId xmlns:p14="http://schemas.microsoft.com/office/powerpoint/2010/main" xmlns="" val="2140382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B02B8-0D2C-4D13-AF7D-0083ACB26C43}" type="slidenum">
              <a:rPr lang="en-US" smtClean="0"/>
              <a:pPr/>
              <a:t>9</a:t>
            </a:fld>
            <a:endParaRPr lang="en-US"/>
          </a:p>
        </p:txBody>
      </p:sp>
    </p:spTree>
    <p:extLst>
      <p:ext uri="{BB962C8B-B14F-4D97-AF65-F5344CB8AC3E}">
        <p14:creationId xmlns:p14="http://schemas.microsoft.com/office/powerpoint/2010/main" xmlns="" val="2510029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B02B8-0D2C-4D13-AF7D-0083ACB26C43}" type="slidenum">
              <a:rPr lang="en-US" smtClean="0"/>
              <a:pPr/>
              <a:t>10</a:t>
            </a:fld>
            <a:endParaRPr lang="en-US"/>
          </a:p>
        </p:txBody>
      </p:sp>
    </p:spTree>
    <p:extLst>
      <p:ext uri="{BB962C8B-B14F-4D97-AF65-F5344CB8AC3E}">
        <p14:creationId xmlns:p14="http://schemas.microsoft.com/office/powerpoint/2010/main" xmlns="" val="2283311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B02B8-0D2C-4D13-AF7D-0083ACB26C43}" type="slidenum">
              <a:rPr lang="en-US" smtClean="0"/>
              <a:pPr/>
              <a:t>11</a:t>
            </a:fld>
            <a:endParaRPr lang="en-US"/>
          </a:p>
        </p:txBody>
      </p:sp>
    </p:spTree>
    <p:extLst>
      <p:ext uri="{BB962C8B-B14F-4D97-AF65-F5344CB8AC3E}">
        <p14:creationId xmlns:p14="http://schemas.microsoft.com/office/powerpoint/2010/main" xmlns="" val="333158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5BD69C-ECB2-4C2D-8714-87E7E46C5300}" type="datetime1">
              <a:rPr lang="en-US" smtClean="0"/>
              <a:pPr/>
              <a:t>8/6/2015</a:t>
            </a:fld>
            <a:endParaRPr lang="en-US"/>
          </a:p>
        </p:txBody>
      </p:sp>
      <p:sp>
        <p:nvSpPr>
          <p:cNvPr id="5" name="Footer Placeholder 4"/>
          <p:cNvSpPr>
            <a:spLocks noGrp="1"/>
          </p:cNvSpPr>
          <p:nvPr>
            <p:ph type="ftr" sz="quarter" idx="11"/>
          </p:nvPr>
        </p:nvSpPr>
        <p:spPr/>
        <p:txBody>
          <a:bodyPr/>
          <a:lstStyle/>
          <a:p>
            <a:r>
              <a:rPr lang="es-ES" smtClean="0"/>
              <a:t>Modelo de Producción de Contenidos Digitales para la Educación Online </a:t>
            </a:r>
            <a:endParaRPr lang="en-US"/>
          </a:p>
        </p:txBody>
      </p:sp>
      <p:sp>
        <p:nvSpPr>
          <p:cNvPr id="6" name="Slide Number Placeholder 5"/>
          <p:cNvSpPr>
            <a:spLocks noGrp="1"/>
          </p:cNvSpPr>
          <p:nvPr>
            <p:ph type="sldNum" sz="quarter" idx="12"/>
          </p:nvPr>
        </p:nvSpPr>
        <p:spPr/>
        <p:txBody>
          <a:bodyPr/>
          <a:lstStyle/>
          <a:p>
            <a:fld id="{E72BC529-DE6A-4E57-A8DC-F39DD0DA7B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91A47-369F-4B95-8FC4-1B1979C3C5C1}" type="datetime1">
              <a:rPr lang="en-US" smtClean="0"/>
              <a:pPr/>
              <a:t>8/6/2015</a:t>
            </a:fld>
            <a:endParaRPr lang="en-US"/>
          </a:p>
        </p:txBody>
      </p:sp>
      <p:sp>
        <p:nvSpPr>
          <p:cNvPr id="5" name="Footer Placeholder 4"/>
          <p:cNvSpPr>
            <a:spLocks noGrp="1"/>
          </p:cNvSpPr>
          <p:nvPr>
            <p:ph type="ftr" sz="quarter" idx="11"/>
          </p:nvPr>
        </p:nvSpPr>
        <p:spPr/>
        <p:txBody>
          <a:bodyPr/>
          <a:lstStyle/>
          <a:p>
            <a:r>
              <a:rPr lang="es-ES" smtClean="0"/>
              <a:t>Modelo de Producción de Contenidos Digitales para la Educación Online </a:t>
            </a:r>
            <a:endParaRPr lang="en-US"/>
          </a:p>
        </p:txBody>
      </p:sp>
      <p:sp>
        <p:nvSpPr>
          <p:cNvPr id="6" name="Slide Number Placeholder 5"/>
          <p:cNvSpPr>
            <a:spLocks noGrp="1"/>
          </p:cNvSpPr>
          <p:nvPr>
            <p:ph type="sldNum" sz="quarter" idx="12"/>
          </p:nvPr>
        </p:nvSpPr>
        <p:spPr/>
        <p:txBody>
          <a:bodyPr/>
          <a:lstStyle/>
          <a:p>
            <a:fld id="{E72BC529-DE6A-4E57-A8DC-F39DD0DA7B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16566-95C8-4067-A46A-E3582D77AD88}" type="datetime1">
              <a:rPr lang="en-US" smtClean="0"/>
              <a:pPr/>
              <a:t>8/6/2015</a:t>
            </a:fld>
            <a:endParaRPr lang="en-US"/>
          </a:p>
        </p:txBody>
      </p:sp>
      <p:sp>
        <p:nvSpPr>
          <p:cNvPr id="5" name="Footer Placeholder 4"/>
          <p:cNvSpPr>
            <a:spLocks noGrp="1"/>
          </p:cNvSpPr>
          <p:nvPr>
            <p:ph type="ftr" sz="quarter" idx="11"/>
          </p:nvPr>
        </p:nvSpPr>
        <p:spPr/>
        <p:txBody>
          <a:bodyPr/>
          <a:lstStyle/>
          <a:p>
            <a:r>
              <a:rPr lang="es-ES" smtClean="0"/>
              <a:t>Modelo de Producción de Contenidos Digitales para la Educación Online </a:t>
            </a:r>
            <a:endParaRPr lang="en-US"/>
          </a:p>
        </p:txBody>
      </p:sp>
      <p:sp>
        <p:nvSpPr>
          <p:cNvPr id="6" name="Slide Number Placeholder 5"/>
          <p:cNvSpPr>
            <a:spLocks noGrp="1"/>
          </p:cNvSpPr>
          <p:nvPr>
            <p:ph type="sldNum" sz="quarter" idx="12"/>
          </p:nvPr>
        </p:nvSpPr>
        <p:spPr/>
        <p:txBody>
          <a:bodyPr/>
          <a:lstStyle/>
          <a:p>
            <a:fld id="{E72BC529-DE6A-4E57-A8DC-F39DD0DA7B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486BE-294D-408C-B5D5-BCE5EBAB034E}" type="datetime1">
              <a:rPr lang="en-US" smtClean="0"/>
              <a:pPr/>
              <a:t>8/6/2015</a:t>
            </a:fld>
            <a:endParaRPr lang="en-US"/>
          </a:p>
        </p:txBody>
      </p:sp>
      <p:sp>
        <p:nvSpPr>
          <p:cNvPr id="5" name="Footer Placeholder 4"/>
          <p:cNvSpPr>
            <a:spLocks noGrp="1"/>
          </p:cNvSpPr>
          <p:nvPr>
            <p:ph type="ftr" sz="quarter" idx="11"/>
          </p:nvPr>
        </p:nvSpPr>
        <p:spPr/>
        <p:txBody>
          <a:bodyPr/>
          <a:lstStyle/>
          <a:p>
            <a:r>
              <a:rPr lang="es-ES" smtClean="0"/>
              <a:t>Modelo de Producción de Contenidos Digitales para la Educación Online </a:t>
            </a:r>
            <a:endParaRPr lang="en-US"/>
          </a:p>
        </p:txBody>
      </p:sp>
      <p:sp>
        <p:nvSpPr>
          <p:cNvPr id="6" name="Slide Number Placeholder 5"/>
          <p:cNvSpPr>
            <a:spLocks noGrp="1"/>
          </p:cNvSpPr>
          <p:nvPr>
            <p:ph type="sldNum" sz="quarter" idx="12"/>
          </p:nvPr>
        </p:nvSpPr>
        <p:spPr/>
        <p:txBody>
          <a:bodyPr/>
          <a:lstStyle/>
          <a:p>
            <a:fld id="{E72BC529-DE6A-4E57-A8DC-F39DD0DA7B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12525-344C-43A9-8906-15C09FD6F44D}" type="datetime1">
              <a:rPr lang="en-US" smtClean="0"/>
              <a:pPr/>
              <a:t>8/6/2015</a:t>
            </a:fld>
            <a:endParaRPr lang="en-US"/>
          </a:p>
        </p:txBody>
      </p:sp>
      <p:sp>
        <p:nvSpPr>
          <p:cNvPr id="5" name="Footer Placeholder 4"/>
          <p:cNvSpPr>
            <a:spLocks noGrp="1"/>
          </p:cNvSpPr>
          <p:nvPr>
            <p:ph type="ftr" sz="quarter" idx="11"/>
          </p:nvPr>
        </p:nvSpPr>
        <p:spPr/>
        <p:txBody>
          <a:bodyPr/>
          <a:lstStyle/>
          <a:p>
            <a:r>
              <a:rPr lang="es-ES" smtClean="0"/>
              <a:t>Modelo de Producción de Contenidos Digitales para la Educación Online </a:t>
            </a:r>
            <a:endParaRPr lang="en-US"/>
          </a:p>
        </p:txBody>
      </p:sp>
      <p:sp>
        <p:nvSpPr>
          <p:cNvPr id="6" name="Slide Number Placeholder 5"/>
          <p:cNvSpPr>
            <a:spLocks noGrp="1"/>
          </p:cNvSpPr>
          <p:nvPr>
            <p:ph type="sldNum" sz="quarter" idx="12"/>
          </p:nvPr>
        </p:nvSpPr>
        <p:spPr/>
        <p:txBody>
          <a:bodyPr/>
          <a:lstStyle/>
          <a:p>
            <a:fld id="{E72BC529-DE6A-4E57-A8DC-F39DD0DA7B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A2995B-DFBE-4B85-A5C4-8B22C9ED6CF5}" type="datetime1">
              <a:rPr lang="en-US" smtClean="0"/>
              <a:pPr/>
              <a:t>8/6/2015</a:t>
            </a:fld>
            <a:endParaRPr lang="en-US"/>
          </a:p>
        </p:txBody>
      </p:sp>
      <p:sp>
        <p:nvSpPr>
          <p:cNvPr id="6" name="Footer Placeholder 5"/>
          <p:cNvSpPr>
            <a:spLocks noGrp="1"/>
          </p:cNvSpPr>
          <p:nvPr>
            <p:ph type="ftr" sz="quarter" idx="11"/>
          </p:nvPr>
        </p:nvSpPr>
        <p:spPr/>
        <p:txBody>
          <a:bodyPr/>
          <a:lstStyle/>
          <a:p>
            <a:r>
              <a:rPr lang="es-ES" smtClean="0"/>
              <a:t>Modelo de Producción de Contenidos Digitales para la Educación Online </a:t>
            </a:r>
            <a:endParaRPr lang="en-US"/>
          </a:p>
        </p:txBody>
      </p:sp>
      <p:sp>
        <p:nvSpPr>
          <p:cNvPr id="7" name="Slide Number Placeholder 6"/>
          <p:cNvSpPr>
            <a:spLocks noGrp="1"/>
          </p:cNvSpPr>
          <p:nvPr>
            <p:ph type="sldNum" sz="quarter" idx="12"/>
          </p:nvPr>
        </p:nvSpPr>
        <p:spPr/>
        <p:txBody>
          <a:bodyPr/>
          <a:lstStyle/>
          <a:p>
            <a:fld id="{E72BC529-DE6A-4E57-A8DC-F39DD0DA7B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2EC2AB-FBDF-4934-8174-B8CC880FE940}" type="datetime1">
              <a:rPr lang="en-US" smtClean="0"/>
              <a:pPr/>
              <a:t>8/6/2015</a:t>
            </a:fld>
            <a:endParaRPr lang="en-US"/>
          </a:p>
        </p:txBody>
      </p:sp>
      <p:sp>
        <p:nvSpPr>
          <p:cNvPr id="8" name="Footer Placeholder 7"/>
          <p:cNvSpPr>
            <a:spLocks noGrp="1"/>
          </p:cNvSpPr>
          <p:nvPr>
            <p:ph type="ftr" sz="quarter" idx="11"/>
          </p:nvPr>
        </p:nvSpPr>
        <p:spPr/>
        <p:txBody>
          <a:bodyPr/>
          <a:lstStyle/>
          <a:p>
            <a:r>
              <a:rPr lang="es-ES" smtClean="0"/>
              <a:t>Modelo de Producción de Contenidos Digitales para la Educación Online </a:t>
            </a:r>
            <a:endParaRPr lang="en-US"/>
          </a:p>
        </p:txBody>
      </p:sp>
      <p:sp>
        <p:nvSpPr>
          <p:cNvPr id="9" name="Slide Number Placeholder 8"/>
          <p:cNvSpPr>
            <a:spLocks noGrp="1"/>
          </p:cNvSpPr>
          <p:nvPr>
            <p:ph type="sldNum" sz="quarter" idx="12"/>
          </p:nvPr>
        </p:nvSpPr>
        <p:spPr/>
        <p:txBody>
          <a:bodyPr/>
          <a:lstStyle/>
          <a:p>
            <a:fld id="{E72BC529-DE6A-4E57-A8DC-F39DD0DA7B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257DC9-B926-468D-987F-62B22E2FFD60}" type="datetime1">
              <a:rPr lang="en-US" smtClean="0"/>
              <a:pPr/>
              <a:t>8/6/2015</a:t>
            </a:fld>
            <a:endParaRPr lang="en-US"/>
          </a:p>
        </p:txBody>
      </p:sp>
      <p:sp>
        <p:nvSpPr>
          <p:cNvPr id="4" name="Footer Placeholder 3"/>
          <p:cNvSpPr>
            <a:spLocks noGrp="1"/>
          </p:cNvSpPr>
          <p:nvPr>
            <p:ph type="ftr" sz="quarter" idx="11"/>
          </p:nvPr>
        </p:nvSpPr>
        <p:spPr/>
        <p:txBody>
          <a:bodyPr/>
          <a:lstStyle/>
          <a:p>
            <a:r>
              <a:rPr lang="es-ES" smtClean="0"/>
              <a:t>Modelo de Producción de Contenidos Digitales para la Educación Online </a:t>
            </a:r>
            <a:endParaRPr lang="en-US"/>
          </a:p>
        </p:txBody>
      </p:sp>
      <p:sp>
        <p:nvSpPr>
          <p:cNvPr id="5" name="Slide Number Placeholder 4"/>
          <p:cNvSpPr>
            <a:spLocks noGrp="1"/>
          </p:cNvSpPr>
          <p:nvPr>
            <p:ph type="sldNum" sz="quarter" idx="12"/>
          </p:nvPr>
        </p:nvSpPr>
        <p:spPr/>
        <p:txBody>
          <a:bodyPr/>
          <a:lstStyle/>
          <a:p>
            <a:fld id="{E72BC529-DE6A-4E57-A8DC-F39DD0DA7B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56B21-5168-426C-B250-6FF083200DF7}" type="datetime1">
              <a:rPr lang="en-US" smtClean="0"/>
              <a:pPr/>
              <a:t>8/6/2015</a:t>
            </a:fld>
            <a:endParaRPr lang="en-US"/>
          </a:p>
        </p:txBody>
      </p:sp>
      <p:sp>
        <p:nvSpPr>
          <p:cNvPr id="3" name="Footer Placeholder 2"/>
          <p:cNvSpPr>
            <a:spLocks noGrp="1"/>
          </p:cNvSpPr>
          <p:nvPr>
            <p:ph type="ftr" sz="quarter" idx="11"/>
          </p:nvPr>
        </p:nvSpPr>
        <p:spPr/>
        <p:txBody>
          <a:bodyPr/>
          <a:lstStyle/>
          <a:p>
            <a:r>
              <a:rPr lang="es-ES" smtClean="0"/>
              <a:t>Modelo de Producción de Contenidos Digitales para la Educación Online </a:t>
            </a:r>
            <a:endParaRPr lang="en-US"/>
          </a:p>
        </p:txBody>
      </p:sp>
      <p:sp>
        <p:nvSpPr>
          <p:cNvPr id="4" name="Slide Number Placeholder 3"/>
          <p:cNvSpPr>
            <a:spLocks noGrp="1"/>
          </p:cNvSpPr>
          <p:nvPr>
            <p:ph type="sldNum" sz="quarter" idx="12"/>
          </p:nvPr>
        </p:nvSpPr>
        <p:spPr/>
        <p:txBody>
          <a:bodyPr/>
          <a:lstStyle/>
          <a:p>
            <a:fld id="{E72BC529-DE6A-4E57-A8DC-F39DD0DA7B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F4D32C-670C-4A0C-86EA-A35F50D74DD9}" type="datetime1">
              <a:rPr lang="en-US" smtClean="0"/>
              <a:pPr/>
              <a:t>8/6/2015</a:t>
            </a:fld>
            <a:endParaRPr lang="en-US"/>
          </a:p>
        </p:txBody>
      </p:sp>
      <p:sp>
        <p:nvSpPr>
          <p:cNvPr id="6" name="Footer Placeholder 5"/>
          <p:cNvSpPr>
            <a:spLocks noGrp="1"/>
          </p:cNvSpPr>
          <p:nvPr>
            <p:ph type="ftr" sz="quarter" idx="11"/>
          </p:nvPr>
        </p:nvSpPr>
        <p:spPr/>
        <p:txBody>
          <a:bodyPr/>
          <a:lstStyle/>
          <a:p>
            <a:r>
              <a:rPr lang="es-ES" smtClean="0"/>
              <a:t>Modelo de Producción de Contenidos Digitales para la Educación Online </a:t>
            </a:r>
            <a:endParaRPr lang="en-US"/>
          </a:p>
        </p:txBody>
      </p:sp>
      <p:sp>
        <p:nvSpPr>
          <p:cNvPr id="7" name="Slide Number Placeholder 6"/>
          <p:cNvSpPr>
            <a:spLocks noGrp="1"/>
          </p:cNvSpPr>
          <p:nvPr>
            <p:ph type="sldNum" sz="quarter" idx="12"/>
          </p:nvPr>
        </p:nvSpPr>
        <p:spPr/>
        <p:txBody>
          <a:bodyPr/>
          <a:lstStyle/>
          <a:p>
            <a:fld id="{E72BC529-DE6A-4E57-A8DC-F39DD0DA7B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EFA9-36D0-48F1-AD3A-BC72F63307C3}" type="datetime1">
              <a:rPr lang="en-US" smtClean="0"/>
              <a:pPr/>
              <a:t>8/6/2015</a:t>
            </a:fld>
            <a:endParaRPr lang="en-US"/>
          </a:p>
        </p:txBody>
      </p:sp>
      <p:sp>
        <p:nvSpPr>
          <p:cNvPr id="6" name="Footer Placeholder 5"/>
          <p:cNvSpPr>
            <a:spLocks noGrp="1"/>
          </p:cNvSpPr>
          <p:nvPr>
            <p:ph type="ftr" sz="quarter" idx="11"/>
          </p:nvPr>
        </p:nvSpPr>
        <p:spPr/>
        <p:txBody>
          <a:bodyPr/>
          <a:lstStyle/>
          <a:p>
            <a:r>
              <a:rPr lang="es-ES" smtClean="0"/>
              <a:t>Modelo de Producción de Contenidos Digitales para la Educación Online </a:t>
            </a:r>
            <a:endParaRPr lang="en-US"/>
          </a:p>
        </p:txBody>
      </p:sp>
      <p:sp>
        <p:nvSpPr>
          <p:cNvPr id="7" name="Slide Number Placeholder 6"/>
          <p:cNvSpPr>
            <a:spLocks noGrp="1"/>
          </p:cNvSpPr>
          <p:nvPr>
            <p:ph type="sldNum" sz="quarter" idx="12"/>
          </p:nvPr>
        </p:nvSpPr>
        <p:spPr/>
        <p:txBody>
          <a:bodyPr/>
          <a:lstStyle/>
          <a:p>
            <a:fld id="{E72BC529-DE6A-4E57-A8DC-F39DD0DA7B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68CB0-3A87-454E-977E-320274646967}" type="datetime1">
              <a:rPr lang="en-US" smtClean="0"/>
              <a:pPr/>
              <a:t>8/6/2015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Modelo de Producción de Contenidos Digitales para la Educación Online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BC529-DE6A-4E57-A8DC-F39DD0DA7B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www.padgadget.com/2010/10/17/the-cost-of-building-an-ipad-app/" TargetMode="External"/><Relationship Id="rId4" Type="http://schemas.openxmlformats.org/officeDocument/2006/relationships/hyperlink" Target="http://www.nwlink.com/~donclark/hrd/cost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socialbakers.com/statistics/facebook/pages/total/ecuador/" TargetMode="External"/><Relationship Id="rId5" Type="http://schemas.openxmlformats.org/officeDocument/2006/relationships/hyperlink" Target="http://www.publicidad.enlinea.ec/"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25" name="Imagen 1" descr="ESP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561542"/>
            <a:ext cx="5208842" cy="1343457"/>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3"/>
          <p:cNvSpPr>
            <a:spLocks noChangeArrowheads="1"/>
          </p:cNvSpPr>
          <p:nvPr/>
        </p:nvSpPr>
        <p:spPr bwMode="auto">
          <a:xfrm>
            <a:off x="1700879" y="5186406"/>
            <a:ext cx="665664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es-MX" altLang="es-MX" sz="14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AUTOR</a:t>
            </a:r>
            <a:r>
              <a:rPr lang="es-MX" altLang="es-MX" sz="1400" b="1" dirty="0" smtClean="0">
                <a:latin typeface="Arial Narrow" panose="020B0606020202030204" pitchFamily="34" charset="0"/>
                <a:ea typeface="Calibri" panose="020F0502020204030204" pitchFamily="34" charset="0"/>
                <a:cs typeface="Times New Roman" panose="02020603050405020304" pitchFamily="18" charset="0"/>
              </a:rPr>
              <a:t>: HARO VACA </a:t>
            </a:r>
            <a:r>
              <a:rPr lang="es-MX" altLang="es-MX" sz="1400" b="1" dirty="0" smtClean="0">
                <a:latin typeface="Arial Narrow" panose="020B0606020202030204" pitchFamily="34" charset="0"/>
                <a:ea typeface="Calibri" panose="020F0502020204030204" pitchFamily="34" charset="0"/>
                <a:cs typeface="Times New Roman" panose="02020603050405020304" pitchFamily="18" charset="0"/>
              </a:rPr>
              <a:t>, SILVIA </a:t>
            </a:r>
            <a:r>
              <a:rPr kumimoji="0" lang="es-MX" altLang="es-MX" sz="14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ELIZABETH</a:t>
            </a:r>
            <a:endParaRPr kumimoji="0" lang="es-MX" altLang="es-MX" sz="1400" b="0" i="0" u="none" strike="noStrike" cap="none" normalizeH="0" baseline="0" dirty="0" smtClean="0">
              <a:ln>
                <a:noFill/>
              </a:ln>
              <a:solidFill>
                <a:schemeClr val="tx1"/>
              </a:solidFill>
              <a:effectLst/>
              <a:latin typeface="Arial Narrow" panose="020B0606020202030204" pitchFamily="34" charset="0"/>
            </a:endParaRPr>
          </a:p>
          <a:p>
            <a:pPr lvl="0" algn="ctr"/>
            <a:r>
              <a:rPr kumimoji="0" lang="es-MX" altLang="es-MX" sz="14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DIRECTOR: ING. </a:t>
            </a:r>
            <a:r>
              <a:rPr lang="es-MX" altLang="es-MX" sz="1400" b="1" dirty="0" smtClean="0">
                <a:latin typeface="Arial Narrow" panose="020B0606020202030204" pitchFamily="34" charset="0"/>
                <a:ea typeface="Calibri" panose="020F0502020204030204" pitchFamily="34" charset="0"/>
                <a:cs typeface="Times New Roman" panose="02020603050405020304" pitchFamily="18" charset="0"/>
              </a:rPr>
              <a:t>GRANIZO, </a:t>
            </a:r>
            <a:r>
              <a:rPr lang="es-MX" altLang="es-MX" sz="1400" b="1" dirty="0" smtClean="0">
                <a:latin typeface="Arial Narrow" panose="020B0606020202030204" pitchFamily="34" charset="0"/>
                <a:ea typeface="Calibri" panose="020F0502020204030204" pitchFamily="34" charset="0"/>
                <a:cs typeface="Times New Roman" panose="02020603050405020304" pitchFamily="18" charset="0"/>
              </a:rPr>
              <a:t>EVELIO</a:t>
            </a:r>
            <a:r>
              <a:rPr kumimoji="0" lang="es-MX" altLang="es-MX" sz="14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kumimoji="0" lang="es-MX" altLang="es-MX" sz="1400" b="0" i="0" u="none" strike="noStrike" cap="none" normalizeH="0" baseline="0" dirty="0" smtClean="0">
              <a:ln>
                <a:noFill/>
              </a:ln>
              <a:solidFill>
                <a:schemeClr val="tx1"/>
              </a:solidFill>
              <a:effectLst/>
              <a:latin typeface="Arial Narrow" panose="020B0606020202030204" pitchFamily="34" charset="0"/>
            </a:endParaRPr>
          </a:p>
        </p:txBody>
      </p:sp>
      <p:sp>
        <p:nvSpPr>
          <p:cNvPr id="15" name="Rectángulo 14"/>
          <p:cNvSpPr/>
          <p:nvPr/>
        </p:nvSpPr>
        <p:spPr>
          <a:xfrm>
            <a:off x="2223420" y="2262059"/>
            <a:ext cx="5244179" cy="646331"/>
          </a:xfrm>
          <a:prstGeom prst="rect">
            <a:avLst/>
          </a:prstGeom>
        </p:spPr>
        <p:txBody>
          <a:bodyPr wrap="square">
            <a:spAutoFit/>
          </a:bodyPr>
          <a:lstStyle/>
          <a:p>
            <a:pPr lvl="0" indent="252413" algn="ctr" eaLnBrk="0" fontAlgn="base" hangingPunct="0">
              <a:spcBef>
                <a:spcPct val="0"/>
              </a:spcBef>
              <a:spcAft>
                <a:spcPct val="0"/>
              </a:spcAft>
            </a:pPr>
            <a:r>
              <a:rPr lang="es-MX" altLang="es-MX" b="1" dirty="0">
                <a:latin typeface="Arial Narrow" panose="020B0606020202030204" pitchFamily="34" charset="0"/>
                <a:ea typeface="Calibri" panose="020F0502020204030204" pitchFamily="34" charset="0"/>
                <a:cs typeface="Times New Roman" panose="02020603050405020304" pitchFamily="18" charset="0"/>
              </a:rPr>
              <a:t>VICERRECTORADO DE INVESTIGACIÓN, INNOVACIÓN Y TRANSFERENCIA DE TECNOLOGÍA</a:t>
            </a:r>
            <a:endParaRPr lang="es-MX" altLang="es-MX" dirty="0">
              <a:latin typeface="Arial Narrow" panose="020B0606020202030204" pitchFamily="34" charset="0"/>
            </a:endParaRPr>
          </a:p>
        </p:txBody>
      </p:sp>
      <p:sp>
        <p:nvSpPr>
          <p:cNvPr id="17" name="Rectángulo 16"/>
          <p:cNvSpPr/>
          <p:nvPr/>
        </p:nvSpPr>
        <p:spPr>
          <a:xfrm>
            <a:off x="228600" y="3212068"/>
            <a:ext cx="8915400" cy="369332"/>
          </a:xfrm>
          <a:prstGeom prst="rect">
            <a:avLst/>
          </a:prstGeom>
        </p:spPr>
        <p:txBody>
          <a:bodyPr wrap="square">
            <a:spAutoFit/>
          </a:bodyPr>
          <a:lstStyle/>
          <a:p>
            <a:pPr lvl="0" indent="252413" algn="ctr" eaLnBrk="0" fontAlgn="base" hangingPunct="0">
              <a:spcBef>
                <a:spcPct val="0"/>
              </a:spcBef>
              <a:spcAft>
                <a:spcPct val="0"/>
              </a:spcAft>
            </a:pPr>
            <a:r>
              <a:rPr lang="es-MX" altLang="es-MX" b="1" dirty="0">
                <a:latin typeface="Arial Narrow" panose="020B0606020202030204" pitchFamily="34" charset="0"/>
                <a:ea typeface="Calibri" panose="020F0502020204030204" pitchFamily="34" charset="0"/>
                <a:cs typeface="Times New Roman" panose="02020603050405020304" pitchFamily="18" charset="0"/>
              </a:rPr>
              <a:t>TESIS DE GRADO MAESTRÍA EN GERENCIA DE REDES DE TELECOMUNICACIONES</a:t>
            </a:r>
            <a:endParaRPr lang="es-MX" altLang="es-MX" dirty="0">
              <a:latin typeface="Arial Narrow" panose="020B0606020202030204" pitchFamily="34" charset="0"/>
            </a:endParaRPr>
          </a:p>
        </p:txBody>
      </p:sp>
      <p:sp>
        <p:nvSpPr>
          <p:cNvPr id="18" name="Rectángulo 17"/>
          <p:cNvSpPr/>
          <p:nvPr/>
        </p:nvSpPr>
        <p:spPr>
          <a:xfrm>
            <a:off x="457200" y="4013536"/>
            <a:ext cx="8458200" cy="646331"/>
          </a:xfrm>
          <a:prstGeom prst="rect">
            <a:avLst/>
          </a:prstGeom>
        </p:spPr>
        <p:txBody>
          <a:bodyPr wrap="square">
            <a:spAutoFit/>
          </a:bodyPr>
          <a:lstStyle/>
          <a:p>
            <a:pPr lvl="0" indent="252413" algn="ctr" eaLnBrk="0" fontAlgn="base" hangingPunct="0">
              <a:spcBef>
                <a:spcPct val="0"/>
              </a:spcBef>
              <a:spcAft>
                <a:spcPct val="0"/>
              </a:spcAft>
            </a:pPr>
            <a:r>
              <a:rPr lang="es-MX" altLang="es-MX" b="1" dirty="0">
                <a:latin typeface="Arial Narrow" panose="020B0606020202030204" pitchFamily="34" charset="0"/>
                <a:ea typeface="Calibri" panose="020F0502020204030204" pitchFamily="34" charset="0"/>
                <a:cs typeface="Times New Roman" panose="02020603050405020304" pitchFamily="18" charset="0"/>
              </a:rPr>
              <a:t>TEMA: “CREACIÓN DE UN MODELO PARA LA PRODUCCIÓN DE CONTENIDOS DIGITALES PARA LA EDUCACIÓN EN LÍNEA EN EL ECUADOR”</a:t>
            </a:r>
            <a:endParaRPr lang="es-MX" altLang="es-MX" dirty="0">
              <a:latin typeface="Arial Narrow" panose="020B0606020202030204" pitchFamily="34" charset="0"/>
            </a:endParaRPr>
          </a:p>
        </p:txBody>
      </p:sp>
      <p:sp>
        <p:nvSpPr>
          <p:cNvPr id="19" name="Rectángulo 18"/>
          <p:cNvSpPr/>
          <p:nvPr/>
        </p:nvSpPr>
        <p:spPr>
          <a:xfrm>
            <a:off x="3647777" y="5859416"/>
            <a:ext cx="2458045" cy="307777"/>
          </a:xfrm>
          <a:prstGeom prst="rect">
            <a:avLst/>
          </a:prstGeom>
        </p:spPr>
        <p:txBody>
          <a:bodyPr wrap="none">
            <a:spAutoFit/>
          </a:bodyPr>
          <a:lstStyle/>
          <a:p>
            <a:pPr lvl="0" indent="252413" algn="ctr" eaLnBrk="0" fontAlgn="base" hangingPunct="0">
              <a:spcBef>
                <a:spcPct val="0"/>
              </a:spcBef>
              <a:spcAft>
                <a:spcPct val="0"/>
              </a:spcAft>
            </a:pPr>
            <a:r>
              <a:rPr lang="es-MX" altLang="es-MX" sz="1400" b="1" dirty="0">
                <a:latin typeface="Arial Narrow" panose="020B0606020202030204" pitchFamily="34" charset="0"/>
                <a:ea typeface="Calibri" panose="020F0502020204030204" pitchFamily="34" charset="0"/>
                <a:cs typeface="Times New Roman" panose="02020603050405020304" pitchFamily="18" charset="0"/>
              </a:rPr>
              <a:t>SANGOLQUÍ, JULIO DE 2015</a:t>
            </a:r>
            <a:endParaRPr lang="es-MX" altLang="es-MX" sz="14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81000" y="-98425"/>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ANALISIS Y DESARROLLO</a:t>
            </a:r>
            <a:endParaRPr lang="en-US" sz="3600" dirty="0">
              <a:latin typeface="Adobe Garamond Pro Bold" pitchFamily="18" charset="0"/>
            </a:endParaRPr>
          </a:p>
        </p:txBody>
      </p:sp>
      <p:cxnSp>
        <p:nvCxnSpPr>
          <p:cNvPr id="10" name="Straight Connector 9"/>
          <p:cNvCxnSpPr/>
          <p:nvPr/>
        </p:nvCxnSpPr>
        <p:spPr>
          <a:xfrm>
            <a:off x="457200" y="914400"/>
            <a:ext cx="5638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10</a:t>
            </a:fld>
            <a:endParaRPr lang="en-US" dirty="0"/>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09855" y="1666875"/>
            <a:ext cx="2143125" cy="2143125"/>
          </a:xfrm>
          <a:prstGeom prst="rect">
            <a:avLst/>
          </a:prstGeom>
        </p:spPr>
      </p:pic>
      <p:sp>
        <p:nvSpPr>
          <p:cNvPr id="13" name="Rectangle 1"/>
          <p:cNvSpPr>
            <a:spLocks noChangeArrowheads="1"/>
          </p:cNvSpPr>
          <p:nvPr/>
        </p:nvSpPr>
        <p:spPr bwMode="auto">
          <a:xfrm>
            <a:off x="838200" y="1676400"/>
            <a:ext cx="4876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MX" sz="1400"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Políticas Públicas:  </a:t>
            </a:r>
          </a:p>
          <a:p>
            <a:pPr lvl="0" algn="just" fontAlgn="base">
              <a:spcBef>
                <a:spcPct val="0"/>
              </a:spcBef>
              <a:spcAft>
                <a:spcPct val="0"/>
              </a:spcAft>
            </a:pPr>
            <a:endParaRPr kumimoji="0" lang="es-MX" sz="1400"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endParaRPr>
          </a:p>
          <a:p>
            <a:pPr marL="171450" lvl="0" indent="-171450" algn="just" fontAlgn="base">
              <a:spcBef>
                <a:spcPct val="0"/>
              </a:spcBef>
              <a:spcAft>
                <a:spcPct val="0"/>
              </a:spcAft>
              <a:buFont typeface="Arial" panose="020B0604020202020204" pitchFamily="34" charset="0"/>
              <a:buChar char="•"/>
            </a:pPr>
            <a:r>
              <a:rPr lang="es-EC" sz="1400" dirty="0">
                <a:latin typeface="Arial" panose="020B0604020202020204" pitchFamily="34" charset="0"/>
                <a:cs typeface="Arial" panose="020B0604020202020204" pitchFamily="34" charset="0"/>
              </a:rPr>
              <a:t>Promover y robustecer los procesos de creación y producción de contenidos digitales </a:t>
            </a:r>
            <a:r>
              <a:rPr lang="es-EC" sz="1400" dirty="0" smtClean="0">
                <a:latin typeface="Arial" panose="020B0604020202020204" pitchFamily="34" charset="0"/>
                <a:cs typeface="Arial" panose="020B0604020202020204" pitchFamily="34" charset="0"/>
              </a:rPr>
              <a:t>propios</a:t>
            </a:r>
          </a:p>
          <a:p>
            <a:pPr marL="628650" lvl="1" indent="-171450" algn="just" fontAlgn="base">
              <a:spcBef>
                <a:spcPct val="0"/>
              </a:spcBef>
              <a:spcAft>
                <a:spcPct val="0"/>
              </a:spcAft>
              <a:buFont typeface="Arial" panose="020B0604020202020204" pitchFamily="34" charset="0"/>
              <a:buChar char="•"/>
            </a:pPr>
            <a:r>
              <a:rPr lang="es-EC" sz="1400" dirty="0" smtClean="0">
                <a:latin typeface="Arial" panose="020B0604020202020204" pitchFamily="34" charset="0"/>
                <a:cs typeface="Arial" panose="020B0604020202020204" pitchFamily="34" charset="0"/>
              </a:rPr>
              <a:t>Incentivar </a:t>
            </a:r>
            <a:r>
              <a:rPr lang="es-EC" sz="1400" dirty="0">
                <a:latin typeface="Arial" panose="020B0604020202020204" pitchFamily="34" charset="0"/>
                <a:cs typeface="Arial" panose="020B0604020202020204" pitchFamily="34" charset="0"/>
              </a:rPr>
              <a:t>la formación especializada del capital humano en contenidos </a:t>
            </a:r>
            <a:r>
              <a:rPr lang="es-EC" sz="1400" dirty="0" smtClean="0">
                <a:latin typeface="Arial" panose="020B0604020202020204" pitchFamily="34" charset="0"/>
                <a:cs typeface="Arial" panose="020B0604020202020204" pitchFamily="34" charset="0"/>
              </a:rPr>
              <a:t>digitales</a:t>
            </a:r>
          </a:p>
          <a:p>
            <a:pPr marL="628650" lvl="1" indent="-171450" algn="just" fontAlgn="base">
              <a:spcBef>
                <a:spcPct val="0"/>
              </a:spcBef>
              <a:spcAft>
                <a:spcPct val="0"/>
              </a:spcAft>
              <a:buFont typeface="Arial" panose="020B0604020202020204" pitchFamily="34" charset="0"/>
              <a:buChar char="•"/>
            </a:pPr>
            <a:r>
              <a:rPr lang="es-EC" sz="1400" dirty="0" smtClean="0">
                <a:latin typeface="Arial" panose="020B0604020202020204" pitchFamily="34" charset="0"/>
                <a:cs typeface="Arial" panose="020B0604020202020204" pitchFamily="34" charset="0"/>
              </a:rPr>
              <a:t>Propiciar una cultura de innovación</a:t>
            </a:r>
          </a:p>
          <a:p>
            <a:pPr marL="628650" lvl="1" indent="-171450" algn="just" fontAlgn="base">
              <a:spcBef>
                <a:spcPct val="0"/>
              </a:spcBef>
              <a:spcAft>
                <a:spcPct val="0"/>
              </a:spcAft>
              <a:buFont typeface="Arial" panose="020B0604020202020204" pitchFamily="34" charset="0"/>
              <a:buChar char="•"/>
            </a:pPr>
            <a:r>
              <a:rPr lang="es-EC" sz="1400" dirty="0">
                <a:latin typeface="Arial" panose="020B0604020202020204" pitchFamily="34" charset="0"/>
                <a:cs typeface="Arial" panose="020B0604020202020204" pitchFamily="34" charset="0"/>
              </a:rPr>
              <a:t>Propiciar la creación de sinergias entre el sector público, privado y la </a:t>
            </a:r>
            <a:r>
              <a:rPr lang="es-EC" sz="1400" dirty="0" smtClean="0">
                <a:latin typeface="Arial" panose="020B0604020202020204" pitchFamily="34" charset="0"/>
                <a:cs typeface="Arial" panose="020B0604020202020204" pitchFamily="34" charset="0"/>
              </a:rPr>
              <a:t>academia</a:t>
            </a:r>
          </a:p>
          <a:p>
            <a:pPr marL="171450" lvl="0" indent="-171450" algn="just" fontAlgn="base">
              <a:spcBef>
                <a:spcPct val="0"/>
              </a:spcBef>
              <a:spcAft>
                <a:spcPct val="0"/>
              </a:spcAft>
              <a:buFont typeface="Arial" panose="020B0604020202020204" pitchFamily="34" charset="0"/>
              <a:buChar char="•"/>
            </a:pPr>
            <a:r>
              <a:rPr lang="es-EC" sz="1400" dirty="0">
                <a:latin typeface="Arial" panose="020B0604020202020204" pitchFamily="34" charset="0"/>
                <a:cs typeface="Arial" panose="020B0604020202020204" pitchFamily="34" charset="0"/>
              </a:rPr>
              <a:t>Estimular la creación de nuevas empresas y a su vez fortalecer las existentes, </a:t>
            </a:r>
            <a:endParaRPr lang="es-EC" sz="1400" dirty="0" smtClean="0">
              <a:latin typeface="Arial" panose="020B0604020202020204" pitchFamily="34" charset="0"/>
              <a:cs typeface="Arial" panose="020B0604020202020204" pitchFamily="34" charset="0"/>
            </a:endParaRPr>
          </a:p>
          <a:p>
            <a:pPr marL="628650" lvl="1" indent="-171450" algn="just" fontAlgn="base">
              <a:spcBef>
                <a:spcPct val="0"/>
              </a:spcBef>
              <a:spcAft>
                <a:spcPct val="0"/>
              </a:spcAft>
              <a:buFont typeface="Arial" panose="020B0604020202020204" pitchFamily="34" charset="0"/>
              <a:buChar char="•"/>
            </a:pPr>
            <a:r>
              <a:rPr lang="es-EC" sz="1400" dirty="0" smtClean="0">
                <a:latin typeface="Arial" panose="020B0604020202020204" pitchFamily="34" charset="0"/>
                <a:cs typeface="Arial" panose="020B0604020202020204" pitchFamily="34" charset="0"/>
              </a:rPr>
              <a:t>Promover la articulación de un clúster de desarrollo</a:t>
            </a:r>
          </a:p>
          <a:p>
            <a:pPr marL="628650" lvl="1" indent="-171450" algn="just" fontAlgn="base">
              <a:spcBef>
                <a:spcPct val="0"/>
              </a:spcBef>
              <a:spcAft>
                <a:spcPct val="0"/>
              </a:spcAft>
              <a:buFont typeface="Arial" panose="020B0604020202020204" pitchFamily="34" charset="0"/>
              <a:buChar char="•"/>
            </a:pPr>
            <a:r>
              <a:rPr lang="es-EC" sz="1400" dirty="0" smtClean="0">
                <a:latin typeface="Arial" panose="020B0604020202020204" pitchFamily="34" charset="0"/>
                <a:cs typeface="Arial" panose="020B0604020202020204" pitchFamily="34" charset="0"/>
              </a:rPr>
              <a:t>Mejorar los procesos de creación de empresas (56 días)</a:t>
            </a:r>
          </a:p>
          <a:p>
            <a:pPr marL="171450" lvl="0" indent="-171450" algn="just" fontAlgn="base">
              <a:spcBef>
                <a:spcPct val="0"/>
              </a:spcBef>
              <a:spcAft>
                <a:spcPct val="0"/>
              </a:spcAft>
              <a:buFont typeface="Arial" panose="020B0604020202020204" pitchFamily="34" charset="0"/>
              <a:buChar char="•"/>
            </a:pPr>
            <a:r>
              <a:rPr lang="es-EC" sz="1400" dirty="0">
                <a:latin typeface="Arial" panose="020B0604020202020204" pitchFamily="34" charset="0"/>
                <a:cs typeface="Arial" panose="020B0604020202020204" pitchFamily="34" charset="0"/>
              </a:rPr>
              <a:t>Promover la cooperación regional e internacional para construir confianza en el </a:t>
            </a:r>
            <a:r>
              <a:rPr lang="es-EC" sz="1400" dirty="0" smtClean="0">
                <a:latin typeface="Arial" panose="020B0604020202020204" pitchFamily="34" charset="0"/>
                <a:cs typeface="Arial" panose="020B0604020202020204" pitchFamily="34" charset="0"/>
              </a:rPr>
              <a:t>ciberespacio</a:t>
            </a:r>
          </a:p>
          <a:p>
            <a:pPr marL="171450" lvl="0" indent="-171450" algn="just" fontAlgn="base">
              <a:spcBef>
                <a:spcPct val="0"/>
              </a:spcBef>
              <a:spcAft>
                <a:spcPct val="0"/>
              </a:spcAft>
              <a:buFont typeface="Arial" panose="020B0604020202020204" pitchFamily="34" charset="0"/>
              <a:buChar char="•"/>
            </a:pPr>
            <a:r>
              <a:rPr lang="es-EC" sz="1400" dirty="0">
                <a:latin typeface="Arial" panose="020B0604020202020204" pitchFamily="34" charset="0"/>
                <a:cs typeface="Arial" panose="020B0604020202020204" pitchFamily="34" charset="0"/>
              </a:rPr>
              <a:t>Propender a la creación de espacios de debate </a:t>
            </a:r>
            <a:r>
              <a:rPr lang="es-EC" sz="1400" dirty="0" smtClean="0">
                <a:latin typeface="Arial" panose="020B0604020202020204" pitchFamily="34" charset="0"/>
                <a:cs typeface="Arial" panose="020B0604020202020204" pitchFamily="34" charset="0"/>
              </a:rPr>
              <a:t>público</a:t>
            </a:r>
          </a:p>
          <a:p>
            <a:pPr marL="171450" lvl="0" indent="-171450" algn="just" fontAlgn="base">
              <a:spcBef>
                <a:spcPct val="0"/>
              </a:spcBef>
              <a:spcAft>
                <a:spcPct val="0"/>
              </a:spcAft>
              <a:buFont typeface="Arial" panose="020B0604020202020204" pitchFamily="34" charset="0"/>
              <a:buChar char="•"/>
            </a:pPr>
            <a:r>
              <a:rPr lang="es-EC" sz="1400" dirty="0">
                <a:latin typeface="Arial" panose="020B0604020202020204" pitchFamily="34" charset="0"/>
                <a:cs typeface="Arial" panose="020B0604020202020204" pitchFamily="34" charset="0"/>
              </a:rPr>
              <a:t>Potencializar la contribución del sector de la educación en la sociedad de la información y </a:t>
            </a:r>
            <a:r>
              <a:rPr lang="es-EC" sz="1400" dirty="0" smtClean="0">
                <a:latin typeface="Arial" panose="020B0604020202020204" pitchFamily="34" charset="0"/>
                <a:cs typeface="Arial" panose="020B0604020202020204" pitchFamily="34" charset="0"/>
              </a:rPr>
              <a:t>del conocimiento</a:t>
            </a:r>
            <a:r>
              <a:rPr kumimoji="0" lang="en-US" sz="1400" b="0" i="0" u="none" strike="noStrike" cap="none" normalizeH="0" baseline="0" dirty="0" smtClean="0">
                <a:ln>
                  <a:noFill/>
                </a:ln>
                <a:solidFill>
                  <a:schemeClr val="tx1"/>
                </a:solidFill>
                <a:effectLst/>
                <a:latin typeface="Arial" pitchFamily="34" charset="0"/>
                <a:cs typeface="Arial" pitchFamily="34" charset="0"/>
              </a:rPr>
              <a:t/>
            </a:r>
            <a:br>
              <a:rPr kumimoji="0" lang="en-US" sz="1400" b="0" i="0" u="none" strike="noStrike" cap="none" normalizeH="0" baseline="0" dirty="0" smtClean="0">
                <a:ln>
                  <a:noFill/>
                </a:ln>
                <a:solidFill>
                  <a:schemeClr val="tx1"/>
                </a:solidFill>
                <a:effectLst/>
                <a:latin typeface="Arial" pitchFamily="34" charset="0"/>
                <a:cs typeface="Arial" pitchFamily="34" charset="0"/>
              </a:rPr>
            </a:b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09855" y="4130175"/>
            <a:ext cx="2286000" cy="1933575"/>
          </a:xfrm>
          <a:prstGeom prst="rect">
            <a:avLst/>
          </a:prstGeom>
        </p:spPr>
      </p:pic>
      <p:sp>
        <p:nvSpPr>
          <p:cNvPr id="14" name="Rectángulo 13"/>
          <p:cNvSpPr/>
          <p:nvPr/>
        </p:nvSpPr>
        <p:spPr>
          <a:xfrm>
            <a:off x="-62345" y="1127970"/>
            <a:ext cx="5562600" cy="369332"/>
          </a:xfrm>
          <a:prstGeom prst="rect">
            <a:avLst/>
          </a:prstGeom>
        </p:spPr>
        <p:txBody>
          <a:bodyPr wrap="square">
            <a:spAutoFit/>
          </a:bodyPr>
          <a:lstStyle/>
          <a:p>
            <a:pPr algn="ctr"/>
            <a:r>
              <a:rPr lang="es-MX" b="1" dirty="0">
                <a:solidFill>
                  <a:srgbClr val="4F81BD"/>
                </a:solidFill>
                <a:latin typeface="Arial" pitchFamily="34" charset="0"/>
                <a:ea typeface="Times New Roman" pitchFamily="18" charset="0"/>
                <a:cs typeface="Arial" pitchFamily="34" charset="0"/>
              </a:rPr>
              <a:t>3. </a:t>
            </a:r>
            <a:r>
              <a:rPr lang="es-MX" b="1" dirty="0" smtClean="0">
                <a:solidFill>
                  <a:srgbClr val="4F81BD"/>
                </a:solidFill>
                <a:latin typeface="Arial" pitchFamily="34" charset="0"/>
                <a:ea typeface="Times New Roman" pitchFamily="18" charset="0"/>
                <a:cs typeface="Arial" pitchFamily="34" charset="0"/>
              </a:rPr>
              <a:t>Marco </a:t>
            </a:r>
            <a:r>
              <a:rPr lang="es-MX" b="1" dirty="0">
                <a:solidFill>
                  <a:srgbClr val="4F81BD"/>
                </a:solidFill>
                <a:latin typeface="Arial" pitchFamily="34" charset="0"/>
                <a:ea typeface="Times New Roman" pitchFamily="18" charset="0"/>
                <a:cs typeface="Arial" pitchFamily="34" charset="0"/>
              </a:rPr>
              <a:t>Normativo y Políticas Públicas</a:t>
            </a:r>
          </a:p>
        </p:txBody>
      </p:sp>
      <p:sp>
        <p:nvSpPr>
          <p:cNvPr id="15" name="Rectángulo 14"/>
          <p:cNvSpPr/>
          <p:nvPr/>
        </p:nvSpPr>
        <p:spPr>
          <a:xfrm>
            <a:off x="6580414" y="391180"/>
            <a:ext cx="2343150" cy="523220"/>
          </a:xfrm>
          <a:prstGeom prst="rect">
            <a:avLst/>
          </a:prstGeom>
          <a:ln>
            <a:solidFill>
              <a:schemeClr val="tx2">
                <a:lumMod val="60000"/>
                <a:lumOff val="40000"/>
              </a:schemeClr>
            </a:solidFill>
          </a:ln>
          <a:effectLst>
            <a:softEdge rad="12700"/>
          </a:effectLst>
        </p:spPr>
        <p:txBody>
          <a:bodyPr wrap="square">
            <a:spAutoFit/>
          </a:bodyPr>
          <a:lstStyle/>
          <a:p>
            <a:r>
              <a:rPr lang="es-MX" sz="1400" b="1" dirty="0">
                <a:solidFill>
                  <a:srgbClr val="4F81BD"/>
                </a:solidFill>
                <a:latin typeface="Arial" pitchFamily="34" charset="0"/>
                <a:ea typeface="Times New Roman" pitchFamily="18" charset="0"/>
                <a:cs typeface="Arial" pitchFamily="34" charset="0"/>
              </a:rPr>
              <a:t>A. Análisis del entorno internacional y nacional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315592">
            <a:off x="5140669" y="2797200"/>
            <a:ext cx="3622983" cy="2115093"/>
          </a:xfrm>
          <a:prstGeom prst="rect">
            <a:avLst/>
          </a:prstGeom>
        </p:spPr>
      </p:pic>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228600" y="-149537"/>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ANALISIS Y DESARROLLO</a:t>
            </a:r>
            <a:endParaRPr lang="en-US" sz="3600" dirty="0">
              <a:latin typeface="Adobe Garamond Pro Bold" pitchFamily="18" charset="0"/>
            </a:endParaRPr>
          </a:p>
        </p:txBody>
      </p:sp>
      <p:cxnSp>
        <p:nvCxnSpPr>
          <p:cNvPr id="10" name="Straight Connector 9"/>
          <p:cNvCxnSpPr/>
          <p:nvPr/>
        </p:nvCxnSpPr>
        <p:spPr>
          <a:xfrm>
            <a:off x="457200" y="914400"/>
            <a:ext cx="5638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11</a:t>
            </a:fld>
            <a:endParaRPr lang="en-US"/>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graphicFrame>
        <p:nvGraphicFramePr>
          <p:cNvPr id="13" name="Chart 12"/>
          <p:cNvGraphicFramePr/>
          <p:nvPr>
            <p:extLst>
              <p:ext uri="{D42A27DB-BD31-4B8C-83A1-F6EECF244321}">
                <p14:modId xmlns:p14="http://schemas.microsoft.com/office/powerpoint/2010/main" xmlns="" val="2435375638"/>
              </p:ext>
            </p:extLst>
          </p:nvPr>
        </p:nvGraphicFramePr>
        <p:xfrm>
          <a:off x="0" y="1657224"/>
          <a:ext cx="5029200" cy="386694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ángulo 8"/>
          <p:cNvSpPr/>
          <p:nvPr/>
        </p:nvSpPr>
        <p:spPr>
          <a:xfrm>
            <a:off x="7026728" y="323866"/>
            <a:ext cx="1649186" cy="523220"/>
          </a:xfrm>
          <a:prstGeom prst="rect">
            <a:avLst/>
          </a:prstGeom>
          <a:ln>
            <a:solidFill>
              <a:schemeClr val="tx2">
                <a:lumMod val="60000"/>
                <a:lumOff val="40000"/>
              </a:schemeClr>
            </a:solidFill>
          </a:ln>
          <a:effectLst>
            <a:softEdge rad="12700"/>
          </a:effectLst>
        </p:spPr>
        <p:txBody>
          <a:bodyPr wrap="square">
            <a:spAutoFit/>
          </a:bodyPr>
          <a:lstStyle/>
          <a:p>
            <a:pPr algn="ctr"/>
            <a:r>
              <a:rPr lang="es-MX" sz="1400" b="1" dirty="0">
                <a:solidFill>
                  <a:srgbClr val="4F81BD"/>
                </a:solidFill>
                <a:latin typeface="Arial" pitchFamily="34" charset="0"/>
                <a:ea typeface="Times New Roman" pitchFamily="18" charset="0"/>
                <a:cs typeface="Arial" pitchFamily="34" charset="0"/>
              </a:rPr>
              <a:t>B. Investigación de </a:t>
            </a:r>
            <a:r>
              <a:rPr lang="es-MX" sz="1400" b="1" dirty="0" smtClean="0">
                <a:solidFill>
                  <a:srgbClr val="4F81BD"/>
                </a:solidFill>
                <a:latin typeface="Arial" pitchFamily="34" charset="0"/>
                <a:ea typeface="Times New Roman" pitchFamily="18" charset="0"/>
                <a:cs typeface="Arial" pitchFamily="34" charset="0"/>
              </a:rPr>
              <a:t>Mercado</a:t>
            </a:r>
            <a:endParaRPr lang="es-MX" sz="1400" b="1" dirty="0">
              <a:solidFill>
                <a:srgbClr val="4F81BD"/>
              </a:solidFill>
              <a:latin typeface="Arial" pitchFamily="34" charset="0"/>
              <a:ea typeface="Times New Roman" pitchFamily="18" charset="0"/>
              <a:cs typeface="Arial" pitchFamily="34" charset="0"/>
            </a:endParaRPr>
          </a:p>
        </p:txBody>
      </p:sp>
      <p:sp>
        <p:nvSpPr>
          <p:cNvPr id="14" name="Rectángulo 13"/>
          <p:cNvSpPr/>
          <p:nvPr/>
        </p:nvSpPr>
        <p:spPr>
          <a:xfrm>
            <a:off x="228600" y="1186934"/>
            <a:ext cx="3124200" cy="369332"/>
          </a:xfrm>
          <a:prstGeom prst="rect">
            <a:avLst/>
          </a:prstGeom>
        </p:spPr>
        <p:txBody>
          <a:bodyPr wrap="square">
            <a:spAutoFit/>
          </a:bodyPr>
          <a:lstStyle/>
          <a:p>
            <a:pPr algn="ctr"/>
            <a:r>
              <a:rPr lang="es-MX" b="1" dirty="0">
                <a:solidFill>
                  <a:srgbClr val="4F81BD"/>
                </a:solidFill>
                <a:latin typeface="Arial" pitchFamily="34" charset="0"/>
                <a:ea typeface="Times New Roman" pitchFamily="18" charset="0"/>
                <a:cs typeface="Arial" pitchFamily="34" charset="0"/>
              </a:rPr>
              <a:t>1</a:t>
            </a:r>
            <a:r>
              <a:rPr lang="es-MX" b="1" dirty="0" smtClean="0">
                <a:solidFill>
                  <a:srgbClr val="4F81BD"/>
                </a:solidFill>
                <a:latin typeface="Arial" pitchFamily="34" charset="0"/>
                <a:ea typeface="Times New Roman" pitchFamily="18" charset="0"/>
                <a:cs typeface="Arial" pitchFamily="34" charset="0"/>
              </a:rPr>
              <a:t>. Análisis de la Oferta</a:t>
            </a:r>
            <a:endParaRPr lang="es-MX" b="1" dirty="0">
              <a:solidFill>
                <a:srgbClr val="4F81BD"/>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81000" y="-98425"/>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ANALISIS Y DESARROLLO</a:t>
            </a:r>
            <a:endParaRPr lang="en-US" sz="3600" dirty="0">
              <a:latin typeface="Adobe Garamond Pro Bold" pitchFamily="18" charset="0"/>
            </a:endParaRPr>
          </a:p>
        </p:txBody>
      </p:sp>
      <p:cxnSp>
        <p:nvCxnSpPr>
          <p:cNvPr id="10" name="Straight Connector 9"/>
          <p:cNvCxnSpPr/>
          <p:nvPr/>
        </p:nvCxnSpPr>
        <p:spPr>
          <a:xfrm>
            <a:off x="457200" y="914400"/>
            <a:ext cx="5638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12</a:t>
            </a:fld>
            <a:endParaRPr lang="en-US"/>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graphicFrame>
        <p:nvGraphicFramePr>
          <p:cNvPr id="9" name="Gráfico 1"/>
          <p:cNvGraphicFramePr/>
          <p:nvPr>
            <p:extLst>
              <p:ext uri="{D42A27DB-BD31-4B8C-83A1-F6EECF244321}">
                <p14:modId xmlns:p14="http://schemas.microsoft.com/office/powerpoint/2010/main" xmlns="" val="815155465"/>
              </p:ext>
            </p:extLst>
          </p:nvPr>
        </p:nvGraphicFramePr>
        <p:xfrm>
          <a:off x="223157" y="1961532"/>
          <a:ext cx="4191000"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xmlns="" val="3187912575"/>
              </p:ext>
            </p:extLst>
          </p:nvPr>
        </p:nvGraphicFramePr>
        <p:xfrm>
          <a:off x="4451576" y="1613622"/>
          <a:ext cx="4262438"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ángulo 13"/>
          <p:cNvSpPr/>
          <p:nvPr/>
        </p:nvSpPr>
        <p:spPr>
          <a:xfrm>
            <a:off x="7026728" y="323866"/>
            <a:ext cx="1649186" cy="523220"/>
          </a:xfrm>
          <a:prstGeom prst="rect">
            <a:avLst/>
          </a:prstGeom>
          <a:ln>
            <a:solidFill>
              <a:schemeClr val="tx2">
                <a:lumMod val="60000"/>
                <a:lumOff val="40000"/>
              </a:schemeClr>
            </a:solidFill>
          </a:ln>
          <a:effectLst>
            <a:softEdge rad="12700"/>
          </a:effectLst>
        </p:spPr>
        <p:txBody>
          <a:bodyPr wrap="square">
            <a:spAutoFit/>
          </a:bodyPr>
          <a:lstStyle/>
          <a:p>
            <a:pPr algn="ctr"/>
            <a:r>
              <a:rPr lang="es-MX" sz="1400" b="1" dirty="0">
                <a:solidFill>
                  <a:srgbClr val="4F81BD"/>
                </a:solidFill>
                <a:latin typeface="Arial" pitchFamily="34" charset="0"/>
                <a:ea typeface="Times New Roman" pitchFamily="18" charset="0"/>
                <a:cs typeface="Arial" pitchFamily="34" charset="0"/>
              </a:rPr>
              <a:t>B. Investigación de </a:t>
            </a:r>
            <a:r>
              <a:rPr lang="es-MX" sz="1400" b="1" dirty="0" smtClean="0">
                <a:solidFill>
                  <a:srgbClr val="4F81BD"/>
                </a:solidFill>
                <a:latin typeface="Arial" pitchFamily="34" charset="0"/>
                <a:ea typeface="Times New Roman" pitchFamily="18" charset="0"/>
                <a:cs typeface="Arial" pitchFamily="34" charset="0"/>
              </a:rPr>
              <a:t>Mercado</a:t>
            </a:r>
            <a:endParaRPr lang="es-MX" sz="1400" b="1" dirty="0">
              <a:solidFill>
                <a:srgbClr val="4F81BD"/>
              </a:solidFill>
              <a:latin typeface="Arial" pitchFamily="34" charset="0"/>
              <a:ea typeface="Times New Roman" pitchFamily="18" charset="0"/>
              <a:cs typeface="Arial" pitchFamily="34" charset="0"/>
            </a:endParaRPr>
          </a:p>
        </p:txBody>
      </p:sp>
      <p:sp>
        <p:nvSpPr>
          <p:cNvPr id="15" name="Rectángulo 14"/>
          <p:cNvSpPr/>
          <p:nvPr/>
        </p:nvSpPr>
        <p:spPr>
          <a:xfrm>
            <a:off x="228600" y="1066800"/>
            <a:ext cx="3124200" cy="369332"/>
          </a:xfrm>
          <a:prstGeom prst="rect">
            <a:avLst/>
          </a:prstGeom>
        </p:spPr>
        <p:txBody>
          <a:bodyPr wrap="square">
            <a:spAutoFit/>
          </a:bodyPr>
          <a:lstStyle/>
          <a:p>
            <a:pPr algn="ctr"/>
            <a:r>
              <a:rPr lang="es-MX" b="1" dirty="0">
                <a:solidFill>
                  <a:srgbClr val="4F81BD"/>
                </a:solidFill>
                <a:latin typeface="Arial" pitchFamily="34" charset="0"/>
                <a:ea typeface="Times New Roman" pitchFamily="18" charset="0"/>
                <a:cs typeface="Arial" pitchFamily="34" charset="0"/>
              </a:rPr>
              <a:t>1</a:t>
            </a:r>
            <a:r>
              <a:rPr lang="es-MX" b="1" dirty="0" smtClean="0">
                <a:solidFill>
                  <a:srgbClr val="4F81BD"/>
                </a:solidFill>
                <a:latin typeface="Arial" pitchFamily="34" charset="0"/>
                <a:ea typeface="Times New Roman" pitchFamily="18" charset="0"/>
                <a:cs typeface="Arial" pitchFamily="34" charset="0"/>
              </a:rPr>
              <a:t>. Análisis de la Oferta</a:t>
            </a:r>
            <a:endParaRPr lang="es-MX" b="1" dirty="0">
              <a:solidFill>
                <a:srgbClr val="4F81BD"/>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81000" y="-98425"/>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ANALISIS Y DESARROLLO</a:t>
            </a:r>
            <a:endParaRPr lang="en-US" sz="3600" dirty="0">
              <a:latin typeface="Adobe Garamond Pro Bold" pitchFamily="18" charset="0"/>
            </a:endParaRPr>
          </a:p>
        </p:txBody>
      </p:sp>
      <p:cxnSp>
        <p:nvCxnSpPr>
          <p:cNvPr id="10" name="Straight Connector 9"/>
          <p:cNvCxnSpPr/>
          <p:nvPr/>
        </p:nvCxnSpPr>
        <p:spPr>
          <a:xfrm>
            <a:off x="457200" y="914400"/>
            <a:ext cx="5638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13</a:t>
            </a:fld>
            <a:endParaRPr lang="en-US" dirty="0"/>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graphicFrame>
        <p:nvGraphicFramePr>
          <p:cNvPr id="9" name="Gráfico 8"/>
          <p:cNvGraphicFramePr/>
          <p:nvPr>
            <p:extLst>
              <p:ext uri="{D42A27DB-BD31-4B8C-83A1-F6EECF244321}">
                <p14:modId xmlns:p14="http://schemas.microsoft.com/office/powerpoint/2010/main" xmlns="" val="1501320360"/>
              </p:ext>
            </p:extLst>
          </p:nvPr>
        </p:nvGraphicFramePr>
        <p:xfrm>
          <a:off x="574963" y="2514600"/>
          <a:ext cx="3726874"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5"/>
          <p:cNvGraphicFramePr/>
          <p:nvPr>
            <p:extLst>
              <p:ext uri="{D42A27DB-BD31-4B8C-83A1-F6EECF244321}">
                <p14:modId xmlns:p14="http://schemas.microsoft.com/office/powerpoint/2010/main" xmlns="" val="2281089298"/>
              </p:ext>
            </p:extLst>
          </p:nvPr>
        </p:nvGraphicFramePr>
        <p:xfrm>
          <a:off x="5105400" y="1447800"/>
          <a:ext cx="3581400" cy="4486275"/>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ángulo 13"/>
          <p:cNvSpPr/>
          <p:nvPr/>
        </p:nvSpPr>
        <p:spPr>
          <a:xfrm>
            <a:off x="7026728" y="323866"/>
            <a:ext cx="1649186" cy="523220"/>
          </a:xfrm>
          <a:prstGeom prst="rect">
            <a:avLst/>
          </a:prstGeom>
          <a:ln>
            <a:solidFill>
              <a:schemeClr val="tx2">
                <a:lumMod val="60000"/>
                <a:lumOff val="40000"/>
              </a:schemeClr>
            </a:solidFill>
          </a:ln>
          <a:effectLst>
            <a:softEdge rad="12700"/>
          </a:effectLst>
        </p:spPr>
        <p:txBody>
          <a:bodyPr wrap="square">
            <a:spAutoFit/>
          </a:bodyPr>
          <a:lstStyle/>
          <a:p>
            <a:pPr algn="ctr"/>
            <a:r>
              <a:rPr lang="es-MX" sz="1400" b="1" dirty="0">
                <a:solidFill>
                  <a:srgbClr val="4F81BD"/>
                </a:solidFill>
                <a:latin typeface="Arial" pitchFamily="34" charset="0"/>
                <a:ea typeface="Times New Roman" pitchFamily="18" charset="0"/>
                <a:cs typeface="Arial" pitchFamily="34" charset="0"/>
              </a:rPr>
              <a:t>B. Investigación de </a:t>
            </a:r>
            <a:r>
              <a:rPr lang="es-MX" sz="1400" b="1" dirty="0" smtClean="0">
                <a:solidFill>
                  <a:srgbClr val="4F81BD"/>
                </a:solidFill>
                <a:latin typeface="Arial" pitchFamily="34" charset="0"/>
                <a:ea typeface="Times New Roman" pitchFamily="18" charset="0"/>
                <a:cs typeface="Arial" pitchFamily="34" charset="0"/>
              </a:rPr>
              <a:t>Mercado</a:t>
            </a:r>
            <a:endParaRPr lang="es-MX" sz="1400" b="1" dirty="0">
              <a:solidFill>
                <a:srgbClr val="4F81BD"/>
              </a:solidFill>
              <a:latin typeface="Arial" pitchFamily="34" charset="0"/>
              <a:ea typeface="Times New Roman" pitchFamily="18" charset="0"/>
              <a:cs typeface="Arial" pitchFamily="34" charset="0"/>
            </a:endParaRPr>
          </a:p>
        </p:txBody>
      </p:sp>
      <p:sp>
        <p:nvSpPr>
          <p:cNvPr id="15" name="Rectángulo 14"/>
          <p:cNvSpPr/>
          <p:nvPr/>
        </p:nvSpPr>
        <p:spPr>
          <a:xfrm>
            <a:off x="348343" y="1186934"/>
            <a:ext cx="3124200" cy="369332"/>
          </a:xfrm>
          <a:prstGeom prst="rect">
            <a:avLst/>
          </a:prstGeom>
        </p:spPr>
        <p:txBody>
          <a:bodyPr wrap="square">
            <a:spAutoFit/>
          </a:bodyPr>
          <a:lstStyle/>
          <a:p>
            <a:pPr algn="ctr"/>
            <a:r>
              <a:rPr lang="es-MX" b="1" dirty="0">
                <a:solidFill>
                  <a:srgbClr val="4F81BD"/>
                </a:solidFill>
                <a:latin typeface="Arial" pitchFamily="34" charset="0"/>
                <a:ea typeface="Times New Roman" pitchFamily="18" charset="0"/>
                <a:cs typeface="Arial" pitchFamily="34" charset="0"/>
              </a:rPr>
              <a:t>1</a:t>
            </a:r>
            <a:r>
              <a:rPr lang="es-MX" b="1" dirty="0" smtClean="0">
                <a:solidFill>
                  <a:srgbClr val="4F81BD"/>
                </a:solidFill>
                <a:latin typeface="Arial" pitchFamily="34" charset="0"/>
                <a:ea typeface="Times New Roman" pitchFamily="18" charset="0"/>
                <a:cs typeface="Arial" pitchFamily="34" charset="0"/>
              </a:rPr>
              <a:t>. Análisis de la Demanda</a:t>
            </a:r>
            <a:endParaRPr lang="es-MX" b="1" dirty="0">
              <a:solidFill>
                <a:srgbClr val="4F81BD"/>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81000" y="-98425"/>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ANALISIS Y DESARROLLO</a:t>
            </a:r>
            <a:endParaRPr lang="en-US" sz="3600" dirty="0">
              <a:latin typeface="Adobe Garamond Pro Bold" pitchFamily="18" charset="0"/>
            </a:endParaRPr>
          </a:p>
        </p:txBody>
      </p:sp>
      <p:cxnSp>
        <p:nvCxnSpPr>
          <p:cNvPr id="10" name="Straight Connector 9"/>
          <p:cNvCxnSpPr/>
          <p:nvPr/>
        </p:nvCxnSpPr>
        <p:spPr>
          <a:xfrm>
            <a:off x="457200" y="914400"/>
            <a:ext cx="5638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14</a:t>
            </a:fld>
            <a:endParaRPr lang="en-US" dirty="0"/>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graphicFrame>
        <p:nvGraphicFramePr>
          <p:cNvPr id="9" name="Gráfico 6"/>
          <p:cNvGraphicFramePr/>
          <p:nvPr>
            <p:extLst>
              <p:ext uri="{D42A27DB-BD31-4B8C-83A1-F6EECF244321}">
                <p14:modId xmlns:p14="http://schemas.microsoft.com/office/powerpoint/2010/main" xmlns="" val="2201657922"/>
              </p:ext>
            </p:extLst>
          </p:nvPr>
        </p:nvGraphicFramePr>
        <p:xfrm>
          <a:off x="457200" y="2057400"/>
          <a:ext cx="4038600" cy="3809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
          <p:cNvGraphicFramePr/>
          <p:nvPr>
            <p:extLst>
              <p:ext uri="{D42A27DB-BD31-4B8C-83A1-F6EECF244321}">
                <p14:modId xmlns:p14="http://schemas.microsoft.com/office/powerpoint/2010/main" xmlns="" val="2535318074"/>
              </p:ext>
            </p:extLst>
          </p:nvPr>
        </p:nvGraphicFramePr>
        <p:xfrm>
          <a:off x="4724400" y="1793875"/>
          <a:ext cx="4176713" cy="4524375"/>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ángulo 13"/>
          <p:cNvSpPr/>
          <p:nvPr/>
        </p:nvSpPr>
        <p:spPr>
          <a:xfrm>
            <a:off x="7026728" y="323866"/>
            <a:ext cx="1649186" cy="523220"/>
          </a:xfrm>
          <a:prstGeom prst="rect">
            <a:avLst/>
          </a:prstGeom>
          <a:ln>
            <a:solidFill>
              <a:schemeClr val="tx2">
                <a:lumMod val="60000"/>
                <a:lumOff val="40000"/>
              </a:schemeClr>
            </a:solidFill>
          </a:ln>
          <a:effectLst>
            <a:softEdge rad="12700"/>
          </a:effectLst>
        </p:spPr>
        <p:txBody>
          <a:bodyPr wrap="square">
            <a:spAutoFit/>
          </a:bodyPr>
          <a:lstStyle/>
          <a:p>
            <a:pPr algn="ctr"/>
            <a:r>
              <a:rPr lang="es-MX" sz="1400" b="1" dirty="0">
                <a:solidFill>
                  <a:srgbClr val="4F81BD"/>
                </a:solidFill>
                <a:latin typeface="Arial" pitchFamily="34" charset="0"/>
                <a:ea typeface="Times New Roman" pitchFamily="18" charset="0"/>
                <a:cs typeface="Arial" pitchFamily="34" charset="0"/>
              </a:rPr>
              <a:t>B. Investigación de </a:t>
            </a:r>
            <a:r>
              <a:rPr lang="es-MX" sz="1400" b="1" dirty="0" smtClean="0">
                <a:solidFill>
                  <a:srgbClr val="4F81BD"/>
                </a:solidFill>
                <a:latin typeface="Arial" pitchFamily="34" charset="0"/>
                <a:ea typeface="Times New Roman" pitchFamily="18" charset="0"/>
                <a:cs typeface="Arial" pitchFamily="34" charset="0"/>
              </a:rPr>
              <a:t>Mercado</a:t>
            </a:r>
            <a:endParaRPr lang="es-MX" sz="1400" b="1" dirty="0">
              <a:solidFill>
                <a:srgbClr val="4F81BD"/>
              </a:solidFill>
              <a:latin typeface="Arial" pitchFamily="34" charset="0"/>
              <a:ea typeface="Times New Roman" pitchFamily="18" charset="0"/>
              <a:cs typeface="Arial" pitchFamily="34" charset="0"/>
            </a:endParaRPr>
          </a:p>
        </p:txBody>
      </p:sp>
      <p:sp>
        <p:nvSpPr>
          <p:cNvPr id="15" name="Rectángulo 14"/>
          <p:cNvSpPr/>
          <p:nvPr/>
        </p:nvSpPr>
        <p:spPr>
          <a:xfrm>
            <a:off x="348343" y="1186934"/>
            <a:ext cx="3124200" cy="369332"/>
          </a:xfrm>
          <a:prstGeom prst="rect">
            <a:avLst/>
          </a:prstGeom>
        </p:spPr>
        <p:txBody>
          <a:bodyPr wrap="square">
            <a:spAutoFit/>
          </a:bodyPr>
          <a:lstStyle/>
          <a:p>
            <a:pPr algn="ctr"/>
            <a:r>
              <a:rPr lang="es-MX" b="1" dirty="0">
                <a:solidFill>
                  <a:srgbClr val="4F81BD"/>
                </a:solidFill>
                <a:latin typeface="Arial" pitchFamily="34" charset="0"/>
                <a:ea typeface="Times New Roman" pitchFamily="18" charset="0"/>
                <a:cs typeface="Arial" pitchFamily="34" charset="0"/>
              </a:rPr>
              <a:t>1</a:t>
            </a:r>
            <a:r>
              <a:rPr lang="es-MX" b="1" dirty="0" smtClean="0">
                <a:solidFill>
                  <a:srgbClr val="4F81BD"/>
                </a:solidFill>
                <a:latin typeface="Arial" pitchFamily="34" charset="0"/>
                <a:ea typeface="Times New Roman" pitchFamily="18" charset="0"/>
                <a:cs typeface="Arial" pitchFamily="34" charset="0"/>
              </a:rPr>
              <a:t>. Análisis de la Demanda</a:t>
            </a:r>
            <a:endParaRPr lang="es-MX" b="1" dirty="0">
              <a:solidFill>
                <a:srgbClr val="4F81BD"/>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81000" y="-98425"/>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ANALISIS Y DESARROLLO</a:t>
            </a:r>
            <a:endParaRPr lang="en-US" sz="3600" dirty="0">
              <a:latin typeface="Adobe Garamond Pro Bold" pitchFamily="18" charset="0"/>
            </a:endParaRPr>
          </a:p>
        </p:txBody>
      </p:sp>
      <p:cxnSp>
        <p:nvCxnSpPr>
          <p:cNvPr id="10" name="Straight Connector 9"/>
          <p:cNvCxnSpPr/>
          <p:nvPr/>
        </p:nvCxnSpPr>
        <p:spPr>
          <a:xfrm>
            <a:off x="457200" y="914400"/>
            <a:ext cx="5638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15</a:t>
            </a:fld>
            <a:endParaRPr lang="en-US" dirty="0"/>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pic>
        <p:nvPicPr>
          <p:cNvPr id="6" name="Imagen 5"/>
          <p:cNvPicPr>
            <a:picLocks noChangeAspect="1"/>
          </p:cNvPicPr>
          <p:nvPr/>
        </p:nvPicPr>
        <p:blipFill>
          <a:blip r:embed="rId3" cstate="print"/>
          <a:stretch>
            <a:fillRect/>
          </a:stretch>
        </p:blipFill>
        <p:spPr>
          <a:xfrm>
            <a:off x="2223179" y="1040040"/>
            <a:ext cx="1815421" cy="2895600"/>
          </a:xfrm>
          <a:prstGeom prst="rect">
            <a:avLst/>
          </a:prstGeom>
        </p:spPr>
      </p:pic>
      <p:pic>
        <p:nvPicPr>
          <p:cNvPr id="7" name="Imagen 6"/>
          <p:cNvPicPr>
            <a:picLocks noChangeAspect="1"/>
          </p:cNvPicPr>
          <p:nvPr/>
        </p:nvPicPr>
        <p:blipFill>
          <a:blip r:embed="rId4" cstate="print"/>
          <a:stretch>
            <a:fillRect/>
          </a:stretch>
        </p:blipFill>
        <p:spPr>
          <a:xfrm>
            <a:off x="3983731" y="965427"/>
            <a:ext cx="1809687" cy="5186531"/>
          </a:xfrm>
          <a:prstGeom prst="rect">
            <a:avLst/>
          </a:prstGeom>
        </p:spPr>
      </p:pic>
      <p:pic>
        <p:nvPicPr>
          <p:cNvPr id="36" name="Imagen 35"/>
          <p:cNvPicPr>
            <a:picLocks noChangeAspect="1"/>
          </p:cNvPicPr>
          <p:nvPr/>
        </p:nvPicPr>
        <p:blipFill>
          <a:blip r:embed="rId5" cstate="print"/>
          <a:stretch>
            <a:fillRect/>
          </a:stretch>
        </p:blipFill>
        <p:spPr>
          <a:xfrm>
            <a:off x="5381149" y="965427"/>
            <a:ext cx="2086451" cy="3914731"/>
          </a:xfrm>
          <a:prstGeom prst="rect">
            <a:avLst/>
          </a:prstGeom>
        </p:spPr>
      </p:pic>
      <p:sp>
        <p:nvSpPr>
          <p:cNvPr id="37" name="Rectángulo 36"/>
          <p:cNvSpPr/>
          <p:nvPr/>
        </p:nvSpPr>
        <p:spPr>
          <a:xfrm>
            <a:off x="7026728" y="323866"/>
            <a:ext cx="1649186" cy="523220"/>
          </a:xfrm>
          <a:prstGeom prst="rect">
            <a:avLst/>
          </a:prstGeom>
          <a:ln>
            <a:solidFill>
              <a:schemeClr val="tx2">
                <a:lumMod val="60000"/>
                <a:lumOff val="40000"/>
              </a:schemeClr>
            </a:solidFill>
          </a:ln>
          <a:effectLst>
            <a:softEdge rad="12700"/>
          </a:effectLst>
        </p:spPr>
        <p:txBody>
          <a:bodyPr wrap="square">
            <a:spAutoFit/>
          </a:bodyPr>
          <a:lstStyle/>
          <a:p>
            <a:pPr algn="ctr"/>
            <a:r>
              <a:rPr lang="es-MX" sz="1400" b="1" dirty="0">
                <a:solidFill>
                  <a:srgbClr val="4F81BD"/>
                </a:solidFill>
                <a:latin typeface="Arial" pitchFamily="34" charset="0"/>
                <a:ea typeface="Times New Roman" pitchFamily="18" charset="0"/>
                <a:cs typeface="Arial" pitchFamily="34" charset="0"/>
              </a:rPr>
              <a:t>C. Propuesta de Modelo</a:t>
            </a:r>
          </a:p>
        </p:txBody>
      </p:sp>
      <p:sp>
        <p:nvSpPr>
          <p:cNvPr id="38" name="Rectángulo 37"/>
          <p:cNvSpPr/>
          <p:nvPr/>
        </p:nvSpPr>
        <p:spPr>
          <a:xfrm>
            <a:off x="-386443" y="1040040"/>
            <a:ext cx="3124200" cy="369332"/>
          </a:xfrm>
          <a:prstGeom prst="rect">
            <a:avLst/>
          </a:prstGeom>
        </p:spPr>
        <p:txBody>
          <a:bodyPr wrap="square">
            <a:spAutoFit/>
          </a:bodyPr>
          <a:lstStyle/>
          <a:p>
            <a:pPr algn="ctr"/>
            <a:r>
              <a:rPr lang="es-MX" b="1" dirty="0">
                <a:solidFill>
                  <a:srgbClr val="4F81BD"/>
                </a:solidFill>
                <a:latin typeface="Arial" pitchFamily="34" charset="0"/>
                <a:ea typeface="Times New Roman" pitchFamily="18" charset="0"/>
                <a:cs typeface="Arial" pitchFamily="34" charset="0"/>
              </a:rPr>
              <a:t>1</a:t>
            </a:r>
            <a:r>
              <a:rPr lang="es-MX" b="1" dirty="0" smtClean="0">
                <a:solidFill>
                  <a:srgbClr val="4F81BD"/>
                </a:solidFill>
                <a:latin typeface="Arial" pitchFamily="34" charset="0"/>
                <a:ea typeface="Times New Roman" pitchFamily="18" charset="0"/>
                <a:cs typeface="Arial" pitchFamily="34" charset="0"/>
              </a:rPr>
              <a:t>. Ejes del modelo</a:t>
            </a:r>
            <a:endParaRPr lang="es-MX" b="1" dirty="0">
              <a:solidFill>
                <a:srgbClr val="4F81BD"/>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81000" y="-98425"/>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ANALISIS Y DESARROLLO</a:t>
            </a:r>
            <a:endParaRPr lang="en-US" sz="3600" dirty="0">
              <a:latin typeface="Adobe Garamond Pro Bold" pitchFamily="18" charset="0"/>
            </a:endParaRPr>
          </a:p>
        </p:txBody>
      </p:sp>
      <p:cxnSp>
        <p:nvCxnSpPr>
          <p:cNvPr id="10" name="Straight Connector 9"/>
          <p:cNvCxnSpPr/>
          <p:nvPr/>
        </p:nvCxnSpPr>
        <p:spPr>
          <a:xfrm>
            <a:off x="457200" y="914400"/>
            <a:ext cx="5638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16</a:t>
            </a:fld>
            <a:endParaRPr lang="en-US" dirty="0"/>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pic>
        <p:nvPicPr>
          <p:cNvPr id="9" name="Imagen 1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94761" y="1172003"/>
            <a:ext cx="4549039" cy="5184347"/>
          </a:xfrm>
          <a:prstGeom prst="rect">
            <a:avLst/>
          </a:prstGeom>
          <a:noFill/>
        </p:spPr>
      </p:pic>
      <p:sp>
        <p:nvSpPr>
          <p:cNvPr id="13" name="Rectángulo 12"/>
          <p:cNvSpPr/>
          <p:nvPr/>
        </p:nvSpPr>
        <p:spPr>
          <a:xfrm>
            <a:off x="7026728" y="323866"/>
            <a:ext cx="1649186" cy="523220"/>
          </a:xfrm>
          <a:prstGeom prst="rect">
            <a:avLst/>
          </a:prstGeom>
          <a:ln>
            <a:solidFill>
              <a:schemeClr val="tx2">
                <a:lumMod val="60000"/>
                <a:lumOff val="40000"/>
              </a:schemeClr>
            </a:solidFill>
          </a:ln>
          <a:effectLst>
            <a:softEdge rad="12700"/>
          </a:effectLst>
        </p:spPr>
        <p:txBody>
          <a:bodyPr wrap="square">
            <a:spAutoFit/>
          </a:bodyPr>
          <a:lstStyle/>
          <a:p>
            <a:pPr algn="ctr"/>
            <a:r>
              <a:rPr lang="es-MX" sz="1400" b="1" dirty="0">
                <a:solidFill>
                  <a:srgbClr val="4F81BD"/>
                </a:solidFill>
                <a:latin typeface="Arial" pitchFamily="34" charset="0"/>
                <a:ea typeface="Times New Roman" pitchFamily="18" charset="0"/>
                <a:cs typeface="Arial" pitchFamily="34" charset="0"/>
              </a:rPr>
              <a:t>C. Propuesta de Modelo</a:t>
            </a:r>
          </a:p>
        </p:txBody>
      </p:sp>
      <p:sp>
        <p:nvSpPr>
          <p:cNvPr id="14" name="Rectángulo 13"/>
          <p:cNvSpPr/>
          <p:nvPr/>
        </p:nvSpPr>
        <p:spPr>
          <a:xfrm>
            <a:off x="-76200" y="1040040"/>
            <a:ext cx="3124200" cy="369332"/>
          </a:xfrm>
          <a:prstGeom prst="rect">
            <a:avLst/>
          </a:prstGeom>
        </p:spPr>
        <p:txBody>
          <a:bodyPr wrap="square">
            <a:spAutoFit/>
          </a:bodyPr>
          <a:lstStyle/>
          <a:p>
            <a:pPr algn="ctr"/>
            <a:r>
              <a:rPr lang="es-MX" b="1" dirty="0" smtClean="0">
                <a:solidFill>
                  <a:srgbClr val="4F81BD"/>
                </a:solidFill>
                <a:latin typeface="Arial" pitchFamily="34" charset="0"/>
                <a:ea typeface="Times New Roman" pitchFamily="18" charset="0"/>
                <a:cs typeface="Arial" pitchFamily="34" charset="0"/>
              </a:rPr>
              <a:t>2. Procesos del modelo</a:t>
            </a:r>
            <a:endParaRPr lang="es-MX" b="1" dirty="0">
              <a:solidFill>
                <a:srgbClr val="4F81BD"/>
              </a:solidFill>
              <a:latin typeface="Arial" pitchFamily="34" charset="0"/>
              <a:ea typeface="Times New Roman" pitchFamily="18" charset="0"/>
              <a:cs typeface="Arial" pitchFamily="34" charset="0"/>
            </a:endParaRPr>
          </a:p>
        </p:txBody>
      </p:sp>
      <p:sp>
        <p:nvSpPr>
          <p:cNvPr id="15" name="Rectangle 1"/>
          <p:cNvSpPr>
            <a:spLocks noChangeArrowheads="1"/>
          </p:cNvSpPr>
          <p:nvPr/>
        </p:nvSpPr>
        <p:spPr bwMode="auto">
          <a:xfrm>
            <a:off x="6096000" y="4679721"/>
            <a:ext cx="3048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MX" sz="1400" b="1" dirty="0" err="1" smtClean="0">
                <a:latin typeface="Arial" pitchFamily="34" charset="0"/>
                <a:cs typeface="Arial" pitchFamily="34" charset="0"/>
              </a:rPr>
              <a:t>Demand</a:t>
            </a:r>
            <a:r>
              <a:rPr lang="es-MX" sz="1400" b="1" dirty="0" smtClean="0">
                <a:latin typeface="Arial" pitchFamily="34" charset="0"/>
                <a:cs typeface="Arial" pitchFamily="34" charset="0"/>
              </a:rPr>
              <a:t> </a:t>
            </a:r>
            <a:r>
              <a:rPr lang="es-MX" sz="1400" b="1" dirty="0" err="1" smtClean="0">
                <a:latin typeface="Arial" pitchFamily="34" charset="0"/>
                <a:cs typeface="Arial" pitchFamily="34" charset="0"/>
              </a:rPr>
              <a:t>Driven</a:t>
            </a:r>
            <a:r>
              <a:rPr lang="es-MX" sz="1400" b="1" dirty="0" smtClean="0">
                <a:latin typeface="Arial" pitchFamily="34" charset="0"/>
                <a:cs typeface="Arial" pitchFamily="34" charset="0"/>
              </a:rPr>
              <a:t> </a:t>
            </a:r>
            <a:r>
              <a:rPr lang="es-MX" sz="1400" b="1" dirty="0" err="1" smtClean="0">
                <a:latin typeface="Arial" pitchFamily="34" charset="0"/>
                <a:cs typeface="Arial" pitchFamily="34" charset="0"/>
              </a:rPr>
              <a:t>Learning</a:t>
            </a:r>
            <a:r>
              <a:rPr lang="es-MX" sz="1400" b="1" dirty="0" smtClean="0">
                <a:latin typeface="Arial" pitchFamily="34" charset="0"/>
                <a:cs typeface="Arial" pitchFamily="34" charset="0"/>
              </a:rPr>
              <a:t> </a:t>
            </a:r>
            <a:r>
              <a:rPr lang="es-MX" sz="1400" b="1" dirty="0" err="1" smtClean="0">
                <a:latin typeface="Arial" pitchFamily="34" charset="0"/>
                <a:cs typeface="Arial" pitchFamily="34" charset="0"/>
              </a:rPr>
              <a:t>Model</a:t>
            </a:r>
            <a:r>
              <a:rPr lang="es-MX" sz="1400" b="1" dirty="0" smtClean="0">
                <a:latin typeface="Arial" pitchFamily="34" charset="0"/>
                <a:cs typeface="Arial" pitchFamily="34" charset="0"/>
              </a:rPr>
              <a:t>:</a:t>
            </a:r>
          </a:p>
          <a:p>
            <a:pPr marL="285750" lvl="0" indent="-285750" fontAlgn="base">
              <a:spcBef>
                <a:spcPct val="0"/>
              </a:spcBef>
              <a:spcAft>
                <a:spcPct val="0"/>
              </a:spcAft>
              <a:buFont typeface="Arial" panose="020B0604020202020204" pitchFamily="34" charset="0"/>
              <a:buChar char="•"/>
            </a:pPr>
            <a:r>
              <a:rPr kumimoji="0" lang="es-MX" sz="1400" b="1" i="0" u="none" strike="noStrike" cap="none" normalizeH="0" baseline="0" dirty="0" smtClean="0">
                <a:ln>
                  <a:noFill/>
                </a:ln>
                <a:effectLst/>
                <a:latin typeface="Arial" pitchFamily="34" charset="0"/>
                <a:cs typeface="Arial" pitchFamily="34" charset="0"/>
              </a:rPr>
              <a:t>Estructura</a:t>
            </a:r>
          </a:p>
          <a:p>
            <a:pPr marL="285750" lvl="0" indent="-285750" fontAlgn="base">
              <a:spcBef>
                <a:spcPct val="0"/>
              </a:spcBef>
              <a:spcAft>
                <a:spcPct val="0"/>
              </a:spcAft>
              <a:buFont typeface="Arial" panose="020B0604020202020204" pitchFamily="34" charset="0"/>
              <a:buChar char="•"/>
            </a:pPr>
            <a:r>
              <a:rPr kumimoji="0" lang="es-MX" sz="1400" b="1" i="0" u="none" strike="noStrike" cap="none" normalizeH="0" baseline="0" dirty="0" smtClean="0">
                <a:ln>
                  <a:noFill/>
                </a:ln>
                <a:effectLst/>
                <a:latin typeface="Arial" pitchFamily="34" charset="0"/>
                <a:cs typeface="Arial" pitchFamily="34" charset="0"/>
              </a:rPr>
              <a:t>Contenido</a:t>
            </a:r>
          </a:p>
          <a:p>
            <a:pPr marL="285750" lvl="0" indent="-285750" fontAlgn="base">
              <a:spcBef>
                <a:spcPct val="0"/>
              </a:spcBef>
              <a:spcAft>
                <a:spcPct val="0"/>
              </a:spcAft>
              <a:buFont typeface="Arial" panose="020B0604020202020204" pitchFamily="34" charset="0"/>
              <a:buChar char="•"/>
            </a:pPr>
            <a:r>
              <a:rPr kumimoji="0" lang="es-MX" sz="1400" b="1" i="0" u="none" strike="noStrike" cap="none" normalizeH="0" baseline="0" dirty="0" smtClean="0">
                <a:ln>
                  <a:noFill/>
                </a:ln>
                <a:effectLst/>
                <a:latin typeface="Arial" pitchFamily="34" charset="0"/>
                <a:cs typeface="Arial" pitchFamily="34" charset="0"/>
              </a:rPr>
              <a:t>Distribución</a:t>
            </a:r>
          </a:p>
          <a:p>
            <a:pPr marL="285750" lvl="0" indent="-285750" fontAlgn="base">
              <a:spcBef>
                <a:spcPct val="0"/>
              </a:spcBef>
              <a:spcAft>
                <a:spcPct val="0"/>
              </a:spcAft>
              <a:buFont typeface="Arial" panose="020B0604020202020204" pitchFamily="34" charset="0"/>
              <a:buChar char="•"/>
            </a:pPr>
            <a:r>
              <a:rPr kumimoji="0" lang="es-MX" sz="1400" b="1" i="0" u="none" strike="noStrike" cap="none" normalizeH="0" baseline="0" dirty="0" smtClean="0">
                <a:ln>
                  <a:noFill/>
                </a:ln>
                <a:effectLst/>
                <a:latin typeface="Arial" pitchFamily="34" charset="0"/>
                <a:cs typeface="Arial" pitchFamily="34" charset="0"/>
              </a:rPr>
              <a:t>Servicio </a:t>
            </a:r>
          </a:p>
          <a:p>
            <a:pPr marL="285750" lvl="0" indent="-285750" fontAlgn="base">
              <a:spcBef>
                <a:spcPct val="0"/>
              </a:spcBef>
              <a:spcAft>
                <a:spcPct val="0"/>
              </a:spcAft>
              <a:buFont typeface="Arial" panose="020B0604020202020204" pitchFamily="34" charset="0"/>
              <a:buChar char="•"/>
            </a:pPr>
            <a:r>
              <a:rPr kumimoji="0" lang="es-MX" sz="1400" b="1" i="0" u="none" strike="noStrike" cap="none" normalizeH="0" baseline="0" dirty="0" smtClean="0">
                <a:ln>
                  <a:noFill/>
                </a:ln>
                <a:effectLst/>
                <a:latin typeface="Arial" pitchFamily="34" charset="0"/>
                <a:cs typeface="Arial" pitchFamily="34" charset="0"/>
              </a:rPr>
              <a:t>Resultado</a:t>
            </a:r>
            <a:endParaRPr kumimoji="0" lang="en-US" sz="1400" b="0" i="0" u="none" strike="noStrike" cap="none" normalizeH="0" baseline="0" dirty="0" smtClean="0">
              <a:ln>
                <a:noFill/>
              </a:ln>
              <a:effectLst/>
              <a:latin typeface="Arial" pitchFamily="34" charset="0"/>
              <a:cs typeface="Arial" pitchFamily="34" charset="0"/>
            </a:endParaRPr>
          </a:p>
        </p:txBody>
      </p:sp>
      <p:sp>
        <p:nvSpPr>
          <p:cNvPr id="16" name="Rectangle 1"/>
          <p:cNvSpPr>
            <a:spLocks noChangeArrowheads="1"/>
          </p:cNvSpPr>
          <p:nvPr/>
        </p:nvSpPr>
        <p:spPr bwMode="auto">
          <a:xfrm>
            <a:off x="16329" y="4464277"/>
            <a:ext cx="3048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MX" sz="1400" b="1" dirty="0" err="1" smtClean="0">
                <a:latin typeface="Arial" pitchFamily="34" charset="0"/>
                <a:cs typeface="Arial" pitchFamily="34" charset="0"/>
              </a:rPr>
              <a:t>DeLone</a:t>
            </a:r>
            <a:r>
              <a:rPr lang="es-MX" sz="1400" b="1" dirty="0" smtClean="0">
                <a:latin typeface="Arial" pitchFamily="34" charset="0"/>
                <a:cs typeface="Arial" pitchFamily="34" charset="0"/>
              </a:rPr>
              <a:t> and </a:t>
            </a:r>
            <a:r>
              <a:rPr lang="es-MX" sz="1400" b="1" dirty="0" err="1" smtClean="0">
                <a:latin typeface="Arial" pitchFamily="34" charset="0"/>
                <a:cs typeface="Arial" pitchFamily="34" charset="0"/>
              </a:rPr>
              <a:t>McLean</a:t>
            </a:r>
            <a:r>
              <a:rPr lang="es-MX" sz="1400" b="1" dirty="0" smtClean="0">
                <a:latin typeface="Arial" pitchFamily="34" charset="0"/>
                <a:cs typeface="Arial" pitchFamily="34" charset="0"/>
              </a:rPr>
              <a:t> (Evaluación de Sistemas de Información):</a:t>
            </a:r>
          </a:p>
          <a:p>
            <a:pPr marL="285750" lvl="0" indent="-285750" fontAlgn="base">
              <a:spcBef>
                <a:spcPct val="0"/>
              </a:spcBef>
              <a:spcAft>
                <a:spcPct val="0"/>
              </a:spcAft>
              <a:buFont typeface="Arial" panose="020B0604020202020204" pitchFamily="34" charset="0"/>
              <a:buChar char="•"/>
            </a:pPr>
            <a:r>
              <a:rPr kumimoji="0" lang="es-MX" sz="1400" b="1" i="0" u="none" strike="noStrike" cap="none" normalizeH="0" baseline="0" dirty="0" smtClean="0">
                <a:ln>
                  <a:noFill/>
                </a:ln>
                <a:effectLst/>
                <a:latin typeface="Arial" pitchFamily="34" charset="0"/>
                <a:cs typeface="Arial" pitchFamily="34" charset="0"/>
              </a:rPr>
              <a:t>Calidad de la Información</a:t>
            </a:r>
          </a:p>
          <a:p>
            <a:pPr marL="285750" lvl="0" indent="-285750" fontAlgn="base">
              <a:spcBef>
                <a:spcPct val="0"/>
              </a:spcBef>
              <a:spcAft>
                <a:spcPct val="0"/>
              </a:spcAft>
              <a:buFont typeface="Arial" panose="020B0604020202020204" pitchFamily="34" charset="0"/>
              <a:buChar char="•"/>
            </a:pPr>
            <a:r>
              <a:rPr kumimoji="0" lang="es-MX" sz="1400" b="1" i="0" u="none" strike="noStrike" cap="none" normalizeH="0" baseline="0" dirty="0" smtClean="0">
                <a:ln>
                  <a:noFill/>
                </a:ln>
                <a:effectLst/>
                <a:latin typeface="Arial" pitchFamily="34" charset="0"/>
                <a:cs typeface="Arial" pitchFamily="34" charset="0"/>
              </a:rPr>
              <a:t>Calidad</a:t>
            </a:r>
            <a:r>
              <a:rPr kumimoji="0" lang="es-MX" sz="1400" b="1" i="0" u="none" strike="noStrike" cap="none" normalizeH="0" dirty="0" smtClean="0">
                <a:ln>
                  <a:noFill/>
                </a:ln>
                <a:effectLst/>
                <a:latin typeface="Arial" pitchFamily="34" charset="0"/>
                <a:cs typeface="Arial" pitchFamily="34" charset="0"/>
              </a:rPr>
              <a:t> del Sistema</a:t>
            </a:r>
            <a:endParaRPr kumimoji="0" lang="es-MX" sz="1400" b="1" i="0" u="none" strike="noStrike" cap="none" normalizeH="0" baseline="0" dirty="0" smtClean="0">
              <a:ln>
                <a:noFill/>
              </a:ln>
              <a:effectLst/>
              <a:latin typeface="Arial" pitchFamily="34" charset="0"/>
              <a:cs typeface="Arial" pitchFamily="34" charset="0"/>
            </a:endParaRPr>
          </a:p>
          <a:p>
            <a:pPr marL="285750" lvl="0" indent="-285750" fontAlgn="base">
              <a:spcBef>
                <a:spcPct val="0"/>
              </a:spcBef>
              <a:spcAft>
                <a:spcPct val="0"/>
              </a:spcAft>
              <a:buFont typeface="Arial" panose="020B0604020202020204" pitchFamily="34" charset="0"/>
              <a:buChar char="•"/>
            </a:pPr>
            <a:r>
              <a:rPr lang="es-MX" sz="1400" b="1" dirty="0" smtClean="0">
                <a:latin typeface="Arial" pitchFamily="34" charset="0"/>
                <a:cs typeface="Arial" pitchFamily="34" charset="0"/>
              </a:rPr>
              <a:t>Calidad del Servicio</a:t>
            </a:r>
            <a:endParaRPr kumimoji="0" lang="es-MX" sz="1400" b="1" i="0" u="none" strike="noStrike" cap="none" normalizeH="0" baseline="0" dirty="0" smtClean="0">
              <a:ln>
                <a:noFill/>
              </a:ln>
              <a:effectLst/>
              <a:latin typeface="Arial" pitchFamily="34" charset="0"/>
              <a:cs typeface="Arial" pitchFamily="34" charset="0"/>
            </a:endParaRPr>
          </a:p>
          <a:p>
            <a:pPr marL="285750" lvl="0" indent="-285750" fontAlgn="base">
              <a:spcBef>
                <a:spcPct val="0"/>
              </a:spcBef>
              <a:spcAft>
                <a:spcPct val="0"/>
              </a:spcAft>
              <a:buFont typeface="Arial" panose="020B0604020202020204" pitchFamily="34" charset="0"/>
              <a:buChar char="•"/>
            </a:pPr>
            <a:r>
              <a:rPr lang="es-MX" sz="1400" b="1" dirty="0" smtClean="0">
                <a:latin typeface="Arial" pitchFamily="34" charset="0"/>
                <a:cs typeface="Arial" pitchFamily="34" charset="0"/>
              </a:rPr>
              <a:t>Utilización del Sistema</a:t>
            </a:r>
            <a:endParaRPr kumimoji="0" lang="es-MX" sz="1400" b="1" i="0" u="none" strike="noStrike" cap="none" normalizeH="0" baseline="0" dirty="0" smtClean="0">
              <a:ln>
                <a:noFill/>
              </a:ln>
              <a:effectLst/>
              <a:latin typeface="Arial" pitchFamily="34" charset="0"/>
              <a:cs typeface="Arial" pitchFamily="34" charset="0"/>
            </a:endParaRPr>
          </a:p>
          <a:p>
            <a:pPr marL="285750" lvl="0" indent="-285750" fontAlgn="base">
              <a:spcBef>
                <a:spcPct val="0"/>
              </a:spcBef>
              <a:spcAft>
                <a:spcPct val="0"/>
              </a:spcAft>
              <a:buFont typeface="Arial" panose="020B0604020202020204" pitchFamily="34" charset="0"/>
              <a:buChar char="•"/>
            </a:pPr>
            <a:r>
              <a:rPr lang="es-MX" sz="1400" b="1" dirty="0" smtClean="0">
                <a:latin typeface="Arial" pitchFamily="34" charset="0"/>
                <a:cs typeface="Arial" pitchFamily="34" charset="0"/>
              </a:rPr>
              <a:t>Satisfacción del Usuario</a:t>
            </a:r>
          </a:p>
          <a:p>
            <a:pPr marL="285750" lvl="0" indent="-285750" fontAlgn="base">
              <a:spcBef>
                <a:spcPct val="0"/>
              </a:spcBef>
              <a:spcAft>
                <a:spcPct val="0"/>
              </a:spcAft>
              <a:buFont typeface="Arial" panose="020B0604020202020204" pitchFamily="34" charset="0"/>
              <a:buChar char="•"/>
            </a:pPr>
            <a:r>
              <a:rPr kumimoji="0" lang="es-MX" sz="1400" b="1" i="0" u="none" strike="noStrike" cap="none" normalizeH="0" baseline="0" dirty="0" smtClean="0">
                <a:ln>
                  <a:noFill/>
                </a:ln>
                <a:effectLst/>
                <a:latin typeface="Arial" pitchFamily="34" charset="0"/>
                <a:cs typeface="Arial" pitchFamily="34" charset="0"/>
              </a:rPr>
              <a:t>Beneficios</a:t>
            </a:r>
            <a:r>
              <a:rPr kumimoji="0" lang="es-MX" sz="1400" b="1" i="0" u="none" strike="noStrike" cap="none" normalizeH="0" dirty="0" smtClean="0">
                <a:ln>
                  <a:noFill/>
                </a:ln>
                <a:effectLst/>
                <a:latin typeface="Arial" pitchFamily="34" charset="0"/>
                <a:cs typeface="Arial" pitchFamily="34" charset="0"/>
              </a:rPr>
              <a:t> Netos del Sistema</a:t>
            </a:r>
            <a:endParaRPr kumimoji="0" lang="en-US" sz="14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81000" y="-98425"/>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ANALISIS Y DESARROLLO</a:t>
            </a:r>
            <a:endParaRPr lang="en-US" sz="3600" dirty="0">
              <a:latin typeface="Adobe Garamond Pro Bold" pitchFamily="18" charset="0"/>
            </a:endParaRPr>
          </a:p>
        </p:txBody>
      </p:sp>
      <p:cxnSp>
        <p:nvCxnSpPr>
          <p:cNvPr id="10" name="Straight Connector 9"/>
          <p:cNvCxnSpPr/>
          <p:nvPr/>
        </p:nvCxnSpPr>
        <p:spPr>
          <a:xfrm>
            <a:off x="656997" y="914400"/>
            <a:ext cx="5638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17</a:t>
            </a:fld>
            <a:endParaRPr lang="en-US" dirty="0"/>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sp>
        <p:nvSpPr>
          <p:cNvPr id="15" name="Rectangle 14"/>
          <p:cNvSpPr/>
          <p:nvPr/>
        </p:nvSpPr>
        <p:spPr>
          <a:xfrm>
            <a:off x="4783217" y="6485678"/>
            <a:ext cx="4572000" cy="276999"/>
          </a:xfrm>
          <a:prstGeom prst="rect">
            <a:avLst/>
          </a:prstGeom>
        </p:spPr>
        <p:txBody>
          <a:bodyPr>
            <a:spAutoFit/>
          </a:bodyPr>
          <a:lstStyle/>
          <a:p>
            <a:pPr algn="ctr">
              <a:spcBef>
                <a:spcPts val="1200"/>
              </a:spcBef>
              <a:spcAft>
                <a:spcPts val="1000"/>
              </a:spcAft>
            </a:pPr>
            <a:r>
              <a:rPr lang="es-MX" sz="1200" b="1" dirty="0" smtClean="0">
                <a:solidFill>
                  <a:srgbClr val="4F81BD"/>
                </a:solidFill>
                <a:latin typeface="Times New Roman"/>
                <a:ea typeface="Times New Roman"/>
              </a:rPr>
              <a:t>Clúster de Desarrollo</a:t>
            </a:r>
            <a:endParaRPr lang="en-US" sz="1200" b="1" dirty="0">
              <a:solidFill>
                <a:srgbClr val="4F81BD"/>
              </a:solidFill>
              <a:latin typeface="Times New Roman"/>
              <a:ea typeface="Times New Roman"/>
            </a:endParaRPr>
          </a:p>
        </p:txBody>
      </p:sp>
      <p:pic>
        <p:nvPicPr>
          <p:cNvPr id="4" name="Imagen 3"/>
          <p:cNvPicPr>
            <a:picLocks noChangeAspect="1"/>
          </p:cNvPicPr>
          <p:nvPr/>
        </p:nvPicPr>
        <p:blipFill>
          <a:blip r:embed="rId3" cstate="print"/>
          <a:stretch>
            <a:fillRect/>
          </a:stretch>
        </p:blipFill>
        <p:spPr>
          <a:xfrm>
            <a:off x="169783" y="914400"/>
            <a:ext cx="2849414" cy="4441189"/>
          </a:xfrm>
          <a:prstGeom prst="rect">
            <a:avLst/>
          </a:prstGeom>
        </p:spPr>
      </p:pic>
      <p:pic>
        <p:nvPicPr>
          <p:cNvPr id="5" name="Imagen 4"/>
          <p:cNvPicPr>
            <a:picLocks noChangeAspect="1"/>
          </p:cNvPicPr>
          <p:nvPr/>
        </p:nvPicPr>
        <p:blipFill>
          <a:blip r:embed="rId4" cstate="print"/>
          <a:stretch>
            <a:fillRect/>
          </a:stretch>
        </p:blipFill>
        <p:spPr>
          <a:xfrm>
            <a:off x="2362200" y="4267200"/>
            <a:ext cx="4297474" cy="2225675"/>
          </a:xfrm>
          <a:prstGeom prst="rect">
            <a:avLst/>
          </a:prstGeom>
        </p:spPr>
      </p:pic>
      <p:pic>
        <p:nvPicPr>
          <p:cNvPr id="6" name="Imagen 5"/>
          <p:cNvPicPr>
            <a:picLocks noChangeAspect="1"/>
          </p:cNvPicPr>
          <p:nvPr/>
        </p:nvPicPr>
        <p:blipFill>
          <a:blip r:embed="rId5" cstate="print"/>
          <a:stretch>
            <a:fillRect/>
          </a:stretch>
        </p:blipFill>
        <p:spPr>
          <a:xfrm>
            <a:off x="5983966" y="914400"/>
            <a:ext cx="3007634" cy="4450321"/>
          </a:xfrm>
          <a:prstGeom prst="rect">
            <a:avLst/>
          </a:prstGeom>
        </p:spPr>
      </p:pic>
      <p:pic>
        <p:nvPicPr>
          <p:cNvPr id="7" name="Imagen 6"/>
          <p:cNvPicPr>
            <a:picLocks noChangeAspect="1"/>
          </p:cNvPicPr>
          <p:nvPr/>
        </p:nvPicPr>
        <p:blipFill>
          <a:blip r:embed="rId6" cstate="print"/>
          <a:stretch>
            <a:fillRect/>
          </a:stretch>
        </p:blipFill>
        <p:spPr>
          <a:xfrm>
            <a:off x="3733721" y="1061012"/>
            <a:ext cx="1524079" cy="1323414"/>
          </a:xfrm>
          <a:prstGeom prst="rect">
            <a:avLst/>
          </a:prstGeom>
        </p:spPr>
      </p:pic>
      <p:pic>
        <p:nvPicPr>
          <p:cNvPr id="53" name="Imagen 52"/>
          <p:cNvPicPr>
            <a:picLocks noChangeAspect="1"/>
          </p:cNvPicPr>
          <p:nvPr/>
        </p:nvPicPr>
        <p:blipFill>
          <a:blip r:embed="rId7" cstate="print"/>
          <a:stretch>
            <a:fillRect/>
          </a:stretch>
        </p:blipFill>
        <p:spPr>
          <a:xfrm>
            <a:off x="3019197" y="1981200"/>
            <a:ext cx="2992356" cy="2316001"/>
          </a:xfrm>
          <a:prstGeom prst="rect">
            <a:avLst/>
          </a:prstGeom>
        </p:spPr>
      </p:pic>
      <p:sp>
        <p:nvSpPr>
          <p:cNvPr id="54" name="Rectángulo 53"/>
          <p:cNvSpPr/>
          <p:nvPr/>
        </p:nvSpPr>
        <p:spPr>
          <a:xfrm>
            <a:off x="7026728" y="323866"/>
            <a:ext cx="1649186" cy="523220"/>
          </a:xfrm>
          <a:prstGeom prst="rect">
            <a:avLst/>
          </a:prstGeom>
          <a:ln>
            <a:solidFill>
              <a:schemeClr val="tx2">
                <a:lumMod val="60000"/>
                <a:lumOff val="40000"/>
              </a:schemeClr>
            </a:solidFill>
          </a:ln>
          <a:effectLst>
            <a:softEdge rad="12700"/>
          </a:effectLst>
        </p:spPr>
        <p:txBody>
          <a:bodyPr wrap="square">
            <a:spAutoFit/>
          </a:bodyPr>
          <a:lstStyle/>
          <a:p>
            <a:pPr algn="ctr"/>
            <a:r>
              <a:rPr lang="es-MX" sz="1400" b="1" dirty="0">
                <a:solidFill>
                  <a:srgbClr val="4F81BD"/>
                </a:solidFill>
                <a:latin typeface="Arial" pitchFamily="34" charset="0"/>
                <a:ea typeface="Times New Roman" pitchFamily="18" charset="0"/>
                <a:cs typeface="Arial" pitchFamily="34" charset="0"/>
              </a:rPr>
              <a:t>C. Propuesta de Modelo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990600" y="533400"/>
            <a:ext cx="7772400" cy="1470025"/>
          </a:xfrm>
        </p:spPr>
        <p:txBody>
          <a:bodyPr>
            <a:normAutofit/>
          </a:bodyPr>
          <a:lstStyle/>
          <a:p>
            <a:pPr algn="l"/>
            <a:r>
              <a:rPr lang="en-US" sz="3600" dirty="0" smtClean="0">
                <a:latin typeface="Adobe Garamond Pro Bold" pitchFamily="18" charset="0"/>
              </a:rPr>
              <a:t>AGENDA</a:t>
            </a:r>
            <a:endParaRPr lang="en-US" sz="3600" dirty="0">
              <a:latin typeface="Adobe Garamond Pro Bold" pitchFamily="18" charset="0"/>
            </a:endParaRPr>
          </a:p>
        </p:txBody>
      </p:sp>
      <p:sp>
        <p:nvSpPr>
          <p:cNvPr id="3" name="Subtitle 2"/>
          <p:cNvSpPr>
            <a:spLocks noGrp="1"/>
          </p:cNvSpPr>
          <p:nvPr>
            <p:ph type="subTitle" idx="1"/>
          </p:nvPr>
        </p:nvSpPr>
        <p:spPr>
          <a:xfrm>
            <a:off x="1371600" y="2133600"/>
            <a:ext cx="6400800" cy="2667000"/>
          </a:xfrm>
        </p:spPr>
        <p:txBody>
          <a:bodyPr/>
          <a:lstStyle/>
          <a:p>
            <a:pPr algn="l"/>
            <a:r>
              <a:rPr lang="en-US" dirty="0" smtClean="0">
                <a:latin typeface="Adobe Garamond Pro" pitchFamily="18" charset="0"/>
              </a:rPr>
              <a:t>INTRODUCCIÓN</a:t>
            </a:r>
            <a:endParaRPr lang="en-US" dirty="0">
              <a:latin typeface="Adobe Garamond Pro" pitchFamily="18" charset="0"/>
            </a:endParaRPr>
          </a:p>
          <a:p>
            <a:pPr algn="l"/>
            <a:r>
              <a:rPr lang="en-US" dirty="0" smtClean="0">
                <a:latin typeface="Adobe Garamond Pro" pitchFamily="18" charset="0"/>
              </a:rPr>
              <a:t>ANÁLISIS Y DESARROLLO</a:t>
            </a:r>
          </a:p>
          <a:p>
            <a:pPr algn="l"/>
            <a:r>
              <a:rPr lang="en-US" b="1" dirty="0">
                <a:solidFill>
                  <a:srgbClr val="00B0F0"/>
                </a:solidFill>
                <a:effectLst>
                  <a:outerShdw blurRad="38100" dist="38100" dir="2700000" algn="tl">
                    <a:srgbClr val="000000">
                      <a:alpha val="43137"/>
                    </a:srgbClr>
                  </a:outerShdw>
                </a:effectLst>
                <a:latin typeface="Adobe Garamond Pro" pitchFamily="18" charset="0"/>
              </a:rPr>
              <a:t>RESULTADOS</a:t>
            </a:r>
          </a:p>
          <a:p>
            <a:pPr algn="l"/>
            <a:r>
              <a:rPr lang="en-US" dirty="0" smtClean="0">
                <a:latin typeface="Adobe Garamond Pro" pitchFamily="18" charset="0"/>
              </a:rPr>
              <a:t>CONCLUSIONES</a:t>
            </a:r>
            <a:endParaRPr lang="en-US" dirty="0">
              <a:latin typeface="Adobe Garamond Pro" pitchFamily="18" charset="0"/>
            </a:endParaRPr>
          </a:p>
        </p:txBody>
      </p:sp>
      <p:cxnSp>
        <p:nvCxnSpPr>
          <p:cNvPr id="6" name="Straight Connector 5"/>
          <p:cNvCxnSpPr/>
          <p:nvPr/>
        </p:nvCxnSpPr>
        <p:spPr>
          <a:xfrm>
            <a:off x="762000" y="1066800"/>
            <a:ext cx="0" cy="44196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1676400"/>
            <a:ext cx="6019800"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sp>
        <p:nvSpPr>
          <p:cNvPr id="7" name="Slide Number Placeholder 6"/>
          <p:cNvSpPr>
            <a:spLocks noGrp="1"/>
          </p:cNvSpPr>
          <p:nvPr>
            <p:ph type="sldNum" sz="quarter" idx="12"/>
          </p:nvPr>
        </p:nvSpPr>
        <p:spPr>
          <a:xfrm>
            <a:off x="7010400" y="6492875"/>
            <a:ext cx="2133600" cy="365125"/>
          </a:xfrm>
        </p:spPr>
        <p:txBody>
          <a:bodyPr/>
          <a:lstStyle/>
          <a:p>
            <a:fld id="{E72BC529-DE6A-4E57-A8DC-F39DD0DA7B88}" type="slidenum">
              <a:rPr lang="en-US" smtClean="0"/>
              <a:pPr/>
              <a:t>18</a:t>
            </a:fld>
            <a:endParaRPr lang="en-US"/>
          </a:p>
        </p:txBody>
      </p:sp>
      <p:sp>
        <p:nvSpPr>
          <p:cNvPr id="8"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pic>
        <p:nvPicPr>
          <p:cNvPr id="11" name="5 Imagen"/>
          <p:cNvPicPr>
            <a:picLocks noChangeAspect="1"/>
          </p:cNvPicPr>
          <p:nvPr/>
        </p:nvPicPr>
        <p:blipFill rotWithShape="1">
          <a:blip r:embed="rId2" cstate="print">
            <a:extLst>
              <a:ext uri="{28A0092B-C50C-407E-A947-70E740481C1C}">
                <a14:useLocalDpi xmlns:a14="http://schemas.microsoft.com/office/drawing/2010/main" xmlns="" val="0"/>
              </a:ext>
            </a:extLst>
          </a:blip>
          <a:srcRect b="11289"/>
          <a:stretch/>
        </p:blipFill>
        <p:spPr>
          <a:xfrm>
            <a:off x="6186481" y="4893538"/>
            <a:ext cx="2957519" cy="1964462"/>
          </a:xfrm>
          <a:prstGeom prst="rect">
            <a:avLst/>
          </a:prstGeom>
          <a:effectLst>
            <a:softEdge rad="317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81000" y="-98425"/>
            <a:ext cx="40386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RESULTADOS</a:t>
            </a:r>
            <a:endParaRPr lang="en-US" sz="3600" dirty="0">
              <a:latin typeface="Adobe Garamond Pro Bold" pitchFamily="18" charset="0"/>
            </a:endParaRPr>
          </a:p>
        </p:txBody>
      </p:sp>
      <p:cxnSp>
        <p:nvCxnSpPr>
          <p:cNvPr id="10" name="Straight Connector 9"/>
          <p:cNvCxnSpPr/>
          <p:nvPr/>
        </p:nvCxnSpPr>
        <p:spPr>
          <a:xfrm>
            <a:off x="457200" y="914400"/>
            <a:ext cx="30480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19</a:t>
            </a:fld>
            <a:endParaRPr lang="en-US" dirty="0"/>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sp>
        <p:nvSpPr>
          <p:cNvPr id="32769" name="Rectangle 1"/>
          <p:cNvSpPr>
            <a:spLocks noChangeArrowheads="1"/>
          </p:cNvSpPr>
          <p:nvPr/>
        </p:nvSpPr>
        <p:spPr bwMode="auto">
          <a:xfrm>
            <a:off x="4419600" y="304800"/>
            <a:ext cx="3810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Costos de recursos </a:t>
            </a:r>
            <a:r>
              <a:rPr kumimoji="0" lang="es-MX" sz="1400"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digitales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92075"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
            </a:r>
            <a:br>
              <a:rPr kumimoji="0" lang="en-US" sz="1400" b="0" i="0" u="none" strike="noStrike" cap="none" normalizeH="0" baseline="0" dirty="0" smtClean="0">
                <a:ln>
                  <a:noFill/>
                </a:ln>
                <a:solidFill>
                  <a:schemeClr val="tx1"/>
                </a:solidFill>
                <a:effectLst/>
                <a:latin typeface="Arial" pitchFamily="34" charset="0"/>
                <a:cs typeface="Arial" pitchFamily="34" charset="0"/>
              </a:rPr>
            </a:b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71600" y="1487714"/>
            <a:ext cx="7239000" cy="3962400"/>
          </a:xfrm>
          <a:prstGeom prst="rect">
            <a:avLst/>
          </a:prstGeom>
          <a:effectLst>
            <a:glow rad="127000">
              <a:schemeClr val="accent1">
                <a:alpha val="0"/>
              </a:schemeClr>
            </a:glow>
            <a:softEdge rad="419100"/>
          </a:effectLst>
        </p:spPr>
      </p:pic>
      <p:graphicFrame>
        <p:nvGraphicFramePr>
          <p:cNvPr id="13" name="Table 12"/>
          <p:cNvGraphicFramePr>
            <a:graphicFrameLocks noGrp="1"/>
          </p:cNvGraphicFramePr>
          <p:nvPr>
            <p:extLst>
              <p:ext uri="{D42A27DB-BD31-4B8C-83A1-F6EECF244321}">
                <p14:modId xmlns:p14="http://schemas.microsoft.com/office/powerpoint/2010/main" xmlns="" val="3220562859"/>
              </p:ext>
            </p:extLst>
          </p:nvPr>
        </p:nvGraphicFramePr>
        <p:xfrm>
          <a:off x="1371600" y="1371600"/>
          <a:ext cx="7239001" cy="3998688"/>
        </p:xfrm>
        <a:graphic>
          <a:graphicData uri="http://schemas.openxmlformats.org/drawingml/2006/table">
            <a:tbl>
              <a:tblPr>
                <a:tableStyleId>{22838BEF-8BB2-4498-84A7-C5851F593DF1}</a:tableStyleId>
              </a:tblPr>
              <a:tblGrid>
                <a:gridCol w="1488566"/>
                <a:gridCol w="2275467"/>
                <a:gridCol w="2275467"/>
                <a:gridCol w="1199501"/>
              </a:tblGrid>
              <a:tr h="888598">
                <a:tc gridSpan="2">
                  <a:txBody>
                    <a:bodyPr/>
                    <a:lstStyle/>
                    <a:p>
                      <a:pPr marL="0" marR="0" algn="ctr">
                        <a:spcBef>
                          <a:spcPts val="0"/>
                        </a:spcBef>
                        <a:spcAft>
                          <a:spcPts val="0"/>
                        </a:spcAft>
                      </a:pPr>
                      <a:r>
                        <a:rPr lang="es-MX" sz="1800" b="1" dirty="0">
                          <a:solidFill>
                            <a:schemeClr val="bg1"/>
                          </a:solidFill>
                        </a:rPr>
                        <a:t>Recurso Digital</a:t>
                      </a:r>
                      <a:endParaRPr lang="en-US" sz="1800" b="1" dirty="0">
                        <a:solidFill>
                          <a:schemeClr val="bg1"/>
                        </a:solidFill>
                        <a:latin typeface="Times New Roman"/>
                        <a:ea typeface="Times New Roman"/>
                      </a:endParaRPr>
                    </a:p>
                  </a:txBody>
                  <a:tcPr marL="68580" marR="6858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tx2">
                        <a:lumMod val="50000"/>
                        <a:alpha val="59000"/>
                      </a:schemeClr>
                    </a:solidFill>
                  </a:tcPr>
                </a:tc>
                <a:tc hMerge="1">
                  <a:txBody>
                    <a:bodyPr/>
                    <a:lstStyle/>
                    <a:p>
                      <a:endParaRPr lang="en-US"/>
                    </a:p>
                  </a:txBody>
                  <a:tcPr/>
                </a:tc>
                <a:tc>
                  <a:txBody>
                    <a:bodyPr/>
                    <a:lstStyle/>
                    <a:p>
                      <a:pPr marL="0" marR="0" algn="ctr">
                        <a:spcBef>
                          <a:spcPts val="0"/>
                        </a:spcBef>
                        <a:spcAft>
                          <a:spcPts val="0"/>
                        </a:spcAft>
                      </a:pPr>
                      <a:r>
                        <a:rPr lang="es-MX" sz="1800" b="1" dirty="0">
                          <a:solidFill>
                            <a:schemeClr val="bg1"/>
                          </a:solidFill>
                        </a:rPr>
                        <a:t>Costos USD</a:t>
                      </a:r>
                      <a:endParaRPr lang="en-US" sz="1800" b="1" dirty="0">
                        <a:solidFill>
                          <a:schemeClr val="bg1"/>
                        </a:solidFill>
                        <a:latin typeface="Times New Roman"/>
                        <a:ea typeface="Times New Roman"/>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tx2">
                        <a:lumMod val="50000"/>
                        <a:alpha val="59000"/>
                      </a:schemeClr>
                    </a:solidFill>
                  </a:tcPr>
                </a:tc>
                <a:tc>
                  <a:txBody>
                    <a:bodyPr/>
                    <a:lstStyle/>
                    <a:p>
                      <a:pPr marL="0" marR="0" algn="ctr">
                        <a:spcBef>
                          <a:spcPts val="0"/>
                        </a:spcBef>
                        <a:spcAft>
                          <a:spcPts val="0"/>
                        </a:spcAft>
                      </a:pPr>
                      <a:r>
                        <a:rPr lang="es-MX" sz="1800" b="1" dirty="0">
                          <a:solidFill>
                            <a:schemeClr val="bg1"/>
                          </a:solidFill>
                        </a:rPr>
                        <a:t>Horas de Trabajo</a:t>
                      </a:r>
                      <a:endParaRPr lang="en-US" sz="1800" b="1" dirty="0">
                        <a:solidFill>
                          <a:schemeClr val="bg1"/>
                        </a:solidFill>
                        <a:latin typeface="Times New Roman"/>
                        <a:ea typeface="Times New Roman"/>
                      </a:endParaRPr>
                    </a:p>
                  </a:txBody>
                  <a:tcPr marL="68580" marR="6858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tx2">
                        <a:lumMod val="50000"/>
                        <a:alpha val="59000"/>
                      </a:schemeClr>
                    </a:solidFill>
                  </a:tcPr>
                </a:tc>
              </a:tr>
              <a:tr h="444298">
                <a:tc gridSpan="2">
                  <a:txBody>
                    <a:bodyPr/>
                    <a:lstStyle/>
                    <a:p>
                      <a:pPr marL="0" marR="0" algn="ctr">
                        <a:spcBef>
                          <a:spcPts val="0"/>
                        </a:spcBef>
                        <a:spcAft>
                          <a:spcPts val="0"/>
                        </a:spcAft>
                      </a:pPr>
                      <a:r>
                        <a:rPr lang="es-MX" sz="1600" b="1" dirty="0">
                          <a:solidFill>
                            <a:schemeClr val="bg1"/>
                          </a:solidFill>
                        </a:rPr>
                        <a:t>Curso Virtual</a:t>
                      </a:r>
                      <a:endParaRPr lang="en-US" sz="1600" b="1" dirty="0">
                        <a:solidFill>
                          <a:schemeClr val="bg1"/>
                        </a:solidFill>
                        <a:latin typeface="Times New Roman"/>
                        <a:ea typeface="Times New Roman"/>
                      </a:endParaRPr>
                    </a:p>
                  </a:txBody>
                  <a:tcPr marL="68580" marR="68580"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alpha val="59000"/>
                      </a:schemeClr>
                    </a:solidFill>
                  </a:tcPr>
                </a:tc>
                <a:tc hMerge="1">
                  <a:txBody>
                    <a:bodyPr/>
                    <a:lstStyle/>
                    <a:p>
                      <a:endParaRPr lang="en-US"/>
                    </a:p>
                  </a:txBody>
                  <a:tcPr/>
                </a:tc>
                <a:tc>
                  <a:txBody>
                    <a:bodyPr/>
                    <a:lstStyle/>
                    <a:p>
                      <a:pPr marL="0" marR="0" algn="ctr">
                        <a:spcBef>
                          <a:spcPts val="0"/>
                        </a:spcBef>
                        <a:spcAft>
                          <a:spcPts val="0"/>
                        </a:spcAft>
                      </a:pPr>
                      <a:r>
                        <a:rPr lang="es-MX" sz="1600" b="1" dirty="0">
                          <a:solidFill>
                            <a:schemeClr val="bg1"/>
                          </a:solidFill>
                        </a:rPr>
                        <a:t>15.000 – 30.000</a:t>
                      </a:r>
                      <a:endParaRPr lang="en-US" sz="1600" b="1" dirty="0">
                        <a:solidFill>
                          <a:schemeClr val="bg1"/>
                        </a:solidFill>
                        <a:latin typeface="Times New Roman"/>
                        <a:ea typeface="Times New Roman"/>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alpha val="59000"/>
                      </a:schemeClr>
                    </a:solidFill>
                  </a:tcPr>
                </a:tc>
                <a:tc>
                  <a:txBody>
                    <a:bodyPr/>
                    <a:lstStyle/>
                    <a:p>
                      <a:pPr marL="0" marR="0" algn="ctr">
                        <a:spcBef>
                          <a:spcPts val="0"/>
                        </a:spcBef>
                        <a:spcAft>
                          <a:spcPts val="0"/>
                        </a:spcAft>
                      </a:pPr>
                      <a:r>
                        <a:rPr lang="es-MX" sz="1600" b="1" dirty="0">
                          <a:solidFill>
                            <a:schemeClr val="bg1"/>
                          </a:solidFill>
                        </a:rPr>
                        <a:t>40 – 80</a:t>
                      </a:r>
                      <a:endParaRPr lang="en-US" sz="1600" b="1" dirty="0">
                        <a:solidFill>
                          <a:schemeClr val="bg1"/>
                        </a:solidFill>
                        <a:latin typeface="Times New Roman"/>
                        <a:ea typeface="Times New Roman"/>
                      </a:endParaRPr>
                    </a:p>
                  </a:txBody>
                  <a:tcPr marL="68580" marR="68580" marT="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alpha val="59000"/>
                      </a:schemeClr>
                    </a:solidFill>
                  </a:tcPr>
                </a:tc>
              </a:tr>
              <a:tr h="444298">
                <a:tc gridSpan="2">
                  <a:txBody>
                    <a:bodyPr/>
                    <a:lstStyle/>
                    <a:p>
                      <a:pPr marL="0" marR="0" algn="ctr">
                        <a:spcBef>
                          <a:spcPts val="0"/>
                        </a:spcBef>
                        <a:spcAft>
                          <a:spcPts val="0"/>
                        </a:spcAft>
                      </a:pPr>
                      <a:r>
                        <a:rPr lang="es-MX" sz="1600" b="1" dirty="0">
                          <a:solidFill>
                            <a:schemeClr val="bg1"/>
                          </a:solidFill>
                        </a:rPr>
                        <a:t>Objeto de aprendizaje</a:t>
                      </a:r>
                      <a:endParaRPr lang="en-US" sz="1600" b="1" dirty="0">
                        <a:solidFill>
                          <a:schemeClr val="bg1"/>
                        </a:solidFill>
                        <a:latin typeface="Times New Roman"/>
                        <a:ea typeface="Times New Roman"/>
                      </a:endParaRPr>
                    </a:p>
                  </a:txBody>
                  <a:tcPr marL="68580" marR="68580"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alpha val="59000"/>
                      </a:schemeClr>
                    </a:solidFill>
                  </a:tcPr>
                </a:tc>
                <a:tc hMerge="1">
                  <a:txBody>
                    <a:bodyPr/>
                    <a:lstStyle/>
                    <a:p>
                      <a:endParaRPr lang="en-US"/>
                    </a:p>
                  </a:txBody>
                  <a:tcPr/>
                </a:tc>
                <a:tc>
                  <a:txBody>
                    <a:bodyPr/>
                    <a:lstStyle/>
                    <a:p>
                      <a:pPr marL="0" marR="0" algn="ctr">
                        <a:spcBef>
                          <a:spcPts val="0"/>
                        </a:spcBef>
                        <a:spcAft>
                          <a:spcPts val="0"/>
                        </a:spcAft>
                      </a:pPr>
                      <a:r>
                        <a:rPr lang="es-MX" sz="1600" b="1" dirty="0">
                          <a:solidFill>
                            <a:schemeClr val="bg1"/>
                          </a:solidFill>
                        </a:rPr>
                        <a:t>10.000 – 15.000</a:t>
                      </a:r>
                      <a:endParaRPr lang="en-US" sz="1600" b="1" dirty="0">
                        <a:solidFill>
                          <a:schemeClr val="bg1"/>
                        </a:solidFill>
                        <a:latin typeface="Times New Roman"/>
                        <a:ea typeface="Times New Roman"/>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alpha val="59000"/>
                      </a:schemeClr>
                    </a:solidFill>
                  </a:tcPr>
                </a:tc>
                <a:tc>
                  <a:txBody>
                    <a:bodyPr/>
                    <a:lstStyle/>
                    <a:p>
                      <a:pPr marL="0" marR="0" algn="ctr">
                        <a:spcBef>
                          <a:spcPts val="0"/>
                        </a:spcBef>
                        <a:spcAft>
                          <a:spcPts val="0"/>
                        </a:spcAft>
                      </a:pPr>
                      <a:r>
                        <a:rPr lang="es-MX" sz="1600" b="1" dirty="0">
                          <a:solidFill>
                            <a:schemeClr val="bg1"/>
                          </a:solidFill>
                        </a:rPr>
                        <a:t>5</a:t>
                      </a:r>
                      <a:endParaRPr lang="en-US" sz="1600" b="1" dirty="0">
                        <a:solidFill>
                          <a:schemeClr val="bg1"/>
                        </a:solidFill>
                        <a:latin typeface="Times New Roman"/>
                        <a:ea typeface="Times New Roman"/>
                      </a:endParaRPr>
                    </a:p>
                  </a:txBody>
                  <a:tcPr marL="68580" marR="68580" marT="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alpha val="59000"/>
                      </a:schemeClr>
                    </a:solidFill>
                  </a:tcPr>
                </a:tc>
              </a:tr>
              <a:tr h="444298">
                <a:tc gridSpan="2">
                  <a:txBody>
                    <a:bodyPr/>
                    <a:lstStyle/>
                    <a:p>
                      <a:pPr marL="0" marR="0" algn="ctr">
                        <a:spcBef>
                          <a:spcPts val="0"/>
                        </a:spcBef>
                        <a:spcAft>
                          <a:spcPts val="0"/>
                        </a:spcAft>
                      </a:pPr>
                      <a:r>
                        <a:rPr lang="es-MX" sz="1600" b="1" dirty="0">
                          <a:solidFill>
                            <a:schemeClr val="bg1"/>
                          </a:solidFill>
                        </a:rPr>
                        <a:t>Aplicaciones</a:t>
                      </a:r>
                      <a:endParaRPr lang="en-US" sz="1600" b="1" dirty="0">
                        <a:solidFill>
                          <a:schemeClr val="bg1"/>
                        </a:solidFill>
                        <a:latin typeface="Times New Roman"/>
                        <a:ea typeface="Times New Roman"/>
                      </a:endParaRPr>
                    </a:p>
                  </a:txBody>
                  <a:tcPr marL="68580" marR="68580"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alpha val="59000"/>
                      </a:schemeClr>
                    </a:solidFill>
                  </a:tcPr>
                </a:tc>
                <a:tc hMerge="1">
                  <a:txBody>
                    <a:bodyPr/>
                    <a:lstStyle/>
                    <a:p>
                      <a:endParaRPr lang="en-US"/>
                    </a:p>
                  </a:txBody>
                  <a:tcPr/>
                </a:tc>
                <a:tc>
                  <a:txBody>
                    <a:bodyPr/>
                    <a:lstStyle/>
                    <a:p>
                      <a:pPr marL="0" marR="0" algn="ctr">
                        <a:spcBef>
                          <a:spcPts val="0"/>
                        </a:spcBef>
                        <a:spcAft>
                          <a:spcPts val="0"/>
                        </a:spcAft>
                      </a:pPr>
                      <a:r>
                        <a:rPr lang="es-MX" sz="1600" b="1" dirty="0">
                          <a:solidFill>
                            <a:schemeClr val="bg1"/>
                          </a:solidFill>
                        </a:rPr>
                        <a:t>35.000</a:t>
                      </a:r>
                      <a:endParaRPr lang="en-US" sz="1600" b="1" dirty="0">
                        <a:solidFill>
                          <a:schemeClr val="bg1"/>
                        </a:solidFill>
                        <a:latin typeface="Times New Roman"/>
                        <a:ea typeface="Times New Roman"/>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alpha val="59000"/>
                      </a:schemeClr>
                    </a:solidFill>
                  </a:tcPr>
                </a:tc>
                <a:tc>
                  <a:txBody>
                    <a:bodyPr/>
                    <a:lstStyle/>
                    <a:p>
                      <a:pPr marL="0" marR="0" algn="ctr">
                        <a:spcBef>
                          <a:spcPts val="0"/>
                        </a:spcBef>
                        <a:spcAft>
                          <a:spcPts val="0"/>
                        </a:spcAft>
                      </a:pPr>
                      <a:r>
                        <a:rPr lang="es-MX" sz="1600" b="1" dirty="0">
                          <a:solidFill>
                            <a:schemeClr val="bg1"/>
                          </a:solidFill>
                        </a:rPr>
                        <a:t>40</a:t>
                      </a:r>
                      <a:endParaRPr lang="en-US" sz="1600" b="1" dirty="0">
                        <a:solidFill>
                          <a:schemeClr val="bg1"/>
                        </a:solidFill>
                        <a:latin typeface="Times New Roman"/>
                        <a:ea typeface="Times New Roman"/>
                      </a:endParaRPr>
                    </a:p>
                  </a:txBody>
                  <a:tcPr marL="68580" marR="68580" marT="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alpha val="59000"/>
                      </a:schemeClr>
                    </a:solidFill>
                  </a:tcPr>
                </a:tc>
              </a:tr>
              <a:tr h="888598">
                <a:tc rowSpan="2">
                  <a:txBody>
                    <a:bodyPr/>
                    <a:lstStyle/>
                    <a:p>
                      <a:pPr marL="0" marR="0" algn="ctr">
                        <a:spcBef>
                          <a:spcPts val="0"/>
                        </a:spcBef>
                        <a:spcAft>
                          <a:spcPts val="0"/>
                        </a:spcAft>
                      </a:pPr>
                      <a:r>
                        <a:rPr lang="es-MX" sz="1600" b="1" dirty="0">
                          <a:solidFill>
                            <a:schemeClr val="bg1"/>
                          </a:solidFill>
                        </a:rPr>
                        <a:t>Información digital</a:t>
                      </a:r>
                      <a:endParaRPr lang="en-US" sz="1600" b="1" dirty="0">
                        <a:solidFill>
                          <a:schemeClr val="bg1"/>
                        </a:solidFill>
                        <a:latin typeface="Times New Roman"/>
                        <a:ea typeface="Times New Roman"/>
                      </a:endParaRPr>
                    </a:p>
                  </a:txBody>
                  <a:tcPr marL="68580" marR="68580"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tx2">
                        <a:lumMod val="50000"/>
                        <a:alpha val="59000"/>
                      </a:schemeClr>
                    </a:solidFill>
                  </a:tcPr>
                </a:tc>
                <a:tc>
                  <a:txBody>
                    <a:bodyPr/>
                    <a:lstStyle/>
                    <a:p>
                      <a:pPr marL="0" marR="0" algn="ctr">
                        <a:spcBef>
                          <a:spcPts val="0"/>
                        </a:spcBef>
                        <a:spcAft>
                          <a:spcPts val="0"/>
                        </a:spcAft>
                      </a:pPr>
                      <a:r>
                        <a:rPr lang="es-MX" sz="1600" b="1" dirty="0">
                          <a:solidFill>
                            <a:schemeClr val="bg1"/>
                          </a:solidFill>
                        </a:rPr>
                        <a:t>Video profesional</a:t>
                      </a:r>
                      <a:endParaRPr lang="en-US" sz="1600" b="1" dirty="0">
                        <a:solidFill>
                          <a:schemeClr val="bg1"/>
                        </a:solidFill>
                        <a:latin typeface="Times New Roman"/>
                        <a:ea typeface="Times New Roman"/>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alpha val="59000"/>
                      </a:schemeClr>
                    </a:solidFill>
                  </a:tcPr>
                </a:tc>
                <a:tc>
                  <a:txBody>
                    <a:bodyPr/>
                    <a:lstStyle/>
                    <a:p>
                      <a:pPr marL="0" marR="0" algn="ctr">
                        <a:spcBef>
                          <a:spcPts val="0"/>
                        </a:spcBef>
                        <a:spcAft>
                          <a:spcPts val="0"/>
                        </a:spcAft>
                      </a:pPr>
                      <a:r>
                        <a:rPr lang="es-MX" sz="1600" b="1" dirty="0">
                          <a:solidFill>
                            <a:schemeClr val="bg1"/>
                          </a:solidFill>
                        </a:rPr>
                        <a:t>1.000 – 3.000</a:t>
                      </a:r>
                      <a:endParaRPr lang="en-US" sz="1600" b="1" dirty="0">
                        <a:solidFill>
                          <a:schemeClr val="bg1"/>
                        </a:solidFill>
                      </a:endParaRPr>
                    </a:p>
                    <a:p>
                      <a:pPr marL="0" marR="0" algn="ctr">
                        <a:spcBef>
                          <a:spcPts val="0"/>
                        </a:spcBef>
                        <a:spcAft>
                          <a:spcPts val="0"/>
                        </a:spcAft>
                      </a:pPr>
                      <a:r>
                        <a:rPr lang="es-MX" sz="1600" b="1" dirty="0">
                          <a:solidFill>
                            <a:schemeClr val="bg1"/>
                          </a:solidFill>
                        </a:rPr>
                        <a:t>(minuto terminado)</a:t>
                      </a:r>
                      <a:endParaRPr lang="en-US" sz="1600" b="1" dirty="0">
                        <a:solidFill>
                          <a:schemeClr val="bg1"/>
                        </a:solidFill>
                        <a:latin typeface="Times New Roman"/>
                        <a:ea typeface="Times New Roman"/>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alpha val="59000"/>
                      </a:schemeClr>
                    </a:solidFill>
                  </a:tcPr>
                </a:tc>
                <a:tc rowSpan="2">
                  <a:txBody>
                    <a:bodyPr/>
                    <a:lstStyle/>
                    <a:p>
                      <a:pPr marL="0" marR="0" algn="ctr">
                        <a:spcBef>
                          <a:spcPts val="0"/>
                        </a:spcBef>
                        <a:spcAft>
                          <a:spcPts val="0"/>
                        </a:spcAft>
                      </a:pPr>
                      <a:r>
                        <a:rPr lang="es-MX" sz="1600" b="1" dirty="0">
                          <a:solidFill>
                            <a:schemeClr val="bg1"/>
                          </a:solidFill>
                        </a:rPr>
                        <a:t>-</a:t>
                      </a:r>
                      <a:endParaRPr lang="en-US" sz="1600" b="1" dirty="0">
                        <a:solidFill>
                          <a:schemeClr val="bg1"/>
                        </a:solidFill>
                        <a:latin typeface="Times New Roman"/>
                        <a:ea typeface="Times New Roman"/>
                      </a:endParaRPr>
                    </a:p>
                  </a:txBody>
                  <a:tcPr marL="68580" marR="68580" marT="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chemeClr val="tx2">
                        <a:lumMod val="50000"/>
                        <a:alpha val="59000"/>
                      </a:schemeClr>
                    </a:solidFill>
                  </a:tcPr>
                </a:tc>
              </a:tr>
              <a:tr h="888598">
                <a:tc vMerge="1">
                  <a:txBody>
                    <a:bodyPr/>
                    <a:lstStyle/>
                    <a:p>
                      <a:endParaRPr lang="en-US"/>
                    </a:p>
                  </a:txBody>
                  <a:tcPr/>
                </a:tc>
                <a:tc>
                  <a:txBody>
                    <a:bodyPr/>
                    <a:lstStyle/>
                    <a:p>
                      <a:pPr marL="0" marR="0" algn="ctr">
                        <a:spcBef>
                          <a:spcPts val="0"/>
                        </a:spcBef>
                        <a:spcAft>
                          <a:spcPts val="0"/>
                        </a:spcAft>
                      </a:pPr>
                      <a:r>
                        <a:rPr lang="es-MX" sz="1600" b="1" dirty="0">
                          <a:solidFill>
                            <a:schemeClr val="bg1"/>
                          </a:solidFill>
                        </a:rPr>
                        <a:t>Audio profesional</a:t>
                      </a:r>
                      <a:endParaRPr lang="en-US" sz="1600" b="1" dirty="0">
                        <a:solidFill>
                          <a:schemeClr val="bg1"/>
                        </a:solidFill>
                        <a:latin typeface="Times New Roman"/>
                        <a:ea typeface="Times New Roman"/>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tx2">
                        <a:lumMod val="50000"/>
                        <a:alpha val="59000"/>
                      </a:schemeClr>
                    </a:solidFill>
                  </a:tcPr>
                </a:tc>
                <a:tc>
                  <a:txBody>
                    <a:bodyPr/>
                    <a:lstStyle/>
                    <a:p>
                      <a:pPr marL="0" marR="0" algn="ctr">
                        <a:spcBef>
                          <a:spcPts val="0"/>
                        </a:spcBef>
                        <a:spcAft>
                          <a:spcPts val="0"/>
                        </a:spcAft>
                      </a:pPr>
                      <a:r>
                        <a:rPr lang="es-MX" sz="1600" b="1" dirty="0">
                          <a:solidFill>
                            <a:schemeClr val="bg1"/>
                          </a:solidFill>
                        </a:rPr>
                        <a:t>25 – 150</a:t>
                      </a:r>
                      <a:endParaRPr lang="en-US" sz="1600" b="1" dirty="0">
                        <a:solidFill>
                          <a:schemeClr val="bg1"/>
                        </a:solidFill>
                      </a:endParaRPr>
                    </a:p>
                    <a:p>
                      <a:pPr marL="0" marR="0" algn="ctr">
                        <a:spcBef>
                          <a:spcPts val="0"/>
                        </a:spcBef>
                        <a:spcAft>
                          <a:spcPts val="0"/>
                        </a:spcAft>
                      </a:pPr>
                      <a:r>
                        <a:rPr lang="es-MX" sz="1600" b="1" dirty="0">
                          <a:solidFill>
                            <a:schemeClr val="bg1"/>
                          </a:solidFill>
                        </a:rPr>
                        <a:t> (por minuto)</a:t>
                      </a:r>
                      <a:endParaRPr lang="en-US" sz="1600" b="1" dirty="0">
                        <a:solidFill>
                          <a:schemeClr val="bg1"/>
                        </a:solidFill>
                        <a:latin typeface="Times New Roman"/>
                        <a:ea typeface="Times New Roman"/>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tx2">
                        <a:lumMod val="50000"/>
                        <a:alpha val="59000"/>
                      </a:schemeClr>
                    </a:solidFill>
                  </a:tcPr>
                </a:tc>
                <a:tc vMerge="1">
                  <a:txBody>
                    <a:bodyPr/>
                    <a:lstStyle/>
                    <a:p>
                      <a:endParaRPr lang="en-US"/>
                    </a:p>
                  </a:txBody>
                  <a:tcPr/>
                </a:tc>
              </a:tr>
            </a:tbl>
          </a:graphicData>
        </a:graphic>
      </p:graphicFrame>
      <p:sp>
        <p:nvSpPr>
          <p:cNvPr id="13313" name="Rectangle 1"/>
          <p:cNvSpPr>
            <a:spLocks noChangeArrowheads="1"/>
          </p:cNvSpPr>
          <p:nvPr/>
        </p:nvSpPr>
        <p:spPr bwMode="auto">
          <a:xfrm>
            <a:off x="457200" y="5562600"/>
            <a:ext cx="2839239" cy="8463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7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Datos</a:t>
            </a:r>
            <a:r>
              <a:rPr kumimoji="0" lang="en-US"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7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obtenidos</a:t>
            </a:r>
            <a:r>
              <a:rPr kumimoji="0" lang="en-US"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a:t>
            </a:r>
            <a:r>
              <a:rPr kumimoji="0" lang="en-US" sz="7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varias</a:t>
            </a:r>
            <a:r>
              <a:rPr kumimoji="0" lang="en-US"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7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fuentes</a:t>
            </a:r>
            <a:r>
              <a:rPr kumimoji="0" lang="en-US"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stos</a:t>
            </a:r>
            <a:r>
              <a:rPr kumimoji="0" lang="en-US"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a:t>
            </a:r>
            <a:r>
              <a:rPr kumimoji="0" lang="en-US" sz="7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aprendizaje</a:t>
            </a:r>
            <a:r>
              <a:rPr kumimoji="0" lang="en-US"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e-learning:</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http://www.nwlink.com/~donclark/hrd/costs.html</a:t>
            </a:r>
            <a:endParaRPr kumimoji="0" lang="es-MX"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(Consultado marzo de 2015).</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7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t>
            </a:r>
            <a:r>
              <a:rPr kumimoji="0" lang="es-MX"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ostos de producción de aplicaciones: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http://www.padgadget.com/2010/10/17/the-cost-of-building-an-ipad-app/</a:t>
            </a:r>
            <a:endParaRPr kumimoji="0" lang="es-MX"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(Consultado marzo de 2015)</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990600" y="533400"/>
            <a:ext cx="7772400" cy="1470025"/>
          </a:xfrm>
        </p:spPr>
        <p:txBody>
          <a:bodyPr>
            <a:normAutofit/>
          </a:bodyPr>
          <a:lstStyle/>
          <a:p>
            <a:pPr algn="l"/>
            <a:r>
              <a:rPr lang="en-US" sz="3600" dirty="0" smtClean="0">
                <a:latin typeface="Adobe Garamond Pro Bold" pitchFamily="18" charset="0"/>
              </a:rPr>
              <a:t>AGENDA</a:t>
            </a:r>
            <a:endParaRPr lang="en-US" sz="3600" dirty="0">
              <a:latin typeface="Adobe Garamond Pro Bold" pitchFamily="18" charset="0"/>
            </a:endParaRPr>
          </a:p>
        </p:txBody>
      </p:sp>
      <p:sp>
        <p:nvSpPr>
          <p:cNvPr id="3" name="Subtitle 2"/>
          <p:cNvSpPr>
            <a:spLocks noGrp="1"/>
          </p:cNvSpPr>
          <p:nvPr>
            <p:ph type="subTitle" idx="1"/>
          </p:nvPr>
        </p:nvSpPr>
        <p:spPr>
          <a:xfrm>
            <a:off x="1371600" y="2133600"/>
            <a:ext cx="6400800" cy="2667000"/>
          </a:xfrm>
        </p:spPr>
        <p:txBody>
          <a:bodyPr/>
          <a:lstStyle/>
          <a:p>
            <a:pPr algn="l"/>
            <a:r>
              <a:rPr lang="en-US" b="1" dirty="0" smtClean="0">
                <a:solidFill>
                  <a:srgbClr val="00B0F0"/>
                </a:solidFill>
                <a:effectLst>
                  <a:outerShdw blurRad="38100" dist="38100" dir="2700000" algn="tl">
                    <a:srgbClr val="000000">
                      <a:alpha val="43137"/>
                    </a:srgbClr>
                  </a:outerShdw>
                </a:effectLst>
                <a:latin typeface="Adobe Garamond Pro" pitchFamily="18" charset="0"/>
              </a:rPr>
              <a:t>INTRODUCCIÓN</a:t>
            </a:r>
          </a:p>
          <a:p>
            <a:pPr algn="l"/>
            <a:r>
              <a:rPr lang="en-US" dirty="0" smtClean="0">
                <a:latin typeface="Adobe Garamond Pro" pitchFamily="18" charset="0"/>
              </a:rPr>
              <a:t>ANÁLISIS Y DESARROLLO</a:t>
            </a:r>
          </a:p>
          <a:p>
            <a:pPr algn="l"/>
            <a:r>
              <a:rPr lang="en-US" dirty="0" smtClean="0">
                <a:latin typeface="Adobe Garamond Pro" pitchFamily="18" charset="0"/>
              </a:rPr>
              <a:t>RESULTADOS</a:t>
            </a:r>
          </a:p>
          <a:p>
            <a:pPr algn="l"/>
            <a:r>
              <a:rPr lang="en-US" dirty="0" smtClean="0">
                <a:latin typeface="Adobe Garamond Pro" pitchFamily="18" charset="0"/>
              </a:rPr>
              <a:t>CONCLUSIONES</a:t>
            </a:r>
            <a:endParaRPr lang="en-US" dirty="0">
              <a:latin typeface="Adobe Garamond Pro" pitchFamily="18" charset="0"/>
            </a:endParaRPr>
          </a:p>
        </p:txBody>
      </p:sp>
      <p:cxnSp>
        <p:nvCxnSpPr>
          <p:cNvPr id="6" name="Straight Connector 5"/>
          <p:cNvCxnSpPr/>
          <p:nvPr/>
        </p:nvCxnSpPr>
        <p:spPr>
          <a:xfrm>
            <a:off x="762000" y="1066800"/>
            <a:ext cx="0" cy="4419600"/>
          </a:xfrm>
          <a:prstGeom prst="line">
            <a:avLst/>
          </a:prstGeom>
          <a:ln w="38100" cmpd="thinThick">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1676400"/>
            <a:ext cx="6019800" cy="0"/>
          </a:xfrm>
          <a:prstGeom prst="line">
            <a:avLst/>
          </a:prstGeom>
          <a:ln>
            <a:solidFill>
              <a:schemeClr val="bg1">
                <a:lumMod val="85000"/>
              </a:schemeClr>
            </a:solidFill>
            <a:headEnd type="diamond" w="med" len="med"/>
            <a:tailEnd type="diamond" w="med" len="med"/>
          </a:ln>
        </p:spPr>
        <p:style>
          <a:lnRef idx="2">
            <a:schemeClr val="dk1"/>
          </a:lnRef>
          <a:fillRef idx="0">
            <a:schemeClr val="dk1"/>
          </a:fillRef>
          <a:effectRef idx="1">
            <a:schemeClr val="dk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r>
              <a:rPr lang="en-US" dirty="0"/>
              <a:t>2</a:t>
            </a:r>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pic>
        <p:nvPicPr>
          <p:cNvPr id="13" name="5 Imagen"/>
          <p:cNvPicPr>
            <a:picLocks noChangeAspect="1"/>
          </p:cNvPicPr>
          <p:nvPr/>
        </p:nvPicPr>
        <p:blipFill rotWithShape="1">
          <a:blip r:embed="rId3" cstate="print">
            <a:extLst>
              <a:ext uri="{28A0092B-C50C-407E-A947-70E740481C1C}">
                <a14:useLocalDpi xmlns:a14="http://schemas.microsoft.com/office/drawing/2010/main" xmlns="" val="0"/>
              </a:ext>
            </a:extLst>
          </a:blip>
          <a:srcRect b="11289"/>
          <a:stretch/>
        </p:blipFill>
        <p:spPr>
          <a:xfrm>
            <a:off x="5791200" y="4893538"/>
            <a:ext cx="2957519" cy="1964462"/>
          </a:xfrm>
          <a:prstGeom prst="rect">
            <a:avLst/>
          </a:prstGeom>
          <a:effectLst>
            <a:softEdge rad="317500"/>
          </a:effectLst>
        </p:spPr>
      </p:pic>
    </p:spTree>
    <p:extLst>
      <p:ext uri="{BB962C8B-B14F-4D97-AF65-F5344CB8AC3E}">
        <p14:creationId xmlns:p14="http://schemas.microsoft.com/office/powerpoint/2010/main" xmlns="" val="3033459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ingle Corner Rectangle 10"/>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990600" y="533400"/>
            <a:ext cx="7772400" cy="1470025"/>
          </a:xfrm>
        </p:spPr>
        <p:txBody>
          <a:bodyPr>
            <a:normAutofit/>
          </a:bodyPr>
          <a:lstStyle/>
          <a:p>
            <a:pPr algn="l"/>
            <a:r>
              <a:rPr lang="en-US" sz="3600" dirty="0" smtClean="0">
                <a:latin typeface="Adobe Garamond Pro Bold" pitchFamily="18" charset="0"/>
              </a:rPr>
              <a:t>AGENDA</a:t>
            </a:r>
            <a:endParaRPr lang="en-US" sz="3600" dirty="0">
              <a:latin typeface="Adobe Garamond Pro Bold" pitchFamily="18" charset="0"/>
            </a:endParaRPr>
          </a:p>
        </p:txBody>
      </p:sp>
      <p:sp>
        <p:nvSpPr>
          <p:cNvPr id="3" name="Subtitle 2"/>
          <p:cNvSpPr>
            <a:spLocks noGrp="1"/>
          </p:cNvSpPr>
          <p:nvPr>
            <p:ph type="subTitle" idx="1"/>
          </p:nvPr>
        </p:nvSpPr>
        <p:spPr>
          <a:xfrm>
            <a:off x="1371600" y="2133600"/>
            <a:ext cx="6400800" cy="2667000"/>
          </a:xfrm>
        </p:spPr>
        <p:txBody>
          <a:bodyPr/>
          <a:lstStyle/>
          <a:p>
            <a:pPr algn="l"/>
            <a:r>
              <a:rPr lang="en-US" dirty="0" smtClean="0">
                <a:latin typeface="Adobe Garamond Pro" pitchFamily="18" charset="0"/>
              </a:rPr>
              <a:t>INTRODUCCIÓN</a:t>
            </a:r>
            <a:endParaRPr lang="en-US" dirty="0">
              <a:latin typeface="Adobe Garamond Pro" pitchFamily="18" charset="0"/>
            </a:endParaRPr>
          </a:p>
          <a:p>
            <a:pPr algn="l"/>
            <a:r>
              <a:rPr lang="en-US" dirty="0" smtClean="0">
                <a:latin typeface="Adobe Garamond Pro" pitchFamily="18" charset="0"/>
              </a:rPr>
              <a:t>ANÁLISIS Y DESARROLLO</a:t>
            </a:r>
          </a:p>
          <a:p>
            <a:pPr algn="l"/>
            <a:r>
              <a:rPr lang="en-US" dirty="0" smtClean="0">
                <a:latin typeface="Adobe Garamond Pro" pitchFamily="18" charset="0"/>
              </a:rPr>
              <a:t>RESULTADOS</a:t>
            </a:r>
          </a:p>
          <a:p>
            <a:pPr algn="l"/>
            <a:r>
              <a:rPr lang="en-US" b="1" dirty="0">
                <a:solidFill>
                  <a:srgbClr val="00B0F0"/>
                </a:solidFill>
                <a:effectLst>
                  <a:outerShdw blurRad="38100" dist="38100" dir="2700000" algn="tl">
                    <a:srgbClr val="000000">
                      <a:alpha val="43137"/>
                    </a:srgbClr>
                  </a:outerShdw>
                </a:effectLst>
                <a:latin typeface="Adobe Garamond Pro" pitchFamily="18" charset="0"/>
              </a:rPr>
              <a:t>CONCLUSIONES</a:t>
            </a:r>
          </a:p>
        </p:txBody>
      </p:sp>
      <p:cxnSp>
        <p:nvCxnSpPr>
          <p:cNvPr id="6" name="Straight Connector 5"/>
          <p:cNvCxnSpPr/>
          <p:nvPr/>
        </p:nvCxnSpPr>
        <p:spPr>
          <a:xfrm>
            <a:off x="762000" y="1066800"/>
            <a:ext cx="0" cy="44196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1676400"/>
            <a:ext cx="6019800"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sp>
        <p:nvSpPr>
          <p:cNvPr id="7" name="Slide Number Placeholder 6"/>
          <p:cNvSpPr>
            <a:spLocks noGrp="1"/>
          </p:cNvSpPr>
          <p:nvPr>
            <p:ph type="sldNum" sz="quarter" idx="12"/>
          </p:nvPr>
        </p:nvSpPr>
        <p:spPr>
          <a:xfrm>
            <a:off x="7010400" y="6492875"/>
            <a:ext cx="2133600" cy="365125"/>
          </a:xfrm>
        </p:spPr>
        <p:txBody>
          <a:bodyPr/>
          <a:lstStyle/>
          <a:p>
            <a:fld id="{E72BC529-DE6A-4E57-A8DC-F39DD0DA7B88}" type="slidenum">
              <a:rPr lang="en-US" smtClean="0"/>
              <a:pPr/>
              <a:t>20</a:t>
            </a:fld>
            <a:endParaRPr lang="en-US" dirty="0"/>
          </a:p>
        </p:txBody>
      </p:sp>
      <p:sp>
        <p:nvSpPr>
          <p:cNvPr id="9"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pic>
        <p:nvPicPr>
          <p:cNvPr id="12" name="5 Imagen"/>
          <p:cNvPicPr>
            <a:picLocks noChangeAspect="1"/>
          </p:cNvPicPr>
          <p:nvPr/>
        </p:nvPicPr>
        <p:blipFill rotWithShape="1">
          <a:blip r:embed="rId3" cstate="print">
            <a:extLst>
              <a:ext uri="{28A0092B-C50C-407E-A947-70E740481C1C}">
                <a14:useLocalDpi xmlns:a14="http://schemas.microsoft.com/office/drawing/2010/main" xmlns="" val="0"/>
              </a:ext>
            </a:extLst>
          </a:blip>
          <a:srcRect b="11289"/>
          <a:stretch/>
        </p:blipFill>
        <p:spPr>
          <a:xfrm>
            <a:off x="6186481" y="4893538"/>
            <a:ext cx="2957519" cy="1964462"/>
          </a:xfrm>
          <a:prstGeom prst="rect">
            <a:avLst/>
          </a:prstGeom>
          <a:effectLst>
            <a:softEdge rad="317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3" cstate="print">
            <a:extLst>
              <a:ext uri="{28A0092B-C50C-407E-A947-70E740481C1C}">
                <a14:useLocalDpi xmlns:a14="http://schemas.microsoft.com/office/drawing/2010/main" xmlns="" val="0"/>
              </a:ext>
            </a:extLst>
          </a:blip>
          <a:srcRect b="11289"/>
          <a:stretch/>
        </p:blipFill>
        <p:spPr>
          <a:xfrm>
            <a:off x="762000" y="1034597"/>
            <a:ext cx="7620000" cy="5061403"/>
          </a:xfrm>
          <a:prstGeom prst="rect">
            <a:avLst/>
          </a:prstGeom>
        </p:spPr>
      </p:pic>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81000" y="-98425"/>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CONCLUSIONES</a:t>
            </a:r>
            <a:endParaRPr lang="en-US" sz="3600" dirty="0">
              <a:latin typeface="Adobe Garamond Pro Bold" pitchFamily="18" charset="0"/>
            </a:endParaRPr>
          </a:p>
        </p:txBody>
      </p:sp>
      <p:cxnSp>
        <p:nvCxnSpPr>
          <p:cNvPr id="10" name="Straight Connector 9"/>
          <p:cNvCxnSpPr/>
          <p:nvPr/>
        </p:nvCxnSpPr>
        <p:spPr>
          <a:xfrm>
            <a:off x="457200" y="914400"/>
            <a:ext cx="3733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21</a:t>
            </a:fld>
            <a:endParaRPr lang="en-US" dirty="0"/>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sp>
        <p:nvSpPr>
          <p:cNvPr id="9" name="8 CuadroTexto"/>
          <p:cNvSpPr txBox="1"/>
          <p:nvPr/>
        </p:nvSpPr>
        <p:spPr>
          <a:xfrm>
            <a:off x="762000" y="1510129"/>
            <a:ext cx="7620000" cy="4585871"/>
          </a:xfrm>
          <a:prstGeom prst="rect">
            <a:avLst/>
          </a:prstGeom>
          <a:solidFill>
            <a:schemeClr val="bg1">
              <a:alpha val="60000"/>
            </a:schemeClr>
          </a:solidFill>
          <a:ln w="25400" cmpd="dbl">
            <a:solidFill>
              <a:schemeClr val="accent1">
                <a:shade val="50000"/>
              </a:schemeClr>
            </a:solidFill>
          </a:ln>
        </p:spPr>
        <p:txBody>
          <a:bodyPr wrap="square" rtlCol="0">
            <a:spAutoFit/>
          </a:bodyPr>
          <a:lstStyle/>
          <a:p>
            <a:pPr lvl="0" algn="just"/>
            <a:r>
              <a:rPr lang="es-MX" b="1" dirty="0">
                <a:latin typeface="Arial" pitchFamily="34" charset="0"/>
                <a:ea typeface="Times New Roman" pitchFamily="18" charset="0"/>
                <a:cs typeface="Arial" pitchFamily="34" charset="0"/>
              </a:rPr>
              <a:t>OFERTA Y DEMANDA:  </a:t>
            </a:r>
            <a:endParaRPr lang="es-MX" b="1" dirty="0" smtClean="0">
              <a:latin typeface="Arial" pitchFamily="34" charset="0"/>
              <a:ea typeface="Times New Roman" pitchFamily="18" charset="0"/>
              <a:cs typeface="Arial" pitchFamily="34" charset="0"/>
            </a:endParaRPr>
          </a:p>
          <a:p>
            <a:pPr lvl="0" algn="just"/>
            <a:endParaRPr lang="es-MX" b="1" dirty="0">
              <a:latin typeface="Arial" pitchFamily="34" charset="0"/>
              <a:ea typeface="Times New Roman" pitchFamily="18" charset="0"/>
              <a:cs typeface="Arial" pitchFamily="34" charset="0"/>
            </a:endParaRPr>
          </a:p>
          <a:p>
            <a:pPr marL="285750" indent="-285750" algn="just">
              <a:buFont typeface="Arial" panose="020B0604020202020204" pitchFamily="34" charset="0"/>
              <a:buChar char="•"/>
            </a:pPr>
            <a:r>
              <a:rPr lang="es-EC" sz="1600" b="1" dirty="0">
                <a:latin typeface="Arial" panose="020B0604020202020204" pitchFamily="34" charset="0"/>
                <a:cs typeface="Arial" panose="020B0604020202020204" pitchFamily="34" charset="0"/>
              </a:rPr>
              <a:t>L</a:t>
            </a:r>
            <a:r>
              <a:rPr lang="es-EC" sz="1600" b="1" dirty="0" smtClean="0">
                <a:latin typeface="Arial" panose="020B0604020202020204" pitchFamily="34" charset="0"/>
                <a:cs typeface="Arial" panose="020B0604020202020204" pitchFamily="34" charset="0"/>
              </a:rPr>
              <a:t>a </a:t>
            </a:r>
            <a:r>
              <a:rPr lang="es-EC" sz="1600" b="1" dirty="0">
                <a:latin typeface="Arial" panose="020B0604020202020204" pitchFamily="34" charset="0"/>
                <a:cs typeface="Arial" panose="020B0604020202020204" pitchFamily="34" charset="0"/>
              </a:rPr>
              <a:t>oferta comercial de contenidos digitales educativos es casi nula, de acuerdo a la categorización de las Superintendencia de Compañías y Valores del Ecuador, porque las actividades centrales de las empresas que se encuentran dentro del sector de educación, son mayoritariamente el desarrollo de servicios de administración para instituciones y centros de educación formal, y la estructuración de programas de capacitación; más no es la creación, producción o distribución de contenidos educativos digitales.</a:t>
            </a:r>
          </a:p>
          <a:p>
            <a:pPr marL="285750" indent="-285750" algn="just">
              <a:buFont typeface="Arial" panose="020B0604020202020204" pitchFamily="34" charset="0"/>
              <a:buChar char="•"/>
            </a:pPr>
            <a:endParaRPr lang="es-EC" sz="16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600" b="1" dirty="0">
                <a:latin typeface="Arial" panose="020B0604020202020204" pitchFamily="34" charset="0"/>
                <a:cs typeface="Arial" panose="020B0604020202020204" pitchFamily="34" charset="0"/>
              </a:rPr>
              <a:t>Del análisis de la demanda se determina que el porcentaje de personas que tienen un nivel de instrucción de pregrado y postgrado, a nivel nacional, es muy baja; por lo que </a:t>
            </a:r>
            <a:r>
              <a:rPr lang="es-EC" sz="1600" b="1" dirty="0" smtClean="0">
                <a:latin typeface="Arial" panose="020B0604020202020204" pitchFamily="34" charset="0"/>
                <a:cs typeface="Arial" panose="020B0604020202020204" pitchFamily="34" charset="0"/>
              </a:rPr>
              <a:t>el </a:t>
            </a:r>
            <a:r>
              <a:rPr lang="es-EC" sz="1600" b="1" dirty="0">
                <a:latin typeface="Arial" panose="020B0604020202020204" pitchFamily="34" charset="0"/>
                <a:cs typeface="Arial" panose="020B0604020202020204" pitchFamily="34" charset="0"/>
              </a:rPr>
              <a:t>aprendizaje en línea a través de Internet, </a:t>
            </a:r>
            <a:r>
              <a:rPr lang="es-EC" sz="1600" b="1" dirty="0" smtClean="0">
                <a:latin typeface="Arial" panose="020B0604020202020204" pitchFamily="34" charset="0"/>
                <a:cs typeface="Arial" panose="020B0604020202020204" pitchFamily="34" charset="0"/>
              </a:rPr>
              <a:t>sería </a:t>
            </a:r>
            <a:r>
              <a:rPr lang="es-EC" sz="1600" b="1" dirty="0">
                <a:latin typeface="Arial" panose="020B0604020202020204" pitchFamily="34" charset="0"/>
                <a:cs typeface="Arial" panose="020B0604020202020204" pitchFamily="34" charset="0"/>
              </a:rPr>
              <a:t>una herramienta estratégica para la masificación del acceso a la educación, y de ayuda para mejorar los índices de instrucción superior</a:t>
            </a:r>
            <a:r>
              <a:rPr lang="es-EC" sz="1600" b="1" dirty="0" smtClean="0">
                <a:latin typeface="Arial" panose="020B0604020202020204" pitchFamily="34" charset="0"/>
                <a:cs typeface="Arial" panose="020B0604020202020204" pitchFamily="34" charset="0"/>
              </a:rPr>
              <a:t>.</a:t>
            </a:r>
          </a:p>
          <a:p>
            <a:pPr algn="just"/>
            <a:endParaRPr lang="es-EC" sz="1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3" cstate="print">
            <a:extLst>
              <a:ext uri="{28A0092B-C50C-407E-A947-70E740481C1C}">
                <a14:useLocalDpi xmlns:a14="http://schemas.microsoft.com/office/drawing/2010/main" xmlns="" val="0"/>
              </a:ext>
            </a:extLst>
          </a:blip>
          <a:srcRect b="11289"/>
          <a:stretch/>
        </p:blipFill>
        <p:spPr>
          <a:xfrm>
            <a:off x="762000" y="1034597"/>
            <a:ext cx="7620000" cy="5061403"/>
          </a:xfrm>
          <a:prstGeom prst="rect">
            <a:avLst/>
          </a:prstGeom>
        </p:spPr>
      </p:pic>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81000" y="-98425"/>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CONCLUSIONES</a:t>
            </a:r>
            <a:endParaRPr lang="en-US" sz="3600" dirty="0">
              <a:latin typeface="Adobe Garamond Pro Bold" pitchFamily="18" charset="0"/>
            </a:endParaRPr>
          </a:p>
        </p:txBody>
      </p:sp>
      <p:cxnSp>
        <p:nvCxnSpPr>
          <p:cNvPr id="10" name="Straight Connector 9"/>
          <p:cNvCxnSpPr/>
          <p:nvPr/>
        </p:nvCxnSpPr>
        <p:spPr>
          <a:xfrm>
            <a:off x="457200" y="914400"/>
            <a:ext cx="3733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22</a:t>
            </a:fld>
            <a:endParaRPr lang="en-US" dirty="0"/>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sp>
        <p:nvSpPr>
          <p:cNvPr id="9" name="8 CuadroTexto"/>
          <p:cNvSpPr txBox="1"/>
          <p:nvPr/>
        </p:nvSpPr>
        <p:spPr>
          <a:xfrm>
            <a:off x="762000" y="1048464"/>
            <a:ext cx="7620000" cy="5047536"/>
          </a:xfrm>
          <a:prstGeom prst="rect">
            <a:avLst/>
          </a:prstGeom>
          <a:solidFill>
            <a:schemeClr val="bg1">
              <a:alpha val="60000"/>
            </a:schemeClr>
          </a:solidFill>
          <a:ln w="25400" cmpd="dbl">
            <a:solidFill>
              <a:schemeClr val="accent1">
                <a:shade val="50000"/>
              </a:schemeClr>
            </a:solidFill>
          </a:ln>
        </p:spPr>
        <p:txBody>
          <a:bodyPr wrap="square" rtlCol="0">
            <a:spAutoFit/>
          </a:bodyPr>
          <a:lstStyle/>
          <a:p>
            <a:pPr lvl="0" algn="just"/>
            <a:r>
              <a:rPr lang="es-MX" b="1" dirty="0" smtClean="0">
                <a:latin typeface="Arial" pitchFamily="34" charset="0"/>
                <a:ea typeface="Times New Roman" pitchFamily="18" charset="0"/>
                <a:cs typeface="Arial" pitchFamily="34" charset="0"/>
              </a:rPr>
              <a:t>MODELO:  </a:t>
            </a:r>
          </a:p>
          <a:p>
            <a:pPr lvl="0" algn="just"/>
            <a:endParaRPr lang="es-MX" sz="1600" b="1" dirty="0">
              <a:latin typeface="Arial" pitchFamily="34" charset="0"/>
              <a:ea typeface="Times New Roman" pitchFamily="18" charset="0"/>
              <a:cs typeface="Arial" pitchFamily="34" charset="0"/>
            </a:endParaRPr>
          </a:p>
          <a:p>
            <a:pPr marL="285750" indent="-285750" algn="just">
              <a:buFont typeface="Arial" panose="020B0604020202020204" pitchFamily="34" charset="0"/>
              <a:buChar char="•"/>
            </a:pPr>
            <a:r>
              <a:rPr lang="es-EC" sz="1600" b="1" dirty="0" smtClean="0">
                <a:latin typeface="Arial" panose="020B0604020202020204" pitchFamily="34" charset="0"/>
                <a:cs typeface="Arial" panose="020B0604020202020204" pitchFamily="34" charset="0"/>
              </a:rPr>
              <a:t>El </a:t>
            </a:r>
            <a:r>
              <a:rPr lang="es-EC" sz="1600" b="1" dirty="0">
                <a:latin typeface="Arial" panose="020B0604020202020204" pitchFamily="34" charset="0"/>
                <a:cs typeface="Arial" panose="020B0604020202020204" pitchFamily="34" charset="0"/>
              </a:rPr>
              <a:t>modelo propuesto integra los factores y actores en el proceso de la producción de contenidos educativos digitales, a través de la implementación de un clúster industrial que abarata los costos de producción, porque al estar las empresas concentradas geográficamente interactuando entre sí, con el sistema educativo, y con las instituciones públicas, se optimiza recursos humanos, técnicos y económicos para generar servicios especializados de alta calidad</a:t>
            </a:r>
            <a:r>
              <a:rPr lang="es-EC" sz="1600" b="1" dirty="0" smtClean="0">
                <a:latin typeface="Arial" panose="020B0604020202020204" pitchFamily="34" charset="0"/>
                <a:cs typeface="Arial" panose="020B0604020202020204" pitchFamily="34" charset="0"/>
              </a:rPr>
              <a:t>.</a:t>
            </a:r>
            <a:endParaRPr lang="es-EC" sz="16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6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600" b="1" dirty="0" smtClean="0">
                <a:latin typeface="Arial" panose="020B0604020202020204" pitchFamily="34" charset="0"/>
                <a:cs typeface="Arial" panose="020B0604020202020204" pitchFamily="34" charset="0"/>
              </a:rPr>
              <a:t>El </a:t>
            </a:r>
            <a:r>
              <a:rPr lang="es-EC" sz="1600" b="1" dirty="0">
                <a:latin typeface="Arial" panose="020B0604020202020204" pitchFamily="34" charset="0"/>
                <a:cs typeface="Arial" panose="020B0604020202020204" pitchFamily="34" charset="0"/>
              </a:rPr>
              <a:t>modelo propuesto establece que se debe innovar el proceso de enseñanza-aprendizaje, adoptando esquemas pedagógicos que permitan la producción de conocimiento precisamente para el desarrollo de la Sociedad de la Información y el Conocimiento. </a:t>
            </a:r>
            <a:endParaRPr lang="es-EC" sz="16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6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600" b="1" dirty="0">
                <a:latin typeface="Arial" panose="020B0604020202020204" pitchFamily="34" charset="0"/>
                <a:cs typeface="Arial" panose="020B0604020202020204" pitchFamily="34" charset="0"/>
              </a:rPr>
              <a:t>De acuerdo a la encuesta realizada, las dos condiciones principales que limitan la adopción de educación virtual, y por ende el desarrollo de contenidos digitales </a:t>
            </a:r>
            <a:r>
              <a:rPr lang="es-EC" sz="1600" b="1" dirty="0" smtClean="0">
                <a:latin typeface="Arial" panose="020B0604020202020204" pitchFamily="34" charset="0"/>
                <a:cs typeface="Arial" panose="020B0604020202020204" pitchFamily="34" charset="0"/>
              </a:rPr>
              <a:t>educativos son: </a:t>
            </a:r>
            <a:r>
              <a:rPr lang="es-EC" sz="1600" b="1" dirty="0">
                <a:latin typeface="Arial" panose="020B0604020202020204" pitchFamily="34" charset="0"/>
                <a:cs typeface="Arial" panose="020B0604020202020204" pitchFamily="34" charset="0"/>
              </a:rPr>
              <a:t>la percepción de menor calidad de lo virtual frente a lo presencial, y la inseguridad en el uso de las plataformas online para realizar transacciones financieras</a:t>
            </a:r>
            <a:r>
              <a:rPr lang="es-EC" sz="1600" b="1" dirty="0" smtClean="0">
                <a:latin typeface="Arial" panose="020B0604020202020204" pitchFamily="34" charset="0"/>
                <a:cs typeface="Arial" panose="020B0604020202020204" pitchFamily="34" charset="0"/>
              </a:rPr>
              <a:t>.</a:t>
            </a:r>
            <a:endParaRPr lang="es-EC"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729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3" cstate="print">
            <a:extLst>
              <a:ext uri="{28A0092B-C50C-407E-A947-70E740481C1C}">
                <a14:useLocalDpi xmlns:a14="http://schemas.microsoft.com/office/drawing/2010/main" xmlns="" val="0"/>
              </a:ext>
            </a:extLst>
          </a:blip>
          <a:srcRect b="11289"/>
          <a:stretch/>
        </p:blipFill>
        <p:spPr>
          <a:xfrm>
            <a:off x="762000" y="1034597"/>
            <a:ext cx="7620000" cy="5061403"/>
          </a:xfrm>
          <a:prstGeom prst="rect">
            <a:avLst/>
          </a:prstGeom>
        </p:spPr>
      </p:pic>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81000" y="-98425"/>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CONCLUSIONES</a:t>
            </a:r>
            <a:endParaRPr lang="en-US" sz="3600" dirty="0">
              <a:latin typeface="Adobe Garamond Pro Bold" pitchFamily="18" charset="0"/>
            </a:endParaRPr>
          </a:p>
        </p:txBody>
      </p:sp>
      <p:cxnSp>
        <p:nvCxnSpPr>
          <p:cNvPr id="10" name="Straight Connector 9"/>
          <p:cNvCxnSpPr/>
          <p:nvPr/>
        </p:nvCxnSpPr>
        <p:spPr>
          <a:xfrm>
            <a:off x="457200" y="914400"/>
            <a:ext cx="3733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23</a:t>
            </a:fld>
            <a:endParaRPr lang="en-US" dirty="0"/>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sp>
        <p:nvSpPr>
          <p:cNvPr id="9" name="8 CuadroTexto"/>
          <p:cNvSpPr txBox="1"/>
          <p:nvPr/>
        </p:nvSpPr>
        <p:spPr>
          <a:xfrm>
            <a:off x="762000" y="1219200"/>
            <a:ext cx="7620000" cy="4832092"/>
          </a:xfrm>
          <a:prstGeom prst="rect">
            <a:avLst/>
          </a:prstGeom>
          <a:solidFill>
            <a:schemeClr val="bg1">
              <a:alpha val="60000"/>
            </a:schemeClr>
          </a:solidFill>
          <a:ln w="25400" cmpd="dbl">
            <a:solidFill>
              <a:schemeClr val="accent1">
                <a:shade val="50000"/>
              </a:schemeClr>
            </a:solidFill>
          </a:ln>
        </p:spPr>
        <p:txBody>
          <a:bodyPr wrap="square" rtlCol="0">
            <a:spAutoFit/>
          </a:bodyPr>
          <a:lstStyle/>
          <a:p>
            <a:pPr lvl="0" algn="just"/>
            <a:endParaRPr lang="es-MX" b="1" dirty="0" smtClean="0">
              <a:latin typeface="Arial" pitchFamily="34" charset="0"/>
              <a:ea typeface="Times New Roman" pitchFamily="18" charset="0"/>
              <a:cs typeface="Arial" pitchFamily="34" charset="0"/>
            </a:endParaRPr>
          </a:p>
          <a:p>
            <a:pPr lvl="0" algn="just"/>
            <a:r>
              <a:rPr lang="es-MX" b="1" dirty="0" smtClean="0">
                <a:latin typeface="Arial" pitchFamily="34" charset="0"/>
                <a:ea typeface="Times New Roman" pitchFamily="18" charset="0"/>
                <a:cs typeface="Arial" pitchFamily="34" charset="0"/>
              </a:rPr>
              <a:t>MODELO:  </a:t>
            </a:r>
          </a:p>
          <a:p>
            <a:pPr lvl="0" algn="just"/>
            <a:endParaRPr lang="es-MX" sz="1600" b="1" dirty="0">
              <a:latin typeface="Arial" pitchFamily="34" charset="0"/>
              <a:ea typeface="Times New Roman" pitchFamily="18" charset="0"/>
              <a:cs typeface="Arial" pitchFamily="34" charset="0"/>
            </a:endParaRPr>
          </a:p>
          <a:p>
            <a:pPr marL="285750" indent="-285750" algn="just">
              <a:buFont typeface="Arial" panose="020B0604020202020204" pitchFamily="34" charset="0"/>
              <a:buChar char="•"/>
            </a:pPr>
            <a:r>
              <a:rPr lang="es-MX" sz="1600" b="1" dirty="0" smtClean="0">
                <a:latin typeface="Arial" panose="020B0604020202020204" pitchFamily="34" charset="0"/>
                <a:cs typeface="Arial" panose="020B0604020202020204" pitchFamily="34" charset="0"/>
              </a:rPr>
              <a:t>La </a:t>
            </a:r>
            <a:r>
              <a:rPr lang="es-MX" sz="1600" b="1" dirty="0">
                <a:latin typeface="Arial" panose="020B0604020202020204" pitchFamily="34" charset="0"/>
                <a:cs typeface="Arial" panose="020B0604020202020204" pitchFamily="34" charset="0"/>
              </a:rPr>
              <a:t>metodología pedagógica sobre conciencia crítica sugerida, como parte de los procesos del modelo propuesto, introduce el uso de técnicas innovadoras para producir conocimiento, lo cual genera la necesidad de crear nuevas plataformas de aprendizaje que permitan la edición y manipulación de contenidos audiovisuales, y que tengan capacidad para interacciones de voz, creación 3D, realidad aumentada y salidas HD; entre las características más importantes</a:t>
            </a:r>
            <a:r>
              <a:rPr lang="es-MX" sz="1600" b="1"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s-MX" sz="16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C" sz="16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600" b="1" dirty="0" smtClean="0">
                <a:latin typeface="Arial" panose="020B0604020202020204" pitchFamily="34" charset="0"/>
                <a:cs typeface="Arial" panose="020B0604020202020204" pitchFamily="34" charset="0"/>
              </a:rPr>
              <a:t>El </a:t>
            </a:r>
            <a:r>
              <a:rPr lang="es-MX" sz="1600" b="1" dirty="0">
                <a:latin typeface="Arial" panose="020B0604020202020204" pitchFamily="34" charset="0"/>
                <a:cs typeface="Arial" panose="020B0604020202020204" pitchFamily="34" charset="0"/>
              </a:rPr>
              <a:t>crecimiento de la industria de contenidos digitales educativos será a largo plazo, porque es necesario primeramente crear una cultura de innovación y seguridad cibernética, y la implementación de varios procesos planteados en el modelo </a:t>
            </a:r>
            <a:r>
              <a:rPr lang="es-MX" sz="1600" b="1" dirty="0" smtClean="0">
                <a:latin typeface="Arial" panose="020B0604020202020204" pitchFamily="34" charset="0"/>
                <a:cs typeface="Arial" panose="020B0604020202020204" pitchFamily="34" charset="0"/>
              </a:rPr>
              <a:t>propuesto, </a:t>
            </a:r>
            <a:r>
              <a:rPr lang="es-MX" sz="1600" b="1" dirty="0">
                <a:latin typeface="Arial" panose="020B0604020202020204" pitchFamily="34" charset="0"/>
                <a:cs typeface="Arial" panose="020B0604020202020204" pitchFamily="34" charset="0"/>
              </a:rPr>
              <a:t>para asegurar la coexistencia del derecho al trabajo, el derecho al acceso a la información y al conocimiento, y la protección de los derechos de autor. </a:t>
            </a:r>
            <a:endParaRPr lang="es-MX" sz="1600" b="1" dirty="0" smtClean="0">
              <a:latin typeface="Arial" panose="020B0604020202020204" pitchFamily="34" charset="0"/>
              <a:cs typeface="Arial" panose="020B0604020202020204" pitchFamily="34" charset="0"/>
            </a:endParaRPr>
          </a:p>
          <a:p>
            <a:pPr algn="just"/>
            <a:endParaRPr lang="es-EC"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72470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3" cstate="print">
            <a:extLst>
              <a:ext uri="{28A0092B-C50C-407E-A947-70E740481C1C}">
                <a14:useLocalDpi xmlns:a14="http://schemas.microsoft.com/office/drawing/2010/main" xmlns="" val="0"/>
              </a:ext>
            </a:extLst>
          </a:blip>
          <a:srcRect b="11289"/>
          <a:stretch/>
        </p:blipFill>
        <p:spPr>
          <a:xfrm>
            <a:off x="838200" y="947510"/>
            <a:ext cx="7620000" cy="5061403"/>
          </a:xfrm>
          <a:prstGeom prst="rect">
            <a:avLst/>
          </a:prstGeom>
        </p:spPr>
      </p:pic>
      <p:sp>
        <p:nvSpPr>
          <p:cNvPr id="12" name="Round Single Corner Rectangle 11"/>
          <p:cNvSpPr/>
          <p:nvPr/>
        </p:nvSpPr>
        <p:spPr>
          <a:xfrm>
            <a:off x="1543050" y="304800"/>
            <a:ext cx="6248400" cy="571049"/>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1295400" y="4625975"/>
            <a:ext cx="6743700" cy="1470025"/>
          </a:xfrm>
        </p:spPr>
        <p:txBody>
          <a:bodyPr>
            <a:noAutofit/>
          </a:bodyPr>
          <a:lstStyle/>
          <a:p>
            <a:pPr algn="l"/>
            <a:r>
              <a:rPr lang="en-US" sz="9600" b="1" dirty="0" smtClean="0">
                <a:solidFill>
                  <a:srgbClr val="00B0F0"/>
                </a:solidFill>
                <a:effectLst>
                  <a:outerShdw blurRad="38100" dist="38100" dir="2700000" algn="tl">
                    <a:srgbClr val="000000">
                      <a:alpha val="43137"/>
                    </a:srgbClr>
                  </a:outerShdw>
                </a:effectLst>
                <a:latin typeface="Adobe Garamond Pro" pitchFamily="18" charset="0"/>
              </a:rPr>
              <a:t>¡GRACIAS!</a:t>
            </a:r>
            <a:endParaRPr lang="en-US" sz="9600" dirty="0">
              <a:latin typeface="Adobe Garamond Pro Bold" pitchFamily="18" charset="0"/>
            </a:endParaRPr>
          </a:p>
        </p:txBody>
      </p: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24</a:t>
            </a:fld>
            <a:endParaRPr lang="en-US" dirty="0"/>
          </a:p>
        </p:txBody>
      </p:sp>
      <p:sp>
        <p:nvSpPr>
          <p:cNvPr id="11" name="Footer Placeholder 7"/>
          <p:cNvSpPr>
            <a:spLocks noGrp="1"/>
          </p:cNvSpPr>
          <p:nvPr>
            <p:ph type="ftr" sz="quarter" idx="11"/>
          </p:nvPr>
        </p:nvSpPr>
        <p:spPr>
          <a:xfrm>
            <a:off x="1447800" y="395741"/>
            <a:ext cx="6400800" cy="309787"/>
          </a:xfrm>
        </p:spPr>
        <p:txBody>
          <a:bodyPr vert="horz" lIns="91440" tIns="45720" rIns="91440" bIns="45720" rtlCol="0" anchor="ctr"/>
          <a:lstStyle/>
          <a:p>
            <a:r>
              <a:rPr lang="es-ES" sz="1600" i="1" dirty="0">
                <a:solidFill>
                  <a:schemeClr val="tx1"/>
                </a:solidFill>
              </a:rPr>
              <a:t>Modelo de Producción de Contenidos Digitales para la Educación Online </a:t>
            </a:r>
            <a:endParaRPr lang="en-US" sz="1600" i="1" dirty="0">
              <a:solidFill>
                <a:schemeClr val="tx1"/>
              </a:solidFill>
            </a:endParaRPr>
          </a:p>
        </p:txBody>
      </p:sp>
      <p:sp>
        <p:nvSpPr>
          <p:cNvPr id="3" name="Rectángulo 2"/>
          <p:cNvSpPr/>
          <p:nvPr/>
        </p:nvSpPr>
        <p:spPr>
          <a:xfrm>
            <a:off x="2209800" y="955094"/>
            <a:ext cx="5029200" cy="461665"/>
          </a:xfrm>
          <a:prstGeom prst="rect">
            <a:avLst/>
          </a:prstGeom>
        </p:spPr>
        <p:txBody>
          <a:bodyPr wrap="square">
            <a:spAutoFit/>
          </a:bodyPr>
          <a:lstStyle/>
          <a:p>
            <a:pPr lvl="0" indent="252413" algn="ctr" eaLnBrk="0" fontAlgn="base" hangingPunct="0">
              <a:spcBef>
                <a:spcPct val="0"/>
              </a:spcBef>
              <a:spcAft>
                <a:spcPct val="0"/>
              </a:spcAft>
            </a:pPr>
            <a:r>
              <a:rPr lang="es-MX" altLang="es-MX" sz="1200" b="1" dirty="0" smtClean="0">
                <a:latin typeface="Arial Narrow" panose="020B0606020202030204" pitchFamily="34" charset="0"/>
                <a:ea typeface="Calibri" panose="020F0502020204030204" pitchFamily="34" charset="0"/>
                <a:cs typeface="Times New Roman" panose="02020603050405020304" pitchFamily="18" charset="0"/>
              </a:rPr>
              <a:t>AUTOR</a:t>
            </a:r>
            <a:r>
              <a:rPr lang="es-MX" altLang="es-MX" sz="1200" b="1" dirty="0" smtClean="0">
                <a:latin typeface="Arial Narrow" panose="020B0606020202030204" pitchFamily="34" charset="0"/>
                <a:ea typeface="Calibri" panose="020F0502020204030204" pitchFamily="34" charset="0"/>
                <a:cs typeface="Times New Roman" panose="02020603050405020304" pitchFamily="18" charset="0"/>
              </a:rPr>
              <a:t>: HARO VACA </a:t>
            </a:r>
            <a:r>
              <a:rPr lang="es-MX" altLang="es-MX" sz="1200" b="1" dirty="0" smtClean="0">
                <a:latin typeface="Arial Narrow" panose="020B0606020202030204" pitchFamily="34" charset="0"/>
                <a:ea typeface="Calibri" panose="020F0502020204030204" pitchFamily="34" charset="0"/>
                <a:cs typeface="Times New Roman" panose="02020603050405020304" pitchFamily="18" charset="0"/>
              </a:rPr>
              <a:t>,SILVIA </a:t>
            </a:r>
            <a:r>
              <a:rPr lang="es-MX" altLang="es-MX" sz="1200" b="1" dirty="0" smtClean="0">
                <a:latin typeface="Arial Narrow" panose="020B0606020202030204" pitchFamily="34" charset="0"/>
                <a:ea typeface="Calibri" panose="020F0502020204030204" pitchFamily="34" charset="0"/>
                <a:cs typeface="Times New Roman" panose="02020603050405020304" pitchFamily="18" charset="0"/>
              </a:rPr>
              <a:t>ELIZABETH</a:t>
            </a:r>
            <a:endParaRPr lang="es-MX" altLang="es-MX" sz="1200" dirty="0">
              <a:latin typeface="Arial Narrow" panose="020B0606020202030204" pitchFamily="34" charset="0"/>
            </a:endParaRPr>
          </a:p>
          <a:p>
            <a:pPr lvl="0" indent="252413" algn="ctr" eaLnBrk="0" fontAlgn="base" hangingPunct="0">
              <a:spcBef>
                <a:spcPct val="0"/>
              </a:spcBef>
              <a:spcAft>
                <a:spcPct val="0"/>
              </a:spcAft>
            </a:pPr>
            <a:r>
              <a:rPr lang="es-MX" altLang="es-MX" sz="1200" b="1" dirty="0">
                <a:latin typeface="Arial Narrow" panose="020B0606020202030204" pitchFamily="34" charset="0"/>
                <a:ea typeface="Calibri" panose="020F0502020204030204" pitchFamily="34" charset="0"/>
                <a:cs typeface="Times New Roman" panose="02020603050405020304" pitchFamily="18" charset="0"/>
              </a:rPr>
              <a:t>DIRECTOR: </a:t>
            </a:r>
            <a:r>
              <a:rPr lang="es-MX" altLang="es-MX" sz="1200" b="1" dirty="0" smtClean="0">
                <a:latin typeface="Arial Narrow" panose="020B0606020202030204" pitchFamily="34" charset="0"/>
                <a:ea typeface="Calibri" panose="020F0502020204030204" pitchFamily="34" charset="0"/>
                <a:cs typeface="Times New Roman" panose="02020603050405020304" pitchFamily="18" charset="0"/>
              </a:rPr>
              <a:t> ING. </a:t>
            </a:r>
            <a:r>
              <a:rPr lang="es-MX" altLang="es-MX" sz="1200" b="1" dirty="0" smtClean="0">
                <a:latin typeface="Arial Narrow" panose="020B0606020202030204" pitchFamily="34" charset="0"/>
                <a:ea typeface="Calibri" panose="020F0502020204030204" pitchFamily="34" charset="0"/>
                <a:cs typeface="Times New Roman" panose="02020603050405020304" pitchFamily="18" charset="0"/>
              </a:rPr>
              <a:t>GRANIZO , EVELIO </a:t>
            </a:r>
            <a:r>
              <a:rPr lang="es-MX" altLang="es-MX" sz="1200" b="1" dirty="0" smtClean="0">
                <a:latin typeface="Arial Narrow" panose="020B0606020202030204" pitchFamily="34" charset="0"/>
                <a:ea typeface="Calibri" panose="020F0502020204030204" pitchFamily="34" charset="0"/>
                <a:cs typeface="Times New Roman" panose="02020603050405020304" pitchFamily="18" charset="0"/>
              </a:rPr>
              <a:t> </a:t>
            </a:r>
            <a:endParaRPr lang="es-MX" altLang="es-MX" sz="1200" dirty="0">
              <a:latin typeface="Arial Narrow" panose="020B0606020202030204" pitchFamily="34" charset="0"/>
            </a:endParaRPr>
          </a:p>
        </p:txBody>
      </p:sp>
    </p:spTree>
    <p:extLst>
      <p:ext uri="{BB962C8B-B14F-4D97-AF65-F5344CB8AC3E}">
        <p14:creationId xmlns:p14="http://schemas.microsoft.com/office/powerpoint/2010/main" xmlns="" val="310608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par>
                          <p:cTn id="25" fill="hold">
                            <p:stCondLst>
                              <p:cond delay="4000"/>
                            </p:stCondLst>
                            <p:childTnLst>
                              <p:par>
                                <p:cTn id="26" presetID="45"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ppt_w</p:attrName>
                                        </p:attrNameLst>
                                      </p:cBhvr>
                                      <p:tavLst>
                                        <p:tav tm="0" fmla="#ppt_w*sin(2.5*pi*$)">
                                          <p:val>
                                            <p:fltVal val="0"/>
                                          </p:val>
                                        </p:tav>
                                        <p:tav tm="100000">
                                          <p:val>
                                            <p:fltVal val="1"/>
                                          </p:val>
                                        </p:tav>
                                      </p:tavLst>
                                    </p:anim>
                                    <p:anim calcmode="lin" valueType="num">
                                      <p:cBhvr>
                                        <p:cTn id="30" dur="2000" fill="hold"/>
                                        <p:tgtEl>
                                          <p:spTgt spid="12"/>
                                        </p:tgtEl>
                                        <p:attrNameLst>
                                          <p:attrName>ppt_h</p:attrName>
                                        </p:attrNameLst>
                                      </p:cBhvr>
                                      <p:tavLst>
                                        <p:tav tm="0">
                                          <p:val>
                                            <p:strVal val="#ppt_h"/>
                                          </p:val>
                                        </p:tav>
                                        <p:tav tm="100000">
                                          <p:val>
                                            <p:strVal val="#ppt_h"/>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6000"/>
                            </p:stCondLst>
                            <p:childTnLst>
                              <p:par>
                                <p:cTn id="34" presetID="6" presetClass="entr" presetSubtype="16"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ircle(in)">
                                      <p:cBhvr>
                                        <p:cTn id="3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11"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32012" y="17851"/>
            <a:ext cx="4773388" cy="1201349"/>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INTRODUCCIÓN</a:t>
            </a:r>
            <a:endParaRPr lang="en-US" sz="3600" dirty="0">
              <a:latin typeface="Adobe Garamond Pro Bold" pitchFamily="18" charset="0"/>
            </a:endParaRPr>
          </a:p>
        </p:txBody>
      </p:sp>
      <p:cxnSp>
        <p:nvCxnSpPr>
          <p:cNvPr id="10" name="Straight Connector 9"/>
          <p:cNvCxnSpPr/>
          <p:nvPr/>
        </p:nvCxnSpPr>
        <p:spPr>
          <a:xfrm>
            <a:off x="457200" y="914400"/>
            <a:ext cx="39624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40401" y="1484439"/>
            <a:ext cx="1393999" cy="1393999"/>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54323" y="2878439"/>
            <a:ext cx="2308809" cy="1776701"/>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15279" y="1219200"/>
            <a:ext cx="2095500" cy="2181225"/>
          </a:xfrm>
          <a:prstGeom prst="rect">
            <a:avLst/>
          </a:prstGeom>
        </p:spPr>
      </p:pic>
      <p:pic>
        <p:nvPicPr>
          <p:cNvPr id="9" name="8 Imagen"/>
          <p:cNvPicPr>
            <a:picLocks noChangeAspect="1"/>
          </p:cNvPicPr>
          <p:nvPr/>
        </p:nvPicPr>
        <p:blipFill rotWithShape="1">
          <a:blip r:embed="rId6" cstate="print">
            <a:extLst>
              <a:ext uri="{28A0092B-C50C-407E-A947-70E740481C1C}">
                <a14:useLocalDpi xmlns:a14="http://schemas.microsoft.com/office/drawing/2010/main" xmlns="" val="0"/>
              </a:ext>
            </a:extLst>
          </a:blip>
          <a:srcRect r="10001" b="23029"/>
          <a:stretch/>
        </p:blipFill>
        <p:spPr>
          <a:xfrm>
            <a:off x="3100217" y="4796318"/>
            <a:ext cx="3116877" cy="1695374"/>
          </a:xfrm>
          <a:prstGeom prst="rect">
            <a:avLst/>
          </a:prstGeom>
        </p:spPr>
      </p:pic>
      <p:pic>
        <p:nvPicPr>
          <p:cNvPr id="13" name="12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38855" y="5056921"/>
            <a:ext cx="2351084" cy="1433588"/>
          </a:xfrm>
          <a:prstGeom prst="rect">
            <a:avLst/>
          </a:prstGeom>
        </p:spPr>
      </p:pic>
      <p:pic>
        <p:nvPicPr>
          <p:cNvPr id="14" name="13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15126" y="1431925"/>
            <a:ext cx="2188570" cy="1752600"/>
          </a:xfrm>
          <a:prstGeom prst="rect">
            <a:avLst/>
          </a:prstGeom>
        </p:spPr>
      </p:pic>
      <p:pic>
        <p:nvPicPr>
          <p:cNvPr id="15" name="14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64654" y="3234357"/>
            <a:ext cx="2325285" cy="1820198"/>
          </a:xfrm>
          <a:prstGeom prst="rect">
            <a:avLst/>
          </a:prstGeom>
        </p:spPr>
      </p:pic>
      <p:pic>
        <p:nvPicPr>
          <p:cNvPr id="16" name="15 Imagen"/>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705600" y="4812454"/>
            <a:ext cx="2250724" cy="1961697"/>
          </a:xfrm>
          <a:prstGeom prst="rect">
            <a:avLst/>
          </a:prstGeom>
        </p:spPr>
      </p:pic>
      <p:sp>
        <p:nvSpPr>
          <p:cNvPr id="17" name="Rectangle 1"/>
          <p:cNvSpPr>
            <a:spLocks noChangeArrowheads="1"/>
          </p:cNvSpPr>
          <p:nvPr/>
        </p:nvSpPr>
        <p:spPr bwMode="auto">
          <a:xfrm>
            <a:off x="3657600" y="1010592"/>
            <a:ext cx="133145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s-MX"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Texto</a:t>
            </a:r>
            <a:r>
              <a:rPr kumimoji="0" lang="en-US" b="0" i="0" u="none" strike="noStrike" cap="none" normalizeH="0" baseline="0" dirty="0" smtClean="0">
                <a:ln>
                  <a:noFill/>
                </a:ln>
                <a:solidFill>
                  <a:schemeClr val="tx1"/>
                </a:solidFill>
                <a:effectLst/>
                <a:latin typeface="Arial" pitchFamily="34" charset="0"/>
                <a:cs typeface="Arial" pitchFamily="34" charset="0"/>
              </a:rPr>
              <a:t/>
            </a:r>
            <a:br>
              <a:rPr kumimoji="0" lang="en-US" b="0" i="0" u="none" strike="noStrike" cap="none" normalizeH="0" baseline="0" dirty="0" smtClean="0">
                <a:ln>
                  <a:noFill/>
                </a:ln>
                <a:solidFill>
                  <a:schemeClr val="tx1"/>
                </a:solidFill>
                <a:effectLst/>
                <a:latin typeface="Arial" pitchFamily="34" charset="0"/>
                <a:cs typeface="Arial" pitchFamily="34" charset="0"/>
              </a:rPr>
            </a:b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
          <p:cNvSpPr>
            <a:spLocks noChangeArrowheads="1"/>
          </p:cNvSpPr>
          <p:nvPr/>
        </p:nvSpPr>
        <p:spPr bwMode="auto">
          <a:xfrm>
            <a:off x="457198" y="1010593"/>
            <a:ext cx="198120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s-MX"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Audio y video </a:t>
            </a:r>
            <a:r>
              <a:rPr kumimoji="0" lang="en-US" b="0" i="0" u="none" strike="noStrike" cap="none" normalizeH="0" baseline="0" dirty="0" smtClean="0">
                <a:ln>
                  <a:noFill/>
                </a:ln>
                <a:solidFill>
                  <a:schemeClr val="tx1"/>
                </a:solidFill>
                <a:effectLst/>
                <a:latin typeface="Arial" pitchFamily="34" charset="0"/>
                <a:cs typeface="Arial" pitchFamily="34" charset="0"/>
              </a:rPr>
              <a:t/>
            </a:r>
            <a:br>
              <a:rPr kumimoji="0" lang="en-US" b="0" i="0" u="none" strike="noStrike" cap="none" normalizeH="0" baseline="0" dirty="0" smtClean="0">
                <a:ln>
                  <a:noFill/>
                </a:ln>
                <a:solidFill>
                  <a:schemeClr val="tx1"/>
                </a:solidFill>
                <a:effectLst/>
                <a:latin typeface="Arial" pitchFamily="34" charset="0"/>
                <a:cs typeface="Arial" pitchFamily="34" charset="0"/>
              </a:rPr>
            </a:b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
          <p:cNvSpPr>
            <a:spLocks noChangeArrowheads="1"/>
          </p:cNvSpPr>
          <p:nvPr/>
        </p:nvSpPr>
        <p:spPr bwMode="auto">
          <a:xfrm>
            <a:off x="7202945" y="1112967"/>
            <a:ext cx="133145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s-MX"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Otros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Slide Number Placeholder 7"/>
          <p:cNvSpPr>
            <a:spLocks noGrp="1"/>
          </p:cNvSpPr>
          <p:nvPr>
            <p:ph type="sldNum" sz="quarter" idx="12"/>
          </p:nvPr>
        </p:nvSpPr>
        <p:spPr>
          <a:xfrm>
            <a:off x="7010400" y="6492875"/>
            <a:ext cx="2133600" cy="365125"/>
          </a:xfrm>
        </p:spPr>
        <p:txBody>
          <a:bodyPr/>
          <a:lstStyle/>
          <a:p>
            <a:r>
              <a:rPr lang="en-US" dirty="0" smtClean="0"/>
              <a:t>3</a:t>
            </a:r>
            <a:endParaRPr lang="en-US" dirty="0"/>
          </a:p>
        </p:txBody>
      </p:sp>
      <p:pic>
        <p:nvPicPr>
          <p:cNvPr id="3" name="Imagen 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506795" y="3225619"/>
            <a:ext cx="2399950" cy="161308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32012" y="17851"/>
            <a:ext cx="4773388" cy="1201349"/>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INTRODUCCIÓN</a:t>
            </a:r>
            <a:endParaRPr lang="en-US" sz="3600" dirty="0">
              <a:latin typeface="Adobe Garamond Pro Bold" pitchFamily="18" charset="0"/>
            </a:endParaRPr>
          </a:p>
        </p:txBody>
      </p:sp>
      <p:cxnSp>
        <p:nvCxnSpPr>
          <p:cNvPr id="10" name="Straight Connector 9"/>
          <p:cNvCxnSpPr/>
          <p:nvPr/>
        </p:nvCxnSpPr>
        <p:spPr>
          <a:xfrm>
            <a:off x="457200" y="914400"/>
            <a:ext cx="39624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sp>
        <p:nvSpPr>
          <p:cNvPr id="18" name="Rectangle 1"/>
          <p:cNvSpPr>
            <a:spLocks noChangeArrowheads="1"/>
          </p:cNvSpPr>
          <p:nvPr/>
        </p:nvSpPr>
        <p:spPr bwMode="auto">
          <a:xfrm>
            <a:off x="3581400" y="1530974"/>
            <a:ext cx="198120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s-MX"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Cadena de Valor</a:t>
            </a:r>
            <a:r>
              <a:rPr kumimoji="0" lang="en-US" b="0" i="0" u="none" strike="noStrike" cap="none" normalizeH="0" baseline="0" dirty="0" smtClean="0">
                <a:ln>
                  <a:noFill/>
                </a:ln>
                <a:solidFill>
                  <a:schemeClr val="tx1"/>
                </a:solidFill>
                <a:effectLst/>
                <a:latin typeface="Arial" pitchFamily="34" charset="0"/>
                <a:cs typeface="Arial" pitchFamily="34" charset="0"/>
              </a:rPr>
              <a:t/>
            </a:r>
            <a:br>
              <a:rPr kumimoji="0" lang="en-US" b="0" i="0" u="none" strike="noStrike" cap="none" normalizeH="0" baseline="0" dirty="0" smtClean="0">
                <a:ln>
                  <a:noFill/>
                </a:ln>
                <a:solidFill>
                  <a:schemeClr val="tx1"/>
                </a:solidFill>
                <a:effectLst/>
                <a:latin typeface="Arial" pitchFamily="34" charset="0"/>
                <a:cs typeface="Arial" pitchFamily="34" charset="0"/>
              </a:rPr>
            </a:b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20" name="Imagen 1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1295400"/>
            <a:ext cx="7162800" cy="4156215"/>
          </a:xfrm>
          <a:prstGeom prst="rect">
            <a:avLst/>
          </a:prstGeom>
          <a:noFill/>
        </p:spPr>
      </p:pic>
      <p:sp>
        <p:nvSpPr>
          <p:cNvPr id="21" name="Slide Number Placeholder 7"/>
          <p:cNvSpPr>
            <a:spLocks noGrp="1"/>
          </p:cNvSpPr>
          <p:nvPr>
            <p:ph type="sldNum" sz="quarter" idx="12"/>
          </p:nvPr>
        </p:nvSpPr>
        <p:spPr>
          <a:xfrm>
            <a:off x="7010400" y="6492875"/>
            <a:ext cx="2133600" cy="365125"/>
          </a:xfrm>
        </p:spPr>
        <p:txBody>
          <a:bodyPr/>
          <a:lstStyle/>
          <a:p>
            <a:r>
              <a:rPr lang="en-US" dirty="0" smtClean="0"/>
              <a:t>4</a:t>
            </a:r>
            <a:endParaRPr lang="en-US" dirty="0"/>
          </a:p>
        </p:txBody>
      </p:sp>
      <p:sp>
        <p:nvSpPr>
          <p:cNvPr id="9" name="Rectangle 8"/>
          <p:cNvSpPr/>
          <p:nvPr/>
        </p:nvSpPr>
        <p:spPr>
          <a:xfrm>
            <a:off x="533400" y="5791200"/>
            <a:ext cx="4572000" cy="630942"/>
          </a:xfrm>
          <a:prstGeom prst="rect">
            <a:avLst/>
          </a:prstGeom>
        </p:spPr>
        <p:txBody>
          <a:bodyPr>
            <a:spAutoFit/>
          </a:bodyPr>
          <a:lstStyle/>
          <a:p>
            <a:r>
              <a:rPr lang="es-MX" sz="700" dirty="0" smtClean="0"/>
              <a:t>Elaboración propia a partir de :</a:t>
            </a:r>
          </a:p>
          <a:p>
            <a:pPr lvl="1">
              <a:buFont typeface="Arial" pitchFamily="34" charset="0"/>
              <a:buChar char="•"/>
            </a:pPr>
            <a:r>
              <a:rPr lang="es-MX" sz="700" dirty="0" smtClean="0"/>
              <a:t>Clúster </a:t>
            </a:r>
            <a:r>
              <a:rPr lang="es-MX" sz="700" dirty="0" smtClean="0"/>
              <a:t>audiovisual de la comunidad de Madrid. (Mayo 2009) Contenidos digitales estudio sobre el estado actual y perspectivas futuras.</a:t>
            </a:r>
            <a:endParaRPr lang="en-US" sz="700" b="1" dirty="0" smtClean="0"/>
          </a:p>
          <a:p>
            <a:pPr lvl="1">
              <a:buFont typeface="Arial" pitchFamily="34" charset="0"/>
              <a:buChar char="•"/>
            </a:pPr>
            <a:r>
              <a:rPr lang="es-MX" sz="700" dirty="0" smtClean="0"/>
              <a:t>Grupo </a:t>
            </a:r>
            <a:r>
              <a:rPr lang="es-MX" sz="700" dirty="0" smtClean="0"/>
              <a:t>de Análisis y Prospectiva del Sector de las Telecomunicaciones – GAPTEL. (Junio 2006). Contenidos Digitales Nuevos Modelos de Distribución Online, Madrid</a:t>
            </a:r>
            <a:endParaRPr lang="en-US" sz="700" dirty="0"/>
          </a:p>
        </p:txBody>
      </p:sp>
    </p:spTree>
    <p:extLst>
      <p:ext uri="{BB962C8B-B14F-4D97-AF65-F5344CB8AC3E}">
        <p14:creationId xmlns:p14="http://schemas.microsoft.com/office/powerpoint/2010/main" xmlns="" val="2987522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ingle Corner Rectangle 10"/>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lumMod val="75000"/>
                  </a:schemeClr>
                </a:solidFill>
              </a:ln>
              <a:solidFill>
                <a:schemeClr val="tx1"/>
              </a:solidFill>
            </a:endParaRPr>
          </a:p>
        </p:txBody>
      </p:sp>
      <p:sp>
        <p:nvSpPr>
          <p:cNvPr id="2" name="Title 1"/>
          <p:cNvSpPr>
            <a:spLocks noGrp="1"/>
          </p:cNvSpPr>
          <p:nvPr>
            <p:ph type="ctrTitle"/>
          </p:nvPr>
        </p:nvSpPr>
        <p:spPr>
          <a:xfrm>
            <a:off x="838200" y="533400"/>
            <a:ext cx="7772400" cy="1470025"/>
          </a:xfrm>
        </p:spPr>
        <p:txBody>
          <a:bodyPr>
            <a:normAutofit/>
          </a:bodyPr>
          <a:lstStyle/>
          <a:p>
            <a:pPr algn="l"/>
            <a:r>
              <a:rPr lang="en-US" sz="3600" dirty="0" smtClean="0">
                <a:latin typeface="Adobe Garamond Pro Bold" pitchFamily="18" charset="0"/>
              </a:rPr>
              <a:t>AGENDA</a:t>
            </a:r>
            <a:endParaRPr lang="en-US" sz="3600" dirty="0">
              <a:latin typeface="Adobe Garamond Pro Bold" pitchFamily="18" charset="0"/>
            </a:endParaRPr>
          </a:p>
        </p:txBody>
      </p:sp>
      <p:sp>
        <p:nvSpPr>
          <p:cNvPr id="3" name="Subtitle 2"/>
          <p:cNvSpPr>
            <a:spLocks noGrp="1"/>
          </p:cNvSpPr>
          <p:nvPr>
            <p:ph type="subTitle" idx="1"/>
          </p:nvPr>
        </p:nvSpPr>
        <p:spPr>
          <a:xfrm>
            <a:off x="1371600" y="2133600"/>
            <a:ext cx="6400800" cy="2667000"/>
          </a:xfrm>
        </p:spPr>
        <p:txBody>
          <a:bodyPr/>
          <a:lstStyle/>
          <a:p>
            <a:pPr algn="l"/>
            <a:r>
              <a:rPr lang="en-US" dirty="0" smtClean="0">
                <a:latin typeface="Adobe Garamond Pro" pitchFamily="18" charset="0"/>
              </a:rPr>
              <a:t>INTRODUCCIÓN</a:t>
            </a:r>
            <a:endParaRPr lang="en-US" dirty="0">
              <a:latin typeface="Adobe Garamond Pro" pitchFamily="18" charset="0"/>
            </a:endParaRPr>
          </a:p>
          <a:p>
            <a:pPr algn="l"/>
            <a:r>
              <a:rPr lang="en-US" b="1" dirty="0" smtClean="0">
                <a:solidFill>
                  <a:srgbClr val="00B0F0"/>
                </a:solidFill>
                <a:effectLst>
                  <a:outerShdw blurRad="38100" dist="38100" dir="2700000" algn="tl">
                    <a:srgbClr val="000000">
                      <a:alpha val="43137"/>
                    </a:srgbClr>
                  </a:outerShdw>
                </a:effectLst>
                <a:latin typeface="Adobe Garamond Pro" pitchFamily="18" charset="0"/>
              </a:rPr>
              <a:t>ANÁLISIS </a:t>
            </a:r>
            <a:r>
              <a:rPr lang="en-US" b="1" dirty="0">
                <a:solidFill>
                  <a:srgbClr val="00B0F0"/>
                </a:solidFill>
                <a:effectLst>
                  <a:outerShdw blurRad="38100" dist="38100" dir="2700000" algn="tl">
                    <a:srgbClr val="000000">
                      <a:alpha val="43137"/>
                    </a:srgbClr>
                  </a:outerShdw>
                </a:effectLst>
                <a:latin typeface="Adobe Garamond Pro" pitchFamily="18" charset="0"/>
              </a:rPr>
              <a:t>Y DESARROLLO</a:t>
            </a:r>
          </a:p>
          <a:p>
            <a:pPr algn="l"/>
            <a:r>
              <a:rPr lang="en-US" dirty="0" smtClean="0">
                <a:latin typeface="Adobe Garamond Pro" pitchFamily="18" charset="0"/>
              </a:rPr>
              <a:t>RESULTADOS</a:t>
            </a:r>
          </a:p>
          <a:p>
            <a:pPr algn="l"/>
            <a:r>
              <a:rPr lang="en-US" dirty="0" smtClean="0">
                <a:latin typeface="Adobe Garamond Pro" pitchFamily="18" charset="0"/>
              </a:rPr>
              <a:t>CONCLUSIONES</a:t>
            </a:r>
            <a:endParaRPr lang="en-US" dirty="0">
              <a:latin typeface="Adobe Garamond Pro" pitchFamily="18" charset="0"/>
            </a:endParaRPr>
          </a:p>
        </p:txBody>
      </p:sp>
      <p:cxnSp>
        <p:nvCxnSpPr>
          <p:cNvPr id="6" name="Straight Connector 5"/>
          <p:cNvCxnSpPr/>
          <p:nvPr/>
        </p:nvCxnSpPr>
        <p:spPr>
          <a:xfrm>
            <a:off x="762000" y="1066800"/>
            <a:ext cx="0" cy="44196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1676400"/>
            <a:ext cx="6019800"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sp>
        <p:nvSpPr>
          <p:cNvPr id="7" name="Slide Number Placeholder 6"/>
          <p:cNvSpPr>
            <a:spLocks noGrp="1"/>
          </p:cNvSpPr>
          <p:nvPr>
            <p:ph type="sldNum" sz="quarter" idx="12"/>
          </p:nvPr>
        </p:nvSpPr>
        <p:spPr>
          <a:xfrm>
            <a:off x="7010400" y="6487432"/>
            <a:ext cx="2133600" cy="365125"/>
          </a:xfrm>
        </p:spPr>
        <p:txBody>
          <a:bodyPr/>
          <a:lstStyle/>
          <a:p>
            <a:r>
              <a:rPr lang="en-US" dirty="0" smtClean="0"/>
              <a:t>5</a:t>
            </a:r>
            <a:endParaRPr lang="en-US" dirty="0"/>
          </a:p>
        </p:txBody>
      </p:sp>
      <p:sp>
        <p:nvSpPr>
          <p:cNvPr id="9"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pic>
        <p:nvPicPr>
          <p:cNvPr id="12" name="5 Imagen"/>
          <p:cNvPicPr>
            <a:picLocks noChangeAspect="1"/>
          </p:cNvPicPr>
          <p:nvPr/>
        </p:nvPicPr>
        <p:blipFill rotWithShape="1">
          <a:blip r:embed="rId2" cstate="print">
            <a:extLst>
              <a:ext uri="{28A0092B-C50C-407E-A947-70E740481C1C}">
                <a14:useLocalDpi xmlns:a14="http://schemas.microsoft.com/office/drawing/2010/main" xmlns="" val="0"/>
              </a:ext>
            </a:extLst>
          </a:blip>
          <a:srcRect b="11289"/>
          <a:stretch/>
        </p:blipFill>
        <p:spPr>
          <a:xfrm>
            <a:off x="6186481" y="4572000"/>
            <a:ext cx="2957519" cy="1964462"/>
          </a:xfrm>
          <a:prstGeom prst="rect">
            <a:avLst/>
          </a:prstGeom>
          <a:effectLst>
            <a:softEdge rad="317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ingle Corner Rectangle 10"/>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lumMod val="75000"/>
                  </a:schemeClr>
                </a:solidFill>
              </a:ln>
              <a:solidFill>
                <a:schemeClr val="tx1"/>
              </a:solidFill>
            </a:endParaRPr>
          </a:p>
        </p:txBody>
      </p:sp>
      <p:sp>
        <p:nvSpPr>
          <p:cNvPr id="2" name="Title 1"/>
          <p:cNvSpPr>
            <a:spLocks noGrp="1"/>
          </p:cNvSpPr>
          <p:nvPr>
            <p:ph type="ctrTitle"/>
          </p:nvPr>
        </p:nvSpPr>
        <p:spPr>
          <a:xfrm>
            <a:off x="838200" y="533400"/>
            <a:ext cx="7772400" cy="1470025"/>
          </a:xfrm>
        </p:spPr>
        <p:txBody>
          <a:bodyPr>
            <a:normAutofit/>
          </a:bodyPr>
          <a:lstStyle/>
          <a:p>
            <a:pPr algn="l"/>
            <a:r>
              <a:rPr lang="en-US" sz="3600" dirty="0" smtClean="0">
                <a:latin typeface="Adobe Garamond Pro Bold" pitchFamily="18" charset="0"/>
              </a:rPr>
              <a:t>AGENDA</a:t>
            </a:r>
            <a:endParaRPr lang="en-US" sz="3600" dirty="0">
              <a:latin typeface="Adobe Garamond Pro Bold" pitchFamily="18" charset="0"/>
            </a:endParaRPr>
          </a:p>
        </p:txBody>
      </p:sp>
      <p:sp>
        <p:nvSpPr>
          <p:cNvPr id="3" name="Subtitle 2"/>
          <p:cNvSpPr>
            <a:spLocks noGrp="1"/>
          </p:cNvSpPr>
          <p:nvPr>
            <p:ph type="subTitle" idx="1"/>
          </p:nvPr>
        </p:nvSpPr>
        <p:spPr>
          <a:xfrm>
            <a:off x="1066801" y="2133600"/>
            <a:ext cx="8077199" cy="2667000"/>
          </a:xfrm>
        </p:spPr>
        <p:txBody>
          <a:bodyPr>
            <a:normAutofit fontScale="92500" lnSpcReduction="10000"/>
          </a:bodyPr>
          <a:lstStyle/>
          <a:p>
            <a:pPr algn="l"/>
            <a:r>
              <a:rPr lang="en-US" b="1" dirty="0" smtClean="0">
                <a:solidFill>
                  <a:srgbClr val="00B0F0"/>
                </a:solidFill>
                <a:effectLst>
                  <a:outerShdw blurRad="38100" dist="38100" dir="2700000" algn="tl">
                    <a:srgbClr val="000000">
                      <a:alpha val="43137"/>
                    </a:srgbClr>
                  </a:outerShdw>
                </a:effectLst>
                <a:latin typeface="Adobe Garamond Pro" pitchFamily="18" charset="0"/>
              </a:rPr>
              <a:t>ANÁLISIS </a:t>
            </a:r>
            <a:r>
              <a:rPr lang="en-US" b="1" dirty="0">
                <a:solidFill>
                  <a:srgbClr val="00B0F0"/>
                </a:solidFill>
                <a:effectLst>
                  <a:outerShdw blurRad="38100" dist="38100" dir="2700000" algn="tl">
                    <a:srgbClr val="000000">
                      <a:alpha val="43137"/>
                    </a:srgbClr>
                  </a:outerShdw>
                </a:effectLst>
                <a:latin typeface="Adobe Garamond Pro" pitchFamily="18" charset="0"/>
              </a:rPr>
              <a:t>Y </a:t>
            </a:r>
            <a:r>
              <a:rPr lang="en-US" b="1" dirty="0" smtClean="0">
                <a:solidFill>
                  <a:srgbClr val="00B0F0"/>
                </a:solidFill>
                <a:effectLst>
                  <a:outerShdw blurRad="38100" dist="38100" dir="2700000" algn="tl">
                    <a:srgbClr val="000000">
                      <a:alpha val="43137"/>
                    </a:srgbClr>
                  </a:outerShdw>
                </a:effectLst>
                <a:latin typeface="Adobe Garamond Pro" pitchFamily="18" charset="0"/>
              </a:rPr>
              <a:t>DESARROLLO</a:t>
            </a:r>
          </a:p>
          <a:p>
            <a:pPr algn="l"/>
            <a:endParaRPr lang="en-US" b="1" dirty="0">
              <a:solidFill>
                <a:srgbClr val="00B0F0"/>
              </a:solidFill>
              <a:effectLst>
                <a:outerShdw blurRad="38100" dist="38100" dir="2700000" algn="tl">
                  <a:srgbClr val="000000">
                    <a:alpha val="43137"/>
                  </a:srgbClr>
                </a:outerShdw>
              </a:effectLst>
              <a:latin typeface="Adobe Garamond Pro" pitchFamily="18" charset="0"/>
            </a:endParaRPr>
          </a:p>
          <a:p>
            <a:pPr algn="l"/>
            <a:r>
              <a:rPr lang="es-MX" dirty="0" smtClean="0">
                <a:latin typeface="Adobe Garamond Pro" pitchFamily="18" charset="0"/>
              </a:rPr>
              <a:t>A. Análisis </a:t>
            </a:r>
            <a:r>
              <a:rPr lang="es-MX" dirty="0">
                <a:latin typeface="Adobe Garamond Pro" pitchFamily="18" charset="0"/>
              </a:rPr>
              <a:t>del entorno internacional y nacional </a:t>
            </a:r>
          </a:p>
          <a:p>
            <a:pPr algn="l"/>
            <a:r>
              <a:rPr lang="es-MX" dirty="0" smtClean="0">
                <a:latin typeface="Adobe Garamond Pro" pitchFamily="18" charset="0"/>
              </a:rPr>
              <a:t>B. Investigación </a:t>
            </a:r>
            <a:r>
              <a:rPr lang="es-MX" dirty="0">
                <a:latin typeface="Adobe Garamond Pro" pitchFamily="18" charset="0"/>
              </a:rPr>
              <a:t>de </a:t>
            </a:r>
            <a:r>
              <a:rPr lang="es-MX" dirty="0" smtClean="0">
                <a:latin typeface="Adobe Garamond Pro" pitchFamily="18" charset="0"/>
              </a:rPr>
              <a:t>Mercado</a:t>
            </a:r>
            <a:endParaRPr lang="es-MX" dirty="0">
              <a:latin typeface="Adobe Garamond Pro" pitchFamily="18" charset="0"/>
            </a:endParaRPr>
          </a:p>
          <a:p>
            <a:pPr algn="l"/>
            <a:r>
              <a:rPr lang="es-MX" dirty="0" smtClean="0">
                <a:latin typeface="Adobe Garamond Pro" pitchFamily="18" charset="0"/>
              </a:rPr>
              <a:t>C. Propuesta </a:t>
            </a:r>
            <a:r>
              <a:rPr lang="es-MX" dirty="0">
                <a:latin typeface="Adobe Garamond Pro" pitchFamily="18" charset="0"/>
              </a:rPr>
              <a:t>de </a:t>
            </a:r>
            <a:r>
              <a:rPr lang="es-MX" dirty="0" smtClean="0">
                <a:latin typeface="Adobe Garamond Pro" pitchFamily="18" charset="0"/>
              </a:rPr>
              <a:t>Modelo</a:t>
            </a:r>
            <a:endParaRPr lang="es-MX" dirty="0">
              <a:latin typeface="Adobe Garamond Pro" pitchFamily="18" charset="0"/>
            </a:endParaRPr>
          </a:p>
        </p:txBody>
      </p:sp>
      <p:cxnSp>
        <p:nvCxnSpPr>
          <p:cNvPr id="6" name="Straight Connector 5"/>
          <p:cNvCxnSpPr/>
          <p:nvPr/>
        </p:nvCxnSpPr>
        <p:spPr>
          <a:xfrm>
            <a:off x="762000" y="1066800"/>
            <a:ext cx="0" cy="44196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1676400"/>
            <a:ext cx="6019800" cy="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sp>
        <p:nvSpPr>
          <p:cNvPr id="7" name="Slide Number Placeholder 6"/>
          <p:cNvSpPr>
            <a:spLocks noGrp="1"/>
          </p:cNvSpPr>
          <p:nvPr>
            <p:ph type="sldNum" sz="quarter" idx="12"/>
          </p:nvPr>
        </p:nvSpPr>
        <p:spPr>
          <a:xfrm>
            <a:off x="7010400" y="6487432"/>
            <a:ext cx="2133600" cy="365125"/>
          </a:xfrm>
        </p:spPr>
        <p:txBody>
          <a:bodyPr/>
          <a:lstStyle/>
          <a:p>
            <a:r>
              <a:rPr lang="en-US" dirty="0" smtClean="0"/>
              <a:t>6</a:t>
            </a:r>
            <a:endParaRPr lang="en-US" dirty="0"/>
          </a:p>
        </p:txBody>
      </p:sp>
      <p:sp>
        <p:nvSpPr>
          <p:cNvPr id="9"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pic>
        <p:nvPicPr>
          <p:cNvPr id="12" name="5 Imagen"/>
          <p:cNvPicPr>
            <a:picLocks noChangeAspect="1"/>
          </p:cNvPicPr>
          <p:nvPr/>
        </p:nvPicPr>
        <p:blipFill rotWithShape="1">
          <a:blip r:embed="rId2" cstate="print">
            <a:extLst>
              <a:ext uri="{28A0092B-C50C-407E-A947-70E740481C1C}">
                <a14:useLocalDpi xmlns:a14="http://schemas.microsoft.com/office/drawing/2010/main" xmlns="" val="0"/>
              </a:ext>
            </a:extLst>
          </a:blip>
          <a:srcRect b="11289"/>
          <a:stretch/>
        </p:blipFill>
        <p:spPr>
          <a:xfrm>
            <a:off x="6186481" y="4572000"/>
            <a:ext cx="2957519" cy="1964462"/>
          </a:xfrm>
          <a:prstGeom prst="rect">
            <a:avLst/>
          </a:prstGeom>
          <a:effectLst>
            <a:softEdge rad="317500"/>
          </a:effectLst>
        </p:spPr>
      </p:pic>
    </p:spTree>
    <p:extLst>
      <p:ext uri="{BB962C8B-B14F-4D97-AF65-F5344CB8AC3E}">
        <p14:creationId xmlns:p14="http://schemas.microsoft.com/office/powerpoint/2010/main" xmlns="" val="3294057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
          <p:cNvGraphicFramePr/>
          <p:nvPr>
            <p:extLst>
              <p:ext uri="{D42A27DB-BD31-4B8C-83A1-F6EECF244321}">
                <p14:modId xmlns:p14="http://schemas.microsoft.com/office/powerpoint/2010/main" xmlns="" val="4069337552"/>
              </p:ext>
            </p:extLst>
          </p:nvPr>
        </p:nvGraphicFramePr>
        <p:xfrm>
          <a:off x="457200" y="1600200"/>
          <a:ext cx="4572000" cy="29718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3 Imagen"/>
          <p:cNvPicPr>
            <a:picLocks noChangeAspect="1"/>
          </p:cNvPicPr>
          <p:nvPr/>
        </p:nvPicPr>
        <p:blipFill rotWithShape="1">
          <a:blip r:embed="rId4" cstate="print">
            <a:extLst>
              <a:ext uri="{28A0092B-C50C-407E-A947-70E740481C1C}">
                <a14:useLocalDpi xmlns:a14="http://schemas.microsoft.com/office/drawing/2010/main" xmlns="" val="0"/>
              </a:ext>
            </a:extLst>
          </a:blip>
          <a:srcRect l="15385" t="6897" r="20513"/>
          <a:stretch/>
        </p:blipFill>
        <p:spPr>
          <a:xfrm>
            <a:off x="1524000" y="4191000"/>
            <a:ext cx="1905000" cy="2057117"/>
          </a:xfrm>
          <a:prstGeom prst="rect">
            <a:avLst/>
          </a:prstGeom>
        </p:spPr>
      </p:pic>
      <p:pic>
        <p:nvPicPr>
          <p:cNvPr id="3" name="2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86425" y="1295400"/>
            <a:ext cx="2209800" cy="2143125"/>
          </a:xfrm>
          <a:prstGeom prst="rect">
            <a:avLst/>
          </a:prstGeom>
        </p:spPr>
      </p:pic>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04800" y="-381000"/>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ANALISIS Y DESARROLLO</a:t>
            </a:r>
            <a:endParaRPr lang="en-US" sz="3600" dirty="0">
              <a:latin typeface="Adobe Garamond Pro Bold" pitchFamily="18" charset="0"/>
            </a:endParaRPr>
          </a:p>
        </p:txBody>
      </p:sp>
      <p:cxnSp>
        <p:nvCxnSpPr>
          <p:cNvPr id="10" name="Straight Connector 9"/>
          <p:cNvCxnSpPr/>
          <p:nvPr/>
        </p:nvCxnSpPr>
        <p:spPr>
          <a:xfrm>
            <a:off x="533400" y="685800"/>
            <a:ext cx="5638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7</a:t>
            </a:fld>
            <a:endParaRPr lang="en-US"/>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graphicFrame>
        <p:nvGraphicFramePr>
          <p:cNvPr id="9" name="Gráfico 2"/>
          <p:cNvGraphicFramePr/>
          <p:nvPr>
            <p:extLst>
              <p:ext uri="{D42A27DB-BD31-4B8C-83A1-F6EECF244321}">
                <p14:modId xmlns:p14="http://schemas.microsoft.com/office/powerpoint/2010/main" xmlns="" val="811984224"/>
              </p:ext>
            </p:extLst>
          </p:nvPr>
        </p:nvGraphicFramePr>
        <p:xfrm>
          <a:off x="4762500" y="3581400"/>
          <a:ext cx="4381500" cy="2590800"/>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ángulo 4"/>
          <p:cNvSpPr/>
          <p:nvPr/>
        </p:nvSpPr>
        <p:spPr>
          <a:xfrm>
            <a:off x="304800" y="935136"/>
            <a:ext cx="5562600" cy="369332"/>
          </a:xfrm>
          <a:prstGeom prst="rect">
            <a:avLst/>
          </a:prstGeom>
        </p:spPr>
        <p:txBody>
          <a:bodyPr wrap="square">
            <a:spAutoFit/>
          </a:bodyPr>
          <a:lstStyle/>
          <a:p>
            <a:pPr algn="ctr"/>
            <a:r>
              <a:rPr lang="es-MX" b="1" dirty="0" smtClean="0">
                <a:solidFill>
                  <a:srgbClr val="4F81BD"/>
                </a:solidFill>
                <a:latin typeface="Arial" pitchFamily="34" charset="0"/>
                <a:ea typeface="Times New Roman" pitchFamily="18" charset="0"/>
                <a:cs typeface="Arial" pitchFamily="34" charset="0"/>
              </a:rPr>
              <a:t>1. Industria </a:t>
            </a:r>
            <a:r>
              <a:rPr lang="es-MX" b="1" dirty="0">
                <a:solidFill>
                  <a:srgbClr val="4F81BD"/>
                </a:solidFill>
                <a:latin typeface="Arial" pitchFamily="34" charset="0"/>
                <a:ea typeface="Times New Roman" pitchFamily="18" charset="0"/>
                <a:cs typeface="Arial" pitchFamily="34" charset="0"/>
              </a:rPr>
              <a:t>internacional de contenidos </a:t>
            </a:r>
            <a:r>
              <a:rPr lang="es-MX" b="1" dirty="0" smtClean="0">
                <a:solidFill>
                  <a:srgbClr val="4F81BD"/>
                </a:solidFill>
                <a:latin typeface="Arial" pitchFamily="34" charset="0"/>
                <a:ea typeface="Times New Roman" pitchFamily="18" charset="0"/>
                <a:cs typeface="Arial" pitchFamily="34" charset="0"/>
              </a:rPr>
              <a:t>digitales</a:t>
            </a:r>
            <a:endParaRPr lang="es-MX" b="1" dirty="0">
              <a:solidFill>
                <a:srgbClr val="4F81BD"/>
              </a:solidFill>
              <a:latin typeface="Arial" pitchFamily="34" charset="0"/>
              <a:ea typeface="Times New Roman" pitchFamily="18" charset="0"/>
              <a:cs typeface="Arial" pitchFamily="34" charset="0"/>
            </a:endParaRPr>
          </a:p>
        </p:txBody>
      </p:sp>
      <p:sp>
        <p:nvSpPr>
          <p:cNvPr id="6" name="Rectángulo 5"/>
          <p:cNvSpPr/>
          <p:nvPr/>
        </p:nvSpPr>
        <p:spPr>
          <a:xfrm>
            <a:off x="6724650" y="162580"/>
            <a:ext cx="2343150" cy="523220"/>
          </a:xfrm>
          <a:prstGeom prst="rect">
            <a:avLst/>
          </a:prstGeom>
          <a:ln>
            <a:solidFill>
              <a:schemeClr val="tx2">
                <a:lumMod val="60000"/>
                <a:lumOff val="40000"/>
              </a:schemeClr>
            </a:solidFill>
          </a:ln>
          <a:effectLst>
            <a:softEdge rad="12700"/>
          </a:effectLst>
        </p:spPr>
        <p:txBody>
          <a:bodyPr wrap="square">
            <a:spAutoFit/>
          </a:bodyPr>
          <a:lstStyle/>
          <a:p>
            <a:pPr algn="ctr"/>
            <a:r>
              <a:rPr lang="es-MX" sz="1400" b="1" dirty="0">
                <a:solidFill>
                  <a:srgbClr val="4F81BD"/>
                </a:solidFill>
                <a:latin typeface="Arial" pitchFamily="34" charset="0"/>
                <a:ea typeface="Times New Roman" pitchFamily="18" charset="0"/>
                <a:cs typeface="Arial" pitchFamily="34" charset="0"/>
              </a:rPr>
              <a:t>A. Análisis del entorno internacional y nacional </a:t>
            </a:r>
          </a:p>
        </p:txBody>
      </p:sp>
      <p:sp>
        <p:nvSpPr>
          <p:cNvPr id="13" name="Rectangle 1"/>
          <p:cNvSpPr>
            <a:spLocks noChangeArrowheads="1"/>
          </p:cNvSpPr>
          <p:nvPr/>
        </p:nvSpPr>
        <p:spPr bwMode="auto">
          <a:xfrm>
            <a:off x="304800" y="5428552"/>
            <a:ext cx="198120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MX" sz="1400" b="1" dirty="0" smtClean="0">
                <a:latin typeface="Arial" pitchFamily="34" charset="0"/>
                <a:cs typeface="Arial" pitchFamily="34" charset="0"/>
              </a:rPr>
              <a:t>5.500 M 2011</a:t>
            </a:r>
          </a:p>
          <a:p>
            <a:pPr lvl="0" fontAlgn="base">
              <a:spcBef>
                <a:spcPct val="0"/>
              </a:spcBef>
              <a:spcAft>
                <a:spcPct val="0"/>
              </a:spcAft>
            </a:pPr>
            <a:r>
              <a:rPr kumimoji="0" lang="es-MX" sz="1400" b="1" i="0" u="none" strike="noStrike" cap="none" normalizeH="0" baseline="0" dirty="0" smtClean="0">
                <a:ln>
                  <a:noFill/>
                </a:ln>
                <a:effectLst/>
                <a:latin typeface="Arial" pitchFamily="34" charset="0"/>
                <a:cs typeface="Arial" pitchFamily="34" charset="0"/>
              </a:rPr>
              <a:t>20.800 M 2016</a:t>
            </a:r>
            <a:r>
              <a:rPr kumimoji="0" lang="en-US" sz="1400" b="0" i="0" u="none" strike="noStrike" cap="none" normalizeH="0" baseline="0" dirty="0" smtClean="0">
                <a:ln>
                  <a:noFill/>
                </a:ln>
                <a:effectLst/>
                <a:latin typeface="Arial" pitchFamily="34" charset="0"/>
                <a:cs typeface="Arial" pitchFamily="34" charset="0"/>
              </a:rPr>
              <a:t/>
            </a:r>
            <a:br>
              <a:rPr kumimoji="0" lang="en-US" sz="1400" b="0" i="0" u="none" strike="noStrike" cap="none" normalizeH="0" baseline="0" dirty="0" smtClean="0">
                <a:ln>
                  <a:noFill/>
                </a:ln>
                <a:effectLst/>
                <a:latin typeface="Arial" pitchFamily="34" charset="0"/>
                <a:cs typeface="Arial" pitchFamily="34" charset="0"/>
              </a:rPr>
            </a:br>
            <a:endParaRPr kumimoji="0" lang="en-US" sz="1400" b="0" i="0" u="none" strike="noStrike" cap="none" normalizeH="0" baseline="0" dirty="0" smtClean="0">
              <a:ln>
                <a:noFill/>
              </a:ln>
              <a:effectLst/>
              <a:latin typeface="Arial" pitchFamily="34" charset="0"/>
              <a:cs typeface="Arial" pitchFamily="34" charset="0"/>
            </a:endParaRPr>
          </a:p>
        </p:txBody>
      </p:sp>
      <p:sp>
        <p:nvSpPr>
          <p:cNvPr id="15" name="Rectangle 1"/>
          <p:cNvSpPr>
            <a:spLocks noChangeArrowheads="1"/>
          </p:cNvSpPr>
          <p:nvPr/>
        </p:nvSpPr>
        <p:spPr bwMode="auto">
          <a:xfrm>
            <a:off x="7717969" y="2146529"/>
            <a:ext cx="134983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MX" sz="1400" b="1" dirty="0" smtClean="0">
                <a:latin typeface="Arial" pitchFamily="34" charset="0"/>
                <a:cs typeface="Arial" pitchFamily="34" charset="0"/>
              </a:rPr>
              <a:t>1.400 M 2013</a:t>
            </a:r>
          </a:p>
          <a:p>
            <a:pPr lvl="0" fontAlgn="base">
              <a:spcBef>
                <a:spcPct val="0"/>
              </a:spcBef>
              <a:spcAft>
                <a:spcPct val="0"/>
              </a:spcAft>
            </a:pPr>
            <a:r>
              <a:rPr kumimoji="0" lang="es-MX" sz="1400" b="1" i="0" u="none" strike="noStrike" cap="none" normalizeH="0" baseline="0" dirty="0" smtClean="0">
                <a:ln>
                  <a:noFill/>
                </a:ln>
                <a:effectLst/>
                <a:latin typeface="Arial" pitchFamily="34" charset="0"/>
                <a:cs typeface="Arial" pitchFamily="34" charset="0"/>
              </a:rPr>
              <a:t>2.200 M 2016</a:t>
            </a:r>
            <a:r>
              <a:rPr kumimoji="0" lang="en-US" sz="1400" b="0" i="0" u="none" strike="noStrike" cap="none" normalizeH="0" baseline="0" dirty="0" smtClean="0">
                <a:ln>
                  <a:noFill/>
                </a:ln>
                <a:effectLst/>
                <a:latin typeface="Arial" pitchFamily="34" charset="0"/>
                <a:cs typeface="Arial" pitchFamily="34" charset="0"/>
              </a:rPr>
              <a:t/>
            </a:r>
            <a:br>
              <a:rPr kumimoji="0" lang="en-US" sz="1400" b="0" i="0" u="none" strike="noStrike" cap="none" normalizeH="0" baseline="0" dirty="0" smtClean="0">
                <a:ln>
                  <a:noFill/>
                </a:ln>
                <a:effectLst/>
                <a:latin typeface="Arial" pitchFamily="34" charset="0"/>
                <a:cs typeface="Arial" pitchFamily="34" charset="0"/>
              </a:rPr>
            </a:br>
            <a:endParaRPr kumimoji="0" lang="en-US" sz="1400" b="0" i="0" u="none" strike="noStrike" cap="none" normalizeH="0" baseline="0" dirty="0" smtClean="0">
              <a:ln>
                <a:noFill/>
              </a:ln>
              <a:effectLst/>
              <a:latin typeface="Arial" pitchFamily="34" charset="0"/>
              <a:cs typeface="Arial" pitchFamily="34" charset="0"/>
            </a:endParaRPr>
          </a:p>
        </p:txBody>
      </p:sp>
      <p:sp>
        <p:nvSpPr>
          <p:cNvPr id="16" name="Rectangle 15"/>
          <p:cNvSpPr/>
          <p:nvPr/>
        </p:nvSpPr>
        <p:spPr>
          <a:xfrm>
            <a:off x="152400" y="6248400"/>
            <a:ext cx="4572000" cy="200055"/>
          </a:xfrm>
          <a:prstGeom prst="rect">
            <a:avLst/>
          </a:prstGeom>
        </p:spPr>
        <p:txBody>
          <a:bodyPr>
            <a:spAutoFit/>
          </a:bodyPr>
          <a:lstStyle/>
          <a:p>
            <a:r>
              <a:rPr lang="es-MX" sz="700" dirty="0" smtClean="0"/>
              <a:t>* </a:t>
            </a:r>
            <a:r>
              <a:rPr lang="es-MX" sz="700" dirty="0" err="1" smtClean="0"/>
              <a:t>PricewaterhouseCoopers</a:t>
            </a:r>
            <a:r>
              <a:rPr lang="es-MX" sz="700" dirty="0" smtClean="0"/>
              <a:t> </a:t>
            </a:r>
            <a:r>
              <a:rPr lang="es-MX" sz="700" dirty="0" smtClean="0"/>
              <a:t>S.L. – PWC. </a:t>
            </a:r>
            <a:r>
              <a:rPr lang="en-US" sz="700" dirty="0" smtClean="0"/>
              <a:t>(2012). Global Entertainment and Media Outlook: 2012-2016</a:t>
            </a:r>
            <a:endParaRPr lang="en-US" sz="700" dirty="0"/>
          </a:p>
        </p:txBody>
      </p:sp>
      <p:sp>
        <p:nvSpPr>
          <p:cNvPr id="17" name="Rectangle 16"/>
          <p:cNvSpPr/>
          <p:nvPr/>
        </p:nvSpPr>
        <p:spPr>
          <a:xfrm>
            <a:off x="5105400" y="6172200"/>
            <a:ext cx="4038600" cy="200055"/>
          </a:xfrm>
          <a:prstGeom prst="rect">
            <a:avLst/>
          </a:prstGeom>
        </p:spPr>
        <p:txBody>
          <a:bodyPr wrap="square">
            <a:spAutoFit/>
          </a:bodyPr>
          <a:lstStyle/>
          <a:p>
            <a:r>
              <a:rPr lang="en-US" sz="700" dirty="0" smtClean="0"/>
              <a:t>** </a:t>
            </a:r>
            <a:r>
              <a:rPr lang="en-US" sz="700" dirty="0" err="1" smtClean="0"/>
              <a:t>Docebo</a:t>
            </a:r>
            <a:r>
              <a:rPr lang="en-US" sz="700" dirty="0" smtClean="0"/>
              <a:t> </a:t>
            </a:r>
            <a:r>
              <a:rPr lang="en-US" sz="700" dirty="0" err="1" smtClean="0"/>
              <a:t>S.p.A</a:t>
            </a:r>
            <a:r>
              <a:rPr lang="en-US" sz="700" dirty="0" smtClean="0"/>
              <a:t>. (March 2014). E-Learning Market Trends &amp; Forecast 2014 –2016: A report by </a:t>
            </a:r>
            <a:r>
              <a:rPr lang="en-US" sz="700" dirty="0" err="1" smtClean="0"/>
              <a:t>Docebo</a:t>
            </a:r>
            <a:endParaRPr lang="en-US" sz="7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81000" y="-381000"/>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ANALISIS Y DESARROLLO</a:t>
            </a:r>
            <a:endParaRPr lang="en-US" sz="3600" dirty="0">
              <a:latin typeface="Adobe Garamond Pro Bold" pitchFamily="18" charset="0"/>
            </a:endParaRPr>
          </a:p>
        </p:txBody>
      </p:sp>
      <p:cxnSp>
        <p:nvCxnSpPr>
          <p:cNvPr id="10" name="Straight Connector 9"/>
          <p:cNvCxnSpPr/>
          <p:nvPr/>
        </p:nvCxnSpPr>
        <p:spPr>
          <a:xfrm>
            <a:off x="533400" y="685800"/>
            <a:ext cx="5638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8</a:t>
            </a:fld>
            <a:endParaRPr lang="en-US"/>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sp>
        <p:nvSpPr>
          <p:cNvPr id="16" name="Rectángulo 15"/>
          <p:cNvSpPr/>
          <p:nvPr/>
        </p:nvSpPr>
        <p:spPr>
          <a:xfrm>
            <a:off x="266700" y="921305"/>
            <a:ext cx="5562600" cy="369332"/>
          </a:xfrm>
          <a:prstGeom prst="rect">
            <a:avLst/>
          </a:prstGeom>
        </p:spPr>
        <p:txBody>
          <a:bodyPr wrap="square">
            <a:spAutoFit/>
          </a:bodyPr>
          <a:lstStyle/>
          <a:p>
            <a:pPr algn="ctr"/>
            <a:r>
              <a:rPr lang="es-MX" b="1" dirty="0" smtClean="0">
                <a:solidFill>
                  <a:srgbClr val="4F81BD"/>
                </a:solidFill>
                <a:latin typeface="Arial" pitchFamily="34" charset="0"/>
                <a:ea typeface="Times New Roman" pitchFamily="18" charset="0"/>
                <a:cs typeface="Arial" pitchFamily="34" charset="0"/>
              </a:rPr>
              <a:t>2. Industria nacional </a:t>
            </a:r>
            <a:r>
              <a:rPr lang="es-MX" b="1" dirty="0">
                <a:solidFill>
                  <a:srgbClr val="4F81BD"/>
                </a:solidFill>
                <a:latin typeface="Arial" pitchFamily="34" charset="0"/>
                <a:ea typeface="Times New Roman" pitchFamily="18" charset="0"/>
                <a:cs typeface="Arial" pitchFamily="34" charset="0"/>
              </a:rPr>
              <a:t>de contenidos </a:t>
            </a:r>
            <a:r>
              <a:rPr lang="es-MX" b="1" dirty="0" smtClean="0">
                <a:solidFill>
                  <a:srgbClr val="4F81BD"/>
                </a:solidFill>
                <a:latin typeface="Arial" pitchFamily="34" charset="0"/>
                <a:ea typeface="Times New Roman" pitchFamily="18" charset="0"/>
                <a:cs typeface="Arial" pitchFamily="34" charset="0"/>
              </a:rPr>
              <a:t>digitales</a:t>
            </a:r>
            <a:endParaRPr lang="es-MX" b="1" dirty="0">
              <a:solidFill>
                <a:srgbClr val="4F81BD"/>
              </a:solidFill>
              <a:latin typeface="Arial" pitchFamily="34" charset="0"/>
              <a:ea typeface="Times New Roman" pitchFamily="18" charset="0"/>
              <a:cs typeface="Arial" pitchFamily="34" charset="0"/>
            </a:endParaRPr>
          </a:p>
        </p:txBody>
      </p:sp>
      <p:sp>
        <p:nvSpPr>
          <p:cNvPr id="15" name="Rectángulo 14"/>
          <p:cNvSpPr/>
          <p:nvPr/>
        </p:nvSpPr>
        <p:spPr>
          <a:xfrm>
            <a:off x="6724650" y="162580"/>
            <a:ext cx="2343150" cy="523220"/>
          </a:xfrm>
          <a:prstGeom prst="rect">
            <a:avLst/>
          </a:prstGeom>
          <a:ln>
            <a:solidFill>
              <a:schemeClr val="tx2">
                <a:lumMod val="60000"/>
                <a:lumOff val="40000"/>
              </a:schemeClr>
            </a:solidFill>
          </a:ln>
          <a:effectLst>
            <a:softEdge rad="12700"/>
          </a:effectLst>
        </p:spPr>
        <p:txBody>
          <a:bodyPr wrap="square">
            <a:spAutoFit/>
          </a:bodyPr>
          <a:lstStyle/>
          <a:p>
            <a:pPr algn="ctr"/>
            <a:r>
              <a:rPr lang="es-MX" sz="1400" b="1" dirty="0">
                <a:solidFill>
                  <a:srgbClr val="4F81BD"/>
                </a:solidFill>
                <a:latin typeface="Arial" pitchFamily="34" charset="0"/>
                <a:ea typeface="Times New Roman" pitchFamily="18" charset="0"/>
                <a:cs typeface="Arial" pitchFamily="34" charset="0"/>
              </a:rPr>
              <a:t>A. Análisis del entorno internacional y nacional </a:t>
            </a:r>
          </a:p>
        </p:txBody>
      </p:sp>
      <p:graphicFrame>
        <p:nvGraphicFramePr>
          <p:cNvPr id="17" name="Gráfico 16"/>
          <p:cNvGraphicFramePr/>
          <p:nvPr>
            <p:extLst>
              <p:ext uri="{D42A27DB-BD31-4B8C-83A1-F6EECF244321}">
                <p14:modId xmlns:p14="http://schemas.microsoft.com/office/powerpoint/2010/main" xmlns="" val="1880049100"/>
              </p:ext>
            </p:extLst>
          </p:nvPr>
        </p:nvGraphicFramePr>
        <p:xfrm>
          <a:off x="266700" y="1662588"/>
          <a:ext cx="5539105" cy="22326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898071" y="4267200"/>
            <a:ext cx="3369129" cy="276999"/>
          </a:xfrm>
          <a:prstGeom prst="rect">
            <a:avLst/>
          </a:prstGeom>
        </p:spPr>
        <p:txBody>
          <a:bodyPr wrap="square">
            <a:spAutoFit/>
          </a:bodyPr>
          <a:lstStyle/>
          <a:p>
            <a:r>
              <a:rPr lang="es-MX" sz="1200" b="1" dirty="0">
                <a:latin typeface="Arial" panose="020B0604020202020204" pitchFamily="34" charset="0"/>
                <a:ea typeface="Calibri" panose="020F0502020204030204" pitchFamily="34" charset="0"/>
              </a:rPr>
              <a:t>Interconexión hacia el </a:t>
            </a:r>
            <a:r>
              <a:rPr lang="es-MX" sz="1200" b="1" dirty="0" err="1">
                <a:latin typeface="Arial" panose="020B0604020202020204" pitchFamily="34" charset="0"/>
                <a:ea typeface="Calibri" panose="020F0502020204030204" pitchFamily="34" charset="0"/>
              </a:rPr>
              <a:t>backbone</a:t>
            </a:r>
            <a:r>
              <a:rPr lang="es-MX" sz="1200" b="1" dirty="0">
                <a:latin typeface="Arial" panose="020B0604020202020204" pitchFamily="34" charset="0"/>
                <a:ea typeface="Calibri" panose="020F0502020204030204" pitchFamily="34" charset="0"/>
              </a:rPr>
              <a:t> de </a:t>
            </a:r>
            <a:r>
              <a:rPr lang="es-MX" sz="1200" b="1" dirty="0" smtClean="0">
                <a:latin typeface="Arial" panose="020B0604020202020204" pitchFamily="34" charset="0"/>
                <a:ea typeface="Calibri" panose="020F0502020204030204" pitchFamily="34" charset="0"/>
              </a:rPr>
              <a:t>USA * </a:t>
            </a:r>
            <a:endParaRPr lang="es-MX" sz="1200" dirty="0"/>
          </a:p>
        </p:txBody>
      </p:sp>
      <p:graphicFrame>
        <p:nvGraphicFramePr>
          <p:cNvPr id="18" name="Gráfico 17"/>
          <p:cNvGraphicFramePr/>
          <p:nvPr>
            <p:extLst>
              <p:ext uri="{D42A27DB-BD31-4B8C-83A1-F6EECF244321}">
                <p14:modId xmlns:p14="http://schemas.microsoft.com/office/powerpoint/2010/main" xmlns="" val="1322720781"/>
              </p:ext>
            </p:extLst>
          </p:nvPr>
        </p:nvGraphicFramePr>
        <p:xfrm>
          <a:off x="5295900" y="3417661"/>
          <a:ext cx="31242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280037" y="6216134"/>
            <a:ext cx="3121367" cy="200055"/>
          </a:xfrm>
          <a:prstGeom prst="rect">
            <a:avLst/>
          </a:prstGeom>
        </p:spPr>
        <p:txBody>
          <a:bodyPr wrap="none">
            <a:spAutoFit/>
          </a:bodyPr>
          <a:lstStyle/>
          <a:p>
            <a:r>
              <a:rPr lang="es-MX" sz="700" dirty="0" smtClean="0"/>
              <a:t>*CAF/</a:t>
            </a:r>
            <a:r>
              <a:rPr lang="es-MX" sz="700" dirty="0" err="1" smtClean="0"/>
              <a:t>Katz</a:t>
            </a:r>
            <a:r>
              <a:rPr lang="es-MX" sz="700" dirty="0" smtClean="0"/>
              <a:t> R. </a:t>
            </a:r>
            <a:r>
              <a:rPr lang="es-MX" sz="700" dirty="0" smtClean="0"/>
              <a:t>La infraestructura en el desarrollo integral de América Latina, 2012</a:t>
            </a:r>
            <a:endParaRPr lang="en-US" sz="7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0" y="6553200"/>
            <a:ext cx="4876800" cy="304800"/>
          </a:xfrm>
          <a:prstGeom prst="round1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
        <p:nvSpPr>
          <p:cNvPr id="2" name="Title 1"/>
          <p:cNvSpPr>
            <a:spLocks noGrp="1"/>
          </p:cNvSpPr>
          <p:nvPr>
            <p:ph type="ctrTitle"/>
          </p:nvPr>
        </p:nvSpPr>
        <p:spPr>
          <a:xfrm>
            <a:off x="381000" y="-381000"/>
            <a:ext cx="7772400" cy="1470025"/>
          </a:xfrm>
        </p:spPr>
        <p:txBody>
          <a:bodyPr>
            <a:normAutofit/>
          </a:bodyPr>
          <a:lstStyle/>
          <a:p>
            <a:pPr algn="l"/>
            <a:r>
              <a:rPr lang="en-US" sz="3600" b="1" dirty="0" smtClean="0">
                <a:solidFill>
                  <a:srgbClr val="00B0F0"/>
                </a:solidFill>
                <a:effectLst>
                  <a:outerShdw blurRad="38100" dist="38100" dir="2700000" algn="tl">
                    <a:srgbClr val="000000">
                      <a:alpha val="43137"/>
                    </a:srgbClr>
                  </a:outerShdw>
                </a:effectLst>
                <a:latin typeface="Adobe Garamond Pro" pitchFamily="18" charset="0"/>
              </a:rPr>
              <a:t>ANALISIS Y DESARROLLO</a:t>
            </a:r>
            <a:endParaRPr lang="en-US" sz="3600" dirty="0">
              <a:latin typeface="Adobe Garamond Pro Bold" pitchFamily="18" charset="0"/>
            </a:endParaRPr>
          </a:p>
        </p:txBody>
      </p:sp>
      <p:cxnSp>
        <p:nvCxnSpPr>
          <p:cNvPr id="10" name="Straight Connector 9"/>
          <p:cNvCxnSpPr/>
          <p:nvPr/>
        </p:nvCxnSpPr>
        <p:spPr>
          <a:xfrm>
            <a:off x="533400" y="685800"/>
            <a:ext cx="5638800" cy="0"/>
          </a:xfrm>
          <a:prstGeom prst="line">
            <a:avLst/>
          </a:prstGeom>
          <a:ln>
            <a:solidFill>
              <a:schemeClr val="bg1">
                <a:lumMod val="85000"/>
              </a:schemeClr>
            </a:solidFill>
            <a:headEnd type="oval" w="med" len="med"/>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7010400" y="6492875"/>
            <a:ext cx="2133600" cy="365125"/>
          </a:xfrm>
        </p:spPr>
        <p:txBody>
          <a:bodyPr/>
          <a:lstStyle/>
          <a:p>
            <a:fld id="{E72BC529-DE6A-4E57-A8DC-F39DD0DA7B88}" type="slidenum">
              <a:rPr lang="en-US" smtClean="0"/>
              <a:pPr/>
              <a:t>9</a:t>
            </a:fld>
            <a:endParaRPr lang="en-US"/>
          </a:p>
        </p:txBody>
      </p:sp>
      <p:sp>
        <p:nvSpPr>
          <p:cNvPr id="11" name="Footer Placeholder 7"/>
          <p:cNvSpPr>
            <a:spLocks noGrp="1"/>
          </p:cNvSpPr>
          <p:nvPr>
            <p:ph type="ftr" sz="quarter" idx="11"/>
          </p:nvPr>
        </p:nvSpPr>
        <p:spPr>
          <a:xfrm>
            <a:off x="0" y="6492875"/>
            <a:ext cx="5029200" cy="365125"/>
          </a:xfrm>
        </p:spPr>
        <p:txBody>
          <a:bodyPr vert="horz" lIns="91440" tIns="45720" rIns="91440" bIns="45720" rtlCol="0" anchor="ctr"/>
          <a:lstStyle/>
          <a:p>
            <a:r>
              <a:rPr lang="es-ES" i="1" dirty="0">
                <a:solidFill>
                  <a:schemeClr val="tx1"/>
                </a:solidFill>
              </a:rPr>
              <a:t>Modelo de Producción de Contenidos Digitales para la Educación Online </a:t>
            </a:r>
            <a:endParaRPr lang="en-US" i="1" dirty="0">
              <a:solidFill>
                <a:schemeClr val="tx1"/>
              </a:solidFill>
            </a:endParaRPr>
          </a:p>
        </p:txBody>
      </p:sp>
      <p:graphicFrame>
        <p:nvGraphicFramePr>
          <p:cNvPr id="13" name="Gráfico 3"/>
          <p:cNvGraphicFramePr/>
          <p:nvPr>
            <p:extLst>
              <p:ext uri="{D42A27DB-BD31-4B8C-83A1-F6EECF244321}">
                <p14:modId xmlns:p14="http://schemas.microsoft.com/office/powerpoint/2010/main" xmlns="" val="828096354"/>
              </p:ext>
            </p:extLst>
          </p:nvPr>
        </p:nvGraphicFramePr>
        <p:xfrm>
          <a:off x="457200" y="1290637"/>
          <a:ext cx="4116527" cy="277125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
          <p:cNvSpPr>
            <a:spLocks noChangeArrowheads="1"/>
          </p:cNvSpPr>
          <p:nvPr/>
        </p:nvSpPr>
        <p:spPr bwMode="auto">
          <a:xfrm>
            <a:off x="5001268" y="1490322"/>
            <a:ext cx="4018263"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MX" sz="1400"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Indicadores:  </a:t>
            </a:r>
          </a:p>
          <a:p>
            <a:pPr marL="171450" lvl="0" indent="-171450" fontAlgn="base">
              <a:spcBef>
                <a:spcPct val="0"/>
              </a:spcBef>
              <a:spcAft>
                <a:spcPct val="0"/>
              </a:spcAft>
              <a:buFont typeface="Arial" panose="020B0604020202020204" pitchFamily="34" charset="0"/>
              <a:buChar char="•"/>
            </a:pPr>
            <a:r>
              <a:rPr lang="es-EC" sz="1400" dirty="0" smtClean="0"/>
              <a:t>Número </a:t>
            </a:r>
            <a:r>
              <a:rPr lang="es-EC" sz="1400" dirty="0"/>
              <a:t>de dominios de primer nivel de código de país </a:t>
            </a:r>
            <a:endParaRPr lang="es-EC" sz="1400" dirty="0" smtClean="0"/>
          </a:p>
          <a:p>
            <a:pPr marL="171450" lvl="0" indent="-171450" fontAlgn="base">
              <a:spcBef>
                <a:spcPct val="0"/>
              </a:spcBef>
              <a:spcAft>
                <a:spcPct val="0"/>
              </a:spcAft>
              <a:buFont typeface="Arial" panose="020B0604020202020204" pitchFamily="34" charset="0"/>
              <a:buChar char="•"/>
            </a:pPr>
            <a:r>
              <a:rPr lang="es-EC" sz="1400" dirty="0"/>
              <a:t>N</a:t>
            </a:r>
            <a:r>
              <a:rPr lang="es-EC" sz="1400" dirty="0" smtClean="0"/>
              <a:t>úmero </a:t>
            </a:r>
            <a:r>
              <a:rPr lang="es-EC" sz="1400" dirty="0"/>
              <a:t>de usuarios de Facebook </a:t>
            </a:r>
            <a:endParaRPr lang="es-EC" sz="1400" dirty="0" smtClean="0"/>
          </a:p>
          <a:p>
            <a:pPr marL="171450" lvl="0" indent="-171450" fontAlgn="base">
              <a:spcBef>
                <a:spcPct val="0"/>
              </a:spcBef>
              <a:spcAft>
                <a:spcPct val="0"/>
              </a:spcAft>
              <a:buFont typeface="Arial" panose="020B0604020202020204" pitchFamily="34" charset="0"/>
              <a:buChar char="•"/>
            </a:pPr>
            <a:r>
              <a:rPr lang="es-EC" sz="1400" dirty="0" smtClean="0"/>
              <a:t>Número </a:t>
            </a:r>
            <a:r>
              <a:rPr lang="es-EC" sz="1400" dirty="0"/>
              <a:t>de </a:t>
            </a:r>
            <a:r>
              <a:rPr lang="es-EC" sz="1400" dirty="0" smtClean="0"/>
              <a:t>periódicos </a:t>
            </a:r>
            <a:r>
              <a:rPr lang="es-EC" sz="1400" dirty="0"/>
              <a:t>online </a:t>
            </a:r>
            <a:endParaRPr lang="es-EC" sz="1400" dirty="0" smtClean="0"/>
          </a:p>
          <a:p>
            <a:pPr marL="171450" lvl="0" indent="-171450" fontAlgn="base">
              <a:spcBef>
                <a:spcPct val="0"/>
              </a:spcBef>
              <a:spcAft>
                <a:spcPct val="0"/>
              </a:spcAft>
              <a:buFont typeface="Arial" panose="020B0604020202020204" pitchFamily="34" charset="0"/>
              <a:buChar char="•"/>
            </a:pPr>
            <a:r>
              <a:rPr lang="es-EC" sz="1400" dirty="0" smtClean="0"/>
              <a:t>Número </a:t>
            </a:r>
            <a:r>
              <a:rPr lang="es-EC" sz="1400" dirty="0"/>
              <a:t>de estaciones de radios online </a:t>
            </a:r>
            <a:endParaRPr lang="es-EC" sz="1400" dirty="0" smtClean="0"/>
          </a:p>
          <a:p>
            <a:pPr marL="171450" lvl="0" indent="-171450" fontAlgn="base">
              <a:spcBef>
                <a:spcPct val="0"/>
              </a:spcBef>
              <a:spcAft>
                <a:spcPct val="0"/>
              </a:spcAft>
              <a:buFont typeface="Arial" panose="020B0604020202020204" pitchFamily="34" charset="0"/>
              <a:buChar char="•"/>
            </a:pPr>
            <a:r>
              <a:rPr lang="es-EC" sz="1400" dirty="0"/>
              <a:t>F</a:t>
            </a:r>
            <a:r>
              <a:rPr lang="es-EC" sz="1400" dirty="0" smtClean="0"/>
              <a:t>otos </a:t>
            </a:r>
            <a:r>
              <a:rPr lang="es-EC" sz="1400" dirty="0"/>
              <a:t>geo-referenciadas de </a:t>
            </a:r>
            <a:r>
              <a:rPr lang="es-EC" sz="1400" dirty="0" err="1" smtClean="0"/>
              <a:t>Flickr</a:t>
            </a:r>
            <a:endParaRPr lang="es-EC" sz="1400" dirty="0" smtClean="0"/>
          </a:p>
          <a:p>
            <a:pPr marL="171450" lvl="0" indent="-171450" fontAlgn="base">
              <a:spcBef>
                <a:spcPct val="0"/>
              </a:spcBef>
              <a:spcAft>
                <a:spcPct val="0"/>
              </a:spcAft>
              <a:buFont typeface="Arial" panose="020B0604020202020204" pitchFamily="34" charset="0"/>
              <a:buChar char="•"/>
            </a:pPr>
            <a:r>
              <a:rPr lang="es-EC" sz="1400" dirty="0"/>
              <a:t>N</a:t>
            </a:r>
            <a:r>
              <a:rPr lang="es-EC" sz="1400" dirty="0" smtClean="0"/>
              <a:t>úmero </a:t>
            </a:r>
            <a:r>
              <a:rPr lang="es-EC" sz="1400" dirty="0"/>
              <a:t>de archivos subidos a YouTube </a:t>
            </a:r>
            <a:endParaRPr lang="es-EC" sz="1400" dirty="0" smtClean="0"/>
          </a:p>
          <a:p>
            <a:pPr marL="171450" lvl="0" indent="-171450" fontAlgn="base">
              <a:spcBef>
                <a:spcPct val="0"/>
              </a:spcBef>
              <a:spcAft>
                <a:spcPct val="0"/>
              </a:spcAft>
              <a:buFont typeface="Arial" panose="020B0604020202020204" pitchFamily="34" charset="0"/>
              <a:buChar char="•"/>
            </a:pPr>
            <a:r>
              <a:rPr lang="es-EC" sz="1400" dirty="0"/>
              <a:t>N</a:t>
            </a:r>
            <a:r>
              <a:rPr lang="es-EC" sz="1400" dirty="0" smtClean="0"/>
              <a:t>úmero </a:t>
            </a:r>
            <a:r>
              <a:rPr lang="es-EC" sz="1400" dirty="0"/>
              <a:t>de páginas </a:t>
            </a:r>
            <a:r>
              <a:rPr lang="es-EC" sz="1400" dirty="0" smtClean="0"/>
              <a:t>web</a:t>
            </a:r>
          </a:p>
          <a:p>
            <a:pPr marL="171450" lvl="0" indent="-171450" fontAlgn="base">
              <a:spcBef>
                <a:spcPct val="0"/>
              </a:spcBef>
              <a:spcAft>
                <a:spcPct val="0"/>
              </a:spcAft>
              <a:buFont typeface="Arial" panose="020B0604020202020204" pitchFamily="34" charset="0"/>
              <a:buChar char="•"/>
            </a:pPr>
            <a:r>
              <a:rPr lang="es-EC" sz="1400" dirty="0"/>
              <a:t>N</a:t>
            </a:r>
            <a:r>
              <a:rPr lang="es-EC" sz="1400" dirty="0" smtClean="0"/>
              <a:t>úmero </a:t>
            </a:r>
            <a:r>
              <a:rPr lang="es-EC" sz="1400" dirty="0"/>
              <a:t>de blogs y número de </a:t>
            </a:r>
            <a:r>
              <a:rPr lang="es-EC" sz="1400" dirty="0" err="1"/>
              <a:t>twits</a:t>
            </a:r>
            <a:r>
              <a:rPr kumimoji="0" lang="en-US" sz="1400" b="0" i="0" u="none" strike="noStrike" cap="none" normalizeH="0" baseline="0" dirty="0" smtClean="0">
                <a:ln>
                  <a:noFill/>
                </a:ln>
                <a:solidFill>
                  <a:schemeClr val="tx1"/>
                </a:solidFill>
                <a:effectLst/>
                <a:latin typeface="Arial" pitchFamily="34" charset="0"/>
                <a:cs typeface="Arial" pitchFamily="34" charset="0"/>
              </a:rPr>
              <a:t/>
            </a:r>
            <a:br>
              <a:rPr kumimoji="0" lang="en-US" sz="1400" b="0" i="0" u="none" strike="noStrike" cap="none" normalizeH="0" baseline="0" dirty="0" smtClean="0">
                <a:ln>
                  <a:noFill/>
                </a:ln>
                <a:solidFill>
                  <a:schemeClr val="tx1"/>
                </a:solidFill>
                <a:effectLst/>
                <a:latin typeface="Arial" pitchFamily="34" charset="0"/>
                <a:cs typeface="Arial" pitchFamily="34" charset="0"/>
              </a:rPr>
            </a:b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19200" y="4499550"/>
            <a:ext cx="3333750" cy="1619250"/>
          </a:xfrm>
          <a:prstGeom prst="rect">
            <a:avLst/>
          </a:prstGeom>
        </p:spPr>
      </p:pic>
      <p:sp>
        <p:nvSpPr>
          <p:cNvPr id="16" name="Rectángulo 15"/>
          <p:cNvSpPr/>
          <p:nvPr/>
        </p:nvSpPr>
        <p:spPr>
          <a:xfrm>
            <a:off x="266700" y="921305"/>
            <a:ext cx="5562600" cy="369332"/>
          </a:xfrm>
          <a:prstGeom prst="rect">
            <a:avLst/>
          </a:prstGeom>
        </p:spPr>
        <p:txBody>
          <a:bodyPr wrap="square">
            <a:spAutoFit/>
          </a:bodyPr>
          <a:lstStyle/>
          <a:p>
            <a:pPr algn="ctr"/>
            <a:r>
              <a:rPr lang="es-MX" b="1" dirty="0" smtClean="0">
                <a:solidFill>
                  <a:srgbClr val="4F81BD"/>
                </a:solidFill>
                <a:latin typeface="Arial" pitchFamily="34" charset="0"/>
                <a:ea typeface="Times New Roman" pitchFamily="18" charset="0"/>
                <a:cs typeface="Arial" pitchFamily="34" charset="0"/>
              </a:rPr>
              <a:t>2. Industria nacional </a:t>
            </a:r>
            <a:r>
              <a:rPr lang="es-MX" b="1" dirty="0">
                <a:solidFill>
                  <a:srgbClr val="4F81BD"/>
                </a:solidFill>
                <a:latin typeface="Arial" pitchFamily="34" charset="0"/>
                <a:ea typeface="Times New Roman" pitchFamily="18" charset="0"/>
                <a:cs typeface="Arial" pitchFamily="34" charset="0"/>
              </a:rPr>
              <a:t>de contenidos </a:t>
            </a:r>
            <a:r>
              <a:rPr lang="es-MX" b="1" dirty="0" smtClean="0">
                <a:solidFill>
                  <a:srgbClr val="4F81BD"/>
                </a:solidFill>
                <a:latin typeface="Arial" pitchFamily="34" charset="0"/>
                <a:ea typeface="Times New Roman" pitchFamily="18" charset="0"/>
                <a:cs typeface="Arial" pitchFamily="34" charset="0"/>
              </a:rPr>
              <a:t>digitales *</a:t>
            </a:r>
            <a:endParaRPr lang="es-MX" b="1" dirty="0">
              <a:solidFill>
                <a:srgbClr val="4F81BD"/>
              </a:solidFill>
              <a:latin typeface="Arial" pitchFamily="34" charset="0"/>
              <a:ea typeface="Times New Roman" pitchFamily="18" charset="0"/>
              <a:cs typeface="Arial" pitchFamily="34" charset="0"/>
            </a:endParaRPr>
          </a:p>
        </p:txBody>
      </p:sp>
      <p:sp>
        <p:nvSpPr>
          <p:cNvPr id="15" name="Rectángulo 14"/>
          <p:cNvSpPr/>
          <p:nvPr/>
        </p:nvSpPr>
        <p:spPr>
          <a:xfrm>
            <a:off x="6724650" y="162580"/>
            <a:ext cx="2343150" cy="523220"/>
          </a:xfrm>
          <a:prstGeom prst="rect">
            <a:avLst/>
          </a:prstGeom>
          <a:ln>
            <a:solidFill>
              <a:schemeClr val="tx2">
                <a:lumMod val="60000"/>
                <a:lumOff val="40000"/>
              </a:schemeClr>
            </a:solidFill>
          </a:ln>
          <a:effectLst>
            <a:softEdge rad="12700"/>
          </a:effectLst>
        </p:spPr>
        <p:txBody>
          <a:bodyPr wrap="square">
            <a:spAutoFit/>
          </a:bodyPr>
          <a:lstStyle/>
          <a:p>
            <a:pPr algn="ctr"/>
            <a:r>
              <a:rPr lang="es-MX" sz="1400" b="1" dirty="0">
                <a:solidFill>
                  <a:srgbClr val="4F81BD"/>
                </a:solidFill>
                <a:latin typeface="Arial" pitchFamily="34" charset="0"/>
                <a:ea typeface="Times New Roman" pitchFamily="18" charset="0"/>
                <a:cs typeface="Arial" pitchFamily="34" charset="0"/>
              </a:rPr>
              <a:t>A. Análisis del entorno internacional y nacional </a:t>
            </a:r>
          </a:p>
        </p:txBody>
      </p:sp>
      <p:sp>
        <p:nvSpPr>
          <p:cNvPr id="17" name="Rectangle 1"/>
          <p:cNvSpPr>
            <a:spLocks noChangeArrowheads="1"/>
          </p:cNvSpPr>
          <p:nvPr/>
        </p:nvSpPr>
        <p:spPr bwMode="auto">
          <a:xfrm>
            <a:off x="5558590" y="4724399"/>
            <a:ext cx="3450055"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MX" sz="1400" b="1" dirty="0" smtClean="0">
                <a:latin typeface="Arial" pitchFamily="34" charset="0"/>
                <a:cs typeface="Arial" pitchFamily="34" charset="0"/>
              </a:rPr>
              <a:t>134 – 26.8% contenido local con información de prensa, deportes, banca electrónica universidades </a:t>
            </a:r>
          </a:p>
          <a:p>
            <a:pPr lvl="0" fontAlgn="base">
              <a:spcBef>
                <a:spcPct val="0"/>
              </a:spcBef>
              <a:spcAft>
                <a:spcPct val="0"/>
              </a:spcAft>
            </a:pPr>
            <a:r>
              <a:rPr lang="es-MX" sz="1400" b="1" dirty="0" smtClean="0">
                <a:latin typeface="Arial" pitchFamily="34" charset="0"/>
                <a:cs typeface="Arial" pitchFamily="34" charset="0"/>
              </a:rPr>
              <a:t>19.4 % dominio .EC</a:t>
            </a:r>
            <a:r>
              <a:rPr kumimoji="0" lang="en-US" sz="1400" b="0" i="0" u="none" strike="noStrike" cap="none" normalizeH="0" baseline="0" dirty="0" smtClean="0">
                <a:ln>
                  <a:noFill/>
                </a:ln>
                <a:effectLst/>
                <a:latin typeface="Arial" pitchFamily="34" charset="0"/>
                <a:cs typeface="Arial" pitchFamily="34" charset="0"/>
              </a:rPr>
              <a:t/>
            </a:r>
            <a:br>
              <a:rPr kumimoji="0" lang="en-US" sz="1400" b="0" i="0" u="none" strike="noStrike" cap="none" normalizeH="0" baseline="0" dirty="0" smtClean="0">
                <a:ln>
                  <a:noFill/>
                </a:ln>
                <a:effectLst/>
                <a:latin typeface="Arial" pitchFamily="34" charset="0"/>
                <a:cs typeface="Arial" pitchFamily="34" charset="0"/>
              </a:rPr>
            </a:br>
            <a:endParaRPr kumimoji="0" lang="en-US" sz="1400" b="0" i="0" u="none" strike="noStrike" cap="none" normalizeH="0" baseline="0" dirty="0" smtClean="0">
              <a:ln>
                <a:noFill/>
              </a:ln>
              <a:effectLst/>
              <a:latin typeface="Arial" pitchFamily="34" charset="0"/>
              <a:cs typeface="Arial" pitchFamily="34" charset="0"/>
            </a:endParaRPr>
          </a:p>
        </p:txBody>
      </p:sp>
      <p:sp>
        <p:nvSpPr>
          <p:cNvPr id="18" name="Rectangle 17"/>
          <p:cNvSpPr/>
          <p:nvPr/>
        </p:nvSpPr>
        <p:spPr>
          <a:xfrm>
            <a:off x="5410200" y="5791200"/>
            <a:ext cx="2895600" cy="846386"/>
          </a:xfrm>
          <a:prstGeom prst="rect">
            <a:avLst/>
          </a:prstGeom>
        </p:spPr>
        <p:txBody>
          <a:bodyPr wrap="square">
            <a:spAutoFit/>
          </a:bodyPr>
          <a:lstStyle/>
          <a:p>
            <a:r>
              <a:rPr lang="es-MX" sz="700" dirty="0" smtClean="0"/>
              <a:t>* Datos obtenidos de varias fuentes: </a:t>
            </a:r>
          </a:p>
          <a:p>
            <a:r>
              <a:rPr lang="es-MX" sz="700" dirty="0" smtClean="0"/>
              <a:t>Directorios de portales web, </a:t>
            </a:r>
            <a:r>
              <a:rPr lang="es-MX" sz="700" dirty="0" smtClean="0">
                <a:hlinkClick r:id="rId5"/>
              </a:rPr>
              <a:t>http://www.publicidad.enlinea.ec</a:t>
            </a:r>
            <a:r>
              <a:rPr lang="es-MX" sz="700" dirty="0" smtClean="0">
                <a:hlinkClick r:id="rId5"/>
              </a:rPr>
              <a:t>/</a:t>
            </a:r>
            <a:endParaRPr lang="es-MX" sz="700" dirty="0" smtClean="0"/>
          </a:p>
          <a:p>
            <a:r>
              <a:rPr lang="es-MX" sz="700" dirty="0" smtClean="0"/>
              <a:t>(</a:t>
            </a:r>
            <a:r>
              <a:rPr lang="es-MX" sz="700" dirty="0" smtClean="0"/>
              <a:t>Consultado enero de 2013</a:t>
            </a:r>
            <a:r>
              <a:rPr lang="es-MX" sz="700" dirty="0" smtClean="0"/>
              <a:t>).</a:t>
            </a:r>
          </a:p>
          <a:p>
            <a:r>
              <a:rPr lang="es-MX" sz="700" dirty="0" smtClean="0"/>
              <a:t>Estadísticas redes sociales,</a:t>
            </a:r>
            <a:endParaRPr lang="en-US" sz="700" dirty="0" smtClean="0"/>
          </a:p>
          <a:p>
            <a:r>
              <a:rPr lang="es-MX" sz="700" dirty="0" smtClean="0">
                <a:hlinkClick r:id="rId6"/>
              </a:rPr>
              <a:t>http://www.socialbakers.com/statistics/facebook/pages/total/ecuador</a:t>
            </a:r>
            <a:r>
              <a:rPr lang="es-MX" sz="700" dirty="0" smtClean="0">
                <a:hlinkClick r:id="rId6"/>
              </a:rPr>
              <a:t>/</a:t>
            </a:r>
            <a:endParaRPr lang="es-MX" sz="700" u="sng" dirty="0" smtClean="0"/>
          </a:p>
          <a:p>
            <a:r>
              <a:rPr lang="es-MX" sz="700" dirty="0" smtClean="0"/>
              <a:t>(</a:t>
            </a:r>
            <a:r>
              <a:rPr lang="es-MX" sz="700" dirty="0" smtClean="0"/>
              <a:t>Consultado enero de 2013)</a:t>
            </a:r>
            <a:endParaRPr lang="en-US" sz="700" dirty="0" smtClean="0"/>
          </a:p>
          <a:p>
            <a:endParaRPr lang="en-US" sz="700" b="1" dirty="0"/>
          </a:p>
        </p:txBody>
      </p:sp>
    </p:spTree>
    <p:extLst>
      <p:ext uri="{BB962C8B-B14F-4D97-AF65-F5344CB8AC3E}">
        <p14:creationId xmlns:p14="http://schemas.microsoft.com/office/powerpoint/2010/main" xmlns="" val="4192115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1475</TotalTime>
  <Words>1660</Words>
  <Application>Microsoft Office PowerPoint</Application>
  <PresentationFormat>On-screen Show (4:3)</PresentationFormat>
  <Paragraphs>288</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AGENDA</vt:lpstr>
      <vt:lpstr>INTRODUCCIÓN</vt:lpstr>
      <vt:lpstr>INTRODUCCIÓN</vt:lpstr>
      <vt:lpstr>AGENDA</vt:lpstr>
      <vt:lpstr>AGENDA</vt:lpstr>
      <vt:lpstr>ANALISIS Y DESARROLLO</vt:lpstr>
      <vt:lpstr>ANALISIS Y DESARROLLO</vt:lpstr>
      <vt:lpstr>ANALISIS Y DESARROLLO</vt:lpstr>
      <vt:lpstr>ANALISIS Y DESARROLLO</vt:lpstr>
      <vt:lpstr>ANALISIS Y DESARROLLO</vt:lpstr>
      <vt:lpstr>ANALISIS Y DESARROLLO</vt:lpstr>
      <vt:lpstr>ANALISIS Y DESARROLLO</vt:lpstr>
      <vt:lpstr>ANALISIS Y DESARROLLO</vt:lpstr>
      <vt:lpstr>ANALISIS Y DESARROLLO</vt:lpstr>
      <vt:lpstr>ANALISIS Y DESARROLLO</vt:lpstr>
      <vt:lpstr>ANALISIS Y DESARROLLO</vt:lpstr>
      <vt:lpstr>AGENDA</vt:lpstr>
      <vt:lpstr>RESULTADOS</vt:lpstr>
      <vt:lpstr>AGENDA</vt:lpstr>
      <vt:lpstr>CONCLUSIONES</vt:lpstr>
      <vt:lpstr>CONCLUSIONES</vt:lpstr>
      <vt:lpstr>CONCLUSIONES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Silvy</dc:creator>
  <cp:lastModifiedBy>Silvy</cp:lastModifiedBy>
  <cp:revision>70</cp:revision>
  <dcterms:created xsi:type="dcterms:W3CDTF">2015-07-01T03:50:24Z</dcterms:created>
  <dcterms:modified xsi:type="dcterms:W3CDTF">2015-08-06T15:59:20Z</dcterms:modified>
</cp:coreProperties>
</file>