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58" r:id="rId3"/>
    <p:sldId id="260" r:id="rId4"/>
    <p:sldId id="259" r:id="rId5"/>
    <p:sldId id="263" r:id="rId6"/>
    <p:sldId id="261" r:id="rId7"/>
    <p:sldId id="287" r:id="rId8"/>
    <p:sldId id="266" r:id="rId9"/>
    <p:sldId id="272" r:id="rId10"/>
    <p:sldId id="288" r:id="rId11"/>
    <p:sldId id="286" r:id="rId12"/>
    <p:sldId id="289" r:id="rId13"/>
    <p:sldId id="285" r:id="rId14"/>
    <p:sldId id="290" r:id="rId15"/>
    <p:sldId id="291" r:id="rId16"/>
    <p:sldId id="292" r:id="rId17"/>
    <p:sldId id="303" r:id="rId18"/>
    <p:sldId id="274" r:id="rId19"/>
    <p:sldId id="282" r:id="rId20"/>
    <p:sldId id="280" r:id="rId21"/>
    <p:sldId id="283" r:id="rId22"/>
    <p:sldId id="284" r:id="rId23"/>
    <p:sldId id="294" r:id="rId24"/>
    <p:sldId id="293" r:id="rId25"/>
    <p:sldId id="295" r:id="rId26"/>
    <p:sldId id="296" r:id="rId27"/>
    <p:sldId id="297" r:id="rId28"/>
    <p:sldId id="298" r:id="rId29"/>
    <p:sldId id="299" r:id="rId30"/>
    <p:sldId id="300" r:id="rId31"/>
    <p:sldId id="301" r:id="rId32"/>
    <p:sldId id="302" r:id="rId3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14"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H:\hoja%20de%20datos%20y%20resultado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H:\hoja%20de%20datos%20y%20resultados.xlsx" TargetMode="External"/><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oleObject" Target="file:///H:\hoja%20de%20datos%20y%20resultados.xlsx" TargetMode="External"/><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oleObject" Target="file:///H:\hoja%20de%20datos%20y%20resultados.xlsx" TargetMode="External"/><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H:\hoja%20de%20datos%20y%20resultado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H:\hoja%20de%20datos%20y%20resultado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H:\hoja%20de%20datos%20y%20resultado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H:\hoja%20de%20datos%20y%20resultado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H:\hoja%20de%20datos%20y%20resultados.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oleObject" Target="file:///H:\hoja%20de%20datos%20y%20resultados.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H:\hoja%20de%20datos%20y%20resultado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82834441414668"/>
          <c:y val="0.12028022371314651"/>
          <c:w val="0.87023131836146939"/>
          <c:h val="0.63877349485035106"/>
        </c:manualLayout>
      </c:layout>
      <c:barChart>
        <c:barDir val="col"/>
        <c:grouping val="clustered"/>
        <c:varyColors val="1"/>
        <c:ser>
          <c:idx val="0"/>
          <c:order val="0"/>
          <c:invertIfNegative val="0"/>
          <c:dPt>
            <c:idx val="1"/>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'Cuadros (2)'!$A$399:$A$402</c:f>
              <c:strCache>
                <c:ptCount val="4"/>
                <c:pt idx="0">
                  <c:v>Depresión</c:v>
                </c:pt>
                <c:pt idx="1">
                  <c:v>Ansiedad</c:v>
                </c:pt>
                <c:pt idx="2">
                  <c:v>Baja Autoestima</c:v>
                </c:pt>
                <c:pt idx="3">
                  <c:v>Desorden Alimenticio</c:v>
                </c:pt>
              </c:strCache>
            </c:strRef>
          </c:cat>
          <c:val>
            <c:numRef>
              <c:f>'Cuadros (2)'!$C$399:$C$402</c:f>
              <c:numCache>
                <c:formatCode>0%</c:formatCode>
                <c:ptCount val="4"/>
                <c:pt idx="0">
                  <c:v>0.38400000000000001</c:v>
                </c:pt>
                <c:pt idx="1">
                  <c:v>0.312</c:v>
                </c:pt>
                <c:pt idx="2">
                  <c:v>0.224</c:v>
                </c:pt>
                <c:pt idx="3">
                  <c:v>0.08</c:v>
                </c:pt>
              </c:numCache>
            </c:numRef>
          </c:val>
        </c:ser>
        <c:dLbls>
          <c:showLegendKey val="0"/>
          <c:showVal val="0"/>
          <c:showCatName val="0"/>
          <c:showSerName val="0"/>
          <c:showPercent val="0"/>
          <c:showBubbleSize val="0"/>
        </c:dLbls>
        <c:gapWidth val="100"/>
        <c:axId val="211300216"/>
        <c:axId val="211300608"/>
      </c:barChart>
      <c:catAx>
        <c:axId val="211300216"/>
        <c:scaling>
          <c:orientation val="minMax"/>
        </c:scaling>
        <c:delete val="0"/>
        <c:axPos val="b"/>
        <c:numFmt formatCode="General" sourceLinked="1"/>
        <c:majorTickMark val="out"/>
        <c:minorTickMark val="none"/>
        <c:tickLblPos val="nextTo"/>
        <c:txPr>
          <a:bodyPr rot="0" vert="horz"/>
          <a:lstStyle/>
          <a:p>
            <a:pPr>
              <a:defRPr/>
            </a:pPr>
            <a:endParaRPr lang="es-ES"/>
          </a:p>
        </c:txPr>
        <c:crossAx val="211300608"/>
        <c:crosses val="autoZero"/>
        <c:auto val="1"/>
        <c:lblAlgn val="ctr"/>
        <c:lblOffset val="100"/>
        <c:tickLblSkip val="1"/>
        <c:noMultiLvlLbl val="0"/>
      </c:catAx>
      <c:valAx>
        <c:axId val="211300608"/>
        <c:scaling>
          <c:orientation val="minMax"/>
          <c:max val="0.5"/>
        </c:scaling>
        <c:delete val="0"/>
        <c:axPos val="l"/>
        <c:majorGridlines/>
        <c:numFmt formatCode="0%" sourceLinked="1"/>
        <c:majorTickMark val="out"/>
        <c:minorTickMark val="none"/>
        <c:tickLblPos val="nextTo"/>
        <c:crossAx val="211300216"/>
        <c:crosses val="autoZero"/>
        <c:crossBetween val="between"/>
        <c:majorUnit val="0.1"/>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depthPercent val="100"/>
      <c:rAngAx val="0"/>
      <c:perspective val="0"/>
    </c:view3D>
    <c:floor>
      <c:thickness val="0"/>
    </c:floor>
    <c:sideWall>
      <c:thickness val="0"/>
    </c:sideWall>
    <c:backWall>
      <c:thickness val="0"/>
    </c:backWall>
    <c:plotArea>
      <c:layout>
        <c:manualLayout>
          <c:layoutTarget val="inner"/>
          <c:xMode val="edge"/>
          <c:yMode val="edge"/>
          <c:x val="2.720171183186528E-3"/>
          <c:y val="0"/>
          <c:w val="0.87023131836146939"/>
          <c:h val="0.63877349485035106"/>
        </c:manualLayout>
      </c:layout>
      <c:pie3DChart>
        <c:varyColors val="1"/>
        <c:ser>
          <c:idx val="0"/>
          <c:order val="0"/>
          <c:dPt>
            <c:idx val="0"/>
            <c:bubble3D val="0"/>
            <c:spPr>
              <a:solidFill>
                <a:srgbClr val="4F81BD"/>
              </a:solidFill>
              <a:ln>
                <a:solidFill>
                  <a:srgbClr val="4F81BD"/>
                </a:solidFill>
              </a:ln>
            </c:spPr>
          </c:dPt>
          <c:dPt>
            <c:idx val="1"/>
            <c:bubble3D val="0"/>
            <c:spPr>
              <a:noFill/>
            </c:spPr>
          </c:dPt>
          <c:dLbls>
            <c:dLbl>
              <c:idx val="0"/>
              <c:layout>
                <c:manualLayout>
                  <c:x val="6.6933257271959729E-2"/>
                  <c:y val="7.7582134500549904E-2"/>
                </c:manualLayout>
              </c:layout>
              <c:showLegendKey val="0"/>
              <c:showVal val="1"/>
              <c:showCatName val="1"/>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800">
                    <a:latin typeface="Century Gothic" panose="020B0502020202020204" pitchFamily="34" charset="0"/>
                    <a:cs typeface="Times New Roman" panose="02020603050405020304" pitchFamily="18" charset="0"/>
                  </a:defRPr>
                </a:pPr>
                <a:endParaRPr lang="es-ES"/>
              </a:p>
            </c:txPr>
            <c:showLegendKey val="0"/>
            <c:showVal val="1"/>
            <c:showCatName val="1"/>
            <c:showSerName val="0"/>
            <c:showPercent val="1"/>
            <c:showBubbleSize val="0"/>
            <c:showLeaderLines val="1"/>
            <c:extLst>
              <c:ext xmlns:c15="http://schemas.microsoft.com/office/drawing/2012/chart" uri="{CE6537A1-D6FC-4f65-9D91-7224C49458BB}"/>
            </c:extLst>
          </c:dLbls>
          <c:cat>
            <c:strRef>
              <c:f>'Cuadros (2)'!$A$378:$A$379</c:f>
              <c:strCache>
                <c:ptCount val="2"/>
                <c:pt idx="0">
                  <c:v>No</c:v>
                </c:pt>
                <c:pt idx="1">
                  <c:v>Si</c:v>
                </c:pt>
              </c:strCache>
            </c:strRef>
          </c:cat>
          <c:val>
            <c:numRef>
              <c:f>'Cuadros (2)'!$C$378:$C$379</c:f>
              <c:numCache>
                <c:formatCode>0%</c:formatCode>
                <c:ptCount val="2"/>
                <c:pt idx="0">
                  <c:v>0.67277486910994766</c:v>
                </c:pt>
                <c:pt idx="1">
                  <c:v>0.32722513089005234</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82834441414668"/>
          <c:y val="2.60454411026338E-2"/>
          <c:w val="0.87023131836146939"/>
          <c:h val="0.73300817018347664"/>
        </c:manualLayout>
      </c:layout>
      <c:barChart>
        <c:barDir val="col"/>
        <c:grouping val="clustered"/>
        <c:varyColors val="1"/>
        <c:ser>
          <c:idx val="0"/>
          <c:order val="0"/>
          <c:invertIfNegative val="0"/>
          <c:dPt>
            <c:idx val="1"/>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'Cuadros (2)'!$A$560:$A$565</c:f>
              <c:strCache>
                <c:ptCount val="6"/>
                <c:pt idx="0">
                  <c:v>401 a 500 dólares</c:v>
                </c:pt>
                <c:pt idx="1">
                  <c:v>301 a 400 dólares</c:v>
                </c:pt>
                <c:pt idx="2">
                  <c:v>501 a 600 dólares</c:v>
                </c:pt>
                <c:pt idx="3">
                  <c:v>200 a 300 dólares</c:v>
                </c:pt>
                <c:pt idx="4">
                  <c:v>Menos de 200 dólares mes</c:v>
                </c:pt>
                <c:pt idx="5">
                  <c:v>601 a 700 dólares</c:v>
                </c:pt>
              </c:strCache>
            </c:strRef>
          </c:cat>
          <c:val>
            <c:numRef>
              <c:f>'Cuadros (2)'!$C$560:$C$565</c:f>
              <c:numCache>
                <c:formatCode>0%</c:formatCode>
                <c:ptCount val="6"/>
                <c:pt idx="0">
                  <c:v>0.31128404669260701</c:v>
                </c:pt>
                <c:pt idx="1">
                  <c:v>0.24124513618677043</c:v>
                </c:pt>
                <c:pt idx="2">
                  <c:v>0.21011673151750973</c:v>
                </c:pt>
                <c:pt idx="3">
                  <c:v>0.14007782101167315</c:v>
                </c:pt>
                <c:pt idx="4">
                  <c:v>6.2256809338521402E-2</c:v>
                </c:pt>
                <c:pt idx="5">
                  <c:v>3.5019455252918288E-2</c:v>
                </c:pt>
              </c:numCache>
            </c:numRef>
          </c:val>
        </c:ser>
        <c:dLbls>
          <c:showLegendKey val="0"/>
          <c:showVal val="0"/>
          <c:showCatName val="0"/>
          <c:showSerName val="0"/>
          <c:showPercent val="0"/>
          <c:showBubbleSize val="0"/>
        </c:dLbls>
        <c:gapWidth val="100"/>
        <c:axId val="212178288"/>
        <c:axId val="212178680"/>
      </c:barChart>
      <c:catAx>
        <c:axId val="212178288"/>
        <c:scaling>
          <c:orientation val="minMax"/>
        </c:scaling>
        <c:delete val="0"/>
        <c:axPos val="b"/>
        <c:numFmt formatCode="General" sourceLinked="1"/>
        <c:majorTickMark val="out"/>
        <c:minorTickMark val="none"/>
        <c:tickLblPos val="nextTo"/>
        <c:txPr>
          <a:bodyPr rot="0" vert="horz"/>
          <a:lstStyle/>
          <a:p>
            <a:pPr>
              <a:defRPr/>
            </a:pPr>
            <a:endParaRPr lang="es-ES"/>
          </a:p>
        </c:txPr>
        <c:crossAx val="212178680"/>
        <c:crosses val="autoZero"/>
        <c:auto val="1"/>
        <c:lblAlgn val="ctr"/>
        <c:lblOffset val="100"/>
        <c:tickLblSkip val="1"/>
        <c:noMultiLvlLbl val="0"/>
      </c:catAx>
      <c:valAx>
        <c:axId val="212178680"/>
        <c:scaling>
          <c:orientation val="minMax"/>
          <c:max val="0.4"/>
        </c:scaling>
        <c:delete val="0"/>
        <c:axPos val="l"/>
        <c:majorGridlines/>
        <c:numFmt formatCode="0%" sourceLinked="1"/>
        <c:majorTickMark val="out"/>
        <c:minorTickMark val="none"/>
        <c:tickLblPos val="nextTo"/>
        <c:crossAx val="212178288"/>
        <c:crosses val="autoZero"/>
        <c:crossBetween val="between"/>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82834441414668"/>
          <c:y val="6.8674091313745356E-2"/>
          <c:w val="0.87023131836146939"/>
          <c:h val="0.69037975549390374"/>
        </c:manualLayout>
      </c:layout>
      <c:barChart>
        <c:barDir val="col"/>
        <c:grouping val="clustered"/>
        <c:varyColors val="1"/>
        <c:ser>
          <c:idx val="0"/>
          <c:order val="0"/>
          <c:invertIfNegative val="0"/>
          <c:dPt>
            <c:idx val="1"/>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'Cuadros (2)'!$A$537:$A$542</c:f>
              <c:strCache>
                <c:ptCount val="6"/>
                <c:pt idx="0">
                  <c:v>701 a 800 dólares</c:v>
                </c:pt>
                <c:pt idx="1">
                  <c:v>601 a 700 dólares</c:v>
                </c:pt>
                <c:pt idx="2">
                  <c:v>801 a 900 dólares</c:v>
                </c:pt>
                <c:pt idx="3">
                  <c:v>501 a 600 dólares</c:v>
                </c:pt>
                <c:pt idx="4">
                  <c:v>Más de 1.000 dólares mes</c:v>
                </c:pt>
                <c:pt idx="5">
                  <c:v>901 a 1.000 dólares</c:v>
                </c:pt>
              </c:strCache>
            </c:strRef>
          </c:cat>
          <c:val>
            <c:numRef>
              <c:f>'Cuadros (2)'!$C$537:$C$542</c:f>
              <c:numCache>
                <c:formatCode>0%</c:formatCode>
                <c:ptCount val="6"/>
                <c:pt idx="0">
                  <c:v>0.30399999999999999</c:v>
                </c:pt>
                <c:pt idx="1">
                  <c:v>0.28000000000000003</c:v>
                </c:pt>
                <c:pt idx="2">
                  <c:v>0.2</c:v>
                </c:pt>
                <c:pt idx="3">
                  <c:v>0.128</c:v>
                </c:pt>
                <c:pt idx="4">
                  <c:v>4.8000000000000001E-2</c:v>
                </c:pt>
                <c:pt idx="5">
                  <c:v>0.04</c:v>
                </c:pt>
              </c:numCache>
            </c:numRef>
          </c:val>
        </c:ser>
        <c:dLbls>
          <c:showLegendKey val="0"/>
          <c:showVal val="0"/>
          <c:showCatName val="0"/>
          <c:showSerName val="0"/>
          <c:showPercent val="0"/>
          <c:showBubbleSize val="0"/>
        </c:dLbls>
        <c:gapWidth val="100"/>
        <c:axId val="212179464"/>
        <c:axId val="212179856"/>
      </c:barChart>
      <c:catAx>
        <c:axId val="212179464"/>
        <c:scaling>
          <c:orientation val="minMax"/>
        </c:scaling>
        <c:delete val="0"/>
        <c:axPos val="b"/>
        <c:numFmt formatCode="General" sourceLinked="1"/>
        <c:majorTickMark val="out"/>
        <c:minorTickMark val="none"/>
        <c:tickLblPos val="nextTo"/>
        <c:txPr>
          <a:bodyPr rot="0" vert="horz"/>
          <a:lstStyle/>
          <a:p>
            <a:pPr>
              <a:defRPr/>
            </a:pPr>
            <a:endParaRPr lang="es-ES"/>
          </a:p>
        </c:txPr>
        <c:crossAx val="212179856"/>
        <c:crosses val="autoZero"/>
        <c:auto val="1"/>
        <c:lblAlgn val="ctr"/>
        <c:lblOffset val="100"/>
        <c:tickLblSkip val="1"/>
        <c:noMultiLvlLbl val="0"/>
      </c:catAx>
      <c:valAx>
        <c:axId val="212179856"/>
        <c:scaling>
          <c:orientation val="minMax"/>
          <c:max val="0.4"/>
        </c:scaling>
        <c:delete val="0"/>
        <c:axPos val="l"/>
        <c:majorGridlines/>
        <c:numFmt formatCode="0%" sourceLinked="1"/>
        <c:majorTickMark val="out"/>
        <c:minorTickMark val="none"/>
        <c:tickLblPos val="nextTo"/>
        <c:crossAx val="212179464"/>
        <c:crosses val="autoZero"/>
        <c:crossBetween val="between"/>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644054700992824E-2"/>
          <c:y val="9.7195484654710493E-2"/>
          <c:w val="0.4499535405157003"/>
          <c:h val="0.81139163043814799"/>
        </c:manualLayout>
      </c:layout>
      <c:pieChart>
        <c:varyColors val="1"/>
        <c:ser>
          <c:idx val="0"/>
          <c:order val="0"/>
          <c:tx>
            <c:strRef>
              <c:f>Hoja1!$B$1</c:f>
              <c:strCache>
                <c:ptCount val="1"/>
                <c:pt idx="0">
                  <c:v>% de Mercado</c:v>
                </c:pt>
              </c:strCache>
            </c:strRef>
          </c:tx>
          <c:dLbls>
            <c:dLbl>
              <c:idx val="5"/>
              <c:layout>
                <c:manualLayout>
                  <c:x val="-3.721828521434821E-2"/>
                  <c:y val="-1.2513487897346165E-2"/>
                </c:manualLayout>
              </c:layou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6.2182852143482063E-2"/>
                  <c:y val="-1.3874671916010498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2000" b="1">
                    <a:latin typeface="Century Gothic" panose="020B0502020202020204" pitchFamily="34" charset="0"/>
                  </a:defRPr>
                </a:pPr>
                <a:endParaRPr lang="es-ES"/>
              </a:p>
            </c:txPr>
            <c:showLegendKey val="0"/>
            <c:showVal val="0"/>
            <c:showCatName val="0"/>
            <c:showSerName val="0"/>
            <c:showPercent val="1"/>
            <c:showBubbleSize val="0"/>
            <c:showLeaderLines val="1"/>
            <c:extLst>
              <c:ext xmlns:c15="http://schemas.microsoft.com/office/drawing/2012/chart" uri="{CE6537A1-D6FC-4f65-9D91-7224C49458BB}">
                <c15:layout/>
              </c:ext>
            </c:extLst>
          </c:dLbls>
          <c:cat>
            <c:strRef>
              <c:f>Hoja1!$A$2:$A$7</c:f>
              <c:strCache>
                <c:ptCount val="6"/>
                <c:pt idx="0">
                  <c:v>Clínica Nuestra Señora de Guadalupe</c:v>
                </c:pt>
                <c:pt idx="1">
                  <c:v>Comunidad Terapéutica Vivir</c:v>
                </c:pt>
                <c:pt idx="2">
                  <c:v>Comunidad Terapéutica San José Marina</c:v>
                </c:pt>
                <c:pt idx="3">
                  <c:v>PSICOMED</c:v>
                </c:pt>
                <c:pt idx="4">
                  <c:v>Centro Terapéutico Dulce Refugio</c:v>
                </c:pt>
                <c:pt idx="5">
                  <c:v>Centro Terapéutico Fuente de Amor y Paz</c:v>
                </c:pt>
              </c:strCache>
            </c:strRef>
          </c:cat>
          <c:val>
            <c:numRef>
              <c:f>Hoja1!$B$2:$B$7</c:f>
              <c:numCache>
                <c:formatCode>General</c:formatCode>
                <c:ptCount val="6"/>
                <c:pt idx="0">
                  <c:v>40</c:v>
                </c:pt>
                <c:pt idx="1">
                  <c:v>22</c:v>
                </c:pt>
                <c:pt idx="2">
                  <c:v>20</c:v>
                </c:pt>
                <c:pt idx="3">
                  <c:v>8</c:v>
                </c:pt>
                <c:pt idx="4">
                  <c:v>6</c:v>
                </c:pt>
                <c:pt idx="5">
                  <c:v>4</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56244849057175461"/>
          <c:y val="0.11254305077213643"/>
          <c:w val="0.42793136621183497"/>
          <c:h val="0.77491389845572711"/>
        </c:manualLayout>
      </c:layout>
      <c:overlay val="0"/>
      <c:txPr>
        <a:bodyPr/>
        <a:lstStyle/>
        <a:p>
          <a:pPr>
            <a:defRPr sz="1600"/>
          </a:pPr>
          <a:endParaRPr lang="es-E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82834441414668"/>
          <c:y val="4.4632216698257503E-2"/>
          <c:w val="0.87023131836146939"/>
          <c:h val="0.7144213771052581"/>
        </c:manualLayout>
      </c:layout>
      <c:barChart>
        <c:barDir val="col"/>
        <c:grouping val="clustered"/>
        <c:varyColors val="1"/>
        <c:ser>
          <c:idx val="0"/>
          <c:order val="0"/>
          <c:invertIfNegative val="0"/>
          <c:dPt>
            <c:idx val="1"/>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'Cuadros (2)'!$A$422:$A$427</c:f>
              <c:strCache>
                <c:ptCount val="6"/>
                <c:pt idx="0">
                  <c:v>Hermano/a</c:v>
                </c:pt>
                <c:pt idx="1">
                  <c:v>Abuelo/a</c:v>
                </c:pt>
                <c:pt idx="2">
                  <c:v>El Encuestado</c:v>
                </c:pt>
                <c:pt idx="3">
                  <c:v>Hijo/a</c:v>
                </c:pt>
                <c:pt idx="4">
                  <c:v>Padre</c:v>
                </c:pt>
                <c:pt idx="5">
                  <c:v>Madre</c:v>
                </c:pt>
              </c:strCache>
            </c:strRef>
          </c:cat>
          <c:val>
            <c:numRef>
              <c:f>'Cuadros (2)'!$C$422:$C$427</c:f>
              <c:numCache>
                <c:formatCode>0%</c:formatCode>
                <c:ptCount val="6"/>
                <c:pt idx="0">
                  <c:v>0.28799999999999998</c:v>
                </c:pt>
                <c:pt idx="1">
                  <c:v>0.28000000000000003</c:v>
                </c:pt>
                <c:pt idx="2">
                  <c:v>0.26400000000000001</c:v>
                </c:pt>
                <c:pt idx="3">
                  <c:v>0.13600000000000001</c:v>
                </c:pt>
                <c:pt idx="4">
                  <c:v>1.6E-2</c:v>
                </c:pt>
                <c:pt idx="5">
                  <c:v>1.6E-2</c:v>
                </c:pt>
              </c:numCache>
            </c:numRef>
          </c:val>
        </c:ser>
        <c:dLbls>
          <c:showLegendKey val="0"/>
          <c:showVal val="0"/>
          <c:showCatName val="0"/>
          <c:showSerName val="0"/>
          <c:showPercent val="0"/>
          <c:showBubbleSize val="0"/>
        </c:dLbls>
        <c:gapWidth val="100"/>
        <c:axId val="211301392"/>
        <c:axId val="211301784"/>
      </c:barChart>
      <c:catAx>
        <c:axId val="211301392"/>
        <c:scaling>
          <c:orientation val="minMax"/>
        </c:scaling>
        <c:delete val="0"/>
        <c:axPos val="b"/>
        <c:numFmt formatCode="General" sourceLinked="1"/>
        <c:majorTickMark val="out"/>
        <c:minorTickMark val="none"/>
        <c:tickLblPos val="nextTo"/>
        <c:txPr>
          <a:bodyPr rot="0" vert="horz"/>
          <a:lstStyle/>
          <a:p>
            <a:pPr>
              <a:defRPr/>
            </a:pPr>
            <a:endParaRPr lang="es-ES"/>
          </a:p>
        </c:txPr>
        <c:crossAx val="211301784"/>
        <c:crosses val="autoZero"/>
        <c:auto val="1"/>
        <c:lblAlgn val="ctr"/>
        <c:lblOffset val="100"/>
        <c:tickLblSkip val="1"/>
        <c:noMultiLvlLbl val="0"/>
      </c:catAx>
      <c:valAx>
        <c:axId val="211301784"/>
        <c:scaling>
          <c:orientation val="minMax"/>
        </c:scaling>
        <c:delete val="0"/>
        <c:axPos val="l"/>
        <c:majorGridlines/>
        <c:numFmt formatCode="0%" sourceLinked="1"/>
        <c:majorTickMark val="out"/>
        <c:minorTickMark val="none"/>
        <c:tickLblPos val="nextTo"/>
        <c:crossAx val="211301392"/>
        <c:crosses val="autoZero"/>
        <c:crossBetween val="between"/>
      </c:valAx>
    </c:plotArea>
    <c:plotVisOnly val="1"/>
    <c:dispBlanksAs val="gap"/>
    <c:showDLblsOverMax val="0"/>
  </c:chart>
  <c:txPr>
    <a:bodyPr/>
    <a:lstStyle/>
    <a:p>
      <a:pPr>
        <a:defRPr sz="1100">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82834441414668"/>
          <c:y val="5.9582715005006379E-2"/>
          <c:w val="0.87023131836146939"/>
          <c:h val="0.69947116499030992"/>
        </c:manualLayout>
      </c:layout>
      <c:barChart>
        <c:barDir val="col"/>
        <c:grouping val="clustered"/>
        <c:varyColors val="1"/>
        <c:ser>
          <c:idx val="0"/>
          <c:order val="0"/>
          <c:invertIfNegative val="0"/>
          <c:dPt>
            <c:idx val="1"/>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'Cuadros (2)'!$A$449:$A$454</c:f>
              <c:strCache>
                <c:ptCount val="6"/>
                <c:pt idx="0">
                  <c:v>más de 60 años</c:v>
                </c:pt>
                <c:pt idx="1">
                  <c:v>21 a 30 años</c:v>
                </c:pt>
                <c:pt idx="2">
                  <c:v>51 a 60 años</c:v>
                </c:pt>
                <c:pt idx="3">
                  <c:v>10 a 20 años</c:v>
                </c:pt>
                <c:pt idx="4">
                  <c:v>41 a 50 años</c:v>
                </c:pt>
                <c:pt idx="5">
                  <c:v>31 a 40 años</c:v>
                </c:pt>
              </c:strCache>
            </c:strRef>
          </c:cat>
          <c:val>
            <c:numRef>
              <c:f>'Cuadros (2)'!$C$449:$C$454</c:f>
              <c:numCache>
                <c:formatCode>0%</c:formatCode>
                <c:ptCount val="6"/>
                <c:pt idx="0">
                  <c:v>0.33600000000000002</c:v>
                </c:pt>
                <c:pt idx="1">
                  <c:v>0.24</c:v>
                </c:pt>
                <c:pt idx="2">
                  <c:v>0.16</c:v>
                </c:pt>
                <c:pt idx="3">
                  <c:v>0.16</c:v>
                </c:pt>
                <c:pt idx="4">
                  <c:v>6.4000000000000001E-2</c:v>
                </c:pt>
                <c:pt idx="5">
                  <c:v>0.04</c:v>
                </c:pt>
              </c:numCache>
            </c:numRef>
          </c:val>
        </c:ser>
        <c:dLbls>
          <c:showLegendKey val="0"/>
          <c:showVal val="0"/>
          <c:showCatName val="0"/>
          <c:showSerName val="0"/>
          <c:showPercent val="0"/>
          <c:showBubbleSize val="0"/>
        </c:dLbls>
        <c:gapWidth val="100"/>
        <c:axId val="211302568"/>
        <c:axId val="211302960"/>
      </c:barChart>
      <c:catAx>
        <c:axId val="211302568"/>
        <c:scaling>
          <c:orientation val="minMax"/>
        </c:scaling>
        <c:delete val="0"/>
        <c:axPos val="b"/>
        <c:numFmt formatCode="General" sourceLinked="1"/>
        <c:majorTickMark val="out"/>
        <c:minorTickMark val="none"/>
        <c:tickLblPos val="nextTo"/>
        <c:txPr>
          <a:bodyPr rot="0" vert="horz"/>
          <a:lstStyle/>
          <a:p>
            <a:pPr>
              <a:defRPr/>
            </a:pPr>
            <a:endParaRPr lang="es-ES"/>
          </a:p>
        </c:txPr>
        <c:crossAx val="211302960"/>
        <c:crosses val="autoZero"/>
        <c:auto val="1"/>
        <c:lblAlgn val="ctr"/>
        <c:lblOffset val="100"/>
        <c:tickLblSkip val="1"/>
        <c:noMultiLvlLbl val="0"/>
      </c:catAx>
      <c:valAx>
        <c:axId val="211302960"/>
        <c:scaling>
          <c:orientation val="minMax"/>
        </c:scaling>
        <c:delete val="0"/>
        <c:axPos val="l"/>
        <c:majorGridlines/>
        <c:numFmt formatCode="0%" sourceLinked="1"/>
        <c:majorTickMark val="out"/>
        <c:minorTickMark val="none"/>
        <c:tickLblPos val="nextTo"/>
        <c:crossAx val="211302568"/>
        <c:crosses val="autoZero"/>
        <c:crossBetween val="between"/>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depthPercent val="100"/>
      <c:rAngAx val="0"/>
      <c:perspective val="0"/>
    </c:view3D>
    <c:floor>
      <c:thickness val="0"/>
    </c:floor>
    <c:sideWall>
      <c:thickness val="0"/>
    </c:sideWall>
    <c:backWall>
      <c:thickness val="0"/>
    </c:backWall>
    <c:plotArea>
      <c:layout>
        <c:manualLayout>
          <c:layoutTarget val="inner"/>
          <c:xMode val="edge"/>
          <c:yMode val="edge"/>
          <c:x val="8.8627390631545663E-2"/>
          <c:y val="0.12028028170686809"/>
          <c:w val="0.87023131836146939"/>
          <c:h val="0.63877349485035106"/>
        </c:manualLayout>
      </c:layout>
      <c:pie3DChart>
        <c:varyColors val="1"/>
        <c:ser>
          <c:idx val="0"/>
          <c:order val="0"/>
          <c:dPt>
            <c:idx val="1"/>
            <c:bubble3D val="0"/>
            <c:spPr>
              <a:solidFill>
                <a:srgbClr val="FFC000"/>
              </a:solidFill>
            </c:spPr>
          </c:dPt>
          <c:dLbls>
            <c:dLbl>
              <c:idx val="0"/>
              <c:layout>
                <c:manualLayout>
                  <c:x val="7.9241597147774373E-2"/>
                  <c:y val="7.3557796225698038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0158163156434713E-2"/>
                  <c:y val="-6.8990154511229085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latin typeface="Times New Roman" panose="02020603050405020304" pitchFamily="18" charset="0"/>
                    <a:cs typeface="Times New Roman" panose="02020603050405020304" pitchFamily="18" charset="0"/>
                  </a:defRPr>
                </a:pPr>
                <a:endParaRPr lang="es-ES"/>
              </a:p>
            </c:txPr>
            <c:showLegendKey val="0"/>
            <c:showVal val="1"/>
            <c:showCatName val="1"/>
            <c:showSerName val="0"/>
            <c:showPercent val="1"/>
            <c:showBubbleSize val="0"/>
            <c:showLeaderLines val="1"/>
            <c:extLst>
              <c:ext xmlns:c15="http://schemas.microsoft.com/office/drawing/2012/chart" uri="{CE6537A1-D6FC-4f65-9D91-7224C49458BB}"/>
            </c:extLst>
          </c:dLbls>
          <c:cat>
            <c:strRef>
              <c:f>'Cuadros (2)'!$A$378:$A$379</c:f>
              <c:strCache>
                <c:ptCount val="2"/>
                <c:pt idx="0">
                  <c:v>No</c:v>
                </c:pt>
                <c:pt idx="1">
                  <c:v>Si</c:v>
                </c:pt>
              </c:strCache>
            </c:strRef>
          </c:cat>
          <c:val>
            <c:numRef>
              <c:f>'Cuadros (2)'!$C$378:$C$379</c:f>
              <c:numCache>
                <c:formatCode>0%</c:formatCode>
                <c:ptCount val="2"/>
                <c:pt idx="0">
                  <c:v>0.67277486910994766</c:v>
                </c:pt>
                <c:pt idx="1">
                  <c:v>0.32722513089005234</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070489897682977"/>
          <c:y val="0.12028022371314651"/>
          <c:w val="0.66239292858345755"/>
          <c:h val="0.63877349485035106"/>
        </c:manualLayout>
      </c:layout>
      <c:barChart>
        <c:barDir val="bar"/>
        <c:grouping val="clustered"/>
        <c:varyColors val="1"/>
        <c:ser>
          <c:idx val="0"/>
          <c:order val="0"/>
          <c:invertIfNegative val="0"/>
          <c:dPt>
            <c:idx val="1"/>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'Cuadros (2)'!$A$218:$A$222</c:f>
              <c:strCache>
                <c:ptCount val="5"/>
                <c:pt idx="0">
                  <c:v>Centros de Rehabilitación</c:v>
                </c:pt>
                <c:pt idx="1">
                  <c:v>Hospitales y Clínicas privadas</c:v>
                </c:pt>
                <c:pt idx="2">
                  <c:v>Comunidades Terapéuticas</c:v>
                </c:pt>
                <c:pt idx="3">
                  <c:v>Hospitales públicos</c:v>
                </c:pt>
                <c:pt idx="4">
                  <c:v>Fundaciones</c:v>
                </c:pt>
              </c:strCache>
            </c:strRef>
          </c:cat>
          <c:val>
            <c:numRef>
              <c:f>'Cuadros (2)'!$C$218:$C$222</c:f>
              <c:numCache>
                <c:formatCode>0%</c:formatCode>
                <c:ptCount val="5"/>
                <c:pt idx="0">
                  <c:v>0.43717277486910994</c:v>
                </c:pt>
                <c:pt idx="1">
                  <c:v>0.35340314136125656</c:v>
                </c:pt>
                <c:pt idx="2">
                  <c:v>9.1623036649214659E-2</c:v>
                </c:pt>
                <c:pt idx="3">
                  <c:v>6.8062827225130892E-2</c:v>
                </c:pt>
                <c:pt idx="4">
                  <c:v>4.9738219895287955E-2</c:v>
                </c:pt>
              </c:numCache>
            </c:numRef>
          </c:val>
        </c:ser>
        <c:dLbls>
          <c:showLegendKey val="0"/>
          <c:showVal val="0"/>
          <c:showCatName val="0"/>
          <c:showSerName val="0"/>
          <c:showPercent val="0"/>
          <c:showBubbleSize val="0"/>
        </c:dLbls>
        <c:gapWidth val="100"/>
        <c:axId val="212316776"/>
        <c:axId val="212317168"/>
      </c:barChart>
      <c:catAx>
        <c:axId val="212316776"/>
        <c:scaling>
          <c:orientation val="minMax"/>
        </c:scaling>
        <c:delete val="0"/>
        <c:axPos val="l"/>
        <c:numFmt formatCode="General" sourceLinked="1"/>
        <c:majorTickMark val="out"/>
        <c:minorTickMark val="none"/>
        <c:tickLblPos val="nextTo"/>
        <c:txPr>
          <a:bodyPr rot="0" vert="horz"/>
          <a:lstStyle/>
          <a:p>
            <a:pPr>
              <a:defRPr/>
            </a:pPr>
            <a:endParaRPr lang="es-ES"/>
          </a:p>
        </c:txPr>
        <c:crossAx val="212317168"/>
        <c:crosses val="autoZero"/>
        <c:auto val="1"/>
        <c:lblAlgn val="ctr"/>
        <c:lblOffset val="100"/>
        <c:noMultiLvlLbl val="0"/>
      </c:catAx>
      <c:valAx>
        <c:axId val="212317168"/>
        <c:scaling>
          <c:orientation val="minMax"/>
        </c:scaling>
        <c:delete val="0"/>
        <c:axPos val="b"/>
        <c:majorGridlines/>
        <c:numFmt formatCode="0%" sourceLinked="1"/>
        <c:majorTickMark val="out"/>
        <c:minorTickMark val="none"/>
        <c:tickLblPos val="nextTo"/>
        <c:crossAx val="212316776"/>
        <c:crosses val="autoZero"/>
        <c:crossBetween val="between"/>
        <c:majorUnit val="0.1"/>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1"/>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Hoja1!$A$2:$A$8</c:f>
              <c:strCache>
                <c:ptCount val="7"/>
                <c:pt idx="0">
                  <c:v>Centro Ambulatorio de Salud Mental “San Lázaro”</c:v>
                </c:pt>
                <c:pt idx="1">
                  <c:v>Centro Terapéutico Dulce Refugio</c:v>
                </c:pt>
                <c:pt idx="2">
                  <c:v>Centro Terapéutico Fuente de Amor y Paz</c:v>
                </c:pt>
                <c:pt idx="3">
                  <c:v>PSICOMED</c:v>
                </c:pt>
                <c:pt idx="4">
                  <c:v>Comunidad Terapéutica San José Marina</c:v>
                </c:pt>
                <c:pt idx="5">
                  <c:v>Comunidad terapéutica VIVIR</c:v>
                </c:pt>
                <c:pt idx="6">
                  <c:v>Clínica Nuestra Señora de Guadalupe</c:v>
                </c:pt>
              </c:strCache>
            </c:strRef>
          </c:cat>
          <c:val>
            <c:numRef>
              <c:f>Hoja1!$C$2:$C$8</c:f>
              <c:numCache>
                <c:formatCode>0%</c:formatCode>
                <c:ptCount val="7"/>
                <c:pt idx="0">
                  <c:v>0.03</c:v>
                </c:pt>
                <c:pt idx="1">
                  <c:v>0.1</c:v>
                </c:pt>
                <c:pt idx="2">
                  <c:v>0.1</c:v>
                </c:pt>
                <c:pt idx="3">
                  <c:v>0.11</c:v>
                </c:pt>
                <c:pt idx="4">
                  <c:v>0.16</c:v>
                </c:pt>
                <c:pt idx="5">
                  <c:v>0.24</c:v>
                </c:pt>
                <c:pt idx="6">
                  <c:v>0.26</c:v>
                </c:pt>
              </c:numCache>
            </c:numRef>
          </c:val>
        </c:ser>
        <c:dLbls>
          <c:showLegendKey val="0"/>
          <c:showVal val="0"/>
          <c:showCatName val="0"/>
          <c:showSerName val="0"/>
          <c:showPercent val="0"/>
          <c:showBubbleSize val="0"/>
        </c:dLbls>
        <c:gapWidth val="150"/>
        <c:axId val="212317952"/>
        <c:axId val="212318344"/>
      </c:barChart>
      <c:catAx>
        <c:axId val="212317952"/>
        <c:scaling>
          <c:orientation val="minMax"/>
        </c:scaling>
        <c:delete val="0"/>
        <c:axPos val="l"/>
        <c:numFmt formatCode="General" sourceLinked="0"/>
        <c:majorTickMark val="out"/>
        <c:minorTickMark val="none"/>
        <c:tickLblPos val="nextTo"/>
        <c:crossAx val="212318344"/>
        <c:crosses val="autoZero"/>
        <c:auto val="1"/>
        <c:lblAlgn val="ctr"/>
        <c:lblOffset val="100"/>
        <c:noMultiLvlLbl val="0"/>
      </c:catAx>
      <c:valAx>
        <c:axId val="212318344"/>
        <c:scaling>
          <c:orientation val="minMax"/>
        </c:scaling>
        <c:delete val="0"/>
        <c:axPos val="b"/>
        <c:majorGridlines/>
        <c:numFmt formatCode="0%" sourceLinked="1"/>
        <c:majorTickMark val="out"/>
        <c:minorTickMark val="none"/>
        <c:tickLblPos val="nextTo"/>
        <c:crossAx val="21231795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7581435247423342"/>
          <c:y val="0.12028022371314651"/>
          <c:w val="0.69243505537417571"/>
          <c:h val="0.63877349485035106"/>
        </c:manualLayout>
      </c:layout>
      <c:barChart>
        <c:barDir val="bar"/>
        <c:grouping val="clustered"/>
        <c:varyColors val="1"/>
        <c:ser>
          <c:idx val="0"/>
          <c:order val="0"/>
          <c:invertIfNegative val="0"/>
          <c:dPt>
            <c:idx val="1"/>
            <c:invertIfNegative val="0"/>
            <c:bubble3D val="0"/>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'Cuadros (2)'!$A$332:$A$336</c:f>
              <c:strCache>
                <c:ptCount val="5"/>
                <c:pt idx="0">
                  <c:v>Recomendación Familiares</c:v>
                </c:pt>
                <c:pt idx="1">
                  <c:v>Recomendación Amigos</c:v>
                </c:pt>
                <c:pt idx="2">
                  <c:v>Flyers / Hojas Volantes</c:v>
                </c:pt>
                <c:pt idx="3">
                  <c:v>Página Web</c:v>
                </c:pt>
                <c:pt idx="4">
                  <c:v>Revista</c:v>
                </c:pt>
              </c:strCache>
            </c:strRef>
          </c:cat>
          <c:val>
            <c:numRef>
              <c:f>'Cuadros (2)'!$C$332:$C$336</c:f>
              <c:numCache>
                <c:formatCode>0%</c:formatCode>
                <c:ptCount val="5"/>
                <c:pt idx="0">
                  <c:v>0.52970297029702973</c:v>
                </c:pt>
                <c:pt idx="1">
                  <c:v>0.32178217821782179</c:v>
                </c:pt>
                <c:pt idx="2">
                  <c:v>0.10891089108910891</c:v>
                </c:pt>
                <c:pt idx="3">
                  <c:v>2.4752475247524754E-2</c:v>
                </c:pt>
                <c:pt idx="4">
                  <c:v>1.4851485148514851E-2</c:v>
                </c:pt>
              </c:numCache>
            </c:numRef>
          </c:val>
        </c:ser>
        <c:dLbls>
          <c:showLegendKey val="0"/>
          <c:showVal val="0"/>
          <c:showCatName val="0"/>
          <c:showSerName val="0"/>
          <c:showPercent val="0"/>
          <c:showBubbleSize val="0"/>
        </c:dLbls>
        <c:gapWidth val="100"/>
        <c:axId val="212319128"/>
        <c:axId val="212319520"/>
      </c:barChart>
      <c:catAx>
        <c:axId val="212319128"/>
        <c:scaling>
          <c:orientation val="minMax"/>
        </c:scaling>
        <c:delete val="0"/>
        <c:axPos val="l"/>
        <c:numFmt formatCode="General" sourceLinked="1"/>
        <c:majorTickMark val="out"/>
        <c:minorTickMark val="none"/>
        <c:tickLblPos val="nextTo"/>
        <c:txPr>
          <a:bodyPr rot="0" vert="horz"/>
          <a:lstStyle/>
          <a:p>
            <a:pPr>
              <a:defRPr/>
            </a:pPr>
            <a:endParaRPr lang="es-ES"/>
          </a:p>
        </c:txPr>
        <c:crossAx val="212319520"/>
        <c:crosses val="autoZero"/>
        <c:auto val="1"/>
        <c:lblAlgn val="ctr"/>
        <c:lblOffset val="100"/>
        <c:noMultiLvlLbl val="0"/>
      </c:catAx>
      <c:valAx>
        <c:axId val="212319520"/>
        <c:scaling>
          <c:orientation val="minMax"/>
        </c:scaling>
        <c:delete val="0"/>
        <c:axPos val="b"/>
        <c:majorGridlines/>
        <c:numFmt formatCode="0%" sourceLinked="1"/>
        <c:majorTickMark val="out"/>
        <c:minorTickMark val="none"/>
        <c:tickLblPos val="nextTo"/>
        <c:crossAx val="212319128"/>
        <c:crosses val="autoZero"/>
        <c:crossBetween val="between"/>
        <c:majorUnit val="0.1"/>
      </c:valAx>
    </c:plotArea>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s-E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60"/>
      <c:depthPercent val="100"/>
      <c:rAngAx val="0"/>
      <c:perspective val="0"/>
    </c:view3D>
    <c:floor>
      <c:thickness val="0"/>
    </c:floor>
    <c:sideWall>
      <c:thickness val="0"/>
    </c:sideWall>
    <c:backWall>
      <c:thickness val="0"/>
    </c:backWall>
    <c:plotArea>
      <c:layout>
        <c:manualLayout>
          <c:layoutTarget val="inner"/>
          <c:xMode val="edge"/>
          <c:yMode val="edge"/>
          <c:x val="8.8627390631545663E-2"/>
          <c:y val="0.12028028170686809"/>
          <c:w val="0.87023131836146939"/>
          <c:h val="0.63877349485035106"/>
        </c:manualLayout>
      </c:layout>
      <c:pie3DChart>
        <c:varyColors val="1"/>
        <c:ser>
          <c:idx val="0"/>
          <c:order val="0"/>
          <c:dPt>
            <c:idx val="1"/>
            <c:bubble3D val="0"/>
            <c:spPr>
              <a:solidFill>
                <a:srgbClr val="FFC000"/>
              </a:solidFill>
            </c:spPr>
          </c:dPt>
          <c:dLbls>
            <c:dLbl>
              <c:idx val="0"/>
              <c:layout>
                <c:manualLayout>
                  <c:x val="-6.6819957364484373E-2"/>
                  <c:y val="0.1037237087445517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6.2950887007668641E-2"/>
                  <c:y val="-5.0890606999916863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a:latin typeface="Times New Roman" panose="02020603050405020304" pitchFamily="18" charset="0"/>
                    <a:cs typeface="Times New Roman" panose="02020603050405020304" pitchFamily="18" charset="0"/>
                  </a:defRPr>
                </a:pPr>
                <a:endParaRPr lang="es-ES"/>
              </a:p>
            </c:txPr>
            <c:showLegendKey val="0"/>
            <c:showVal val="1"/>
            <c:showCatName val="1"/>
            <c:showSerName val="0"/>
            <c:showPercent val="1"/>
            <c:showBubbleSize val="0"/>
            <c:showLeaderLines val="1"/>
            <c:extLst>
              <c:ext xmlns:c15="http://schemas.microsoft.com/office/drawing/2012/chart" uri="{CE6537A1-D6FC-4f65-9D91-7224C49458BB}"/>
            </c:extLst>
          </c:dLbls>
          <c:cat>
            <c:strRef>
              <c:f>'Cuadros (2)'!$A$242:$A$243</c:f>
              <c:strCache>
                <c:ptCount val="2"/>
                <c:pt idx="0">
                  <c:v>No</c:v>
                </c:pt>
                <c:pt idx="1">
                  <c:v>Si</c:v>
                </c:pt>
              </c:strCache>
            </c:strRef>
          </c:cat>
          <c:val>
            <c:numRef>
              <c:f>'Cuadros (2)'!$C$242:$C$243</c:f>
              <c:numCache>
                <c:formatCode>0%</c:formatCode>
                <c:ptCount val="2"/>
                <c:pt idx="0">
                  <c:v>0.90837696335078533</c:v>
                </c:pt>
                <c:pt idx="1">
                  <c:v>9.1623036649214659E-2</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depthPercent val="100"/>
      <c:rAngAx val="0"/>
      <c:perspective val="0"/>
    </c:view3D>
    <c:floor>
      <c:thickness val="0"/>
    </c:floor>
    <c:sideWall>
      <c:thickness val="0"/>
    </c:sideWall>
    <c:backWall>
      <c:thickness val="0"/>
    </c:backWall>
    <c:plotArea>
      <c:layout>
        <c:manualLayout>
          <c:layoutTarget val="inner"/>
          <c:xMode val="edge"/>
          <c:yMode val="edge"/>
          <c:x val="0.12871749024524157"/>
          <c:y val="0.19794419644293115"/>
          <c:w val="0.87023131836146939"/>
          <c:h val="0.63877349485035106"/>
        </c:manualLayout>
      </c:layout>
      <c:pie3DChart>
        <c:varyColors val="1"/>
        <c:ser>
          <c:idx val="0"/>
          <c:order val="0"/>
          <c:dPt>
            <c:idx val="0"/>
            <c:bubble3D val="0"/>
            <c:explosion val="10"/>
            <c:spPr>
              <a:noFill/>
              <a:ln>
                <a:solidFill>
                  <a:sysClr val="window" lastClr="FFFFFF"/>
                </a:solidFill>
              </a:ln>
            </c:spPr>
          </c:dPt>
          <c:dPt>
            <c:idx val="1"/>
            <c:bubble3D val="0"/>
            <c:spPr>
              <a:solidFill>
                <a:srgbClr val="FFC000"/>
              </a:solidFill>
            </c:spPr>
          </c:dPt>
          <c:dLbls>
            <c:dLbl>
              <c:idx val="0"/>
              <c:delete val="1"/>
              <c:extLst>
                <c:ext xmlns:c15="http://schemas.microsoft.com/office/drawing/2012/chart" uri="{CE6537A1-D6FC-4f65-9D91-7224C49458BB}"/>
              </c:extLst>
            </c:dLbl>
            <c:dLbl>
              <c:idx val="1"/>
              <c:layout>
                <c:manualLayout>
                  <c:x val="-6.0158163156434713E-2"/>
                  <c:y val="-6.8990154511229085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800">
                    <a:latin typeface="Century Gothic" panose="020B0502020202020204" pitchFamily="34" charset="0"/>
                    <a:cs typeface="Times New Roman" panose="02020603050405020304" pitchFamily="18" charset="0"/>
                  </a:defRPr>
                </a:pPr>
                <a:endParaRPr lang="es-ES"/>
              </a:p>
            </c:txPr>
            <c:showLegendKey val="0"/>
            <c:showVal val="1"/>
            <c:showCatName val="1"/>
            <c:showSerName val="0"/>
            <c:showPercent val="1"/>
            <c:showBubbleSize val="0"/>
            <c:showLeaderLines val="1"/>
            <c:extLst>
              <c:ext xmlns:c15="http://schemas.microsoft.com/office/drawing/2012/chart" uri="{CE6537A1-D6FC-4f65-9D91-7224C49458BB}"/>
            </c:extLst>
          </c:dLbls>
          <c:cat>
            <c:strRef>
              <c:f>'Cuadros (2)'!$A$378:$A$379</c:f>
              <c:strCache>
                <c:ptCount val="2"/>
                <c:pt idx="0">
                  <c:v>No</c:v>
                </c:pt>
                <c:pt idx="1">
                  <c:v>Si</c:v>
                </c:pt>
              </c:strCache>
            </c:strRef>
          </c:cat>
          <c:val>
            <c:numRef>
              <c:f>'Cuadros (2)'!$C$378:$C$379</c:f>
              <c:numCache>
                <c:formatCode>0%</c:formatCode>
                <c:ptCount val="2"/>
                <c:pt idx="0">
                  <c:v>0.67277486910994766</c:v>
                </c:pt>
                <c:pt idx="1">
                  <c:v>0.32722513089005234</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5F1264-CCFC-42DC-83FB-14511FBE24BC}" type="datetimeFigureOut">
              <a:rPr lang="es-ES" smtClean="0"/>
              <a:t>14/05/2015</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E33740-A38D-4713-B8B4-625DCF0FF512}" type="slidenum">
              <a:rPr lang="es-ES" smtClean="0"/>
              <a:t>‹Nº›</a:t>
            </a:fld>
            <a:endParaRPr lang="es-ES"/>
          </a:p>
        </p:txBody>
      </p:sp>
    </p:spTree>
    <p:extLst>
      <p:ext uri="{BB962C8B-B14F-4D97-AF65-F5344CB8AC3E}">
        <p14:creationId xmlns:p14="http://schemas.microsoft.com/office/powerpoint/2010/main" val="4045135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89ED60-1208-4B29-BF4E-CEFBA73D532C}" type="datetimeFigureOut">
              <a:rPr lang="es-ES" smtClean="0"/>
              <a:t>14/05/2015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C79AC3-FC91-4443-BEA2-3F455EFEC3BE}" type="slidenum">
              <a:rPr lang="es-ES" smtClean="0"/>
              <a:t>‹Nº›</a:t>
            </a:fld>
            <a:endParaRPr lang="es-ES"/>
          </a:p>
        </p:txBody>
      </p:sp>
    </p:spTree>
    <p:extLst>
      <p:ext uri="{BB962C8B-B14F-4D97-AF65-F5344CB8AC3E}">
        <p14:creationId xmlns:p14="http://schemas.microsoft.com/office/powerpoint/2010/main" val="19710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2</a:t>
            </a:fld>
            <a:endParaRPr lang="es-ES" dirty="0"/>
          </a:p>
        </p:txBody>
      </p:sp>
    </p:spTree>
    <p:extLst>
      <p:ext uri="{BB962C8B-B14F-4D97-AF65-F5344CB8AC3E}">
        <p14:creationId xmlns:p14="http://schemas.microsoft.com/office/powerpoint/2010/main" val="1062174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16</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17</a:t>
            </a:fld>
            <a:endParaRPr lang="es-ES"/>
          </a:p>
        </p:txBody>
      </p:sp>
    </p:spTree>
    <p:extLst>
      <p:ext uri="{BB962C8B-B14F-4D97-AF65-F5344CB8AC3E}">
        <p14:creationId xmlns:p14="http://schemas.microsoft.com/office/powerpoint/2010/main" val="677437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18</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19</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20</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21</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22</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23</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24</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25</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8</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26</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27</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28</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29</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30</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31</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32</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9</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10</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11</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12</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13</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14</a:t>
            </a:fld>
            <a:endParaRPr lang="es-ES"/>
          </a:p>
        </p:txBody>
      </p:sp>
    </p:spTree>
    <p:extLst>
      <p:ext uri="{BB962C8B-B14F-4D97-AF65-F5344CB8AC3E}">
        <p14:creationId xmlns:p14="http://schemas.microsoft.com/office/powerpoint/2010/main" val="2982333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75C79AC3-FC91-4443-BEA2-3F455EFEC3BE}" type="slidenum">
              <a:rPr lang="es-ES" smtClean="0"/>
              <a:t>15</a:t>
            </a:fld>
            <a:endParaRPr lang="es-ES"/>
          </a:p>
        </p:txBody>
      </p:sp>
    </p:spTree>
    <p:extLst>
      <p:ext uri="{BB962C8B-B14F-4D97-AF65-F5344CB8AC3E}">
        <p14:creationId xmlns:p14="http://schemas.microsoft.com/office/powerpoint/2010/main" val="298233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1D365479-16D7-495E-A6C8-3A32FDE9D52D}" type="datetimeFigureOut">
              <a:rPr lang="es-ES" smtClean="0"/>
              <a:t>14/05/2015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1C04DE-D90F-48A6-A86D-4180AB4FD934}" type="slidenum">
              <a:rPr lang="es-ES" smtClean="0"/>
              <a:t>‹Nº›</a:t>
            </a:fld>
            <a:endParaRPr lang="es-ES"/>
          </a:p>
        </p:txBody>
      </p:sp>
    </p:spTree>
    <p:extLst>
      <p:ext uri="{BB962C8B-B14F-4D97-AF65-F5344CB8AC3E}">
        <p14:creationId xmlns:p14="http://schemas.microsoft.com/office/powerpoint/2010/main" val="711774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D365479-16D7-495E-A6C8-3A32FDE9D52D}" type="datetimeFigureOut">
              <a:rPr lang="es-ES" smtClean="0"/>
              <a:t>14/05/2015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1C04DE-D90F-48A6-A86D-4180AB4FD934}" type="slidenum">
              <a:rPr lang="es-ES" smtClean="0"/>
              <a:t>‹Nº›</a:t>
            </a:fld>
            <a:endParaRPr lang="es-ES"/>
          </a:p>
        </p:txBody>
      </p:sp>
    </p:spTree>
    <p:extLst>
      <p:ext uri="{BB962C8B-B14F-4D97-AF65-F5344CB8AC3E}">
        <p14:creationId xmlns:p14="http://schemas.microsoft.com/office/powerpoint/2010/main" val="299598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D365479-16D7-495E-A6C8-3A32FDE9D52D}" type="datetimeFigureOut">
              <a:rPr lang="es-ES" smtClean="0"/>
              <a:t>14/05/2015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1C04DE-D90F-48A6-A86D-4180AB4FD934}" type="slidenum">
              <a:rPr lang="es-ES" smtClean="0"/>
              <a:t>‹Nº›</a:t>
            </a:fld>
            <a:endParaRPr lang="es-ES"/>
          </a:p>
        </p:txBody>
      </p:sp>
    </p:spTree>
    <p:extLst>
      <p:ext uri="{BB962C8B-B14F-4D97-AF65-F5344CB8AC3E}">
        <p14:creationId xmlns:p14="http://schemas.microsoft.com/office/powerpoint/2010/main" val="241648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1D365479-16D7-495E-A6C8-3A32FDE9D52D}" type="datetimeFigureOut">
              <a:rPr lang="es-ES" smtClean="0"/>
              <a:t>14/05/2015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1C04DE-D90F-48A6-A86D-4180AB4FD934}" type="slidenum">
              <a:rPr lang="es-ES" smtClean="0"/>
              <a:t>‹Nº›</a:t>
            </a:fld>
            <a:endParaRPr lang="es-ES"/>
          </a:p>
        </p:txBody>
      </p:sp>
    </p:spTree>
    <p:extLst>
      <p:ext uri="{BB962C8B-B14F-4D97-AF65-F5344CB8AC3E}">
        <p14:creationId xmlns:p14="http://schemas.microsoft.com/office/powerpoint/2010/main" val="39955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D365479-16D7-495E-A6C8-3A32FDE9D52D}" type="datetimeFigureOut">
              <a:rPr lang="es-ES" smtClean="0"/>
              <a:t>14/05/2015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1C04DE-D90F-48A6-A86D-4180AB4FD934}" type="slidenum">
              <a:rPr lang="es-ES" smtClean="0"/>
              <a:t>‹Nº›</a:t>
            </a:fld>
            <a:endParaRPr lang="es-ES"/>
          </a:p>
        </p:txBody>
      </p:sp>
    </p:spTree>
    <p:extLst>
      <p:ext uri="{BB962C8B-B14F-4D97-AF65-F5344CB8AC3E}">
        <p14:creationId xmlns:p14="http://schemas.microsoft.com/office/powerpoint/2010/main" val="1557130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1D365479-16D7-495E-A6C8-3A32FDE9D52D}" type="datetimeFigureOut">
              <a:rPr lang="es-ES" smtClean="0"/>
              <a:t>14/05/2015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91C04DE-D90F-48A6-A86D-4180AB4FD934}" type="slidenum">
              <a:rPr lang="es-ES" smtClean="0"/>
              <a:t>‹Nº›</a:t>
            </a:fld>
            <a:endParaRPr lang="es-ES"/>
          </a:p>
        </p:txBody>
      </p:sp>
    </p:spTree>
    <p:extLst>
      <p:ext uri="{BB962C8B-B14F-4D97-AF65-F5344CB8AC3E}">
        <p14:creationId xmlns:p14="http://schemas.microsoft.com/office/powerpoint/2010/main" val="125926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1D365479-16D7-495E-A6C8-3A32FDE9D52D}" type="datetimeFigureOut">
              <a:rPr lang="es-ES" smtClean="0"/>
              <a:t>14/05/2015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91C04DE-D90F-48A6-A86D-4180AB4FD934}" type="slidenum">
              <a:rPr lang="es-ES" smtClean="0"/>
              <a:t>‹Nº›</a:t>
            </a:fld>
            <a:endParaRPr lang="es-ES"/>
          </a:p>
        </p:txBody>
      </p:sp>
    </p:spTree>
    <p:extLst>
      <p:ext uri="{BB962C8B-B14F-4D97-AF65-F5344CB8AC3E}">
        <p14:creationId xmlns:p14="http://schemas.microsoft.com/office/powerpoint/2010/main" val="29190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1D365479-16D7-495E-A6C8-3A32FDE9D52D}" type="datetimeFigureOut">
              <a:rPr lang="es-ES" smtClean="0"/>
              <a:t>14/05/2015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91C04DE-D90F-48A6-A86D-4180AB4FD934}" type="slidenum">
              <a:rPr lang="es-ES" smtClean="0"/>
              <a:t>‹Nº›</a:t>
            </a:fld>
            <a:endParaRPr lang="es-ES"/>
          </a:p>
        </p:txBody>
      </p:sp>
    </p:spTree>
    <p:extLst>
      <p:ext uri="{BB962C8B-B14F-4D97-AF65-F5344CB8AC3E}">
        <p14:creationId xmlns:p14="http://schemas.microsoft.com/office/powerpoint/2010/main" val="3524769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D365479-16D7-495E-A6C8-3A32FDE9D52D}" type="datetimeFigureOut">
              <a:rPr lang="es-ES" smtClean="0"/>
              <a:t>14/05/2015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91C04DE-D90F-48A6-A86D-4180AB4FD934}" type="slidenum">
              <a:rPr lang="es-ES" smtClean="0"/>
              <a:t>‹Nº›</a:t>
            </a:fld>
            <a:endParaRPr lang="es-ES"/>
          </a:p>
        </p:txBody>
      </p:sp>
    </p:spTree>
    <p:extLst>
      <p:ext uri="{BB962C8B-B14F-4D97-AF65-F5344CB8AC3E}">
        <p14:creationId xmlns:p14="http://schemas.microsoft.com/office/powerpoint/2010/main" val="225847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365479-16D7-495E-A6C8-3A32FDE9D52D}" type="datetimeFigureOut">
              <a:rPr lang="es-ES" smtClean="0"/>
              <a:t>14/05/2015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91C04DE-D90F-48A6-A86D-4180AB4FD934}" type="slidenum">
              <a:rPr lang="es-ES" smtClean="0"/>
              <a:t>‹Nº›</a:t>
            </a:fld>
            <a:endParaRPr lang="es-ES"/>
          </a:p>
        </p:txBody>
      </p:sp>
    </p:spTree>
    <p:extLst>
      <p:ext uri="{BB962C8B-B14F-4D97-AF65-F5344CB8AC3E}">
        <p14:creationId xmlns:p14="http://schemas.microsoft.com/office/powerpoint/2010/main" val="2047036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D365479-16D7-495E-A6C8-3A32FDE9D52D}" type="datetimeFigureOut">
              <a:rPr lang="es-ES" smtClean="0"/>
              <a:t>14/05/2015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91C04DE-D90F-48A6-A86D-4180AB4FD934}" type="slidenum">
              <a:rPr lang="es-ES" smtClean="0"/>
              <a:t>‹Nº›</a:t>
            </a:fld>
            <a:endParaRPr lang="es-ES"/>
          </a:p>
        </p:txBody>
      </p:sp>
    </p:spTree>
    <p:extLst>
      <p:ext uri="{BB962C8B-B14F-4D97-AF65-F5344CB8AC3E}">
        <p14:creationId xmlns:p14="http://schemas.microsoft.com/office/powerpoint/2010/main" val="415573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65479-16D7-495E-A6C8-3A32FDE9D52D}" type="datetimeFigureOut">
              <a:rPr lang="es-ES" smtClean="0"/>
              <a:t>14/05/2015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C04DE-D90F-48A6-A86D-4180AB4FD934}" type="slidenum">
              <a:rPr lang="es-ES" smtClean="0"/>
              <a:t>‹Nº›</a:t>
            </a:fld>
            <a:endParaRPr lang="es-ES"/>
          </a:p>
        </p:txBody>
      </p:sp>
    </p:spTree>
    <p:extLst>
      <p:ext uri="{BB962C8B-B14F-4D97-AF65-F5344CB8AC3E}">
        <p14:creationId xmlns:p14="http://schemas.microsoft.com/office/powerpoint/2010/main" val="1734262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8.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1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www.sanjosemarinacomunidadterapeutica.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package" Target="../embeddings/Hoja_de_c_lculo_de_Microsoft_Excel1.xlsx"/><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20.emf"/><Relationship Id="rId5" Type="http://schemas.openxmlformats.org/officeDocument/2006/relationships/package" Target="../embeddings/Hoja_de_c_lculo_de_Microsoft_Excel2.xlsx"/><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0" y="2204864"/>
            <a:ext cx="9144000" cy="1569660"/>
          </a:xfrm>
          <a:prstGeom prst="rect">
            <a:avLst/>
          </a:prstGeom>
        </p:spPr>
        <p:txBody>
          <a:bodyPr wrap="square">
            <a:spAutoFit/>
          </a:bodyPr>
          <a:lstStyle/>
          <a:p>
            <a:pPr algn="ctr"/>
            <a:r>
              <a:rPr lang="es-EC" sz="2400" b="1" i="1" dirty="0">
                <a:effectLst>
                  <a:outerShdw blurRad="38100" dist="38100" dir="2700000" algn="tl">
                    <a:srgbClr val="000000">
                      <a:alpha val="43137"/>
                    </a:srgbClr>
                  </a:outerShdw>
                </a:effectLst>
                <a:latin typeface="Century Gothic" panose="020B0502020202020204" pitchFamily="34" charset="0"/>
              </a:rPr>
              <a:t>PROPUESTA ESTRATÉGICA DE MARKETING PARA INCREMENTAR LA PARTICIPACIÓN DE MERCADO DE LOS SERVICIOS DE LA COMUNIDAD TERAPÉUTICA SAN JOSÉ MARINA EN EL DISTRITO METROPOLITANO DE QUITO.</a:t>
            </a:r>
            <a:endParaRPr lang="es-ES" sz="2400" i="1" dirty="0">
              <a:effectLst>
                <a:outerShdw blurRad="38100" dist="38100" dir="2700000" algn="tl">
                  <a:srgbClr val="000000">
                    <a:alpha val="43137"/>
                  </a:srgbClr>
                </a:outerShdw>
              </a:effectLst>
              <a:latin typeface="Century Gothic" panose="020B0502020202020204" pitchFamily="34" charset="0"/>
            </a:endParaRPr>
          </a:p>
        </p:txBody>
      </p:sp>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2500" t="17343" r="13786" b="51971"/>
          <a:stretch/>
        </p:blipFill>
        <p:spPr bwMode="auto">
          <a:xfrm>
            <a:off x="10632" y="4478964"/>
            <a:ext cx="9144000" cy="23790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Resultado de imagen para universidad de las fuerzas armad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975" y="692696"/>
            <a:ext cx="42100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5149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07504" y="323945"/>
            <a:ext cx="6336704" cy="584775"/>
          </a:xfrm>
          <a:prstGeom prst="rect">
            <a:avLst/>
          </a:prstGeom>
          <a:noFill/>
        </p:spPr>
        <p:txBody>
          <a:bodyPr wrap="square" rtlCol="0">
            <a:spAutoFit/>
          </a:bodyPr>
          <a:lstStyle/>
          <a:p>
            <a:r>
              <a:rPr lang="es-ES" sz="3200" b="1" dirty="0" smtClean="0">
                <a:latin typeface="Century Gothic" panose="020B0502020202020204" pitchFamily="34" charset="0"/>
              </a:rPr>
              <a:t>INVESTIGACIÓN DE MERCADOS</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2 Rectángulo"/>
          <p:cNvSpPr/>
          <p:nvPr/>
        </p:nvSpPr>
        <p:spPr>
          <a:xfrm>
            <a:off x="4550525" y="1436002"/>
            <a:ext cx="2356735" cy="307777"/>
          </a:xfrm>
          <a:prstGeom prst="rect">
            <a:avLst/>
          </a:prstGeom>
        </p:spPr>
        <p:txBody>
          <a:bodyPr wrap="none">
            <a:spAutoFit/>
          </a:bodyPr>
          <a:lstStyle/>
          <a:p>
            <a:r>
              <a:rPr lang="es-ES" sz="1400" b="1" dirty="0">
                <a:latin typeface="Century Gothic" panose="020B0502020202020204" pitchFamily="34" charset="0"/>
              </a:rPr>
              <a:t>¿Cuál trastorno </a:t>
            </a:r>
            <a:r>
              <a:rPr lang="es-ES" sz="1400" b="1" dirty="0" smtClean="0">
                <a:latin typeface="Century Gothic" panose="020B0502020202020204" pitchFamily="34" charset="0"/>
              </a:rPr>
              <a:t>padece</a:t>
            </a:r>
            <a:r>
              <a:rPr lang="es-ES" sz="1400" b="1" dirty="0">
                <a:latin typeface="Century Gothic" panose="020B0502020202020204" pitchFamily="34" charset="0"/>
              </a:rPr>
              <a:t>?</a:t>
            </a:r>
            <a:endParaRPr lang="es-ES" sz="1400" dirty="0">
              <a:latin typeface="Century Gothic" panose="020B0502020202020204" pitchFamily="34" charset="0"/>
            </a:endParaRPr>
          </a:p>
        </p:txBody>
      </p:sp>
      <p:graphicFrame>
        <p:nvGraphicFramePr>
          <p:cNvPr id="17" name="16 Gráfico"/>
          <p:cNvGraphicFramePr/>
          <p:nvPr>
            <p:extLst>
              <p:ext uri="{D42A27DB-BD31-4B8C-83A1-F6EECF244321}">
                <p14:modId xmlns:p14="http://schemas.microsoft.com/office/powerpoint/2010/main" val="1450288137"/>
              </p:ext>
            </p:extLst>
          </p:nvPr>
        </p:nvGraphicFramePr>
        <p:xfrm>
          <a:off x="4406509" y="1762943"/>
          <a:ext cx="4608512" cy="2314129"/>
        </p:xfrm>
        <a:graphic>
          <a:graphicData uri="http://schemas.openxmlformats.org/drawingml/2006/chart">
            <c:chart xmlns:c="http://schemas.openxmlformats.org/drawingml/2006/chart" xmlns:r="http://schemas.openxmlformats.org/officeDocument/2006/relationships" r:id="rId4"/>
          </a:graphicData>
        </a:graphic>
      </p:graphicFrame>
      <p:sp>
        <p:nvSpPr>
          <p:cNvPr id="5" name="4 Rectángulo"/>
          <p:cNvSpPr/>
          <p:nvPr/>
        </p:nvSpPr>
        <p:spPr>
          <a:xfrm>
            <a:off x="251520" y="4005064"/>
            <a:ext cx="4160775" cy="523220"/>
          </a:xfrm>
          <a:prstGeom prst="rect">
            <a:avLst/>
          </a:prstGeom>
        </p:spPr>
        <p:txBody>
          <a:bodyPr wrap="square">
            <a:spAutoFit/>
          </a:bodyPr>
          <a:lstStyle/>
          <a:p>
            <a:r>
              <a:rPr lang="es-ES" sz="1400" b="1" dirty="0">
                <a:latin typeface="Century Gothic" panose="020B0502020202020204" pitchFamily="34" charset="0"/>
              </a:rPr>
              <a:t>¿Qué miembro de su familia tiene el padecimiento </a:t>
            </a:r>
            <a:r>
              <a:rPr lang="es-ES" sz="1400" b="1" dirty="0" smtClean="0">
                <a:latin typeface="Century Gothic" panose="020B0502020202020204" pitchFamily="34" charset="0"/>
              </a:rPr>
              <a:t>mencionado?</a:t>
            </a:r>
            <a:endParaRPr lang="es-ES" sz="1400" dirty="0">
              <a:latin typeface="Century Gothic" panose="020B0502020202020204" pitchFamily="34" charset="0"/>
            </a:endParaRPr>
          </a:p>
        </p:txBody>
      </p:sp>
      <p:graphicFrame>
        <p:nvGraphicFramePr>
          <p:cNvPr id="19" name="18 Gráfico"/>
          <p:cNvGraphicFramePr/>
          <p:nvPr>
            <p:extLst>
              <p:ext uri="{D42A27DB-BD31-4B8C-83A1-F6EECF244321}">
                <p14:modId xmlns:p14="http://schemas.microsoft.com/office/powerpoint/2010/main" val="1655791527"/>
              </p:ext>
            </p:extLst>
          </p:nvPr>
        </p:nvGraphicFramePr>
        <p:xfrm>
          <a:off x="-15689" y="4528284"/>
          <a:ext cx="4427984" cy="2302810"/>
        </p:xfrm>
        <a:graphic>
          <a:graphicData uri="http://schemas.openxmlformats.org/drawingml/2006/chart">
            <c:chart xmlns:c="http://schemas.openxmlformats.org/drawingml/2006/chart" xmlns:r="http://schemas.openxmlformats.org/officeDocument/2006/relationships" r:id="rId5"/>
          </a:graphicData>
        </a:graphic>
      </p:graphicFrame>
      <p:sp>
        <p:nvSpPr>
          <p:cNvPr id="6" name="5 Rectángulo"/>
          <p:cNvSpPr/>
          <p:nvPr/>
        </p:nvSpPr>
        <p:spPr>
          <a:xfrm>
            <a:off x="4443021" y="4057908"/>
            <a:ext cx="4572000" cy="523220"/>
          </a:xfrm>
          <a:prstGeom prst="rect">
            <a:avLst/>
          </a:prstGeom>
        </p:spPr>
        <p:txBody>
          <a:bodyPr>
            <a:spAutoFit/>
          </a:bodyPr>
          <a:lstStyle/>
          <a:p>
            <a:r>
              <a:rPr lang="es-ES" sz="1400" b="1" dirty="0">
                <a:latin typeface="Century Gothic" panose="020B0502020202020204" pitchFamily="34" charset="0"/>
              </a:rPr>
              <a:t>¿Qué edad tiene el miembro de su familia que padece de este problema?</a:t>
            </a:r>
            <a:endParaRPr lang="es-ES" sz="1400" dirty="0">
              <a:latin typeface="Century Gothic" panose="020B0502020202020204" pitchFamily="34" charset="0"/>
            </a:endParaRPr>
          </a:p>
        </p:txBody>
      </p:sp>
      <p:graphicFrame>
        <p:nvGraphicFramePr>
          <p:cNvPr id="20" name="19 Gráfico"/>
          <p:cNvGraphicFramePr/>
          <p:nvPr>
            <p:extLst>
              <p:ext uri="{D42A27DB-BD31-4B8C-83A1-F6EECF244321}">
                <p14:modId xmlns:p14="http://schemas.microsoft.com/office/powerpoint/2010/main" val="984433076"/>
              </p:ext>
            </p:extLst>
          </p:nvPr>
        </p:nvGraphicFramePr>
        <p:xfrm>
          <a:off x="4443020" y="4528285"/>
          <a:ext cx="4680521" cy="2306390"/>
        </p:xfrm>
        <a:graphic>
          <a:graphicData uri="http://schemas.openxmlformats.org/drawingml/2006/chart">
            <c:chart xmlns:c="http://schemas.openxmlformats.org/drawingml/2006/chart" xmlns:r="http://schemas.openxmlformats.org/officeDocument/2006/relationships" r:id="rId6"/>
          </a:graphicData>
        </a:graphic>
      </p:graphicFrame>
      <p:sp>
        <p:nvSpPr>
          <p:cNvPr id="21" name="20 Rectángulo"/>
          <p:cNvSpPr/>
          <p:nvPr/>
        </p:nvSpPr>
        <p:spPr>
          <a:xfrm>
            <a:off x="251520" y="1411913"/>
            <a:ext cx="4188570" cy="523220"/>
          </a:xfrm>
          <a:prstGeom prst="rect">
            <a:avLst/>
          </a:prstGeom>
        </p:spPr>
        <p:txBody>
          <a:bodyPr wrap="square">
            <a:spAutoFit/>
          </a:bodyPr>
          <a:lstStyle/>
          <a:p>
            <a:r>
              <a:rPr lang="es-ES" sz="1400" b="1" dirty="0" smtClean="0">
                <a:latin typeface="Century Gothic" panose="020B0502020202020204" pitchFamily="34" charset="0"/>
              </a:rPr>
              <a:t>¿</a:t>
            </a:r>
            <a:r>
              <a:rPr lang="es-ES" sz="1400" b="1" dirty="0">
                <a:latin typeface="Century Gothic" panose="020B0502020202020204" pitchFamily="34" charset="0"/>
              </a:rPr>
              <a:t>Sufre usted o algún miembro de su familia  </a:t>
            </a:r>
            <a:r>
              <a:rPr lang="es-ES" sz="1400" b="1" dirty="0" smtClean="0">
                <a:latin typeface="Century Gothic" panose="020B0502020202020204" pitchFamily="34" charset="0"/>
              </a:rPr>
              <a:t>             de algún problema de salud mental?</a:t>
            </a:r>
            <a:endParaRPr lang="es-ES" sz="1400" dirty="0">
              <a:latin typeface="Century Gothic" panose="020B0502020202020204" pitchFamily="34" charset="0"/>
            </a:endParaRPr>
          </a:p>
        </p:txBody>
      </p:sp>
      <p:graphicFrame>
        <p:nvGraphicFramePr>
          <p:cNvPr id="22" name="21 Gráfico"/>
          <p:cNvGraphicFramePr/>
          <p:nvPr>
            <p:extLst>
              <p:ext uri="{D42A27DB-BD31-4B8C-83A1-F6EECF244321}">
                <p14:modId xmlns:p14="http://schemas.microsoft.com/office/powerpoint/2010/main" val="2509380038"/>
              </p:ext>
            </p:extLst>
          </p:nvPr>
        </p:nvGraphicFramePr>
        <p:xfrm>
          <a:off x="-21475" y="2079149"/>
          <a:ext cx="4435015" cy="201676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294080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07504" y="323945"/>
            <a:ext cx="6336704" cy="584775"/>
          </a:xfrm>
          <a:prstGeom prst="rect">
            <a:avLst/>
          </a:prstGeom>
          <a:noFill/>
        </p:spPr>
        <p:txBody>
          <a:bodyPr wrap="square" rtlCol="0">
            <a:spAutoFit/>
          </a:bodyPr>
          <a:lstStyle/>
          <a:p>
            <a:r>
              <a:rPr lang="es-ES" sz="3200" b="1" dirty="0" smtClean="0">
                <a:latin typeface="Century Gothic" panose="020B0502020202020204" pitchFamily="34" charset="0"/>
              </a:rPr>
              <a:t>INVESTIGACIÓN DE MERCADOS</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2" name="1 Rectángulo"/>
          <p:cNvSpPr/>
          <p:nvPr/>
        </p:nvSpPr>
        <p:spPr>
          <a:xfrm>
            <a:off x="107504" y="1340768"/>
            <a:ext cx="4572000" cy="523220"/>
          </a:xfrm>
          <a:prstGeom prst="rect">
            <a:avLst/>
          </a:prstGeom>
        </p:spPr>
        <p:txBody>
          <a:bodyPr>
            <a:spAutoFit/>
          </a:bodyPr>
          <a:lstStyle/>
          <a:p>
            <a:r>
              <a:rPr lang="es-ES" sz="1400" b="1" dirty="0">
                <a:latin typeface="Century Gothic" panose="020B0502020202020204" pitchFamily="34" charset="0"/>
              </a:rPr>
              <a:t>¿Sabe usted en qué lugares pueden </a:t>
            </a:r>
            <a:r>
              <a:rPr lang="es-ES" sz="1400" b="1" dirty="0" smtClean="0">
                <a:latin typeface="Century Gothic" panose="020B0502020202020204" pitchFamily="34" charset="0"/>
              </a:rPr>
              <a:t>atenderse    </a:t>
            </a:r>
            <a:r>
              <a:rPr lang="es-ES" sz="1400" b="1" dirty="0">
                <a:latin typeface="Century Gothic" panose="020B0502020202020204" pitchFamily="34" charset="0"/>
              </a:rPr>
              <a:t>las personas que sufren </a:t>
            </a:r>
            <a:r>
              <a:rPr lang="es-ES" sz="1400" b="1" dirty="0" smtClean="0">
                <a:latin typeface="Century Gothic" panose="020B0502020202020204" pitchFamily="34" charset="0"/>
              </a:rPr>
              <a:t>un trastorno mental?</a:t>
            </a:r>
            <a:endParaRPr lang="es-ES" sz="1400" dirty="0">
              <a:latin typeface="Century Gothic" panose="020B0502020202020204" pitchFamily="34" charset="0"/>
            </a:endParaRPr>
          </a:p>
        </p:txBody>
      </p:sp>
      <p:graphicFrame>
        <p:nvGraphicFramePr>
          <p:cNvPr id="11" name="10 Gráfico"/>
          <p:cNvGraphicFramePr/>
          <p:nvPr>
            <p:extLst>
              <p:ext uri="{D42A27DB-BD31-4B8C-83A1-F6EECF244321}">
                <p14:modId xmlns:p14="http://schemas.microsoft.com/office/powerpoint/2010/main" val="1856190471"/>
              </p:ext>
            </p:extLst>
          </p:nvPr>
        </p:nvGraphicFramePr>
        <p:xfrm>
          <a:off x="112197" y="1863987"/>
          <a:ext cx="4459803" cy="2141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11 Rectángulo"/>
          <p:cNvSpPr/>
          <p:nvPr/>
        </p:nvSpPr>
        <p:spPr>
          <a:xfrm>
            <a:off x="163306" y="4170627"/>
            <a:ext cx="4440225" cy="523220"/>
          </a:xfrm>
          <a:prstGeom prst="rect">
            <a:avLst/>
          </a:prstGeom>
        </p:spPr>
        <p:txBody>
          <a:bodyPr wrap="square">
            <a:spAutoFit/>
          </a:bodyPr>
          <a:lstStyle/>
          <a:p>
            <a:r>
              <a:rPr lang="es-ES" sz="1400" b="1" dirty="0">
                <a:latin typeface="Century Gothic" panose="020B0502020202020204" pitchFamily="34" charset="0"/>
              </a:rPr>
              <a:t>¿Cuáles son las Comunidades Terapéuticas </a:t>
            </a:r>
            <a:r>
              <a:rPr lang="es-ES" sz="1400" b="1" dirty="0" smtClean="0">
                <a:latin typeface="Century Gothic" panose="020B0502020202020204" pitchFamily="34" charset="0"/>
              </a:rPr>
              <a:t>     que </a:t>
            </a:r>
            <a:r>
              <a:rPr lang="es-ES" sz="1400" b="1" dirty="0">
                <a:latin typeface="Century Gothic" panose="020B0502020202020204" pitchFamily="34" charset="0"/>
              </a:rPr>
              <a:t>usted conoce?</a:t>
            </a:r>
            <a:endParaRPr lang="es-ES" sz="1400" dirty="0">
              <a:latin typeface="Century Gothic" panose="020B0502020202020204" pitchFamily="34" charset="0"/>
            </a:endParaRPr>
          </a:p>
        </p:txBody>
      </p:sp>
      <p:graphicFrame>
        <p:nvGraphicFramePr>
          <p:cNvPr id="14" name="13 Gráfico"/>
          <p:cNvGraphicFramePr/>
          <p:nvPr>
            <p:extLst>
              <p:ext uri="{D42A27DB-BD31-4B8C-83A1-F6EECF244321}">
                <p14:modId xmlns:p14="http://schemas.microsoft.com/office/powerpoint/2010/main" val="3578005819"/>
              </p:ext>
            </p:extLst>
          </p:nvPr>
        </p:nvGraphicFramePr>
        <p:xfrm>
          <a:off x="31531" y="4693847"/>
          <a:ext cx="4496345" cy="1981266"/>
        </p:xfrm>
        <a:graphic>
          <a:graphicData uri="http://schemas.openxmlformats.org/drawingml/2006/chart">
            <c:chart xmlns:c="http://schemas.openxmlformats.org/drawingml/2006/chart" xmlns:r="http://schemas.openxmlformats.org/officeDocument/2006/relationships" r:id="rId5"/>
          </a:graphicData>
        </a:graphic>
      </p:graphicFrame>
      <p:sp>
        <p:nvSpPr>
          <p:cNvPr id="13" name="12 Rectángulo"/>
          <p:cNvSpPr/>
          <p:nvPr/>
        </p:nvSpPr>
        <p:spPr>
          <a:xfrm>
            <a:off x="4932040" y="4170627"/>
            <a:ext cx="4226404" cy="523220"/>
          </a:xfrm>
          <a:prstGeom prst="rect">
            <a:avLst/>
          </a:prstGeom>
        </p:spPr>
        <p:txBody>
          <a:bodyPr wrap="square">
            <a:spAutoFit/>
          </a:bodyPr>
          <a:lstStyle/>
          <a:p>
            <a:r>
              <a:rPr lang="es-ES" sz="1400" b="1" dirty="0" smtClean="0">
                <a:latin typeface="Century Gothic" panose="020B0502020202020204" pitchFamily="34" charset="0"/>
              </a:rPr>
              <a:t>¿</a:t>
            </a:r>
            <a:r>
              <a:rPr lang="es-ES" sz="1400" b="1" dirty="0">
                <a:latin typeface="Century Gothic" panose="020B0502020202020204" pitchFamily="34" charset="0"/>
              </a:rPr>
              <a:t>Cómo se enteró de la existencia de esta Comunidad Terapéutica?</a:t>
            </a:r>
            <a:endParaRPr lang="es-ES" sz="1400" dirty="0">
              <a:latin typeface="Century Gothic" panose="020B0502020202020204" pitchFamily="34" charset="0"/>
            </a:endParaRPr>
          </a:p>
        </p:txBody>
      </p:sp>
      <p:graphicFrame>
        <p:nvGraphicFramePr>
          <p:cNvPr id="16" name="15 Gráfico"/>
          <p:cNvGraphicFramePr/>
          <p:nvPr>
            <p:extLst>
              <p:ext uri="{D42A27DB-BD31-4B8C-83A1-F6EECF244321}">
                <p14:modId xmlns:p14="http://schemas.microsoft.com/office/powerpoint/2010/main" val="4113863977"/>
              </p:ext>
            </p:extLst>
          </p:nvPr>
        </p:nvGraphicFramePr>
        <p:xfrm>
          <a:off x="4601481" y="4499199"/>
          <a:ext cx="4435015" cy="2358801"/>
        </p:xfrm>
        <a:graphic>
          <a:graphicData uri="http://schemas.openxmlformats.org/drawingml/2006/chart">
            <c:chart xmlns:c="http://schemas.openxmlformats.org/drawingml/2006/chart" xmlns:r="http://schemas.openxmlformats.org/officeDocument/2006/relationships" r:id="rId6"/>
          </a:graphicData>
        </a:graphic>
      </p:graphicFrame>
      <p:sp>
        <p:nvSpPr>
          <p:cNvPr id="19" name="18 Rectángulo"/>
          <p:cNvSpPr/>
          <p:nvPr/>
        </p:nvSpPr>
        <p:spPr>
          <a:xfrm>
            <a:off x="4932040" y="1393612"/>
            <a:ext cx="4104456" cy="523220"/>
          </a:xfrm>
          <a:prstGeom prst="rect">
            <a:avLst/>
          </a:prstGeom>
        </p:spPr>
        <p:txBody>
          <a:bodyPr wrap="square">
            <a:spAutoFit/>
          </a:bodyPr>
          <a:lstStyle/>
          <a:p>
            <a:r>
              <a:rPr lang="es-ES" sz="1400" b="1" dirty="0">
                <a:latin typeface="Century Gothic" panose="020B0502020202020204" pitchFamily="34" charset="0"/>
              </a:rPr>
              <a:t>¿Sabe Usted lo que es una Comunidad Terapéutica</a:t>
            </a:r>
            <a:r>
              <a:rPr lang="es-ES" sz="1400" b="1" dirty="0" smtClean="0">
                <a:latin typeface="Century Gothic" panose="020B0502020202020204" pitchFamily="34" charset="0"/>
              </a:rPr>
              <a:t>?</a:t>
            </a:r>
            <a:endParaRPr lang="es-ES" sz="1400" dirty="0">
              <a:latin typeface="Century Gothic" panose="020B0502020202020204" pitchFamily="34" charset="0"/>
            </a:endParaRPr>
          </a:p>
        </p:txBody>
      </p:sp>
      <p:graphicFrame>
        <p:nvGraphicFramePr>
          <p:cNvPr id="22" name="21 Gráfico"/>
          <p:cNvGraphicFramePr/>
          <p:nvPr>
            <p:extLst>
              <p:ext uri="{D42A27DB-BD31-4B8C-83A1-F6EECF244321}">
                <p14:modId xmlns:p14="http://schemas.microsoft.com/office/powerpoint/2010/main" val="1206800384"/>
              </p:ext>
            </p:extLst>
          </p:nvPr>
        </p:nvGraphicFramePr>
        <p:xfrm>
          <a:off x="4932040" y="1925596"/>
          <a:ext cx="4226404" cy="194119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940547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07504" y="323945"/>
            <a:ext cx="6336704" cy="584775"/>
          </a:xfrm>
          <a:prstGeom prst="rect">
            <a:avLst/>
          </a:prstGeom>
          <a:noFill/>
        </p:spPr>
        <p:txBody>
          <a:bodyPr wrap="square" rtlCol="0">
            <a:spAutoFit/>
          </a:bodyPr>
          <a:lstStyle/>
          <a:p>
            <a:r>
              <a:rPr lang="es-ES" sz="3200" b="1" dirty="0" smtClean="0">
                <a:latin typeface="Century Gothic" panose="020B0502020202020204" pitchFamily="34" charset="0"/>
              </a:rPr>
              <a:t>INVESTIGACIÓN DE MERCADOS</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13" name="12 Rectángulo"/>
          <p:cNvSpPr/>
          <p:nvPr/>
        </p:nvSpPr>
        <p:spPr>
          <a:xfrm>
            <a:off x="4926906" y="1267897"/>
            <a:ext cx="4188570" cy="523220"/>
          </a:xfrm>
          <a:prstGeom prst="rect">
            <a:avLst/>
          </a:prstGeom>
        </p:spPr>
        <p:txBody>
          <a:bodyPr wrap="square">
            <a:spAutoFit/>
          </a:bodyPr>
          <a:lstStyle/>
          <a:p>
            <a:r>
              <a:rPr lang="es-ES" sz="1400" b="1" dirty="0" smtClean="0">
                <a:latin typeface="Century Gothic" panose="020B0502020202020204" pitchFamily="34" charset="0"/>
              </a:rPr>
              <a:t>¿</a:t>
            </a:r>
            <a:r>
              <a:rPr lang="es-ES" sz="1400" b="1" dirty="0">
                <a:latin typeface="Century Gothic" panose="020B0502020202020204" pitchFamily="34" charset="0"/>
              </a:rPr>
              <a:t>Sufre usted o algún miembro de su familia  </a:t>
            </a:r>
            <a:r>
              <a:rPr lang="es-ES" sz="1400" b="1" dirty="0" smtClean="0">
                <a:latin typeface="Century Gothic" panose="020B0502020202020204" pitchFamily="34" charset="0"/>
              </a:rPr>
              <a:t>             de algún problema de salud mental?</a:t>
            </a:r>
            <a:endParaRPr lang="es-ES" sz="1400" dirty="0">
              <a:latin typeface="Century Gothic" panose="020B0502020202020204" pitchFamily="34" charset="0"/>
            </a:endParaRPr>
          </a:p>
        </p:txBody>
      </p:sp>
      <p:graphicFrame>
        <p:nvGraphicFramePr>
          <p:cNvPr id="14" name="13 Gráfico"/>
          <p:cNvGraphicFramePr/>
          <p:nvPr>
            <p:extLst>
              <p:ext uri="{D42A27DB-BD31-4B8C-83A1-F6EECF244321}">
                <p14:modId xmlns:p14="http://schemas.microsoft.com/office/powerpoint/2010/main" val="2593160905"/>
              </p:ext>
            </p:extLst>
          </p:nvPr>
        </p:nvGraphicFramePr>
        <p:xfrm>
          <a:off x="4653911" y="1935133"/>
          <a:ext cx="4435015" cy="1709891"/>
        </p:xfrm>
        <a:graphic>
          <a:graphicData uri="http://schemas.openxmlformats.org/drawingml/2006/chart">
            <c:chart xmlns:c="http://schemas.openxmlformats.org/drawingml/2006/chart" xmlns:r="http://schemas.openxmlformats.org/officeDocument/2006/relationships" r:id="rId4"/>
          </a:graphicData>
        </a:graphic>
      </p:graphicFrame>
      <p:sp>
        <p:nvSpPr>
          <p:cNvPr id="15" name="14 Rectángulo"/>
          <p:cNvSpPr/>
          <p:nvPr/>
        </p:nvSpPr>
        <p:spPr>
          <a:xfrm>
            <a:off x="284067" y="1280032"/>
            <a:ext cx="4188570" cy="523220"/>
          </a:xfrm>
          <a:prstGeom prst="rect">
            <a:avLst/>
          </a:prstGeom>
        </p:spPr>
        <p:txBody>
          <a:bodyPr wrap="square">
            <a:spAutoFit/>
          </a:bodyPr>
          <a:lstStyle/>
          <a:p>
            <a:r>
              <a:rPr lang="es-ES" sz="1400" b="1" dirty="0" smtClean="0">
                <a:latin typeface="Century Gothic" panose="020B0502020202020204" pitchFamily="34" charset="0"/>
              </a:rPr>
              <a:t>¿</a:t>
            </a:r>
            <a:r>
              <a:rPr lang="es-ES" sz="1400" b="1" dirty="0">
                <a:latin typeface="Century Gothic" panose="020B0502020202020204" pitchFamily="34" charset="0"/>
              </a:rPr>
              <a:t>Sufre usted o algún miembro de su familia  </a:t>
            </a:r>
            <a:r>
              <a:rPr lang="es-ES" sz="1400" b="1" dirty="0" smtClean="0">
                <a:latin typeface="Century Gothic" panose="020B0502020202020204" pitchFamily="34" charset="0"/>
              </a:rPr>
              <a:t>             de algún problema de salud mental?</a:t>
            </a:r>
            <a:endParaRPr lang="es-ES" sz="1400" dirty="0">
              <a:latin typeface="Century Gothic" panose="020B0502020202020204" pitchFamily="34" charset="0"/>
            </a:endParaRPr>
          </a:p>
        </p:txBody>
      </p:sp>
      <p:graphicFrame>
        <p:nvGraphicFramePr>
          <p:cNvPr id="16" name="15 Gráfico"/>
          <p:cNvGraphicFramePr/>
          <p:nvPr>
            <p:extLst>
              <p:ext uri="{D42A27DB-BD31-4B8C-83A1-F6EECF244321}">
                <p14:modId xmlns:p14="http://schemas.microsoft.com/office/powerpoint/2010/main" val="3571731607"/>
              </p:ext>
            </p:extLst>
          </p:nvPr>
        </p:nvGraphicFramePr>
        <p:xfrm>
          <a:off x="47525" y="1916832"/>
          <a:ext cx="4435015" cy="1625748"/>
        </p:xfrm>
        <a:graphic>
          <a:graphicData uri="http://schemas.openxmlformats.org/drawingml/2006/chart">
            <c:chart xmlns:c="http://schemas.openxmlformats.org/drawingml/2006/chart" xmlns:r="http://schemas.openxmlformats.org/officeDocument/2006/relationships" r:id="rId5"/>
          </a:graphicData>
        </a:graphic>
      </p:graphicFrame>
      <p:sp>
        <p:nvSpPr>
          <p:cNvPr id="2" name="1 Rectángulo"/>
          <p:cNvSpPr/>
          <p:nvPr/>
        </p:nvSpPr>
        <p:spPr>
          <a:xfrm>
            <a:off x="107504" y="3452648"/>
            <a:ext cx="4572000" cy="800219"/>
          </a:xfrm>
          <a:prstGeom prst="rect">
            <a:avLst/>
          </a:prstGeom>
        </p:spPr>
        <p:txBody>
          <a:bodyPr>
            <a:spAutoFit/>
          </a:bodyPr>
          <a:lstStyle/>
          <a:p>
            <a:r>
              <a:rPr lang="es-ES" sz="1400" b="1" dirty="0">
                <a:latin typeface="Century Gothic" panose="020B0502020202020204" pitchFamily="34" charset="0"/>
              </a:rPr>
              <a:t>¿Cuánto estaría dispuesto a pagar por este servicio?</a:t>
            </a:r>
            <a:r>
              <a:rPr lang="es-ES" b="1" dirty="0"/>
              <a:t/>
            </a:r>
            <a:br>
              <a:rPr lang="es-ES" b="1" dirty="0"/>
            </a:br>
            <a:endParaRPr lang="es-ES" dirty="0"/>
          </a:p>
        </p:txBody>
      </p:sp>
      <p:graphicFrame>
        <p:nvGraphicFramePr>
          <p:cNvPr id="18" name="17 Gráfico"/>
          <p:cNvGraphicFramePr/>
          <p:nvPr>
            <p:extLst>
              <p:ext uri="{D42A27DB-BD31-4B8C-83A1-F6EECF244321}">
                <p14:modId xmlns:p14="http://schemas.microsoft.com/office/powerpoint/2010/main" val="878421266"/>
              </p:ext>
            </p:extLst>
          </p:nvPr>
        </p:nvGraphicFramePr>
        <p:xfrm>
          <a:off x="9386" y="4005064"/>
          <a:ext cx="4463251" cy="2830169"/>
        </p:xfrm>
        <a:graphic>
          <a:graphicData uri="http://schemas.openxmlformats.org/drawingml/2006/chart">
            <c:chart xmlns:c="http://schemas.openxmlformats.org/drawingml/2006/chart" xmlns:r="http://schemas.openxmlformats.org/officeDocument/2006/relationships" r:id="rId6"/>
          </a:graphicData>
        </a:graphic>
      </p:graphicFrame>
      <p:sp>
        <p:nvSpPr>
          <p:cNvPr id="23" name="22 Rectángulo"/>
          <p:cNvSpPr/>
          <p:nvPr/>
        </p:nvSpPr>
        <p:spPr>
          <a:xfrm>
            <a:off x="4926906" y="3471279"/>
            <a:ext cx="4217094" cy="800219"/>
          </a:xfrm>
          <a:prstGeom prst="rect">
            <a:avLst/>
          </a:prstGeom>
        </p:spPr>
        <p:txBody>
          <a:bodyPr wrap="square">
            <a:spAutoFit/>
          </a:bodyPr>
          <a:lstStyle/>
          <a:p>
            <a:r>
              <a:rPr lang="es-ES" sz="1400" b="1" dirty="0">
                <a:latin typeface="Century Gothic" panose="020B0502020202020204" pitchFamily="34" charset="0"/>
              </a:rPr>
              <a:t>¿Cuánto estaría dispuesto a pagar por este servicio?</a:t>
            </a:r>
            <a:r>
              <a:rPr lang="es-ES" b="1" dirty="0"/>
              <a:t/>
            </a:r>
            <a:br>
              <a:rPr lang="es-ES" b="1" dirty="0"/>
            </a:br>
            <a:endParaRPr lang="es-ES" dirty="0"/>
          </a:p>
        </p:txBody>
      </p:sp>
      <p:graphicFrame>
        <p:nvGraphicFramePr>
          <p:cNvPr id="24" name="23 Gráfico"/>
          <p:cNvGraphicFramePr/>
          <p:nvPr>
            <p:extLst>
              <p:ext uri="{D42A27DB-BD31-4B8C-83A1-F6EECF244321}">
                <p14:modId xmlns:p14="http://schemas.microsoft.com/office/powerpoint/2010/main" val="3140458321"/>
              </p:ext>
            </p:extLst>
          </p:nvPr>
        </p:nvGraphicFramePr>
        <p:xfrm>
          <a:off x="4472637" y="3871388"/>
          <a:ext cx="4671363" cy="295313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473724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07504" y="323945"/>
            <a:ext cx="6336704" cy="584775"/>
          </a:xfrm>
          <a:prstGeom prst="rect">
            <a:avLst/>
          </a:prstGeom>
          <a:noFill/>
        </p:spPr>
        <p:txBody>
          <a:bodyPr wrap="square" rtlCol="0">
            <a:spAutoFit/>
          </a:bodyPr>
          <a:lstStyle/>
          <a:p>
            <a:r>
              <a:rPr lang="es-ES" sz="3200" b="1" dirty="0" smtClean="0">
                <a:latin typeface="Century Gothic" panose="020B0502020202020204" pitchFamily="34" charset="0"/>
              </a:rPr>
              <a:t>SEGMENTACIÓN DE MERCADO</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graphicFrame>
        <p:nvGraphicFramePr>
          <p:cNvPr id="3" name="2 Tabla"/>
          <p:cNvGraphicFramePr>
            <a:graphicFrameLocks noGrp="1"/>
          </p:cNvGraphicFramePr>
          <p:nvPr>
            <p:extLst>
              <p:ext uri="{D42A27DB-BD31-4B8C-83A1-F6EECF244321}">
                <p14:modId xmlns:p14="http://schemas.microsoft.com/office/powerpoint/2010/main" val="1146046508"/>
              </p:ext>
            </p:extLst>
          </p:nvPr>
        </p:nvGraphicFramePr>
        <p:xfrm>
          <a:off x="215515" y="1556792"/>
          <a:ext cx="8712969" cy="5033847"/>
        </p:xfrm>
        <a:graphic>
          <a:graphicData uri="http://schemas.openxmlformats.org/drawingml/2006/table">
            <a:tbl>
              <a:tblPr firstRow="1" firstCol="1" bandRow="1">
                <a:tableStyleId>{F5AB1C69-6EDB-4FF4-983F-18BD219EF322}</a:tableStyleId>
              </a:tblPr>
              <a:tblGrid>
                <a:gridCol w="2757270"/>
                <a:gridCol w="2931363"/>
                <a:gridCol w="3024336"/>
              </a:tblGrid>
              <a:tr h="238209">
                <a:tc>
                  <a:txBody>
                    <a:bodyPr/>
                    <a:lstStyle/>
                    <a:p>
                      <a:pPr algn="ctr">
                        <a:lnSpc>
                          <a:spcPct val="100000"/>
                        </a:lnSpc>
                        <a:spcAft>
                          <a:spcPts val="0"/>
                        </a:spcAft>
                      </a:pPr>
                      <a:r>
                        <a:rPr lang="es-EC" sz="1800" dirty="0">
                          <a:effectLst/>
                          <a:latin typeface="Century Gothic" panose="020B0502020202020204" pitchFamily="34" charset="0"/>
                        </a:rPr>
                        <a:t>VARIABLES</a:t>
                      </a:r>
                      <a:endParaRPr lang="es-ES" sz="18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800">
                          <a:effectLst/>
                          <a:latin typeface="Century Gothic" panose="020B0502020202020204" pitchFamily="34" charset="0"/>
                        </a:rPr>
                        <a:t>ELEMENTOS</a:t>
                      </a:r>
                      <a:endParaRPr lang="es-ES" sz="180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800" dirty="0">
                          <a:effectLst/>
                          <a:latin typeface="Century Gothic" panose="020B0502020202020204" pitchFamily="34" charset="0"/>
                        </a:rPr>
                        <a:t>APLICACIÓN</a:t>
                      </a:r>
                      <a:endParaRPr lang="es-ES" sz="1800" dirty="0">
                        <a:effectLst/>
                        <a:latin typeface="Century Gothic" panose="020B0502020202020204" pitchFamily="34" charset="0"/>
                        <a:ea typeface="Calibri"/>
                        <a:cs typeface="Times New Roman"/>
                      </a:endParaRPr>
                    </a:p>
                  </a:txBody>
                  <a:tcPr marL="44664" marR="44664" marT="0" marB="0" anchor="ctr"/>
                </a:tc>
              </a:tr>
              <a:tr h="238209">
                <a:tc rowSpan="4">
                  <a:txBody>
                    <a:bodyPr/>
                    <a:lstStyle/>
                    <a:p>
                      <a:pPr algn="ctr">
                        <a:lnSpc>
                          <a:spcPct val="100000"/>
                        </a:lnSpc>
                        <a:spcAft>
                          <a:spcPts val="0"/>
                        </a:spcAft>
                      </a:pPr>
                      <a:r>
                        <a:rPr lang="es-EC" sz="1400" dirty="0">
                          <a:effectLst/>
                          <a:latin typeface="Century Gothic" panose="020B0502020202020204" pitchFamily="34" charset="0"/>
                        </a:rPr>
                        <a:t>Geográficas</a:t>
                      </a: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600" dirty="0">
                          <a:effectLst/>
                          <a:latin typeface="Century Gothic" panose="020B0502020202020204" pitchFamily="34" charset="0"/>
                        </a:rPr>
                        <a:t>País</a:t>
                      </a:r>
                      <a:endParaRPr lang="es-ES" sz="16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600" dirty="0">
                          <a:effectLst/>
                          <a:latin typeface="Century Gothic" panose="020B0502020202020204" pitchFamily="34" charset="0"/>
                        </a:rPr>
                        <a:t>Ecuador</a:t>
                      </a:r>
                      <a:endParaRPr lang="es-ES" sz="1600" dirty="0">
                        <a:effectLst/>
                        <a:latin typeface="Century Gothic" panose="020B0502020202020204" pitchFamily="34" charset="0"/>
                        <a:ea typeface="Calibri"/>
                        <a:cs typeface="Times New Roman"/>
                      </a:endParaRPr>
                    </a:p>
                  </a:txBody>
                  <a:tcPr marL="44664" marR="44664" marT="0" marB="0" anchor="ctr"/>
                </a:tc>
              </a:tr>
              <a:tr h="238209">
                <a:tc vMerge="1">
                  <a:txBody>
                    <a:bodyPr/>
                    <a:lstStyle/>
                    <a:p>
                      <a:endParaRPr lang="es-ES"/>
                    </a:p>
                  </a:txBody>
                  <a:tcPr/>
                </a:tc>
                <a:tc>
                  <a:txBody>
                    <a:bodyPr/>
                    <a:lstStyle/>
                    <a:p>
                      <a:pPr algn="ctr">
                        <a:lnSpc>
                          <a:spcPct val="100000"/>
                        </a:lnSpc>
                        <a:spcAft>
                          <a:spcPts val="0"/>
                        </a:spcAft>
                      </a:pPr>
                      <a:r>
                        <a:rPr lang="es-EC" sz="1400" dirty="0">
                          <a:effectLst/>
                          <a:latin typeface="Century Gothic" panose="020B0502020202020204" pitchFamily="34" charset="0"/>
                        </a:rPr>
                        <a:t>Región</a:t>
                      </a: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a:effectLst/>
                          <a:latin typeface="Century Gothic" panose="020B0502020202020204" pitchFamily="34" charset="0"/>
                        </a:rPr>
                        <a:t>Sierra</a:t>
                      </a:r>
                      <a:endParaRPr lang="es-ES" sz="1400">
                        <a:effectLst/>
                        <a:latin typeface="Century Gothic" panose="020B0502020202020204" pitchFamily="34" charset="0"/>
                        <a:ea typeface="Calibri"/>
                        <a:cs typeface="Times New Roman"/>
                      </a:endParaRPr>
                    </a:p>
                  </a:txBody>
                  <a:tcPr marL="44664" marR="44664" marT="0" marB="0" anchor="ctr"/>
                </a:tc>
              </a:tr>
              <a:tr h="238209">
                <a:tc vMerge="1">
                  <a:txBody>
                    <a:bodyPr/>
                    <a:lstStyle/>
                    <a:p>
                      <a:endParaRPr lang="es-ES"/>
                    </a:p>
                  </a:txBody>
                  <a:tcPr/>
                </a:tc>
                <a:tc>
                  <a:txBody>
                    <a:bodyPr/>
                    <a:lstStyle/>
                    <a:p>
                      <a:pPr algn="ctr">
                        <a:lnSpc>
                          <a:spcPct val="100000"/>
                        </a:lnSpc>
                        <a:spcAft>
                          <a:spcPts val="0"/>
                        </a:spcAft>
                      </a:pPr>
                      <a:r>
                        <a:rPr lang="es-EC" sz="1400" dirty="0">
                          <a:effectLst/>
                          <a:latin typeface="Century Gothic" panose="020B0502020202020204" pitchFamily="34" charset="0"/>
                        </a:rPr>
                        <a:t>Provincia</a:t>
                      </a: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a:effectLst/>
                          <a:latin typeface="Century Gothic" panose="020B0502020202020204" pitchFamily="34" charset="0"/>
                        </a:rPr>
                        <a:t>Pichincha</a:t>
                      </a:r>
                      <a:endParaRPr lang="es-ES" sz="1400">
                        <a:effectLst/>
                        <a:latin typeface="Century Gothic" panose="020B0502020202020204" pitchFamily="34" charset="0"/>
                        <a:ea typeface="Calibri"/>
                        <a:cs typeface="Times New Roman"/>
                      </a:endParaRPr>
                    </a:p>
                  </a:txBody>
                  <a:tcPr marL="44664" marR="44664" marT="0" marB="0" anchor="ctr"/>
                </a:tc>
              </a:tr>
              <a:tr h="238209">
                <a:tc vMerge="1">
                  <a:txBody>
                    <a:bodyPr/>
                    <a:lstStyle/>
                    <a:p>
                      <a:endParaRPr lang="es-ES"/>
                    </a:p>
                  </a:txBody>
                  <a:tcPr/>
                </a:tc>
                <a:tc>
                  <a:txBody>
                    <a:bodyPr/>
                    <a:lstStyle/>
                    <a:p>
                      <a:pPr algn="ctr">
                        <a:lnSpc>
                          <a:spcPct val="100000"/>
                        </a:lnSpc>
                        <a:spcAft>
                          <a:spcPts val="0"/>
                        </a:spcAft>
                      </a:pPr>
                      <a:r>
                        <a:rPr lang="es-EC" sz="1400" dirty="0" smtClean="0">
                          <a:effectLst/>
                          <a:latin typeface="Century Gothic" panose="020B0502020202020204" pitchFamily="34" charset="0"/>
                        </a:rPr>
                        <a:t>Ciudad</a:t>
                      </a:r>
                    </a:p>
                    <a:p>
                      <a:pPr algn="ctr">
                        <a:lnSpc>
                          <a:spcPct val="100000"/>
                        </a:lnSpc>
                        <a:spcAft>
                          <a:spcPts val="0"/>
                        </a:spcAft>
                      </a:pP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a:effectLst/>
                          <a:latin typeface="Century Gothic" panose="020B0502020202020204" pitchFamily="34" charset="0"/>
                        </a:rPr>
                        <a:t>Quito</a:t>
                      </a:r>
                      <a:endParaRPr lang="es-ES" sz="1400">
                        <a:effectLst/>
                        <a:latin typeface="Century Gothic" panose="020B0502020202020204" pitchFamily="34" charset="0"/>
                        <a:ea typeface="Calibri"/>
                        <a:cs typeface="Times New Roman"/>
                      </a:endParaRPr>
                    </a:p>
                  </a:txBody>
                  <a:tcPr marL="44664" marR="44664" marT="0" marB="0" anchor="ctr"/>
                </a:tc>
              </a:tr>
              <a:tr h="238209">
                <a:tc rowSpan="4">
                  <a:txBody>
                    <a:bodyPr/>
                    <a:lstStyle/>
                    <a:p>
                      <a:pPr algn="ctr">
                        <a:lnSpc>
                          <a:spcPct val="100000"/>
                        </a:lnSpc>
                        <a:spcAft>
                          <a:spcPts val="0"/>
                        </a:spcAft>
                      </a:pPr>
                      <a:r>
                        <a:rPr lang="es-EC" sz="1400" dirty="0">
                          <a:effectLst/>
                          <a:latin typeface="Century Gothic" panose="020B0502020202020204" pitchFamily="34" charset="0"/>
                        </a:rPr>
                        <a:t>Demográficas</a:t>
                      </a: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endParaRPr lang="es-EC" sz="1400" dirty="0" smtClean="0">
                        <a:effectLst/>
                        <a:latin typeface="Century Gothic" panose="020B0502020202020204" pitchFamily="34" charset="0"/>
                      </a:endParaRPr>
                    </a:p>
                    <a:p>
                      <a:pPr algn="ctr">
                        <a:lnSpc>
                          <a:spcPct val="100000"/>
                        </a:lnSpc>
                        <a:spcAft>
                          <a:spcPts val="0"/>
                        </a:spcAft>
                      </a:pPr>
                      <a:r>
                        <a:rPr lang="es-EC" sz="1400" dirty="0" smtClean="0">
                          <a:effectLst/>
                          <a:latin typeface="Century Gothic" panose="020B0502020202020204" pitchFamily="34" charset="0"/>
                        </a:rPr>
                        <a:t>Edad</a:t>
                      </a: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dirty="0">
                          <a:effectLst/>
                          <a:latin typeface="Century Gothic" panose="020B0502020202020204" pitchFamily="34" charset="0"/>
                        </a:rPr>
                        <a:t>Entre 20 a 60 años</a:t>
                      </a:r>
                      <a:endParaRPr lang="es-ES" sz="1400" dirty="0">
                        <a:effectLst/>
                        <a:latin typeface="Century Gothic" panose="020B0502020202020204" pitchFamily="34" charset="0"/>
                        <a:ea typeface="Calibri"/>
                        <a:cs typeface="Times New Roman"/>
                      </a:endParaRPr>
                    </a:p>
                  </a:txBody>
                  <a:tcPr marL="44664" marR="44664" marT="0" marB="0" anchor="ctr"/>
                </a:tc>
              </a:tr>
              <a:tr h="238209">
                <a:tc vMerge="1">
                  <a:txBody>
                    <a:bodyPr/>
                    <a:lstStyle/>
                    <a:p>
                      <a:endParaRPr lang="es-ES"/>
                    </a:p>
                  </a:txBody>
                  <a:tcPr/>
                </a:tc>
                <a:tc>
                  <a:txBody>
                    <a:bodyPr/>
                    <a:lstStyle/>
                    <a:p>
                      <a:pPr algn="ctr">
                        <a:lnSpc>
                          <a:spcPct val="100000"/>
                        </a:lnSpc>
                        <a:spcAft>
                          <a:spcPts val="0"/>
                        </a:spcAft>
                      </a:pPr>
                      <a:r>
                        <a:rPr lang="es-EC" sz="1400">
                          <a:effectLst/>
                          <a:latin typeface="Century Gothic" panose="020B0502020202020204" pitchFamily="34" charset="0"/>
                        </a:rPr>
                        <a:t>Genero</a:t>
                      </a:r>
                      <a:endParaRPr lang="es-ES" sz="140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dirty="0">
                          <a:effectLst/>
                          <a:latin typeface="Century Gothic" panose="020B0502020202020204" pitchFamily="34" charset="0"/>
                        </a:rPr>
                        <a:t>Masculino / Femenino</a:t>
                      </a:r>
                      <a:endParaRPr lang="es-ES" sz="1400" dirty="0">
                        <a:effectLst/>
                        <a:latin typeface="Century Gothic" panose="020B0502020202020204" pitchFamily="34" charset="0"/>
                        <a:ea typeface="Calibri"/>
                        <a:cs typeface="Times New Roman"/>
                      </a:endParaRPr>
                    </a:p>
                  </a:txBody>
                  <a:tcPr marL="44664" marR="44664" marT="0" marB="0" anchor="ctr"/>
                </a:tc>
              </a:tr>
              <a:tr h="238209">
                <a:tc vMerge="1">
                  <a:txBody>
                    <a:bodyPr/>
                    <a:lstStyle/>
                    <a:p>
                      <a:endParaRPr lang="es-ES"/>
                    </a:p>
                  </a:txBody>
                  <a:tcPr/>
                </a:tc>
                <a:tc>
                  <a:txBody>
                    <a:bodyPr/>
                    <a:lstStyle/>
                    <a:p>
                      <a:pPr algn="ctr">
                        <a:lnSpc>
                          <a:spcPct val="100000"/>
                        </a:lnSpc>
                        <a:spcAft>
                          <a:spcPts val="0"/>
                        </a:spcAft>
                      </a:pPr>
                      <a:r>
                        <a:rPr lang="es-EC" sz="1400" dirty="0">
                          <a:effectLst/>
                          <a:latin typeface="Century Gothic" panose="020B0502020202020204" pitchFamily="34" charset="0"/>
                        </a:rPr>
                        <a:t>Tamaño de la familia</a:t>
                      </a: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dirty="0">
                          <a:effectLst/>
                          <a:latin typeface="Century Gothic" panose="020B0502020202020204" pitchFamily="34" charset="0"/>
                        </a:rPr>
                        <a:t>De 3 a 6</a:t>
                      </a:r>
                      <a:endParaRPr lang="es-ES" sz="1400" dirty="0">
                        <a:effectLst/>
                        <a:latin typeface="Century Gothic" panose="020B0502020202020204" pitchFamily="34" charset="0"/>
                        <a:ea typeface="Calibri"/>
                        <a:cs typeface="Times New Roman"/>
                      </a:endParaRPr>
                    </a:p>
                  </a:txBody>
                  <a:tcPr marL="44664" marR="44664" marT="0" marB="0" anchor="ctr"/>
                </a:tc>
              </a:tr>
              <a:tr h="238209">
                <a:tc vMerge="1">
                  <a:txBody>
                    <a:bodyPr/>
                    <a:lstStyle/>
                    <a:p>
                      <a:endParaRPr lang="es-ES"/>
                    </a:p>
                  </a:txBody>
                  <a:tcPr/>
                </a:tc>
                <a:tc>
                  <a:txBody>
                    <a:bodyPr/>
                    <a:lstStyle/>
                    <a:p>
                      <a:pPr algn="ctr">
                        <a:lnSpc>
                          <a:spcPct val="100000"/>
                        </a:lnSpc>
                        <a:spcAft>
                          <a:spcPts val="0"/>
                        </a:spcAft>
                      </a:pPr>
                      <a:r>
                        <a:rPr lang="es-EC" sz="1400" dirty="0">
                          <a:effectLst/>
                          <a:latin typeface="Century Gothic" panose="020B0502020202020204" pitchFamily="34" charset="0"/>
                        </a:rPr>
                        <a:t>Nivel </a:t>
                      </a:r>
                      <a:r>
                        <a:rPr lang="es-EC" sz="1400" dirty="0" smtClean="0">
                          <a:effectLst/>
                          <a:latin typeface="Century Gothic" panose="020B0502020202020204" pitchFamily="34" charset="0"/>
                        </a:rPr>
                        <a:t>Socioeconómico</a:t>
                      </a:r>
                    </a:p>
                    <a:p>
                      <a:pPr algn="ctr">
                        <a:lnSpc>
                          <a:spcPct val="100000"/>
                        </a:lnSpc>
                        <a:spcAft>
                          <a:spcPts val="0"/>
                        </a:spcAft>
                      </a:pP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dirty="0">
                          <a:effectLst/>
                          <a:latin typeface="Century Gothic" panose="020B0502020202020204" pitchFamily="34" charset="0"/>
                        </a:rPr>
                        <a:t>Medio - Medio alto - alto</a:t>
                      </a:r>
                      <a:endParaRPr lang="es-ES" sz="1400" dirty="0">
                        <a:effectLst/>
                        <a:latin typeface="Century Gothic" panose="020B0502020202020204" pitchFamily="34" charset="0"/>
                        <a:ea typeface="Calibri"/>
                        <a:cs typeface="Times New Roman"/>
                      </a:endParaRPr>
                    </a:p>
                  </a:txBody>
                  <a:tcPr marL="44664" marR="44664" marT="0" marB="0" anchor="ctr"/>
                </a:tc>
              </a:tr>
              <a:tr h="238209">
                <a:tc rowSpan="3">
                  <a:txBody>
                    <a:bodyPr/>
                    <a:lstStyle/>
                    <a:p>
                      <a:pPr algn="ctr">
                        <a:lnSpc>
                          <a:spcPct val="100000"/>
                        </a:lnSpc>
                        <a:spcAft>
                          <a:spcPts val="0"/>
                        </a:spcAft>
                      </a:pPr>
                      <a:r>
                        <a:rPr lang="es-EC" sz="1400">
                          <a:effectLst/>
                          <a:latin typeface="Century Gothic" panose="020B0502020202020204" pitchFamily="34" charset="0"/>
                        </a:rPr>
                        <a:t>Psicográficas</a:t>
                      </a:r>
                      <a:endParaRPr lang="es-ES" sz="140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endParaRPr lang="es-EC" sz="1400" dirty="0" smtClean="0">
                        <a:effectLst/>
                        <a:latin typeface="Century Gothic" panose="020B0502020202020204" pitchFamily="34" charset="0"/>
                      </a:endParaRPr>
                    </a:p>
                    <a:p>
                      <a:pPr algn="ctr">
                        <a:lnSpc>
                          <a:spcPct val="100000"/>
                        </a:lnSpc>
                        <a:spcAft>
                          <a:spcPts val="0"/>
                        </a:spcAft>
                      </a:pPr>
                      <a:r>
                        <a:rPr lang="es-EC" sz="1400" dirty="0" smtClean="0">
                          <a:effectLst/>
                          <a:latin typeface="Century Gothic" panose="020B0502020202020204" pitchFamily="34" charset="0"/>
                        </a:rPr>
                        <a:t>Personalidad</a:t>
                      </a: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dirty="0">
                          <a:effectLst/>
                          <a:latin typeface="Century Gothic" panose="020B0502020202020204" pitchFamily="34" charset="0"/>
                        </a:rPr>
                        <a:t>Guste de la vida sana</a:t>
                      </a:r>
                      <a:endParaRPr lang="es-ES" sz="1400" dirty="0">
                        <a:effectLst/>
                        <a:latin typeface="Century Gothic" panose="020B0502020202020204" pitchFamily="34" charset="0"/>
                        <a:ea typeface="Calibri"/>
                        <a:cs typeface="Times New Roman"/>
                      </a:endParaRPr>
                    </a:p>
                  </a:txBody>
                  <a:tcPr marL="44664" marR="44664" marT="0" marB="0" anchor="ctr"/>
                </a:tc>
              </a:tr>
              <a:tr h="476417">
                <a:tc vMerge="1">
                  <a:txBody>
                    <a:bodyPr/>
                    <a:lstStyle/>
                    <a:p>
                      <a:endParaRPr lang="es-ES"/>
                    </a:p>
                  </a:txBody>
                  <a:tcPr/>
                </a:tc>
                <a:tc>
                  <a:txBody>
                    <a:bodyPr/>
                    <a:lstStyle/>
                    <a:p>
                      <a:pPr algn="ctr">
                        <a:lnSpc>
                          <a:spcPct val="100000"/>
                        </a:lnSpc>
                        <a:spcAft>
                          <a:spcPts val="0"/>
                        </a:spcAft>
                      </a:pPr>
                      <a:r>
                        <a:rPr lang="es-EC" sz="1400" dirty="0">
                          <a:effectLst/>
                          <a:latin typeface="Century Gothic" panose="020B0502020202020204" pitchFamily="34" charset="0"/>
                        </a:rPr>
                        <a:t>Estilo de vida</a:t>
                      </a: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dirty="0">
                          <a:effectLst/>
                          <a:latin typeface="Century Gothic" panose="020B0502020202020204" pitchFamily="34" charset="0"/>
                        </a:rPr>
                        <a:t>Personas que busquen bienestar en su familia</a:t>
                      </a:r>
                      <a:endParaRPr lang="es-ES" sz="1400" dirty="0">
                        <a:effectLst/>
                        <a:latin typeface="Century Gothic" panose="020B0502020202020204" pitchFamily="34" charset="0"/>
                        <a:ea typeface="Calibri"/>
                        <a:cs typeface="Times New Roman"/>
                      </a:endParaRPr>
                    </a:p>
                  </a:txBody>
                  <a:tcPr marL="44664" marR="44664" marT="0" marB="0" anchor="ctr"/>
                </a:tc>
              </a:tr>
              <a:tr h="476417">
                <a:tc vMerge="1">
                  <a:txBody>
                    <a:bodyPr/>
                    <a:lstStyle/>
                    <a:p>
                      <a:endParaRPr lang="es-ES"/>
                    </a:p>
                  </a:txBody>
                  <a:tcPr/>
                </a:tc>
                <a:tc>
                  <a:txBody>
                    <a:bodyPr/>
                    <a:lstStyle/>
                    <a:p>
                      <a:pPr algn="ctr">
                        <a:lnSpc>
                          <a:spcPct val="100000"/>
                        </a:lnSpc>
                        <a:spcAft>
                          <a:spcPts val="0"/>
                        </a:spcAft>
                      </a:pPr>
                      <a:r>
                        <a:rPr lang="es-EC" sz="1400" dirty="0">
                          <a:effectLst/>
                          <a:latin typeface="Century Gothic" panose="020B0502020202020204" pitchFamily="34" charset="0"/>
                        </a:rPr>
                        <a:t>Cultura</a:t>
                      </a: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dirty="0">
                          <a:effectLst/>
                          <a:latin typeface="Century Gothic" panose="020B0502020202020204" pitchFamily="34" charset="0"/>
                        </a:rPr>
                        <a:t>Personas que cuiden de su entorno y de su familia</a:t>
                      </a:r>
                      <a:endParaRPr lang="es-ES" sz="1400" dirty="0">
                        <a:effectLst/>
                        <a:latin typeface="Century Gothic" panose="020B0502020202020204" pitchFamily="34" charset="0"/>
                        <a:ea typeface="Calibri"/>
                        <a:cs typeface="Times New Roman"/>
                      </a:endParaRPr>
                    </a:p>
                  </a:txBody>
                  <a:tcPr marL="44664" marR="44664" marT="0" marB="0" anchor="ctr"/>
                </a:tc>
              </a:tr>
              <a:tr h="476417">
                <a:tc rowSpan="2">
                  <a:txBody>
                    <a:bodyPr/>
                    <a:lstStyle/>
                    <a:p>
                      <a:pPr algn="ctr">
                        <a:lnSpc>
                          <a:spcPct val="100000"/>
                        </a:lnSpc>
                        <a:spcAft>
                          <a:spcPts val="0"/>
                        </a:spcAft>
                      </a:pPr>
                      <a:r>
                        <a:rPr lang="es-EC" sz="1400" dirty="0">
                          <a:effectLst/>
                          <a:latin typeface="Century Gothic" panose="020B0502020202020204" pitchFamily="34" charset="0"/>
                        </a:rPr>
                        <a:t>De </a:t>
                      </a:r>
                      <a:r>
                        <a:rPr lang="es-EC" sz="1400" dirty="0" smtClean="0">
                          <a:effectLst/>
                          <a:latin typeface="Century Gothic" panose="020B0502020202020204" pitchFamily="34" charset="0"/>
                        </a:rPr>
                        <a:t>Conducta</a:t>
                      </a: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dirty="0">
                          <a:effectLst/>
                          <a:latin typeface="Century Gothic" panose="020B0502020202020204" pitchFamily="34" charset="0"/>
                        </a:rPr>
                        <a:t>Búsqueda del beneficio</a:t>
                      </a: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dirty="0">
                          <a:effectLst/>
                          <a:latin typeface="Century Gothic" panose="020B0502020202020204" pitchFamily="34" charset="0"/>
                        </a:rPr>
                        <a:t>Agradable, cómodo, buen ambiente, seguridad</a:t>
                      </a:r>
                      <a:endParaRPr lang="es-ES" sz="1400" dirty="0">
                        <a:effectLst/>
                        <a:latin typeface="Century Gothic" panose="020B0502020202020204" pitchFamily="34" charset="0"/>
                        <a:ea typeface="Calibri"/>
                        <a:cs typeface="Times New Roman"/>
                      </a:endParaRPr>
                    </a:p>
                  </a:txBody>
                  <a:tcPr marL="44664" marR="44664" marT="0" marB="0" anchor="ctr"/>
                </a:tc>
              </a:tr>
              <a:tr h="238209">
                <a:tc vMerge="1">
                  <a:txBody>
                    <a:bodyPr/>
                    <a:lstStyle/>
                    <a:p>
                      <a:pPr algn="ctr">
                        <a:lnSpc>
                          <a:spcPct val="100000"/>
                        </a:lnSpc>
                        <a:spcAft>
                          <a:spcPts val="0"/>
                        </a:spcAft>
                      </a:pP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dirty="0">
                          <a:effectLst/>
                          <a:latin typeface="Century Gothic" panose="020B0502020202020204" pitchFamily="34" charset="0"/>
                        </a:rPr>
                        <a:t>Tasa de utilización del </a:t>
                      </a:r>
                      <a:r>
                        <a:rPr lang="es-EC" sz="1400" dirty="0" smtClean="0">
                          <a:effectLst/>
                          <a:latin typeface="Century Gothic" panose="020B0502020202020204" pitchFamily="34" charset="0"/>
                        </a:rPr>
                        <a:t>servicio</a:t>
                      </a:r>
                    </a:p>
                    <a:p>
                      <a:pPr algn="ctr">
                        <a:lnSpc>
                          <a:spcPct val="100000"/>
                        </a:lnSpc>
                        <a:spcAft>
                          <a:spcPts val="0"/>
                        </a:spcAft>
                      </a:pPr>
                      <a:endParaRPr lang="es-ES" sz="1400" dirty="0">
                        <a:effectLst/>
                        <a:latin typeface="Century Gothic" panose="020B0502020202020204" pitchFamily="34" charset="0"/>
                        <a:ea typeface="Calibri"/>
                        <a:cs typeface="Times New Roman"/>
                      </a:endParaRPr>
                    </a:p>
                  </a:txBody>
                  <a:tcPr marL="44664" marR="44664" marT="0" marB="0" anchor="ctr"/>
                </a:tc>
                <a:tc>
                  <a:txBody>
                    <a:bodyPr/>
                    <a:lstStyle/>
                    <a:p>
                      <a:pPr algn="ctr">
                        <a:lnSpc>
                          <a:spcPct val="100000"/>
                        </a:lnSpc>
                        <a:spcAft>
                          <a:spcPts val="0"/>
                        </a:spcAft>
                      </a:pPr>
                      <a:r>
                        <a:rPr lang="es-EC" sz="1400" dirty="0">
                          <a:effectLst/>
                          <a:latin typeface="Century Gothic" panose="020B0502020202020204" pitchFamily="34" charset="0"/>
                        </a:rPr>
                        <a:t>Una o varias veces al año</a:t>
                      </a:r>
                      <a:endParaRPr lang="es-ES" sz="1400" dirty="0">
                        <a:effectLst/>
                        <a:latin typeface="Century Gothic" panose="020B0502020202020204" pitchFamily="34" charset="0"/>
                        <a:ea typeface="Calibri"/>
                        <a:cs typeface="Times New Roman"/>
                      </a:endParaRPr>
                    </a:p>
                  </a:txBody>
                  <a:tcPr marL="44664" marR="44664" marT="0" marB="0" anchor="ctr"/>
                </a:tc>
              </a:tr>
            </a:tbl>
          </a:graphicData>
        </a:graphic>
      </p:graphicFrame>
    </p:spTree>
    <p:extLst>
      <p:ext uri="{BB962C8B-B14F-4D97-AF65-F5344CB8AC3E}">
        <p14:creationId xmlns:p14="http://schemas.microsoft.com/office/powerpoint/2010/main" val="1785152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07504" y="323945"/>
            <a:ext cx="6336704" cy="584775"/>
          </a:xfrm>
          <a:prstGeom prst="rect">
            <a:avLst/>
          </a:prstGeom>
          <a:noFill/>
        </p:spPr>
        <p:txBody>
          <a:bodyPr wrap="square" rtlCol="0">
            <a:spAutoFit/>
          </a:bodyPr>
          <a:lstStyle/>
          <a:p>
            <a:r>
              <a:rPr lang="es-ES" sz="3200" b="1" dirty="0" smtClean="0">
                <a:latin typeface="Century Gothic" panose="020B0502020202020204" pitchFamily="34" charset="0"/>
              </a:rPr>
              <a:t>PERFIL DEL CLIENTE</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graphicFrame>
        <p:nvGraphicFramePr>
          <p:cNvPr id="2" name="1 Tabla"/>
          <p:cNvGraphicFramePr>
            <a:graphicFrameLocks noGrp="1"/>
          </p:cNvGraphicFramePr>
          <p:nvPr>
            <p:extLst>
              <p:ext uri="{D42A27DB-BD31-4B8C-83A1-F6EECF244321}">
                <p14:modId xmlns:p14="http://schemas.microsoft.com/office/powerpoint/2010/main" val="3631298756"/>
              </p:ext>
            </p:extLst>
          </p:nvPr>
        </p:nvGraphicFramePr>
        <p:xfrm>
          <a:off x="611560" y="1556792"/>
          <a:ext cx="7920880" cy="4389120"/>
        </p:xfrm>
        <a:graphic>
          <a:graphicData uri="http://schemas.openxmlformats.org/drawingml/2006/table">
            <a:tbl>
              <a:tblPr firstRow="1" firstCol="1" bandRow="1">
                <a:tableStyleId>{F5AB1C69-6EDB-4FF4-983F-18BD219EF322}</a:tableStyleId>
              </a:tblPr>
              <a:tblGrid>
                <a:gridCol w="7920880"/>
              </a:tblGrid>
              <a:tr h="0">
                <a:tc>
                  <a:txBody>
                    <a:bodyPr/>
                    <a:lstStyle/>
                    <a:p>
                      <a:pPr algn="ctr">
                        <a:lnSpc>
                          <a:spcPct val="150000"/>
                        </a:lnSpc>
                        <a:spcAft>
                          <a:spcPts val="0"/>
                        </a:spcAft>
                      </a:pPr>
                      <a:r>
                        <a:rPr lang="es-EC" sz="1200" dirty="0">
                          <a:effectLst/>
                        </a:rPr>
                        <a:t> </a:t>
                      </a:r>
                      <a:endParaRPr lang="es-ES" sz="1200" dirty="0">
                        <a:effectLst/>
                      </a:endParaRPr>
                    </a:p>
                    <a:p>
                      <a:pPr algn="ctr">
                        <a:lnSpc>
                          <a:spcPct val="200000"/>
                        </a:lnSpc>
                        <a:spcAft>
                          <a:spcPts val="0"/>
                        </a:spcAft>
                      </a:pPr>
                      <a:r>
                        <a:rPr lang="es-EC" sz="2000" b="1" i="1" dirty="0">
                          <a:solidFill>
                            <a:schemeClr val="tx1"/>
                          </a:solidFill>
                          <a:effectLst/>
                          <a:latin typeface="Century Gothic" panose="020B0502020202020204" pitchFamily="34" charset="0"/>
                        </a:rPr>
                        <a:t>Hombres y mujeres, entre los 20 a 60 años de edad, que viven en </a:t>
                      </a:r>
                      <a:r>
                        <a:rPr lang="es-EC" sz="2000" b="1" i="1" dirty="0" smtClean="0">
                          <a:solidFill>
                            <a:schemeClr val="tx1"/>
                          </a:solidFill>
                          <a:effectLst/>
                          <a:latin typeface="Century Gothic" panose="020B0502020202020204" pitchFamily="34" charset="0"/>
                        </a:rPr>
                        <a:t>el Distrito Metropolitano de Quito, </a:t>
                      </a:r>
                      <a:r>
                        <a:rPr lang="es-EC" sz="2000" b="1" i="1" dirty="0">
                          <a:solidFill>
                            <a:schemeClr val="tx1"/>
                          </a:solidFill>
                          <a:effectLst/>
                          <a:latin typeface="Century Gothic" panose="020B0502020202020204" pitchFamily="34" charset="0"/>
                        </a:rPr>
                        <a:t>de clase social media - media alta - alta, que busquen siempre el bienestar para toda su familia y que les guste los ambientes cálidos y agradables y que consideran que la salud es lo más importante para él y para toda su familia</a:t>
                      </a:r>
                      <a:endParaRPr lang="es-ES" sz="2000" b="1" i="1" dirty="0">
                        <a:solidFill>
                          <a:schemeClr val="tx1"/>
                        </a:solidFill>
                        <a:effectLst/>
                        <a:latin typeface="Century Gothic" panose="020B0502020202020204" pitchFamily="34" charset="0"/>
                      </a:endParaRPr>
                    </a:p>
                    <a:p>
                      <a:pPr algn="ctr">
                        <a:lnSpc>
                          <a:spcPct val="150000"/>
                        </a:lnSpc>
                        <a:spcAft>
                          <a:spcPts val="0"/>
                        </a:spcAft>
                      </a:pPr>
                      <a:r>
                        <a:rPr lang="es-EC" sz="2000" b="1" i="1" dirty="0">
                          <a:solidFill>
                            <a:schemeClr val="tx1"/>
                          </a:solidFill>
                          <a:effectLst/>
                          <a:latin typeface="Century Gothic" panose="020B0502020202020204" pitchFamily="34" charset="0"/>
                        </a:rPr>
                        <a:t> </a:t>
                      </a:r>
                      <a:endParaRPr lang="es-ES" sz="2000" b="1" i="1" dirty="0">
                        <a:solidFill>
                          <a:schemeClr val="tx1"/>
                        </a:solidFill>
                        <a:effectLst/>
                        <a:latin typeface="Century Gothic" panose="020B0502020202020204" pitchFamily="34" charset="0"/>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79438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6" name="5 CuadroTexto"/>
          <p:cNvSpPr txBox="1"/>
          <p:nvPr/>
        </p:nvSpPr>
        <p:spPr>
          <a:xfrm>
            <a:off x="107504" y="119534"/>
            <a:ext cx="6336704" cy="1077218"/>
          </a:xfrm>
          <a:prstGeom prst="rect">
            <a:avLst/>
          </a:prstGeom>
          <a:noFill/>
        </p:spPr>
        <p:txBody>
          <a:bodyPr wrap="square" rtlCol="0">
            <a:spAutoFit/>
          </a:bodyPr>
          <a:lstStyle/>
          <a:p>
            <a:r>
              <a:rPr lang="es-ES" sz="3200" b="1" dirty="0" smtClean="0">
                <a:latin typeface="Century Gothic" panose="020B0502020202020204" pitchFamily="34" charset="0"/>
              </a:rPr>
              <a:t>OFERTA, DEMANDA Y DEMANDA INSATISFECHA</a:t>
            </a:r>
            <a:endParaRPr lang="es-ES" sz="3200" b="1" dirty="0">
              <a:latin typeface="Century Gothic" panose="020B0502020202020204"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561349886"/>
              </p:ext>
            </p:extLst>
          </p:nvPr>
        </p:nvGraphicFramePr>
        <p:xfrm>
          <a:off x="251520" y="1556792"/>
          <a:ext cx="8640960" cy="2227134"/>
        </p:xfrm>
        <a:graphic>
          <a:graphicData uri="http://schemas.openxmlformats.org/drawingml/2006/table">
            <a:tbl>
              <a:tblPr firstRow="1" firstCol="1" bandRow="1">
                <a:tableStyleId>{F2DE63D5-997A-4646-A377-4702673A728D}</a:tableStyleId>
              </a:tblPr>
              <a:tblGrid>
                <a:gridCol w="2160007"/>
                <a:gridCol w="2160007"/>
                <a:gridCol w="2160007"/>
                <a:gridCol w="2160939"/>
              </a:tblGrid>
              <a:tr h="615594">
                <a:tc>
                  <a:txBody>
                    <a:bodyPr/>
                    <a:lstStyle/>
                    <a:p>
                      <a:pPr algn="ctr">
                        <a:lnSpc>
                          <a:spcPct val="100000"/>
                        </a:lnSpc>
                        <a:spcAft>
                          <a:spcPts val="0"/>
                        </a:spcAft>
                      </a:pPr>
                      <a:r>
                        <a:rPr lang="es-EC" sz="1400" dirty="0">
                          <a:effectLst/>
                          <a:latin typeface="Century Gothic" panose="020B0502020202020204" pitchFamily="34" charset="0"/>
                        </a:rPr>
                        <a:t>HOSPITALES Y CLINICAS DE SALUD MENTAL EN LA CIUDAD DE QUITO</a:t>
                      </a:r>
                      <a:endParaRPr lang="es-ES" sz="1400" dirty="0">
                        <a:effectLst/>
                        <a:latin typeface="Century Gothic" panose="020B0502020202020204" pitchFamily="34" charset="0"/>
                        <a:ea typeface="Calibri"/>
                        <a:cs typeface="Times New Roman"/>
                      </a:endParaRPr>
                    </a:p>
                  </a:txBody>
                  <a:tcPr marL="65278" marR="65278" marT="0" marB="0"/>
                </a:tc>
                <a:tc>
                  <a:txBody>
                    <a:bodyPr/>
                    <a:lstStyle/>
                    <a:p>
                      <a:pPr algn="ctr">
                        <a:lnSpc>
                          <a:spcPct val="100000"/>
                        </a:lnSpc>
                        <a:spcAft>
                          <a:spcPts val="0"/>
                        </a:spcAft>
                      </a:pPr>
                      <a:r>
                        <a:rPr lang="es-EC" sz="1400" dirty="0">
                          <a:effectLst/>
                          <a:latin typeface="Century Gothic" panose="020B0502020202020204" pitchFamily="34" charset="0"/>
                        </a:rPr>
                        <a:t>OFERTA</a:t>
                      </a:r>
                      <a:endParaRPr lang="es-ES" sz="1400" dirty="0">
                        <a:effectLst/>
                        <a:latin typeface="Century Gothic" panose="020B0502020202020204" pitchFamily="34" charset="0"/>
                      </a:endParaRPr>
                    </a:p>
                    <a:p>
                      <a:pPr algn="ctr">
                        <a:lnSpc>
                          <a:spcPct val="100000"/>
                        </a:lnSpc>
                        <a:spcAft>
                          <a:spcPts val="0"/>
                        </a:spcAft>
                      </a:pPr>
                      <a:r>
                        <a:rPr lang="es-EC" sz="1400" dirty="0">
                          <a:effectLst/>
                          <a:latin typeface="Century Gothic" panose="020B0502020202020204" pitchFamily="34" charset="0"/>
                        </a:rPr>
                        <a:t>(CAPACIDAD INSTALADA TOTAL)</a:t>
                      </a:r>
                      <a:endParaRPr lang="es-ES" sz="1400" dirty="0">
                        <a:effectLst/>
                        <a:latin typeface="Century Gothic" panose="020B0502020202020204" pitchFamily="34" charset="0"/>
                        <a:ea typeface="Calibri"/>
                        <a:cs typeface="Times New Roman"/>
                      </a:endParaRPr>
                    </a:p>
                  </a:txBody>
                  <a:tcPr marL="65278" marR="65278" marT="0" marB="0"/>
                </a:tc>
                <a:tc>
                  <a:txBody>
                    <a:bodyPr/>
                    <a:lstStyle/>
                    <a:p>
                      <a:pPr algn="ctr">
                        <a:lnSpc>
                          <a:spcPct val="100000"/>
                        </a:lnSpc>
                        <a:spcAft>
                          <a:spcPts val="0"/>
                        </a:spcAft>
                      </a:pPr>
                      <a:r>
                        <a:rPr lang="es-EC" sz="1400" dirty="0">
                          <a:effectLst/>
                          <a:latin typeface="Century Gothic" panose="020B0502020202020204" pitchFamily="34" charset="0"/>
                        </a:rPr>
                        <a:t>DEMANDA</a:t>
                      </a:r>
                      <a:endParaRPr lang="es-ES" sz="1400" dirty="0">
                        <a:effectLst/>
                        <a:latin typeface="Century Gothic" panose="020B0502020202020204" pitchFamily="34" charset="0"/>
                      </a:endParaRPr>
                    </a:p>
                    <a:p>
                      <a:pPr algn="ctr">
                        <a:lnSpc>
                          <a:spcPct val="100000"/>
                        </a:lnSpc>
                        <a:spcAft>
                          <a:spcPts val="0"/>
                        </a:spcAft>
                      </a:pPr>
                      <a:r>
                        <a:rPr lang="es-EC" sz="1400" dirty="0">
                          <a:effectLst/>
                          <a:latin typeface="Century Gothic" panose="020B0502020202020204" pitchFamily="34" charset="0"/>
                        </a:rPr>
                        <a:t>(No. DE CASOS DE </a:t>
                      </a:r>
                      <a:r>
                        <a:rPr lang="es-EC" sz="1400" dirty="0" smtClean="0">
                          <a:effectLst/>
                          <a:latin typeface="Century Gothic" panose="020B0502020202020204" pitchFamily="34" charset="0"/>
                        </a:rPr>
                        <a:t>TRASTORNO</a:t>
                      </a:r>
                      <a:r>
                        <a:rPr lang="es-EC" sz="1400" baseline="0" dirty="0" smtClean="0">
                          <a:effectLst/>
                          <a:latin typeface="Century Gothic" panose="020B0502020202020204" pitchFamily="34" charset="0"/>
                        </a:rPr>
                        <a:t> MENTAL</a:t>
                      </a:r>
                      <a:r>
                        <a:rPr lang="es-EC" sz="1400" dirty="0" smtClean="0">
                          <a:effectLst/>
                          <a:latin typeface="Century Gothic" panose="020B0502020202020204" pitchFamily="34" charset="0"/>
                        </a:rPr>
                        <a:t> </a:t>
                      </a:r>
                      <a:r>
                        <a:rPr lang="es-EC" sz="1400" dirty="0">
                          <a:effectLst/>
                          <a:latin typeface="Century Gothic" panose="020B0502020202020204" pitchFamily="34" charset="0"/>
                        </a:rPr>
                        <a:t>CADA MES)</a:t>
                      </a:r>
                      <a:endParaRPr lang="es-ES" sz="1400" dirty="0">
                        <a:effectLst/>
                        <a:latin typeface="Century Gothic" panose="020B0502020202020204" pitchFamily="34" charset="0"/>
                        <a:ea typeface="Calibri"/>
                        <a:cs typeface="Times New Roman"/>
                      </a:endParaRPr>
                    </a:p>
                  </a:txBody>
                  <a:tcPr marL="65278" marR="65278" marT="0" marB="0"/>
                </a:tc>
                <a:tc>
                  <a:txBody>
                    <a:bodyPr/>
                    <a:lstStyle/>
                    <a:p>
                      <a:pPr algn="ctr">
                        <a:lnSpc>
                          <a:spcPct val="100000"/>
                        </a:lnSpc>
                        <a:spcAft>
                          <a:spcPts val="0"/>
                        </a:spcAft>
                      </a:pPr>
                      <a:r>
                        <a:rPr lang="es-EC" sz="1400" dirty="0">
                          <a:effectLst/>
                          <a:latin typeface="Century Gothic" panose="020B0502020202020204" pitchFamily="34" charset="0"/>
                        </a:rPr>
                        <a:t>DEMANDA INSATISFECHA</a:t>
                      </a:r>
                      <a:endParaRPr lang="es-ES" sz="1400" dirty="0">
                        <a:effectLst/>
                        <a:latin typeface="Century Gothic" panose="020B0502020202020204" pitchFamily="34" charset="0"/>
                        <a:ea typeface="Calibri"/>
                        <a:cs typeface="Times New Roman"/>
                      </a:endParaRPr>
                    </a:p>
                  </a:txBody>
                  <a:tcPr marL="65278" marR="65278" marT="0" marB="0"/>
                </a:tc>
              </a:tr>
              <a:tr h="514712">
                <a:tc>
                  <a:txBody>
                    <a:bodyPr/>
                    <a:lstStyle/>
                    <a:p>
                      <a:pPr algn="ctr">
                        <a:lnSpc>
                          <a:spcPct val="100000"/>
                        </a:lnSpc>
                        <a:spcAft>
                          <a:spcPts val="0"/>
                        </a:spcAft>
                      </a:pPr>
                      <a:r>
                        <a:rPr lang="es-EC" sz="2000" dirty="0">
                          <a:effectLst/>
                          <a:latin typeface="Century Gothic" panose="020B0502020202020204" pitchFamily="34" charset="0"/>
                        </a:rPr>
                        <a:t> </a:t>
                      </a:r>
                      <a:r>
                        <a:rPr lang="es-EC" sz="2000" b="0" dirty="0" smtClean="0">
                          <a:effectLst/>
                          <a:latin typeface="Century Gothic" panose="020B0502020202020204" pitchFamily="34" charset="0"/>
                        </a:rPr>
                        <a:t>5</a:t>
                      </a:r>
                      <a:endParaRPr lang="es-ES" sz="2000" b="0" dirty="0">
                        <a:effectLst/>
                        <a:latin typeface="Century Gothic" panose="020B0502020202020204" pitchFamily="34" charset="0"/>
                      </a:endParaRPr>
                    </a:p>
                  </a:txBody>
                  <a:tcPr marL="65278" marR="65278" marT="0" marB="0" anchor="ctr"/>
                </a:tc>
                <a:tc>
                  <a:txBody>
                    <a:bodyPr/>
                    <a:lstStyle/>
                    <a:p>
                      <a:pPr algn="ctr">
                        <a:lnSpc>
                          <a:spcPct val="100000"/>
                        </a:lnSpc>
                        <a:spcAft>
                          <a:spcPts val="0"/>
                        </a:spcAft>
                      </a:pPr>
                      <a:r>
                        <a:rPr lang="es-EC" sz="2000" dirty="0">
                          <a:effectLst/>
                          <a:latin typeface="Century Gothic" panose="020B0502020202020204" pitchFamily="34" charset="0"/>
                        </a:rPr>
                        <a:t>300</a:t>
                      </a:r>
                      <a:endParaRPr lang="es-ES" sz="2000" dirty="0">
                        <a:effectLst/>
                        <a:latin typeface="Century Gothic" panose="020B0502020202020204" pitchFamily="34" charset="0"/>
                        <a:ea typeface="Calibri"/>
                        <a:cs typeface="Times New Roman"/>
                      </a:endParaRPr>
                    </a:p>
                  </a:txBody>
                  <a:tcPr marL="65278" marR="65278" marT="0" marB="0" anchor="ctr"/>
                </a:tc>
                <a:tc>
                  <a:txBody>
                    <a:bodyPr/>
                    <a:lstStyle/>
                    <a:p>
                      <a:pPr algn="ctr">
                        <a:lnSpc>
                          <a:spcPct val="100000"/>
                        </a:lnSpc>
                        <a:spcAft>
                          <a:spcPts val="0"/>
                        </a:spcAft>
                      </a:pPr>
                      <a:r>
                        <a:rPr lang="es-EC" sz="2000" dirty="0">
                          <a:effectLst/>
                          <a:latin typeface="Century Gothic" panose="020B0502020202020204" pitchFamily="34" charset="0"/>
                        </a:rPr>
                        <a:t>424</a:t>
                      </a:r>
                      <a:endParaRPr lang="es-ES" sz="2000" dirty="0">
                        <a:effectLst/>
                        <a:latin typeface="Century Gothic" panose="020B0502020202020204" pitchFamily="34" charset="0"/>
                        <a:ea typeface="Calibri"/>
                        <a:cs typeface="Times New Roman"/>
                      </a:endParaRPr>
                    </a:p>
                  </a:txBody>
                  <a:tcPr marL="65278" marR="65278" marT="0" marB="0" anchor="ctr"/>
                </a:tc>
                <a:tc>
                  <a:txBody>
                    <a:bodyPr/>
                    <a:lstStyle/>
                    <a:p>
                      <a:pPr algn="ctr">
                        <a:lnSpc>
                          <a:spcPct val="100000"/>
                        </a:lnSpc>
                        <a:spcAft>
                          <a:spcPts val="0"/>
                        </a:spcAft>
                      </a:pPr>
                      <a:r>
                        <a:rPr lang="es-EC" sz="2000" dirty="0">
                          <a:effectLst/>
                          <a:latin typeface="Century Gothic" panose="020B0502020202020204" pitchFamily="34" charset="0"/>
                        </a:rPr>
                        <a:t>124</a:t>
                      </a:r>
                      <a:endParaRPr lang="es-ES" sz="2000" dirty="0">
                        <a:effectLst/>
                        <a:latin typeface="Century Gothic" panose="020B0502020202020204" pitchFamily="34" charset="0"/>
                        <a:ea typeface="Calibri"/>
                        <a:cs typeface="Times New Roman"/>
                      </a:endParaRPr>
                    </a:p>
                  </a:txBody>
                  <a:tcPr marL="65278" marR="65278" marT="0" marB="0" anchor="ctr"/>
                </a:tc>
              </a:tr>
              <a:tr h="858982">
                <a:tc>
                  <a:txBody>
                    <a:bodyPr/>
                    <a:lstStyle/>
                    <a:p>
                      <a:pPr algn="ctr">
                        <a:lnSpc>
                          <a:spcPct val="100000"/>
                        </a:lnSpc>
                        <a:spcAft>
                          <a:spcPts val="0"/>
                        </a:spcAft>
                      </a:pPr>
                      <a:r>
                        <a:rPr lang="es-EC" sz="1400" b="0" dirty="0">
                          <a:effectLst/>
                          <a:latin typeface="Century Gothic" panose="020B0502020202020204" pitchFamily="34" charset="0"/>
                        </a:rPr>
                        <a:t>Instituciones Privadas</a:t>
                      </a:r>
                      <a:endParaRPr lang="es-ES" sz="1400" b="0" dirty="0">
                        <a:effectLst/>
                        <a:latin typeface="Century Gothic" panose="020B0502020202020204" pitchFamily="34" charset="0"/>
                        <a:ea typeface="Calibri"/>
                        <a:cs typeface="Times New Roman"/>
                      </a:endParaRPr>
                    </a:p>
                  </a:txBody>
                  <a:tcPr marL="65278" marR="65278" marT="0" marB="0" anchor="ctr"/>
                </a:tc>
                <a:tc>
                  <a:txBody>
                    <a:bodyPr/>
                    <a:lstStyle/>
                    <a:p>
                      <a:pPr algn="ctr">
                        <a:lnSpc>
                          <a:spcPct val="100000"/>
                        </a:lnSpc>
                        <a:spcAft>
                          <a:spcPts val="0"/>
                        </a:spcAft>
                      </a:pPr>
                      <a:r>
                        <a:rPr lang="es-EC" sz="1400" b="0" dirty="0">
                          <a:effectLst/>
                          <a:latin typeface="Century Gothic" panose="020B0502020202020204" pitchFamily="34" charset="0"/>
                        </a:rPr>
                        <a:t>Camas aproximadas disponibles en instituciones privadas</a:t>
                      </a:r>
                      <a:endParaRPr lang="es-ES" sz="1400" b="0" dirty="0">
                        <a:effectLst/>
                        <a:latin typeface="Century Gothic" panose="020B0502020202020204" pitchFamily="34" charset="0"/>
                        <a:ea typeface="Calibri"/>
                        <a:cs typeface="Times New Roman"/>
                      </a:endParaRPr>
                    </a:p>
                  </a:txBody>
                  <a:tcPr marL="65278" marR="65278" marT="0" marB="0" anchor="ctr"/>
                </a:tc>
                <a:tc>
                  <a:txBody>
                    <a:bodyPr/>
                    <a:lstStyle/>
                    <a:p>
                      <a:pPr algn="ctr">
                        <a:lnSpc>
                          <a:spcPct val="100000"/>
                        </a:lnSpc>
                        <a:spcAft>
                          <a:spcPts val="0"/>
                        </a:spcAft>
                      </a:pPr>
                      <a:r>
                        <a:rPr lang="es-EC" sz="1400" b="0" dirty="0">
                          <a:effectLst/>
                          <a:latin typeface="Century Gothic" panose="020B0502020202020204" pitchFamily="34" charset="0"/>
                        </a:rPr>
                        <a:t>Casos de </a:t>
                      </a:r>
                      <a:r>
                        <a:rPr lang="es-EC" sz="1400" b="0" dirty="0" smtClean="0">
                          <a:effectLst/>
                          <a:latin typeface="Century Gothic" panose="020B0502020202020204" pitchFamily="34" charset="0"/>
                        </a:rPr>
                        <a:t>trastorno</a:t>
                      </a:r>
                      <a:r>
                        <a:rPr lang="es-EC" sz="1400" b="0" baseline="0" dirty="0" smtClean="0">
                          <a:effectLst/>
                          <a:latin typeface="Century Gothic" panose="020B0502020202020204" pitchFamily="34" charset="0"/>
                        </a:rPr>
                        <a:t> mental </a:t>
                      </a:r>
                      <a:r>
                        <a:rPr lang="es-EC" sz="1400" b="0" dirty="0" smtClean="0">
                          <a:effectLst/>
                          <a:latin typeface="Century Gothic" panose="020B0502020202020204" pitchFamily="34" charset="0"/>
                        </a:rPr>
                        <a:t>cada </a:t>
                      </a:r>
                      <a:r>
                        <a:rPr lang="es-EC" sz="1400" b="0" dirty="0">
                          <a:effectLst/>
                          <a:latin typeface="Century Gothic" panose="020B0502020202020204" pitchFamily="34" charset="0"/>
                        </a:rPr>
                        <a:t>mes en la ciudad de Quito</a:t>
                      </a:r>
                      <a:endParaRPr lang="es-ES" sz="1400" b="0" dirty="0">
                        <a:effectLst/>
                        <a:latin typeface="Century Gothic" panose="020B0502020202020204" pitchFamily="34" charset="0"/>
                        <a:ea typeface="Calibri"/>
                        <a:cs typeface="Times New Roman"/>
                      </a:endParaRPr>
                    </a:p>
                  </a:txBody>
                  <a:tcPr marL="65278" marR="65278" marT="0" marB="0" anchor="ctr"/>
                </a:tc>
                <a:tc>
                  <a:txBody>
                    <a:bodyPr/>
                    <a:lstStyle/>
                    <a:p>
                      <a:pPr algn="ctr">
                        <a:lnSpc>
                          <a:spcPct val="100000"/>
                        </a:lnSpc>
                        <a:spcAft>
                          <a:spcPts val="0"/>
                        </a:spcAft>
                      </a:pPr>
                      <a:r>
                        <a:rPr lang="es-EC" sz="1400" b="0" dirty="0">
                          <a:effectLst/>
                          <a:latin typeface="Century Gothic" panose="020B0502020202020204" pitchFamily="34" charset="0"/>
                        </a:rPr>
                        <a:t>No. de personas al mes que no son atendidas o son atendidas por instituciones públicas </a:t>
                      </a:r>
                      <a:endParaRPr lang="es-ES" sz="1400" b="0" dirty="0">
                        <a:effectLst/>
                        <a:latin typeface="Century Gothic" panose="020B0502020202020204" pitchFamily="34" charset="0"/>
                        <a:ea typeface="Calibri"/>
                        <a:cs typeface="Times New Roman"/>
                      </a:endParaRPr>
                    </a:p>
                  </a:txBody>
                  <a:tcPr marL="65278" marR="65278" marT="0" marB="0" anchor="ctr"/>
                </a:tc>
              </a:tr>
            </a:tbl>
          </a:graphicData>
        </a:graphic>
      </p:graphicFrame>
      <p:sp>
        <p:nvSpPr>
          <p:cNvPr id="5" name="4 CuadroTexto"/>
          <p:cNvSpPr txBox="1"/>
          <p:nvPr/>
        </p:nvSpPr>
        <p:spPr>
          <a:xfrm>
            <a:off x="251520" y="3933056"/>
            <a:ext cx="8640960" cy="2554545"/>
          </a:xfrm>
          <a:prstGeom prst="rect">
            <a:avLst/>
          </a:prstGeom>
          <a:noFill/>
        </p:spPr>
        <p:txBody>
          <a:bodyPr wrap="square" rtlCol="0">
            <a:spAutoFit/>
          </a:bodyPr>
          <a:lstStyle/>
          <a:p>
            <a:pPr marL="285750" indent="-285750">
              <a:buFont typeface="Wingdings" panose="05000000000000000000" pitchFamily="2" charset="2"/>
              <a:buChar char="ü"/>
            </a:pPr>
            <a:r>
              <a:rPr lang="es-ES" sz="1600" dirty="0" smtClean="0">
                <a:latin typeface="Century Gothic" panose="020B0502020202020204" pitchFamily="34" charset="0"/>
              </a:rPr>
              <a:t>Se reportaron 56.500 casos de trastorno mental en el año en todo el país</a:t>
            </a:r>
          </a:p>
          <a:p>
            <a:pPr marL="285750" indent="-285750">
              <a:buFont typeface="Wingdings" panose="05000000000000000000" pitchFamily="2" charset="2"/>
              <a:buChar char="ü"/>
            </a:pPr>
            <a:endParaRPr lang="es-ES" sz="1600" dirty="0">
              <a:latin typeface="Century Gothic" panose="020B0502020202020204" pitchFamily="34" charset="0"/>
            </a:endParaRPr>
          </a:p>
          <a:p>
            <a:pPr marL="285750" indent="-285750">
              <a:buFont typeface="Wingdings" panose="05000000000000000000" pitchFamily="2" charset="2"/>
              <a:buChar char="ü"/>
            </a:pPr>
            <a:r>
              <a:rPr lang="es-ES" sz="1600" dirty="0" smtClean="0">
                <a:latin typeface="Century Gothic" panose="020B0502020202020204" pitchFamily="34" charset="0"/>
              </a:rPr>
              <a:t>El </a:t>
            </a:r>
            <a:r>
              <a:rPr lang="es-ES" sz="1600" dirty="0" err="1" smtClean="0">
                <a:latin typeface="Century Gothic" panose="020B0502020202020204" pitchFamily="34" charset="0"/>
              </a:rPr>
              <a:t>porcenaje</a:t>
            </a:r>
            <a:r>
              <a:rPr lang="es-ES" sz="1600" dirty="0" smtClean="0">
                <a:latin typeface="Century Gothic" panose="020B0502020202020204" pitchFamily="34" charset="0"/>
              </a:rPr>
              <a:t> de casos que corresponde a la ciudad de Quito es del 25% que son 14.125 casos</a:t>
            </a:r>
          </a:p>
          <a:p>
            <a:pPr marL="285750" indent="-285750">
              <a:buFont typeface="Wingdings" panose="05000000000000000000" pitchFamily="2" charset="2"/>
              <a:buChar char="ü"/>
            </a:pPr>
            <a:endParaRPr lang="es-ES" sz="1600" dirty="0">
              <a:latin typeface="Century Gothic" panose="020B0502020202020204" pitchFamily="34" charset="0"/>
            </a:endParaRPr>
          </a:p>
          <a:p>
            <a:pPr marL="285750" indent="-285750">
              <a:buFont typeface="Wingdings" panose="05000000000000000000" pitchFamily="2" charset="2"/>
              <a:buChar char="ü"/>
            </a:pPr>
            <a:r>
              <a:rPr lang="es-ES" sz="1600" dirty="0" smtClean="0">
                <a:latin typeface="Century Gothic" panose="020B0502020202020204" pitchFamily="34" charset="0"/>
              </a:rPr>
              <a:t>El 36% de la población Quiteña está entre el segmento Medio – Medio Alto – Alto, que son 5.085 casos reportados al año</a:t>
            </a:r>
          </a:p>
          <a:p>
            <a:pPr marL="285750" indent="-285750">
              <a:buFont typeface="Wingdings" panose="05000000000000000000" pitchFamily="2" charset="2"/>
              <a:buChar char="ü"/>
            </a:pPr>
            <a:endParaRPr lang="es-ES" sz="1600" dirty="0">
              <a:latin typeface="Century Gothic" panose="020B0502020202020204" pitchFamily="34" charset="0"/>
            </a:endParaRPr>
          </a:p>
          <a:p>
            <a:pPr marL="285750" indent="-285750">
              <a:buFont typeface="Wingdings" panose="05000000000000000000" pitchFamily="2" charset="2"/>
              <a:buChar char="ü"/>
            </a:pPr>
            <a:r>
              <a:rPr lang="es-ES" sz="1600" dirty="0" smtClean="0">
                <a:latin typeface="Century Gothic" panose="020B0502020202020204" pitchFamily="34" charset="0"/>
              </a:rPr>
              <a:t>Cada mes hay una demanda de 424 pacientes del nicho de mercado especificado con algún problema de salud mental </a:t>
            </a:r>
          </a:p>
        </p:txBody>
      </p:sp>
    </p:spTree>
    <p:extLst>
      <p:ext uri="{BB962C8B-B14F-4D97-AF65-F5344CB8AC3E}">
        <p14:creationId xmlns:p14="http://schemas.microsoft.com/office/powerpoint/2010/main" val="2523805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6" name="5 CuadroTexto"/>
          <p:cNvSpPr txBox="1"/>
          <p:nvPr/>
        </p:nvSpPr>
        <p:spPr>
          <a:xfrm>
            <a:off x="107504" y="332656"/>
            <a:ext cx="6336704" cy="584775"/>
          </a:xfrm>
          <a:prstGeom prst="rect">
            <a:avLst/>
          </a:prstGeom>
          <a:noFill/>
        </p:spPr>
        <p:txBody>
          <a:bodyPr wrap="square" rtlCol="0">
            <a:spAutoFit/>
          </a:bodyPr>
          <a:lstStyle/>
          <a:p>
            <a:r>
              <a:rPr lang="es-ES" sz="3200" b="1" dirty="0" smtClean="0">
                <a:latin typeface="Century Gothic" panose="020B0502020202020204" pitchFamily="34" charset="0"/>
              </a:rPr>
              <a:t>PARTICIPACIÓN DE MERCADO</a:t>
            </a:r>
            <a:endParaRPr lang="es-ES" sz="3200" b="1" dirty="0">
              <a:latin typeface="Century Gothic" panose="020B0502020202020204" pitchFamily="34" charset="0"/>
            </a:endParaRPr>
          </a:p>
        </p:txBody>
      </p:sp>
      <p:graphicFrame>
        <p:nvGraphicFramePr>
          <p:cNvPr id="13" name="1 Gráfico"/>
          <p:cNvGraphicFramePr>
            <a:graphicFrameLocks/>
          </p:cNvGraphicFramePr>
          <p:nvPr>
            <p:extLst>
              <p:ext uri="{D42A27DB-BD31-4B8C-83A1-F6EECF244321}">
                <p14:modId xmlns:p14="http://schemas.microsoft.com/office/powerpoint/2010/main" val="3543615323"/>
              </p:ext>
            </p:extLst>
          </p:nvPr>
        </p:nvGraphicFramePr>
        <p:xfrm>
          <a:off x="611560" y="1700808"/>
          <a:ext cx="7920880" cy="43924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77072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07504" y="323945"/>
            <a:ext cx="6336704" cy="584775"/>
          </a:xfrm>
          <a:prstGeom prst="rect">
            <a:avLst/>
          </a:prstGeom>
          <a:noFill/>
        </p:spPr>
        <p:txBody>
          <a:bodyPr wrap="square" rtlCol="0">
            <a:spAutoFit/>
          </a:bodyPr>
          <a:lstStyle/>
          <a:p>
            <a:r>
              <a:rPr lang="es-ES" sz="3200" b="1" dirty="0" smtClean="0">
                <a:latin typeface="Century Gothic" panose="020B0502020202020204" pitchFamily="34" charset="0"/>
              </a:rPr>
              <a:t>MAPA ESTRATÉGICO</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3" name="Rectángulo 2"/>
          <p:cNvSpPr/>
          <p:nvPr/>
        </p:nvSpPr>
        <p:spPr>
          <a:xfrm>
            <a:off x="460150" y="1792970"/>
            <a:ext cx="1879602" cy="9879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lvl="0" indent="-285750">
              <a:buFont typeface="Wingdings" panose="05000000000000000000" pitchFamily="2" charset="2"/>
              <a:buChar char="ü"/>
            </a:pPr>
            <a:r>
              <a:rPr lang="es-ES" sz="1000" dirty="0">
                <a:latin typeface="Century Gothic" panose="020B0502020202020204" pitchFamily="34" charset="0"/>
              </a:rPr>
              <a:t>Realización personal y </a:t>
            </a:r>
            <a:r>
              <a:rPr lang="es-ES" sz="1000" dirty="0" smtClean="0">
                <a:latin typeface="Century Gothic" panose="020B0502020202020204" pitchFamily="34" charset="0"/>
              </a:rPr>
              <a:t>profesional</a:t>
            </a:r>
            <a:endParaRPr lang="es-ES" sz="1000" dirty="0">
              <a:latin typeface="Century Gothic" panose="020B0502020202020204" pitchFamily="34" charset="0"/>
            </a:endParaRPr>
          </a:p>
          <a:p>
            <a:pPr marL="285750" lvl="0" indent="-285750">
              <a:buFont typeface="Wingdings" panose="05000000000000000000" pitchFamily="2" charset="2"/>
              <a:buChar char="ü"/>
            </a:pPr>
            <a:r>
              <a:rPr lang="es-ES" sz="1000" dirty="0" smtClean="0">
                <a:latin typeface="Century Gothic" panose="020B0502020202020204" pitchFamily="34" charset="0"/>
              </a:rPr>
              <a:t>Unión </a:t>
            </a:r>
            <a:r>
              <a:rPr lang="es-ES" sz="1000" dirty="0">
                <a:latin typeface="Century Gothic" panose="020B0502020202020204" pitchFamily="34" charset="0"/>
              </a:rPr>
              <a:t>y Compromiso </a:t>
            </a:r>
            <a:endParaRPr lang="es-ES" sz="1000" dirty="0" smtClean="0">
              <a:latin typeface="Century Gothic" panose="020B0502020202020204" pitchFamily="34" charset="0"/>
            </a:endParaRPr>
          </a:p>
          <a:p>
            <a:pPr marL="285750" lvl="0" indent="-285750">
              <a:buFont typeface="Wingdings" panose="05000000000000000000" pitchFamily="2" charset="2"/>
              <a:buChar char="ü"/>
            </a:pPr>
            <a:r>
              <a:rPr lang="es-ES" sz="1000" dirty="0" smtClean="0">
                <a:latin typeface="Century Gothic" panose="020B0502020202020204" pitchFamily="34" charset="0"/>
              </a:rPr>
              <a:t>Respeto</a:t>
            </a:r>
            <a:endParaRPr lang="es-ES" sz="1000" dirty="0">
              <a:latin typeface="Century Gothic" panose="020B0502020202020204" pitchFamily="34" charset="0"/>
            </a:endParaRPr>
          </a:p>
          <a:p>
            <a:pPr marL="285750" lvl="0" indent="-285750">
              <a:buFont typeface="Wingdings" panose="05000000000000000000" pitchFamily="2" charset="2"/>
              <a:buChar char="ü"/>
            </a:pPr>
            <a:r>
              <a:rPr lang="es-ES" sz="1000" dirty="0" smtClean="0">
                <a:latin typeface="Century Gothic" panose="020B0502020202020204" pitchFamily="34" charset="0"/>
              </a:rPr>
              <a:t>Confiabilidad</a:t>
            </a:r>
            <a:endParaRPr lang="es-ES" sz="1000" dirty="0">
              <a:latin typeface="Century Gothic" panose="020B0502020202020204" pitchFamily="34" charset="0"/>
            </a:endParaRPr>
          </a:p>
        </p:txBody>
      </p:sp>
      <p:sp>
        <p:nvSpPr>
          <p:cNvPr id="7" name="Rectángulo 6"/>
          <p:cNvSpPr/>
          <p:nvPr/>
        </p:nvSpPr>
        <p:spPr>
          <a:xfrm>
            <a:off x="225302" y="4016775"/>
            <a:ext cx="2448272" cy="267268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a:t>“</a:t>
            </a:r>
            <a:r>
              <a:rPr lang="es-ES" sz="1200" dirty="0">
                <a:latin typeface="Century Gothic" panose="020B0502020202020204" pitchFamily="34" charset="0"/>
              </a:rPr>
              <a:t>La Comunidad Terapéutica San José Marina es una empresa que brinda excelencia en servicios de rehabilitación mental integral, apunta a la satisfacción de las necesidades de quienes los adquieren, superando así las expectativas de nuestros pacientes por medio del total cumplimiento de nuestros objetivos, mejorando de esta manera la salud de la comunidad”</a:t>
            </a:r>
          </a:p>
        </p:txBody>
      </p:sp>
      <p:cxnSp>
        <p:nvCxnSpPr>
          <p:cNvPr id="6" name="Conector recto de flecha 5"/>
          <p:cNvCxnSpPr/>
          <p:nvPr/>
        </p:nvCxnSpPr>
        <p:spPr>
          <a:xfrm flipV="1">
            <a:off x="2848622" y="1576891"/>
            <a:ext cx="4375705" cy="221214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0" name="Rectángulo 9"/>
          <p:cNvSpPr/>
          <p:nvPr/>
        </p:nvSpPr>
        <p:spPr>
          <a:xfrm>
            <a:off x="7399375" y="1640521"/>
            <a:ext cx="1656184" cy="33843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200" dirty="0">
                <a:latin typeface="Century Gothic" panose="020B0502020202020204" pitchFamily="34" charset="0"/>
              </a:rPr>
              <a:t>“Ser una clínica líder dentro del mercado de la prestación de servicios de rehabilitación mental en la ciudad de Quito para el año 2017</a:t>
            </a:r>
            <a:r>
              <a:rPr lang="es-ES" sz="1200" dirty="0" smtClean="0">
                <a:latin typeface="Century Gothic" panose="020B0502020202020204" pitchFamily="34" charset="0"/>
              </a:rPr>
              <a:t>, reconocida </a:t>
            </a:r>
            <a:r>
              <a:rPr lang="es-ES" sz="1200" dirty="0">
                <a:latin typeface="Century Gothic" panose="020B0502020202020204" pitchFamily="34" charset="0"/>
              </a:rPr>
              <a:t>por brindar un servicio altamente calificado, con el fin de brindar una mejor calidad de salud mental en la comunidad.”</a:t>
            </a:r>
          </a:p>
        </p:txBody>
      </p:sp>
      <p:sp>
        <p:nvSpPr>
          <p:cNvPr id="12" name="Rectángulo 11"/>
          <p:cNvSpPr/>
          <p:nvPr/>
        </p:nvSpPr>
        <p:spPr>
          <a:xfrm>
            <a:off x="2848622" y="4324906"/>
            <a:ext cx="1435346" cy="205642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171450" lvl="0" indent="-171450">
              <a:buFont typeface="Wingdings" panose="05000000000000000000" pitchFamily="2" charset="2"/>
              <a:buChar char="ü"/>
            </a:pPr>
            <a:r>
              <a:rPr lang="es-ES" sz="1200" dirty="0" smtClean="0">
                <a:latin typeface="Century Gothic" panose="020B0502020202020204" pitchFamily="34" charset="0"/>
              </a:rPr>
              <a:t>Implementar el plan estratégico.</a:t>
            </a:r>
          </a:p>
          <a:p>
            <a:pPr marL="171450" lvl="0" indent="-171450">
              <a:buFont typeface="Wingdings" panose="05000000000000000000" pitchFamily="2" charset="2"/>
              <a:buChar char="ü"/>
            </a:pPr>
            <a:endParaRPr lang="es-ES" sz="1200" dirty="0" smtClean="0">
              <a:latin typeface="Century Gothic" panose="020B0502020202020204" pitchFamily="34" charset="0"/>
            </a:endParaRPr>
          </a:p>
          <a:p>
            <a:pPr marL="171450" lvl="0" indent="-171450">
              <a:buFont typeface="Wingdings" panose="05000000000000000000" pitchFamily="2" charset="2"/>
              <a:buChar char="ü"/>
            </a:pPr>
            <a:r>
              <a:rPr lang="es-ES" sz="1200" dirty="0" smtClean="0">
                <a:latin typeface="Century Gothic" panose="020B0502020202020204" pitchFamily="34" charset="0"/>
              </a:rPr>
              <a:t>Lograr incrementar la participación de los servicios</a:t>
            </a:r>
            <a:r>
              <a:rPr lang="es-ES" sz="1200" dirty="0">
                <a:latin typeface="Century Gothic" panose="020B0502020202020204" pitchFamily="34" charset="0"/>
              </a:rPr>
              <a:t>.</a:t>
            </a:r>
            <a:endParaRPr lang="es-ES" sz="1200" dirty="0" smtClean="0">
              <a:latin typeface="Century Gothic" panose="020B0502020202020204" pitchFamily="34" charset="0"/>
            </a:endParaRPr>
          </a:p>
        </p:txBody>
      </p:sp>
      <p:sp>
        <p:nvSpPr>
          <p:cNvPr id="13" name="Rectángulo 12"/>
          <p:cNvSpPr/>
          <p:nvPr/>
        </p:nvSpPr>
        <p:spPr>
          <a:xfrm>
            <a:off x="4460899" y="3604827"/>
            <a:ext cx="1355265" cy="205642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lvl="0" indent="-285750">
              <a:buFont typeface="Wingdings" panose="05000000000000000000" pitchFamily="2" charset="2"/>
              <a:buChar char="ü"/>
            </a:pPr>
            <a:r>
              <a:rPr lang="es-ES" sz="1200" dirty="0" smtClean="0">
                <a:latin typeface="Century Gothic" panose="020B0502020202020204" pitchFamily="34" charset="0"/>
              </a:rPr>
              <a:t>Ofrecer nuevos servicios.</a:t>
            </a:r>
          </a:p>
          <a:p>
            <a:pPr marL="285750" lvl="0" indent="-285750">
              <a:buFont typeface="Wingdings" panose="05000000000000000000" pitchFamily="2" charset="2"/>
              <a:buChar char="ü"/>
            </a:pPr>
            <a:endParaRPr lang="es-ES" sz="1200" dirty="0">
              <a:latin typeface="Century Gothic" panose="020B0502020202020204" pitchFamily="34" charset="0"/>
            </a:endParaRPr>
          </a:p>
          <a:p>
            <a:pPr marL="285750" lvl="0" indent="-285750">
              <a:buFont typeface="Wingdings" panose="05000000000000000000" pitchFamily="2" charset="2"/>
              <a:buChar char="ü"/>
            </a:pPr>
            <a:r>
              <a:rPr lang="es-ES" sz="1200" dirty="0" smtClean="0">
                <a:latin typeface="Century Gothic" panose="020B0502020202020204" pitchFamily="34" charset="0"/>
              </a:rPr>
              <a:t>Captar y atender a la demanda insatisfecha</a:t>
            </a:r>
          </a:p>
        </p:txBody>
      </p:sp>
      <p:sp>
        <p:nvSpPr>
          <p:cNvPr id="14" name="Rectángulo 13"/>
          <p:cNvSpPr/>
          <p:nvPr/>
        </p:nvSpPr>
        <p:spPr>
          <a:xfrm>
            <a:off x="5940152" y="2812739"/>
            <a:ext cx="1335236" cy="205642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285750" lvl="0" indent="-285750">
              <a:buFont typeface="Wingdings" panose="05000000000000000000" pitchFamily="2" charset="2"/>
              <a:buChar char="ü"/>
            </a:pPr>
            <a:r>
              <a:rPr lang="es-ES" sz="1200" dirty="0" smtClean="0">
                <a:latin typeface="Century Gothic" panose="020B0502020202020204" pitchFamily="34" charset="0"/>
              </a:rPr>
              <a:t>Ampliar la capacidad instalada.</a:t>
            </a:r>
          </a:p>
          <a:p>
            <a:pPr marL="285750" lvl="0" indent="-285750">
              <a:buFont typeface="Wingdings" panose="05000000000000000000" pitchFamily="2" charset="2"/>
              <a:buChar char="ü"/>
            </a:pPr>
            <a:endParaRPr lang="es-ES" sz="1200" dirty="0">
              <a:latin typeface="Century Gothic" panose="020B0502020202020204" pitchFamily="34" charset="0"/>
            </a:endParaRPr>
          </a:p>
          <a:p>
            <a:pPr marL="285750" lvl="0" indent="-285750">
              <a:buFont typeface="Wingdings" panose="05000000000000000000" pitchFamily="2" charset="2"/>
              <a:buChar char="ü"/>
            </a:pPr>
            <a:r>
              <a:rPr lang="es-ES" sz="1200" dirty="0" smtClean="0">
                <a:latin typeface="Century Gothic" panose="020B0502020202020204" pitchFamily="34" charset="0"/>
              </a:rPr>
              <a:t>Ampliar el número de medios de transporte.</a:t>
            </a:r>
            <a:endParaRPr lang="es-ES" sz="1200" dirty="0">
              <a:latin typeface="Century Gothic" panose="020B0502020202020204" pitchFamily="34" charset="0"/>
            </a:endParaRPr>
          </a:p>
        </p:txBody>
      </p:sp>
      <p:sp>
        <p:nvSpPr>
          <p:cNvPr id="15" name="Rectángulo 14"/>
          <p:cNvSpPr/>
          <p:nvPr/>
        </p:nvSpPr>
        <p:spPr>
          <a:xfrm>
            <a:off x="2848622" y="4016775"/>
            <a:ext cx="1435346" cy="308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Century Gothic" panose="020B0502020202020204" pitchFamily="34" charset="0"/>
              </a:rPr>
              <a:t>CORTO PLAZO</a:t>
            </a:r>
            <a:endParaRPr lang="es-ES" sz="1200" dirty="0">
              <a:latin typeface="Century Gothic" panose="020B0502020202020204" pitchFamily="34" charset="0"/>
            </a:endParaRPr>
          </a:p>
        </p:txBody>
      </p:sp>
      <p:sp>
        <p:nvSpPr>
          <p:cNvPr id="17" name="Rectángulo 16"/>
          <p:cNvSpPr/>
          <p:nvPr/>
        </p:nvSpPr>
        <p:spPr>
          <a:xfrm>
            <a:off x="4460900" y="3161065"/>
            <a:ext cx="1355264" cy="420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Century Gothic" panose="020B0502020202020204" pitchFamily="34" charset="0"/>
              </a:rPr>
              <a:t>MEDIANO PLAZO</a:t>
            </a:r>
            <a:endParaRPr lang="es-ES" sz="1200" dirty="0">
              <a:latin typeface="Century Gothic" panose="020B0502020202020204" pitchFamily="34" charset="0"/>
            </a:endParaRPr>
          </a:p>
        </p:txBody>
      </p:sp>
      <p:sp>
        <p:nvSpPr>
          <p:cNvPr id="18" name="Rectángulo 17"/>
          <p:cNvSpPr/>
          <p:nvPr/>
        </p:nvSpPr>
        <p:spPr>
          <a:xfrm>
            <a:off x="5940152" y="2504608"/>
            <a:ext cx="1335236" cy="308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Century Gothic" panose="020B0502020202020204" pitchFamily="34" charset="0"/>
              </a:rPr>
              <a:t>LARGO PLAZO</a:t>
            </a:r>
            <a:endParaRPr lang="es-ES" sz="1200" dirty="0">
              <a:latin typeface="Century Gothic" panose="020B0502020202020204" pitchFamily="34" charset="0"/>
            </a:endParaRPr>
          </a:p>
        </p:txBody>
      </p:sp>
      <p:sp>
        <p:nvSpPr>
          <p:cNvPr id="19" name="Rectángulo 18"/>
          <p:cNvSpPr/>
          <p:nvPr/>
        </p:nvSpPr>
        <p:spPr>
          <a:xfrm rot="16200000">
            <a:off x="-187895" y="2132883"/>
            <a:ext cx="987958" cy="308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Century Gothic" panose="020B0502020202020204" pitchFamily="34" charset="0"/>
              </a:rPr>
              <a:t>Principios </a:t>
            </a:r>
            <a:endParaRPr lang="es-ES" sz="1200" dirty="0">
              <a:latin typeface="Century Gothic" panose="020B0502020202020204" pitchFamily="34" charset="0"/>
            </a:endParaRPr>
          </a:p>
        </p:txBody>
      </p:sp>
      <p:sp>
        <p:nvSpPr>
          <p:cNvPr id="21" name="Rectángulo 20"/>
          <p:cNvSpPr/>
          <p:nvPr/>
        </p:nvSpPr>
        <p:spPr>
          <a:xfrm>
            <a:off x="2787596" y="1792969"/>
            <a:ext cx="1879602" cy="9879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171450" lvl="0" indent="-171450">
              <a:buFont typeface="Wingdings" panose="05000000000000000000" pitchFamily="2" charset="2"/>
              <a:buChar char="ü"/>
            </a:pPr>
            <a:r>
              <a:rPr lang="es-ES" sz="1000" dirty="0">
                <a:latin typeface="Century Gothic" panose="020B0502020202020204" pitchFamily="34" charset="0"/>
              </a:rPr>
              <a:t>Honestidad </a:t>
            </a:r>
          </a:p>
          <a:p>
            <a:pPr marL="171450" lvl="0" indent="-171450">
              <a:buFont typeface="Wingdings" panose="05000000000000000000" pitchFamily="2" charset="2"/>
              <a:buChar char="ü"/>
            </a:pPr>
            <a:r>
              <a:rPr lang="es-ES" sz="1000" dirty="0">
                <a:latin typeface="Century Gothic" panose="020B0502020202020204" pitchFamily="34" charset="0"/>
              </a:rPr>
              <a:t>Solidaridad</a:t>
            </a:r>
          </a:p>
          <a:p>
            <a:pPr marL="171450" lvl="0" indent="-171450">
              <a:buFont typeface="Wingdings" panose="05000000000000000000" pitchFamily="2" charset="2"/>
              <a:buChar char="ü"/>
            </a:pPr>
            <a:r>
              <a:rPr lang="es-ES" sz="1000" dirty="0">
                <a:latin typeface="Century Gothic" panose="020B0502020202020204" pitchFamily="34" charset="0"/>
              </a:rPr>
              <a:t>Justicia</a:t>
            </a:r>
          </a:p>
          <a:p>
            <a:pPr marL="171450" lvl="0" indent="-171450">
              <a:buFont typeface="Wingdings" panose="05000000000000000000" pitchFamily="2" charset="2"/>
              <a:buChar char="ü"/>
            </a:pPr>
            <a:r>
              <a:rPr lang="es-ES" sz="1000" dirty="0">
                <a:latin typeface="Century Gothic" panose="020B0502020202020204" pitchFamily="34" charset="0"/>
              </a:rPr>
              <a:t>Responsabilidad</a:t>
            </a:r>
          </a:p>
          <a:p>
            <a:pPr marL="171450" lvl="0" indent="-171450">
              <a:buFont typeface="Wingdings" panose="05000000000000000000" pitchFamily="2" charset="2"/>
              <a:buChar char="ü"/>
            </a:pPr>
            <a:r>
              <a:rPr lang="es-ES" sz="1000" dirty="0">
                <a:latin typeface="Century Gothic" panose="020B0502020202020204" pitchFamily="34" charset="0"/>
              </a:rPr>
              <a:t>Lealtad</a:t>
            </a:r>
          </a:p>
          <a:p>
            <a:pPr marL="171450" lvl="0" indent="-171450">
              <a:buFont typeface="Wingdings" panose="05000000000000000000" pitchFamily="2" charset="2"/>
              <a:buChar char="ü"/>
            </a:pPr>
            <a:r>
              <a:rPr lang="es-ES" sz="1000" dirty="0">
                <a:latin typeface="Century Gothic" panose="020B0502020202020204" pitchFamily="34" charset="0"/>
              </a:rPr>
              <a:t>Compromiso</a:t>
            </a:r>
          </a:p>
        </p:txBody>
      </p:sp>
      <p:sp>
        <p:nvSpPr>
          <p:cNvPr id="22" name="Rectángulo 21"/>
          <p:cNvSpPr/>
          <p:nvPr/>
        </p:nvSpPr>
        <p:spPr>
          <a:xfrm rot="16200000">
            <a:off x="2143855" y="2132883"/>
            <a:ext cx="987958" cy="308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Century Gothic" panose="020B0502020202020204" pitchFamily="34" charset="0"/>
              </a:rPr>
              <a:t>Valores</a:t>
            </a:r>
            <a:endParaRPr lang="es-ES" sz="1200" dirty="0">
              <a:latin typeface="Century Gothic" panose="020B0502020202020204" pitchFamily="34" charset="0"/>
            </a:endParaRPr>
          </a:p>
        </p:txBody>
      </p:sp>
      <p:sp>
        <p:nvSpPr>
          <p:cNvPr id="23" name="Rectángulo 22"/>
          <p:cNvSpPr/>
          <p:nvPr/>
        </p:nvSpPr>
        <p:spPr>
          <a:xfrm>
            <a:off x="539552" y="1268760"/>
            <a:ext cx="2309070" cy="308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Century Gothic" panose="020B0502020202020204" pitchFamily="34" charset="0"/>
              </a:rPr>
              <a:t>ESTRATEGIA CORPORATIVA</a:t>
            </a:r>
            <a:endParaRPr lang="es-ES" sz="1200" dirty="0">
              <a:latin typeface="Century Gothic" panose="020B0502020202020204" pitchFamily="34" charset="0"/>
            </a:endParaRPr>
          </a:p>
        </p:txBody>
      </p:sp>
      <p:sp>
        <p:nvSpPr>
          <p:cNvPr id="24" name="Rectángulo 23"/>
          <p:cNvSpPr/>
          <p:nvPr/>
        </p:nvSpPr>
        <p:spPr>
          <a:xfrm>
            <a:off x="225302" y="3693314"/>
            <a:ext cx="2448272" cy="308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Century Gothic" panose="020B0502020202020204" pitchFamily="34" charset="0"/>
              </a:rPr>
              <a:t>MISIÓN</a:t>
            </a:r>
            <a:endParaRPr lang="es-ES" sz="1200" dirty="0">
              <a:latin typeface="Century Gothic" panose="020B0502020202020204" pitchFamily="34" charset="0"/>
            </a:endParaRPr>
          </a:p>
        </p:txBody>
      </p:sp>
      <p:sp>
        <p:nvSpPr>
          <p:cNvPr id="25" name="Rectángulo 24"/>
          <p:cNvSpPr/>
          <p:nvPr/>
        </p:nvSpPr>
        <p:spPr>
          <a:xfrm>
            <a:off x="7399375" y="1340768"/>
            <a:ext cx="1656184" cy="308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latin typeface="Century Gothic" panose="020B0502020202020204" pitchFamily="34" charset="0"/>
              </a:rPr>
              <a:t>VISIÓN</a:t>
            </a:r>
            <a:endParaRPr lang="es-ES" sz="1200" dirty="0">
              <a:latin typeface="Century Gothic" panose="020B0502020202020204" pitchFamily="34" charset="0"/>
            </a:endParaRPr>
          </a:p>
        </p:txBody>
      </p:sp>
    </p:spTree>
    <p:extLst>
      <p:ext uri="{BB962C8B-B14F-4D97-AF65-F5344CB8AC3E}">
        <p14:creationId xmlns:p14="http://schemas.microsoft.com/office/powerpoint/2010/main" val="2370619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297791"/>
            <a:ext cx="6336704" cy="646331"/>
          </a:xfrm>
          <a:prstGeom prst="rect">
            <a:avLst/>
          </a:prstGeom>
          <a:noFill/>
        </p:spPr>
        <p:txBody>
          <a:bodyPr wrap="square" rtlCol="0">
            <a:spAutoFit/>
          </a:bodyPr>
          <a:lstStyle/>
          <a:p>
            <a:r>
              <a:rPr lang="es-ES" sz="3600" b="1" dirty="0" smtClean="0">
                <a:latin typeface="Century Gothic" panose="020B0502020202020204" pitchFamily="34" charset="0"/>
              </a:rPr>
              <a:t>ESTRATEGIAS DE SERVICIO</a:t>
            </a:r>
            <a:endParaRPr lang="es-ES" sz="36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6 Rectángulo redondeado"/>
          <p:cNvSpPr/>
          <p:nvPr/>
        </p:nvSpPr>
        <p:spPr>
          <a:xfrm rot="5400000">
            <a:off x="585486" y="1080379"/>
            <a:ext cx="937221" cy="1707213"/>
          </a:xfrm>
          <a:prstGeom prst="round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s-ES" sz="1600" b="1" dirty="0" smtClean="0">
                <a:latin typeface="Century Gothic" panose="020B0502020202020204" pitchFamily="34" charset="0"/>
              </a:rPr>
              <a:t>Objetivo de Servicio</a:t>
            </a:r>
            <a:endParaRPr lang="es-ES" sz="1600" b="1" dirty="0">
              <a:latin typeface="Century Gothic" panose="020B0502020202020204" pitchFamily="34" charset="0"/>
            </a:endParaRPr>
          </a:p>
        </p:txBody>
      </p:sp>
      <p:sp>
        <p:nvSpPr>
          <p:cNvPr id="9" name="8 Rectángulo"/>
          <p:cNvSpPr/>
          <p:nvPr/>
        </p:nvSpPr>
        <p:spPr>
          <a:xfrm>
            <a:off x="2051720" y="1517883"/>
            <a:ext cx="6840760" cy="830997"/>
          </a:xfrm>
          <a:prstGeom prst="rect">
            <a:avLst/>
          </a:prstGeom>
        </p:spPr>
        <p:txBody>
          <a:bodyPr wrap="square">
            <a:spAutoFit/>
          </a:bodyPr>
          <a:lstStyle/>
          <a:p>
            <a:pPr algn="just">
              <a:lnSpc>
                <a:spcPct val="150000"/>
              </a:lnSpc>
            </a:pPr>
            <a:r>
              <a:rPr lang="es-ES" sz="1600" dirty="0">
                <a:latin typeface="Century Gothic" pitchFamily="34" charset="0"/>
              </a:rPr>
              <a:t>Brindar paquetes de servicios diferenciados para cada uno de los nichos de </a:t>
            </a:r>
            <a:r>
              <a:rPr lang="es-ES" sz="1600" dirty="0" smtClean="0">
                <a:latin typeface="Century Gothic" pitchFamily="34" charset="0"/>
              </a:rPr>
              <a:t>mercado.</a:t>
            </a:r>
            <a:endParaRPr lang="es-EC" sz="1600" dirty="0">
              <a:latin typeface="Century Gothic"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279308536"/>
              </p:ext>
            </p:extLst>
          </p:nvPr>
        </p:nvGraphicFramePr>
        <p:xfrm>
          <a:off x="200490" y="2712990"/>
          <a:ext cx="8691990" cy="3017520"/>
        </p:xfrm>
        <a:graphic>
          <a:graphicData uri="http://schemas.openxmlformats.org/drawingml/2006/table">
            <a:tbl>
              <a:tblPr firstRow="1" firstCol="1" bandRow="1">
                <a:tableStyleId>{1FECB4D8-DB02-4DC6-A0A2-4F2EBAE1DC90}</a:tableStyleId>
              </a:tblPr>
              <a:tblGrid>
                <a:gridCol w="5052676"/>
                <a:gridCol w="2001301"/>
                <a:gridCol w="1638013"/>
              </a:tblGrid>
              <a:tr h="0">
                <a:tc gridSpan="3">
                  <a:txBody>
                    <a:bodyPr/>
                    <a:lstStyle/>
                    <a:p>
                      <a:pPr>
                        <a:lnSpc>
                          <a:spcPct val="150000"/>
                        </a:lnSpc>
                        <a:spcAft>
                          <a:spcPts val="0"/>
                        </a:spcAft>
                      </a:pPr>
                      <a:r>
                        <a:rPr lang="es-ES" sz="1400" dirty="0" smtClean="0">
                          <a:solidFill>
                            <a:schemeClr val="tx1"/>
                          </a:solidFill>
                          <a:effectLst/>
                          <a:latin typeface="Century Gothic" panose="020B0502020202020204" pitchFamily="34" charset="0"/>
                        </a:rPr>
                        <a:t>Estrategia #1</a:t>
                      </a:r>
                      <a:endParaRPr lang="es-EC" sz="1400" dirty="0" smtClean="0">
                        <a:solidFill>
                          <a:schemeClr val="tx1"/>
                        </a:solidFill>
                        <a:effectLst/>
                        <a:latin typeface="Century Gothic" panose="020B0502020202020204" pitchFamily="34" charset="0"/>
                      </a:endParaRPr>
                    </a:p>
                    <a:p>
                      <a:pPr algn="just">
                        <a:lnSpc>
                          <a:spcPct val="100000"/>
                        </a:lnSpc>
                        <a:spcAft>
                          <a:spcPts val="0"/>
                        </a:spcAft>
                      </a:pPr>
                      <a:r>
                        <a:rPr lang="es-ES" sz="1600" dirty="0" smtClean="0">
                          <a:solidFill>
                            <a:schemeClr val="tx1"/>
                          </a:solidFill>
                          <a:effectLst/>
                          <a:latin typeface="Century Gothic" panose="020B0502020202020204" pitchFamily="34" charset="0"/>
                        </a:rPr>
                        <a:t>Diseñar paquetes de servicios médicos adecuados para cada nicho de mercado</a:t>
                      </a:r>
                    </a:p>
                    <a:p>
                      <a:pPr algn="just">
                        <a:lnSpc>
                          <a:spcPct val="100000"/>
                        </a:lnSpc>
                        <a:spcAft>
                          <a:spcPts val="0"/>
                        </a:spcAft>
                      </a:pPr>
                      <a:endParaRPr lang="es-EC" sz="1400" dirty="0">
                        <a:effectLst/>
                        <a:latin typeface="Century Gothic" pitchFamily="34" charset="0"/>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algn="ctr">
                        <a:lnSpc>
                          <a:spcPct val="150000"/>
                        </a:lnSpc>
                        <a:spcAft>
                          <a:spcPts val="0"/>
                        </a:spcAft>
                      </a:pPr>
                      <a:r>
                        <a:rPr lang="es-ES" sz="1400" dirty="0">
                          <a:effectLst/>
                          <a:latin typeface="Century Gothic" panose="020B0502020202020204" pitchFamily="34" charset="0"/>
                        </a:rPr>
                        <a:t>TAREA</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50000"/>
                        </a:lnSpc>
                        <a:spcAft>
                          <a:spcPts val="0"/>
                        </a:spcAft>
                      </a:pPr>
                      <a:r>
                        <a:rPr lang="es-ES" sz="1400" dirty="0">
                          <a:effectLst/>
                          <a:latin typeface="Century Gothic" panose="020B0502020202020204" pitchFamily="34" charset="0"/>
                        </a:rPr>
                        <a:t>PLAZO</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50000"/>
                        </a:lnSpc>
                        <a:spcAft>
                          <a:spcPts val="0"/>
                        </a:spcAft>
                      </a:pPr>
                      <a:r>
                        <a:rPr lang="es-ES" sz="1400">
                          <a:effectLst/>
                          <a:latin typeface="Century Gothic" panose="020B0502020202020204" pitchFamily="34" charset="0"/>
                        </a:rPr>
                        <a:t>COSTO</a:t>
                      </a:r>
                      <a:endParaRPr lang="es-EC" sz="1400">
                        <a:effectLst/>
                        <a:latin typeface="Century Gothic" pitchFamily="34" charset="0"/>
                        <a:ea typeface="Calibri"/>
                        <a:cs typeface="Times New Roman"/>
                      </a:endParaRPr>
                    </a:p>
                  </a:txBody>
                  <a:tcPr marL="68580" marR="68580" marT="0" marB="0"/>
                </a:tc>
              </a:tr>
              <a:tr h="52490">
                <a:tc>
                  <a:txBody>
                    <a:bodyPr/>
                    <a:lstStyle/>
                    <a:p>
                      <a:pPr>
                        <a:lnSpc>
                          <a:spcPct val="100000"/>
                        </a:lnSpc>
                        <a:spcAft>
                          <a:spcPts val="0"/>
                        </a:spcAft>
                      </a:pPr>
                      <a:r>
                        <a:rPr lang="es-ES" sz="1400" b="0" dirty="0">
                          <a:effectLst/>
                          <a:latin typeface="Century Gothic" panose="020B0502020202020204" pitchFamily="34" charset="0"/>
                        </a:rPr>
                        <a:t>1.- Realizar una investigación de mercados para conocer expectativas de cada segmento de mercado</a:t>
                      </a:r>
                      <a:r>
                        <a:rPr lang="es-ES" sz="1400" b="0" dirty="0" smtClean="0">
                          <a:effectLst/>
                          <a:latin typeface="Century Gothic" panose="020B0502020202020204" pitchFamily="34" charset="0"/>
                        </a:rPr>
                        <a:t>.</a:t>
                      </a:r>
                    </a:p>
                    <a:p>
                      <a:pPr>
                        <a:lnSpc>
                          <a:spcPct val="100000"/>
                        </a:lnSpc>
                        <a:spcAft>
                          <a:spcPts val="0"/>
                        </a:spcAft>
                      </a:pPr>
                      <a:endParaRPr lang="es-EC" sz="1400" b="0" dirty="0">
                        <a:effectLst/>
                        <a:latin typeface="Century Gothic" pitchFamily="34" charset="0"/>
                        <a:ea typeface="Calibri"/>
                        <a:cs typeface="Times New Roman"/>
                      </a:endParaRPr>
                    </a:p>
                  </a:txBody>
                  <a:tcPr marL="68580" marR="68580" marT="0" marB="0"/>
                </a:tc>
                <a:tc>
                  <a:txBody>
                    <a:bodyPr/>
                    <a:lstStyle/>
                    <a:p>
                      <a:pPr algn="ctr">
                        <a:lnSpc>
                          <a:spcPct val="150000"/>
                        </a:lnSpc>
                        <a:spcAft>
                          <a:spcPts val="0"/>
                        </a:spcAft>
                      </a:pPr>
                      <a:r>
                        <a:rPr lang="es-ES" sz="1400" b="0" dirty="0">
                          <a:effectLst/>
                          <a:latin typeface="Century Gothic" panose="020B0502020202020204" pitchFamily="34" charset="0"/>
                        </a:rPr>
                        <a:t>Julio 2015</a:t>
                      </a:r>
                      <a:endParaRPr lang="es-EC" sz="1400" b="0" dirty="0">
                        <a:effectLst/>
                        <a:latin typeface="Century Gothic" pitchFamily="34" charset="0"/>
                        <a:ea typeface="Calibri"/>
                        <a:cs typeface="Times New Roman"/>
                      </a:endParaRPr>
                    </a:p>
                  </a:txBody>
                  <a:tcPr marL="68580" marR="68580" marT="0" marB="0" anchor="ctr"/>
                </a:tc>
                <a:tc>
                  <a:txBody>
                    <a:bodyPr/>
                    <a:lstStyle/>
                    <a:p>
                      <a:pPr algn="ctr">
                        <a:lnSpc>
                          <a:spcPct val="150000"/>
                        </a:lnSpc>
                        <a:spcAft>
                          <a:spcPts val="0"/>
                        </a:spcAft>
                      </a:pPr>
                      <a:r>
                        <a:rPr lang="es-ES" sz="1400" b="0" dirty="0" smtClean="0">
                          <a:effectLst/>
                          <a:latin typeface="Century Gothic" panose="020B0502020202020204" pitchFamily="34" charset="0"/>
                        </a:rPr>
                        <a:t>$1.000,00</a:t>
                      </a:r>
                      <a:endParaRPr lang="es-EC" sz="1400" b="0" dirty="0">
                        <a:effectLst/>
                        <a:latin typeface="Century Gothic" pitchFamily="34" charset="0"/>
                        <a:ea typeface="Calibri"/>
                        <a:cs typeface="Times New Roman"/>
                      </a:endParaRPr>
                    </a:p>
                  </a:txBody>
                  <a:tcPr marL="68580" marR="68580" marT="0" marB="0" anchor="ctr"/>
                </a:tc>
              </a:tr>
              <a:tr h="0">
                <a:tc>
                  <a:txBody>
                    <a:bodyPr/>
                    <a:lstStyle/>
                    <a:p>
                      <a:pPr>
                        <a:lnSpc>
                          <a:spcPct val="100000"/>
                        </a:lnSpc>
                        <a:spcAft>
                          <a:spcPts val="0"/>
                        </a:spcAft>
                      </a:pPr>
                      <a:r>
                        <a:rPr lang="es-ES" sz="1400" b="0" dirty="0">
                          <a:effectLst/>
                          <a:latin typeface="Century Gothic" panose="020B0502020202020204" pitchFamily="34" charset="0"/>
                        </a:rPr>
                        <a:t>2.- Identificar los tratamientos, personas y costos por tipo de tratamiento</a:t>
                      </a:r>
                      <a:r>
                        <a:rPr lang="es-ES" sz="1400" b="0" dirty="0" smtClean="0">
                          <a:effectLst/>
                          <a:latin typeface="Century Gothic" panose="020B0502020202020204" pitchFamily="34" charset="0"/>
                        </a:rPr>
                        <a:t>.</a:t>
                      </a:r>
                    </a:p>
                    <a:p>
                      <a:pPr>
                        <a:lnSpc>
                          <a:spcPct val="100000"/>
                        </a:lnSpc>
                        <a:spcAft>
                          <a:spcPts val="0"/>
                        </a:spcAft>
                      </a:pPr>
                      <a:endParaRPr lang="es-EC" sz="1400" b="0" dirty="0">
                        <a:effectLst/>
                        <a:latin typeface="Century Gothic" pitchFamily="34" charset="0"/>
                        <a:ea typeface="Calibri"/>
                        <a:cs typeface="Times New Roman"/>
                      </a:endParaRPr>
                    </a:p>
                  </a:txBody>
                  <a:tcPr marL="68580" marR="68580" marT="0" marB="0"/>
                </a:tc>
                <a:tc>
                  <a:txBody>
                    <a:bodyPr/>
                    <a:lstStyle/>
                    <a:p>
                      <a:pPr algn="ctr">
                        <a:lnSpc>
                          <a:spcPct val="150000"/>
                        </a:lnSpc>
                        <a:spcAft>
                          <a:spcPts val="0"/>
                        </a:spcAft>
                      </a:pPr>
                      <a:r>
                        <a:rPr lang="es-ES" sz="1400" b="0" dirty="0">
                          <a:effectLst/>
                          <a:latin typeface="Century Gothic" panose="020B0502020202020204" pitchFamily="34" charset="0"/>
                        </a:rPr>
                        <a:t>Julio 2015</a:t>
                      </a:r>
                      <a:endParaRPr lang="es-EC" sz="1400" b="0" dirty="0">
                        <a:effectLst/>
                        <a:latin typeface="Century Gothic" pitchFamily="34" charset="0"/>
                        <a:ea typeface="Calibri"/>
                        <a:cs typeface="Times New Roman"/>
                      </a:endParaRPr>
                    </a:p>
                  </a:txBody>
                  <a:tcPr marL="68580" marR="68580" marT="0" marB="0" anchor="ctr"/>
                </a:tc>
                <a:tc>
                  <a:txBody>
                    <a:bodyPr/>
                    <a:lstStyle/>
                    <a:p>
                      <a:pPr algn="ctr">
                        <a:lnSpc>
                          <a:spcPct val="150000"/>
                        </a:lnSpc>
                        <a:spcAft>
                          <a:spcPts val="0"/>
                        </a:spcAft>
                      </a:pPr>
                      <a:r>
                        <a:rPr lang="es-ES" sz="1400" b="0" dirty="0">
                          <a:effectLst/>
                          <a:latin typeface="Century Gothic" panose="020B0502020202020204" pitchFamily="34" charset="0"/>
                        </a:rPr>
                        <a:t>$ 0,00</a:t>
                      </a:r>
                      <a:endParaRPr lang="es-EC" sz="1400" b="0" dirty="0">
                        <a:effectLst/>
                        <a:latin typeface="Century Gothic" pitchFamily="34" charset="0"/>
                        <a:ea typeface="Calibri"/>
                        <a:cs typeface="Times New Roman"/>
                      </a:endParaRPr>
                    </a:p>
                  </a:txBody>
                  <a:tcPr marL="68580" marR="68580" marT="0" marB="0" anchor="ctr"/>
                </a:tc>
              </a:tr>
              <a:tr h="0">
                <a:tc>
                  <a:txBody>
                    <a:bodyPr/>
                    <a:lstStyle/>
                    <a:p>
                      <a:pPr>
                        <a:lnSpc>
                          <a:spcPct val="100000"/>
                        </a:lnSpc>
                        <a:spcAft>
                          <a:spcPts val="0"/>
                        </a:spcAft>
                      </a:pPr>
                      <a:r>
                        <a:rPr lang="es-ES" sz="1400" b="0" dirty="0">
                          <a:effectLst/>
                          <a:latin typeface="Century Gothic" panose="020B0502020202020204" pitchFamily="34" charset="0"/>
                        </a:rPr>
                        <a:t>3.- Realizar paquetes de servicios con características mencionadas anteriormente para cada segmento de mercado</a:t>
                      </a:r>
                      <a:endParaRPr lang="es-EC" sz="1400" b="0" dirty="0">
                        <a:effectLst/>
                        <a:latin typeface="Century Gothic" pitchFamily="34" charset="0"/>
                        <a:ea typeface="Calibri"/>
                        <a:cs typeface="Times New Roman"/>
                      </a:endParaRPr>
                    </a:p>
                  </a:txBody>
                  <a:tcPr marL="68580" marR="68580" marT="0" marB="0"/>
                </a:tc>
                <a:tc>
                  <a:txBody>
                    <a:bodyPr/>
                    <a:lstStyle/>
                    <a:p>
                      <a:pPr algn="ctr">
                        <a:lnSpc>
                          <a:spcPct val="150000"/>
                        </a:lnSpc>
                        <a:spcAft>
                          <a:spcPts val="0"/>
                        </a:spcAft>
                      </a:pPr>
                      <a:r>
                        <a:rPr lang="es-ES" sz="1400" b="0" dirty="0">
                          <a:effectLst/>
                          <a:latin typeface="Century Gothic" panose="020B0502020202020204" pitchFamily="34" charset="0"/>
                        </a:rPr>
                        <a:t>Septiembre 2015</a:t>
                      </a:r>
                      <a:endParaRPr lang="es-EC" sz="1400" b="0" dirty="0">
                        <a:effectLst/>
                        <a:latin typeface="Century Gothic" pitchFamily="34" charset="0"/>
                        <a:ea typeface="Calibri"/>
                        <a:cs typeface="Times New Roman"/>
                      </a:endParaRPr>
                    </a:p>
                  </a:txBody>
                  <a:tcPr marL="68580" marR="68580" marT="0" marB="0" anchor="ctr"/>
                </a:tc>
                <a:tc>
                  <a:txBody>
                    <a:bodyPr/>
                    <a:lstStyle/>
                    <a:p>
                      <a:pPr algn="ctr">
                        <a:lnSpc>
                          <a:spcPct val="150000"/>
                        </a:lnSpc>
                        <a:spcAft>
                          <a:spcPts val="0"/>
                        </a:spcAft>
                      </a:pPr>
                      <a:r>
                        <a:rPr lang="es-ES" sz="1400" b="0" dirty="0">
                          <a:effectLst/>
                          <a:latin typeface="Century Gothic" panose="020B0502020202020204" pitchFamily="34" charset="0"/>
                        </a:rPr>
                        <a:t>$ </a:t>
                      </a:r>
                      <a:r>
                        <a:rPr lang="es-ES" sz="1400" b="0" dirty="0" smtClean="0">
                          <a:effectLst/>
                          <a:latin typeface="Century Gothic" panose="020B0502020202020204" pitchFamily="34" charset="0"/>
                        </a:rPr>
                        <a:t>130,00</a:t>
                      </a:r>
                      <a:endParaRPr lang="es-EC" sz="1400" b="0" dirty="0">
                        <a:effectLst/>
                        <a:latin typeface="Century Gothic" pitchFamily="34" charset="0"/>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857268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297791"/>
            <a:ext cx="6336704" cy="646331"/>
          </a:xfrm>
          <a:prstGeom prst="rect">
            <a:avLst/>
          </a:prstGeom>
          <a:noFill/>
        </p:spPr>
        <p:txBody>
          <a:bodyPr wrap="square" rtlCol="0">
            <a:spAutoFit/>
          </a:bodyPr>
          <a:lstStyle/>
          <a:p>
            <a:r>
              <a:rPr lang="es-ES" sz="3600" b="1" dirty="0" smtClean="0">
                <a:latin typeface="Century Gothic" panose="020B0502020202020204" pitchFamily="34" charset="0"/>
              </a:rPr>
              <a:t>ESTRATEGIAS </a:t>
            </a:r>
            <a:r>
              <a:rPr lang="es-ES" sz="3600" b="1" dirty="0">
                <a:latin typeface="Century Gothic" panose="020B0502020202020204" pitchFamily="34" charset="0"/>
              </a:rPr>
              <a:t>DE SERVICIO</a:t>
            </a: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6 Rectángulo redondeado"/>
          <p:cNvSpPr/>
          <p:nvPr/>
        </p:nvSpPr>
        <p:spPr>
          <a:xfrm rot="5400000">
            <a:off x="585486" y="1080379"/>
            <a:ext cx="937221" cy="1707213"/>
          </a:xfrm>
          <a:prstGeom prst="round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s-ES" sz="1600" b="1" dirty="0" smtClean="0">
                <a:latin typeface="Century Gothic" panose="020B0502020202020204" pitchFamily="34" charset="0"/>
              </a:rPr>
              <a:t>Objetivo de Servicio</a:t>
            </a:r>
            <a:endParaRPr lang="es-ES" sz="1600" b="1" dirty="0">
              <a:latin typeface="Century Gothic" panose="020B0502020202020204" pitchFamily="34" charset="0"/>
            </a:endParaRPr>
          </a:p>
        </p:txBody>
      </p:sp>
      <p:sp>
        <p:nvSpPr>
          <p:cNvPr id="9" name="8 Rectángulo"/>
          <p:cNvSpPr/>
          <p:nvPr/>
        </p:nvSpPr>
        <p:spPr>
          <a:xfrm>
            <a:off x="2051720" y="1517883"/>
            <a:ext cx="6840760" cy="830997"/>
          </a:xfrm>
          <a:prstGeom prst="rect">
            <a:avLst/>
          </a:prstGeom>
        </p:spPr>
        <p:txBody>
          <a:bodyPr wrap="square">
            <a:spAutoFit/>
          </a:bodyPr>
          <a:lstStyle/>
          <a:p>
            <a:pPr algn="just">
              <a:lnSpc>
                <a:spcPct val="150000"/>
              </a:lnSpc>
            </a:pPr>
            <a:r>
              <a:rPr lang="es-ES" sz="1600" dirty="0">
                <a:latin typeface="Century Gothic" pitchFamily="34" charset="0"/>
              </a:rPr>
              <a:t>Brindar paquetes de servicios diferenciados para cada uno de los nichos de </a:t>
            </a:r>
            <a:r>
              <a:rPr lang="es-ES" sz="1600" dirty="0" smtClean="0">
                <a:latin typeface="Century Gothic" pitchFamily="34" charset="0"/>
              </a:rPr>
              <a:t>mercado.</a:t>
            </a:r>
            <a:endParaRPr lang="es-EC" sz="1600" dirty="0">
              <a:latin typeface="Century Gothic"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106027511"/>
              </p:ext>
            </p:extLst>
          </p:nvPr>
        </p:nvGraphicFramePr>
        <p:xfrm>
          <a:off x="200490" y="2780927"/>
          <a:ext cx="8547974" cy="2758440"/>
        </p:xfrm>
        <a:graphic>
          <a:graphicData uri="http://schemas.openxmlformats.org/drawingml/2006/table">
            <a:tbl>
              <a:tblPr firstRow="1" firstCol="1" bandRow="1">
                <a:tableStyleId>{1FECB4D8-DB02-4DC6-A0A2-4F2EBAE1DC90}</a:tableStyleId>
              </a:tblPr>
              <a:tblGrid>
                <a:gridCol w="4968960"/>
                <a:gridCol w="1968141"/>
                <a:gridCol w="1610873"/>
              </a:tblGrid>
              <a:tr h="998862">
                <a:tc gridSpan="3">
                  <a:txBody>
                    <a:bodyPr/>
                    <a:lstStyle/>
                    <a:p>
                      <a:endParaRPr lang="es-ES" sz="1400" b="1" kern="1200" dirty="0" smtClean="0">
                        <a:solidFill>
                          <a:schemeClr val="tx1"/>
                        </a:solidFill>
                        <a:effectLst/>
                        <a:latin typeface="Century Gothic" pitchFamily="34" charset="0"/>
                        <a:ea typeface="+mn-ea"/>
                        <a:cs typeface="+mn-cs"/>
                      </a:endParaRPr>
                    </a:p>
                    <a:p>
                      <a:r>
                        <a:rPr lang="es-ES" sz="1400" b="1" kern="1200" dirty="0" smtClean="0">
                          <a:solidFill>
                            <a:schemeClr val="tx1"/>
                          </a:solidFill>
                          <a:effectLst/>
                          <a:latin typeface="Century Gothic" pitchFamily="34" charset="0"/>
                          <a:ea typeface="+mn-ea"/>
                          <a:cs typeface="+mn-cs"/>
                        </a:rPr>
                        <a:t>Estrategia #2</a:t>
                      </a:r>
                    </a:p>
                    <a:p>
                      <a:endParaRPr lang="es-EC" sz="1400" b="1" kern="1200" dirty="0" smtClean="0">
                        <a:solidFill>
                          <a:schemeClr val="tx1"/>
                        </a:solidFill>
                        <a:effectLst/>
                        <a:latin typeface="Century Gothic" pitchFamily="34" charset="0"/>
                        <a:ea typeface="+mn-ea"/>
                        <a:cs typeface="+mn-cs"/>
                      </a:endParaRPr>
                    </a:p>
                    <a:p>
                      <a:r>
                        <a:rPr lang="es-ES" sz="1600" b="1" kern="1200" dirty="0" smtClean="0">
                          <a:solidFill>
                            <a:schemeClr val="tx1"/>
                          </a:solidFill>
                          <a:effectLst/>
                          <a:latin typeface="Century Gothic" pitchFamily="34" charset="0"/>
                          <a:ea typeface="+mn-ea"/>
                          <a:cs typeface="+mn-cs"/>
                        </a:rPr>
                        <a:t>Realizar convenios con hospitales y clínicas privadas y públicas de la ciudad de Quito para brindar el servicio médico de la Comunidad Terapéutica “San José Marina”</a:t>
                      </a:r>
                    </a:p>
                    <a:p>
                      <a:endParaRPr lang="es-EC" sz="1400" dirty="0">
                        <a:solidFill>
                          <a:schemeClr val="tx1"/>
                        </a:solidFill>
                        <a:effectLst/>
                        <a:latin typeface="Century Gothic" pitchFamily="34" charset="0"/>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algn="ctr">
                        <a:lnSpc>
                          <a:spcPct val="150000"/>
                        </a:lnSpc>
                        <a:spcAft>
                          <a:spcPts val="0"/>
                        </a:spcAft>
                      </a:pPr>
                      <a:r>
                        <a:rPr lang="es-ES" sz="1400" dirty="0">
                          <a:effectLst/>
                          <a:latin typeface="Century Gothic" pitchFamily="34" charset="0"/>
                        </a:rPr>
                        <a:t>TAREA</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50000"/>
                        </a:lnSpc>
                        <a:spcAft>
                          <a:spcPts val="0"/>
                        </a:spcAft>
                      </a:pPr>
                      <a:r>
                        <a:rPr lang="es-ES" sz="1400" dirty="0">
                          <a:effectLst/>
                          <a:latin typeface="Century Gothic" pitchFamily="34" charset="0"/>
                        </a:rPr>
                        <a:t>PLAZO</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50000"/>
                        </a:lnSpc>
                        <a:spcAft>
                          <a:spcPts val="0"/>
                        </a:spcAft>
                      </a:pPr>
                      <a:r>
                        <a:rPr lang="es-ES" sz="1400" dirty="0">
                          <a:effectLst/>
                          <a:latin typeface="Century Gothic" pitchFamily="34" charset="0"/>
                        </a:rPr>
                        <a:t>COSTO</a:t>
                      </a:r>
                      <a:endParaRPr lang="es-EC" sz="1400" dirty="0">
                        <a:effectLst/>
                        <a:latin typeface="Century Gothic" pitchFamily="34" charset="0"/>
                        <a:ea typeface="Calibri"/>
                        <a:cs typeface="Times New Roman"/>
                      </a:endParaRPr>
                    </a:p>
                  </a:txBody>
                  <a:tcPr marL="68580" marR="68580" marT="0" marB="0"/>
                </a:tc>
              </a:tr>
              <a:tr h="0">
                <a:tc>
                  <a:txBody>
                    <a:bodyPr/>
                    <a:lstStyle/>
                    <a:p>
                      <a:pPr>
                        <a:lnSpc>
                          <a:spcPct val="100000"/>
                        </a:lnSpc>
                        <a:spcAft>
                          <a:spcPts val="0"/>
                        </a:spcAft>
                      </a:pPr>
                      <a:endParaRPr lang="es-ES" sz="1400" b="1" kern="1200" dirty="0" smtClean="0">
                        <a:solidFill>
                          <a:schemeClr val="dk1"/>
                        </a:solidFill>
                        <a:effectLst/>
                        <a:latin typeface="Century Gothic" pitchFamily="34" charset="0"/>
                        <a:ea typeface="+mn-ea"/>
                        <a:cs typeface="+mn-cs"/>
                      </a:endParaRPr>
                    </a:p>
                    <a:p>
                      <a:pPr marL="342900" indent="-342900">
                        <a:lnSpc>
                          <a:spcPct val="100000"/>
                        </a:lnSpc>
                        <a:spcAft>
                          <a:spcPts val="0"/>
                        </a:spcAft>
                        <a:buAutoNum type="arabicPeriod"/>
                      </a:pPr>
                      <a:r>
                        <a:rPr lang="es-ES" sz="1400" b="0" kern="1200" dirty="0" smtClean="0">
                          <a:solidFill>
                            <a:schemeClr val="dk1"/>
                          </a:solidFill>
                          <a:effectLst/>
                          <a:latin typeface="Century Gothic" pitchFamily="34" charset="0"/>
                          <a:ea typeface="+mn-ea"/>
                          <a:cs typeface="+mn-cs"/>
                        </a:rPr>
                        <a:t>Enlistar empresas importantes para la realización de convenios.</a:t>
                      </a:r>
                    </a:p>
                    <a:p>
                      <a:pPr marL="0" indent="0">
                        <a:lnSpc>
                          <a:spcPct val="100000"/>
                        </a:lnSpc>
                        <a:spcAft>
                          <a:spcPts val="0"/>
                        </a:spcAft>
                        <a:buNone/>
                      </a:pPr>
                      <a:endParaRPr lang="es-EC" sz="1400" dirty="0">
                        <a:effectLst/>
                        <a:latin typeface="Century Gothic" pitchFamily="34" charset="0"/>
                        <a:ea typeface="Calibri"/>
                        <a:cs typeface="Times New Roman"/>
                      </a:endParaRPr>
                    </a:p>
                  </a:txBody>
                  <a:tcPr marL="68580" marR="68580" marT="0" marB="0"/>
                </a:tc>
                <a:tc>
                  <a:txBody>
                    <a:bodyPr/>
                    <a:lstStyle/>
                    <a:p>
                      <a:pPr algn="ctr">
                        <a:lnSpc>
                          <a:spcPct val="150000"/>
                        </a:lnSpc>
                        <a:spcAft>
                          <a:spcPts val="0"/>
                        </a:spcAft>
                      </a:pPr>
                      <a:r>
                        <a:rPr lang="es-ES" sz="1400" dirty="0" smtClean="0">
                          <a:effectLst/>
                          <a:latin typeface="Century Gothic" pitchFamily="34" charset="0"/>
                          <a:ea typeface="Calibri"/>
                          <a:cs typeface="Times New Roman"/>
                        </a:rPr>
                        <a:t>Junio 2015</a:t>
                      </a:r>
                      <a:endParaRPr lang="es-EC" sz="1400" dirty="0">
                        <a:effectLst/>
                        <a:latin typeface="Century Gothic" pitchFamily="34" charset="0"/>
                        <a:ea typeface="Calibri"/>
                        <a:cs typeface="Times New Roman"/>
                      </a:endParaRPr>
                    </a:p>
                  </a:txBody>
                  <a:tcPr marL="68580" marR="68580" marT="0" marB="0" anchor="ctr"/>
                </a:tc>
                <a:tc>
                  <a:txBody>
                    <a:bodyPr/>
                    <a:lstStyle/>
                    <a:p>
                      <a:pPr algn="ctr">
                        <a:lnSpc>
                          <a:spcPct val="150000"/>
                        </a:lnSpc>
                        <a:spcAft>
                          <a:spcPts val="0"/>
                        </a:spcAft>
                      </a:pPr>
                      <a:r>
                        <a:rPr lang="es-ES" sz="1400" dirty="0">
                          <a:effectLst/>
                          <a:latin typeface="Century Gothic" pitchFamily="34" charset="0"/>
                          <a:ea typeface="Calibri"/>
                          <a:cs typeface="Times New Roman"/>
                        </a:rPr>
                        <a:t>$20,00</a:t>
                      </a:r>
                      <a:endParaRPr lang="es-EC" sz="1400" dirty="0">
                        <a:effectLst/>
                        <a:latin typeface="Century Gothic" pitchFamily="34" charset="0"/>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2684448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3 CuadroTexto"/>
          <p:cNvSpPr txBox="1"/>
          <p:nvPr/>
        </p:nvSpPr>
        <p:spPr>
          <a:xfrm>
            <a:off x="179512" y="297791"/>
            <a:ext cx="4968552" cy="646331"/>
          </a:xfrm>
          <a:prstGeom prst="rect">
            <a:avLst/>
          </a:prstGeom>
          <a:noFill/>
        </p:spPr>
        <p:txBody>
          <a:bodyPr wrap="square" rtlCol="0">
            <a:spAutoFit/>
          </a:bodyPr>
          <a:lstStyle/>
          <a:p>
            <a:r>
              <a:rPr lang="es-ES" sz="3600" b="1" dirty="0" smtClean="0">
                <a:latin typeface="Century Gothic" panose="020B0502020202020204" pitchFamily="34" charset="0"/>
              </a:rPr>
              <a:t>INTRODUCCIÓN</a:t>
            </a:r>
            <a:endParaRPr lang="es-ES" sz="3600" b="1" dirty="0">
              <a:latin typeface="Century Gothic" panose="020B0502020202020204" pitchFamily="34" charset="0"/>
            </a:endParaRPr>
          </a:p>
        </p:txBody>
      </p:sp>
      <p:sp>
        <p:nvSpPr>
          <p:cNvPr id="5" name="4 CuadroTexto"/>
          <p:cNvSpPr txBox="1"/>
          <p:nvPr/>
        </p:nvSpPr>
        <p:spPr>
          <a:xfrm>
            <a:off x="2663788" y="1700808"/>
            <a:ext cx="6084676" cy="156966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s-ES" sz="1600" i="1" dirty="0" smtClean="0">
                <a:latin typeface="Century Gothic" panose="020B0502020202020204" pitchFamily="34" charset="0"/>
              </a:rPr>
              <a:t>En el Plan Nacional del Buen Vivir 2013 – 2017, Política 3.2, literal (e), Objetivo 3: </a:t>
            </a:r>
          </a:p>
          <a:p>
            <a:pPr algn="just">
              <a:lnSpc>
                <a:spcPct val="150000"/>
              </a:lnSpc>
            </a:pPr>
            <a:r>
              <a:rPr lang="es-ES" sz="1600" i="1" u="sng" dirty="0" smtClean="0">
                <a:latin typeface="Century Gothic" panose="020B0502020202020204" pitchFamily="34" charset="0"/>
              </a:rPr>
              <a:t>“Fortalecer las acciones de promoción de salud mental, especialmente para prevenir comportamientos violentos”</a:t>
            </a:r>
          </a:p>
        </p:txBody>
      </p:sp>
      <p:sp>
        <p:nvSpPr>
          <p:cNvPr id="6" name="AutoShape 2" descr="Resultado de imagen para logo plan nacional del buen vivi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22" y="1927725"/>
            <a:ext cx="2041846" cy="925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7" descr="C:\Users\Carol Luna\Pictures\constitucion.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188" y="3356992"/>
            <a:ext cx="1015053" cy="1440160"/>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2664296" y="3717032"/>
            <a:ext cx="6084168" cy="784189"/>
          </a:xfrm>
          <a:prstGeom prst="rect">
            <a:avLst/>
          </a:prstGeom>
        </p:spPr>
        <p:txBody>
          <a:bodyPr wrap="square">
            <a:spAutoFit/>
          </a:bodyPr>
          <a:lstStyle/>
          <a:p>
            <a:pPr marL="285750" indent="-285750" algn="just">
              <a:lnSpc>
                <a:spcPct val="150000"/>
              </a:lnSpc>
              <a:buFont typeface="Wingdings" pitchFamily="2" charset="2"/>
              <a:buChar char="ü"/>
            </a:pPr>
            <a:r>
              <a:rPr lang="es-EC" sz="1600" i="1" dirty="0">
                <a:latin typeface="Century Gothic" panose="020B0502020202020204" pitchFamily="34" charset="0"/>
              </a:rPr>
              <a:t>En el Art. 32 de la Constitución, el Estado garantiza el derecho a la salud.</a:t>
            </a:r>
          </a:p>
        </p:txBody>
      </p:sp>
      <p:sp>
        <p:nvSpPr>
          <p:cNvPr id="16" name="15 CuadroTexto"/>
          <p:cNvSpPr txBox="1"/>
          <p:nvPr/>
        </p:nvSpPr>
        <p:spPr>
          <a:xfrm>
            <a:off x="2663788" y="5108991"/>
            <a:ext cx="6084676" cy="120032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s-EC" sz="1600" i="1" dirty="0">
                <a:latin typeface="Century Gothic" panose="020B0502020202020204" pitchFamily="34" charset="0"/>
              </a:rPr>
              <a:t>Con el presente estudio se busca contribuir con el estado para el buen vivir de las personas </a:t>
            </a:r>
            <a:r>
              <a:rPr lang="es-EC" sz="1600" i="1" dirty="0" smtClean="0">
                <a:latin typeface="Century Gothic" panose="020B0502020202020204" pitchFamily="34" charset="0"/>
              </a:rPr>
              <a:t>garantizando </a:t>
            </a:r>
            <a:r>
              <a:rPr lang="es-EC" sz="1600" i="1" dirty="0">
                <a:latin typeface="Century Gothic" panose="020B0502020202020204" pitchFamily="34" charset="0"/>
              </a:rPr>
              <a:t>el bienestar mental.</a:t>
            </a:r>
          </a:p>
        </p:txBody>
      </p:sp>
      <p:pic>
        <p:nvPicPr>
          <p:cNvPr id="17" name="16 Imagen" descr="https://scontent-mia.xx.fbcdn.net/hphotos-prn2/v/t1.0-9/1463993_548323608589493_2053933179_n.png?oh=bdcf27fed6407034a41588a30c6b83dc&amp;oe=55C86251"/>
          <p:cNvPicPr/>
          <p:nvPr/>
        </p:nvPicPr>
        <p:blipFill rotWithShape="1">
          <a:blip r:embed="rId6">
            <a:extLst>
              <a:ext uri="{28A0092B-C50C-407E-A947-70E740481C1C}">
                <a14:useLocalDpi xmlns:a14="http://schemas.microsoft.com/office/drawing/2010/main" val="0"/>
              </a:ext>
            </a:extLst>
          </a:blip>
          <a:srcRect l="6667" r="77225"/>
          <a:stretch/>
        </p:blipFill>
        <p:spPr bwMode="auto">
          <a:xfrm>
            <a:off x="977488" y="5085185"/>
            <a:ext cx="1002224" cy="129614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5265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297791"/>
            <a:ext cx="6336704" cy="646331"/>
          </a:xfrm>
          <a:prstGeom prst="rect">
            <a:avLst/>
          </a:prstGeom>
          <a:noFill/>
        </p:spPr>
        <p:txBody>
          <a:bodyPr wrap="square" rtlCol="0">
            <a:spAutoFit/>
          </a:bodyPr>
          <a:lstStyle/>
          <a:p>
            <a:r>
              <a:rPr lang="es-ES" sz="3600" b="1" dirty="0" smtClean="0">
                <a:latin typeface="Century Gothic" panose="020B0502020202020204" pitchFamily="34" charset="0"/>
              </a:rPr>
              <a:t>ESTRATEGIAS DE </a:t>
            </a:r>
            <a:r>
              <a:rPr lang="es-ES" sz="3600" b="1" dirty="0">
                <a:latin typeface="Century Gothic" panose="020B0502020202020204" pitchFamily="34" charset="0"/>
              </a:rPr>
              <a:t>SERVICIO</a:t>
            </a: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6 Rectángulo redondeado"/>
          <p:cNvSpPr/>
          <p:nvPr/>
        </p:nvSpPr>
        <p:spPr>
          <a:xfrm rot="5400000">
            <a:off x="585486" y="1080379"/>
            <a:ext cx="937221" cy="1707213"/>
          </a:xfrm>
          <a:prstGeom prst="round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s-ES" sz="1600" b="1" dirty="0" smtClean="0">
                <a:latin typeface="Century Gothic" panose="020B0502020202020204" pitchFamily="34" charset="0"/>
              </a:rPr>
              <a:t>Objetivo de Servicio</a:t>
            </a:r>
            <a:endParaRPr lang="es-ES" sz="1600" b="1" dirty="0">
              <a:latin typeface="Century Gothic" panose="020B0502020202020204" pitchFamily="34" charset="0"/>
            </a:endParaRPr>
          </a:p>
        </p:txBody>
      </p:sp>
      <p:sp>
        <p:nvSpPr>
          <p:cNvPr id="9" name="8 Rectángulo"/>
          <p:cNvSpPr/>
          <p:nvPr/>
        </p:nvSpPr>
        <p:spPr>
          <a:xfrm>
            <a:off x="2051720" y="1340768"/>
            <a:ext cx="6840760" cy="1153521"/>
          </a:xfrm>
          <a:prstGeom prst="rect">
            <a:avLst/>
          </a:prstGeom>
        </p:spPr>
        <p:txBody>
          <a:bodyPr wrap="square">
            <a:spAutoFit/>
          </a:bodyPr>
          <a:lstStyle/>
          <a:p>
            <a:pPr algn="just">
              <a:lnSpc>
                <a:spcPct val="150000"/>
              </a:lnSpc>
            </a:pPr>
            <a:r>
              <a:rPr lang="es-ES" sz="1600" dirty="0">
                <a:latin typeface="Century Gothic" pitchFamily="34" charset="0"/>
              </a:rPr>
              <a:t>Brindar paquetes de servicios diferenciados para cada uno de los nichos de mercado a los que se dirige y pretende dirigirse la Comunidad Terapéutica “San José Marina”</a:t>
            </a:r>
            <a:endParaRPr lang="es-EC" sz="1600" dirty="0">
              <a:latin typeface="Century Gothic"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054967835"/>
              </p:ext>
            </p:extLst>
          </p:nvPr>
        </p:nvGraphicFramePr>
        <p:xfrm>
          <a:off x="200490" y="2712990"/>
          <a:ext cx="8691990" cy="3474720"/>
        </p:xfrm>
        <a:graphic>
          <a:graphicData uri="http://schemas.openxmlformats.org/drawingml/2006/table">
            <a:tbl>
              <a:tblPr firstRow="1" firstCol="1" bandRow="1">
                <a:tableStyleId>{1FECB4D8-DB02-4DC6-A0A2-4F2EBAE1DC90}</a:tableStyleId>
              </a:tblPr>
              <a:tblGrid>
                <a:gridCol w="5052676"/>
                <a:gridCol w="2001301"/>
                <a:gridCol w="1638013"/>
              </a:tblGrid>
              <a:tr h="0">
                <a:tc gridSpan="3">
                  <a:txBody>
                    <a:bodyPr/>
                    <a:lstStyle/>
                    <a:p>
                      <a:pPr algn="l">
                        <a:lnSpc>
                          <a:spcPct val="100000"/>
                        </a:lnSpc>
                      </a:pPr>
                      <a:endParaRPr lang="es-ES" sz="1400" b="1" kern="1200" dirty="0" smtClean="0">
                        <a:solidFill>
                          <a:schemeClr val="lt1"/>
                        </a:solidFill>
                        <a:effectLst/>
                        <a:latin typeface="Century Gothic" panose="020B0502020202020204" pitchFamily="34" charset="0"/>
                        <a:ea typeface="+mn-ea"/>
                        <a:cs typeface="+mn-cs"/>
                      </a:endParaRPr>
                    </a:p>
                    <a:p>
                      <a:pPr algn="l">
                        <a:lnSpc>
                          <a:spcPct val="100000"/>
                        </a:lnSpc>
                      </a:pPr>
                      <a:r>
                        <a:rPr lang="es-ES" sz="1400" b="1" kern="1200" dirty="0" smtClean="0">
                          <a:solidFill>
                            <a:schemeClr val="tx1"/>
                          </a:solidFill>
                          <a:effectLst/>
                          <a:latin typeface="Century Gothic" panose="020B0502020202020204" pitchFamily="34" charset="0"/>
                          <a:ea typeface="+mn-ea"/>
                          <a:cs typeface="+mn-cs"/>
                        </a:rPr>
                        <a:t>Estrategia #3</a:t>
                      </a:r>
                    </a:p>
                    <a:p>
                      <a:pPr algn="l">
                        <a:lnSpc>
                          <a:spcPct val="100000"/>
                        </a:lnSpc>
                      </a:pPr>
                      <a:endParaRPr lang="es-ES" sz="1400" dirty="0" smtClean="0">
                        <a:solidFill>
                          <a:schemeClr val="tx1"/>
                        </a:solidFill>
                        <a:effectLst/>
                        <a:latin typeface="Century Gothic" panose="020B0502020202020204" pitchFamily="34" charset="0"/>
                      </a:endParaRPr>
                    </a:p>
                    <a:p>
                      <a:pPr algn="l">
                        <a:lnSpc>
                          <a:spcPct val="100000"/>
                        </a:lnSpc>
                      </a:pPr>
                      <a:r>
                        <a:rPr lang="es-ES" sz="1600" b="1" kern="1200" dirty="0" smtClean="0">
                          <a:solidFill>
                            <a:schemeClr val="tx1"/>
                          </a:solidFill>
                          <a:effectLst/>
                          <a:latin typeface="Century Gothic" panose="020B0502020202020204" pitchFamily="34" charset="0"/>
                          <a:ea typeface="+mn-ea"/>
                          <a:cs typeface="+mn-cs"/>
                        </a:rPr>
                        <a:t>Realizar convenios con aseguradoras privadas para atender a los nuevos mercados a penetrar.</a:t>
                      </a:r>
                    </a:p>
                    <a:p>
                      <a:pPr algn="l">
                        <a:lnSpc>
                          <a:spcPct val="100000"/>
                        </a:lnSpc>
                      </a:pPr>
                      <a:endParaRPr lang="es-EC" sz="1400" dirty="0">
                        <a:effectLst/>
                        <a:latin typeface="Century Gothic" pitchFamily="34" charset="0"/>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algn="ctr">
                        <a:lnSpc>
                          <a:spcPct val="100000"/>
                        </a:lnSpc>
                        <a:spcAft>
                          <a:spcPts val="0"/>
                        </a:spcAft>
                      </a:pPr>
                      <a:r>
                        <a:rPr lang="es-ES" sz="1400" dirty="0">
                          <a:effectLst/>
                          <a:latin typeface="Century Gothic" pitchFamily="34" charset="0"/>
                        </a:rPr>
                        <a:t>TAREA</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dirty="0">
                          <a:effectLst/>
                          <a:latin typeface="Century Gothic" pitchFamily="34" charset="0"/>
                        </a:rPr>
                        <a:t>PLAZO</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dirty="0">
                          <a:effectLst/>
                          <a:latin typeface="Century Gothic" pitchFamily="34" charset="0"/>
                        </a:rPr>
                        <a:t>COSTO</a:t>
                      </a:r>
                      <a:endParaRPr lang="es-EC" sz="1400" dirty="0">
                        <a:effectLst/>
                        <a:latin typeface="Century Gothic" pitchFamily="34" charset="0"/>
                        <a:ea typeface="Calibri"/>
                        <a:cs typeface="Times New Roman"/>
                      </a:endParaRPr>
                    </a:p>
                  </a:txBody>
                  <a:tcPr marL="68580" marR="68580" marT="0" marB="0"/>
                </a:tc>
              </a:tr>
              <a:tr h="0">
                <a:tc>
                  <a:txBody>
                    <a:bodyPr/>
                    <a:lstStyle/>
                    <a:p>
                      <a:pPr algn="l">
                        <a:lnSpc>
                          <a:spcPct val="100000"/>
                        </a:lnSpc>
                        <a:spcAft>
                          <a:spcPts val="0"/>
                        </a:spcAft>
                      </a:pPr>
                      <a:endParaRPr lang="es-ES" sz="1400" b="0" kern="1200" dirty="0" smtClean="0">
                        <a:solidFill>
                          <a:schemeClr val="dk1"/>
                        </a:solidFill>
                        <a:effectLst/>
                        <a:latin typeface="Century Gothic" panose="020B0502020202020204" pitchFamily="34" charset="0"/>
                        <a:ea typeface="+mn-ea"/>
                        <a:cs typeface="+mn-cs"/>
                      </a:endParaRPr>
                    </a:p>
                    <a:p>
                      <a:pPr algn="l">
                        <a:lnSpc>
                          <a:spcPct val="100000"/>
                        </a:lnSpc>
                        <a:spcAft>
                          <a:spcPts val="0"/>
                        </a:spcAft>
                      </a:pPr>
                      <a:r>
                        <a:rPr lang="es-ES" sz="1400" b="0" kern="1200" dirty="0" smtClean="0">
                          <a:solidFill>
                            <a:schemeClr val="dk1"/>
                          </a:solidFill>
                          <a:effectLst/>
                          <a:latin typeface="Century Gothic" panose="020B0502020202020204" pitchFamily="34" charset="0"/>
                          <a:ea typeface="+mn-ea"/>
                          <a:cs typeface="+mn-cs"/>
                        </a:rPr>
                        <a:t>1.- Enlistar aseguradoras.</a:t>
                      </a:r>
                    </a:p>
                    <a:p>
                      <a:pPr algn="l">
                        <a:lnSpc>
                          <a:spcPct val="100000"/>
                        </a:lnSpc>
                        <a:spcAft>
                          <a:spcPts val="0"/>
                        </a:spcAft>
                      </a:pPr>
                      <a:endParaRPr lang="es-EC" sz="1400" b="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b="0" dirty="0" smtClean="0">
                          <a:effectLst/>
                          <a:latin typeface="Century Gothic" pitchFamily="34" charset="0"/>
                          <a:ea typeface="Calibri"/>
                          <a:cs typeface="Times New Roman"/>
                        </a:rPr>
                        <a:t>Junio 2015</a:t>
                      </a:r>
                      <a:endParaRPr lang="es-EC" sz="1400" b="0" dirty="0">
                        <a:effectLst/>
                        <a:latin typeface="Century Gothic" pitchFamily="34" charset="0"/>
                        <a:ea typeface="Calibri"/>
                        <a:cs typeface="Times New Roman"/>
                      </a:endParaRPr>
                    </a:p>
                  </a:txBody>
                  <a:tcPr marL="68580" marR="68580" marT="0" marB="0" anchor="ctr"/>
                </a:tc>
                <a:tc>
                  <a:txBody>
                    <a:bodyPr/>
                    <a:lstStyle/>
                    <a:p>
                      <a:pPr algn="ctr">
                        <a:lnSpc>
                          <a:spcPct val="100000"/>
                        </a:lnSpc>
                        <a:spcAft>
                          <a:spcPts val="0"/>
                        </a:spcAft>
                      </a:pPr>
                      <a:r>
                        <a:rPr lang="es-ES" sz="1400" b="0" dirty="0" smtClean="0">
                          <a:effectLst/>
                          <a:latin typeface="Century Gothic" pitchFamily="34" charset="0"/>
                          <a:ea typeface="Calibri"/>
                          <a:cs typeface="Times New Roman"/>
                        </a:rPr>
                        <a:t>$50,00</a:t>
                      </a:r>
                      <a:endParaRPr lang="es-EC" sz="1400" b="0" dirty="0">
                        <a:effectLst/>
                        <a:latin typeface="Century Gothic" pitchFamily="34" charset="0"/>
                        <a:ea typeface="Calibri"/>
                        <a:cs typeface="Times New Roman"/>
                      </a:endParaRPr>
                    </a:p>
                  </a:txBody>
                  <a:tcPr marL="68580" marR="68580" marT="0" marB="0" anchor="ctr"/>
                </a:tc>
              </a:tr>
              <a:tr h="0">
                <a:tc>
                  <a:txBody>
                    <a:bodyPr/>
                    <a:lstStyle/>
                    <a:p>
                      <a:pPr algn="l">
                        <a:lnSpc>
                          <a:spcPct val="100000"/>
                        </a:lnSpc>
                        <a:spcAft>
                          <a:spcPts val="0"/>
                        </a:spcAft>
                      </a:pPr>
                      <a:endParaRPr lang="es-ES" sz="1400" b="0" kern="1200" dirty="0" smtClean="0">
                        <a:solidFill>
                          <a:schemeClr val="dk1"/>
                        </a:solidFill>
                        <a:effectLst/>
                        <a:latin typeface="Century Gothic" panose="020B0502020202020204" pitchFamily="34" charset="0"/>
                        <a:ea typeface="+mn-ea"/>
                        <a:cs typeface="+mn-cs"/>
                      </a:endParaRPr>
                    </a:p>
                    <a:p>
                      <a:pPr algn="l">
                        <a:lnSpc>
                          <a:spcPct val="100000"/>
                        </a:lnSpc>
                        <a:spcAft>
                          <a:spcPts val="0"/>
                        </a:spcAft>
                      </a:pPr>
                      <a:r>
                        <a:rPr lang="es-ES" sz="1400" b="0" kern="1200" dirty="0" smtClean="0">
                          <a:solidFill>
                            <a:schemeClr val="dk1"/>
                          </a:solidFill>
                          <a:effectLst/>
                          <a:latin typeface="Century Gothic" panose="020B0502020202020204" pitchFamily="34" charset="0"/>
                          <a:ea typeface="+mn-ea"/>
                          <a:cs typeface="+mn-cs"/>
                        </a:rPr>
                        <a:t>2.- Realizar entrevistas y firma de convenios con gerentes o encargados de las aseguradoras para ingresar como una clínica más para atender a los afiliados.</a:t>
                      </a:r>
                    </a:p>
                    <a:p>
                      <a:pPr algn="l">
                        <a:lnSpc>
                          <a:spcPct val="100000"/>
                        </a:lnSpc>
                        <a:spcAft>
                          <a:spcPts val="0"/>
                        </a:spcAft>
                      </a:pPr>
                      <a:endParaRPr lang="es-EC" sz="1400" b="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C" sz="1400" b="0" dirty="0" smtClean="0">
                          <a:effectLst/>
                          <a:latin typeface="Century Gothic" pitchFamily="34" charset="0"/>
                          <a:ea typeface="Calibri"/>
                          <a:cs typeface="Times New Roman"/>
                        </a:rPr>
                        <a:t>Julio 2015</a:t>
                      </a:r>
                      <a:endParaRPr lang="es-EC" sz="1400" b="0" dirty="0">
                        <a:effectLst/>
                        <a:latin typeface="Century Gothic" pitchFamily="34" charset="0"/>
                        <a:ea typeface="Calibri"/>
                        <a:cs typeface="Times New Roman"/>
                      </a:endParaRPr>
                    </a:p>
                  </a:txBody>
                  <a:tcPr marL="68580" marR="68580" marT="0" marB="0" anchor="ctr"/>
                </a:tc>
                <a:tc>
                  <a:txBody>
                    <a:bodyPr/>
                    <a:lstStyle/>
                    <a:p>
                      <a:pPr algn="ctr">
                        <a:lnSpc>
                          <a:spcPct val="100000"/>
                        </a:lnSpc>
                        <a:spcAft>
                          <a:spcPts val="0"/>
                        </a:spcAft>
                      </a:pPr>
                      <a:r>
                        <a:rPr lang="es-EC" sz="1400" b="0" dirty="0" smtClean="0">
                          <a:effectLst/>
                          <a:latin typeface="Century Gothic" pitchFamily="34" charset="0"/>
                          <a:ea typeface="Calibri"/>
                          <a:cs typeface="Times New Roman"/>
                        </a:rPr>
                        <a:t>$ 200,00</a:t>
                      </a:r>
                      <a:endParaRPr lang="es-EC" sz="1400" b="0" dirty="0">
                        <a:effectLst/>
                        <a:latin typeface="Century Gothic" pitchFamily="34" charset="0"/>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165611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297791"/>
            <a:ext cx="6336704" cy="646331"/>
          </a:xfrm>
          <a:prstGeom prst="rect">
            <a:avLst/>
          </a:prstGeom>
          <a:noFill/>
        </p:spPr>
        <p:txBody>
          <a:bodyPr wrap="square" rtlCol="0">
            <a:spAutoFit/>
          </a:bodyPr>
          <a:lstStyle/>
          <a:p>
            <a:r>
              <a:rPr lang="es-ES" sz="3600" b="1" dirty="0" smtClean="0">
                <a:latin typeface="Century Gothic" panose="020B0502020202020204" pitchFamily="34" charset="0"/>
              </a:rPr>
              <a:t>ESTRATEGIAS DE PRECIO</a:t>
            </a:r>
            <a:endParaRPr lang="es-ES" sz="36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6 Rectángulo redondeado"/>
          <p:cNvSpPr/>
          <p:nvPr/>
        </p:nvSpPr>
        <p:spPr>
          <a:xfrm rot="5400000">
            <a:off x="585486" y="1080379"/>
            <a:ext cx="937221" cy="1707213"/>
          </a:xfrm>
          <a:prstGeom prst="round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s-ES" sz="1600" b="1" dirty="0" smtClean="0">
                <a:latin typeface="Century Gothic" panose="020B0502020202020204" pitchFamily="34" charset="0"/>
              </a:rPr>
              <a:t>Objetivo de Precio</a:t>
            </a:r>
            <a:endParaRPr lang="es-ES" sz="1600" b="1" dirty="0">
              <a:latin typeface="Century Gothic" panose="020B0502020202020204" pitchFamily="34" charset="0"/>
            </a:endParaRPr>
          </a:p>
        </p:txBody>
      </p:sp>
      <p:sp>
        <p:nvSpPr>
          <p:cNvPr id="9" name="8 Rectángulo"/>
          <p:cNvSpPr/>
          <p:nvPr/>
        </p:nvSpPr>
        <p:spPr>
          <a:xfrm>
            <a:off x="2051720" y="1517883"/>
            <a:ext cx="6840760" cy="830997"/>
          </a:xfrm>
          <a:prstGeom prst="rect">
            <a:avLst/>
          </a:prstGeom>
        </p:spPr>
        <p:txBody>
          <a:bodyPr wrap="square">
            <a:spAutoFit/>
          </a:bodyPr>
          <a:lstStyle/>
          <a:p>
            <a:r>
              <a:rPr lang="es-ES" sz="1600" dirty="0"/>
              <a:t>Ofrecer servicios médicos de calidad con precios acorde al mercado y a la necesidad de cada paciente donde se encuentre la Comunidad Terapéutica San José Marina.</a:t>
            </a:r>
          </a:p>
        </p:txBody>
      </p:sp>
      <p:graphicFrame>
        <p:nvGraphicFramePr>
          <p:cNvPr id="2" name="1 Tabla"/>
          <p:cNvGraphicFramePr>
            <a:graphicFrameLocks noGrp="1"/>
          </p:cNvGraphicFramePr>
          <p:nvPr>
            <p:extLst>
              <p:ext uri="{D42A27DB-BD31-4B8C-83A1-F6EECF244321}">
                <p14:modId xmlns:p14="http://schemas.microsoft.com/office/powerpoint/2010/main" val="2961452664"/>
              </p:ext>
            </p:extLst>
          </p:nvPr>
        </p:nvGraphicFramePr>
        <p:xfrm>
          <a:off x="200490" y="2712990"/>
          <a:ext cx="8547974" cy="2194560"/>
        </p:xfrm>
        <a:graphic>
          <a:graphicData uri="http://schemas.openxmlformats.org/drawingml/2006/table">
            <a:tbl>
              <a:tblPr firstRow="1" firstCol="1" bandRow="1">
                <a:tableStyleId>{1FECB4D8-DB02-4DC6-A0A2-4F2EBAE1DC90}</a:tableStyleId>
              </a:tblPr>
              <a:tblGrid>
                <a:gridCol w="4968960"/>
                <a:gridCol w="1968141"/>
                <a:gridCol w="1610873"/>
              </a:tblGrid>
              <a:tr h="0">
                <a:tc gridSpan="3">
                  <a:txBody>
                    <a:bodyPr/>
                    <a:lstStyle/>
                    <a:p>
                      <a:endParaRPr lang="es-ES" sz="1400" b="1" kern="1200" dirty="0" smtClean="0">
                        <a:solidFill>
                          <a:schemeClr val="lt1"/>
                        </a:solidFill>
                        <a:effectLst/>
                        <a:latin typeface="Century Gothic" panose="020B0502020202020204" pitchFamily="34" charset="0"/>
                        <a:ea typeface="+mn-ea"/>
                        <a:cs typeface="+mn-cs"/>
                      </a:endParaRPr>
                    </a:p>
                    <a:p>
                      <a:r>
                        <a:rPr lang="es-ES" sz="1400" b="1" kern="1200" dirty="0" smtClean="0">
                          <a:solidFill>
                            <a:schemeClr val="tx1"/>
                          </a:solidFill>
                          <a:effectLst/>
                          <a:latin typeface="Century Gothic" panose="020B0502020202020204" pitchFamily="34" charset="0"/>
                          <a:ea typeface="+mn-ea"/>
                          <a:cs typeface="+mn-cs"/>
                        </a:rPr>
                        <a:t>Estrategia #1</a:t>
                      </a:r>
                    </a:p>
                    <a:p>
                      <a:endParaRPr lang="es-ES" sz="1400" dirty="0" smtClean="0">
                        <a:solidFill>
                          <a:schemeClr val="tx1"/>
                        </a:solidFill>
                        <a:effectLst/>
                        <a:latin typeface="Century Gothic" panose="020B0502020202020204" pitchFamily="34" charset="0"/>
                      </a:endParaRPr>
                    </a:p>
                    <a:p>
                      <a:r>
                        <a:rPr lang="es-ES" sz="1600" b="1" kern="1200" dirty="0" smtClean="0">
                          <a:solidFill>
                            <a:schemeClr val="tx1"/>
                          </a:solidFill>
                          <a:effectLst/>
                          <a:latin typeface="Century Gothic" panose="020B0502020202020204" pitchFamily="34" charset="0"/>
                          <a:ea typeface="+mn-ea"/>
                          <a:cs typeface="+mn-cs"/>
                        </a:rPr>
                        <a:t>Determinar precios adecuados para la atención en la Comunidad Terapéutica “San José Marina” de acuerdo al segmento de mercado y tratamiento de cada paciente.</a:t>
                      </a:r>
                    </a:p>
                    <a:p>
                      <a:endParaRPr lang="es-EC" sz="1400" dirty="0">
                        <a:effectLst/>
                        <a:latin typeface="Century Gothic" pitchFamily="34" charset="0"/>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algn="ctr">
                        <a:lnSpc>
                          <a:spcPct val="100000"/>
                        </a:lnSpc>
                        <a:spcAft>
                          <a:spcPts val="0"/>
                        </a:spcAft>
                      </a:pPr>
                      <a:r>
                        <a:rPr lang="es-ES" sz="1400" dirty="0">
                          <a:effectLst/>
                          <a:latin typeface="Century Gothic" pitchFamily="34" charset="0"/>
                        </a:rPr>
                        <a:t>TAREA</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dirty="0">
                          <a:effectLst/>
                          <a:latin typeface="Century Gothic" pitchFamily="34" charset="0"/>
                        </a:rPr>
                        <a:t>PLAZO</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dirty="0">
                          <a:effectLst/>
                          <a:latin typeface="Century Gothic" pitchFamily="34" charset="0"/>
                        </a:rPr>
                        <a:t>COSTO</a:t>
                      </a:r>
                      <a:endParaRPr lang="es-EC" sz="1400" dirty="0">
                        <a:effectLst/>
                        <a:latin typeface="Century Gothic" pitchFamily="34" charset="0"/>
                        <a:ea typeface="Calibri"/>
                        <a:cs typeface="Times New Roman"/>
                      </a:endParaRPr>
                    </a:p>
                  </a:txBody>
                  <a:tcPr marL="68580" marR="68580" marT="0" marB="0"/>
                </a:tc>
              </a:tr>
              <a:tr h="0">
                <a:tc>
                  <a:txBody>
                    <a:bodyPr/>
                    <a:lstStyle/>
                    <a:p>
                      <a:pPr algn="l">
                        <a:lnSpc>
                          <a:spcPct val="100000"/>
                        </a:lnSpc>
                        <a:spcAft>
                          <a:spcPts val="0"/>
                        </a:spcAft>
                      </a:pPr>
                      <a:endParaRPr lang="es-ES" sz="1400" b="0" kern="1200" dirty="0" smtClean="0">
                        <a:solidFill>
                          <a:schemeClr val="dk1"/>
                        </a:solidFill>
                        <a:effectLst/>
                        <a:latin typeface="Century Gothic" panose="020B0502020202020204" pitchFamily="34" charset="0"/>
                        <a:ea typeface="+mn-ea"/>
                        <a:cs typeface="+mn-cs"/>
                      </a:endParaRPr>
                    </a:p>
                    <a:p>
                      <a:pPr algn="l">
                        <a:lnSpc>
                          <a:spcPct val="100000"/>
                        </a:lnSpc>
                        <a:spcAft>
                          <a:spcPts val="0"/>
                        </a:spcAft>
                      </a:pPr>
                      <a:r>
                        <a:rPr lang="es-ES" sz="1400" b="0" kern="1200" dirty="0" smtClean="0">
                          <a:solidFill>
                            <a:schemeClr val="dk1"/>
                          </a:solidFill>
                          <a:effectLst/>
                          <a:latin typeface="Century Gothic" panose="020B0502020202020204" pitchFamily="34" charset="0"/>
                          <a:ea typeface="+mn-ea"/>
                          <a:cs typeface="+mn-cs"/>
                        </a:rPr>
                        <a:t>1.- Diseñar paquetes de precios.</a:t>
                      </a:r>
                    </a:p>
                    <a:p>
                      <a:pPr algn="l">
                        <a:lnSpc>
                          <a:spcPct val="100000"/>
                        </a:lnSpc>
                        <a:spcAft>
                          <a:spcPts val="0"/>
                        </a:spcAft>
                      </a:pPr>
                      <a:endParaRPr lang="es-EC" sz="1400" b="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b="0" kern="1200" dirty="0" smtClean="0">
                          <a:solidFill>
                            <a:schemeClr val="dk1"/>
                          </a:solidFill>
                          <a:effectLst/>
                          <a:latin typeface="Century Gothic" panose="020B0502020202020204" pitchFamily="34" charset="0"/>
                          <a:ea typeface="+mn-ea"/>
                          <a:cs typeface="+mn-cs"/>
                        </a:rPr>
                        <a:t>Junio 2015</a:t>
                      </a:r>
                      <a:endParaRPr lang="es-EC" sz="1400" b="0" dirty="0">
                        <a:effectLst/>
                        <a:latin typeface="Century Gothic" pitchFamily="34" charset="0"/>
                        <a:ea typeface="Calibri"/>
                        <a:cs typeface="Times New Roman"/>
                      </a:endParaRPr>
                    </a:p>
                  </a:txBody>
                  <a:tcPr marL="68580" marR="68580" marT="0" marB="0" anchor="ctr"/>
                </a:tc>
                <a:tc>
                  <a:txBody>
                    <a:bodyPr/>
                    <a:lstStyle/>
                    <a:p>
                      <a:pPr algn="ctr">
                        <a:lnSpc>
                          <a:spcPct val="100000"/>
                        </a:lnSpc>
                        <a:spcAft>
                          <a:spcPts val="0"/>
                        </a:spcAft>
                      </a:pPr>
                      <a:r>
                        <a:rPr lang="es-ES" sz="1400" b="0" kern="1200" dirty="0" smtClean="0">
                          <a:solidFill>
                            <a:schemeClr val="dk1"/>
                          </a:solidFill>
                          <a:effectLst/>
                          <a:latin typeface="Century Gothic" panose="020B0502020202020204" pitchFamily="34" charset="0"/>
                          <a:ea typeface="+mn-ea"/>
                          <a:cs typeface="+mn-cs"/>
                        </a:rPr>
                        <a:t>$ 100,00</a:t>
                      </a:r>
                      <a:endParaRPr lang="es-EC" sz="1400" b="0" dirty="0">
                        <a:effectLst/>
                        <a:latin typeface="Century Gothic" pitchFamily="34" charset="0"/>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082170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297791"/>
            <a:ext cx="6336704" cy="646331"/>
          </a:xfrm>
          <a:prstGeom prst="rect">
            <a:avLst/>
          </a:prstGeom>
          <a:noFill/>
        </p:spPr>
        <p:txBody>
          <a:bodyPr wrap="square" rtlCol="0">
            <a:spAutoFit/>
          </a:bodyPr>
          <a:lstStyle/>
          <a:p>
            <a:r>
              <a:rPr lang="es-ES" sz="3600" b="1" dirty="0" smtClean="0">
                <a:latin typeface="Century Gothic" panose="020B0502020202020204" pitchFamily="34" charset="0"/>
              </a:rPr>
              <a:t>ESTRATEGIAS DE PRECIO</a:t>
            </a:r>
            <a:endParaRPr lang="es-ES" sz="36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graphicFrame>
        <p:nvGraphicFramePr>
          <p:cNvPr id="3" name="2 Tabla"/>
          <p:cNvGraphicFramePr>
            <a:graphicFrameLocks noGrp="1"/>
          </p:cNvGraphicFramePr>
          <p:nvPr>
            <p:extLst>
              <p:ext uri="{D42A27DB-BD31-4B8C-83A1-F6EECF244321}">
                <p14:modId xmlns:p14="http://schemas.microsoft.com/office/powerpoint/2010/main" val="2696786336"/>
              </p:ext>
            </p:extLst>
          </p:nvPr>
        </p:nvGraphicFramePr>
        <p:xfrm>
          <a:off x="827584" y="1700808"/>
          <a:ext cx="7272808" cy="4023360"/>
        </p:xfrm>
        <a:graphic>
          <a:graphicData uri="http://schemas.openxmlformats.org/drawingml/2006/table">
            <a:tbl>
              <a:tblPr firstRow="1" firstCol="1" bandRow="1">
                <a:tableStyleId>{F2DE63D5-997A-4646-A377-4702673A728D}</a:tableStyleId>
              </a:tblPr>
              <a:tblGrid>
                <a:gridCol w="4980914"/>
                <a:gridCol w="2291894"/>
              </a:tblGrid>
              <a:tr h="0">
                <a:tc>
                  <a:txBody>
                    <a:bodyPr/>
                    <a:lstStyle/>
                    <a:p>
                      <a:pPr algn="ctr">
                        <a:lnSpc>
                          <a:spcPct val="150000"/>
                        </a:lnSpc>
                        <a:spcAft>
                          <a:spcPts val="0"/>
                        </a:spcAft>
                      </a:pPr>
                      <a:r>
                        <a:rPr lang="es-ES" sz="1600" dirty="0">
                          <a:effectLst/>
                        </a:rPr>
                        <a:t>SERVICIO</a:t>
                      </a:r>
                      <a:endParaRPr lang="es-ES" sz="1600" dirty="0">
                        <a:effectLst/>
                        <a:latin typeface="Century Gothic" panose="020B0502020202020204" pitchFamily="34" charset="0"/>
                        <a:ea typeface="Calibri"/>
                        <a:cs typeface="Times New Roman"/>
                      </a:endParaRPr>
                    </a:p>
                  </a:txBody>
                  <a:tcPr marL="68580" marR="68580" marT="0" marB="0" anchor="ctr"/>
                </a:tc>
                <a:tc>
                  <a:txBody>
                    <a:bodyPr/>
                    <a:lstStyle/>
                    <a:p>
                      <a:pPr algn="ctr">
                        <a:lnSpc>
                          <a:spcPct val="150000"/>
                        </a:lnSpc>
                        <a:spcAft>
                          <a:spcPts val="0"/>
                        </a:spcAft>
                      </a:pPr>
                      <a:r>
                        <a:rPr lang="es-ES" sz="1600">
                          <a:effectLst/>
                        </a:rPr>
                        <a:t>PRECIO</a:t>
                      </a:r>
                      <a:endParaRPr lang="es-ES" sz="1600">
                        <a:effectLst/>
                        <a:latin typeface="Century Gothic" panose="020B0502020202020204" pitchFamily="34" charset="0"/>
                        <a:ea typeface="Calibri"/>
                        <a:cs typeface="Times New Roman"/>
                      </a:endParaRPr>
                    </a:p>
                  </a:txBody>
                  <a:tcPr marL="68580" marR="68580" marT="0" marB="0" anchor="ctr"/>
                </a:tc>
              </a:tr>
              <a:tr h="0">
                <a:tc>
                  <a:txBody>
                    <a:bodyPr/>
                    <a:lstStyle/>
                    <a:p>
                      <a:pPr algn="l">
                        <a:lnSpc>
                          <a:spcPct val="150000"/>
                        </a:lnSpc>
                        <a:spcAft>
                          <a:spcPts val="0"/>
                        </a:spcAft>
                      </a:pPr>
                      <a:r>
                        <a:rPr lang="es-ES" sz="1600" b="0" i="1" dirty="0">
                          <a:effectLst/>
                          <a:latin typeface="Century Gothic" panose="020B0502020202020204" pitchFamily="34" charset="0"/>
                        </a:rPr>
                        <a:t>Hospitalización en habitación compartida incluye: alimentación, lavado de ropa y uso de instalaciones.</a:t>
                      </a:r>
                      <a:endParaRPr lang="es-ES" sz="1600" b="0" i="1" dirty="0">
                        <a:effectLst/>
                        <a:latin typeface="Century Gothic" panose="020B0502020202020204" pitchFamily="34" charset="0"/>
                        <a:ea typeface="Calibri"/>
                        <a:cs typeface="Times New Roman"/>
                      </a:endParaRPr>
                    </a:p>
                  </a:txBody>
                  <a:tcPr marL="68580" marR="68580" marT="0" marB="0" anchor="ctr"/>
                </a:tc>
                <a:tc>
                  <a:txBody>
                    <a:bodyPr/>
                    <a:lstStyle/>
                    <a:p>
                      <a:pPr algn="l">
                        <a:lnSpc>
                          <a:spcPct val="150000"/>
                        </a:lnSpc>
                        <a:spcAft>
                          <a:spcPts val="0"/>
                        </a:spcAft>
                      </a:pPr>
                      <a:r>
                        <a:rPr lang="es-ES" sz="1600" b="0" i="1">
                          <a:effectLst/>
                          <a:latin typeface="Century Gothic" panose="020B0502020202020204" pitchFamily="34" charset="0"/>
                        </a:rPr>
                        <a:t>$ 80 dólares diarios</a:t>
                      </a:r>
                      <a:endParaRPr lang="es-ES" sz="1600" b="0" i="1">
                        <a:effectLst/>
                        <a:latin typeface="Century Gothic" panose="020B0502020202020204" pitchFamily="34" charset="0"/>
                        <a:ea typeface="Calibri"/>
                        <a:cs typeface="Times New Roman"/>
                      </a:endParaRPr>
                    </a:p>
                  </a:txBody>
                  <a:tcPr marL="68580" marR="68580" marT="0" marB="0" anchor="ctr"/>
                </a:tc>
              </a:tr>
              <a:tr h="0">
                <a:tc>
                  <a:txBody>
                    <a:bodyPr/>
                    <a:lstStyle/>
                    <a:p>
                      <a:pPr algn="l">
                        <a:lnSpc>
                          <a:spcPct val="150000"/>
                        </a:lnSpc>
                        <a:spcAft>
                          <a:spcPts val="0"/>
                        </a:spcAft>
                      </a:pPr>
                      <a:r>
                        <a:rPr lang="es-ES" sz="1600" b="0" i="1" dirty="0">
                          <a:effectLst/>
                          <a:latin typeface="Century Gothic" panose="020B0502020202020204" pitchFamily="34" charset="0"/>
                        </a:rPr>
                        <a:t>Hospitalización en habitación individual con baño privado, incluye: alimentación, lavado de ropa y uso de instalaciones</a:t>
                      </a:r>
                      <a:endParaRPr lang="es-ES" sz="1600" b="0" i="1" dirty="0">
                        <a:effectLst/>
                        <a:latin typeface="Century Gothic" panose="020B0502020202020204" pitchFamily="34" charset="0"/>
                        <a:ea typeface="Calibri"/>
                        <a:cs typeface="Times New Roman"/>
                      </a:endParaRPr>
                    </a:p>
                  </a:txBody>
                  <a:tcPr marL="68580" marR="68580" marT="0" marB="0" anchor="ctr"/>
                </a:tc>
                <a:tc>
                  <a:txBody>
                    <a:bodyPr/>
                    <a:lstStyle/>
                    <a:p>
                      <a:pPr algn="l">
                        <a:lnSpc>
                          <a:spcPct val="150000"/>
                        </a:lnSpc>
                        <a:spcAft>
                          <a:spcPts val="0"/>
                        </a:spcAft>
                      </a:pPr>
                      <a:r>
                        <a:rPr lang="es-ES" sz="1600" b="0" i="1">
                          <a:effectLst/>
                          <a:latin typeface="Century Gothic" panose="020B0502020202020204" pitchFamily="34" charset="0"/>
                        </a:rPr>
                        <a:t>$ 150 dólares diarios</a:t>
                      </a:r>
                      <a:endParaRPr lang="es-ES" sz="1600" b="0" i="1">
                        <a:effectLst/>
                        <a:latin typeface="Century Gothic" panose="020B0502020202020204" pitchFamily="34" charset="0"/>
                        <a:ea typeface="Calibri"/>
                        <a:cs typeface="Times New Roman"/>
                      </a:endParaRPr>
                    </a:p>
                  </a:txBody>
                  <a:tcPr marL="68580" marR="68580" marT="0" marB="0" anchor="ctr"/>
                </a:tc>
              </a:tr>
              <a:tr h="0">
                <a:tc>
                  <a:txBody>
                    <a:bodyPr/>
                    <a:lstStyle/>
                    <a:p>
                      <a:pPr algn="l">
                        <a:lnSpc>
                          <a:spcPct val="150000"/>
                        </a:lnSpc>
                        <a:spcAft>
                          <a:spcPts val="0"/>
                        </a:spcAft>
                      </a:pPr>
                      <a:r>
                        <a:rPr lang="es-ES" sz="1600" b="0" i="1" dirty="0">
                          <a:effectLst/>
                          <a:latin typeface="Century Gothic" panose="020B0502020202020204" pitchFamily="34" charset="0"/>
                        </a:rPr>
                        <a:t>Servicio Médico: consulta</a:t>
                      </a:r>
                      <a:endParaRPr lang="es-ES" sz="1600" b="0" i="1" dirty="0">
                        <a:effectLst/>
                        <a:latin typeface="Century Gothic" panose="020B0502020202020204" pitchFamily="34" charset="0"/>
                        <a:ea typeface="Calibri"/>
                        <a:cs typeface="Times New Roman"/>
                      </a:endParaRPr>
                    </a:p>
                  </a:txBody>
                  <a:tcPr marL="68580" marR="68580" marT="0" marB="0" anchor="ctr"/>
                </a:tc>
                <a:tc>
                  <a:txBody>
                    <a:bodyPr/>
                    <a:lstStyle/>
                    <a:p>
                      <a:pPr algn="l">
                        <a:lnSpc>
                          <a:spcPct val="150000"/>
                        </a:lnSpc>
                        <a:spcAft>
                          <a:spcPts val="0"/>
                        </a:spcAft>
                      </a:pPr>
                      <a:r>
                        <a:rPr lang="es-ES" sz="1600" b="0" i="1">
                          <a:effectLst/>
                          <a:latin typeface="Century Gothic" panose="020B0502020202020204" pitchFamily="34" charset="0"/>
                        </a:rPr>
                        <a:t>$ 50 dólares</a:t>
                      </a:r>
                      <a:endParaRPr lang="es-ES" sz="1600" b="0" i="1">
                        <a:effectLst/>
                        <a:latin typeface="Century Gothic" panose="020B0502020202020204" pitchFamily="34" charset="0"/>
                        <a:ea typeface="Calibri"/>
                        <a:cs typeface="Times New Roman"/>
                      </a:endParaRPr>
                    </a:p>
                  </a:txBody>
                  <a:tcPr marL="68580" marR="68580" marT="0" marB="0" anchor="ctr"/>
                </a:tc>
              </a:tr>
              <a:tr h="0">
                <a:tc>
                  <a:txBody>
                    <a:bodyPr/>
                    <a:lstStyle/>
                    <a:p>
                      <a:pPr algn="l">
                        <a:lnSpc>
                          <a:spcPct val="150000"/>
                        </a:lnSpc>
                        <a:spcAft>
                          <a:spcPts val="0"/>
                        </a:spcAft>
                      </a:pPr>
                      <a:r>
                        <a:rPr lang="es-ES" sz="1600" b="0" i="1" dirty="0">
                          <a:effectLst/>
                          <a:latin typeface="Century Gothic" panose="020B0502020202020204" pitchFamily="34" charset="0"/>
                        </a:rPr>
                        <a:t>Medicamentos: de acuerdo a tratamiento</a:t>
                      </a:r>
                      <a:endParaRPr lang="es-ES" sz="1600" b="0" i="1" dirty="0">
                        <a:effectLst/>
                        <a:latin typeface="Century Gothic" panose="020B0502020202020204" pitchFamily="34" charset="0"/>
                        <a:ea typeface="Calibri"/>
                        <a:cs typeface="Times New Roman"/>
                      </a:endParaRPr>
                    </a:p>
                  </a:txBody>
                  <a:tcPr marL="68580" marR="68580" marT="0" marB="0" anchor="ctr"/>
                </a:tc>
                <a:tc>
                  <a:txBody>
                    <a:bodyPr/>
                    <a:lstStyle/>
                    <a:p>
                      <a:pPr algn="l">
                        <a:lnSpc>
                          <a:spcPct val="150000"/>
                        </a:lnSpc>
                        <a:spcAft>
                          <a:spcPts val="0"/>
                        </a:spcAft>
                      </a:pPr>
                      <a:r>
                        <a:rPr lang="es-ES" sz="1600" b="0" i="1">
                          <a:effectLst/>
                          <a:latin typeface="Century Gothic" panose="020B0502020202020204" pitchFamily="34" charset="0"/>
                        </a:rPr>
                        <a:t>$ 100 a $ 300</a:t>
                      </a:r>
                      <a:endParaRPr lang="es-ES" sz="1600" b="0" i="1">
                        <a:effectLst/>
                        <a:latin typeface="Century Gothic" panose="020B0502020202020204" pitchFamily="34" charset="0"/>
                        <a:ea typeface="Calibri"/>
                        <a:cs typeface="Times New Roman"/>
                      </a:endParaRPr>
                    </a:p>
                  </a:txBody>
                  <a:tcPr marL="68580" marR="68580" marT="0" marB="0" anchor="ctr"/>
                </a:tc>
              </a:tr>
              <a:tr h="0">
                <a:tc>
                  <a:txBody>
                    <a:bodyPr/>
                    <a:lstStyle/>
                    <a:p>
                      <a:pPr algn="l">
                        <a:lnSpc>
                          <a:spcPct val="150000"/>
                        </a:lnSpc>
                        <a:spcAft>
                          <a:spcPts val="0"/>
                        </a:spcAft>
                      </a:pPr>
                      <a:r>
                        <a:rPr lang="es-ES" sz="1600" b="0" i="1" dirty="0">
                          <a:effectLst/>
                          <a:latin typeface="Century Gothic" panose="020B0502020202020204" pitchFamily="34" charset="0"/>
                        </a:rPr>
                        <a:t>Traslados</a:t>
                      </a:r>
                      <a:endParaRPr lang="es-ES" sz="1600" b="0" i="1" dirty="0">
                        <a:effectLst/>
                        <a:latin typeface="Century Gothic" panose="020B0502020202020204" pitchFamily="34" charset="0"/>
                        <a:ea typeface="Calibri"/>
                        <a:cs typeface="Times New Roman"/>
                      </a:endParaRPr>
                    </a:p>
                  </a:txBody>
                  <a:tcPr marL="68580" marR="68580" marT="0" marB="0" anchor="ctr"/>
                </a:tc>
                <a:tc>
                  <a:txBody>
                    <a:bodyPr/>
                    <a:lstStyle/>
                    <a:p>
                      <a:pPr algn="l">
                        <a:lnSpc>
                          <a:spcPct val="150000"/>
                        </a:lnSpc>
                        <a:spcAft>
                          <a:spcPts val="0"/>
                        </a:spcAft>
                      </a:pPr>
                      <a:r>
                        <a:rPr lang="es-ES" sz="1600" b="0" i="1" dirty="0">
                          <a:effectLst/>
                          <a:latin typeface="Century Gothic" panose="020B0502020202020204" pitchFamily="34" charset="0"/>
                        </a:rPr>
                        <a:t>$ 350 dólares</a:t>
                      </a:r>
                      <a:endParaRPr lang="es-ES" sz="1600" b="0" i="1" dirty="0">
                        <a:effectLst/>
                        <a:latin typeface="Century Gothic" panose="020B0502020202020204" pitchFamily="34" charset="0"/>
                        <a:ea typeface="Calibri"/>
                        <a:cs typeface="Times New Roman"/>
                      </a:endParaRPr>
                    </a:p>
                  </a:txBody>
                  <a:tcPr marL="68580" marR="68580" marT="0" marB="0" anchor="ctr"/>
                </a:tc>
              </a:tr>
              <a:tr h="0">
                <a:tc>
                  <a:txBody>
                    <a:bodyPr/>
                    <a:lstStyle/>
                    <a:p>
                      <a:pPr algn="l">
                        <a:lnSpc>
                          <a:spcPct val="150000"/>
                        </a:lnSpc>
                        <a:spcAft>
                          <a:spcPts val="0"/>
                        </a:spcAft>
                      </a:pPr>
                      <a:r>
                        <a:rPr lang="es-ES" sz="1600" b="0" i="1" dirty="0">
                          <a:effectLst/>
                          <a:latin typeface="Century Gothic" panose="020B0502020202020204" pitchFamily="34" charset="0"/>
                        </a:rPr>
                        <a:t>Atención fuera de la Unidad</a:t>
                      </a:r>
                      <a:endParaRPr lang="es-ES" sz="1600" b="0" i="1" dirty="0">
                        <a:effectLst/>
                        <a:latin typeface="Century Gothic" panose="020B0502020202020204" pitchFamily="34" charset="0"/>
                        <a:ea typeface="Calibri"/>
                        <a:cs typeface="Times New Roman"/>
                      </a:endParaRPr>
                    </a:p>
                  </a:txBody>
                  <a:tcPr marL="68580" marR="68580" marT="0" marB="0" anchor="ctr"/>
                </a:tc>
                <a:tc>
                  <a:txBody>
                    <a:bodyPr/>
                    <a:lstStyle/>
                    <a:p>
                      <a:pPr algn="l">
                        <a:lnSpc>
                          <a:spcPct val="150000"/>
                        </a:lnSpc>
                        <a:spcAft>
                          <a:spcPts val="0"/>
                        </a:spcAft>
                      </a:pPr>
                      <a:r>
                        <a:rPr lang="es-ES" sz="1600" b="0" i="1" dirty="0">
                          <a:effectLst/>
                          <a:latin typeface="Century Gothic" panose="020B0502020202020204" pitchFamily="34" charset="0"/>
                        </a:rPr>
                        <a:t>$ 500 dólares</a:t>
                      </a:r>
                      <a:endParaRPr lang="es-ES" sz="1600" b="0" i="1" dirty="0">
                        <a:effectLst/>
                        <a:latin typeface="Century Gothic" panose="020B0502020202020204" pitchFamily="34" charset="0"/>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641598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297791"/>
            <a:ext cx="6336704" cy="646331"/>
          </a:xfrm>
          <a:prstGeom prst="rect">
            <a:avLst/>
          </a:prstGeom>
          <a:noFill/>
        </p:spPr>
        <p:txBody>
          <a:bodyPr wrap="square" rtlCol="0">
            <a:spAutoFit/>
          </a:bodyPr>
          <a:lstStyle/>
          <a:p>
            <a:r>
              <a:rPr lang="es-ES" sz="3600" b="1" dirty="0" smtClean="0">
                <a:latin typeface="Century Gothic" panose="020B0502020202020204" pitchFamily="34" charset="0"/>
              </a:rPr>
              <a:t>ESTRATEGIAS DE PLAZA</a:t>
            </a:r>
            <a:endParaRPr lang="es-ES" sz="36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6 Rectángulo redondeado"/>
          <p:cNvSpPr/>
          <p:nvPr/>
        </p:nvSpPr>
        <p:spPr>
          <a:xfrm rot="5400000">
            <a:off x="585486" y="1080379"/>
            <a:ext cx="937221" cy="1707213"/>
          </a:xfrm>
          <a:prstGeom prst="round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s-ES" sz="1600" b="1" dirty="0" smtClean="0">
                <a:latin typeface="Century Gothic" panose="020B0502020202020204" pitchFamily="34" charset="0"/>
              </a:rPr>
              <a:t>Objetivo de Plaza</a:t>
            </a:r>
            <a:endParaRPr lang="es-ES" sz="1600" b="1" dirty="0">
              <a:latin typeface="Century Gothic" panose="020B0502020202020204" pitchFamily="34" charset="0"/>
            </a:endParaRPr>
          </a:p>
        </p:txBody>
      </p:sp>
      <p:sp>
        <p:nvSpPr>
          <p:cNvPr id="9" name="8 Rectángulo"/>
          <p:cNvSpPr/>
          <p:nvPr/>
        </p:nvSpPr>
        <p:spPr>
          <a:xfrm>
            <a:off x="2051720" y="1517883"/>
            <a:ext cx="6840760" cy="830997"/>
          </a:xfrm>
          <a:prstGeom prst="rect">
            <a:avLst/>
          </a:prstGeom>
        </p:spPr>
        <p:txBody>
          <a:bodyPr wrap="square">
            <a:spAutoFit/>
          </a:bodyPr>
          <a:lstStyle/>
          <a:p>
            <a:r>
              <a:rPr lang="es-ES" sz="1600" dirty="0">
                <a:latin typeface="Century Gothic" panose="020B0502020202020204" pitchFamily="34" charset="0"/>
              </a:rPr>
              <a:t>Ampliar las instalaciones de la Comunidad Terapéutica para hacer alas de rehabilitación para pacientes que sufran de Depresión y Bipolaridad exclusivamente</a:t>
            </a:r>
            <a:r>
              <a:rPr lang="es-ES" sz="1600" dirty="0" smtClean="0">
                <a:latin typeface="Century Gothic" panose="020B0502020202020204" pitchFamily="34" charset="0"/>
              </a:rPr>
              <a:t>.</a:t>
            </a:r>
            <a:endParaRPr lang="es-ES" sz="1600" dirty="0">
              <a:latin typeface="Century Gothic" panose="020B0502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478134492"/>
              </p:ext>
            </p:extLst>
          </p:nvPr>
        </p:nvGraphicFramePr>
        <p:xfrm>
          <a:off x="200490" y="2774424"/>
          <a:ext cx="8691990" cy="1981200"/>
        </p:xfrm>
        <a:graphic>
          <a:graphicData uri="http://schemas.openxmlformats.org/drawingml/2006/table">
            <a:tbl>
              <a:tblPr firstRow="1" firstCol="1" bandRow="1">
                <a:tableStyleId>{1FECB4D8-DB02-4DC6-A0A2-4F2EBAE1DC90}</a:tableStyleId>
              </a:tblPr>
              <a:tblGrid>
                <a:gridCol w="5052676"/>
                <a:gridCol w="2001301"/>
                <a:gridCol w="1638013"/>
              </a:tblGrid>
              <a:tr h="0">
                <a:tc gridSpan="3">
                  <a:txBody>
                    <a:bodyPr/>
                    <a:lstStyle/>
                    <a:p>
                      <a:r>
                        <a:rPr lang="es-ES" sz="1400" b="1" kern="1200" dirty="0" smtClean="0">
                          <a:solidFill>
                            <a:schemeClr val="tx1"/>
                          </a:solidFill>
                          <a:effectLst/>
                          <a:latin typeface="Century Gothic" panose="020B0502020202020204" pitchFamily="34" charset="0"/>
                          <a:ea typeface="+mn-ea"/>
                          <a:cs typeface="+mn-cs"/>
                        </a:rPr>
                        <a:t>Estrategia #1</a:t>
                      </a:r>
                    </a:p>
                    <a:p>
                      <a:endParaRPr lang="es-ES" sz="1400" dirty="0" smtClean="0">
                        <a:solidFill>
                          <a:schemeClr val="tx1"/>
                        </a:solidFill>
                        <a:effectLst/>
                        <a:latin typeface="Century Gothic" panose="020B0502020202020204" pitchFamily="34" charset="0"/>
                      </a:endParaRPr>
                    </a:p>
                    <a:p>
                      <a:r>
                        <a:rPr lang="es-ES" sz="1600" b="1" kern="1200" dirty="0" smtClean="0">
                          <a:solidFill>
                            <a:schemeClr val="tx1"/>
                          </a:solidFill>
                          <a:effectLst/>
                          <a:latin typeface="Century Gothic" panose="020B0502020202020204" pitchFamily="34" charset="0"/>
                          <a:ea typeface="+mn-ea"/>
                          <a:cs typeface="+mn-cs"/>
                        </a:rPr>
                        <a:t>Construir una segunda etapa de la Comunidad Terapéutica “San José Marina” para ampliar la capacidad instalada a 80 camas</a:t>
                      </a:r>
                      <a:endParaRPr lang="es-EC" sz="1400" dirty="0">
                        <a:solidFill>
                          <a:schemeClr val="tx1"/>
                        </a:solidFill>
                        <a:effectLst/>
                        <a:latin typeface="Century Gothic" pitchFamily="34" charset="0"/>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algn="ctr">
                        <a:lnSpc>
                          <a:spcPct val="100000"/>
                        </a:lnSpc>
                        <a:spcAft>
                          <a:spcPts val="0"/>
                        </a:spcAft>
                      </a:pPr>
                      <a:r>
                        <a:rPr lang="es-ES" sz="1400" dirty="0">
                          <a:effectLst/>
                          <a:latin typeface="Century Gothic" pitchFamily="34" charset="0"/>
                        </a:rPr>
                        <a:t>TAREA</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dirty="0">
                          <a:effectLst/>
                          <a:latin typeface="Century Gothic" pitchFamily="34" charset="0"/>
                        </a:rPr>
                        <a:t>PLAZO</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dirty="0">
                          <a:effectLst/>
                          <a:latin typeface="Century Gothic" pitchFamily="34" charset="0"/>
                        </a:rPr>
                        <a:t>COSTO</a:t>
                      </a:r>
                      <a:endParaRPr lang="es-EC" sz="1400" dirty="0">
                        <a:effectLst/>
                        <a:latin typeface="Century Gothic" pitchFamily="34" charset="0"/>
                        <a:ea typeface="Calibri"/>
                        <a:cs typeface="Times New Roman"/>
                      </a:endParaRPr>
                    </a:p>
                  </a:txBody>
                  <a:tcPr marL="68580" marR="68580" marT="0" marB="0"/>
                </a:tc>
              </a:tr>
              <a:tr h="0">
                <a:tc>
                  <a:txBody>
                    <a:bodyPr/>
                    <a:lstStyle/>
                    <a:p>
                      <a:pPr algn="l">
                        <a:lnSpc>
                          <a:spcPct val="100000"/>
                        </a:lnSpc>
                        <a:spcAft>
                          <a:spcPts val="0"/>
                        </a:spcAft>
                      </a:pPr>
                      <a:r>
                        <a:rPr lang="es-ES" sz="1400" b="1" kern="1200" dirty="0" smtClean="0">
                          <a:solidFill>
                            <a:schemeClr val="dk1"/>
                          </a:solidFill>
                          <a:effectLst/>
                          <a:latin typeface="Century Gothic" panose="020B0502020202020204" pitchFamily="34" charset="0"/>
                          <a:ea typeface="+mn-ea"/>
                          <a:cs typeface="+mn-cs"/>
                        </a:rPr>
                        <a:t>1.- Elaboración del proyecto (arquitectónico – estructural)</a:t>
                      </a:r>
                      <a:endParaRPr lang="es-EC" sz="1400" b="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b="0" kern="1200" dirty="0" smtClean="0">
                          <a:solidFill>
                            <a:schemeClr val="dk1"/>
                          </a:solidFill>
                          <a:effectLst/>
                          <a:latin typeface="Century Gothic" panose="020B0502020202020204" pitchFamily="34" charset="0"/>
                          <a:ea typeface="+mn-ea"/>
                          <a:cs typeface="+mn-cs"/>
                        </a:rPr>
                        <a:t>Julio 2015</a:t>
                      </a:r>
                      <a:endParaRPr lang="es-EC" sz="1400" b="0" dirty="0">
                        <a:effectLst/>
                        <a:latin typeface="Century Gothic" pitchFamily="34" charset="0"/>
                        <a:ea typeface="Calibri"/>
                        <a:cs typeface="Times New Roman"/>
                      </a:endParaRPr>
                    </a:p>
                  </a:txBody>
                  <a:tcPr marL="68580" marR="68580" marT="0" marB="0" anchor="ctr"/>
                </a:tc>
                <a:tc>
                  <a:txBody>
                    <a:bodyPr/>
                    <a:lstStyle/>
                    <a:p>
                      <a:pPr algn="ctr">
                        <a:lnSpc>
                          <a:spcPct val="100000"/>
                        </a:lnSpc>
                        <a:spcAft>
                          <a:spcPts val="0"/>
                        </a:spcAft>
                      </a:pPr>
                      <a:r>
                        <a:rPr lang="es-ES" sz="1400" b="0" kern="1200" dirty="0" smtClean="0">
                          <a:solidFill>
                            <a:schemeClr val="dk1"/>
                          </a:solidFill>
                          <a:effectLst/>
                          <a:latin typeface="Century Gothic" panose="020B0502020202020204" pitchFamily="34" charset="0"/>
                          <a:ea typeface="+mn-ea"/>
                          <a:cs typeface="+mn-cs"/>
                        </a:rPr>
                        <a:t>$ 300,00</a:t>
                      </a:r>
                      <a:endParaRPr lang="es-EC" sz="1400" b="0" dirty="0">
                        <a:effectLst/>
                        <a:latin typeface="Century Gothic" pitchFamily="34" charset="0"/>
                        <a:ea typeface="Calibri"/>
                        <a:cs typeface="Times New Roman"/>
                      </a:endParaRPr>
                    </a:p>
                  </a:txBody>
                  <a:tcPr marL="68580" marR="68580" marT="0" marB="0" anchor="ctr"/>
                </a:tc>
              </a:tr>
              <a:tr h="0">
                <a:tc>
                  <a:txBody>
                    <a:bodyPr/>
                    <a:lstStyle/>
                    <a:p>
                      <a:pPr algn="l">
                        <a:lnSpc>
                          <a:spcPct val="100000"/>
                        </a:lnSpc>
                        <a:spcAft>
                          <a:spcPts val="0"/>
                        </a:spcAft>
                      </a:pPr>
                      <a:r>
                        <a:rPr lang="es-ES" sz="1400" b="1" kern="1200" dirty="0" smtClean="0">
                          <a:solidFill>
                            <a:schemeClr val="dk1"/>
                          </a:solidFill>
                          <a:effectLst/>
                          <a:latin typeface="Century Gothic" panose="020B0502020202020204" pitchFamily="34" charset="0"/>
                          <a:ea typeface="+mn-ea"/>
                          <a:cs typeface="+mn-cs"/>
                        </a:rPr>
                        <a:t>2.- Construcción (200m2)</a:t>
                      </a:r>
                      <a:endParaRPr lang="es-EC" sz="1400" b="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C" sz="1400" b="0" dirty="0" smtClean="0">
                          <a:effectLst/>
                          <a:latin typeface="Century Gothic" pitchFamily="34" charset="0"/>
                          <a:ea typeface="Calibri"/>
                          <a:cs typeface="Times New Roman"/>
                        </a:rPr>
                        <a:t>Junio</a:t>
                      </a:r>
                      <a:r>
                        <a:rPr lang="es-EC" sz="1400" b="0" baseline="0" dirty="0" smtClean="0">
                          <a:effectLst/>
                          <a:latin typeface="Century Gothic" pitchFamily="34" charset="0"/>
                          <a:ea typeface="Calibri"/>
                          <a:cs typeface="Times New Roman"/>
                        </a:rPr>
                        <a:t> 2016</a:t>
                      </a:r>
                      <a:endParaRPr lang="es-EC" sz="1400" b="0" dirty="0">
                        <a:effectLst/>
                        <a:latin typeface="Century Gothic" pitchFamily="34" charset="0"/>
                        <a:ea typeface="Calibri"/>
                        <a:cs typeface="Times New Roman"/>
                      </a:endParaRPr>
                    </a:p>
                  </a:txBody>
                  <a:tcPr marL="68580" marR="68580" marT="0" marB="0" anchor="ctr"/>
                </a:tc>
                <a:tc>
                  <a:txBody>
                    <a:bodyPr/>
                    <a:lstStyle/>
                    <a:p>
                      <a:pPr algn="ctr">
                        <a:lnSpc>
                          <a:spcPct val="100000"/>
                        </a:lnSpc>
                        <a:spcAft>
                          <a:spcPts val="0"/>
                        </a:spcAft>
                      </a:pPr>
                      <a:r>
                        <a:rPr lang="es-EC" sz="1400" b="0" dirty="0" smtClean="0">
                          <a:effectLst/>
                          <a:latin typeface="Century Gothic" pitchFamily="34" charset="0"/>
                          <a:ea typeface="Calibri"/>
                          <a:cs typeface="Times New Roman"/>
                        </a:rPr>
                        <a:t>$15.000,00</a:t>
                      </a:r>
                      <a:endParaRPr lang="es-EC" sz="1400" b="0" dirty="0">
                        <a:effectLst/>
                        <a:latin typeface="Century Gothic" pitchFamily="34" charset="0"/>
                        <a:ea typeface="Calibri"/>
                        <a:cs typeface="Times New Roman"/>
                      </a:endParaRPr>
                    </a:p>
                  </a:txBody>
                  <a:tcPr marL="68580" marR="68580" marT="0" marB="0" anchor="ctr"/>
                </a:tc>
              </a:tr>
              <a:tr h="0">
                <a:tc>
                  <a:txBody>
                    <a:bodyPr/>
                    <a:lstStyle/>
                    <a:p>
                      <a:pPr algn="l">
                        <a:lnSpc>
                          <a:spcPct val="100000"/>
                        </a:lnSpc>
                        <a:spcAft>
                          <a:spcPts val="0"/>
                        </a:spcAft>
                      </a:pPr>
                      <a:r>
                        <a:rPr lang="es-ES" sz="1400" b="1" kern="1200" dirty="0" smtClean="0">
                          <a:solidFill>
                            <a:schemeClr val="dk1"/>
                          </a:solidFill>
                          <a:effectLst/>
                          <a:latin typeface="Century Gothic" panose="020B0502020202020204" pitchFamily="34" charset="0"/>
                          <a:ea typeface="+mn-ea"/>
                          <a:cs typeface="+mn-cs"/>
                        </a:rPr>
                        <a:t>3.- Equipamiento y amueblamiento de dispensario.</a:t>
                      </a:r>
                      <a:endParaRPr lang="es-EC" sz="1400" b="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C" sz="1400" b="0" dirty="0" smtClean="0">
                          <a:effectLst/>
                          <a:latin typeface="Century Gothic" pitchFamily="34" charset="0"/>
                          <a:ea typeface="Calibri"/>
                          <a:cs typeface="Times New Roman"/>
                        </a:rPr>
                        <a:t>Agosto</a:t>
                      </a:r>
                      <a:r>
                        <a:rPr lang="es-EC" sz="1400" b="0" baseline="0" dirty="0" smtClean="0">
                          <a:effectLst/>
                          <a:latin typeface="Century Gothic" pitchFamily="34" charset="0"/>
                          <a:ea typeface="Calibri"/>
                          <a:cs typeface="Times New Roman"/>
                        </a:rPr>
                        <a:t> 2016</a:t>
                      </a:r>
                      <a:endParaRPr lang="es-EC" sz="1400" b="0" dirty="0">
                        <a:effectLst/>
                        <a:latin typeface="Century Gothic" pitchFamily="34" charset="0"/>
                        <a:ea typeface="Calibri"/>
                        <a:cs typeface="Times New Roman"/>
                      </a:endParaRPr>
                    </a:p>
                  </a:txBody>
                  <a:tcPr marL="68580" marR="68580" marT="0" marB="0" anchor="ctr"/>
                </a:tc>
                <a:tc>
                  <a:txBody>
                    <a:bodyPr/>
                    <a:lstStyle/>
                    <a:p>
                      <a:pPr algn="ctr">
                        <a:lnSpc>
                          <a:spcPct val="100000"/>
                        </a:lnSpc>
                        <a:spcAft>
                          <a:spcPts val="0"/>
                        </a:spcAft>
                      </a:pPr>
                      <a:r>
                        <a:rPr lang="es-EC" sz="1400" b="0" dirty="0" smtClean="0">
                          <a:effectLst/>
                          <a:latin typeface="Century Gothic" pitchFamily="34" charset="0"/>
                          <a:ea typeface="Calibri"/>
                          <a:cs typeface="Times New Roman"/>
                        </a:rPr>
                        <a:t>$8.000,00</a:t>
                      </a:r>
                      <a:endParaRPr lang="es-EC" sz="1400" b="0" dirty="0">
                        <a:effectLst/>
                        <a:latin typeface="Century Gothic" pitchFamily="34" charset="0"/>
                        <a:ea typeface="Calibri"/>
                        <a:cs typeface="Times New Roman"/>
                      </a:endParaRPr>
                    </a:p>
                  </a:txBody>
                  <a:tcPr marL="68580" marR="68580" marT="0" marB="0" anchor="ctr"/>
                </a:tc>
              </a:tr>
            </a:tbl>
          </a:graphicData>
        </a:graphic>
      </p:graphicFrame>
      <p:pic>
        <p:nvPicPr>
          <p:cNvPr id="10" name="9 Imagen" descr="H:\Maestria\TESIS\Tesis maestria\Clinica San José Marina\cOMUNIDAD tERAPEUTICA sAN jOSE mARINA\elegidas\20131008_12105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3495" y="4869160"/>
            <a:ext cx="2338705" cy="1753870"/>
          </a:xfrm>
          <a:prstGeom prst="rect">
            <a:avLst/>
          </a:prstGeom>
          <a:noFill/>
          <a:ln>
            <a:noFill/>
          </a:ln>
        </p:spPr>
      </p:pic>
      <p:pic>
        <p:nvPicPr>
          <p:cNvPr id="11" name="10 Imagen" descr="H:\Maestria\TESIS\Tesis maestria\Clinica San José Marina\cOMUNIDAD tERAPEUTICA sAN jOSE mARINA\elegidas\20131008_12182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0393" y="4890682"/>
            <a:ext cx="2327910" cy="1746250"/>
          </a:xfrm>
          <a:prstGeom prst="rect">
            <a:avLst/>
          </a:prstGeom>
          <a:noFill/>
          <a:ln>
            <a:noFill/>
          </a:ln>
        </p:spPr>
      </p:pic>
    </p:spTree>
    <p:extLst>
      <p:ext uri="{BB962C8B-B14F-4D97-AF65-F5344CB8AC3E}">
        <p14:creationId xmlns:p14="http://schemas.microsoft.com/office/powerpoint/2010/main" val="22802900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297791"/>
            <a:ext cx="6336704" cy="646331"/>
          </a:xfrm>
          <a:prstGeom prst="rect">
            <a:avLst/>
          </a:prstGeom>
          <a:noFill/>
        </p:spPr>
        <p:txBody>
          <a:bodyPr wrap="square" rtlCol="0">
            <a:spAutoFit/>
          </a:bodyPr>
          <a:lstStyle/>
          <a:p>
            <a:r>
              <a:rPr lang="es-ES" sz="3600" b="1" dirty="0" smtClean="0">
                <a:latin typeface="Century Gothic" panose="020B0502020202020204" pitchFamily="34" charset="0"/>
              </a:rPr>
              <a:t>ESTRATEGIAS DE PLAZA</a:t>
            </a:r>
            <a:endParaRPr lang="es-ES" sz="36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6 Rectángulo redondeado"/>
          <p:cNvSpPr/>
          <p:nvPr/>
        </p:nvSpPr>
        <p:spPr>
          <a:xfrm rot="5400000">
            <a:off x="585486" y="1080379"/>
            <a:ext cx="937221" cy="1707213"/>
          </a:xfrm>
          <a:prstGeom prst="round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s-ES" sz="1600" b="1" dirty="0" smtClean="0">
                <a:latin typeface="Century Gothic" panose="020B0502020202020204" pitchFamily="34" charset="0"/>
              </a:rPr>
              <a:t>Objetivo de Plaza</a:t>
            </a:r>
            <a:endParaRPr lang="es-ES" sz="1600" b="1" dirty="0">
              <a:latin typeface="Century Gothic" panose="020B0502020202020204" pitchFamily="34" charset="0"/>
            </a:endParaRPr>
          </a:p>
        </p:txBody>
      </p:sp>
      <p:sp>
        <p:nvSpPr>
          <p:cNvPr id="9" name="8 Rectángulo"/>
          <p:cNvSpPr/>
          <p:nvPr/>
        </p:nvSpPr>
        <p:spPr>
          <a:xfrm>
            <a:off x="2051720" y="1517883"/>
            <a:ext cx="6840760" cy="830997"/>
          </a:xfrm>
          <a:prstGeom prst="rect">
            <a:avLst/>
          </a:prstGeom>
        </p:spPr>
        <p:txBody>
          <a:bodyPr wrap="square">
            <a:spAutoFit/>
          </a:bodyPr>
          <a:lstStyle/>
          <a:p>
            <a:r>
              <a:rPr lang="es-ES" sz="1600" dirty="0">
                <a:latin typeface="Century Gothic" panose="020B0502020202020204" pitchFamily="34" charset="0"/>
              </a:rPr>
              <a:t>Ampliar las instalaciones de la Comunidad Terapéutica para hacer alas de rehabilitación para pacientes que sufran de Depresión y Bipolaridad exclusivamente</a:t>
            </a:r>
            <a:r>
              <a:rPr lang="es-ES" sz="1600" dirty="0" smtClean="0">
                <a:latin typeface="Century Gothic" panose="020B0502020202020204" pitchFamily="34" charset="0"/>
              </a:rPr>
              <a:t>.</a:t>
            </a:r>
            <a:endParaRPr lang="es-ES" sz="1600" dirty="0">
              <a:latin typeface="Century Gothic" panose="020B0502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4155563942"/>
              </p:ext>
            </p:extLst>
          </p:nvPr>
        </p:nvGraphicFramePr>
        <p:xfrm>
          <a:off x="200490" y="2774424"/>
          <a:ext cx="8691990" cy="2194560"/>
        </p:xfrm>
        <a:graphic>
          <a:graphicData uri="http://schemas.openxmlformats.org/drawingml/2006/table">
            <a:tbl>
              <a:tblPr firstRow="1" firstCol="1" bandRow="1">
                <a:tableStyleId>{1FECB4D8-DB02-4DC6-A0A2-4F2EBAE1DC90}</a:tableStyleId>
              </a:tblPr>
              <a:tblGrid>
                <a:gridCol w="5052676"/>
                <a:gridCol w="2001301"/>
                <a:gridCol w="1638013"/>
              </a:tblGrid>
              <a:tr h="0">
                <a:tc gridSpan="3">
                  <a:txBody>
                    <a:bodyPr/>
                    <a:lstStyle/>
                    <a:p>
                      <a:r>
                        <a:rPr lang="es-ES" sz="1400" b="1" kern="1200" dirty="0" smtClean="0">
                          <a:solidFill>
                            <a:schemeClr val="tx1"/>
                          </a:solidFill>
                          <a:effectLst/>
                          <a:latin typeface="Century Gothic" panose="020B0502020202020204" pitchFamily="34" charset="0"/>
                          <a:ea typeface="+mn-ea"/>
                          <a:cs typeface="+mn-cs"/>
                        </a:rPr>
                        <a:t>Estrategia #2</a:t>
                      </a:r>
                    </a:p>
                    <a:p>
                      <a:endParaRPr lang="es-ES" sz="1400" dirty="0" smtClean="0">
                        <a:solidFill>
                          <a:schemeClr val="tx1"/>
                        </a:solidFill>
                        <a:effectLst/>
                        <a:latin typeface="Century Gothic" panose="020B0502020202020204" pitchFamily="34" charset="0"/>
                      </a:endParaRPr>
                    </a:p>
                    <a:p>
                      <a:r>
                        <a:rPr lang="es-ES" sz="1600" b="1" kern="1200" dirty="0" smtClean="0">
                          <a:solidFill>
                            <a:schemeClr val="tx1"/>
                          </a:solidFill>
                          <a:effectLst/>
                          <a:latin typeface="Century Gothic" panose="020B0502020202020204" pitchFamily="34" charset="0"/>
                          <a:ea typeface="+mn-ea"/>
                          <a:cs typeface="+mn-cs"/>
                        </a:rPr>
                        <a:t>Ampliar las</a:t>
                      </a:r>
                      <a:r>
                        <a:rPr lang="es-ES" sz="1600" b="1" kern="1200" baseline="0" dirty="0" smtClean="0">
                          <a:solidFill>
                            <a:schemeClr val="tx1"/>
                          </a:solidFill>
                          <a:effectLst/>
                          <a:latin typeface="Century Gothic" panose="020B0502020202020204" pitchFamily="34" charset="0"/>
                          <a:ea typeface="+mn-ea"/>
                          <a:cs typeface="+mn-cs"/>
                        </a:rPr>
                        <a:t> unidades de transporte </a:t>
                      </a:r>
                      <a:r>
                        <a:rPr lang="es-ES" sz="1600" b="1" kern="1200" dirty="0" smtClean="0">
                          <a:solidFill>
                            <a:schemeClr val="tx1"/>
                          </a:solidFill>
                          <a:effectLst/>
                          <a:latin typeface="Century Gothic" panose="020B0502020202020204" pitchFamily="34" charset="0"/>
                          <a:ea typeface="+mn-ea"/>
                          <a:cs typeface="+mn-cs"/>
                        </a:rPr>
                        <a:t>a 3 unidades para brindar mejor servicio a las personas de la ciudad de Quito para casos de emergencias de hospitalización.</a:t>
                      </a:r>
                      <a:endParaRPr lang="es-EC" sz="1600" dirty="0">
                        <a:solidFill>
                          <a:schemeClr val="tx1"/>
                        </a:solidFill>
                        <a:effectLst/>
                        <a:latin typeface="Century Gothic" pitchFamily="34" charset="0"/>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algn="ctr">
                        <a:lnSpc>
                          <a:spcPct val="100000"/>
                        </a:lnSpc>
                        <a:spcAft>
                          <a:spcPts val="0"/>
                        </a:spcAft>
                      </a:pPr>
                      <a:r>
                        <a:rPr lang="es-ES" sz="1400" dirty="0">
                          <a:effectLst/>
                          <a:latin typeface="Century Gothic" pitchFamily="34" charset="0"/>
                        </a:rPr>
                        <a:t>TAREA</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dirty="0">
                          <a:effectLst/>
                          <a:latin typeface="Century Gothic" pitchFamily="34" charset="0"/>
                        </a:rPr>
                        <a:t>PLAZO</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dirty="0">
                          <a:effectLst/>
                          <a:latin typeface="Century Gothic" pitchFamily="34" charset="0"/>
                        </a:rPr>
                        <a:t>COSTO</a:t>
                      </a:r>
                      <a:endParaRPr lang="es-EC" sz="1400" dirty="0">
                        <a:effectLst/>
                        <a:latin typeface="Century Gothic" pitchFamily="34" charset="0"/>
                        <a:ea typeface="Calibri"/>
                        <a:cs typeface="Times New Roman"/>
                      </a:endParaRPr>
                    </a:p>
                  </a:txBody>
                  <a:tcPr marL="68580" marR="68580" marT="0" marB="0"/>
                </a:tc>
              </a:tr>
              <a:tr h="0">
                <a:tc>
                  <a:txBody>
                    <a:bodyPr/>
                    <a:lstStyle/>
                    <a:p>
                      <a:pPr>
                        <a:lnSpc>
                          <a:spcPct val="100000"/>
                        </a:lnSpc>
                        <a:spcAft>
                          <a:spcPts val="0"/>
                        </a:spcAft>
                      </a:pPr>
                      <a:r>
                        <a:rPr lang="es-ES" sz="1400" b="0" dirty="0">
                          <a:effectLst/>
                          <a:latin typeface="Century Gothic" panose="020B0502020202020204" pitchFamily="34" charset="0"/>
                          <a:cs typeface="Times New Roman"/>
                        </a:rPr>
                        <a:t>1.- Búsqueda de ofertas para la compra de dos </a:t>
                      </a:r>
                      <a:r>
                        <a:rPr lang="es-ES" sz="1400" b="0" dirty="0" smtClean="0">
                          <a:effectLst/>
                          <a:latin typeface="Century Gothic" panose="020B0502020202020204" pitchFamily="34" charset="0"/>
                          <a:cs typeface="Times New Roman"/>
                        </a:rPr>
                        <a:t>unidades</a:t>
                      </a:r>
                      <a:r>
                        <a:rPr lang="es-ES" sz="1400" b="0" baseline="0" dirty="0" smtClean="0">
                          <a:effectLst/>
                          <a:latin typeface="Century Gothic" panose="020B0502020202020204" pitchFamily="34" charset="0"/>
                          <a:cs typeface="Times New Roman"/>
                        </a:rPr>
                        <a:t> de transporte</a:t>
                      </a:r>
                      <a:r>
                        <a:rPr lang="es-ES" sz="1400" b="0" dirty="0" smtClean="0">
                          <a:effectLst/>
                          <a:latin typeface="Century Gothic" panose="020B0502020202020204" pitchFamily="34" charset="0"/>
                          <a:cs typeface="Times New Roman"/>
                        </a:rPr>
                        <a:t> </a:t>
                      </a:r>
                      <a:r>
                        <a:rPr lang="es-ES" sz="1400" b="0" dirty="0">
                          <a:effectLst/>
                          <a:latin typeface="Century Gothic" panose="020B0502020202020204" pitchFamily="34" charset="0"/>
                          <a:cs typeface="Times New Roman"/>
                        </a:rPr>
                        <a:t>para el servicio en Quito y Cumbayá.</a:t>
                      </a:r>
                      <a:endParaRPr lang="es-ES" sz="1400" b="0" dirty="0">
                        <a:effectLst/>
                        <a:latin typeface="Century Gothic" panose="020B0502020202020204" pitchFamily="34" charset="0"/>
                      </a:endParaRPr>
                    </a:p>
                  </a:txBody>
                  <a:tcPr marL="68580" marR="68580" marT="0" marB="0"/>
                </a:tc>
                <a:tc>
                  <a:txBody>
                    <a:bodyPr/>
                    <a:lstStyle/>
                    <a:p>
                      <a:pPr algn="ctr">
                        <a:lnSpc>
                          <a:spcPct val="150000"/>
                        </a:lnSpc>
                        <a:spcAft>
                          <a:spcPts val="0"/>
                        </a:spcAft>
                      </a:pPr>
                      <a:r>
                        <a:rPr lang="es-ES" sz="1400" dirty="0" smtClean="0">
                          <a:effectLst/>
                          <a:latin typeface="Century Gothic" panose="020B0502020202020204" pitchFamily="34" charset="0"/>
                          <a:cs typeface="Times New Roman"/>
                        </a:rPr>
                        <a:t>Julio </a:t>
                      </a:r>
                      <a:r>
                        <a:rPr lang="es-ES" sz="1400" dirty="0" smtClean="0">
                          <a:effectLst/>
                          <a:latin typeface="Century Gothic" panose="020B0502020202020204" pitchFamily="34" charset="0"/>
                          <a:cs typeface="Times New Roman"/>
                        </a:rPr>
                        <a:t>2016</a:t>
                      </a:r>
                      <a:endParaRPr lang="es-ES" sz="1400" dirty="0">
                        <a:effectLst/>
                        <a:latin typeface="Century Gothic" panose="020B0502020202020204" pitchFamily="34" charset="0"/>
                      </a:endParaRPr>
                    </a:p>
                  </a:txBody>
                  <a:tcPr marL="68580" marR="68580" marT="0" marB="0" anchor="ctr"/>
                </a:tc>
                <a:tc>
                  <a:txBody>
                    <a:bodyPr/>
                    <a:lstStyle/>
                    <a:p>
                      <a:pPr algn="ctr">
                        <a:lnSpc>
                          <a:spcPct val="150000"/>
                        </a:lnSpc>
                        <a:spcAft>
                          <a:spcPts val="0"/>
                        </a:spcAft>
                      </a:pPr>
                      <a:r>
                        <a:rPr lang="es-ES" sz="1400">
                          <a:effectLst/>
                          <a:latin typeface="Century Gothic" panose="020B0502020202020204" pitchFamily="34" charset="0"/>
                          <a:cs typeface="Times New Roman"/>
                        </a:rPr>
                        <a:t>$50,00</a:t>
                      </a:r>
                      <a:endParaRPr lang="es-ES" sz="1400">
                        <a:effectLst/>
                        <a:latin typeface="Century Gothic" panose="020B0502020202020204" pitchFamily="34" charset="0"/>
                      </a:endParaRPr>
                    </a:p>
                  </a:txBody>
                  <a:tcPr marL="68580" marR="68580" marT="0" marB="0" anchor="ctr"/>
                </a:tc>
              </a:tr>
              <a:tr h="0">
                <a:tc>
                  <a:txBody>
                    <a:bodyPr/>
                    <a:lstStyle/>
                    <a:p>
                      <a:pPr>
                        <a:lnSpc>
                          <a:spcPct val="100000"/>
                        </a:lnSpc>
                        <a:spcAft>
                          <a:spcPts val="0"/>
                        </a:spcAft>
                      </a:pPr>
                      <a:r>
                        <a:rPr lang="es-ES" sz="1400" b="0" dirty="0">
                          <a:effectLst/>
                          <a:latin typeface="Century Gothic" panose="020B0502020202020204" pitchFamily="34" charset="0"/>
                          <a:cs typeface="Times New Roman"/>
                        </a:rPr>
                        <a:t>2.- Decisión de compra de las </a:t>
                      </a:r>
                      <a:r>
                        <a:rPr lang="es-ES" sz="1400" b="0" dirty="0" smtClean="0">
                          <a:effectLst/>
                          <a:latin typeface="Century Gothic" panose="020B0502020202020204" pitchFamily="34" charset="0"/>
                          <a:cs typeface="Times New Roman"/>
                        </a:rPr>
                        <a:t>unidades de transporte </a:t>
                      </a:r>
                      <a:r>
                        <a:rPr lang="es-ES" sz="1400" b="0" dirty="0">
                          <a:effectLst/>
                          <a:latin typeface="Century Gothic" panose="020B0502020202020204" pitchFamily="34" charset="0"/>
                          <a:cs typeface="Times New Roman"/>
                        </a:rPr>
                        <a:t>más indicadas para el sistema</a:t>
                      </a:r>
                      <a:r>
                        <a:rPr lang="es-ES" sz="1400" b="0" dirty="0" smtClean="0">
                          <a:effectLst/>
                          <a:latin typeface="Century Gothic" panose="020B0502020202020204" pitchFamily="34" charset="0"/>
                          <a:cs typeface="Times New Roman"/>
                        </a:rPr>
                        <a:t>.</a:t>
                      </a:r>
                    </a:p>
                  </a:txBody>
                  <a:tcPr marL="68580" marR="68580" marT="0" marB="0"/>
                </a:tc>
                <a:tc>
                  <a:txBody>
                    <a:bodyPr/>
                    <a:lstStyle/>
                    <a:p>
                      <a:pPr algn="ctr">
                        <a:lnSpc>
                          <a:spcPct val="150000"/>
                        </a:lnSpc>
                        <a:spcAft>
                          <a:spcPts val="0"/>
                        </a:spcAft>
                      </a:pPr>
                      <a:r>
                        <a:rPr lang="es-ES" sz="1400" dirty="0" smtClean="0">
                          <a:effectLst/>
                          <a:latin typeface="Century Gothic" panose="020B0502020202020204" pitchFamily="34" charset="0"/>
                          <a:cs typeface="Times New Roman"/>
                        </a:rPr>
                        <a:t>Agosto </a:t>
                      </a:r>
                      <a:r>
                        <a:rPr lang="es-ES" sz="1400" dirty="0" smtClean="0">
                          <a:effectLst/>
                          <a:latin typeface="Century Gothic" panose="020B0502020202020204" pitchFamily="34" charset="0"/>
                          <a:cs typeface="Times New Roman"/>
                        </a:rPr>
                        <a:t>2016</a:t>
                      </a:r>
                      <a:endParaRPr lang="es-ES" sz="1400" dirty="0">
                        <a:effectLst/>
                        <a:latin typeface="Century Gothic" panose="020B0502020202020204" pitchFamily="34" charset="0"/>
                      </a:endParaRPr>
                    </a:p>
                  </a:txBody>
                  <a:tcPr marL="68580" marR="68580" marT="0" marB="0" anchor="ctr"/>
                </a:tc>
                <a:tc>
                  <a:txBody>
                    <a:bodyPr/>
                    <a:lstStyle/>
                    <a:p>
                      <a:pPr algn="ctr">
                        <a:lnSpc>
                          <a:spcPct val="150000"/>
                        </a:lnSpc>
                        <a:spcAft>
                          <a:spcPts val="0"/>
                        </a:spcAft>
                      </a:pPr>
                      <a:r>
                        <a:rPr lang="es-ES" sz="1400" dirty="0">
                          <a:effectLst/>
                          <a:latin typeface="Century Gothic" panose="020B0502020202020204" pitchFamily="34" charset="0"/>
                          <a:cs typeface="Times New Roman"/>
                        </a:rPr>
                        <a:t>$17.000</a:t>
                      </a:r>
                      <a:endParaRPr lang="es-ES" sz="1400" dirty="0">
                        <a:effectLst/>
                        <a:latin typeface="Century Gothic" panose="020B0502020202020204" pitchFamily="34" charset="0"/>
                      </a:endParaRPr>
                    </a:p>
                  </a:txBody>
                  <a:tcPr marL="68580" marR="68580" marT="0" marB="0" anchor="ctr"/>
                </a:tc>
              </a:tr>
            </a:tbl>
          </a:graphicData>
        </a:graphic>
      </p:graphicFrame>
      <p:pic>
        <p:nvPicPr>
          <p:cNvPr id="10" name="9 Imagen" descr="https://scontent-lga.xx.fbcdn.net/hphotos-xpf1/v/t1.0-9/1472942_550589815029539_899513758_n.jpg?oh=c044093900c0d4f7b734cea10e6914f0&amp;oe=55D7908B"/>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4908783"/>
            <a:ext cx="2423795" cy="1818005"/>
          </a:xfrm>
          <a:prstGeom prst="rect">
            <a:avLst/>
          </a:prstGeom>
          <a:noFill/>
          <a:ln>
            <a:noFill/>
          </a:ln>
        </p:spPr>
      </p:pic>
      <p:pic>
        <p:nvPicPr>
          <p:cNvPr id="11" name="10 Imagen" descr="https://fbcdn-sphotos-f-a.akamaihd.net/hphotos-ak-xap1/v/t1.0-9/1463048_550589908362863_52857178_n.jpg?oh=7fc49295c82f5fe3bdddf1add86b13c6&amp;oe=55DA496A&amp;__gda__=1440994626_ec870845d4f3dd24ac1f47b44456692c"/>
          <p:cNvPicPr/>
          <p:nvPr/>
        </p:nvPicPr>
        <p:blipFill rotWithShape="1">
          <a:blip r:embed="rId5" cstate="print">
            <a:extLst>
              <a:ext uri="{28A0092B-C50C-407E-A947-70E740481C1C}">
                <a14:useLocalDpi xmlns:a14="http://schemas.microsoft.com/office/drawing/2010/main" val="0"/>
              </a:ext>
            </a:extLst>
          </a:blip>
          <a:srcRect b="25727"/>
          <a:stretch/>
        </p:blipFill>
        <p:spPr bwMode="auto">
          <a:xfrm>
            <a:off x="6130230" y="4941168"/>
            <a:ext cx="2762250" cy="17856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77114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297791"/>
            <a:ext cx="6336704" cy="584775"/>
          </a:xfrm>
          <a:prstGeom prst="rect">
            <a:avLst/>
          </a:prstGeom>
          <a:noFill/>
        </p:spPr>
        <p:txBody>
          <a:bodyPr wrap="square" rtlCol="0">
            <a:spAutoFit/>
          </a:bodyPr>
          <a:lstStyle/>
          <a:p>
            <a:r>
              <a:rPr lang="es-ES" sz="3200" b="1" dirty="0" smtClean="0">
                <a:latin typeface="Century Gothic" panose="020B0502020202020204" pitchFamily="34" charset="0"/>
              </a:rPr>
              <a:t>ESTRATEGIAS DE PROMOCIÓN</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6 Rectángulo redondeado"/>
          <p:cNvSpPr/>
          <p:nvPr/>
        </p:nvSpPr>
        <p:spPr>
          <a:xfrm rot="5400000">
            <a:off x="585486" y="1080379"/>
            <a:ext cx="937221" cy="1707213"/>
          </a:xfrm>
          <a:prstGeom prst="round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s-ES" sz="1600" b="1" dirty="0" smtClean="0">
                <a:latin typeface="Century Gothic" panose="020B0502020202020204" pitchFamily="34" charset="0"/>
              </a:rPr>
              <a:t>Objetivo de Promoción</a:t>
            </a:r>
            <a:endParaRPr lang="es-ES" sz="1600" b="1" dirty="0">
              <a:latin typeface="Century Gothic" panose="020B0502020202020204" pitchFamily="34" charset="0"/>
            </a:endParaRPr>
          </a:p>
        </p:txBody>
      </p:sp>
      <p:sp>
        <p:nvSpPr>
          <p:cNvPr id="9" name="8 Rectángulo"/>
          <p:cNvSpPr/>
          <p:nvPr/>
        </p:nvSpPr>
        <p:spPr>
          <a:xfrm>
            <a:off x="2051720" y="1517883"/>
            <a:ext cx="6840760" cy="830997"/>
          </a:xfrm>
          <a:prstGeom prst="rect">
            <a:avLst/>
          </a:prstGeom>
        </p:spPr>
        <p:txBody>
          <a:bodyPr wrap="square">
            <a:spAutoFit/>
          </a:bodyPr>
          <a:lstStyle/>
          <a:p>
            <a:pPr lvl="0"/>
            <a:r>
              <a:rPr lang="es-ES" sz="1600" dirty="0">
                <a:latin typeface="Century Gothic" panose="020B0502020202020204" pitchFamily="34" charset="0"/>
              </a:rPr>
              <a:t>Crear notoriedad de la marca Comunidad Terapéutica “San José Marina” en el mercado actual y posteriormente en los mercados a penetrar</a:t>
            </a:r>
            <a:r>
              <a:rPr lang="es-ES" sz="1600" dirty="0" smtClean="0">
                <a:latin typeface="Century Gothic" panose="020B0502020202020204" pitchFamily="34" charset="0"/>
              </a:rPr>
              <a:t>.</a:t>
            </a:r>
            <a:endParaRPr lang="es-ES" sz="1600" dirty="0">
              <a:latin typeface="Century Gothic" panose="020B0502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3645158549"/>
              </p:ext>
            </p:extLst>
          </p:nvPr>
        </p:nvGraphicFramePr>
        <p:xfrm>
          <a:off x="200490" y="2774424"/>
          <a:ext cx="8691990" cy="3901440"/>
        </p:xfrm>
        <a:graphic>
          <a:graphicData uri="http://schemas.openxmlformats.org/drawingml/2006/table">
            <a:tbl>
              <a:tblPr firstRow="1" firstCol="1" bandRow="1">
                <a:tableStyleId>{1FECB4D8-DB02-4DC6-A0A2-4F2EBAE1DC90}</a:tableStyleId>
              </a:tblPr>
              <a:tblGrid>
                <a:gridCol w="5052676"/>
                <a:gridCol w="2001301"/>
                <a:gridCol w="1638013"/>
              </a:tblGrid>
              <a:tr h="0">
                <a:tc gridSpan="3">
                  <a:txBody>
                    <a:bodyPr/>
                    <a:lstStyle/>
                    <a:p>
                      <a:r>
                        <a:rPr lang="es-ES" sz="1400" b="1" kern="1200" dirty="0" smtClean="0">
                          <a:solidFill>
                            <a:schemeClr val="tx1"/>
                          </a:solidFill>
                          <a:effectLst/>
                          <a:latin typeface="Century Gothic" panose="020B0502020202020204" pitchFamily="34" charset="0"/>
                          <a:ea typeface="+mn-ea"/>
                          <a:cs typeface="+mn-cs"/>
                        </a:rPr>
                        <a:t>Estrategia #1</a:t>
                      </a:r>
                    </a:p>
                    <a:p>
                      <a:endParaRPr lang="es-ES" sz="1400" dirty="0" smtClean="0">
                        <a:solidFill>
                          <a:schemeClr val="tx1"/>
                        </a:solidFill>
                        <a:effectLst/>
                        <a:latin typeface="Century Gothic" panose="020B0502020202020204" pitchFamily="34" charset="0"/>
                      </a:endParaRPr>
                    </a:p>
                    <a:p>
                      <a:r>
                        <a:rPr lang="es-ES" sz="1600" b="1" kern="1200" dirty="0" smtClean="0">
                          <a:solidFill>
                            <a:schemeClr val="tx1"/>
                          </a:solidFill>
                          <a:effectLst/>
                          <a:latin typeface="Century Gothic" panose="020B0502020202020204" pitchFamily="34" charset="0"/>
                          <a:ea typeface="+mn-ea"/>
                          <a:cs typeface="+mn-cs"/>
                        </a:rPr>
                        <a:t>Realizar un plan de Mercadeo Directo a clientes potenciales para promocionar los servicios de la Comunidad Terapéutica “San José Marina”</a:t>
                      </a:r>
                    </a:p>
                    <a:p>
                      <a:endParaRPr lang="es-EC" sz="1400" dirty="0">
                        <a:effectLst/>
                        <a:latin typeface="Century Gothic" pitchFamily="34" charset="0"/>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algn="ctr">
                        <a:lnSpc>
                          <a:spcPct val="100000"/>
                        </a:lnSpc>
                        <a:spcAft>
                          <a:spcPts val="0"/>
                        </a:spcAft>
                      </a:pPr>
                      <a:r>
                        <a:rPr lang="es-ES" sz="1400" dirty="0">
                          <a:effectLst/>
                          <a:latin typeface="Century Gothic" pitchFamily="34" charset="0"/>
                        </a:rPr>
                        <a:t>TAREA</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dirty="0">
                          <a:effectLst/>
                          <a:latin typeface="Century Gothic" pitchFamily="34" charset="0"/>
                        </a:rPr>
                        <a:t>PLAZO</a:t>
                      </a:r>
                      <a:endParaRPr lang="es-EC" sz="140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dirty="0">
                          <a:effectLst/>
                          <a:latin typeface="Century Gothic" pitchFamily="34" charset="0"/>
                        </a:rPr>
                        <a:t>COSTO</a:t>
                      </a:r>
                      <a:endParaRPr lang="es-EC" sz="1400" dirty="0">
                        <a:effectLst/>
                        <a:latin typeface="Century Gothic" pitchFamily="34" charset="0"/>
                        <a:ea typeface="Calibri"/>
                        <a:cs typeface="Times New Roman"/>
                      </a:endParaRPr>
                    </a:p>
                  </a:txBody>
                  <a:tcPr marL="68580" marR="68580" marT="0" marB="0"/>
                </a:tc>
              </a:tr>
              <a:tr h="0">
                <a:tc>
                  <a:txBody>
                    <a:bodyPr/>
                    <a:lstStyle/>
                    <a:p>
                      <a:pPr>
                        <a:lnSpc>
                          <a:spcPct val="100000"/>
                        </a:lnSpc>
                      </a:pPr>
                      <a:r>
                        <a:rPr lang="es-ES" sz="1400" b="0" kern="1200" dirty="0" smtClean="0">
                          <a:solidFill>
                            <a:schemeClr val="dk1"/>
                          </a:solidFill>
                          <a:effectLst/>
                          <a:latin typeface="Century Gothic" panose="020B0502020202020204" pitchFamily="34" charset="0"/>
                          <a:ea typeface="+mn-ea"/>
                          <a:cs typeface="+mn-cs"/>
                        </a:rPr>
                        <a:t>1.- Realizar un </a:t>
                      </a:r>
                      <a:r>
                        <a:rPr lang="es-ES" sz="1400" b="0" kern="1200" dirty="0" err="1" smtClean="0">
                          <a:solidFill>
                            <a:schemeClr val="dk1"/>
                          </a:solidFill>
                          <a:effectLst/>
                          <a:latin typeface="Century Gothic" panose="020B0502020202020204" pitchFamily="34" charset="0"/>
                          <a:ea typeface="+mn-ea"/>
                          <a:cs typeface="+mn-cs"/>
                        </a:rPr>
                        <a:t>Broshure</a:t>
                      </a:r>
                      <a:r>
                        <a:rPr lang="es-ES" sz="1400" b="0" kern="1200" dirty="0" smtClean="0">
                          <a:solidFill>
                            <a:schemeClr val="dk1"/>
                          </a:solidFill>
                          <a:effectLst/>
                          <a:latin typeface="Century Gothic" panose="020B0502020202020204" pitchFamily="34" charset="0"/>
                          <a:ea typeface="+mn-ea"/>
                          <a:cs typeface="+mn-cs"/>
                        </a:rPr>
                        <a:t> o Carpeta de venta con información de la Comunidad Terapéutica de forma personalizada a la base de datos de los Gerentes y Médicos Psiquiatras de los Hospitales y Clínicas públicas y privadas de la ciudad de Quito.</a:t>
                      </a:r>
                    </a:p>
                    <a:p>
                      <a:pPr>
                        <a:lnSpc>
                          <a:spcPct val="100000"/>
                        </a:lnSpc>
                      </a:pPr>
                      <a:endParaRPr lang="es-ES" sz="1400" b="0" dirty="0">
                        <a:effectLst/>
                        <a:latin typeface="Century Gothic" panose="020B0502020202020204" pitchFamily="34" charset="0"/>
                      </a:endParaRPr>
                    </a:p>
                  </a:txBody>
                  <a:tcPr marL="68580" marR="68580" marT="0" marB="0"/>
                </a:tc>
                <a:tc>
                  <a:txBody>
                    <a:bodyPr/>
                    <a:lstStyle/>
                    <a:p>
                      <a:pPr algn="ctr">
                        <a:lnSpc>
                          <a:spcPct val="100000"/>
                        </a:lnSpc>
                        <a:spcAft>
                          <a:spcPts val="0"/>
                        </a:spcAft>
                      </a:pPr>
                      <a:r>
                        <a:rPr lang="es-ES" sz="1400" b="0" dirty="0" smtClean="0">
                          <a:effectLst/>
                          <a:latin typeface="Century Gothic" panose="020B0502020202020204" pitchFamily="34" charset="0"/>
                          <a:cs typeface="Times New Roman"/>
                        </a:rPr>
                        <a:t>Agosto 2015</a:t>
                      </a:r>
                      <a:endParaRPr lang="es-ES" sz="1400" b="0" dirty="0">
                        <a:effectLst/>
                        <a:latin typeface="Century Gothic" panose="020B0502020202020204" pitchFamily="34" charset="0"/>
                      </a:endParaRPr>
                    </a:p>
                  </a:txBody>
                  <a:tcPr marL="68580" marR="68580" marT="0" marB="0" anchor="ctr"/>
                </a:tc>
                <a:tc>
                  <a:txBody>
                    <a:bodyPr/>
                    <a:lstStyle/>
                    <a:p>
                      <a:pPr algn="ctr">
                        <a:lnSpc>
                          <a:spcPct val="100000"/>
                        </a:lnSpc>
                        <a:spcAft>
                          <a:spcPts val="0"/>
                        </a:spcAft>
                      </a:pPr>
                      <a:r>
                        <a:rPr lang="es-ES" sz="1400" b="0">
                          <a:effectLst/>
                          <a:latin typeface="Century Gothic" panose="020B0502020202020204" pitchFamily="34" charset="0"/>
                          <a:cs typeface="Times New Roman"/>
                        </a:rPr>
                        <a:t>$500</a:t>
                      </a:r>
                      <a:endParaRPr lang="es-ES" sz="1400" b="0">
                        <a:effectLst/>
                        <a:latin typeface="Century Gothic" panose="020B0502020202020204" pitchFamily="34" charset="0"/>
                      </a:endParaRPr>
                    </a:p>
                  </a:txBody>
                  <a:tcPr marL="68580" marR="68580" marT="0" marB="0" anchor="ctr"/>
                </a:tc>
              </a:tr>
              <a:tr h="0">
                <a:tc>
                  <a:txBody>
                    <a:bodyPr/>
                    <a:lstStyle/>
                    <a:p>
                      <a:pPr>
                        <a:lnSpc>
                          <a:spcPct val="100000"/>
                        </a:lnSpc>
                        <a:spcAft>
                          <a:spcPts val="0"/>
                        </a:spcAft>
                      </a:pPr>
                      <a:r>
                        <a:rPr lang="es-ES" sz="1400" b="0" kern="1200" dirty="0" smtClean="0">
                          <a:solidFill>
                            <a:schemeClr val="dk1"/>
                          </a:solidFill>
                          <a:effectLst/>
                          <a:latin typeface="Century Gothic" panose="020B0502020202020204" pitchFamily="34" charset="0"/>
                          <a:ea typeface="+mn-ea"/>
                          <a:cs typeface="+mn-cs"/>
                        </a:rPr>
                        <a:t>2.- Desarrollar Trípticos con información detallada de los servicios de la Comunidad Terapéutica y colocarlos en los hospitales y clínicas privadas y públicas con las que se pudo concretar acuerdos de apoyo para que los pacientes tengan fácil acceso a esta información</a:t>
                      </a:r>
                    </a:p>
                    <a:p>
                      <a:pPr>
                        <a:lnSpc>
                          <a:spcPct val="100000"/>
                        </a:lnSpc>
                        <a:spcAft>
                          <a:spcPts val="0"/>
                        </a:spcAft>
                      </a:pPr>
                      <a:endParaRPr lang="es-ES" sz="1400" b="0" dirty="0">
                        <a:effectLst/>
                        <a:latin typeface="Century Gothic" panose="020B0502020202020204" pitchFamily="34" charset="0"/>
                      </a:endParaRPr>
                    </a:p>
                  </a:txBody>
                  <a:tcPr marL="68580" marR="68580" marT="0" marB="0"/>
                </a:tc>
                <a:tc>
                  <a:txBody>
                    <a:bodyPr/>
                    <a:lstStyle/>
                    <a:p>
                      <a:pPr algn="ctr">
                        <a:lnSpc>
                          <a:spcPct val="100000"/>
                        </a:lnSpc>
                        <a:spcAft>
                          <a:spcPts val="0"/>
                        </a:spcAft>
                      </a:pPr>
                      <a:r>
                        <a:rPr lang="es-ES" sz="1400" b="0" dirty="0" smtClean="0">
                          <a:effectLst/>
                          <a:latin typeface="Century Gothic" panose="020B0502020202020204" pitchFamily="34" charset="0"/>
                          <a:cs typeface="Times New Roman"/>
                        </a:rPr>
                        <a:t>Agosto 2015</a:t>
                      </a:r>
                      <a:endParaRPr lang="es-ES" sz="1400" b="0" dirty="0">
                        <a:effectLst/>
                        <a:latin typeface="Century Gothic" panose="020B0502020202020204" pitchFamily="34" charset="0"/>
                      </a:endParaRPr>
                    </a:p>
                  </a:txBody>
                  <a:tcPr marL="68580" marR="68580" marT="0" marB="0" anchor="ctr"/>
                </a:tc>
                <a:tc>
                  <a:txBody>
                    <a:bodyPr/>
                    <a:lstStyle/>
                    <a:p>
                      <a:pPr algn="ctr">
                        <a:lnSpc>
                          <a:spcPct val="100000"/>
                        </a:lnSpc>
                        <a:spcAft>
                          <a:spcPts val="0"/>
                        </a:spcAft>
                      </a:pPr>
                      <a:r>
                        <a:rPr lang="es-ES" sz="1400" b="0" dirty="0">
                          <a:effectLst/>
                          <a:latin typeface="Century Gothic" panose="020B0502020202020204" pitchFamily="34" charset="0"/>
                          <a:cs typeface="Times New Roman"/>
                        </a:rPr>
                        <a:t>$1.000</a:t>
                      </a:r>
                      <a:endParaRPr lang="es-ES" sz="1400" b="0" dirty="0">
                        <a:effectLst/>
                        <a:latin typeface="Century Gothic" panose="020B0502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28735572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297791"/>
            <a:ext cx="6336704" cy="584775"/>
          </a:xfrm>
          <a:prstGeom prst="rect">
            <a:avLst/>
          </a:prstGeom>
          <a:noFill/>
        </p:spPr>
        <p:txBody>
          <a:bodyPr wrap="square" rtlCol="0">
            <a:spAutoFit/>
          </a:bodyPr>
          <a:lstStyle/>
          <a:p>
            <a:r>
              <a:rPr lang="es-ES" sz="3200" b="1" dirty="0" smtClean="0">
                <a:latin typeface="Century Gothic" panose="020B0502020202020204" pitchFamily="34" charset="0"/>
              </a:rPr>
              <a:t>ESTRATEGIAS DE PROMOCIÓN</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6 Rectángulo redondeado"/>
          <p:cNvSpPr/>
          <p:nvPr/>
        </p:nvSpPr>
        <p:spPr>
          <a:xfrm rot="5400000">
            <a:off x="585486" y="1080379"/>
            <a:ext cx="937221" cy="1707213"/>
          </a:xfrm>
          <a:prstGeom prst="round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s-ES" sz="1600" b="1" dirty="0" smtClean="0">
                <a:latin typeface="Century Gothic" panose="020B0502020202020204" pitchFamily="34" charset="0"/>
              </a:rPr>
              <a:t>Objetivo de Promoción</a:t>
            </a:r>
            <a:endParaRPr lang="es-ES" sz="1600" b="1" dirty="0">
              <a:latin typeface="Century Gothic" panose="020B0502020202020204" pitchFamily="34" charset="0"/>
            </a:endParaRPr>
          </a:p>
        </p:txBody>
      </p:sp>
      <p:sp>
        <p:nvSpPr>
          <p:cNvPr id="9" name="8 Rectángulo"/>
          <p:cNvSpPr/>
          <p:nvPr/>
        </p:nvSpPr>
        <p:spPr>
          <a:xfrm>
            <a:off x="2051720" y="1517883"/>
            <a:ext cx="6840760" cy="830997"/>
          </a:xfrm>
          <a:prstGeom prst="rect">
            <a:avLst/>
          </a:prstGeom>
        </p:spPr>
        <p:txBody>
          <a:bodyPr wrap="square">
            <a:spAutoFit/>
          </a:bodyPr>
          <a:lstStyle/>
          <a:p>
            <a:pPr lvl="0"/>
            <a:r>
              <a:rPr lang="es-ES" sz="1600" dirty="0">
                <a:latin typeface="Century Gothic" panose="020B0502020202020204" pitchFamily="34" charset="0"/>
              </a:rPr>
              <a:t>Crear notoriedad de la marca Comunidad Terapéutica “San José Marina” en el mercado actual y posteriormente en los mercados a penetrar</a:t>
            </a:r>
            <a:r>
              <a:rPr lang="es-ES" sz="1600" dirty="0" smtClean="0">
                <a:latin typeface="Century Gothic" panose="020B0502020202020204" pitchFamily="34" charset="0"/>
              </a:rPr>
              <a:t>.</a:t>
            </a:r>
            <a:endParaRPr lang="es-ES" sz="1600" dirty="0">
              <a:latin typeface="Century Gothic" panose="020B0502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268892254"/>
              </p:ext>
            </p:extLst>
          </p:nvPr>
        </p:nvGraphicFramePr>
        <p:xfrm>
          <a:off x="200490" y="2774424"/>
          <a:ext cx="8691990" cy="3505200"/>
        </p:xfrm>
        <a:graphic>
          <a:graphicData uri="http://schemas.openxmlformats.org/drawingml/2006/table">
            <a:tbl>
              <a:tblPr firstRow="1" firstCol="1" bandRow="1">
                <a:tableStyleId>{1FECB4D8-DB02-4DC6-A0A2-4F2EBAE1DC90}</a:tableStyleId>
              </a:tblPr>
              <a:tblGrid>
                <a:gridCol w="5052676"/>
                <a:gridCol w="2001301"/>
                <a:gridCol w="1638013"/>
              </a:tblGrid>
              <a:tr h="0">
                <a:tc gridSpan="3">
                  <a:txBody>
                    <a:bodyPr/>
                    <a:lstStyle/>
                    <a:p>
                      <a:r>
                        <a:rPr lang="es-ES" sz="1400" b="1" kern="1200" smtClean="0">
                          <a:solidFill>
                            <a:schemeClr val="tx1"/>
                          </a:solidFill>
                          <a:effectLst/>
                          <a:latin typeface="Century Gothic" panose="020B0502020202020204" pitchFamily="34" charset="0"/>
                          <a:ea typeface="+mn-ea"/>
                          <a:cs typeface="+mn-cs"/>
                        </a:rPr>
                        <a:t>Estrategia #2</a:t>
                      </a:r>
                    </a:p>
                    <a:p>
                      <a:endParaRPr lang="es-ES" sz="1400" b="1" kern="1200" dirty="0" smtClean="0">
                        <a:solidFill>
                          <a:schemeClr val="tx1"/>
                        </a:solidFill>
                        <a:effectLst/>
                        <a:latin typeface="Century Gothic" panose="020B0502020202020204" pitchFamily="34" charset="0"/>
                        <a:ea typeface="+mn-ea"/>
                        <a:cs typeface="+mn-cs"/>
                      </a:endParaRPr>
                    </a:p>
                    <a:p>
                      <a:r>
                        <a:rPr lang="es-ES" sz="1600" b="1" kern="1200" dirty="0" smtClean="0">
                          <a:solidFill>
                            <a:schemeClr val="tx1"/>
                          </a:solidFill>
                          <a:effectLst/>
                          <a:latin typeface="Century Gothic" panose="020B0502020202020204" pitchFamily="34" charset="0"/>
                          <a:ea typeface="+mn-ea"/>
                          <a:cs typeface="+mn-cs"/>
                        </a:rPr>
                        <a:t>Realizar un plan de Marketing Digital para aprovechar las nuevas tecnologías que existe para poder promocionar de una manera más directa y económica a la Comunidad terapéutica y dar a conocer los servicios que presta por estos medios.</a:t>
                      </a:r>
                      <a:endParaRPr lang="es-EC" sz="1600" b="1" dirty="0">
                        <a:solidFill>
                          <a:schemeClr val="tx1"/>
                        </a:solidFill>
                        <a:effectLst/>
                        <a:latin typeface="Century Gothic" pitchFamily="34" charset="0"/>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algn="ctr">
                        <a:lnSpc>
                          <a:spcPct val="100000"/>
                        </a:lnSpc>
                        <a:spcAft>
                          <a:spcPts val="0"/>
                        </a:spcAft>
                      </a:pPr>
                      <a:r>
                        <a:rPr lang="es-ES" sz="1400" b="1" dirty="0">
                          <a:effectLst/>
                          <a:latin typeface="Century Gothic" pitchFamily="34" charset="0"/>
                        </a:rPr>
                        <a:t>TAREA</a:t>
                      </a:r>
                      <a:endParaRPr lang="es-EC" sz="1400" b="1"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b="1" dirty="0">
                          <a:effectLst/>
                          <a:latin typeface="Century Gothic" pitchFamily="34" charset="0"/>
                        </a:rPr>
                        <a:t>PLAZO</a:t>
                      </a:r>
                      <a:endParaRPr lang="es-EC" sz="1400" b="1"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b="1" dirty="0">
                          <a:effectLst/>
                          <a:latin typeface="Century Gothic" pitchFamily="34" charset="0"/>
                        </a:rPr>
                        <a:t>COSTO</a:t>
                      </a:r>
                      <a:endParaRPr lang="es-EC" sz="1400" b="1" dirty="0">
                        <a:effectLst/>
                        <a:latin typeface="Century Gothic" pitchFamily="34" charset="0"/>
                        <a:ea typeface="Calibri"/>
                        <a:cs typeface="Times New Roman"/>
                      </a:endParaRPr>
                    </a:p>
                  </a:txBody>
                  <a:tcPr marL="68580" marR="68580" marT="0" marB="0"/>
                </a:tc>
              </a:tr>
              <a:tr h="0">
                <a:tc>
                  <a:txBody>
                    <a:bodyPr/>
                    <a:lstStyle/>
                    <a:p>
                      <a:pPr marL="342900" indent="-342900">
                        <a:lnSpc>
                          <a:spcPct val="100000"/>
                        </a:lnSpc>
                        <a:buAutoNum type="arabicPeriod"/>
                      </a:pPr>
                      <a:r>
                        <a:rPr lang="es-ES" sz="1400" b="0" kern="1200" dirty="0" smtClean="0">
                          <a:solidFill>
                            <a:schemeClr val="dk1"/>
                          </a:solidFill>
                          <a:effectLst/>
                          <a:latin typeface="Century Gothic" panose="020B0502020202020204" pitchFamily="34" charset="0"/>
                          <a:ea typeface="+mn-ea"/>
                          <a:cs typeface="+mn-cs"/>
                        </a:rPr>
                        <a:t>Hacer un relanzamiento de la Página Web: </a:t>
                      </a:r>
                      <a:r>
                        <a:rPr lang="es-ES" sz="1400" b="0" u="sng" kern="1200" dirty="0" smtClean="0">
                          <a:solidFill>
                            <a:schemeClr val="dk1"/>
                          </a:solidFill>
                          <a:effectLst/>
                          <a:latin typeface="Century Gothic" panose="020B0502020202020204" pitchFamily="34" charset="0"/>
                          <a:ea typeface="+mn-ea"/>
                          <a:cs typeface="+mn-cs"/>
                          <a:hlinkClick r:id="rId4"/>
                        </a:rPr>
                        <a:t>http://www.sanjosemarinacomunidadterapeutica.com</a:t>
                      </a:r>
                      <a:endParaRPr lang="es-ES" sz="1400" b="0" u="sng" kern="1200" dirty="0" smtClean="0">
                        <a:solidFill>
                          <a:schemeClr val="dk1"/>
                        </a:solidFill>
                        <a:effectLst/>
                        <a:latin typeface="Century Gothic" panose="020B0502020202020204" pitchFamily="34" charset="0"/>
                        <a:ea typeface="+mn-ea"/>
                        <a:cs typeface="+mn-cs"/>
                      </a:endParaRPr>
                    </a:p>
                    <a:p>
                      <a:pPr marL="342900" indent="-342900">
                        <a:lnSpc>
                          <a:spcPct val="100000"/>
                        </a:lnSpc>
                        <a:buAutoNum type="arabicPeriod"/>
                      </a:pPr>
                      <a:endParaRPr lang="es-ES" sz="1400" b="0" dirty="0">
                        <a:effectLst/>
                        <a:latin typeface="Century Gothic" panose="020B0502020202020204" pitchFamily="34" charset="0"/>
                      </a:endParaRPr>
                    </a:p>
                  </a:txBody>
                  <a:tcPr marL="68580" marR="68580" marT="0" marB="0"/>
                </a:tc>
                <a:tc>
                  <a:txBody>
                    <a:bodyPr/>
                    <a:lstStyle/>
                    <a:p>
                      <a:pPr algn="ctr">
                        <a:lnSpc>
                          <a:spcPct val="150000"/>
                        </a:lnSpc>
                        <a:spcAft>
                          <a:spcPts val="0"/>
                        </a:spcAft>
                      </a:pPr>
                      <a:r>
                        <a:rPr lang="es-ES" sz="1400" b="0" dirty="0" smtClean="0">
                          <a:effectLst/>
                          <a:latin typeface="Century Gothic" panose="020B0502020202020204" pitchFamily="34" charset="0"/>
                          <a:cs typeface="Times New Roman"/>
                        </a:rPr>
                        <a:t>Septiembre 2015</a:t>
                      </a:r>
                      <a:endParaRPr lang="es-ES" sz="1400" b="0" dirty="0">
                        <a:effectLst/>
                        <a:latin typeface="Century Gothic" panose="020B0502020202020204" pitchFamily="34" charset="0"/>
                      </a:endParaRPr>
                    </a:p>
                  </a:txBody>
                  <a:tcPr marL="68580" marR="68580" marT="0" marB="0" anchor="ctr"/>
                </a:tc>
                <a:tc>
                  <a:txBody>
                    <a:bodyPr/>
                    <a:lstStyle/>
                    <a:p>
                      <a:pPr algn="ctr">
                        <a:lnSpc>
                          <a:spcPct val="150000"/>
                        </a:lnSpc>
                        <a:spcAft>
                          <a:spcPts val="0"/>
                        </a:spcAft>
                      </a:pPr>
                      <a:r>
                        <a:rPr lang="es-ES" sz="1400" b="0">
                          <a:effectLst/>
                          <a:latin typeface="Century Gothic" panose="020B0502020202020204" pitchFamily="34" charset="0"/>
                          <a:cs typeface="Times New Roman"/>
                        </a:rPr>
                        <a:t>$500</a:t>
                      </a:r>
                      <a:endParaRPr lang="es-ES" sz="1400" b="0">
                        <a:effectLst/>
                        <a:latin typeface="Century Gothic" panose="020B0502020202020204" pitchFamily="34" charset="0"/>
                      </a:endParaRPr>
                    </a:p>
                  </a:txBody>
                  <a:tcPr marL="68580" marR="68580" marT="0" marB="0" anchor="ctr"/>
                </a:tc>
              </a:tr>
              <a:tr h="0">
                <a:tc>
                  <a:txBody>
                    <a:bodyPr/>
                    <a:lstStyle/>
                    <a:p>
                      <a:pPr>
                        <a:lnSpc>
                          <a:spcPct val="100000"/>
                        </a:lnSpc>
                        <a:spcAft>
                          <a:spcPts val="0"/>
                        </a:spcAft>
                      </a:pPr>
                      <a:r>
                        <a:rPr lang="es-ES" sz="1400" b="0" kern="1200" dirty="0" smtClean="0">
                          <a:solidFill>
                            <a:schemeClr val="dk1"/>
                          </a:solidFill>
                          <a:effectLst/>
                          <a:latin typeface="Century Gothic" panose="020B0502020202020204" pitchFamily="34" charset="0"/>
                          <a:ea typeface="+mn-ea"/>
                          <a:cs typeface="+mn-cs"/>
                        </a:rPr>
                        <a:t>2. Desarrollar un Fan Page en Facebook con </a:t>
                      </a:r>
                      <a:r>
                        <a:rPr lang="es-ES" sz="1400" b="0" kern="1200" dirty="0" err="1" smtClean="0">
                          <a:solidFill>
                            <a:schemeClr val="dk1"/>
                          </a:solidFill>
                          <a:effectLst/>
                          <a:latin typeface="Century Gothic" panose="020B0502020202020204" pitchFamily="34" charset="0"/>
                          <a:ea typeface="+mn-ea"/>
                          <a:cs typeface="+mn-cs"/>
                        </a:rPr>
                        <a:t>Tips</a:t>
                      </a:r>
                      <a:r>
                        <a:rPr lang="es-ES" sz="1400" b="0" kern="1200" dirty="0" smtClean="0">
                          <a:solidFill>
                            <a:schemeClr val="dk1"/>
                          </a:solidFill>
                          <a:effectLst/>
                          <a:latin typeface="Century Gothic" panose="020B0502020202020204" pitchFamily="34" charset="0"/>
                          <a:ea typeface="+mn-ea"/>
                          <a:cs typeface="+mn-cs"/>
                        </a:rPr>
                        <a:t> de Salud y Pautar en este medio Publicidad del Centro.</a:t>
                      </a:r>
                    </a:p>
                    <a:p>
                      <a:pPr>
                        <a:lnSpc>
                          <a:spcPct val="100000"/>
                        </a:lnSpc>
                        <a:spcAft>
                          <a:spcPts val="0"/>
                        </a:spcAft>
                      </a:pPr>
                      <a:endParaRPr lang="es-ES" sz="1400" b="0" dirty="0">
                        <a:effectLst/>
                        <a:latin typeface="Century Gothic" panose="020B0502020202020204" pitchFamily="34" charset="0"/>
                      </a:endParaRPr>
                    </a:p>
                  </a:txBody>
                  <a:tcPr marL="68580" marR="68580" marT="0" marB="0"/>
                </a:tc>
                <a:tc>
                  <a:txBody>
                    <a:bodyPr/>
                    <a:lstStyle/>
                    <a:p>
                      <a:pPr algn="ctr">
                        <a:lnSpc>
                          <a:spcPct val="150000"/>
                        </a:lnSpc>
                        <a:spcAft>
                          <a:spcPts val="0"/>
                        </a:spcAft>
                      </a:pPr>
                      <a:r>
                        <a:rPr lang="es-ES" sz="1400" b="0" dirty="0" smtClean="0">
                          <a:effectLst/>
                          <a:latin typeface="Century Gothic" panose="020B0502020202020204" pitchFamily="34" charset="0"/>
                          <a:cs typeface="Times New Roman"/>
                        </a:rPr>
                        <a:t>Septiembre 2015</a:t>
                      </a:r>
                      <a:endParaRPr lang="es-ES" sz="1400" b="0" dirty="0">
                        <a:effectLst/>
                        <a:latin typeface="Century Gothic" panose="020B0502020202020204" pitchFamily="34" charset="0"/>
                      </a:endParaRPr>
                    </a:p>
                  </a:txBody>
                  <a:tcPr marL="68580" marR="68580" marT="0" marB="0" anchor="ctr"/>
                </a:tc>
                <a:tc>
                  <a:txBody>
                    <a:bodyPr/>
                    <a:lstStyle/>
                    <a:p>
                      <a:pPr algn="ctr">
                        <a:lnSpc>
                          <a:spcPct val="150000"/>
                        </a:lnSpc>
                        <a:spcAft>
                          <a:spcPts val="0"/>
                        </a:spcAft>
                      </a:pPr>
                      <a:r>
                        <a:rPr lang="es-ES" sz="1400" b="0">
                          <a:effectLst/>
                          <a:latin typeface="Century Gothic" panose="020B0502020202020204" pitchFamily="34" charset="0"/>
                          <a:cs typeface="Times New Roman"/>
                        </a:rPr>
                        <a:t>$500</a:t>
                      </a:r>
                      <a:endParaRPr lang="es-ES" sz="1400" b="0">
                        <a:effectLst/>
                        <a:latin typeface="Century Gothic" panose="020B0502020202020204" pitchFamily="34" charset="0"/>
                      </a:endParaRPr>
                    </a:p>
                  </a:txBody>
                  <a:tcPr marL="68580" marR="68580" marT="0" marB="0" anchor="ctr"/>
                </a:tc>
              </a:tr>
              <a:tr h="0">
                <a:tc>
                  <a:txBody>
                    <a:bodyPr/>
                    <a:lstStyle/>
                    <a:p>
                      <a:pPr>
                        <a:lnSpc>
                          <a:spcPct val="100000"/>
                        </a:lnSpc>
                        <a:spcAft>
                          <a:spcPts val="0"/>
                        </a:spcAft>
                      </a:pPr>
                      <a:r>
                        <a:rPr lang="es-ES" sz="1400" b="0" kern="1200" dirty="0" smtClean="0">
                          <a:solidFill>
                            <a:schemeClr val="dk1"/>
                          </a:solidFill>
                          <a:effectLst/>
                          <a:latin typeface="Century Gothic" panose="020B0502020202020204" pitchFamily="34" charset="0"/>
                          <a:ea typeface="+mn-ea"/>
                          <a:cs typeface="+mn-cs"/>
                        </a:rPr>
                        <a:t>3. Desarrollar un </a:t>
                      </a:r>
                      <a:r>
                        <a:rPr lang="es-ES" sz="1400" b="0" kern="1200" dirty="0" err="1" smtClean="0">
                          <a:solidFill>
                            <a:schemeClr val="dk1"/>
                          </a:solidFill>
                          <a:effectLst/>
                          <a:latin typeface="Century Gothic" panose="020B0502020202020204" pitchFamily="34" charset="0"/>
                          <a:ea typeface="+mn-ea"/>
                          <a:cs typeface="+mn-cs"/>
                        </a:rPr>
                        <a:t>Newsletter</a:t>
                      </a:r>
                      <a:r>
                        <a:rPr lang="es-ES" sz="1400" b="0" kern="1200" dirty="0" smtClean="0">
                          <a:solidFill>
                            <a:schemeClr val="dk1"/>
                          </a:solidFill>
                          <a:effectLst/>
                          <a:latin typeface="Century Gothic" panose="020B0502020202020204" pitchFamily="34" charset="0"/>
                          <a:ea typeface="+mn-ea"/>
                          <a:cs typeface="+mn-cs"/>
                        </a:rPr>
                        <a:t> con </a:t>
                      </a:r>
                      <a:r>
                        <a:rPr lang="es-ES" sz="1400" b="0" kern="1200" dirty="0" err="1" smtClean="0">
                          <a:solidFill>
                            <a:schemeClr val="dk1"/>
                          </a:solidFill>
                          <a:effectLst/>
                          <a:latin typeface="Century Gothic" panose="020B0502020202020204" pitchFamily="34" charset="0"/>
                          <a:ea typeface="+mn-ea"/>
                          <a:cs typeface="+mn-cs"/>
                        </a:rPr>
                        <a:t>Tips</a:t>
                      </a:r>
                      <a:r>
                        <a:rPr lang="es-ES" sz="1400" b="0" kern="1200" dirty="0" smtClean="0">
                          <a:solidFill>
                            <a:schemeClr val="dk1"/>
                          </a:solidFill>
                          <a:effectLst/>
                          <a:latin typeface="Century Gothic" panose="020B0502020202020204" pitchFamily="34" charset="0"/>
                          <a:ea typeface="+mn-ea"/>
                          <a:cs typeface="+mn-cs"/>
                        </a:rPr>
                        <a:t> de salud para enviar a una base de datos de e-mails seleccionados.</a:t>
                      </a:r>
                    </a:p>
                    <a:p>
                      <a:pPr>
                        <a:lnSpc>
                          <a:spcPct val="100000"/>
                        </a:lnSpc>
                        <a:spcAft>
                          <a:spcPts val="0"/>
                        </a:spcAft>
                      </a:pPr>
                      <a:endParaRPr lang="es-ES" sz="1400" b="0" dirty="0">
                        <a:effectLst/>
                        <a:latin typeface="Century Gothic" panose="020B0502020202020204" pitchFamily="34" charset="0"/>
                      </a:endParaRPr>
                    </a:p>
                  </a:txBody>
                  <a:tcPr marL="68580" marR="68580" marT="0" marB="0"/>
                </a:tc>
                <a:tc>
                  <a:txBody>
                    <a:bodyPr/>
                    <a:lstStyle/>
                    <a:p>
                      <a:pPr algn="ctr">
                        <a:lnSpc>
                          <a:spcPct val="150000"/>
                        </a:lnSpc>
                        <a:spcAft>
                          <a:spcPts val="0"/>
                        </a:spcAft>
                      </a:pPr>
                      <a:r>
                        <a:rPr lang="es-ES" sz="1400" b="0" dirty="0" smtClean="0">
                          <a:effectLst/>
                          <a:latin typeface="Century Gothic" panose="020B0502020202020204" pitchFamily="34" charset="0"/>
                          <a:cs typeface="Times New Roman"/>
                        </a:rPr>
                        <a:t>Septiembre 2015</a:t>
                      </a:r>
                      <a:endParaRPr lang="es-ES" sz="1400" b="0" dirty="0">
                        <a:effectLst/>
                        <a:latin typeface="Century Gothic" panose="020B0502020202020204" pitchFamily="34" charset="0"/>
                      </a:endParaRPr>
                    </a:p>
                  </a:txBody>
                  <a:tcPr marL="68580" marR="68580" marT="0" marB="0" anchor="ctr"/>
                </a:tc>
                <a:tc>
                  <a:txBody>
                    <a:bodyPr/>
                    <a:lstStyle/>
                    <a:p>
                      <a:pPr algn="ctr">
                        <a:lnSpc>
                          <a:spcPct val="150000"/>
                        </a:lnSpc>
                        <a:spcAft>
                          <a:spcPts val="0"/>
                        </a:spcAft>
                      </a:pPr>
                      <a:r>
                        <a:rPr lang="es-ES" sz="1400" b="0" dirty="0">
                          <a:effectLst/>
                          <a:latin typeface="Century Gothic" panose="020B0502020202020204" pitchFamily="34" charset="0"/>
                          <a:cs typeface="Times New Roman"/>
                        </a:rPr>
                        <a:t>$100</a:t>
                      </a:r>
                      <a:endParaRPr lang="es-ES" sz="1400" b="0" dirty="0">
                        <a:effectLst/>
                        <a:latin typeface="Century Gothic" panose="020B0502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3104351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297791"/>
            <a:ext cx="6336704" cy="584775"/>
          </a:xfrm>
          <a:prstGeom prst="rect">
            <a:avLst/>
          </a:prstGeom>
          <a:noFill/>
        </p:spPr>
        <p:txBody>
          <a:bodyPr wrap="square" rtlCol="0">
            <a:spAutoFit/>
          </a:bodyPr>
          <a:lstStyle/>
          <a:p>
            <a:r>
              <a:rPr lang="es-ES" sz="3200" b="1" dirty="0" smtClean="0">
                <a:latin typeface="Century Gothic" panose="020B0502020202020204" pitchFamily="34" charset="0"/>
              </a:rPr>
              <a:t>ESTRATEGIAS DE PROMOCIÓN</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6 Rectángulo redondeado"/>
          <p:cNvSpPr/>
          <p:nvPr/>
        </p:nvSpPr>
        <p:spPr>
          <a:xfrm rot="5400000">
            <a:off x="585486" y="1080379"/>
            <a:ext cx="937221" cy="1707213"/>
          </a:xfrm>
          <a:prstGeom prst="round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s-ES" sz="1600" b="1" dirty="0" smtClean="0">
                <a:latin typeface="Century Gothic" panose="020B0502020202020204" pitchFamily="34" charset="0"/>
              </a:rPr>
              <a:t>Objetivo de Promoción</a:t>
            </a:r>
            <a:endParaRPr lang="es-ES" sz="1600" b="1" dirty="0">
              <a:latin typeface="Century Gothic" panose="020B0502020202020204" pitchFamily="34" charset="0"/>
            </a:endParaRPr>
          </a:p>
        </p:txBody>
      </p:sp>
      <p:sp>
        <p:nvSpPr>
          <p:cNvPr id="9" name="8 Rectángulo"/>
          <p:cNvSpPr/>
          <p:nvPr/>
        </p:nvSpPr>
        <p:spPr>
          <a:xfrm>
            <a:off x="2051720" y="1517883"/>
            <a:ext cx="6840760" cy="830997"/>
          </a:xfrm>
          <a:prstGeom prst="rect">
            <a:avLst/>
          </a:prstGeom>
        </p:spPr>
        <p:txBody>
          <a:bodyPr wrap="square">
            <a:spAutoFit/>
          </a:bodyPr>
          <a:lstStyle/>
          <a:p>
            <a:pPr lvl="0"/>
            <a:r>
              <a:rPr lang="es-ES" sz="1600" dirty="0">
                <a:latin typeface="Century Gothic" panose="020B0502020202020204" pitchFamily="34" charset="0"/>
              </a:rPr>
              <a:t>Crear notoriedad de la marca Comunidad Terapéutica “San José Marina” en el mercado actual y posteriormente en los mercados a penetrar</a:t>
            </a:r>
            <a:r>
              <a:rPr lang="es-ES" sz="1600" dirty="0" smtClean="0">
                <a:latin typeface="Century Gothic" panose="020B0502020202020204" pitchFamily="34" charset="0"/>
              </a:rPr>
              <a:t>.</a:t>
            </a:r>
            <a:endParaRPr lang="es-ES" sz="1600" dirty="0">
              <a:latin typeface="Century Gothic" panose="020B0502020202020204"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430474473"/>
              </p:ext>
            </p:extLst>
          </p:nvPr>
        </p:nvGraphicFramePr>
        <p:xfrm>
          <a:off x="200490" y="2774424"/>
          <a:ext cx="8691990" cy="2804160"/>
        </p:xfrm>
        <a:graphic>
          <a:graphicData uri="http://schemas.openxmlformats.org/drawingml/2006/table">
            <a:tbl>
              <a:tblPr firstRow="1" firstCol="1" bandRow="1">
                <a:tableStyleId>{1FECB4D8-DB02-4DC6-A0A2-4F2EBAE1DC90}</a:tableStyleId>
              </a:tblPr>
              <a:tblGrid>
                <a:gridCol w="5052676"/>
                <a:gridCol w="2001301"/>
                <a:gridCol w="1638013"/>
              </a:tblGrid>
              <a:tr h="0">
                <a:tc gridSpan="3">
                  <a:txBody>
                    <a:bodyPr/>
                    <a:lstStyle/>
                    <a:p>
                      <a:r>
                        <a:rPr lang="es-ES" sz="1400" b="1" kern="1200" dirty="0" smtClean="0">
                          <a:solidFill>
                            <a:schemeClr val="tx1"/>
                          </a:solidFill>
                          <a:effectLst/>
                          <a:latin typeface="Century Gothic" panose="020B0502020202020204" pitchFamily="34" charset="0"/>
                          <a:ea typeface="+mn-ea"/>
                          <a:cs typeface="+mn-cs"/>
                        </a:rPr>
                        <a:t>Estrategia #3</a:t>
                      </a:r>
                    </a:p>
                    <a:p>
                      <a:endParaRPr lang="es-ES" sz="1400" b="1" kern="1200" dirty="0" smtClean="0">
                        <a:solidFill>
                          <a:schemeClr val="tx1"/>
                        </a:solidFill>
                        <a:effectLst/>
                        <a:latin typeface="Century Gothic" panose="020B0502020202020204" pitchFamily="34" charset="0"/>
                        <a:ea typeface="+mn-ea"/>
                        <a:cs typeface="+mn-cs"/>
                      </a:endParaRPr>
                    </a:p>
                    <a:p>
                      <a:r>
                        <a:rPr lang="es-ES" sz="1600" b="1" kern="1200" dirty="0" smtClean="0">
                          <a:solidFill>
                            <a:schemeClr val="tx1"/>
                          </a:solidFill>
                          <a:effectLst/>
                          <a:latin typeface="Century Gothic" panose="020B0502020202020204" pitchFamily="34" charset="0"/>
                          <a:ea typeface="+mn-ea"/>
                          <a:cs typeface="+mn-cs"/>
                        </a:rPr>
                        <a:t>Desarrollar un plan de medios masivo adecuado para posicionamiento de marca. </a:t>
                      </a:r>
                      <a:endParaRPr lang="es-EC" sz="1600" b="1" dirty="0">
                        <a:solidFill>
                          <a:schemeClr val="tx1"/>
                        </a:solidFill>
                        <a:effectLst/>
                        <a:latin typeface="Century Gothic" pitchFamily="34" charset="0"/>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r>
              <a:tr h="0">
                <a:tc>
                  <a:txBody>
                    <a:bodyPr/>
                    <a:lstStyle/>
                    <a:p>
                      <a:pPr algn="ctr">
                        <a:lnSpc>
                          <a:spcPct val="100000"/>
                        </a:lnSpc>
                        <a:spcAft>
                          <a:spcPts val="0"/>
                        </a:spcAft>
                      </a:pPr>
                      <a:r>
                        <a:rPr lang="es-ES" sz="1400" b="0" dirty="0">
                          <a:effectLst/>
                          <a:latin typeface="Century Gothic" pitchFamily="34" charset="0"/>
                        </a:rPr>
                        <a:t>TAREA</a:t>
                      </a:r>
                      <a:endParaRPr lang="es-EC" sz="1400" b="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b="0" dirty="0">
                          <a:effectLst/>
                          <a:latin typeface="Century Gothic" pitchFamily="34" charset="0"/>
                        </a:rPr>
                        <a:t>PLAZO</a:t>
                      </a:r>
                      <a:endParaRPr lang="es-EC" sz="1400" b="0" dirty="0">
                        <a:effectLst/>
                        <a:latin typeface="Century Gothic" pitchFamily="34" charset="0"/>
                        <a:ea typeface="Calibri"/>
                        <a:cs typeface="Times New Roman"/>
                      </a:endParaRPr>
                    </a:p>
                  </a:txBody>
                  <a:tcPr marL="68580" marR="68580" marT="0" marB="0"/>
                </a:tc>
                <a:tc>
                  <a:txBody>
                    <a:bodyPr/>
                    <a:lstStyle/>
                    <a:p>
                      <a:pPr algn="ctr">
                        <a:lnSpc>
                          <a:spcPct val="100000"/>
                        </a:lnSpc>
                        <a:spcAft>
                          <a:spcPts val="0"/>
                        </a:spcAft>
                      </a:pPr>
                      <a:r>
                        <a:rPr lang="es-ES" sz="1400" b="0" dirty="0">
                          <a:effectLst/>
                          <a:latin typeface="Century Gothic" pitchFamily="34" charset="0"/>
                        </a:rPr>
                        <a:t>COSTO</a:t>
                      </a:r>
                      <a:endParaRPr lang="es-EC" sz="1400" b="0" dirty="0">
                        <a:effectLst/>
                        <a:latin typeface="Century Gothic" pitchFamily="34" charset="0"/>
                        <a:ea typeface="Calibri"/>
                        <a:cs typeface="Times New Roman"/>
                      </a:endParaRPr>
                    </a:p>
                  </a:txBody>
                  <a:tcPr marL="68580" marR="68580" marT="0" marB="0"/>
                </a:tc>
              </a:tr>
              <a:tr h="0">
                <a:tc>
                  <a:txBody>
                    <a:bodyPr/>
                    <a:lstStyle/>
                    <a:p>
                      <a:pPr algn="l">
                        <a:lnSpc>
                          <a:spcPct val="100000"/>
                        </a:lnSpc>
                        <a:spcAft>
                          <a:spcPts val="0"/>
                        </a:spcAft>
                      </a:pPr>
                      <a:r>
                        <a:rPr lang="es-ES" sz="1400" b="0" dirty="0">
                          <a:effectLst/>
                          <a:latin typeface="Century Gothic" panose="020B0502020202020204" pitchFamily="34" charset="0"/>
                          <a:cs typeface="Times New Roman"/>
                        </a:rPr>
                        <a:t> </a:t>
                      </a:r>
                      <a:endParaRPr lang="es-ES" sz="1400" b="0" dirty="0">
                        <a:effectLst/>
                        <a:latin typeface="Century Gothic" panose="020B0502020202020204" pitchFamily="34" charset="0"/>
                      </a:endParaRPr>
                    </a:p>
                    <a:p>
                      <a:pPr marL="0" lvl="0" indent="0" algn="l">
                        <a:lnSpc>
                          <a:spcPct val="100000"/>
                        </a:lnSpc>
                        <a:spcAft>
                          <a:spcPts val="0"/>
                        </a:spcAft>
                        <a:buFont typeface="+mj-lt"/>
                        <a:buNone/>
                      </a:pPr>
                      <a:r>
                        <a:rPr lang="es-ES" sz="1400" b="0" dirty="0" smtClean="0">
                          <a:effectLst/>
                          <a:latin typeface="Century Gothic" panose="020B0502020202020204" pitchFamily="34" charset="0"/>
                          <a:cs typeface="Times New Roman"/>
                        </a:rPr>
                        <a:t>1. Contratar una Valla Publicitaria en una vía principal de Quito.</a:t>
                      </a:r>
                    </a:p>
                    <a:p>
                      <a:pPr marL="342900" lvl="0" indent="-342900" algn="l">
                        <a:lnSpc>
                          <a:spcPct val="100000"/>
                        </a:lnSpc>
                        <a:spcAft>
                          <a:spcPts val="0"/>
                        </a:spcAft>
                        <a:buFont typeface="+mj-lt"/>
                        <a:buAutoNum type="arabicPeriod"/>
                      </a:pPr>
                      <a:endParaRPr lang="es-ES" sz="1400" b="0" dirty="0">
                        <a:effectLst/>
                        <a:latin typeface="Century Gothic" panose="020B0502020202020204" pitchFamily="34" charset="0"/>
                      </a:endParaRPr>
                    </a:p>
                  </a:txBody>
                  <a:tcPr marL="68580" marR="68580" marT="0" marB="0"/>
                </a:tc>
                <a:tc>
                  <a:txBody>
                    <a:bodyPr/>
                    <a:lstStyle/>
                    <a:p>
                      <a:pPr algn="ctr">
                        <a:lnSpc>
                          <a:spcPct val="150000"/>
                        </a:lnSpc>
                        <a:spcAft>
                          <a:spcPts val="0"/>
                        </a:spcAft>
                      </a:pPr>
                      <a:r>
                        <a:rPr lang="es-ES" sz="1400" dirty="0" smtClean="0">
                          <a:effectLst/>
                          <a:latin typeface="Century Gothic" panose="020B0502020202020204" pitchFamily="34" charset="0"/>
                          <a:cs typeface="Times New Roman"/>
                        </a:rPr>
                        <a:t>Octubre</a:t>
                      </a:r>
                      <a:r>
                        <a:rPr lang="es-ES" sz="1400" baseline="0" dirty="0" smtClean="0">
                          <a:effectLst/>
                          <a:latin typeface="Century Gothic" panose="020B0502020202020204" pitchFamily="34" charset="0"/>
                          <a:cs typeface="Times New Roman"/>
                        </a:rPr>
                        <a:t> </a:t>
                      </a:r>
                      <a:r>
                        <a:rPr lang="es-ES" sz="1400" dirty="0" smtClean="0">
                          <a:effectLst/>
                          <a:latin typeface="Century Gothic" panose="020B0502020202020204" pitchFamily="34" charset="0"/>
                          <a:cs typeface="Times New Roman"/>
                        </a:rPr>
                        <a:t> 2015</a:t>
                      </a:r>
                      <a:endParaRPr lang="es-ES" sz="1400" dirty="0">
                        <a:effectLst/>
                        <a:latin typeface="Century Gothic" panose="020B0502020202020204" pitchFamily="34" charset="0"/>
                      </a:endParaRPr>
                    </a:p>
                  </a:txBody>
                  <a:tcPr marL="68580" marR="68580" marT="0" marB="0" anchor="ctr"/>
                </a:tc>
                <a:tc>
                  <a:txBody>
                    <a:bodyPr/>
                    <a:lstStyle/>
                    <a:p>
                      <a:pPr algn="ctr">
                        <a:lnSpc>
                          <a:spcPct val="150000"/>
                        </a:lnSpc>
                        <a:spcAft>
                          <a:spcPts val="0"/>
                        </a:spcAft>
                      </a:pPr>
                      <a:r>
                        <a:rPr lang="es-ES" sz="1400">
                          <a:effectLst/>
                          <a:latin typeface="Century Gothic" panose="020B0502020202020204" pitchFamily="34" charset="0"/>
                          <a:cs typeface="Times New Roman"/>
                        </a:rPr>
                        <a:t>$6.000</a:t>
                      </a:r>
                      <a:endParaRPr lang="es-ES" sz="1400">
                        <a:effectLst/>
                        <a:latin typeface="Century Gothic" panose="020B0502020202020204" pitchFamily="34" charset="0"/>
                      </a:endParaRPr>
                    </a:p>
                  </a:txBody>
                  <a:tcPr marL="68580" marR="68580" marT="0" marB="0" anchor="ctr"/>
                </a:tc>
              </a:tr>
              <a:tr h="0">
                <a:tc>
                  <a:txBody>
                    <a:bodyPr/>
                    <a:lstStyle/>
                    <a:p>
                      <a:pPr algn="l">
                        <a:lnSpc>
                          <a:spcPct val="100000"/>
                        </a:lnSpc>
                        <a:spcAft>
                          <a:spcPts val="0"/>
                        </a:spcAft>
                      </a:pPr>
                      <a:r>
                        <a:rPr lang="es-ES" sz="1400" b="0" dirty="0">
                          <a:effectLst/>
                          <a:latin typeface="Century Gothic" panose="020B0502020202020204" pitchFamily="34" charset="0"/>
                          <a:cs typeface="Times New Roman"/>
                        </a:rPr>
                        <a:t> </a:t>
                      </a:r>
                      <a:endParaRPr lang="es-ES" sz="1400" b="0" dirty="0">
                        <a:effectLst/>
                        <a:latin typeface="Century Gothic" panose="020B0502020202020204" pitchFamily="34" charset="0"/>
                      </a:endParaRPr>
                    </a:p>
                    <a:p>
                      <a:pPr marL="0" lvl="0" indent="0" algn="l">
                        <a:lnSpc>
                          <a:spcPct val="100000"/>
                        </a:lnSpc>
                        <a:spcAft>
                          <a:spcPts val="0"/>
                        </a:spcAft>
                        <a:buFont typeface="+mj-lt"/>
                        <a:buNone/>
                      </a:pPr>
                      <a:r>
                        <a:rPr lang="es-ES" sz="1400" b="0" dirty="0" smtClean="0">
                          <a:effectLst/>
                          <a:latin typeface="Century Gothic" panose="020B0502020202020204" pitchFamily="34" charset="0"/>
                          <a:cs typeface="Times New Roman"/>
                        </a:rPr>
                        <a:t>2. </a:t>
                      </a:r>
                      <a:r>
                        <a:rPr lang="es-ES" sz="1400" b="0" dirty="0" err="1" smtClean="0">
                          <a:effectLst/>
                          <a:latin typeface="Century Gothic" panose="020B0502020202020204" pitchFamily="34" charset="0"/>
                          <a:cs typeface="Times New Roman"/>
                        </a:rPr>
                        <a:t>Brandeo</a:t>
                      </a:r>
                      <a:r>
                        <a:rPr lang="es-ES" sz="1400" b="0" dirty="0" smtClean="0">
                          <a:effectLst/>
                          <a:latin typeface="Century Gothic" panose="020B0502020202020204" pitchFamily="34" charset="0"/>
                          <a:cs typeface="Times New Roman"/>
                        </a:rPr>
                        <a:t> </a:t>
                      </a:r>
                      <a:r>
                        <a:rPr lang="es-ES" sz="1400" b="0" dirty="0">
                          <a:effectLst/>
                          <a:latin typeface="Century Gothic" panose="020B0502020202020204" pitchFamily="34" charset="0"/>
                          <a:cs typeface="Times New Roman"/>
                        </a:rPr>
                        <a:t>de las dos nuevas ambulancias para aprovechar el espacio y posicionar la marca de la Comunidad </a:t>
                      </a:r>
                      <a:r>
                        <a:rPr lang="es-ES" sz="1400" b="0" dirty="0" smtClean="0">
                          <a:effectLst/>
                          <a:latin typeface="Century Gothic" panose="020B0502020202020204" pitchFamily="34" charset="0"/>
                          <a:cs typeface="Times New Roman"/>
                        </a:rPr>
                        <a:t>Terapéutica</a:t>
                      </a:r>
                    </a:p>
                    <a:p>
                      <a:pPr marL="342900" lvl="0" indent="-342900" algn="l">
                        <a:lnSpc>
                          <a:spcPct val="100000"/>
                        </a:lnSpc>
                        <a:spcAft>
                          <a:spcPts val="0"/>
                        </a:spcAft>
                        <a:buFont typeface="+mj-lt"/>
                        <a:buAutoNum type="arabicPeriod"/>
                      </a:pPr>
                      <a:endParaRPr lang="es-ES" sz="1400" b="0" dirty="0">
                        <a:effectLst/>
                        <a:latin typeface="Century Gothic" panose="020B0502020202020204" pitchFamily="34" charset="0"/>
                      </a:endParaRPr>
                    </a:p>
                  </a:txBody>
                  <a:tcPr marL="68580" marR="68580" marT="0" marB="0"/>
                </a:tc>
                <a:tc>
                  <a:txBody>
                    <a:bodyPr/>
                    <a:lstStyle/>
                    <a:p>
                      <a:pPr algn="ctr">
                        <a:lnSpc>
                          <a:spcPct val="150000"/>
                        </a:lnSpc>
                        <a:spcAft>
                          <a:spcPts val="0"/>
                        </a:spcAft>
                      </a:pPr>
                      <a:r>
                        <a:rPr lang="es-ES" sz="1400" dirty="0" smtClean="0">
                          <a:effectLst/>
                          <a:latin typeface="Century Gothic" panose="020B0502020202020204" pitchFamily="34" charset="0"/>
                          <a:cs typeface="Times New Roman"/>
                        </a:rPr>
                        <a:t>Septiembre 2015</a:t>
                      </a:r>
                      <a:endParaRPr lang="es-ES" sz="1400" dirty="0">
                        <a:effectLst/>
                        <a:latin typeface="Century Gothic" panose="020B0502020202020204" pitchFamily="34" charset="0"/>
                      </a:endParaRPr>
                    </a:p>
                  </a:txBody>
                  <a:tcPr marL="68580" marR="68580" marT="0" marB="0" anchor="ctr"/>
                </a:tc>
                <a:tc>
                  <a:txBody>
                    <a:bodyPr/>
                    <a:lstStyle/>
                    <a:p>
                      <a:pPr algn="ctr">
                        <a:lnSpc>
                          <a:spcPct val="150000"/>
                        </a:lnSpc>
                        <a:spcAft>
                          <a:spcPts val="0"/>
                        </a:spcAft>
                      </a:pPr>
                      <a:r>
                        <a:rPr lang="es-ES" sz="1400" dirty="0">
                          <a:effectLst/>
                          <a:latin typeface="Century Gothic" panose="020B0502020202020204" pitchFamily="34" charset="0"/>
                          <a:cs typeface="Times New Roman"/>
                        </a:rPr>
                        <a:t>$1.000</a:t>
                      </a:r>
                      <a:endParaRPr lang="es-ES" sz="1400" dirty="0">
                        <a:effectLst/>
                        <a:latin typeface="Century Gothic" panose="020B0502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5843009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119534"/>
            <a:ext cx="6336704" cy="1077218"/>
          </a:xfrm>
          <a:prstGeom prst="rect">
            <a:avLst/>
          </a:prstGeom>
          <a:noFill/>
        </p:spPr>
        <p:txBody>
          <a:bodyPr wrap="square" rtlCol="0">
            <a:spAutoFit/>
          </a:bodyPr>
          <a:lstStyle/>
          <a:p>
            <a:r>
              <a:rPr lang="es-ES" sz="3200" b="1" dirty="0" smtClean="0">
                <a:latin typeface="Century Gothic" panose="020B0502020202020204" pitchFamily="34" charset="0"/>
              </a:rPr>
              <a:t>PRESUPUESTO DEL MIX DE MARKETING</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graphicFrame>
        <p:nvGraphicFramePr>
          <p:cNvPr id="3" name="2 Tabla"/>
          <p:cNvGraphicFramePr>
            <a:graphicFrameLocks noGrp="1"/>
          </p:cNvGraphicFramePr>
          <p:nvPr>
            <p:extLst>
              <p:ext uri="{D42A27DB-BD31-4B8C-83A1-F6EECF244321}">
                <p14:modId xmlns:p14="http://schemas.microsoft.com/office/powerpoint/2010/main" val="3111762928"/>
              </p:ext>
            </p:extLst>
          </p:nvPr>
        </p:nvGraphicFramePr>
        <p:xfrm>
          <a:off x="1619672" y="1988840"/>
          <a:ext cx="5190843" cy="3840480"/>
        </p:xfrm>
        <a:graphic>
          <a:graphicData uri="http://schemas.openxmlformats.org/drawingml/2006/table">
            <a:tbl>
              <a:tblPr firstRow="1" firstCol="1" bandRow="1">
                <a:tableStyleId>{F2DE63D5-997A-4646-A377-4702673A728D}</a:tableStyleId>
              </a:tblPr>
              <a:tblGrid>
                <a:gridCol w="3522123"/>
                <a:gridCol w="1668720"/>
              </a:tblGrid>
              <a:tr h="226298">
                <a:tc>
                  <a:txBody>
                    <a:bodyPr/>
                    <a:lstStyle/>
                    <a:p>
                      <a:pPr algn="ctr">
                        <a:lnSpc>
                          <a:spcPct val="200000"/>
                        </a:lnSpc>
                        <a:spcAft>
                          <a:spcPts val="0"/>
                        </a:spcAft>
                      </a:pPr>
                      <a:r>
                        <a:rPr lang="es-EC" sz="1800" dirty="0">
                          <a:effectLst/>
                          <a:latin typeface="Century Gothic" panose="020B0502020202020204" pitchFamily="34" charset="0"/>
                        </a:rPr>
                        <a:t>MIX DE MARKETING</a:t>
                      </a:r>
                      <a:endParaRPr lang="es-ES" sz="1800" dirty="0">
                        <a:effectLst/>
                        <a:latin typeface="Century Gothic" panose="020B0502020202020204" pitchFamily="34" charset="0"/>
                        <a:ea typeface="Calibri"/>
                        <a:cs typeface="Times New Roman"/>
                      </a:endParaRPr>
                    </a:p>
                  </a:txBody>
                  <a:tcPr marL="21215" marR="21215" marT="0" marB="0" anchor="ctr"/>
                </a:tc>
                <a:tc>
                  <a:txBody>
                    <a:bodyPr/>
                    <a:lstStyle/>
                    <a:p>
                      <a:pPr algn="ctr">
                        <a:lnSpc>
                          <a:spcPct val="200000"/>
                        </a:lnSpc>
                        <a:spcAft>
                          <a:spcPts val="0"/>
                        </a:spcAft>
                      </a:pPr>
                      <a:r>
                        <a:rPr lang="es-EC" sz="1800" dirty="0">
                          <a:effectLst/>
                          <a:latin typeface="Century Gothic" panose="020B0502020202020204" pitchFamily="34" charset="0"/>
                        </a:rPr>
                        <a:t>PRESUPUESTO</a:t>
                      </a:r>
                      <a:endParaRPr lang="es-ES" sz="1800" dirty="0">
                        <a:effectLst/>
                        <a:latin typeface="Century Gothic" panose="020B0502020202020204" pitchFamily="34" charset="0"/>
                      </a:endParaRPr>
                    </a:p>
                    <a:p>
                      <a:pPr algn="ctr">
                        <a:lnSpc>
                          <a:spcPct val="200000"/>
                        </a:lnSpc>
                        <a:spcAft>
                          <a:spcPts val="0"/>
                        </a:spcAft>
                      </a:pPr>
                      <a:r>
                        <a:rPr lang="es-EC" sz="1800" dirty="0">
                          <a:effectLst/>
                          <a:latin typeface="Century Gothic" panose="020B0502020202020204" pitchFamily="34" charset="0"/>
                        </a:rPr>
                        <a:t>TOTAL</a:t>
                      </a:r>
                      <a:endParaRPr lang="es-ES" sz="1800" dirty="0">
                        <a:effectLst/>
                        <a:latin typeface="Century Gothic" panose="020B0502020202020204" pitchFamily="34" charset="0"/>
                        <a:ea typeface="Calibri"/>
                        <a:cs typeface="Times New Roman"/>
                      </a:endParaRPr>
                    </a:p>
                  </a:txBody>
                  <a:tcPr marL="21215" marR="21215" marT="0" marB="0" anchor="ctr"/>
                </a:tc>
              </a:tr>
              <a:tr h="452596">
                <a:tc>
                  <a:txBody>
                    <a:bodyPr/>
                    <a:lstStyle/>
                    <a:p>
                      <a:pPr algn="ctr">
                        <a:lnSpc>
                          <a:spcPct val="200000"/>
                        </a:lnSpc>
                        <a:spcAft>
                          <a:spcPts val="0"/>
                        </a:spcAft>
                      </a:pPr>
                      <a:r>
                        <a:rPr lang="es-EC" sz="1800" b="0" dirty="0">
                          <a:effectLst/>
                          <a:latin typeface="Century Gothic" panose="020B0502020202020204" pitchFamily="34" charset="0"/>
                        </a:rPr>
                        <a:t>PRODUCTO</a:t>
                      </a:r>
                      <a:endParaRPr lang="es-ES" sz="1800" b="0" dirty="0">
                        <a:effectLst/>
                        <a:latin typeface="Century Gothic" panose="020B0502020202020204" pitchFamily="34" charset="0"/>
                        <a:ea typeface="Calibri"/>
                        <a:cs typeface="Times New Roman"/>
                      </a:endParaRPr>
                    </a:p>
                  </a:txBody>
                  <a:tcPr marL="21215" marR="21215" marT="0" marB="0" anchor="ctr"/>
                </a:tc>
                <a:tc>
                  <a:txBody>
                    <a:bodyPr/>
                    <a:lstStyle/>
                    <a:p>
                      <a:pPr algn="ctr">
                        <a:lnSpc>
                          <a:spcPct val="200000"/>
                        </a:lnSpc>
                        <a:spcAft>
                          <a:spcPts val="0"/>
                        </a:spcAft>
                      </a:pPr>
                      <a:r>
                        <a:rPr lang="es-EC" sz="1800" b="0" dirty="0" smtClean="0">
                          <a:effectLst/>
                          <a:latin typeface="Century Gothic" panose="020B0502020202020204" pitchFamily="34" charset="0"/>
                        </a:rPr>
                        <a:t>$ 580,00</a:t>
                      </a:r>
                      <a:endParaRPr lang="es-ES" sz="1800" b="0" dirty="0">
                        <a:effectLst/>
                        <a:latin typeface="Century Gothic" panose="020B0502020202020204" pitchFamily="34" charset="0"/>
                        <a:ea typeface="Calibri"/>
                        <a:cs typeface="Times New Roman"/>
                      </a:endParaRPr>
                    </a:p>
                  </a:txBody>
                  <a:tcPr marL="21215" marR="21215" marT="0" marB="0" anchor="ctr"/>
                </a:tc>
              </a:tr>
              <a:tr h="339447">
                <a:tc>
                  <a:txBody>
                    <a:bodyPr/>
                    <a:lstStyle/>
                    <a:p>
                      <a:pPr algn="ctr">
                        <a:lnSpc>
                          <a:spcPct val="200000"/>
                        </a:lnSpc>
                        <a:spcAft>
                          <a:spcPts val="0"/>
                        </a:spcAft>
                      </a:pPr>
                      <a:r>
                        <a:rPr lang="es-EC" sz="1800" b="0" dirty="0">
                          <a:effectLst/>
                          <a:latin typeface="Century Gothic" panose="020B0502020202020204" pitchFamily="34" charset="0"/>
                        </a:rPr>
                        <a:t>PRECIO</a:t>
                      </a:r>
                      <a:endParaRPr lang="es-ES" sz="1800" b="0" dirty="0">
                        <a:effectLst/>
                        <a:latin typeface="Century Gothic" panose="020B0502020202020204" pitchFamily="34" charset="0"/>
                        <a:ea typeface="Calibri"/>
                        <a:cs typeface="Times New Roman"/>
                      </a:endParaRPr>
                    </a:p>
                  </a:txBody>
                  <a:tcPr marL="21215" marR="21215" marT="0" marB="0" anchor="ctr"/>
                </a:tc>
                <a:tc>
                  <a:txBody>
                    <a:bodyPr/>
                    <a:lstStyle/>
                    <a:p>
                      <a:pPr algn="ctr">
                        <a:lnSpc>
                          <a:spcPct val="200000"/>
                        </a:lnSpc>
                        <a:spcAft>
                          <a:spcPts val="0"/>
                        </a:spcAft>
                      </a:pPr>
                      <a:r>
                        <a:rPr lang="es-EC" sz="1800" b="0" dirty="0">
                          <a:effectLst/>
                          <a:latin typeface="Century Gothic" panose="020B0502020202020204" pitchFamily="34" charset="0"/>
                        </a:rPr>
                        <a:t>$ 100,00</a:t>
                      </a:r>
                      <a:endParaRPr lang="es-ES" sz="1800" b="0" dirty="0">
                        <a:effectLst/>
                        <a:latin typeface="Century Gothic" panose="020B0502020202020204" pitchFamily="34" charset="0"/>
                        <a:ea typeface="Calibri"/>
                        <a:cs typeface="Times New Roman"/>
                      </a:endParaRPr>
                    </a:p>
                  </a:txBody>
                  <a:tcPr marL="21215" marR="21215" marT="0" marB="0" anchor="ctr"/>
                </a:tc>
              </a:tr>
              <a:tr h="452596">
                <a:tc>
                  <a:txBody>
                    <a:bodyPr/>
                    <a:lstStyle/>
                    <a:p>
                      <a:pPr algn="ctr">
                        <a:lnSpc>
                          <a:spcPct val="200000"/>
                        </a:lnSpc>
                        <a:spcAft>
                          <a:spcPts val="0"/>
                        </a:spcAft>
                      </a:pPr>
                      <a:r>
                        <a:rPr lang="es-EC" sz="1800" b="0" dirty="0">
                          <a:effectLst/>
                          <a:latin typeface="Century Gothic" panose="020B0502020202020204" pitchFamily="34" charset="0"/>
                        </a:rPr>
                        <a:t>PLAZA</a:t>
                      </a:r>
                      <a:endParaRPr lang="es-ES" sz="1800" b="0" dirty="0">
                        <a:effectLst/>
                        <a:latin typeface="Century Gothic" panose="020B0502020202020204" pitchFamily="34" charset="0"/>
                        <a:ea typeface="Calibri"/>
                        <a:cs typeface="Times New Roman"/>
                      </a:endParaRPr>
                    </a:p>
                  </a:txBody>
                  <a:tcPr marL="21215" marR="21215" marT="0" marB="0" anchor="ctr"/>
                </a:tc>
                <a:tc>
                  <a:txBody>
                    <a:bodyPr/>
                    <a:lstStyle/>
                    <a:p>
                      <a:pPr algn="ctr">
                        <a:lnSpc>
                          <a:spcPct val="200000"/>
                        </a:lnSpc>
                        <a:spcAft>
                          <a:spcPts val="0"/>
                        </a:spcAft>
                      </a:pPr>
                      <a:r>
                        <a:rPr lang="es-EC" sz="1800" b="0" dirty="0">
                          <a:effectLst/>
                          <a:latin typeface="Century Gothic" panose="020B0502020202020204" pitchFamily="34" charset="0"/>
                        </a:rPr>
                        <a:t>$ </a:t>
                      </a:r>
                      <a:r>
                        <a:rPr lang="es-EC" sz="1800" b="0" dirty="0" smtClean="0">
                          <a:effectLst/>
                          <a:latin typeface="Century Gothic" panose="020B0502020202020204" pitchFamily="34" charset="0"/>
                        </a:rPr>
                        <a:t>40.350,00</a:t>
                      </a:r>
                      <a:endParaRPr lang="es-ES" sz="1800" b="0" dirty="0">
                        <a:effectLst/>
                        <a:latin typeface="Century Gothic" panose="020B0502020202020204" pitchFamily="34" charset="0"/>
                        <a:ea typeface="Calibri"/>
                        <a:cs typeface="Times New Roman"/>
                      </a:endParaRPr>
                    </a:p>
                  </a:txBody>
                  <a:tcPr marL="21215" marR="21215" marT="0" marB="0" anchor="ctr"/>
                </a:tc>
              </a:tr>
              <a:tr h="452596">
                <a:tc>
                  <a:txBody>
                    <a:bodyPr/>
                    <a:lstStyle/>
                    <a:p>
                      <a:pPr algn="ctr">
                        <a:lnSpc>
                          <a:spcPct val="200000"/>
                        </a:lnSpc>
                        <a:spcAft>
                          <a:spcPts val="0"/>
                        </a:spcAft>
                      </a:pPr>
                      <a:r>
                        <a:rPr lang="es-EC" sz="1800" b="0" dirty="0">
                          <a:effectLst/>
                          <a:latin typeface="Century Gothic" panose="020B0502020202020204" pitchFamily="34" charset="0"/>
                        </a:rPr>
                        <a:t>PROMOCIÓN</a:t>
                      </a:r>
                      <a:endParaRPr lang="es-ES" sz="1800" b="0" dirty="0">
                        <a:effectLst/>
                        <a:latin typeface="Century Gothic" panose="020B0502020202020204" pitchFamily="34" charset="0"/>
                        <a:ea typeface="Calibri"/>
                        <a:cs typeface="Times New Roman"/>
                      </a:endParaRPr>
                    </a:p>
                  </a:txBody>
                  <a:tcPr marL="21215" marR="21215" marT="0" marB="0" anchor="ctr"/>
                </a:tc>
                <a:tc>
                  <a:txBody>
                    <a:bodyPr/>
                    <a:lstStyle/>
                    <a:p>
                      <a:pPr algn="ctr">
                        <a:lnSpc>
                          <a:spcPct val="200000"/>
                        </a:lnSpc>
                        <a:spcAft>
                          <a:spcPts val="0"/>
                        </a:spcAft>
                      </a:pPr>
                      <a:r>
                        <a:rPr lang="es-EC" sz="1800" b="0" dirty="0">
                          <a:effectLst/>
                          <a:latin typeface="Century Gothic" panose="020B0502020202020204" pitchFamily="34" charset="0"/>
                        </a:rPr>
                        <a:t>$ </a:t>
                      </a:r>
                      <a:r>
                        <a:rPr lang="es-EC" sz="1800" b="0" dirty="0" smtClean="0">
                          <a:effectLst/>
                          <a:latin typeface="Century Gothic" panose="020B0502020202020204" pitchFamily="34" charset="0"/>
                        </a:rPr>
                        <a:t>10.200,00</a:t>
                      </a:r>
                      <a:endParaRPr lang="es-ES" sz="1800" b="0" dirty="0">
                        <a:effectLst/>
                        <a:latin typeface="Century Gothic" panose="020B0502020202020204" pitchFamily="34" charset="0"/>
                        <a:ea typeface="Calibri"/>
                        <a:cs typeface="Times New Roman"/>
                      </a:endParaRPr>
                    </a:p>
                  </a:txBody>
                  <a:tcPr marL="21215" marR="21215" marT="0" marB="0" anchor="ctr"/>
                </a:tc>
              </a:tr>
              <a:tr h="113149">
                <a:tc>
                  <a:txBody>
                    <a:bodyPr/>
                    <a:lstStyle/>
                    <a:p>
                      <a:pPr algn="ctr">
                        <a:lnSpc>
                          <a:spcPct val="200000"/>
                        </a:lnSpc>
                        <a:spcAft>
                          <a:spcPts val="0"/>
                        </a:spcAft>
                      </a:pPr>
                      <a:r>
                        <a:rPr lang="es-ES" sz="1800" b="1" dirty="0">
                          <a:solidFill>
                            <a:schemeClr val="bg1"/>
                          </a:solidFill>
                          <a:effectLst/>
                          <a:latin typeface="Century Gothic" panose="020B0502020202020204" pitchFamily="34" charset="0"/>
                        </a:rPr>
                        <a:t>PRESUPUESTO TOTAL</a:t>
                      </a:r>
                      <a:endParaRPr lang="es-ES" sz="1800" b="1" dirty="0">
                        <a:solidFill>
                          <a:schemeClr val="bg1"/>
                        </a:solidFill>
                        <a:effectLst/>
                        <a:latin typeface="Century Gothic" panose="020B0502020202020204" pitchFamily="34" charset="0"/>
                        <a:ea typeface="Calibri"/>
                        <a:cs typeface="Times New Roman"/>
                      </a:endParaRPr>
                    </a:p>
                  </a:txBody>
                  <a:tcPr marL="21215" marR="21215" marT="0" marB="0" anchor="ctr">
                    <a:solidFill>
                      <a:schemeClr val="bg1">
                        <a:lumMod val="50000"/>
                      </a:schemeClr>
                    </a:solidFill>
                  </a:tcPr>
                </a:tc>
                <a:tc>
                  <a:txBody>
                    <a:bodyPr/>
                    <a:lstStyle/>
                    <a:p>
                      <a:pPr algn="ctr">
                        <a:lnSpc>
                          <a:spcPct val="200000"/>
                        </a:lnSpc>
                        <a:spcAft>
                          <a:spcPts val="0"/>
                        </a:spcAft>
                      </a:pPr>
                      <a:r>
                        <a:rPr lang="es-EC" sz="1800" b="1" dirty="0">
                          <a:solidFill>
                            <a:schemeClr val="bg1"/>
                          </a:solidFill>
                          <a:effectLst/>
                          <a:latin typeface="Century Gothic" panose="020B0502020202020204" pitchFamily="34" charset="0"/>
                        </a:rPr>
                        <a:t>$ 51.230,00</a:t>
                      </a:r>
                      <a:endParaRPr lang="es-ES" sz="1800" b="1" dirty="0">
                        <a:solidFill>
                          <a:schemeClr val="bg1"/>
                        </a:solidFill>
                        <a:effectLst/>
                        <a:latin typeface="Century Gothic" panose="020B0502020202020204" pitchFamily="34" charset="0"/>
                        <a:ea typeface="Calibri"/>
                        <a:cs typeface="Times New Roman"/>
                      </a:endParaRPr>
                    </a:p>
                  </a:txBody>
                  <a:tcPr marL="21215" marR="21215" marT="0" marB="0" anchor="ctr">
                    <a:solidFill>
                      <a:schemeClr val="bg1">
                        <a:lumMod val="50000"/>
                      </a:schemeClr>
                    </a:solidFill>
                  </a:tcPr>
                </a:tc>
              </a:tr>
            </a:tbl>
          </a:graphicData>
        </a:graphic>
      </p:graphicFrame>
    </p:spTree>
    <p:extLst>
      <p:ext uri="{BB962C8B-B14F-4D97-AF65-F5344CB8AC3E}">
        <p14:creationId xmlns:p14="http://schemas.microsoft.com/office/powerpoint/2010/main" val="32718172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260648"/>
            <a:ext cx="6336704" cy="584775"/>
          </a:xfrm>
          <a:prstGeom prst="rect">
            <a:avLst/>
          </a:prstGeom>
          <a:noFill/>
        </p:spPr>
        <p:txBody>
          <a:bodyPr wrap="square" rtlCol="0">
            <a:spAutoFit/>
          </a:bodyPr>
          <a:lstStyle/>
          <a:p>
            <a:r>
              <a:rPr lang="es-ES" sz="3200" b="1" dirty="0" smtClean="0">
                <a:latin typeface="Century Gothic" panose="020B0502020202020204" pitchFamily="34" charset="0"/>
              </a:rPr>
              <a:t>EVALUACIÓN FINANCIERA</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graphicFrame>
        <p:nvGraphicFramePr>
          <p:cNvPr id="6" name="5 Objeto"/>
          <p:cNvGraphicFramePr>
            <a:graphicFrameLocks noChangeAspect="1"/>
          </p:cNvGraphicFramePr>
          <p:nvPr>
            <p:extLst>
              <p:ext uri="{D42A27DB-BD31-4B8C-83A1-F6EECF244321}">
                <p14:modId xmlns:p14="http://schemas.microsoft.com/office/powerpoint/2010/main" val="809801156"/>
              </p:ext>
            </p:extLst>
          </p:nvPr>
        </p:nvGraphicFramePr>
        <p:xfrm>
          <a:off x="395536" y="1645121"/>
          <a:ext cx="8352928" cy="4808215"/>
        </p:xfrm>
        <a:graphic>
          <a:graphicData uri="http://schemas.openxmlformats.org/presentationml/2006/ole">
            <mc:AlternateContent xmlns:mc="http://schemas.openxmlformats.org/markup-compatibility/2006">
              <mc:Choice xmlns:v="urn:schemas-microsoft-com:vml" Requires="v">
                <p:oleObj spid="_x0000_s14357" name="Hoja de cálculo" r:id="rId5" imgW="5324364" imgH="4448235" progId="Excel.Sheet.12">
                  <p:embed/>
                </p:oleObj>
              </mc:Choice>
              <mc:Fallback>
                <p:oleObj name="Hoja de cálculo" r:id="rId5" imgW="5324364" imgH="4448235" progId="Excel.Sheet.12">
                  <p:embed/>
                  <p:pic>
                    <p:nvPicPr>
                      <p:cNvPr id="0" name=""/>
                      <p:cNvPicPr/>
                      <p:nvPr/>
                    </p:nvPicPr>
                    <p:blipFill>
                      <a:blip r:embed="rId6"/>
                      <a:stretch>
                        <a:fillRect/>
                      </a:stretch>
                    </p:blipFill>
                    <p:spPr>
                      <a:xfrm>
                        <a:off x="395536" y="1645121"/>
                        <a:ext cx="8352928" cy="4808215"/>
                      </a:xfrm>
                      <a:prstGeom prst="rect">
                        <a:avLst/>
                      </a:prstGeom>
                    </p:spPr>
                  </p:pic>
                </p:oleObj>
              </mc:Fallback>
            </mc:AlternateContent>
          </a:graphicData>
        </a:graphic>
      </p:graphicFrame>
    </p:spTree>
    <p:extLst>
      <p:ext uri="{BB962C8B-B14F-4D97-AF65-F5344CB8AC3E}">
        <p14:creationId xmlns:p14="http://schemas.microsoft.com/office/powerpoint/2010/main" val="945529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3 CuadroTexto"/>
          <p:cNvSpPr txBox="1"/>
          <p:nvPr/>
        </p:nvSpPr>
        <p:spPr>
          <a:xfrm>
            <a:off x="179512" y="297791"/>
            <a:ext cx="4968552" cy="646331"/>
          </a:xfrm>
          <a:prstGeom prst="rect">
            <a:avLst/>
          </a:prstGeom>
          <a:noFill/>
        </p:spPr>
        <p:txBody>
          <a:bodyPr wrap="square" rtlCol="0">
            <a:spAutoFit/>
          </a:bodyPr>
          <a:lstStyle/>
          <a:p>
            <a:r>
              <a:rPr lang="es-ES" sz="3600" b="1" dirty="0" smtClean="0">
                <a:latin typeface="Century Gothic" panose="020B0502020202020204" pitchFamily="34" charset="0"/>
              </a:rPr>
              <a:t>RESEÑA HISTÓRICA</a:t>
            </a:r>
            <a:endParaRPr lang="es-ES" sz="3600" b="1" dirty="0">
              <a:latin typeface="Century Gothic" panose="020B0502020202020204" pitchFamily="34" charset="0"/>
            </a:endParaRPr>
          </a:p>
        </p:txBody>
      </p:sp>
      <p:sp>
        <p:nvSpPr>
          <p:cNvPr id="5" name="4 CuadroTexto"/>
          <p:cNvSpPr txBox="1"/>
          <p:nvPr/>
        </p:nvSpPr>
        <p:spPr>
          <a:xfrm>
            <a:off x="395536" y="1517883"/>
            <a:ext cx="6552728" cy="83099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s-ES" sz="1600" i="1" dirty="0" smtClean="0">
                <a:latin typeface="Century Gothic" panose="020B0502020202020204" pitchFamily="34" charset="0"/>
              </a:rPr>
              <a:t>Se formó en Octubre de 1.999 por la asociación de dos médicos con especialidad en Psiquiatría</a:t>
            </a:r>
            <a:r>
              <a:rPr lang="es-ES" sz="1600" i="1" dirty="0">
                <a:latin typeface="Century Gothic" panose="020B0502020202020204" pitchFamily="34" charset="0"/>
              </a:rPr>
              <a:t>.</a:t>
            </a:r>
            <a:endParaRPr lang="es-ES" sz="1600" i="1" dirty="0" smtClean="0">
              <a:latin typeface="Century Gothic" panose="020B0502020202020204" pitchFamily="34" charset="0"/>
            </a:endParaRPr>
          </a:p>
        </p:txBody>
      </p:sp>
      <p:pic>
        <p:nvPicPr>
          <p:cNvPr id="15" name="Picture 2" descr="H:\Maestria\TESIS\Tesis maestria\Clinica San José Marina\cOMUNIDAD tERAPEUTICA sAN jOSE mARINA\20131008_1218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333415"/>
            <a:ext cx="1637928" cy="1159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3" descr="H:\Maestria\TESIS\Tesis maestria\Clinica San José Marina\cOMUNIDAD tERAPEUTICA sAN jOSE mARINA\elegidas\20131008_1218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660719"/>
            <a:ext cx="1600439" cy="12003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5" descr="H:\Maestria\TESIS\Tesis maestria\Clinica San José Marina\cOMUNIDAD tERAPEUTICA sAN jOSE mARINA\para triptico\DSC031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5" y="4062260"/>
            <a:ext cx="1600439" cy="11669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3" descr="H:\Maestria\TESIS\Tesis maestria\Clinica San José Marina\images\galeria\photo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0047" y="5373216"/>
            <a:ext cx="1556687" cy="11886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18 CuadroTexto"/>
          <p:cNvSpPr txBox="1"/>
          <p:nvPr/>
        </p:nvSpPr>
        <p:spPr>
          <a:xfrm>
            <a:off x="395536" y="2588711"/>
            <a:ext cx="6552728" cy="120032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s-ES" sz="1600" i="1" dirty="0" smtClean="0">
                <a:latin typeface="Century Gothic" panose="020B0502020202020204" pitchFamily="34" charset="0"/>
              </a:rPr>
              <a:t>Desde un inicio se constituyó con el interés común de formar una clínica médica especializada en prestar servicios de rehabilitación mental.</a:t>
            </a:r>
          </a:p>
        </p:txBody>
      </p:sp>
      <p:sp>
        <p:nvSpPr>
          <p:cNvPr id="20" name="19 CuadroTexto"/>
          <p:cNvSpPr txBox="1"/>
          <p:nvPr/>
        </p:nvSpPr>
        <p:spPr>
          <a:xfrm>
            <a:off x="395536" y="4145012"/>
            <a:ext cx="6552728" cy="230832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s-ES" sz="1600" i="1" dirty="0" smtClean="0">
                <a:latin typeface="Century Gothic" panose="020B0502020202020204" pitchFamily="34" charset="0"/>
              </a:rPr>
              <a:t>Con el transcurso del tiempo y con la experiencia adquirida se decidió expandir sus operaciones en el año 2.010 bajo el nombre de Comunidad Terapéutica “San José Marina” brindando sus servicios en instalaciones que ayuden a cumplir el objetivo con el cual fue constituida de ayudar al paciente y reinsertarlo en la sociedad.</a:t>
            </a:r>
          </a:p>
        </p:txBody>
      </p:sp>
    </p:spTree>
    <p:extLst>
      <p:ext uri="{BB962C8B-B14F-4D97-AF65-F5344CB8AC3E}">
        <p14:creationId xmlns:p14="http://schemas.microsoft.com/office/powerpoint/2010/main" val="3333409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260648"/>
            <a:ext cx="6336704" cy="584775"/>
          </a:xfrm>
          <a:prstGeom prst="rect">
            <a:avLst/>
          </a:prstGeom>
          <a:noFill/>
        </p:spPr>
        <p:txBody>
          <a:bodyPr wrap="square" rtlCol="0">
            <a:spAutoFit/>
          </a:bodyPr>
          <a:lstStyle/>
          <a:p>
            <a:r>
              <a:rPr lang="es-ES" sz="3200" b="1" dirty="0" smtClean="0">
                <a:latin typeface="Century Gothic" panose="020B0502020202020204" pitchFamily="34" charset="0"/>
              </a:rPr>
              <a:t>EVALUACIÓN FINANCIERA</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graphicFrame>
        <p:nvGraphicFramePr>
          <p:cNvPr id="7" name="6 Objeto"/>
          <p:cNvGraphicFramePr>
            <a:graphicFrameLocks noChangeAspect="1"/>
          </p:cNvGraphicFramePr>
          <p:nvPr>
            <p:extLst>
              <p:ext uri="{D42A27DB-BD31-4B8C-83A1-F6EECF244321}">
                <p14:modId xmlns:p14="http://schemas.microsoft.com/office/powerpoint/2010/main" val="3000981254"/>
              </p:ext>
            </p:extLst>
          </p:nvPr>
        </p:nvGraphicFramePr>
        <p:xfrm>
          <a:off x="2244863" y="1988840"/>
          <a:ext cx="4654274" cy="3096344"/>
        </p:xfrm>
        <a:graphic>
          <a:graphicData uri="http://schemas.openxmlformats.org/presentationml/2006/ole">
            <mc:AlternateContent xmlns:mc="http://schemas.openxmlformats.org/markup-compatibility/2006">
              <mc:Choice xmlns:v="urn:schemas-microsoft-com:vml" Requires="v">
                <p:oleObj spid="_x0000_s15393" name="Hoja de cálculo" r:id="rId5" imgW="2647984" imgH="1762057" progId="Excel.Sheet.12">
                  <p:embed/>
                </p:oleObj>
              </mc:Choice>
              <mc:Fallback>
                <p:oleObj name="Hoja de cálculo" r:id="rId5" imgW="2647984" imgH="1762057" progId="Excel.Sheet.12">
                  <p:embed/>
                  <p:pic>
                    <p:nvPicPr>
                      <p:cNvPr id="0" name=""/>
                      <p:cNvPicPr/>
                      <p:nvPr/>
                    </p:nvPicPr>
                    <p:blipFill>
                      <a:blip r:embed="rId6"/>
                      <a:stretch>
                        <a:fillRect/>
                      </a:stretch>
                    </p:blipFill>
                    <p:spPr>
                      <a:xfrm>
                        <a:off x="2244863" y="1988840"/>
                        <a:ext cx="4654274" cy="3096344"/>
                      </a:xfrm>
                      <a:prstGeom prst="rect">
                        <a:avLst/>
                      </a:prstGeom>
                    </p:spPr>
                  </p:pic>
                </p:oleObj>
              </mc:Fallback>
            </mc:AlternateContent>
          </a:graphicData>
        </a:graphic>
      </p:graphicFrame>
    </p:spTree>
    <p:extLst>
      <p:ext uri="{BB962C8B-B14F-4D97-AF65-F5344CB8AC3E}">
        <p14:creationId xmlns:p14="http://schemas.microsoft.com/office/powerpoint/2010/main" val="2020965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119534"/>
            <a:ext cx="6336704" cy="1077218"/>
          </a:xfrm>
          <a:prstGeom prst="rect">
            <a:avLst/>
          </a:prstGeom>
          <a:noFill/>
        </p:spPr>
        <p:txBody>
          <a:bodyPr wrap="square" rtlCol="0">
            <a:spAutoFit/>
          </a:bodyPr>
          <a:lstStyle/>
          <a:p>
            <a:r>
              <a:rPr lang="es-ES" sz="3200" b="1" dirty="0" smtClean="0">
                <a:latin typeface="Century Gothic" panose="020B0502020202020204" pitchFamily="34" charset="0"/>
              </a:rPr>
              <a:t>CONCLUSIONES Y RECOMENDACIONES</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4 CuadroTexto"/>
          <p:cNvSpPr txBox="1"/>
          <p:nvPr/>
        </p:nvSpPr>
        <p:spPr>
          <a:xfrm>
            <a:off x="179512" y="1409809"/>
            <a:ext cx="8568952" cy="338554"/>
          </a:xfrm>
          <a:prstGeom prst="rect">
            <a:avLst/>
          </a:prstGeom>
          <a:noFill/>
        </p:spPr>
        <p:txBody>
          <a:bodyPr wrap="square" rtlCol="0">
            <a:spAutoFit/>
          </a:bodyPr>
          <a:lstStyle/>
          <a:p>
            <a:pPr marL="285750" indent="-285750">
              <a:buFont typeface="Wingdings" panose="05000000000000000000" pitchFamily="2" charset="2"/>
              <a:buChar char="q"/>
            </a:pPr>
            <a:r>
              <a:rPr lang="es-ES" sz="1600" b="1" dirty="0" smtClean="0">
                <a:latin typeface="Century Gothic" panose="020B0502020202020204" pitchFamily="34" charset="0"/>
              </a:rPr>
              <a:t>CONCLUSIONES</a:t>
            </a:r>
            <a:endParaRPr lang="es-ES" sz="1600" b="1" dirty="0">
              <a:latin typeface="Century Gothic" panose="020B0502020202020204" pitchFamily="34" charset="0"/>
            </a:endParaRPr>
          </a:p>
        </p:txBody>
      </p:sp>
      <p:sp>
        <p:nvSpPr>
          <p:cNvPr id="6" name="5 CuadroTexto"/>
          <p:cNvSpPr txBox="1"/>
          <p:nvPr/>
        </p:nvSpPr>
        <p:spPr>
          <a:xfrm>
            <a:off x="179512" y="1916832"/>
            <a:ext cx="6624736" cy="4185761"/>
          </a:xfrm>
          <a:prstGeom prst="rect">
            <a:avLst/>
          </a:prstGeom>
          <a:noFill/>
        </p:spPr>
        <p:txBody>
          <a:bodyPr wrap="square" rtlCol="0">
            <a:spAutoFit/>
          </a:bodyPr>
          <a:lstStyle/>
          <a:p>
            <a:pPr marL="342900" indent="-342900" algn="just">
              <a:buFont typeface="+mj-lt"/>
              <a:buAutoNum type="arabicPeriod"/>
            </a:pPr>
            <a:r>
              <a:rPr lang="es-ES" sz="1400" dirty="0" smtClean="0">
                <a:latin typeface="Century Gothic" panose="020B0502020202020204" pitchFamily="34" charset="0"/>
              </a:rPr>
              <a:t>El servicio de Salud mental se ve influenciado por la capacidad adquisitiva de las personas, ya que este tipo de servicio requiere que las personas destinen un valor mensual superior a los $600 dólares</a:t>
            </a:r>
            <a:r>
              <a:rPr lang="es-ES" sz="1400" dirty="0" smtClean="0">
                <a:latin typeface="Century Gothic" panose="020B0502020202020204" pitchFamily="34" charset="0"/>
              </a:rPr>
              <a:t>. Considerando una tasa de desempleo del 5,71% y un porcentaje de inflación del 2,70%, puede existir la aceptación al servicio ofertado.</a:t>
            </a:r>
            <a:endParaRPr lang="es-ES" sz="1400" dirty="0" smtClean="0">
              <a:latin typeface="Century Gothic" panose="020B0502020202020204" pitchFamily="34" charset="0"/>
            </a:endParaRPr>
          </a:p>
          <a:p>
            <a:pPr marL="342900" indent="-342900" algn="just">
              <a:buFont typeface="+mj-lt"/>
              <a:buAutoNum type="arabicPeriod"/>
            </a:pPr>
            <a:endParaRPr lang="es-ES" sz="1400" dirty="0">
              <a:latin typeface="Century Gothic" panose="020B0502020202020204" pitchFamily="34" charset="0"/>
            </a:endParaRPr>
          </a:p>
          <a:p>
            <a:pPr marL="342900" indent="-342900" algn="just">
              <a:buFont typeface="+mj-lt"/>
              <a:buAutoNum type="arabicPeriod"/>
            </a:pPr>
            <a:r>
              <a:rPr lang="es-ES" sz="1400" dirty="0" smtClean="0">
                <a:latin typeface="Century Gothic" panose="020B0502020202020204" pitchFamily="34" charset="0"/>
              </a:rPr>
              <a:t>Actualmente existe una demanda insatisfecha de 124 personas al mes  en la ciudad de Quito que padece algún tipo de trastorno mental, las cuales pueden tomar la opción de acudir a cualquiera de los competidores directos como son Clínica Nuestra Señora de Guadalupe, Comunidad Terapéutica Vivir y Psicomed</a:t>
            </a:r>
            <a:r>
              <a:rPr lang="es-ES" sz="1400" dirty="0" smtClean="0">
                <a:latin typeface="Century Gothic" panose="020B0502020202020204" pitchFamily="34" charset="0"/>
              </a:rPr>
              <a:t>.</a:t>
            </a:r>
          </a:p>
          <a:p>
            <a:pPr marL="342900" indent="-342900" algn="just">
              <a:buFont typeface="+mj-lt"/>
              <a:buAutoNum type="arabicPeriod"/>
            </a:pPr>
            <a:endParaRPr lang="es-ES" sz="1400" dirty="0">
              <a:latin typeface="Century Gothic" panose="020B0502020202020204" pitchFamily="34" charset="0"/>
            </a:endParaRPr>
          </a:p>
          <a:p>
            <a:pPr marL="342900" indent="-342900" algn="just">
              <a:buFont typeface="+mj-lt"/>
              <a:buAutoNum type="arabicPeriod"/>
            </a:pPr>
            <a:r>
              <a:rPr lang="es-ES" sz="1400" dirty="0" smtClean="0">
                <a:latin typeface="Century Gothic" panose="020B0502020202020204" pitchFamily="34" charset="0"/>
              </a:rPr>
              <a:t>En función del objetivo de investigación es necesario enfocar todos los esfuerzos en el desarrollo de los mismos, para lo cual se ha desarrollado un plan estratégico de marketing cuyo monto de inversión será de $51.230 dólares.</a:t>
            </a:r>
            <a:endParaRPr lang="es-ES" sz="1400" dirty="0" smtClean="0">
              <a:latin typeface="Century Gothic" panose="020B0502020202020204" pitchFamily="34" charset="0"/>
            </a:endParaRPr>
          </a:p>
          <a:p>
            <a:pPr marL="342900" indent="-342900" algn="just">
              <a:buFont typeface="+mj-lt"/>
              <a:buAutoNum type="arabicPeriod"/>
            </a:pPr>
            <a:endParaRPr lang="es-ES" sz="1400" dirty="0">
              <a:latin typeface="Century Gothic" panose="020B0502020202020204" pitchFamily="34" charset="0"/>
            </a:endParaRPr>
          </a:p>
          <a:p>
            <a:pPr marL="342900" indent="-342900" algn="just">
              <a:buFont typeface="+mj-lt"/>
              <a:buAutoNum type="arabicPeriod"/>
            </a:pPr>
            <a:r>
              <a:rPr lang="es-ES" sz="1400" dirty="0" smtClean="0">
                <a:latin typeface="Century Gothic" panose="020B0502020202020204" pitchFamily="34" charset="0"/>
              </a:rPr>
              <a:t>El proyecto es viable ya que el VAN es positivo, con una TIR del </a:t>
            </a:r>
            <a:r>
              <a:rPr lang="es-ES" sz="1400" dirty="0" smtClean="0">
                <a:latin typeface="Century Gothic" panose="020B0502020202020204" pitchFamily="34" charset="0"/>
              </a:rPr>
              <a:t>86%, </a:t>
            </a:r>
            <a:r>
              <a:rPr lang="es-ES" sz="1400" dirty="0" smtClean="0">
                <a:latin typeface="Century Gothic" panose="020B0502020202020204" pitchFamily="34" charset="0"/>
              </a:rPr>
              <a:t>además que la inversión puede ser recuperada en 12 meses.</a:t>
            </a:r>
            <a:endParaRPr lang="es-ES" sz="1400" dirty="0">
              <a:latin typeface="Century Gothic" panose="020B0502020202020204" pitchFamily="34" charset="0"/>
            </a:endParaRPr>
          </a:p>
        </p:txBody>
      </p:sp>
      <p:pic>
        <p:nvPicPr>
          <p:cNvPr id="10" name="Picture 2" descr="H:\Maestria\TESIS\Tesis maestria\Clinica San José Marina\cOMUNIDAD tERAPEUTICA sAN jOSE mARINA\20131008_1218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1333415"/>
            <a:ext cx="1637928" cy="1159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3" descr="H:\Maestria\TESIS\Tesis maestria\Clinica San José Marina\cOMUNIDAD tERAPEUTICA sAN jOSE mARINA\elegidas\20131008_1218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2660719"/>
            <a:ext cx="1600439" cy="12003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5" descr="H:\Maestria\TESIS\Tesis maestria\Clinica San José Marina\cOMUNIDAD tERAPEUTICA sAN jOSE mARINA\para triptico\DSC031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5" y="4062260"/>
            <a:ext cx="1600439" cy="11669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3" descr="H:\Maestria\TESIS\Tesis maestria\Clinica San José Marina\images\galeria\photo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0047" y="5373216"/>
            <a:ext cx="1556687" cy="11886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12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79512" y="119534"/>
            <a:ext cx="6336704" cy="1077218"/>
          </a:xfrm>
          <a:prstGeom prst="rect">
            <a:avLst/>
          </a:prstGeom>
          <a:noFill/>
        </p:spPr>
        <p:txBody>
          <a:bodyPr wrap="square" rtlCol="0">
            <a:spAutoFit/>
          </a:bodyPr>
          <a:lstStyle/>
          <a:p>
            <a:r>
              <a:rPr lang="es-ES" sz="3200" b="1" dirty="0" smtClean="0">
                <a:latin typeface="Century Gothic" panose="020B0502020202020204" pitchFamily="34" charset="0"/>
              </a:rPr>
              <a:t>CONCLUSIONES Y RECOMENDACIONES</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5" name="4 CuadroTexto"/>
          <p:cNvSpPr txBox="1"/>
          <p:nvPr/>
        </p:nvSpPr>
        <p:spPr>
          <a:xfrm>
            <a:off x="179512" y="1409809"/>
            <a:ext cx="8568952" cy="338554"/>
          </a:xfrm>
          <a:prstGeom prst="rect">
            <a:avLst/>
          </a:prstGeom>
          <a:noFill/>
        </p:spPr>
        <p:txBody>
          <a:bodyPr wrap="square" rtlCol="0">
            <a:spAutoFit/>
          </a:bodyPr>
          <a:lstStyle/>
          <a:p>
            <a:pPr marL="285750" indent="-285750">
              <a:buFont typeface="Wingdings" panose="05000000000000000000" pitchFamily="2" charset="2"/>
              <a:buChar char="q"/>
            </a:pPr>
            <a:r>
              <a:rPr lang="es-ES" sz="1600" b="1" dirty="0" smtClean="0">
                <a:latin typeface="Century Gothic" panose="020B0502020202020204" pitchFamily="34" charset="0"/>
              </a:rPr>
              <a:t>RECOMENDACIONES</a:t>
            </a:r>
            <a:endParaRPr lang="es-ES" sz="1600" b="1" dirty="0">
              <a:latin typeface="Century Gothic" panose="020B0502020202020204" pitchFamily="34" charset="0"/>
            </a:endParaRPr>
          </a:p>
        </p:txBody>
      </p:sp>
      <p:sp>
        <p:nvSpPr>
          <p:cNvPr id="6" name="5 CuadroTexto"/>
          <p:cNvSpPr txBox="1"/>
          <p:nvPr/>
        </p:nvSpPr>
        <p:spPr>
          <a:xfrm>
            <a:off x="179511" y="1916832"/>
            <a:ext cx="6912769" cy="4770537"/>
          </a:xfrm>
          <a:prstGeom prst="rect">
            <a:avLst/>
          </a:prstGeom>
          <a:noFill/>
        </p:spPr>
        <p:txBody>
          <a:bodyPr wrap="square" rtlCol="0">
            <a:spAutoFit/>
          </a:bodyPr>
          <a:lstStyle/>
          <a:p>
            <a:pPr marL="342900" indent="-342900" algn="just">
              <a:buFont typeface="+mj-lt"/>
              <a:buAutoNum type="arabicPeriod"/>
            </a:pPr>
            <a:r>
              <a:rPr lang="es-ES" sz="1600" dirty="0" smtClean="0">
                <a:latin typeface="Century Gothic" panose="020B0502020202020204" pitchFamily="34" charset="0"/>
              </a:rPr>
              <a:t>La Comunidad Terapéutica San José Marina debe implementar este plan de ampliación esta año 2015.</a:t>
            </a:r>
          </a:p>
          <a:p>
            <a:pPr marL="342900" indent="-342900" algn="just">
              <a:buFont typeface="+mj-lt"/>
              <a:buAutoNum type="arabicPeriod"/>
            </a:pPr>
            <a:endParaRPr lang="es-ES" sz="1600" dirty="0">
              <a:latin typeface="Century Gothic" panose="020B0502020202020204" pitchFamily="34" charset="0"/>
            </a:endParaRPr>
          </a:p>
          <a:p>
            <a:pPr marL="342900" indent="-342900" algn="just">
              <a:buFont typeface="+mj-lt"/>
              <a:buAutoNum type="arabicPeriod"/>
            </a:pPr>
            <a:r>
              <a:rPr lang="es-ES" sz="1600" dirty="0" smtClean="0">
                <a:latin typeface="Century Gothic" panose="020B0502020202020204" pitchFamily="34" charset="0"/>
              </a:rPr>
              <a:t>Es necesario posicionar en la mente del consumidor que una Comunidad Terapéutica es un Centro de Rehabilitación para enfermos de salud mental, ya que el término “Comunidad Terapéutica” no es muy conocido por las personas.</a:t>
            </a:r>
          </a:p>
          <a:p>
            <a:pPr marL="342900" indent="-342900" algn="just">
              <a:buFont typeface="+mj-lt"/>
              <a:buAutoNum type="arabicPeriod"/>
            </a:pPr>
            <a:endParaRPr lang="es-ES" sz="1600" dirty="0">
              <a:latin typeface="Century Gothic" panose="020B0502020202020204" pitchFamily="34" charset="0"/>
            </a:endParaRPr>
          </a:p>
          <a:p>
            <a:pPr marL="342900" indent="-342900" algn="just">
              <a:buFont typeface="+mj-lt"/>
              <a:buAutoNum type="arabicPeriod"/>
            </a:pPr>
            <a:r>
              <a:rPr lang="es-ES" sz="1600" dirty="0" smtClean="0">
                <a:latin typeface="Century Gothic" panose="020B0502020202020204" pitchFamily="34" charset="0"/>
              </a:rPr>
              <a:t>Enfocar los esfuerzos inicialmente en captar a la demanda insatisfecha principalmente en los grupos rentables, es decir del segmento escogido, del nivel socioeconómico medio – medio alto – alto.</a:t>
            </a:r>
          </a:p>
          <a:p>
            <a:pPr marL="342900" indent="-342900" algn="just">
              <a:buFont typeface="+mj-lt"/>
              <a:buAutoNum type="arabicPeriod"/>
            </a:pPr>
            <a:endParaRPr lang="es-ES" sz="1600" dirty="0">
              <a:latin typeface="Century Gothic" panose="020B0502020202020204" pitchFamily="34" charset="0"/>
            </a:endParaRPr>
          </a:p>
          <a:p>
            <a:pPr marL="342900" indent="-342900" algn="just">
              <a:buFont typeface="+mj-lt"/>
              <a:buAutoNum type="arabicPeriod"/>
            </a:pPr>
            <a:r>
              <a:rPr lang="es-ES" sz="1600" dirty="0" smtClean="0">
                <a:latin typeface="Century Gothic" panose="020B0502020202020204" pitchFamily="34" charset="0"/>
              </a:rPr>
              <a:t>Implementar un departamento de Marketing de planta en la Comunidad Terapéutica.</a:t>
            </a:r>
          </a:p>
          <a:p>
            <a:pPr marL="342900" indent="-342900" algn="just">
              <a:buFont typeface="+mj-lt"/>
              <a:buAutoNum type="arabicPeriod"/>
            </a:pPr>
            <a:endParaRPr lang="es-ES" sz="1600" dirty="0">
              <a:latin typeface="Century Gothic" panose="020B0502020202020204" pitchFamily="34" charset="0"/>
            </a:endParaRPr>
          </a:p>
          <a:p>
            <a:pPr marL="342900" indent="-342900" algn="just">
              <a:buFont typeface="+mj-lt"/>
              <a:buAutoNum type="arabicPeriod"/>
            </a:pPr>
            <a:r>
              <a:rPr lang="es-ES" sz="1600" dirty="0" smtClean="0">
                <a:latin typeface="Century Gothic" panose="020B0502020202020204" pitchFamily="34" charset="0"/>
              </a:rPr>
              <a:t>Distribuir inteligentemente y asertivamente el presupuesto anual de la Comunidad Terapéutica destinado a promoción y publicidad.</a:t>
            </a:r>
          </a:p>
        </p:txBody>
      </p:sp>
      <p:pic>
        <p:nvPicPr>
          <p:cNvPr id="7" name="Picture 2" descr="H:\Maestria\TESIS\Tesis maestria\Clinica San José Marina\cOMUNIDAD tERAPEUTICA sAN jOSE mARINA\20131008_12184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1333415"/>
            <a:ext cx="1637928" cy="1159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descr="H:\Maestria\TESIS\Tesis maestria\Clinica San José Marina\cOMUNIDAD tERAPEUTICA sAN jOSE mARINA\elegidas\20131008_1218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6" y="2660719"/>
            <a:ext cx="1600439" cy="12003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5" descr="H:\Maestria\TESIS\Tesis maestria\Clinica San José Marina\cOMUNIDAD tERAPEUTICA sAN jOSE mARINA\para triptico\DSC0313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6295" y="4062260"/>
            <a:ext cx="1600439" cy="11669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3" descr="H:\Maestria\TESIS\Tesis maestria\Clinica San José Marina\images\galeria\photo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0047" y="5373216"/>
            <a:ext cx="1556687" cy="11886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1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3 CuadroTexto"/>
          <p:cNvSpPr txBox="1"/>
          <p:nvPr/>
        </p:nvSpPr>
        <p:spPr>
          <a:xfrm>
            <a:off x="179512" y="297791"/>
            <a:ext cx="4968552" cy="646331"/>
          </a:xfrm>
          <a:prstGeom prst="rect">
            <a:avLst/>
          </a:prstGeom>
          <a:noFill/>
        </p:spPr>
        <p:txBody>
          <a:bodyPr wrap="square" rtlCol="0">
            <a:spAutoFit/>
          </a:bodyPr>
          <a:lstStyle/>
          <a:p>
            <a:r>
              <a:rPr lang="es-ES" sz="3600" b="1" dirty="0" smtClean="0">
                <a:latin typeface="Century Gothic" panose="020B0502020202020204" pitchFamily="34" charset="0"/>
              </a:rPr>
              <a:t>GIRO DEL NEGOCIO</a:t>
            </a:r>
            <a:endParaRPr lang="es-ES" sz="3600" b="1" dirty="0">
              <a:latin typeface="Century Gothic" panose="020B0502020202020204" pitchFamily="34" charset="0"/>
            </a:endParaRPr>
          </a:p>
        </p:txBody>
      </p:sp>
      <p:sp>
        <p:nvSpPr>
          <p:cNvPr id="5" name="4 CuadroTexto"/>
          <p:cNvSpPr txBox="1"/>
          <p:nvPr/>
        </p:nvSpPr>
        <p:spPr>
          <a:xfrm>
            <a:off x="395536" y="1564691"/>
            <a:ext cx="6552728" cy="78418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s-ES" sz="1600" i="1" dirty="0" smtClean="0">
                <a:latin typeface="Century Gothic" panose="020B0502020202020204" pitchFamily="34" charset="0"/>
              </a:rPr>
              <a:t>Es una entidad privada que ofrece atención de salud mental con cuidados médicos y de enfermería permanente.</a:t>
            </a:r>
          </a:p>
        </p:txBody>
      </p:sp>
      <p:pic>
        <p:nvPicPr>
          <p:cNvPr id="7" name="Picture 2" descr="H:\Maestria\TESIS\Tesis maestria\Clinica San José Marina\cOMUNIDAD tERAPEUTICA sAN jOSE mARINA\20131008_1218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333415"/>
            <a:ext cx="1637928" cy="1159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8 CuadroTexto"/>
          <p:cNvSpPr txBox="1"/>
          <p:nvPr/>
        </p:nvSpPr>
        <p:spPr>
          <a:xfrm>
            <a:off x="395536" y="2708920"/>
            <a:ext cx="6552728" cy="115352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s-ES" sz="1600" i="1" dirty="0" smtClean="0">
                <a:latin typeface="Century Gothic" panose="020B0502020202020204" pitchFamily="34" charset="0"/>
              </a:rPr>
              <a:t>Sus instalaciones se localizan en la ciudad de Quito, en la Parroquia de Nayón, en un área de terreno de 2,500 m2, con 1.200 m2 de construcción.</a:t>
            </a:r>
          </a:p>
        </p:txBody>
      </p:sp>
      <p:pic>
        <p:nvPicPr>
          <p:cNvPr id="1027" name="Picture 3" descr="H:\Maestria\TESIS\Tesis maestria\Clinica San José Marina\cOMUNIDAD tERAPEUTICA sAN jOSE mARINA\elegidas\20131008_1218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660719"/>
            <a:ext cx="1600439" cy="12003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395536" y="4219695"/>
            <a:ext cx="6552728" cy="115352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s-ES" sz="1600" i="1" dirty="0" smtClean="0">
                <a:latin typeface="Century Gothic" panose="020B0502020202020204" pitchFamily="34" charset="0"/>
              </a:rPr>
              <a:t>Cuenta con espacios verdes, piscina, sauna, turco, hidromasajes, comedor, área de emergencia y habitaciones para hospitalización</a:t>
            </a:r>
          </a:p>
        </p:txBody>
      </p:sp>
      <p:pic>
        <p:nvPicPr>
          <p:cNvPr id="1029" name="Picture 5" descr="H:\Maestria\TESIS\Tesis maestria\Clinica San José Marina\cOMUNIDAD tERAPEUTICA sAN jOSE mARINA\para triptico\DSC031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5" y="4062260"/>
            <a:ext cx="1600439" cy="11669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12 CuadroTexto"/>
          <p:cNvSpPr txBox="1"/>
          <p:nvPr/>
        </p:nvSpPr>
        <p:spPr>
          <a:xfrm>
            <a:off x="395536" y="5622339"/>
            <a:ext cx="6552728" cy="830997"/>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s-ES" sz="1600" i="1" dirty="0" smtClean="0">
                <a:latin typeface="Century Gothic" panose="020B0502020202020204" pitchFamily="34" charset="0"/>
              </a:rPr>
              <a:t>Otorga atención médica psiquiátrica y psicogeriátrica en modalidad de comunidad terapéutica.</a:t>
            </a:r>
          </a:p>
        </p:txBody>
      </p:sp>
      <p:pic>
        <p:nvPicPr>
          <p:cNvPr id="15" name="Picture 3" descr="H:\Maestria\TESIS\Tesis maestria\Clinica San José Marina\images\galeria\photo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0047" y="5373216"/>
            <a:ext cx="1556687" cy="11886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50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3 CuadroTexto"/>
          <p:cNvSpPr txBox="1"/>
          <p:nvPr/>
        </p:nvSpPr>
        <p:spPr>
          <a:xfrm>
            <a:off x="107504" y="297791"/>
            <a:ext cx="6336704" cy="584775"/>
          </a:xfrm>
          <a:prstGeom prst="rect">
            <a:avLst/>
          </a:prstGeom>
          <a:noFill/>
        </p:spPr>
        <p:txBody>
          <a:bodyPr wrap="square" rtlCol="0">
            <a:spAutoFit/>
          </a:bodyPr>
          <a:lstStyle/>
          <a:p>
            <a:r>
              <a:rPr lang="es-ES" sz="3200" b="1" dirty="0" smtClean="0">
                <a:latin typeface="Century Gothic" panose="020B0502020202020204" pitchFamily="34" charset="0"/>
              </a:rPr>
              <a:t>SERVICIOS Y COLABORADORES</a:t>
            </a:r>
            <a:endParaRPr lang="es-ES" sz="3200" b="1" dirty="0">
              <a:latin typeface="Century Gothic" panose="020B0502020202020204" pitchFamily="34" charset="0"/>
            </a:endParaRPr>
          </a:p>
        </p:txBody>
      </p:sp>
      <p:sp>
        <p:nvSpPr>
          <p:cNvPr id="13" name="12 CuadroTexto"/>
          <p:cNvSpPr txBox="1"/>
          <p:nvPr/>
        </p:nvSpPr>
        <p:spPr>
          <a:xfrm>
            <a:off x="2987824" y="1628800"/>
            <a:ext cx="6048672" cy="2031325"/>
          </a:xfrm>
          <a:prstGeom prst="rect">
            <a:avLst/>
          </a:prstGeom>
          <a:noFill/>
        </p:spPr>
        <p:txBody>
          <a:bodyPr wrap="square" rtlCol="0">
            <a:spAutoFit/>
          </a:bodyPr>
          <a:lstStyle/>
          <a:p>
            <a:pPr marL="285750" indent="-285750">
              <a:buFont typeface="Wingdings" pitchFamily="2" charset="2"/>
              <a:buChar char="ü"/>
            </a:pPr>
            <a:r>
              <a:rPr lang="es-EC" dirty="0" smtClean="0">
                <a:latin typeface="Century Gothic" panose="020B0502020202020204" pitchFamily="34" charset="0"/>
              </a:rPr>
              <a:t>Hospitalización permanente (diurna y nocturna)</a:t>
            </a:r>
          </a:p>
          <a:p>
            <a:pPr marL="285750" indent="-285750">
              <a:buFont typeface="Wingdings" pitchFamily="2" charset="2"/>
              <a:buChar char="ü"/>
            </a:pPr>
            <a:endParaRPr lang="es-EC" dirty="0" smtClean="0">
              <a:latin typeface="Century Gothic" panose="020B0502020202020204" pitchFamily="34" charset="0"/>
            </a:endParaRPr>
          </a:p>
          <a:p>
            <a:pPr marL="285750" indent="-285750">
              <a:buFont typeface="Wingdings" pitchFamily="2" charset="2"/>
              <a:buChar char="ü"/>
            </a:pPr>
            <a:r>
              <a:rPr lang="es-EC" dirty="0" smtClean="0">
                <a:latin typeface="Century Gothic" panose="020B0502020202020204" pitchFamily="34" charset="0"/>
              </a:rPr>
              <a:t>Atención ambulatoria</a:t>
            </a:r>
          </a:p>
          <a:p>
            <a:pPr marL="285750" indent="-285750">
              <a:buFont typeface="Wingdings" pitchFamily="2" charset="2"/>
              <a:buChar char="ü"/>
            </a:pPr>
            <a:endParaRPr lang="es-EC" dirty="0" smtClean="0">
              <a:latin typeface="Century Gothic" panose="020B0502020202020204" pitchFamily="34" charset="0"/>
            </a:endParaRPr>
          </a:p>
          <a:p>
            <a:pPr marL="285750" indent="-285750">
              <a:buFont typeface="Wingdings" pitchFamily="2" charset="2"/>
              <a:buChar char="ü"/>
            </a:pPr>
            <a:r>
              <a:rPr lang="es-EC" dirty="0" smtClean="0">
                <a:latin typeface="Century Gothic" panose="020B0502020202020204" pitchFamily="34" charset="0"/>
              </a:rPr>
              <a:t>Consulta a Domicilio</a:t>
            </a:r>
          </a:p>
          <a:p>
            <a:pPr marL="285750" indent="-285750">
              <a:buFont typeface="Wingdings" pitchFamily="2" charset="2"/>
              <a:buChar char="ü"/>
            </a:pPr>
            <a:endParaRPr lang="es-EC" dirty="0" smtClean="0">
              <a:latin typeface="Century Gothic" panose="020B0502020202020204" pitchFamily="34" charset="0"/>
            </a:endParaRPr>
          </a:p>
          <a:p>
            <a:pPr marL="285750" indent="-285750">
              <a:buFont typeface="Wingdings" pitchFamily="2" charset="2"/>
              <a:buChar char="ü"/>
            </a:pPr>
            <a:r>
              <a:rPr lang="es-EC" dirty="0" smtClean="0">
                <a:latin typeface="Century Gothic" panose="020B0502020202020204" pitchFamily="34" charset="0"/>
              </a:rPr>
              <a:t>Traslado de pacientes</a:t>
            </a:r>
          </a:p>
        </p:txBody>
      </p:sp>
      <p:sp>
        <p:nvSpPr>
          <p:cNvPr id="14" name="13 CuadroTexto"/>
          <p:cNvSpPr txBox="1"/>
          <p:nvPr/>
        </p:nvSpPr>
        <p:spPr>
          <a:xfrm>
            <a:off x="2987824" y="4447565"/>
            <a:ext cx="6048672" cy="2031325"/>
          </a:xfrm>
          <a:prstGeom prst="rect">
            <a:avLst/>
          </a:prstGeom>
          <a:noFill/>
        </p:spPr>
        <p:txBody>
          <a:bodyPr wrap="square" rtlCol="0">
            <a:spAutoFit/>
          </a:bodyPr>
          <a:lstStyle/>
          <a:p>
            <a:pPr marL="285750" indent="-285750">
              <a:buFont typeface="Wingdings" pitchFamily="2" charset="2"/>
              <a:buChar char="ü"/>
            </a:pPr>
            <a:r>
              <a:rPr lang="es-EC" dirty="0">
                <a:latin typeface="Century Gothic" panose="020B0502020202020204" pitchFamily="34" charset="0"/>
              </a:rPr>
              <a:t>Especialistas de </a:t>
            </a:r>
            <a:r>
              <a:rPr lang="es-EC" dirty="0" smtClean="0">
                <a:latin typeface="Century Gothic" panose="020B0502020202020204" pitchFamily="34" charset="0"/>
              </a:rPr>
              <a:t>llamada</a:t>
            </a:r>
          </a:p>
          <a:p>
            <a:pPr marL="285750" indent="-285750">
              <a:buFont typeface="Wingdings" pitchFamily="2" charset="2"/>
              <a:buChar char="ü"/>
            </a:pPr>
            <a:endParaRPr lang="es-EC" dirty="0">
              <a:latin typeface="Century Gothic" panose="020B0502020202020204" pitchFamily="34" charset="0"/>
            </a:endParaRPr>
          </a:p>
          <a:p>
            <a:pPr marL="285750" indent="-285750">
              <a:buFont typeface="Wingdings" pitchFamily="2" charset="2"/>
              <a:buChar char="ü"/>
            </a:pPr>
            <a:r>
              <a:rPr lang="es-EC" dirty="0" smtClean="0">
                <a:latin typeface="Century Gothic" panose="020B0502020202020204" pitchFamily="34" charset="0"/>
              </a:rPr>
              <a:t>Enfermería</a:t>
            </a:r>
          </a:p>
          <a:p>
            <a:pPr marL="285750" indent="-285750">
              <a:buFont typeface="Wingdings" pitchFamily="2" charset="2"/>
              <a:buChar char="ü"/>
            </a:pPr>
            <a:endParaRPr lang="es-EC" dirty="0">
              <a:latin typeface="Century Gothic" panose="020B0502020202020204" pitchFamily="34" charset="0"/>
            </a:endParaRPr>
          </a:p>
          <a:p>
            <a:pPr marL="285750" indent="-285750">
              <a:buFont typeface="Wingdings" pitchFamily="2" charset="2"/>
              <a:buChar char="ü"/>
            </a:pPr>
            <a:r>
              <a:rPr lang="es-EC" dirty="0">
                <a:latin typeface="Century Gothic" panose="020B0502020202020204" pitchFamily="34" charset="0"/>
              </a:rPr>
              <a:t>Médicos </a:t>
            </a:r>
            <a:r>
              <a:rPr lang="es-EC" dirty="0" smtClean="0">
                <a:latin typeface="Century Gothic" panose="020B0502020202020204" pitchFamily="34" charset="0"/>
              </a:rPr>
              <a:t>Generales</a:t>
            </a:r>
          </a:p>
          <a:p>
            <a:pPr marL="285750" indent="-285750">
              <a:buFont typeface="Wingdings" pitchFamily="2" charset="2"/>
              <a:buChar char="ü"/>
            </a:pPr>
            <a:endParaRPr lang="es-EC" dirty="0">
              <a:latin typeface="Century Gothic" panose="020B0502020202020204" pitchFamily="34" charset="0"/>
            </a:endParaRPr>
          </a:p>
          <a:p>
            <a:pPr marL="285750" indent="-285750">
              <a:buFont typeface="Wingdings" pitchFamily="2" charset="2"/>
              <a:buChar char="ü"/>
            </a:pPr>
            <a:r>
              <a:rPr lang="es-EC" dirty="0">
                <a:latin typeface="Century Gothic" panose="020B0502020202020204" pitchFamily="34" charset="0"/>
              </a:rPr>
              <a:t>Psiquiatras y Psicólogos</a:t>
            </a:r>
          </a:p>
        </p:txBody>
      </p:sp>
      <p:sp>
        <p:nvSpPr>
          <p:cNvPr id="6" name="5 Rectángulo redondeado"/>
          <p:cNvSpPr/>
          <p:nvPr/>
        </p:nvSpPr>
        <p:spPr>
          <a:xfrm>
            <a:off x="2195736" y="1465375"/>
            <a:ext cx="504056" cy="2321045"/>
          </a:xfrm>
          <a:prstGeom prst="round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s-ES" b="1" dirty="0" smtClean="0">
                <a:latin typeface="Century Gothic" panose="020B0502020202020204" pitchFamily="34" charset="0"/>
              </a:rPr>
              <a:t>SERVICIOS</a:t>
            </a:r>
            <a:endParaRPr lang="es-ES" b="1" dirty="0">
              <a:latin typeface="Century Gothic" panose="020B0502020202020204" pitchFamily="34" charset="0"/>
            </a:endParaRPr>
          </a:p>
        </p:txBody>
      </p:sp>
      <p:sp>
        <p:nvSpPr>
          <p:cNvPr id="21" name="20 Rectángulo redondeado"/>
          <p:cNvSpPr/>
          <p:nvPr/>
        </p:nvSpPr>
        <p:spPr>
          <a:xfrm>
            <a:off x="2193892" y="4302704"/>
            <a:ext cx="504056" cy="2321045"/>
          </a:xfrm>
          <a:prstGeom prst="round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s-ES" b="1" dirty="0" smtClean="0">
                <a:latin typeface="Century Gothic" panose="020B0502020202020204" pitchFamily="34" charset="0"/>
              </a:rPr>
              <a:t>COLABORADORES</a:t>
            </a:r>
            <a:endParaRPr lang="es-ES" b="1" dirty="0">
              <a:latin typeface="Century Gothic" panose="020B0502020202020204" pitchFamily="34" charset="0"/>
            </a:endParaRPr>
          </a:p>
        </p:txBody>
      </p:sp>
      <p:cxnSp>
        <p:nvCxnSpPr>
          <p:cNvPr id="22" name="21 Conector recto"/>
          <p:cNvCxnSpPr/>
          <p:nvPr/>
        </p:nvCxnSpPr>
        <p:spPr>
          <a:xfrm>
            <a:off x="266850" y="3988852"/>
            <a:ext cx="8498738" cy="0"/>
          </a:xfrm>
          <a:prstGeom prst="line">
            <a:avLst/>
          </a:prstGeom>
        </p:spPr>
        <p:style>
          <a:lnRef idx="2">
            <a:schemeClr val="accent3"/>
          </a:lnRef>
          <a:fillRef idx="0">
            <a:schemeClr val="accent3"/>
          </a:fillRef>
          <a:effectRef idx="1">
            <a:schemeClr val="accent3"/>
          </a:effectRef>
          <a:fontRef idx="minor">
            <a:schemeClr val="tx1"/>
          </a:fontRef>
        </p:style>
      </p:cxnSp>
      <p:pic>
        <p:nvPicPr>
          <p:cNvPr id="6146" name="Picture 2" descr="H:\Maestria\TESIS\Tesis maestria\Clinica San José Marina\cOMUNIDAD tERAPEUTICA sAN jOSE mARINA\elegidas\DSC028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768" y="2625897"/>
            <a:ext cx="1625769" cy="121932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7" name="Picture 3" descr="H:\Maestria\TESIS\Tesis maestria\Clinica San José Marina\cOMUNIDAD tERAPEUTICA sAN jOSE mARINA\salas nayon\DSCI148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559" y="1325536"/>
            <a:ext cx="1623515" cy="12677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8" name="Picture 4" descr="H:\Maestria\TESIS\Tesis maestria\Clinica San José Marina\cOMUNIDAD tERAPEUTICA sAN jOSE mARINA\para triptico\IMG-20110112-000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692" y="4221088"/>
            <a:ext cx="1656184" cy="12421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49" name="Picture 5" descr="H:\Maestria\TESIS\Tesis maestria\Clinica San José Marina\cOMUNIDAD tERAPEUTICA sAN jOSE mARINA\elegidas\DSC0755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692" y="5448416"/>
            <a:ext cx="1699008" cy="134939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9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3 CuadroTexto"/>
          <p:cNvSpPr txBox="1"/>
          <p:nvPr/>
        </p:nvSpPr>
        <p:spPr>
          <a:xfrm>
            <a:off x="107504" y="334397"/>
            <a:ext cx="6336704" cy="646331"/>
          </a:xfrm>
          <a:prstGeom prst="rect">
            <a:avLst/>
          </a:prstGeom>
          <a:noFill/>
        </p:spPr>
        <p:txBody>
          <a:bodyPr wrap="square" rtlCol="0">
            <a:spAutoFit/>
          </a:bodyPr>
          <a:lstStyle/>
          <a:p>
            <a:r>
              <a:rPr lang="es-ES" sz="3600" b="1" dirty="0" smtClean="0">
                <a:latin typeface="Century Gothic" panose="020B0502020202020204" pitchFamily="34" charset="0"/>
              </a:rPr>
              <a:t>OBJETIVO DEL PROYECTO</a:t>
            </a:r>
            <a:endParaRPr lang="es-ES" sz="3600" b="1" dirty="0">
              <a:latin typeface="Century Gothic" panose="020B0502020202020204" pitchFamily="34" charset="0"/>
            </a:endParaRPr>
          </a:p>
        </p:txBody>
      </p:sp>
      <p:sp>
        <p:nvSpPr>
          <p:cNvPr id="5" name="4 CuadroTexto"/>
          <p:cNvSpPr txBox="1"/>
          <p:nvPr/>
        </p:nvSpPr>
        <p:spPr>
          <a:xfrm>
            <a:off x="395536" y="1288029"/>
            <a:ext cx="5760640" cy="475514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s-ES" sz="2000" b="1" i="1" u="sng" dirty="0" smtClean="0">
                <a:latin typeface="Century Gothic" panose="020B0502020202020204" pitchFamily="34" charset="0"/>
              </a:rPr>
              <a:t>GENERAL</a:t>
            </a:r>
          </a:p>
          <a:p>
            <a:pPr algn="just">
              <a:lnSpc>
                <a:spcPct val="150000"/>
              </a:lnSpc>
            </a:pPr>
            <a:endParaRPr lang="es-ES" sz="2000" b="1" i="1" u="sng" dirty="0" smtClean="0">
              <a:latin typeface="Century Gothic" panose="020B0502020202020204" pitchFamily="34" charset="0"/>
            </a:endParaRPr>
          </a:p>
          <a:p>
            <a:pPr algn="just">
              <a:lnSpc>
                <a:spcPct val="150000"/>
              </a:lnSpc>
            </a:pPr>
            <a:r>
              <a:rPr lang="es-ES" i="1" dirty="0" smtClean="0">
                <a:latin typeface="Century Gothic" panose="020B0502020202020204" pitchFamily="34" charset="0"/>
              </a:rPr>
              <a:t>Desarrollar una propuesta estratégica de marketing para incrementar la participación de mercado de los servicios de la Comunidad Terapéutica San José Marina en un 33%, enfocándose principalmente a los grupos etarios rentables en el período 2015 – 2017, que permita el fortalecimiento de la empresa y en consecuencia una mayor cobertura social en el Distrito Metropolitano de Quito.</a:t>
            </a:r>
          </a:p>
        </p:txBody>
      </p:sp>
      <p:pic>
        <p:nvPicPr>
          <p:cNvPr id="6" name="Picture 2" descr="H:\Maestria\TESIS\Tesis maestria\Clinica San José Marina\cOMUNIDAD tERAPEUTICA sAN jOSE mARINA\20131008_1218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333415"/>
            <a:ext cx="1637928" cy="1159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3" descr="H:\Maestria\TESIS\Tesis maestria\Clinica San José Marina\cOMUNIDAD tERAPEUTICA sAN jOSE mARINA\elegidas\20131008_1218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660719"/>
            <a:ext cx="1600439" cy="12003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5" descr="H:\Maestria\TESIS\Tesis maestria\Clinica San José Marina\cOMUNIDAD tERAPEUTICA sAN jOSE mARINA\para triptico\DSC031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5" y="4062260"/>
            <a:ext cx="1600439" cy="11669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3" descr="H:\Maestria\TESIS\Tesis maestria\Clinica San José Marina\images\galeria\photo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0047" y="5373216"/>
            <a:ext cx="1556687" cy="11886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431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3 CuadroTexto"/>
          <p:cNvSpPr txBox="1"/>
          <p:nvPr/>
        </p:nvSpPr>
        <p:spPr>
          <a:xfrm>
            <a:off x="107504" y="334397"/>
            <a:ext cx="6336704" cy="646331"/>
          </a:xfrm>
          <a:prstGeom prst="rect">
            <a:avLst/>
          </a:prstGeom>
          <a:noFill/>
        </p:spPr>
        <p:txBody>
          <a:bodyPr wrap="square" rtlCol="0">
            <a:spAutoFit/>
          </a:bodyPr>
          <a:lstStyle/>
          <a:p>
            <a:r>
              <a:rPr lang="es-ES" sz="3600" b="1" dirty="0" smtClean="0">
                <a:latin typeface="Century Gothic" panose="020B0502020202020204" pitchFamily="34" charset="0"/>
              </a:rPr>
              <a:t>OBJETIVO DEL PROYECTO</a:t>
            </a:r>
            <a:endParaRPr lang="es-ES" sz="3600" b="1" dirty="0">
              <a:latin typeface="Century Gothic" panose="020B0502020202020204" pitchFamily="34" charset="0"/>
            </a:endParaRPr>
          </a:p>
        </p:txBody>
      </p:sp>
      <p:sp>
        <p:nvSpPr>
          <p:cNvPr id="5" name="4 CuadroTexto"/>
          <p:cNvSpPr txBox="1"/>
          <p:nvPr/>
        </p:nvSpPr>
        <p:spPr>
          <a:xfrm>
            <a:off x="395536" y="1288029"/>
            <a:ext cx="6048672" cy="553997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s-ES" sz="2000" b="1" i="1" u="sng" dirty="0" smtClean="0">
                <a:latin typeface="Century Gothic" panose="020B0502020202020204" pitchFamily="34" charset="0"/>
              </a:rPr>
              <a:t>ESPECÍFICOS</a:t>
            </a:r>
          </a:p>
          <a:p>
            <a:pPr marL="285750" indent="-285750" algn="just">
              <a:lnSpc>
                <a:spcPct val="150000"/>
              </a:lnSpc>
              <a:buFont typeface="Wingdings" panose="05000000000000000000" pitchFamily="2" charset="2"/>
              <a:buChar char="ü"/>
            </a:pPr>
            <a:r>
              <a:rPr lang="es-ES" i="1" dirty="0" smtClean="0">
                <a:latin typeface="Century Gothic" panose="020B0502020202020204" pitchFamily="34" charset="0"/>
              </a:rPr>
              <a:t>Elaborar un análisis situacional de la institución.</a:t>
            </a:r>
          </a:p>
          <a:p>
            <a:pPr marL="285750" indent="-285750" algn="just">
              <a:lnSpc>
                <a:spcPct val="150000"/>
              </a:lnSpc>
              <a:buFont typeface="Wingdings" panose="05000000000000000000" pitchFamily="2" charset="2"/>
              <a:buChar char="ü"/>
            </a:pPr>
            <a:endParaRPr lang="es-ES" i="1" dirty="0">
              <a:latin typeface="Century Gothic" panose="020B0502020202020204" pitchFamily="34" charset="0"/>
            </a:endParaRPr>
          </a:p>
          <a:p>
            <a:pPr marL="285750" indent="-285750" algn="just">
              <a:lnSpc>
                <a:spcPct val="150000"/>
              </a:lnSpc>
              <a:buFont typeface="Wingdings" panose="05000000000000000000" pitchFamily="2" charset="2"/>
              <a:buChar char="ü"/>
            </a:pPr>
            <a:r>
              <a:rPr lang="es-ES" i="1" dirty="0" smtClean="0">
                <a:latin typeface="Century Gothic" panose="020B0502020202020204" pitchFamily="34" charset="0"/>
              </a:rPr>
              <a:t>Realizar una investigación de mercados  para determinar necesidades y expectativas.</a:t>
            </a:r>
          </a:p>
          <a:p>
            <a:pPr marL="285750" indent="-285750" algn="just">
              <a:lnSpc>
                <a:spcPct val="150000"/>
              </a:lnSpc>
              <a:buFont typeface="Wingdings" panose="05000000000000000000" pitchFamily="2" charset="2"/>
              <a:buChar char="ü"/>
            </a:pPr>
            <a:endParaRPr lang="es-ES" i="1" dirty="0">
              <a:latin typeface="Century Gothic" panose="020B0502020202020204" pitchFamily="34" charset="0"/>
            </a:endParaRPr>
          </a:p>
          <a:p>
            <a:pPr marL="285750" indent="-285750" algn="just">
              <a:lnSpc>
                <a:spcPct val="150000"/>
              </a:lnSpc>
              <a:buFont typeface="Wingdings" panose="05000000000000000000" pitchFamily="2" charset="2"/>
              <a:buChar char="ü"/>
            </a:pPr>
            <a:r>
              <a:rPr lang="es-ES" i="1" dirty="0" smtClean="0">
                <a:latin typeface="Century Gothic" panose="020B0502020202020204" pitchFamily="34" charset="0"/>
              </a:rPr>
              <a:t>Plantear objetivos y estrategias a corto, mediano y largo plazo.</a:t>
            </a:r>
          </a:p>
          <a:p>
            <a:pPr marL="285750" indent="-285750" algn="just">
              <a:lnSpc>
                <a:spcPct val="150000"/>
              </a:lnSpc>
              <a:buFont typeface="Wingdings" panose="05000000000000000000" pitchFamily="2" charset="2"/>
              <a:buChar char="ü"/>
            </a:pPr>
            <a:endParaRPr lang="es-ES" i="1" dirty="0">
              <a:latin typeface="Century Gothic" panose="020B0502020202020204" pitchFamily="34" charset="0"/>
            </a:endParaRPr>
          </a:p>
          <a:p>
            <a:pPr marL="285750" indent="-285750" algn="just">
              <a:lnSpc>
                <a:spcPct val="150000"/>
              </a:lnSpc>
              <a:buFont typeface="Wingdings" panose="05000000000000000000" pitchFamily="2" charset="2"/>
              <a:buChar char="ü"/>
            </a:pPr>
            <a:r>
              <a:rPr lang="es-ES" i="1" dirty="0" smtClean="0">
                <a:latin typeface="Century Gothic" panose="020B0502020202020204" pitchFamily="34" charset="0"/>
              </a:rPr>
              <a:t>Elaborar un plan operativo de marketing.</a:t>
            </a:r>
          </a:p>
          <a:p>
            <a:pPr marL="285750" indent="-285750" algn="just">
              <a:lnSpc>
                <a:spcPct val="150000"/>
              </a:lnSpc>
              <a:buFont typeface="Wingdings" panose="05000000000000000000" pitchFamily="2" charset="2"/>
              <a:buChar char="ü"/>
            </a:pPr>
            <a:endParaRPr lang="es-ES" i="1" dirty="0">
              <a:latin typeface="Century Gothic" panose="020B0502020202020204" pitchFamily="34" charset="0"/>
            </a:endParaRPr>
          </a:p>
          <a:p>
            <a:pPr marL="285750" indent="-285750" algn="just">
              <a:lnSpc>
                <a:spcPct val="150000"/>
              </a:lnSpc>
              <a:buFont typeface="Wingdings" panose="05000000000000000000" pitchFamily="2" charset="2"/>
              <a:buChar char="ü"/>
            </a:pPr>
            <a:r>
              <a:rPr lang="es-ES" i="1" dirty="0" smtClean="0">
                <a:latin typeface="Century Gothic" panose="020B0502020202020204" pitchFamily="34" charset="0"/>
              </a:rPr>
              <a:t>Realizar un presupuesto y evaluación económica del plan de marketing</a:t>
            </a:r>
          </a:p>
        </p:txBody>
      </p:sp>
      <p:pic>
        <p:nvPicPr>
          <p:cNvPr id="6" name="Picture 2" descr="H:\Maestria\TESIS\Tesis maestria\Clinica San José Marina\cOMUNIDAD tERAPEUTICA sAN jOSE mARINA\20131008_1218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333415"/>
            <a:ext cx="1637928" cy="115948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3" descr="H:\Maestria\TESIS\Tesis maestria\Clinica San José Marina\cOMUNIDAD tERAPEUTICA sAN jOSE mARINA\elegidas\20131008_1218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660719"/>
            <a:ext cx="1600439" cy="120032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5" descr="H:\Maestria\TESIS\Tesis maestria\Clinica San José Marina\cOMUNIDAD tERAPEUTICA sAN jOSE mARINA\para triptico\DSC0313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36295" y="4062260"/>
            <a:ext cx="1600439" cy="116694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3" descr="H:\Maestria\TESIS\Tesis maestria\Clinica San José Marina\images\galeria\photo1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0047" y="5373216"/>
            <a:ext cx="1556687" cy="118866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013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2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4" name="3 CuadroTexto"/>
          <p:cNvSpPr txBox="1"/>
          <p:nvPr/>
        </p:nvSpPr>
        <p:spPr>
          <a:xfrm>
            <a:off x="179512" y="297791"/>
            <a:ext cx="6336704" cy="646331"/>
          </a:xfrm>
          <a:prstGeom prst="rect">
            <a:avLst/>
          </a:prstGeom>
          <a:noFill/>
        </p:spPr>
        <p:txBody>
          <a:bodyPr wrap="square" rtlCol="0">
            <a:spAutoFit/>
          </a:bodyPr>
          <a:lstStyle/>
          <a:p>
            <a:r>
              <a:rPr lang="es-ES" sz="3600" b="1" dirty="0" smtClean="0">
                <a:latin typeface="Century Gothic" panose="020B0502020202020204" pitchFamily="34" charset="0"/>
              </a:rPr>
              <a:t>ANÁLISIS SITUACIONAL</a:t>
            </a:r>
            <a:endParaRPr lang="es-ES" sz="3600" b="1" dirty="0">
              <a:latin typeface="Century Gothic" panose="020B0502020202020204" pitchFamily="34" charset="0"/>
            </a:endParaRPr>
          </a:p>
        </p:txBody>
      </p:sp>
      <p:sp>
        <p:nvSpPr>
          <p:cNvPr id="9" name="Rounded Rectangle 33"/>
          <p:cNvSpPr/>
          <p:nvPr/>
        </p:nvSpPr>
        <p:spPr>
          <a:xfrm>
            <a:off x="4642307" y="4103478"/>
            <a:ext cx="4322181" cy="2493873"/>
          </a:xfrm>
          <a:prstGeom prst="roundRect">
            <a:avLst>
              <a:gd name="adj" fmla="val 7083"/>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prstClr val="white"/>
              </a:solidFill>
              <a:latin typeface="Arial" pitchFamily="34" charset="0"/>
              <a:cs typeface="Arial" pitchFamily="34" charset="0"/>
            </a:endParaRPr>
          </a:p>
        </p:txBody>
      </p:sp>
      <p:sp>
        <p:nvSpPr>
          <p:cNvPr id="10" name="Rounded Rectangle 34"/>
          <p:cNvSpPr/>
          <p:nvPr/>
        </p:nvSpPr>
        <p:spPr>
          <a:xfrm>
            <a:off x="179513" y="4103479"/>
            <a:ext cx="4359154" cy="2493873"/>
          </a:xfrm>
          <a:prstGeom prst="roundRect">
            <a:avLst>
              <a:gd name="adj" fmla="val 7083"/>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prstClr val="white"/>
              </a:solidFill>
              <a:latin typeface="Arial" pitchFamily="34" charset="0"/>
              <a:cs typeface="Arial" pitchFamily="34" charset="0"/>
            </a:endParaRPr>
          </a:p>
        </p:txBody>
      </p:sp>
      <p:sp>
        <p:nvSpPr>
          <p:cNvPr id="11" name="Rounded Rectangle 32"/>
          <p:cNvSpPr/>
          <p:nvPr/>
        </p:nvSpPr>
        <p:spPr>
          <a:xfrm>
            <a:off x="4644008" y="1412776"/>
            <a:ext cx="4320480" cy="2592288"/>
          </a:xfrm>
          <a:prstGeom prst="roundRect">
            <a:avLst>
              <a:gd name="adj" fmla="val 7083"/>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prstClr val="white"/>
              </a:solidFill>
              <a:latin typeface="Arial" pitchFamily="34" charset="0"/>
              <a:cs typeface="Arial" pitchFamily="34" charset="0"/>
            </a:endParaRPr>
          </a:p>
        </p:txBody>
      </p:sp>
      <p:sp>
        <p:nvSpPr>
          <p:cNvPr id="12" name="Rounded Rectangle 30"/>
          <p:cNvSpPr/>
          <p:nvPr/>
        </p:nvSpPr>
        <p:spPr>
          <a:xfrm>
            <a:off x="179512" y="1426115"/>
            <a:ext cx="4360465" cy="2578949"/>
          </a:xfrm>
          <a:prstGeom prst="roundRect">
            <a:avLst>
              <a:gd name="adj" fmla="val 7083"/>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dirty="0">
              <a:solidFill>
                <a:prstClr val="white"/>
              </a:solidFill>
              <a:latin typeface="Arial" pitchFamily="34" charset="0"/>
              <a:cs typeface="Arial" pitchFamily="34" charset="0"/>
            </a:endParaRPr>
          </a:p>
        </p:txBody>
      </p:sp>
      <p:sp>
        <p:nvSpPr>
          <p:cNvPr id="13" name="Rounded Rectangle 29"/>
          <p:cNvSpPr/>
          <p:nvPr/>
        </p:nvSpPr>
        <p:spPr>
          <a:xfrm>
            <a:off x="323528" y="1849628"/>
            <a:ext cx="4114707" cy="2042150"/>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chemeClr val="bg1"/>
          </a:solidFill>
          <a:ln>
            <a:noFill/>
          </a:ln>
          <a:effectLst>
            <a:innerShdw blurRad="2032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pitchFamily="34" charset="0"/>
              <a:cs typeface="Arial" pitchFamily="34" charset="0"/>
            </a:endParaRPr>
          </a:p>
        </p:txBody>
      </p:sp>
      <p:sp>
        <p:nvSpPr>
          <p:cNvPr id="14" name="TextBox 41"/>
          <p:cNvSpPr txBox="1"/>
          <p:nvPr/>
        </p:nvSpPr>
        <p:spPr>
          <a:xfrm>
            <a:off x="395535" y="1970693"/>
            <a:ext cx="4042699" cy="1708160"/>
          </a:xfrm>
          <a:prstGeom prst="rect">
            <a:avLst/>
          </a:prstGeom>
          <a:noFill/>
        </p:spPr>
        <p:txBody>
          <a:bodyPr wrap="square" rtlCol="0" anchor="ctr">
            <a:spAutoFit/>
          </a:bodyPr>
          <a:lstStyle/>
          <a:p>
            <a:pPr marL="285750" indent="-285750">
              <a:lnSpc>
                <a:spcPct val="150000"/>
              </a:lnSpc>
              <a:buFont typeface="Wingdings" panose="05000000000000000000" pitchFamily="2" charset="2"/>
              <a:buChar char="ü"/>
            </a:pPr>
            <a:r>
              <a:rPr lang="en-US" sz="1400" dirty="0" smtClean="0">
                <a:latin typeface="Century Gothic" panose="020B0502020202020204" pitchFamily="34" charset="0"/>
                <a:cs typeface="Arial" pitchFamily="34" charset="0"/>
              </a:rPr>
              <a:t>Los </a:t>
            </a:r>
            <a:r>
              <a:rPr lang="en-US" sz="1400" dirty="0" err="1" smtClean="0">
                <a:latin typeface="Century Gothic" panose="020B0502020202020204" pitchFamily="34" charset="0"/>
                <a:cs typeface="Arial" pitchFamily="34" charset="0"/>
              </a:rPr>
              <a:t>empleados</a:t>
            </a:r>
            <a:r>
              <a:rPr lang="en-US" sz="1400" dirty="0" smtClean="0">
                <a:latin typeface="Century Gothic" panose="020B0502020202020204" pitchFamily="34" charset="0"/>
                <a:cs typeface="Arial" pitchFamily="34" charset="0"/>
              </a:rPr>
              <a:t> </a:t>
            </a:r>
            <a:r>
              <a:rPr lang="en-US" sz="1400" dirty="0" err="1" smtClean="0">
                <a:latin typeface="Century Gothic" panose="020B0502020202020204" pitchFamily="34" charset="0"/>
                <a:cs typeface="Arial" pitchFamily="34" charset="0"/>
              </a:rPr>
              <a:t>tienen</a:t>
            </a:r>
            <a:r>
              <a:rPr lang="en-US" sz="1400" dirty="0" smtClean="0">
                <a:latin typeface="Century Gothic" panose="020B0502020202020204" pitchFamily="34" charset="0"/>
                <a:cs typeface="Arial" pitchFamily="34" charset="0"/>
              </a:rPr>
              <a:t> </a:t>
            </a:r>
            <a:r>
              <a:rPr lang="en-US" sz="1400" dirty="0" err="1" smtClean="0">
                <a:latin typeface="Century Gothic" panose="020B0502020202020204" pitchFamily="34" charset="0"/>
                <a:cs typeface="Arial" pitchFamily="34" charset="0"/>
              </a:rPr>
              <a:t>conocimiento</a:t>
            </a:r>
            <a:r>
              <a:rPr lang="en-US" sz="1400" dirty="0">
                <a:latin typeface="Century Gothic" panose="020B0502020202020204" pitchFamily="34" charset="0"/>
                <a:cs typeface="Arial" pitchFamily="34" charset="0"/>
              </a:rPr>
              <a:t> </a:t>
            </a:r>
            <a:r>
              <a:rPr lang="en-US" sz="1400" dirty="0" smtClean="0">
                <a:latin typeface="Century Gothic" panose="020B0502020202020204" pitchFamily="34" charset="0"/>
                <a:cs typeface="Arial" pitchFamily="34" charset="0"/>
              </a:rPr>
              <a:t>de los </a:t>
            </a:r>
            <a:r>
              <a:rPr lang="en-US" sz="1400" dirty="0" err="1" smtClean="0">
                <a:latin typeface="Century Gothic" panose="020B0502020202020204" pitchFamily="34" charset="0"/>
                <a:cs typeface="Arial" pitchFamily="34" charset="0"/>
              </a:rPr>
              <a:t>objetivos</a:t>
            </a:r>
            <a:r>
              <a:rPr lang="en-US" sz="1400" dirty="0" smtClean="0">
                <a:latin typeface="Century Gothic" panose="020B0502020202020204" pitchFamily="34" charset="0"/>
                <a:cs typeface="Arial" pitchFamily="34" charset="0"/>
              </a:rPr>
              <a:t> del </a:t>
            </a:r>
            <a:r>
              <a:rPr lang="en-US" sz="1400" dirty="0" err="1" smtClean="0">
                <a:latin typeface="Century Gothic" panose="020B0502020202020204" pitchFamily="34" charset="0"/>
                <a:cs typeface="Arial" pitchFamily="34" charset="0"/>
              </a:rPr>
              <a:t>área</a:t>
            </a:r>
            <a:r>
              <a:rPr lang="en-US" sz="1400" dirty="0" smtClean="0">
                <a:latin typeface="Century Gothic" panose="020B0502020202020204" pitchFamily="34" charset="0"/>
                <a:cs typeface="Arial" pitchFamily="34" charset="0"/>
              </a:rPr>
              <a:t> de </a:t>
            </a:r>
            <a:r>
              <a:rPr lang="en-US" sz="1400" dirty="0" err="1" smtClean="0">
                <a:latin typeface="Century Gothic" panose="020B0502020202020204" pitchFamily="34" charset="0"/>
                <a:cs typeface="Arial" pitchFamily="34" charset="0"/>
              </a:rPr>
              <a:t>trabajo</a:t>
            </a:r>
            <a:r>
              <a:rPr lang="en-US" sz="1400" dirty="0" smtClean="0">
                <a:latin typeface="Century Gothic" panose="020B0502020202020204" pitchFamily="34" charset="0"/>
                <a:cs typeface="Arial" pitchFamily="34" charset="0"/>
              </a:rPr>
              <a:t>.</a:t>
            </a:r>
            <a:endParaRPr lang="en-US" sz="1400" dirty="0">
              <a:latin typeface="Century Gothic" panose="020B0502020202020204" pitchFamily="34" charset="0"/>
              <a:cs typeface="Arial" pitchFamily="34" charset="0"/>
            </a:endParaRPr>
          </a:p>
          <a:p>
            <a:pPr marL="285750" indent="-285750">
              <a:lnSpc>
                <a:spcPct val="150000"/>
              </a:lnSpc>
              <a:buFont typeface="Wingdings" panose="05000000000000000000" pitchFamily="2" charset="2"/>
              <a:buChar char="ü"/>
            </a:pPr>
            <a:r>
              <a:rPr lang="en-US" sz="1400" dirty="0" smtClean="0">
                <a:latin typeface="Century Gothic" panose="020B0502020202020204" pitchFamily="34" charset="0"/>
                <a:cs typeface="Arial" pitchFamily="34" charset="0"/>
              </a:rPr>
              <a:t>Personal </a:t>
            </a:r>
            <a:r>
              <a:rPr lang="en-US" sz="1400" dirty="0" err="1" smtClean="0">
                <a:latin typeface="Century Gothic" panose="020B0502020202020204" pitchFamily="34" charset="0"/>
                <a:cs typeface="Arial" pitchFamily="34" charset="0"/>
              </a:rPr>
              <a:t>calificado</a:t>
            </a:r>
            <a:endParaRPr lang="en-US" sz="1400" dirty="0">
              <a:latin typeface="Century Gothic" panose="020B0502020202020204" pitchFamily="34" charset="0"/>
              <a:cs typeface="Arial" pitchFamily="34" charset="0"/>
            </a:endParaRPr>
          </a:p>
          <a:p>
            <a:pPr marL="285750" indent="-285750">
              <a:lnSpc>
                <a:spcPct val="150000"/>
              </a:lnSpc>
              <a:buFont typeface="Wingdings" panose="05000000000000000000" pitchFamily="2" charset="2"/>
              <a:buChar char="ü"/>
            </a:pPr>
            <a:r>
              <a:rPr lang="en-US" sz="1400" dirty="0" err="1" smtClean="0">
                <a:latin typeface="Century Gothic" panose="020B0502020202020204" pitchFamily="34" charset="0"/>
                <a:cs typeface="Arial" pitchFamily="34" charset="0"/>
              </a:rPr>
              <a:t>Motivación</a:t>
            </a:r>
            <a:r>
              <a:rPr lang="en-US" sz="1400" dirty="0" smtClean="0">
                <a:latin typeface="Century Gothic" panose="020B0502020202020204" pitchFamily="34" charset="0"/>
                <a:cs typeface="Arial" pitchFamily="34" charset="0"/>
              </a:rPr>
              <a:t> para el personal</a:t>
            </a:r>
          </a:p>
          <a:p>
            <a:pPr marL="285750" indent="-285750">
              <a:lnSpc>
                <a:spcPct val="150000"/>
              </a:lnSpc>
              <a:buFont typeface="Wingdings" panose="05000000000000000000" pitchFamily="2" charset="2"/>
              <a:buChar char="ü"/>
            </a:pPr>
            <a:r>
              <a:rPr lang="en-US" sz="1400" dirty="0" err="1" smtClean="0">
                <a:latin typeface="Century Gothic" panose="020B0502020202020204" pitchFamily="34" charset="0"/>
                <a:cs typeface="Arial" pitchFamily="34" charset="0"/>
              </a:rPr>
              <a:t>Instalaciones</a:t>
            </a:r>
            <a:r>
              <a:rPr lang="en-US" sz="1400" dirty="0" smtClean="0">
                <a:latin typeface="Century Gothic" panose="020B0502020202020204" pitchFamily="34" charset="0"/>
                <a:cs typeface="Arial" pitchFamily="34" charset="0"/>
              </a:rPr>
              <a:t> </a:t>
            </a:r>
            <a:r>
              <a:rPr lang="en-US" sz="1400" dirty="0" err="1" smtClean="0">
                <a:latin typeface="Century Gothic" panose="020B0502020202020204" pitchFamily="34" charset="0"/>
                <a:cs typeface="Arial" pitchFamily="34" charset="0"/>
              </a:rPr>
              <a:t>adecuadas</a:t>
            </a:r>
            <a:endParaRPr lang="en-US" sz="1400" dirty="0" smtClean="0">
              <a:latin typeface="Century Gothic" panose="020B0502020202020204" pitchFamily="34" charset="0"/>
              <a:cs typeface="Arial" pitchFamily="34" charset="0"/>
            </a:endParaRPr>
          </a:p>
        </p:txBody>
      </p:sp>
      <p:sp>
        <p:nvSpPr>
          <p:cNvPr id="15" name="TextBox 44"/>
          <p:cNvSpPr txBox="1"/>
          <p:nvPr/>
        </p:nvSpPr>
        <p:spPr>
          <a:xfrm>
            <a:off x="247978" y="1480295"/>
            <a:ext cx="2451814" cy="369332"/>
          </a:xfrm>
          <a:prstGeom prst="rect">
            <a:avLst/>
          </a:prstGeom>
          <a:noFill/>
        </p:spPr>
        <p:txBody>
          <a:bodyPr wrap="square" rtlCol="0">
            <a:spAutoFit/>
          </a:bodyPr>
          <a:lstStyle/>
          <a:p>
            <a:r>
              <a:rPr lang="en-US"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Fortalezas</a:t>
            </a:r>
            <a:endParaRPr lang="en-US" b="1" dirty="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sp>
        <p:nvSpPr>
          <p:cNvPr id="16" name="Rounded Rectangle 37"/>
          <p:cNvSpPr/>
          <p:nvPr/>
        </p:nvSpPr>
        <p:spPr>
          <a:xfrm>
            <a:off x="4735974" y="1803460"/>
            <a:ext cx="4084497" cy="2129596"/>
          </a:xfrm>
          <a:custGeom>
            <a:avLst/>
            <a:gdLst/>
            <a:ahLst/>
            <a:cxnLst/>
            <a:rect l="l" t="t" r="r" b="b"/>
            <a:pathLst>
              <a:path w="3957889" h="1562506">
                <a:moveTo>
                  <a:pt x="0" y="0"/>
                </a:moveTo>
                <a:lnTo>
                  <a:pt x="3957889" y="0"/>
                </a:lnTo>
                <a:lnTo>
                  <a:pt x="3957889" y="1201096"/>
                </a:lnTo>
                <a:cubicBezTo>
                  <a:pt x="3957888" y="1400697"/>
                  <a:pt x="3796079" y="1562506"/>
                  <a:pt x="3596478" y="1562506"/>
                </a:cubicBezTo>
                <a:lnTo>
                  <a:pt x="361411" y="1562506"/>
                </a:lnTo>
                <a:cubicBezTo>
                  <a:pt x="161809" y="1562506"/>
                  <a:pt x="0" y="1400697"/>
                  <a:pt x="0" y="1201096"/>
                </a:cubicBezTo>
                <a:close/>
              </a:path>
            </a:pathLst>
          </a:custGeom>
          <a:solidFill>
            <a:schemeClr val="bg1"/>
          </a:solidFill>
          <a:ln>
            <a:noFill/>
          </a:ln>
          <a:effectLst>
            <a:innerShdw blurRad="2032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itchFamily="34" charset="0"/>
              <a:cs typeface="Arial" pitchFamily="34" charset="0"/>
            </a:endParaRPr>
          </a:p>
        </p:txBody>
      </p:sp>
      <p:sp>
        <p:nvSpPr>
          <p:cNvPr id="17" name="TextBox 46"/>
          <p:cNvSpPr txBox="1"/>
          <p:nvPr/>
        </p:nvSpPr>
        <p:spPr>
          <a:xfrm>
            <a:off x="4760761" y="1790963"/>
            <a:ext cx="4059709" cy="738664"/>
          </a:xfrm>
          <a:prstGeom prst="rect">
            <a:avLst/>
          </a:prstGeom>
          <a:noFill/>
        </p:spPr>
        <p:txBody>
          <a:bodyPr wrap="square" rtlCol="0" anchor="ctr">
            <a:spAutoFit/>
          </a:bodyPr>
          <a:lstStyle/>
          <a:p>
            <a:pPr marL="285750" indent="-285750" algn="just">
              <a:buFont typeface="Wingdings" panose="05000000000000000000" pitchFamily="2" charset="2"/>
              <a:buChar char="ü"/>
            </a:pPr>
            <a:r>
              <a:rPr lang="en-US" sz="1400" dirty="0" smtClean="0">
                <a:latin typeface="Century Gothic" panose="020B0502020202020204" pitchFamily="34" charset="0"/>
                <a:cs typeface="Arial" pitchFamily="34" charset="0"/>
              </a:rPr>
              <a:t>No dispone de un plan </a:t>
            </a:r>
            <a:r>
              <a:rPr lang="en-US" sz="1400" dirty="0" err="1" smtClean="0">
                <a:latin typeface="Century Gothic" panose="020B0502020202020204" pitchFamily="34" charset="0"/>
                <a:cs typeface="Arial" pitchFamily="34" charset="0"/>
              </a:rPr>
              <a:t>estratégico</a:t>
            </a:r>
            <a:r>
              <a:rPr lang="en-US" sz="1400" dirty="0" smtClean="0">
                <a:latin typeface="Century Gothic" panose="020B0502020202020204" pitchFamily="34" charset="0"/>
                <a:cs typeface="Arial" pitchFamily="34" charset="0"/>
              </a:rPr>
              <a:t> y no </a:t>
            </a:r>
            <a:r>
              <a:rPr lang="en-US" sz="1400" dirty="0" err="1" smtClean="0">
                <a:latin typeface="Century Gothic" panose="020B0502020202020204" pitchFamily="34" charset="0"/>
                <a:cs typeface="Arial" pitchFamily="34" charset="0"/>
              </a:rPr>
              <a:t>cuenta</a:t>
            </a:r>
            <a:r>
              <a:rPr lang="en-US" sz="1400" dirty="0" smtClean="0">
                <a:latin typeface="Century Gothic" panose="020B0502020202020204" pitchFamily="34" charset="0"/>
                <a:cs typeface="Arial" pitchFamily="34" charset="0"/>
              </a:rPr>
              <a:t> con un </a:t>
            </a:r>
            <a:r>
              <a:rPr lang="en-US" sz="1400" dirty="0" err="1" smtClean="0">
                <a:latin typeface="Century Gothic" panose="020B0502020202020204" pitchFamily="34" charset="0"/>
                <a:cs typeface="Arial" pitchFamily="34" charset="0"/>
              </a:rPr>
              <a:t>área</a:t>
            </a:r>
            <a:r>
              <a:rPr lang="en-US" sz="1400" dirty="0" smtClean="0">
                <a:latin typeface="Century Gothic" panose="020B0502020202020204" pitchFamily="34" charset="0"/>
                <a:cs typeface="Arial" pitchFamily="34" charset="0"/>
              </a:rPr>
              <a:t> de marketing</a:t>
            </a:r>
          </a:p>
          <a:p>
            <a:pPr algn="just"/>
            <a:endParaRPr lang="en-US" sz="1400" dirty="0" smtClean="0">
              <a:latin typeface="Century Gothic" panose="020B0502020202020204" pitchFamily="34" charset="0"/>
              <a:cs typeface="Arial" pitchFamily="34" charset="0"/>
            </a:endParaRPr>
          </a:p>
        </p:txBody>
      </p:sp>
      <p:sp>
        <p:nvSpPr>
          <p:cNvPr id="18" name="TextBox 47"/>
          <p:cNvSpPr txBox="1"/>
          <p:nvPr/>
        </p:nvSpPr>
        <p:spPr>
          <a:xfrm>
            <a:off x="6444208" y="1434128"/>
            <a:ext cx="2451814" cy="369332"/>
          </a:xfrm>
          <a:prstGeom prst="rect">
            <a:avLst/>
          </a:prstGeom>
          <a:noFill/>
        </p:spPr>
        <p:txBody>
          <a:bodyPr wrap="square" rtlCol="0">
            <a:spAutoFit/>
          </a:bodyPr>
          <a:lstStyle/>
          <a:p>
            <a:pPr algn="r"/>
            <a:r>
              <a:rPr lang="en-US"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Debilidades</a:t>
            </a:r>
            <a:endParaRPr lang="en-US" b="1" dirty="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sp>
        <p:nvSpPr>
          <p:cNvPr id="19" name="Rounded Rectangle 53"/>
          <p:cNvSpPr/>
          <p:nvPr/>
        </p:nvSpPr>
        <p:spPr>
          <a:xfrm>
            <a:off x="323528" y="4477220"/>
            <a:ext cx="4114707" cy="1963558"/>
          </a:xfrm>
          <a:custGeom>
            <a:avLst/>
            <a:gdLst/>
            <a:ahLst/>
            <a:cxnLst/>
            <a:rect l="l" t="t" r="r" b="b"/>
            <a:pathLst>
              <a:path w="3957888" h="1499610">
                <a:moveTo>
                  <a:pt x="0" y="0"/>
                </a:moveTo>
                <a:lnTo>
                  <a:pt x="3957888" y="0"/>
                </a:lnTo>
                <a:lnTo>
                  <a:pt x="3957888" y="1138199"/>
                </a:lnTo>
                <a:cubicBezTo>
                  <a:pt x="3957888" y="1337800"/>
                  <a:pt x="3796079" y="1499609"/>
                  <a:pt x="3596479" y="1499610"/>
                </a:cubicBezTo>
                <a:lnTo>
                  <a:pt x="361410" y="1499610"/>
                </a:lnTo>
                <a:cubicBezTo>
                  <a:pt x="161809" y="1499609"/>
                  <a:pt x="0" y="1337800"/>
                  <a:pt x="0" y="1138199"/>
                </a:cubicBezTo>
                <a:close/>
              </a:path>
            </a:pathLst>
          </a:custGeom>
          <a:solidFill>
            <a:schemeClr val="bg1"/>
          </a:solidFill>
          <a:ln>
            <a:noFill/>
          </a:ln>
          <a:effectLst>
            <a:innerShdw blurRad="2032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itchFamily="34" charset="0"/>
              <a:cs typeface="Arial" pitchFamily="34" charset="0"/>
            </a:endParaRPr>
          </a:p>
        </p:txBody>
      </p:sp>
      <p:sp>
        <p:nvSpPr>
          <p:cNvPr id="21" name="TextBox 52"/>
          <p:cNvSpPr txBox="1"/>
          <p:nvPr/>
        </p:nvSpPr>
        <p:spPr>
          <a:xfrm>
            <a:off x="247978" y="4110204"/>
            <a:ext cx="2451814" cy="369332"/>
          </a:xfrm>
          <a:prstGeom prst="rect">
            <a:avLst/>
          </a:prstGeom>
          <a:noFill/>
        </p:spPr>
        <p:txBody>
          <a:bodyPr wrap="square" rtlCol="0">
            <a:spAutoFit/>
          </a:bodyPr>
          <a:lstStyle/>
          <a:p>
            <a:r>
              <a:rPr lang="en-US"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Oportunidades</a:t>
            </a:r>
            <a:endParaRPr lang="en-US" b="1" dirty="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sp>
        <p:nvSpPr>
          <p:cNvPr id="22" name="Rounded Rectangle 56"/>
          <p:cNvSpPr/>
          <p:nvPr/>
        </p:nvSpPr>
        <p:spPr>
          <a:xfrm>
            <a:off x="4731197" y="4479536"/>
            <a:ext cx="4089273" cy="1973800"/>
          </a:xfrm>
          <a:custGeom>
            <a:avLst/>
            <a:gdLst/>
            <a:ahLst/>
            <a:cxnLst/>
            <a:rect l="l" t="t" r="r" b="b"/>
            <a:pathLst>
              <a:path w="3957889" h="1509136">
                <a:moveTo>
                  <a:pt x="0" y="0"/>
                </a:moveTo>
                <a:lnTo>
                  <a:pt x="3957889" y="0"/>
                </a:lnTo>
                <a:lnTo>
                  <a:pt x="3957889" y="1147725"/>
                </a:lnTo>
                <a:cubicBezTo>
                  <a:pt x="3957888" y="1347326"/>
                  <a:pt x="3796079" y="1509135"/>
                  <a:pt x="3596478" y="1509136"/>
                </a:cubicBezTo>
                <a:lnTo>
                  <a:pt x="361411" y="1509136"/>
                </a:lnTo>
                <a:cubicBezTo>
                  <a:pt x="161809" y="1509135"/>
                  <a:pt x="0" y="1347326"/>
                  <a:pt x="0" y="1147725"/>
                </a:cubicBezTo>
                <a:close/>
              </a:path>
            </a:pathLst>
          </a:custGeom>
          <a:solidFill>
            <a:schemeClr val="bg1"/>
          </a:solidFill>
          <a:ln>
            <a:noFill/>
          </a:ln>
          <a:effectLst>
            <a:innerShdw blurRad="2032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itchFamily="34" charset="0"/>
              <a:cs typeface="Arial" pitchFamily="34" charset="0"/>
            </a:endParaRPr>
          </a:p>
        </p:txBody>
      </p:sp>
      <p:sp>
        <p:nvSpPr>
          <p:cNvPr id="24" name="TextBox 59"/>
          <p:cNvSpPr txBox="1"/>
          <p:nvPr/>
        </p:nvSpPr>
        <p:spPr>
          <a:xfrm>
            <a:off x="6084168" y="4103479"/>
            <a:ext cx="2799385" cy="369332"/>
          </a:xfrm>
          <a:prstGeom prst="rect">
            <a:avLst/>
          </a:prstGeom>
          <a:noFill/>
        </p:spPr>
        <p:txBody>
          <a:bodyPr wrap="square" rtlCol="0">
            <a:spAutoFit/>
          </a:bodyPr>
          <a:lstStyle/>
          <a:p>
            <a:pPr algn="r"/>
            <a:r>
              <a:rPr lang="en-US" b="1" dirty="0" err="1" smtClean="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rPr>
              <a:t>Amenazas</a:t>
            </a:r>
            <a:endParaRPr lang="en-US" b="1" dirty="0">
              <a:solidFill>
                <a:schemeClr val="bg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grpSp>
        <p:nvGrpSpPr>
          <p:cNvPr id="25" name="Group 60"/>
          <p:cNvGrpSpPr/>
          <p:nvPr/>
        </p:nvGrpSpPr>
        <p:grpSpPr>
          <a:xfrm>
            <a:off x="3472457" y="2662386"/>
            <a:ext cx="2145777" cy="2148978"/>
            <a:chOff x="3496886" y="2838302"/>
            <a:chExt cx="2148978" cy="2148978"/>
          </a:xfrm>
        </p:grpSpPr>
        <p:sp>
          <p:nvSpPr>
            <p:cNvPr id="26" name="Oval 61"/>
            <p:cNvSpPr/>
            <p:nvPr/>
          </p:nvSpPr>
          <p:spPr>
            <a:xfrm>
              <a:off x="3496886" y="2838302"/>
              <a:ext cx="2148978" cy="2148978"/>
            </a:xfrm>
            <a:prstGeom prst="ellipse">
              <a:avLst/>
            </a:prstGeom>
            <a:gradFill>
              <a:gsLst>
                <a:gs pos="9000">
                  <a:schemeClr val="tx1">
                    <a:lumMod val="85000"/>
                    <a:lumOff val="15000"/>
                  </a:schemeClr>
                </a:gs>
                <a:gs pos="43800">
                  <a:srgbClr val="FFFFFF"/>
                </a:gs>
                <a:gs pos="100000">
                  <a:schemeClr val="tx1"/>
                </a:gs>
                <a:gs pos="6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itchFamily="34" charset="0"/>
                <a:cs typeface="Arial" pitchFamily="34" charset="0"/>
              </a:endParaRPr>
            </a:p>
          </p:txBody>
        </p:sp>
        <p:grpSp>
          <p:nvGrpSpPr>
            <p:cNvPr id="27" name="Group 62"/>
            <p:cNvGrpSpPr/>
            <p:nvPr/>
          </p:nvGrpSpPr>
          <p:grpSpPr>
            <a:xfrm>
              <a:off x="3582478" y="2923887"/>
              <a:ext cx="1977794" cy="1977793"/>
              <a:chOff x="6019800" y="3276599"/>
              <a:chExt cx="533400" cy="533400"/>
            </a:xfrm>
            <a:effectLst/>
          </p:grpSpPr>
          <p:sp>
            <p:nvSpPr>
              <p:cNvPr id="29" name="Oval 64"/>
              <p:cNvSpPr/>
              <p:nvPr/>
            </p:nvSpPr>
            <p:spPr>
              <a:xfrm>
                <a:off x="6019800" y="3276599"/>
                <a:ext cx="533400" cy="533400"/>
              </a:xfrm>
              <a:prstGeom prst="ellipse">
                <a:avLst/>
              </a:prstGeom>
              <a:gradFill>
                <a:gsLst>
                  <a:gs pos="0">
                    <a:schemeClr val="tx1">
                      <a:lumMod val="75000"/>
                      <a:lumOff val="25000"/>
                    </a:schemeClr>
                  </a:gs>
                  <a:gs pos="51000">
                    <a:schemeClr val="accent6">
                      <a:lumMod val="75000"/>
                    </a:schemeClr>
                  </a:gs>
                  <a:gs pos="100000">
                    <a:srgbClr val="FFC000"/>
                  </a:gs>
                </a:gsLst>
                <a:lin ang="5400000" scaled="1"/>
              </a:gradFill>
              <a:ln w="12700" cap="flat" cmpd="sng" algn="ctr">
                <a:solidFill>
                  <a:srgbClr val="002060"/>
                </a:solidFill>
                <a:prstDash val="solid"/>
              </a:ln>
              <a:effectLst/>
            </p:spPr>
            <p:txBody>
              <a:bodyPr rtlCol="0" anchor="ctr"/>
              <a:lstStyle/>
              <a:p>
                <a:pPr algn="ctr">
                  <a:defRPr/>
                </a:pPr>
                <a:endParaRPr lang="en-US" kern="0">
                  <a:solidFill>
                    <a:sysClr val="window" lastClr="FFFFFF"/>
                  </a:solidFill>
                  <a:latin typeface="Arial" pitchFamily="34" charset="0"/>
                  <a:cs typeface="Arial" pitchFamily="34" charset="0"/>
                </a:endParaRPr>
              </a:p>
            </p:txBody>
          </p:sp>
          <p:sp>
            <p:nvSpPr>
              <p:cNvPr id="30" name="Oval 65"/>
              <p:cNvSpPr/>
              <p:nvPr/>
            </p:nvSpPr>
            <p:spPr>
              <a:xfrm>
                <a:off x="6032368" y="3296068"/>
                <a:ext cx="508265" cy="446900"/>
              </a:xfrm>
              <a:prstGeom prst="ellipse">
                <a:avLst/>
              </a:prstGeom>
              <a:gradFill>
                <a:gsLst>
                  <a:gs pos="0">
                    <a:sysClr val="window" lastClr="FFFFFF">
                      <a:lumMod val="100000"/>
                      <a:alpha val="65000"/>
                    </a:sysClr>
                  </a:gs>
                  <a:gs pos="100000">
                    <a:sysClr val="window" lastClr="FFFFFF">
                      <a:alpha val="0"/>
                    </a:sysClr>
                  </a:gs>
                </a:gsLst>
                <a:lin ang="5400000" scaled="1"/>
              </a:gradFill>
              <a:ln w="12700" cap="flat" cmpd="sng" algn="ctr">
                <a:noFill/>
                <a:prstDash val="solid"/>
              </a:ln>
              <a:effectLst/>
            </p:spPr>
            <p:txBody>
              <a:bodyPr rtlCol="0" anchor="ctr"/>
              <a:lstStyle/>
              <a:p>
                <a:pPr algn="ctr">
                  <a:defRPr/>
                </a:pPr>
                <a:endParaRPr lang="en-US" kern="0">
                  <a:solidFill>
                    <a:sysClr val="window" lastClr="FFFFFF"/>
                  </a:solidFill>
                  <a:latin typeface="Arial" pitchFamily="34" charset="0"/>
                  <a:cs typeface="Arial" pitchFamily="34" charset="0"/>
                </a:endParaRPr>
              </a:p>
            </p:txBody>
          </p:sp>
        </p:grpSp>
        <p:sp>
          <p:nvSpPr>
            <p:cNvPr id="28" name="Rectangle 63"/>
            <p:cNvSpPr/>
            <p:nvPr/>
          </p:nvSpPr>
          <p:spPr>
            <a:xfrm>
              <a:off x="3629080" y="3435639"/>
              <a:ext cx="1884595" cy="923330"/>
            </a:xfrm>
            <a:prstGeom prst="rect">
              <a:avLst/>
            </a:prstGeom>
          </p:spPr>
          <p:txBody>
            <a:bodyPr wrap="square" anchor="ctr">
              <a:spAutoFit/>
            </a:bodyPr>
            <a:lstStyle/>
            <a:p>
              <a:pPr algn="ctr"/>
              <a:r>
                <a:rPr lang="en-US" b="1" dirty="0" smtClean="0">
                  <a:solidFill>
                    <a:prstClr val="white"/>
                  </a:solidFill>
                  <a:effectLst>
                    <a:outerShdw blurRad="101600" dist="38100" dir="2700000" algn="tl" rotWithShape="0">
                      <a:prstClr val="black">
                        <a:alpha val="50000"/>
                      </a:prstClr>
                    </a:outerShdw>
                  </a:effectLst>
                  <a:latin typeface="Century Gothic" panose="020B0502020202020204" pitchFamily="34" charset="0"/>
                  <a:ea typeface="Kozuka Gothic Pr6N B" pitchFamily="34" charset="-128"/>
                  <a:cs typeface="Arial" pitchFamily="34" charset="0"/>
                </a:rPr>
                <a:t>Análisis</a:t>
              </a:r>
            </a:p>
            <a:p>
              <a:pPr algn="ctr"/>
              <a:r>
                <a:rPr lang="en-US" sz="3600" b="1" dirty="0" smtClean="0">
                  <a:solidFill>
                    <a:prstClr val="white"/>
                  </a:solidFill>
                  <a:effectLst>
                    <a:outerShdw blurRad="101600" dist="38100" dir="2700000" algn="tl" rotWithShape="0">
                      <a:prstClr val="black">
                        <a:alpha val="50000"/>
                      </a:prstClr>
                    </a:outerShdw>
                  </a:effectLst>
                  <a:latin typeface="Century Gothic" panose="020B0502020202020204" pitchFamily="34" charset="0"/>
                  <a:ea typeface="Kozuka Gothic Pr6N B" pitchFamily="34" charset="-128"/>
                  <a:cs typeface="Arial" pitchFamily="34" charset="0"/>
                </a:rPr>
                <a:t>FODA</a:t>
              </a:r>
              <a:endParaRPr lang="en-US" sz="3600" b="1" dirty="0">
                <a:solidFill>
                  <a:prstClr val="white"/>
                </a:solidFill>
                <a:effectLst>
                  <a:outerShdw blurRad="101600" dist="38100" dir="2700000" algn="tl" rotWithShape="0">
                    <a:prstClr val="black">
                      <a:alpha val="50000"/>
                    </a:prstClr>
                  </a:outerShdw>
                </a:effectLst>
                <a:latin typeface="Century Gothic" panose="020B0502020202020204" pitchFamily="34" charset="0"/>
                <a:ea typeface="Kozuka Gothic Pr6N B" pitchFamily="34" charset="-128"/>
                <a:cs typeface="Arial" pitchFamily="34" charset="0"/>
              </a:endParaRPr>
            </a:p>
          </p:txBody>
        </p:sp>
      </p:grpSp>
      <p:sp>
        <p:nvSpPr>
          <p:cNvPr id="31" name="TextBox 46"/>
          <p:cNvSpPr txBox="1"/>
          <p:nvPr/>
        </p:nvSpPr>
        <p:spPr>
          <a:xfrm>
            <a:off x="5295681" y="2330296"/>
            <a:ext cx="3380775" cy="738664"/>
          </a:xfrm>
          <a:prstGeom prst="rect">
            <a:avLst/>
          </a:prstGeom>
          <a:noFill/>
        </p:spPr>
        <p:txBody>
          <a:bodyPr wrap="square" rtlCol="0" anchor="ctr">
            <a:spAutoFit/>
          </a:bodyPr>
          <a:lstStyle/>
          <a:p>
            <a:pPr marL="285750" indent="-285750">
              <a:buFont typeface="Wingdings" panose="05000000000000000000" pitchFamily="2" charset="2"/>
              <a:buChar char="ü"/>
            </a:pPr>
            <a:r>
              <a:rPr lang="en-US" sz="1400" dirty="0">
                <a:latin typeface="Century Gothic" panose="020B0502020202020204" pitchFamily="34" charset="0"/>
                <a:cs typeface="Arial" pitchFamily="34" charset="0"/>
              </a:rPr>
              <a:t>La </a:t>
            </a:r>
            <a:r>
              <a:rPr lang="en-US" sz="1400" dirty="0" err="1">
                <a:latin typeface="Century Gothic" panose="020B0502020202020204" pitchFamily="34" charset="0"/>
                <a:cs typeface="Arial" pitchFamily="34" charset="0"/>
              </a:rPr>
              <a:t>organización</a:t>
            </a:r>
            <a:r>
              <a:rPr lang="en-US" sz="1400" dirty="0">
                <a:latin typeface="Century Gothic" panose="020B0502020202020204" pitchFamily="34" charset="0"/>
                <a:cs typeface="Arial" pitchFamily="34" charset="0"/>
              </a:rPr>
              <a:t> </a:t>
            </a:r>
            <a:r>
              <a:rPr lang="en-US" sz="1400" dirty="0" err="1">
                <a:latin typeface="Century Gothic" panose="020B0502020202020204" pitchFamily="34" charset="0"/>
                <a:cs typeface="Arial" pitchFamily="34" charset="0"/>
              </a:rPr>
              <a:t>interna</a:t>
            </a:r>
            <a:r>
              <a:rPr lang="en-US" sz="1400" dirty="0">
                <a:latin typeface="Century Gothic" panose="020B0502020202020204" pitchFamily="34" charset="0"/>
                <a:cs typeface="Arial" pitchFamily="34" charset="0"/>
              </a:rPr>
              <a:t> </a:t>
            </a:r>
            <a:r>
              <a:rPr lang="en-US" sz="1400" dirty="0" err="1">
                <a:latin typeface="Century Gothic" panose="020B0502020202020204" pitchFamily="34" charset="0"/>
                <a:cs typeface="Arial" pitchFamily="34" charset="0"/>
              </a:rPr>
              <a:t>impide</a:t>
            </a:r>
            <a:r>
              <a:rPr lang="en-US" sz="1400" dirty="0">
                <a:latin typeface="Century Gothic" panose="020B0502020202020204" pitchFamily="34" charset="0"/>
                <a:cs typeface="Arial" pitchFamily="34" charset="0"/>
              </a:rPr>
              <a:t> </a:t>
            </a:r>
            <a:r>
              <a:rPr lang="en-US" sz="1400" dirty="0" err="1" smtClean="0">
                <a:latin typeface="Century Gothic" panose="020B0502020202020204" pitchFamily="34" charset="0"/>
                <a:cs typeface="Arial" pitchFamily="34" charset="0"/>
              </a:rPr>
              <a:t>tomar</a:t>
            </a:r>
            <a:r>
              <a:rPr lang="en-US" sz="1400" dirty="0">
                <a:latin typeface="Century Gothic" panose="020B0502020202020204" pitchFamily="34" charset="0"/>
                <a:cs typeface="Arial" pitchFamily="34" charset="0"/>
              </a:rPr>
              <a:t> </a:t>
            </a:r>
            <a:r>
              <a:rPr lang="en-US" sz="1400" dirty="0" err="1" smtClean="0">
                <a:latin typeface="Century Gothic" panose="020B0502020202020204" pitchFamily="34" charset="0"/>
                <a:cs typeface="Arial" pitchFamily="34" charset="0"/>
              </a:rPr>
              <a:t>desiciones</a:t>
            </a:r>
            <a:r>
              <a:rPr lang="en-US" sz="1400" dirty="0" smtClean="0">
                <a:latin typeface="Century Gothic" panose="020B0502020202020204" pitchFamily="34" charset="0"/>
                <a:cs typeface="Arial" pitchFamily="34" charset="0"/>
              </a:rPr>
              <a:t> </a:t>
            </a:r>
            <a:r>
              <a:rPr lang="en-US" sz="1400" dirty="0" err="1">
                <a:latin typeface="Century Gothic" panose="020B0502020202020204" pitchFamily="34" charset="0"/>
                <a:cs typeface="Arial" pitchFamily="34" charset="0"/>
              </a:rPr>
              <a:t>rápidas</a:t>
            </a:r>
            <a:r>
              <a:rPr lang="en-US" sz="1400" dirty="0">
                <a:latin typeface="Century Gothic" panose="020B0502020202020204" pitchFamily="34" charset="0"/>
                <a:cs typeface="Arial" pitchFamily="34" charset="0"/>
              </a:rPr>
              <a:t> y </a:t>
            </a:r>
            <a:r>
              <a:rPr lang="en-US" sz="1400" dirty="0" smtClean="0">
                <a:latin typeface="Century Gothic" panose="020B0502020202020204" pitchFamily="34" charset="0"/>
                <a:cs typeface="Arial" pitchFamily="34" charset="0"/>
              </a:rPr>
              <a:t>  </a:t>
            </a:r>
            <a:r>
              <a:rPr lang="en-US" sz="1400" dirty="0" err="1" smtClean="0">
                <a:latin typeface="Century Gothic" panose="020B0502020202020204" pitchFamily="34" charset="0"/>
                <a:cs typeface="Arial" pitchFamily="34" charset="0"/>
              </a:rPr>
              <a:t>oportunas</a:t>
            </a:r>
            <a:endParaRPr lang="en-US" sz="1400" dirty="0">
              <a:latin typeface="Century Gothic" panose="020B0502020202020204" pitchFamily="34" charset="0"/>
              <a:cs typeface="Arial" pitchFamily="34" charset="0"/>
            </a:endParaRPr>
          </a:p>
        </p:txBody>
      </p:sp>
      <p:sp>
        <p:nvSpPr>
          <p:cNvPr id="32" name="TextBox 41"/>
          <p:cNvSpPr txBox="1"/>
          <p:nvPr/>
        </p:nvSpPr>
        <p:spPr>
          <a:xfrm>
            <a:off x="323528" y="4817183"/>
            <a:ext cx="4091885" cy="1384995"/>
          </a:xfrm>
          <a:prstGeom prst="rect">
            <a:avLst/>
          </a:prstGeom>
          <a:noFill/>
        </p:spPr>
        <p:txBody>
          <a:bodyPr wrap="square" rtlCol="0" anchor="ctr">
            <a:spAutoFit/>
          </a:bodyPr>
          <a:lstStyle/>
          <a:p>
            <a:pPr marL="285750" indent="-285750">
              <a:buFont typeface="Wingdings" panose="05000000000000000000" pitchFamily="2" charset="2"/>
              <a:buChar char="ü"/>
            </a:pPr>
            <a:r>
              <a:rPr lang="en-US" sz="1400" dirty="0" smtClean="0">
                <a:latin typeface="Century Gothic" panose="020B0502020202020204" pitchFamily="34" charset="0"/>
                <a:cs typeface="Arial" pitchFamily="34" charset="0"/>
              </a:rPr>
              <a:t>Las personas </a:t>
            </a:r>
            <a:r>
              <a:rPr lang="en-US" sz="1400" dirty="0" err="1" smtClean="0">
                <a:latin typeface="Century Gothic" panose="020B0502020202020204" pitchFamily="34" charset="0"/>
                <a:cs typeface="Arial" pitchFamily="34" charset="0"/>
              </a:rPr>
              <a:t>están</a:t>
            </a:r>
            <a:r>
              <a:rPr lang="en-US" sz="1400" dirty="0" smtClean="0">
                <a:latin typeface="Century Gothic" panose="020B0502020202020204" pitchFamily="34" charset="0"/>
                <a:cs typeface="Arial" pitchFamily="34" charset="0"/>
              </a:rPr>
              <a:t> </a:t>
            </a:r>
            <a:r>
              <a:rPr lang="en-US" sz="1400" dirty="0" err="1" smtClean="0">
                <a:latin typeface="Century Gothic" panose="020B0502020202020204" pitchFamily="34" charset="0"/>
                <a:cs typeface="Arial" pitchFamily="34" charset="0"/>
              </a:rPr>
              <a:t>dispuestas</a:t>
            </a:r>
            <a:r>
              <a:rPr lang="en-US" sz="1400" dirty="0" smtClean="0">
                <a:latin typeface="Century Gothic" panose="020B0502020202020204" pitchFamily="34" charset="0"/>
                <a:cs typeface="Arial" pitchFamily="34" charset="0"/>
              </a:rPr>
              <a:t> a </a:t>
            </a:r>
            <a:r>
              <a:rPr lang="en-US" sz="1400" dirty="0" err="1" smtClean="0">
                <a:latin typeface="Century Gothic" panose="020B0502020202020204" pitchFamily="34" charset="0"/>
                <a:cs typeface="Arial" pitchFamily="34" charset="0"/>
              </a:rPr>
              <a:t>invertir</a:t>
            </a:r>
            <a:r>
              <a:rPr lang="en-US" sz="1400" dirty="0" smtClean="0">
                <a:latin typeface="Century Gothic" panose="020B0502020202020204" pitchFamily="34" charset="0"/>
                <a:cs typeface="Arial" pitchFamily="34" charset="0"/>
              </a:rPr>
              <a:t> </a:t>
            </a:r>
            <a:r>
              <a:rPr lang="en-US" sz="1400" dirty="0" err="1" smtClean="0">
                <a:latin typeface="Century Gothic" panose="020B0502020202020204" pitchFamily="34" charset="0"/>
                <a:cs typeface="Arial" pitchFamily="34" charset="0"/>
              </a:rPr>
              <a:t>en</a:t>
            </a:r>
            <a:r>
              <a:rPr lang="en-US" sz="1400" dirty="0" smtClean="0">
                <a:latin typeface="Century Gothic" panose="020B0502020202020204" pitchFamily="34" charset="0"/>
                <a:cs typeface="Arial" pitchFamily="34" charset="0"/>
              </a:rPr>
              <a:t> </a:t>
            </a:r>
            <a:r>
              <a:rPr lang="en-US" sz="1400" dirty="0" err="1" smtClean="0">
                <a:latin typeface="Century Gothic" panose="020B0502020202020204" pitchFamily="34" charset="0"/>
                <a:cs typeface="Arial" pitchFamily="34" charset="0"/>
              </a:rPr>
              <a:t>salud</a:t>
            </a:r>
            <a:r>
              <a:rPr lang="en-US" sz="1400" dirty="0" smtClean="0">
                <a:latin typeface="Century Gothic" panose="020B0502020202020204" pitchFamily="34" charset="0"/>
                <a:cs typeface="Arial" pitchFamily="34" charset="0"/>
              </a:rPr>
              <a:t> mental.</a:t>
            </a:r>
          </a:p>
          <a:p>
            <a:pPr marL="285750" indent="-285750">
              <a:buFont typeface="Wingdings" panose="05000000000000000000" pitchFamily="2" charset="2"/>
              <a:buChar char="ü"/>
            </a:pPr>
            <a:endParaRPr lang="en-US" sz="1400" dirty="0" smtClean="0">
              <a:latin typeface="Century Gothic" panose="020B0502020202020204" pitchFamily="34" charset="0"/>
              <a:cs typeface="Arial" pitchFamily="34" charset="0"/>
            </a:endParaRPr>
          </a:p>
          <a:p>
            <a:pPr marL="285750" indent="-285750">
              <a:buFont typeface="Wingdings" panose="05000000000000000000" pitchFamily="2" charset="2"/>
              <a:buChar char="ü"/>
            </a:pPr>
            <a:r>
              <a:rPr lang="en-US" sz="1400" dirty="0" smtClean="0">
                <a:latin typeface="Century Gothic" panose="020B0502020202020204" pitchFamily="34" charset="0"/>
                <a:cs typeface="Arial" pitchFamily="34" charset="0"/>
              </a:rPr>
              <a:t>La no total </a:t>
            </a:r>
            <a:r>
              <a:rPr lang="en-US" sz="1400" dirty="0" err="1" smtClean="0">
                <a:latin typeface="Century Gothic" panose="020B0502020202020204" pitchFamily="34" charset="0"/>
                <a:cs typeface="Arial" pitchFamily="34" charset="0"/>
              </a:rPr>
              <a:t>cobertura</a:t>
            </a:r>
            <a:r>
              <a:rPr lang="en-US" sz="1400" dirty="0" smtClean="0">
                <a:latin typeface="Century Gothic" panose="020B0502020202020204" pitchFamily="34" charset="0"/>
                <a:cs typeface="Arial" pitchFamily="34" charset="0"/>
              </a:rPr>
              <a:t> </a:t>
            </a:r>
            <a:r>
              <a:rPr lang="en-US" sz="1400" dirty="0" err="1" smtClean="0">
                <a:latin typeface="Century Gothic" panose="020B0502020202020204" pitchFamily="34" charset="0"/>
                <a:cs typeface="Arial" pitchFamily="34" charset="0"/>
              </a:rPr>
              <a:t>en</a:t>
            </a:r>
            <a:r>
              <a:rPr lang="en-US" sz="1400" dirty="0" smtClean="0">
                <a:latin typeface="Century Gothic" panose="020B0502020202020204" pitchFamily="34" charset="0"/>
                <a:cs typeface="Arial" pitchFamily="34" charset="0"/>
              </a:rPr>
              <a:t> </a:t>
            </a:r>
            <a:r>
              <a:rPr lang="en-US" sz="1400" dirty="0" err="1" smtClean="0">
                <a:latin typeface="Century Gothic" panose="020B0502020202020204" pitchFamily="34" charset="0"/>
                <a:cs typeface="Arial" pitchFamily="34" charset="0"/>
              </a:rPr>
              <a:t>salud</a:t>
            </a:r>
            <a:r>
              <a:rPr lang="en-US" sz="1400" dirty="0" smtClean="0">
                <a:latin typeface="Century Gothic" panose="020B0502020202020204" pitchFamily="34" charset="0"/>
                <a:cs typeface="Arial" pitchFamily="34" charset="0"/>
              </a:rPr>
              <a:t> mental </a:t>
            </a:r>
            <a:r>
              <a:rPr lang="en-US" sz="1400" dirty="0" err="1" smtClean="0">
                <a:latin typeface="Century Gothic" panose="020B0502020202020204" pitchFamily="34" charset="0"/>
                <a:cs typeface="Arial" pitchFamily="34" charset="0"/>
              </a:rPr>
              <a:t>por</a:t>
            </a:r>
            <a:r>
              <a:rPr lang="en-US" sz="1400" dirty="0" smtClean="0">
                <a:latin typeface="Century Gothic" panose="020B0502020202020204" pitchFamily="34" charset="0"/>
                <a:cs typeface="Arial" pitchFamily="34" charset="0"/>
              </a:rPr>
              <a:t> parte del </a:t>
            </a:r>
            <a:r>
              <a:rPr lang="en-US" sz="1400" dirty="0" err="1" smtClean="0">
                <a:latin typeface="Century Gothic" panose="020B0502020202020204" pitchFamily="34" charset="0"/>
                <a:cs typeface="Arial" pitchFamily="34" charset="0"/>
              </a:rPr>
              <a:t>gobierno</a:t>
            </a:r>
            <a:r>
              <a:rPr lang="en-US" sz="1400" dirty="0" smtClean="0">
                <a:latin typeface="Century Gothic" panose="020B0502020202020204" pitchFamily="34" charset="0"/>
                <a:cs typeface="Arial" pitchFamily="34" charset="0"/>
              </a:rPr>
              <a:t> central </a:t>
            </a:r>
            <a:r>
              <a:rPr lang="en-US" sz="1400" dirty="0" err="1" smtClean="0">
                <a:latin typeface="Century Gothic" panose="020B0502020202020204" pitchFamily="34" charset="0"/>
                <a:cs typeface="Arial" pitchFamily="34" charset="0"/>
              </a:rPr>
              <a:t>permite</a:t>
            </a:r>
            <a:r>
              <a:rPr lang="en-US" sz="1400" dirty="0" smtClean="0">
                <a:latin typeface="Century Gothic" panose="020B0502020202020204" pitchFamily="34" charset="0"/>
                <a:cs typeface="Arial" pitchFamily="34" charset="0"/>
              </a:rPr>
              <a:t> la entrada a </a:t>
            </a:r>
            <a:r>
              <a:rPr lang="en-US" sz="1400" dirty="0" err="1" smtClean="0">
                <a:latin typeface="Century Gothic" panose="020B0502020202020204" pitchFamily="34" charset="0"/>
                <a:cs typeface="Arial" pitchFamily="34" charset="0"/>
              </a:rPr>
              <a:t>instituciones</a:t>
            </a:r>
            <a:r>
              <a:rPr lang="en-US" sz="1400" dirty="0" smtClean="0">
                <a:latin typeface="Century Gothic" panose="020B0502020202020204" pitchFamily="34" charset="0"/>
                <a:cs typeface="Arial" pitchFamily="34" charset="0"/>
              </a:rPr>
              <a:t> </a:t>
            </a:r>
            <a:r>
              <a:rPr lang="en-US" sz="1400" dirty="0" err="1" smtClean="0">
                <a:latin typeface="Century Gothic" panose="020B0502020202020204" pitchFamily="34" charset="0"/>
                <a:cs typeface="Arial" pitchFamily="34" charset="0"/>
              </a:rPr>
              <a:t>privadas</a:t>
            </a:r>
            <a:r>
              <a:rPr lang="en-US" sz="1400" dirty="0" smtClean="0">
                <a:latin typeface="Century Gothic" panose="020B0502020202020204" pitchFamily="34" charset="0"/>
                <a:cs typeface="Arial" pitchFamily="34" charset="0"/>
              </a:rPr>
              <a:t>.</a:t>
            </a:r>
          </a:p>
        </p:txBody>
      </p:sp>
      <p:sp>
        <p:nvSpPr>
          <p:cNvPr id="33" name="TextBox 46"/>
          <p:cNvSpPr txBox="1"/>
          <p:nvPr/>
        </p:nvSpPr>
        <p:spPr>
          <a:xfrm>
            <a:off x="5223673" y="3212976"/>
            <a:ext cx="3380775" cy="523220"/>
          </a:xfrm>
          <a:prstGeom prst="rect">
            <a:avLst/>
          </a:prstGeom>
          <a:noFill/>
        </p:spPr>
        <p:txBody>
          <a:bodyPr wrap="square" rtlCol="0" anchor="ctr">
            <a:spAutoFit/>
          </a:bodyPr>
          <a:lstStyle/>
          <a:p>
            <a:pPr marL="742950" lvl="1" indent="-285750">
              <a:buFont typeface="Wingdings" panose="05000000000000000000" pitchFamily="2" charset="2"/>
              <a:buChar char="ü"/>
            </a:pPr>
            <a:r>
              <a:rPr lang="en-US" sz="1400" dirty="0" err="1" smtClean="0">
                <a:latin typeface="Century Gothic" panose="020B0502020202020204" pitchFamily="34" charset="0"/>
                <a:cs typeface="Arial" pitchFamily="34" charset="0"/>
              </a:rPr>
              <a:t>Falta</a:t>
            </a:r>
            <a:r>
              <a:rPr lang="en-US" sz="1400" dirty="0" smtClean="0">
                <a:latin typeface="Century Gothic" panose="020B0502020202020204" pitchFamily="34" charset="0"/>
                <a:cs typeface="Arial" pitchFamily="34" charset="0"/>
              </a:rPr>
              <a:t> </a:t>
            </a:r>
            <a:r>
              <a:rPr lang="en-US" sz="1400" dirty="0" err="1" smtClean="0">
                <a:latin typeface="Century Gothic" panose="020B0502020202020204" pitchFamily="34" charset="0"/>
                <a:cs typeface="Arial" pitchFamily="34" charset="0"/>
              </a:rPr>
              <a:t>elaboración</a:t>
            </a:r>
            <a:r>
              <a:rPr lang="en-US" sz="1400" dirty="0" smtClean="0">
                <a:latin typeface="Century Gothic" panose="020B0502020202020204" pitchFamily="34" charset="0"/>
                <a:cs typeface="Arial" pitchFamily="34" charset="0"/>
              </a:rPr>
              <a:t> de un </a:t>
            </a:r>
            <a:r>
              <a:rPr lang="en-US" sz="1400" dirty="0" err="1" smtClean="0">
                <a:latin typeface="Century Gothic" panose="020B0502020202020204" pitchFamily="34" charset="0"/>
                <a:cs typeface="Arial" pitchFamily="34" charset="0"/>
              </a:rPr>
              <a:t>presupuesto</a:t>
            </a:r>
            <a:r>
              <a:rPr lang="en-US" sz="1400" dirty="0" smtClean="0">
                <a:latin typeface="Century Gothic" panose="020B0502020202020204" pitchFamily="34" charset="0"/>
                <a:cs typeface="Arial" pitchFamily="34" charset="0"/>
              </a:rPr>
              <a:t> de </a:t>
            </a:r>
            <a:r>
              <a:rPr lang="en-US" sz="1400" dirty="0" err="1" smtClean="0">
                <a:latin typeface="Century Gothic" panose="020B0502020202020204" pitchFamily="34" charset="0"/>
                <a:cs typeface="Arial" pitchFamily="34" charset="0"/>
              </a:rPr>
              <a:t>inversión</a:t>
            </a:r>
            <a:endParaRPr lang="en-US" sz="1400" dirty="0">
              <a:latin typeface="Century Gothic" panose="020B0502020202020204" pitchFamily="34" charset="0"/>
              <a:cs typeface="Arial" pitchFamily="34" charset="0"/>
            </a:endParaRPr>
          </a:p>
        </p:txBody>
      </p:sp>
      <p:sp>
        <p:nvSpPr>
          <p:cNvPr id="34" name="TextBox 41"/>
          <p:cNvSpPr txBox="1"/>
          <p:nvPr/>
        </p:nvSpPr>
        <p:spPr>
          <a:xfrm>
            <a:off x="4711514" y="4450772"/>
            <a:ext cx="4091885" cy="2031325"/>
          </a:xfrm>
          <a:prstGeom prst="rect">
            <a:avLst/>
          </a:prstGeom>
          <a:noFill/>
        </p:spPr>
        <p:txBody>
          <a:bodyPr wrap="square" rtlCol="0" anchor="ctr">
            <a:spAutoFit/>
          </a:bodyPr>
          <a:lstStyle/>
          <a:p>
            <a:pPr marL="742950" lvl="1" indent="-285750">
              <a:buFont typeface="Wingdings" panose="05000000000000000000" pitchFamily="2" charset="2"/>
              <a:buChar char="ü"/>
            </a:pPr>
            <a:r>
              <a:rPr lang="es-ES" sz="1400" dirty="0">
                <a:latin typeface="Century Gothic" panose="020B0502020202020204" pitchFamily="34" charset="0"/>
              </a:rPr>
              <a:t>Falta de programas gubernamentales en temas de salud mental</a:t>
            </a:r>
            <a:r>
              <a:rPr lang="es-ES" sz="1400" dirty="0" smtClean="0">
                <a:latin typeface="Century Gothic" panose="020B0502020202020204" pitchFamily="34" charset="0"/>
              </a:rPr>
              <a:t>.</a:t>
            </a:r>
          </a:p>
          <a:p>
            <a:pPr marL="285750" indent="-285750">
              <a:buFont typeface="Wingdings" panose="05000000000000000000" pitchFamily="2" charset="2"/>
              <a:buChar char="ü"/>
            </a:pPr>
            <a:endParaRPr lang="es-ES" sz="1400" dirty="0" smtClean="0">
              <a:latin typeface="Century Gothic" panose="020B0502020202020204" pitchFamily="34" charset="0"/>
            </a:endParaRPr>
          </a:p>
          <a:p>
            <a:pPr marL="285750" indent="-285750">
              <a:buFont typeface="Wingdings" panose="05000000000000000000" pitchFamily="2" charset="2"/>
              <a:buChar char="ü"/>
            </a:pPr>
            <a:r>
              <a:rPr lang="es-ES" sz="1400" dirty="0">
                <a:latin typeface="Century Gothic" panose="020B0502020202020204" pitchFamily="34" charset="0"/>
              </a:rPr>
              <a:t>Existencia de productos sustitutos, medicina alternativa</a:t>
            </a:r>
            <a:r>
              <a:rPr lang="es-ES" sz="1400" dirty="0" smtClean="0">
                <a:latin typeface="Century Gothic" panose="020B0502020202020204" pitchFamily="34" charset="0"/>
              </a:rPr>
              <a:t>.</a:t>
            </a:r>
          </a:p>
          <a:p>
            <a:pPr marL="285750" indent="-285750">
              <a:buFont typeface="Wingdings" panose="05000000000000000000" pitchFamily="2" charset="2"/>
              <a:buChar char="ü"/>
            </a:pPr>
            <a:endParaRPr lang="en-US" sz="1400" dirty="0" smtClean="0">
              <a:latin typeface="Century Gothic" panose="020B0502020202020204" pitchFamily="34" charset="0"/>
              <a:cs typeface="Arial" pitchFamily="34" charset="0"/>
            </a:endParaRPr>
          </a:p>
          <a:p>
            <a:pPr marL="285750" indent="-285750">
              <a:buFont typeface="Wingdings" panose="05000000000000000000" pitchFamily="2" charset="2"/>
              <a:buChar char="ü"/>
            </a:pPr>
            <a:r>
              <a:rPr lang="es-ES" sz="1400" dirty="0">
                <a:latin typeface="Century Gothic" panose="020B0502020202020204" pitchFamily="34" charset="0"/>
              </a:rPr>
              <a:t>Desconocimiento de centros de salud mental por parte de la población.</a:t>
            </a:r>
            <a:endParaRPr lang="en-US" sz="1400" dirty="0" smtClean="0">
              <a:latin typeface="Century Gothic" panose="020B0502020202020204" pitchFamily="34" charset="0"/>
              <a:cs typeface="Arial" pitchFamily="34" charset="0"/>
            </a:endParaRPr>
          </a:p>
        </p:txBody>
      </p:sp>
    </p:spTree>
    <p:extLst>
      <p:ext uri="{BB962C8B-B14F-4D97-AF65-F5344CB8AC3E}">
        <p14:creationId xmlns:p14="http://schemas.microsoft.com/office/powerpoint/2010/main" val="2035309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H:\Maestria\TESIS\Tesis maestria\Clinica San José Marina\cOMUNIDAD tERAPEUTICA sAN jOSE mARINA\para triptico\logotipo final Gi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7235"/>
          <a:stretch/>
        </p:blipFill>
        <p:spPr bwMode="auto">
          <a:xfrm>
            <a:off x="6372200" y="134900"/>
            <a:ext cx="2664296" cy="972114"/>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07504" y="323945"/>
            <a:ext cx="6336704" cy="584775"/>
          </a:xfrm>
          <a:prstGeom prst="rect">
            <a:avLst/>
          </a:prstGeom>
          <a:noFill/>
        </p:spPr>
        <p:txBody>
          <a:bodyPr wrap="square" rtlCol="0">
            <a:spAutoFit/>
          </a:bodyPr>
          <a:lstStyle/>
          <a:p>
            <a:r>
              <a:rPr lang="es-ES" sz="3200" b="1" dirty="0" smtClean="0">
                <a:latin typeface="Century Gothic" panose="020B0502020202020204" pitchFamily="34" charset="0"/>
              </a:rPr>
              <a:t>INVESTIGACIÓN DE MERCADOS</a:t>
            </a:r>
            <a:endParaRPr lang="es-ES" sz="3200" b="1" dirty="0">
              <a:latin typeface="Century Gothic" panose="020B0502020202020204" pitchFamily="34" charset="0"/>
            </a:endParaRPr>
          </a:p>
        </p:txBody>
      </p:sp>
      <p:cxnSp>
        <p:nvCxnSpPr>
          <p:cNvPr id="35" name="34 Conector recto"/>
          <p:cNvCxnSpPr/>
          <p:nvPr/>
        </p:nvCxnSpPr>
        <p:spPr>
          <a:xfrm>
            <a:off x="0" y="1196752"/>
            <a:ext cx="9144000" cy="0"/>
          </a:xfrm>
          <a:prstGeom prst="line">
            <a:avLst/>
          </a:prstGeom>
        </p:spPr>
        <p:style>
          <a:lnRef idx="3">
            <a:schemeClr val="accent3"/>
          </a:lnRef>
          <a:fillRef idx="0">
            <a:schemeClr val="accent3"/>
          </a:fillRef>
          <a:effectRef idx="2">
            <a:schemeClr val="accent3"/>
          </a:effectRef>
          <a:fontRef idx="minor">
            <a:schemeClr val="tx1"/>
          </a:fontRef>
        </p:style>
      </p:cxnSp>
      <p:sp>
        <p:nvSpPr>
          <p:cNvPr id="7" name="6 CuadroTexto"/>
          <p:cNvSpPr txBox="1"/>
          <p:nvPr/>
        </p:nvSpPr>
        <p:spPr>
          <a:xfrm>
            <a:off x="395536" y="1288029"/>
            <a:ext cx="3600400" cy="55399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s-ES" sz="2000" b="1" i="1" u="sng" dirty="0" smtClean="0">
                <a:latin typeface="Century Gothic" panose="020B0502020202020204" pitchFamily="34" charset="0"/>
              </a:rPr>
              <a:t>TAMAÑO DE LA MUESTRA</a:t>
            </a:r>
          </a:p>
        </p:txBody>
      </p:sp>
      <p:sp>
        <p:nvSpPr>
          <p:cNvPr id="9" name="8 CuadroTexto"/>
          <p:cNvSpPr txBox="1"/>
          <p:nvPr/>
        </p:nvSpPr>
        <p:spPr>
          <a:xfrm>
            <a:off x="4716016" y="1311766"/>
            <a:ext cx="4176464" cy="553998"/>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q"/>
            </a:pPr>
            <a:r>
              <a:rPr lang="es-ES" sz="2000" b="1" i="1" u="sng" dirty="0" smtClean="0">
                <a:latin typeface="Century Gothic" panose="020B0502020202020204" pitchFamily="34" charset="0"/>
              </a:rPr>
              <a:t>PLAN DE TRABAJO DE CAMPO</a:t>
            </a:r>
          </a:p>
        </p:txBody>
      </p:sp>
      <mc:AlternateContent xmlns:mc="http://schemas.openxmlformats.org/markup-compatibility/2006" xmlns:a14="http://schemas.microsoft.com/office/drawing/2010/main">
        <mc:Choice Requires="a14">
          <p:sp>
            <p:nvSpPr>
              <p:cNvPr id="3" name="2 Rectángulo"/>
              <p:cNvSpPr/>
              <p:nvPr/>
            </p:nvSpPr>
            <p:spPr>
              <a:xfrm>
                <a:off x="0" y="3135350"/>
                <a:ext cx="4572000" cy="1589794"/>
              </a:xfrm>
              <a:prstGeom prst="rect">
                <a:avLst/>
              </a:prstGeom>
            </p:spPr>
            <p:txBody>
              <a:bodyPr>
                <a:spAutoFit/>
              </a:bodyPr>
              <a:lstStyle/>
              <a:p>
                <a:r>
                  <a:rPr lang="es-ES" dirty="0" smtClean="0"/>
                  <a:t> </a:t>
                </a:r>
              </a:p>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a:latin typeface="Cambria Math" panose="02040503050406030204" pitchFamily="18" charset="0"/>
                        </a:rPr>
                        <m:t>=</m:t>
                      </m:r>
                      <m:f>
                        <m:fPr>
                          <m:ctrlPr>
                            <a:rPr lang="es-ES" i="1">
                              <a:latin typeface="Cambria Math" panose="02040503050406030204" pitchFamily="18" charset="0"/>
                            </a:rPr>
                          </m:ctrlPr>
                        </m:fPr>
                        <m:num>
                          <m:r>
                            <a:rPr lang="es-EC">
                              <a:latin typeface="Cambria Math" panose="02040503050406030204" pitchFamily="18" charset="0"/>
                            </a:rPr>
                            <m:t>67.942</m:t>
                          </m:r>
                          <m:r>
                            <a:rPr lang="es-EC" i="1">
                              <a:latin typeface="Cambria Math" panose="02040503050406030204" pitchFamily="18" charset="0"/>
                            </a:rPr>
                            <m:t>∗</m:t>
                          </m:r>
                          <m:sSup>
                            <m:sSupPr>
                              <m:ctrlPr>
                                <a:rPr lang="es-ES" i="1">
                                  <a:latin typeface="Cambria Math" panose="02040503050406030204" pitchFamily="18" charset="0"/>
                                </a:rPr>
                              </m:ctrlPr>
                            </m:sSupPr>
                            <m:e>
                              <m:r>
                                <a:rPr lang="es-EC" i="1">
                                  <a:latin typeface="Cambria Math" panose="02040503050406030204" pitchFamily="18" charset="0"/>
                                </a:rPr>
                                <m:t>0,5</m:t>
                              </m:r>
                            </m:e>
                            <m:sup>
                              <m:r>
                                <a:rPr lang="es-EC" i="1">
                                  <a:latin typeface="Cambria Math" panose="02040503050406030204" pitchFamily="18" charset="0"/>
                                </a:rPr>
                                <m:t>2</m:t>
                              </m:r>
                            </m:sup>
                          </m:sSup>
                          <m:r>
                            <a:rPr lang="es-EC" i="1">
                              <a:latin typeface="Cambria Math" panose="02040503050406030204" pitchFamily="18" charset="0"/>
                            </a:rPr>
                            <m:t>∗ </m:t>
                          </m:r>
                          <m:sSup>
                            <m:sSupPr>
                              <m:ctrlPr>
                                <a:rPr lang="es-ES" i="1">
                                  <a:latin typeface="Cambria Math" panose="02040503050406030204" pitchFamily="18" charset="0"/>
                                </a:rPr>
                              </m:ctrlPr>
                            </m:sSupPr>
                            <m:e>
                              <m:r>
                                <a:rPr lang="es-EC" i="1">
                                  <a:latin typeface="Cambria Math" panose="02040503050406030204" pitchFamily="18" charset="0"/>
                                </a:rPr>
                                <m:t>1,96</m:t>
                              </m:r>
                            </m:e>
                            <m:sup>
                              <m:r>
                                <a:rPr lang="es-EC" i="1">
                                  <a:latin typeface="Cambria Math" panose="02040503050406030204" pitchFamily="18" charset="0"/>
                                </a:rPr>
                                <m:t>2</m:t>
                              </m:r>
                            </m:sup>
                          </m:sSup>
                        </m:num>
                        <m:den>
                          <m:sSup>
                            <m:sSupPr>
                              <m:ctrlPr>
                                <a:rPr lang="es-ES" i="1">
                                  <a:latin typeface="Cambria Math" panose="02040503050406030204" pitchFamily="18" charset="0"/>
                                </a:rPr>
                              </m:ctrlPr>
                            </m:sSupPr>
                            <m:e>
                              <m:r>
                                <a:rPr lang="es-EC" i="1">
                                  <a:latin typeface="Cambria Math" panose="02040503050406030204" pitchFamily="18" charset="0"/>
                                </a:rPr>
                                <m:t>0,05</m:t>
                              </m:r>
                            </m:e>
                            <m:sup>
                              <m:r>
                                <a:rPr lang="es-EC" i="1">
                                  <a:latin typeface="Cambria Math" panose="02040503050406030204" pitchFamily="18" charset="0"/>
                                </a:rPr>
                                <m:t>2</m:t>
                              </m:r>
                            </m:sup>
                          </m:sSup>
                          <m:r>
                            <a:rPr lang="es-EC" i="1">
                              <a:latin typeface="Cambria Math" panose="02040503050406030204" pitchFamily="18" charset="0"/>
                            </a:rPr>
                            <m:t> </m:t>
                          </m:r>
                          <m:d>
                            <m:dPr>
                              <m:ctrlPr>
                                <a:rPr lang="es-ES" i="1">
                                  <a:latin typeface="Cambria Math" panose="02040503050406030204" pitchFamily="18" charset="0"/>
                                </a:rPr>
                              </m:ctrlPr>
                            </m:dPr>
                            <m:e>
                              <m:r>
                                <a:rPr lang="es-EC" i="1">
                                  <a:latin typeface="Cambria Math" panose="02040503050406030204" pitchFamily="18" charset="0"/>
                                </a:rPr>
                                <m:t>67.942−1</m:t>
                              </m:r>
                            </m:e>
                          </m:d>
                          <m:r>
                            <a:rPr lang="es-EC" i="1">
                              <a:latin typeface="Cambria Math" panose="02040503050406030204" pitchFamily="18" charset="0"/>
                            </a:rPr>
                            <m:t>+ </m:t>
                          </m:r>
                          <m:sSup>
                            <m:sSupPr>
                              <m:ctrlPr>
                                <a:rPr lang="es-ES" i="1">
                                  <a:latin typeface="Cambria Math" panose="02040503050406030204" pitchFamily="18" charset="0"/>
                                </a:rPr>
                              </m:ctrlPr>
                            </m:sSupPr>
                            <m:e>
                              <m:r>
                                <a:rPr lang="es-EC" i="1">
                                  <a:latin typeface="Cambria Math" panose="02040503050406030204" pitchFamily="18" charset="0"/>
                                </a:rPr>
                                <m:t>0,5</m:t>
                              </m:r>
                            </m:e>
                            <m:sup>
                              <m:r>
                                <a:rPr lang="es-EC" i="1">
                                  <a:latin typeface="Cambria Math" panose="02040503050406030204" pitchFamily="18" charset="0"/>
                                </a:rPr>
                                <m:t>2</m:t>
                              </m:r>
                            </m:sup>
                          </m:sSup>
                          <m:r>
                            <a:rPr lang="es-EC" i="1">
                              <a:latin typeface="Cambria Math" panose="02040503050406030204" pitchFamily="18" charset="0"/>
                            </a:rPr>
                            <m:t>∗ </m:t>
                          </m:r>
                          <m:sSup>
                            <m:sSupPr>
                              <m:ctrlPr>
                                <a:rPr lang="es-ES" i="1">
                                  <a:latin typeface="Cambria Math" panose="02040503050406030204" pitchFamily="18" charset="0"/>
                                </a:rPr>
                              </m:ctrlPr>
                            </m:sSupPr>
                            <m:e>
                              <m:r>
                                <a:rPr lang="es-EC" i="1">
                                  <a:latin typeface="Cambria Math" panose="02040503050406030204" pitchFamily="18" charset="0"/>
                                </a:rPr>
                                <m:t>1,96</m:t>
                              </m:r>
                            </m:e>
                            <m:sup>
                              <m:r>
                                <a:rPr lang="es-EC" i="1">
                                  <a:latin typeface="Cambria Math" panose="02040503050406030204" pitchFamily="18" charset="0"/>
                                </a:rPr>
                                <m:t>2</m:t>
                              </m:r>
                            </m:sup>
                          </m:sSup>
                        </m:den>
                      </m:f>
                    </m:oMath>
                  </m:oMathPara>
                </a14:m>
                <a:endParaRPr lang="es-ES" dirty="0"/>
              </a:p>
              <a:p>
                <a:r>
                  <a:rPr lang="es-EC" dirty="0"/>
                  <a:t> </a:t>
                </a:r>
                <a:endParaRPr lang="es-ES" dirty="0"/>
              </a:p>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a:latin typeface="Cambria Math" panose="02040503050406030204" pitchFamily="18" charset="0"/>
                        </a:rPr>
                        <m:t>=382</m:t>
                      </m:r>
                    </m:oMath>
                  </m:oMathPara>
                </a14:m>
                <a:endParaRPr lang="es-ES" dirty="0"/>
              </a:p>
            </p:txBody>
          </p:sp>
        </mc:Choice>
        <mc:Fallback xmlns="">
          <p:sp>
            <p:nvSpPr>
              <p:cNvPr id="3" name="2 Rectángulo"/>
              <p:cNvSpPr>
                <a:spLocks noRot="1" noChangeAspect="1" noMove="1" noResize="1" noEditPoints="1" noAdjustHandles="1" noChangeArrowheads="1" noChangeShapeType="1" noTextEdit="1"/>
              </p:cNvSpPr>
              <p:nvPr/>
            </p:nvSpPr>
            <p:spPr>
              <a:xfrm>
                <a:off x="0" y="3135350"/>
                <a:ext cx="4572000" cy="1589794"/>
              </a:xfrm>
              <a:prstGeom prst="rect">
                <a:avLst/>
              </a:prstGeom>
              <a:blipFill rotWithShape="1">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985420" y="2196449"/>
                <a:ext cx="2557751" cy="74392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a:latin typeface="Cambria Math" panose="02040503050406030204" pitchFamily="18" charset="0"/>
                        </a:rPr>
                        <m:t>=</m:t>
                      </m:r>
                      <m:f>
                        <m:fPr>
                          <m:ctrlPr>
                            <a:rPr lang="es-ES" i="1">
                              <a:latin typeface="Cambria Math" panose="02040503050406030204" pitchFamily="18" charset="0"/>
                            </a:rPr>
                          </m:ctrlPr>
                        </m:fPr>
                        <m:num>
                          <m:r>
                            <a:rPr lang="es-EC" i="1">
                              <a:latin typeface="Cambria Math" panose="02040503050406030204" pitchFamily="18" charset="0"/>
                            </a:rPr>
                            <m:t>𝑁</m:t>
                          </m:r>
                          <m:sSup>
                            <m:sSupPr>
                              <m:ctrlPr>
                                <a:rPr lang="es-ES" i="1">
                                  <a:latin typeface="Cambria Math" panose="02040503050406030204" pitchFamily="18" charset="0"/>
                                </a:rPr>
                              </m:ctrlPr>
                            </m:sSupPr>
                            <m:e>
                              <m:r>
                                <a:rPr lang="es-EC" i="1">
                                  <a:latin typeface="Cambria Math" panose="02040503050406030204" pitchFamily="18" charset="0"/>
                                </a:rPr>
                                <m:t>𝜎</m:t>
                              </m:r>
                            </m:e>
                            <m:sup>
                              <m:r>
                                <a:rPr lang="es-EC" i="1">
                                  <a:latin typeface="Cambria Math" panose="02040503050406030204" pitchFamily="18" charset="0"/>
                                </a:rPr>
                                <m:t>2</m:t>
                              </m:r>
                            </m:sup>
                          </m:sSup>
                          <m:sSup>
                            <m:sSupPr>
                              <m:ctrlPr>
                                <a:rPr lang="es-ES" i="1">
                                  <a:latin typeface="Cambria Math" panose="02040503050406030204" pitchFamily="18" charset="0"/>
                                </a:rPr>
                              </m:ctrlPr>
                            </m:sSupPr>
                            <m:e>
                              <m:r>
                                <a:rPr lang="es-EC" i="1">
                                  <a:latin typeface="Cambria Math" panose="02040503050406030204" pitchFamily="18" charset="0"/>
                                </a:rPr>
                                <m:t>𝑍</m:t>
                              </m:r>
                            </m:e>
                            <m:sup>
                              <m:r>
                                <a:rPr lang="es-EC" i="1">
                                  <a:latin typeface="Cambria Math" panose="02040503050406030204" pitchFamily="18" charset="0"/>
                                </a:rPr>
                                <m:t>2</m:t>
                              </m:r>
                            </m:sup>
                          </m:sSup>
                        </m:num>
                        <m:den>
                          <m:d>
                            <m:dPr>
                              <m:ctrlPr>
                                <a:rPr lang="es-ES" i="1">
                                  <a:latin typeface="Cambria Math" panose="02040503050406030204" pitchFamily="18" charset="0"/>
                                </a:rPr>
                              </m:ctrlPr>
                            </m:dPr>
                            <m:e>
                              <m:r>
                                <a:rPr lang="es-EC" i="1">
                                  <a:latin typeface="Cambria Math" panose="02040503050406030204" pitchFamily="18" charset="0"/>
                                </a:rPr>
                                <m:t>𝑁</m:t>
                              </m:r>
                              <m:r>
                                <a:rPr lang="es-EC" i="1">
                                  <a:latin typeface="Cambria Math" panose="02040503050406030204" pitchFamily="18" charset="0"/>
                                </a:rPr>
                                <m:t>−1</m:t>
                              </m:r>
                            </m:e>
                          </m:d>
                          <m:sSup>
                            <m:sSupPr>
                              <m:ctrlPr>
                                <a:rPr lang="es-ES" i="1">
                                  <a:latin typeface="Cambria Math" panose="02040503050406030204" pitchFamily="18" charset="0"/>
                                </a:rPr>
                              </m:ctrlPr>
                            </m:sSupPr>
                            <m:e>
                              <m:r>
                                <a:rPr lang="es-EC" i="1">
                                  <a:latin typeface="Cambria Math" panose="02040503050406030204" pitchFamily="18" charset="0"/>
                                </a:rPr>
                                <m:t>𝑒</m:t>
                              </m:r>
                            </m:e>
                            <m:sup>
                              <m:r>
                                <a:rPr lang="es-EC" i="1">
                                  <a:latin typeface="Cambria Math" panose="02040503050406030204" pitchFamily="18" charset="0"/>
                                </a:rPr>
                                <m:t>2</m:t>
                              </m:r>
                            </m:sup>
                          </m:sSup>
                          <m:r>
                            <a:rPr lang="es-EC" i="1">
                              <a:latin typeface="Cambria Math" panose="02040503050406030204" pitchFamily="18" charset="0"/>
                            </a:rPr>
                            <m:t> + </m:t>
                          </m:r>
                          <m:sSup>
                            <m:sSupPr>
                              <m:ctrlPr>
                                <a:rPr lang="es-ES" i="1">
                                  <a:latin typeface="Cambria Math" panose="02040503050406030204" pitchFamily="18" charset="0"/>
                                </a:rPr>
                              </m:ctrlPr>
                            </m:sSupPr>
                            <m:e>
                              <m:r>
                                <a:rPr lang="es-EC" i="1">
                                  <a:latin typeface="Cambria Math" panose="02040503050406030204" pitchFamily="18" charset="0"/>
                                </a:rPr>
                                <m:t>𝜎</m:t>
                              </m:r>
                            </m:e>
                            <m:sup>
                              <m:r>
                                <a:rPr lang="es-EC" i="1">
                                  <a:latin typeface="Cambria Math" panose="02040503050406030204" pitchFamily="18" charset="0"/>
                                </a:rPr>
                                <m:t>2</m:t>
                              </m:r>
                            </m:sup>
                          </m:sSup>
                          <m:sSup>
                            <m:sSupPr>
                              <m:ctrlPr>
                                <a:rPr lang="es-ES" i="1">
                                  <a:latin typeface="Cambria Math" panose="02040503050406030204" pitchFamily="18" charset="0"/>
                                </a:rPr>
                              </m:ctrlPr>
                            </m:sSupPr>
                            <m:e>
                              <m:r>
                                <a:rPr lang="es-EC" i="1">
                                  <a:latin typeface="Cambria Math" panose="02040503050406030204" pitchFamily="18" charset="0"/>
                                </a:rPr>
                                <m:t>𝑍</m:t>
                              </m:r>
                            </m:e>
                            <m:sup>
                              <m:r>
                                <a:rPr lang="es-EC" i="1">
                                  <a:latin typeface="Cambria Math" panose="02040503050406030204" pitchFamily="18" charset="0"/>
                                </a:rPr>
                                <m:t>2</m:t>
                              </m:r>
                            </m:sup>
                          </m:sSup>
                          <m:r>
                            <a:rPr lang="es-EC" i="1">
                              <a:latin typeface="Cambria Math" panose="02040503050406030204" pitchFamily="18" charset="0"/>
                            </a:rPr>
                            <m:t> </m:t>
                          </m:r>
                        </m:den>
                      </m:f>
                    </m:oMath>
                  </m:oMathPara>
                </a14:m>
                <a:endParaRPr lang="es-ES" dirty="0"/>
              </a:p>
            </p:txBody>
          </p:sp>
        </mc:Choice>
        <mc:Fallback xmlns="">
          <p:sp>
            <p:nvSpPr>
              <p:cNvPr id="5" name="4 Rectángulo"/>
              <p:cNvSpPr>
                <a:spLocks noRot="1" noChangeAspect="1" noMove="1" noResize="1" noEditPoints="1" noAdjustHandles="1" noChangeArrowheads="1" noChangeShapeType="1" noTextEdit="1"/>
              </p:cNvSpPr>
              <p:nvPr/>
            </p:nvSpPr>
            <p:spPr>
              <a:xfrm>
                <a:off x="985420" y="2196449"/>
                <a:ext cx="2557751" cy="743922"/>
              </a:xfrm>
              <a:prstGeom prst="rect">
                <a:avLst/>
              </a:prstGeom>
              <a:blipFill rotWithShape="1">
                <a:blip r:embed="rId5"/>
                <a:stretch>
                  <a:fillRect/>
                </a:stretch>
              </a:blipFill>
            </p:spPr>
            <p:txBody>
              <a:bodyPr/>
              <a:lstStyle/>
              <a:p>
                <a:r>
                  <a:rPr lang="es-ES">
                    <a:noFill/>
                  </a:rPr>
                  <a:t> </a:t>
                </a:r>
              </a:p>
            </p:txBody>
          </p:sp>
        </mc:Fallback>
      </mc:AlternateContent>
      <p:sp>
        <p:nvSpPr>
          <p:cNvPr id="6" name="5 CuadroTexto"/>
          <p:cNvSpPr txBox="1"/>
          <p:nvPr/>
        </p:nvSpPr>
        <p:spPr>
          <a:xfrm>
            <a:off x="5148064" y="2060848"/>
            <a:ext cx="3456384" cy="3693319"/>
          </a:xfrm>
          <a:prstGeom prst="rect">
            <a:avLst/>
          </a:prstGeom>
          <a:noFill/>
        </p:spPr>
        <p:txBody>
          <a:bodyPr wrap="square" rtlCol="0">
            <a:spAutoFit/>
          </a:bodyPr>
          <a:lstStyle/>
          <a:p>
            <a:pPr marL="285750" indent="-285750">
              <a:lnSpc>
                <a:spcPct val="150000"/>
              </a:lnSpc>
              <a:buFontTx/>
              <a:buChar char="-"/>
            </a:pPr>
            <a:r>
              <a:rPr lang="es-ES" dirty="0" smtClean="0">
                <a:latin typeface="Century Gothic" panose="020B0502020202020204" pitchFamily="34" charset="0"/>
              </a:rPr>
              <a:t>Encuestas a personas en Hospitales de Quito</a:t>
            </a:r>
          </a:p>
          <a:p>
            <a:pPr marL="285750" indent="-285750">
              <a:lnSpc>
                <a:spcPct val="150000"/>
              </a:lnSpc>
              <a:buFontTx/>
              <a:buChar char="-"/>
            </a:pPr>
            <a:endParaRPr lang="es-ES" dirty="0">
              <a:latin typeface="Century Gothic" panose="020B0502020202020204" pitchFamily="34" charset="0"/>
            </a:endParaRPr>
          </a:p>
          <a:p>
            <a:pPr marL="285750" indent="-285750">
              <a:lnSpc>
                <a:spcPct val="150000"/>
              </a:lnSpc>
              <a:buFontTx/>
              <a:buChar char="-"/>
            </a:pPr>
            <a:r>
              <a:rPr lang="es-ES" dirty="0" smtClean="0">
                <a:latin typeface="Century Gothic" panose="020B0502020202020204" pitchFamily="34" charset="0"/>
              </a:rPr>
              <a:t>Encuesta digital a una base de datos de correos electrónicos a través de la aplicación                           </a:t>
            </a:r>
            <a:r>
              <a:rPr lang="es-ES" u="sng" dirty="0" smtClean="0">
                <a:solidFill>
                  <a:schemeClr val="accent1"/>
                </a:solidFill>
                <a:latin typeface="Century Gothic" panose="020B0502020202020204" pitchFamily="34" charset="0"/>
              </a:rPr>
              <a:t>www-e-encuestas.com</a:t>
            </a:r>
          </a:p>
          <a:p>
            <a:pPr marL="285750" indent="-285750">
              <a:buFontTx/>
              <a:buChar char="-"/>
            </a:pPr>
            <a:endParaRPr lang="es-ES" dirty="0"/>
          </a:p>
        </p:txBody>
      </p:sp>
    </p:spTree>
    <p:extLst>
      <p:ext uri="{BB962C8B-B14F-4D97-AF65-F5344CB8AC3E}">
        <p14:creationId xmlns:p14="http://schemas.microsoft.com/office/powerpoint/2010/main" val="1913814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1141</TotalTime>
  <Words>2493</Words>
  <Application>Microsoft Office PowerPoint</Application>
  <PresentationFormat>Presentación en pantalla (4:3)</PresentationFormat>
  <Paragraphs>418</Paragraphs>
  <Slides>32</Slides>
  <Notes>26</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2</vt:i4>
      </vt:variant>
      <vt:variant>
        <vt:lpstr>Títulos de diapositiva</vt:lpstr>
      </vt:variant>
      <vt:variant>
        <vt:i4>32</vt:i4>
      </vt:variant>
    </vt:vector>
  </HeadingPairs>
  <TitlesOfParts>
    <vt:vector size="42" baseType="lpstr">
      <vt:lpstr>Kozuka Gothic Pr6N B</vt:lpstr>
      <vt:lpstr>Arial</vt:lpstr>
      <vt:lpstr>Calibri</vt:lpstr>
      <vt:lpstr>Cambria Math</vt:lpstr>
      <vt:lpstr>Century Gothic</vt:lpstr>
      <vt:lpstr>Times New Roman</vt:lpstr>
      <vt:lpstr>Wingdings</vt:lpstr>
      <vt:lpstr>Tema de Office</vt:lpstr>
      <vt:lpstr>Hoja de cálculo</vt:lpstr>
      <vt:lpstr>Hoja de cálculo de Microsoft Excel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 J Torres</dc:creator>
  <cp:lastModifiedBy>Carol</cp:lastModifiedBy>
  <cp:revision>75</cp:revision>
  <cp:lastPrinted>2015-05-14T11:33:35Z</cp:lastPrinted>
  <dcterms:created xsi:type="dcterms:W3CDTF">2015-05-13T10:43:29Z</dcterms:created>
  <dcterms:modified xsi:type="dcterms:W3CDTF">2015-05-14T13:12:49Z</dcterms:modified>
</cp:coreProperties>
</file>