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68" r:id="rId2"/>
    <p:sldId id="262" r:id="rId3"/>
    <p:sldId id="271" r:id="rId4"/>
    <p:sldId id="272" r:id="rId5"/>
    <p:sldId id="273" r:id="rId6"/>
    <p:sldId id="274" r:id="rId7"/>
    <p:sldId id="275" r:id="rId8"/>
    <p:sldId id="276" r:id="rId9"/>
    <p:sldId id="277" r:id="rId10"/>
    <p:sldId id="280" r:id="rId11"/>
    <p:sldId id="329" r:id="rId12"/>
    <p:sldId id="346" r:id="rId13"/>
    <p:sldId id="281" r:id="rId14"/>
    <p:sldId id="343" r:id="rId15"/>
    <p:sldId id="344" r:id="rId16"/>
    <p:sldId id="345" r:id="rId17"/>
    <p:sldId id="330" r:id="rId18"/>
    <p:sldId id="279" r:id="rId19"/>
    <p:sldId id="314" r:id="rId20"/>
    <p:sldId id="264" r:id="rId21"/>
    <p:sldId id="351" r:id="rId22"/>
    <p:sldId id="283" r:id="rId23"/>
    <p:sldId id="331" r:id="rId24"/>
    <p:sldId id="285" r:id="rId25"/>
    <p:sldId id="348" r:id="rId26"/>
    <p:sldId id="349" r:id="rId27"/>
    <p:sldId id="312" r:id="rId28"/>
    <p:sldId id="352" r:id="rId29"/>
    <p:sldId id="332" r:id="rId30"/>
    <p:sldId id="286" r:id="rId31"/>
    <p:sldId id="353" r:id="rId32"/>
    <p:sldId id="354" r:id="rId33"/>
    <p:sldId id="355" r:id="rId34"/>
    <p:sldId id="356" r:id="rId35"/>
    <p:sldId id="357" r:id="rId36"/>
    <p:sldId id="358" r:id="rId37"/>
    <p:sldId id="313" r:id="rId38"/>
    <p:sldId id="293" r:id="rId39"/>
    <p:sldId id="315" r:id="rId40"/>
    <p:sldId id="289" r:id="rId41"/>
    <p:sldId id="303" r:id="rId42"/>
    <p:sldId id="305" r:id="rId43"/>
    <p:sldId id="306" r:id="rId44"/>
    <p:sldId id="359" r:id="rId45"/>
    <p:sldId id="304" r:id="rId46"/>
    <p:sldId id="360" r:id="rId47"/>
    <p:sldId id="316" r:id="rId48"/>
    <p:sldId id="317" r:id="rId49"/>
    <p:sldId id="318" r:id="rId50"/>
    <p:sldId id="319" r:id="rId51"/>
    <p:sldId id="320" r:id="rId52"/>
    <p:sldId id="321" r:id="rId53"/>
    <p:sldId id="322" r:id="rId54"/>
    <p:sldId id="323" r:id="rId55"/>
    <p:sldId id="347" r:id="rId56"/>
    <p:sldId id="324" r:id="rId57"/>
    <p:sldId id="325" r:id="rId58"/>
    <p:sldId id="326" r:id="rId59"/>
    <p:sldId id="294" r:id="rId60"/>
    <p:sldId id="295" r:id="rId61"/>
    <p:sldId id="307" r:id="rId62"/>
    <p:sldId id="328" r:id="rId63"/>
    <p:sldId id="327" r:id="rId64"/>
    <p:sldId id="333" r:id="rId65"/>
    <p:sldId id="334" r:id="rId66"/>
    <p:sldId id="341" r:id="rId67"/>
    <p:sldId id="335" r:id="rId68"/>
    <p:sldId id="350" r:id="rId69"/>
    <p:sldId id="336" r:id="rId70"/>
    <p:sldId id="337" r:id="rId71"/>
    <p:sldId id="338" r:id="rId72"/>
    <p:sldId id="340" r:id="rId73"/>
    <p:sldId id="339" r:id="rId74"/>
    <p:sldId id="342" r:id="rId75"/>
  </p:sldIdLst>
  <p:sldSz cx="9144000" cy="6858000" type="screen4x3"/>
  <p:notesSz cx="6858000" cy="9144000"/>
  <p:defaultTextStyle>
    <a:defPPr>
      <a:defRPr lang="fr-FR"/>
    </a:defPPr>
    <a:lvl1pPr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1000" b="1" kern="1200">
        <a:solidFill>
          <a:schemeClr val="bg1"/>
        </a:solidFill>
        <a:latin typeface="Arial" panose="020B0604020202020204" pitchFamily="34" charset="0"/>
        <a:ea typeface="+mn-ea"/>
        <a:cs typeface="+mn-cs"/>
      </a:defRPr>
    </a:lvl5pPr>
    <a:lvl6pPr marL="2286000" algn="l" defTabSz="914400" rtl="0" eaLnBrk="1" latinLnBrk="0" hangingPunct="1">
      <a:defRPr sz="1000" b="1" kern="1200">
        <a:solidFill>
          <a:schemeClr val="bg1"/>
        </a:solidFill>
        <a:latin typeface="Arial" panose="020B0604020202020204" pitchFamily="34" charset="0"/>
        <a:ea typeface="+mn-ea"/>
        <a:cs typeface="+mn-cs"/>
      </a:defRPr>
    </a:lvl6pPr>
    <a:lvl7pPr marL="2743200" algn="l" defTabSz="914400" rtl="0" eaLnBrk="1" latinLnBrk="0" hangingPunct="1">
      <a:defRPr sz="1000" b="1" kern="1200">
        <a:solidFill>
          <a:schemeClr val="bg1"/>
        </a:solidFill>
        <a:latin typeface="Arial" panose="020B0604020202020204" pitchFamily="34" charset="0"/>
        <a:ea typeface="+mn-ea"/>
        <a:cs typeface="+mn-cs"/>
      </a:defRPr>
    </a:lvl7pPr>
    <a:lvl8pPr marL="3200400" algn="l" defTabSz="914400" rtl="0" eaLnBrk="1" latinLnBrk="0" hangingPunct="1">
      <a:defRPr sz="1000" b="1" kern="1200">
        <a:solidFill>
          <a:schemeClr val="bg1"/>
        </a:solidFill>
        <a:latin typeface="Arial" panose="020B0604020202020204" pitchFamily="34" charset="0"/>
        <a:ea typeface="+mn-ea"/>
        <a:cs typeface="+mn-cs"/>
      </a:defRPr>
    </a:lvl8pPr>
    <a:lvl9pPr marL="3657600" algn="l" defTabSz="914400" rtl="0" eaLnBrk="1" latinLnBrk="0" hangingPunct="1">
      <a:defRPr sz="1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1680">
          <p15:clr>
            <a:srgbClr val="A4A3A4"/>
          </p15:clr>
        </p15:guide>
        <p15:guide id="2"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7405"/>
    <a:srgbClr val="BDD2F2"/>
    <a:srgbClr val="D4E3F7"/>
    <a:srgbClr val="DDDDDD"/>
    <a:srgbClr val="EAEAEA"/>
    <a:srgbClr val="96B8D6"/>
    <a:srgbClr val="B4CCE2"/>
    <a:srgbClr val="0067AC"/>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snapToGrid="0">
      <p:cViewPr>
        <p:scale>
          <a:sx n="60" d="100"/>
          <a:sy n="60" d="100"/>
        </p:scale>
        <p:origin x="-1572" y="-192"/>
      </p:cViewPr>
      <p:guideLst>
        <p:guide orient="horz" pos="1680"/>
        <p:guide pos="1152"/>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GB"/>
          </a:p>
        </p:txBody>
      </p:sp>
      <p:sp>
        <p:nvSpPr>
          <p:cNvPr id="2253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0">
                <a:solidFill>
                  <a:schemeClr val="tx1"/>
                </a:solidFill>
                <a:latin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b="0">
                <a:solidFill>
                  <a:schemeClr val="tx1"/>
                </a:solidFill>
                <a:latin typeface="Arial" charset="0"/>
              </a:defRPr>
            </a:lvl1pPr>
          </a:lstStyle>
          <a:p>
            <a:pPr>
              <a:defRPr/>
            </a:pPr>
            <a:endParaRPr lang="en-GB"/>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0" smtClean="0">
                <a:solidFill>
                  <a:schemeClr val="tx1"/>
                </a:solidFill>
              </a:defRPr>
            </a:lvl1pPr>
          </a:lstStyle>
          <a:p>
            <a:pPr>
              <a:defRPr/>
            </a:pPr>
            <a:fld id="{64FC1EFC-971C-451E-AB54-45E0AEC890C2}" type="slidenum">
              <a:rPr lang="en-GB" altLang="en-US"/>
              <a:pPr>
                <a:defRPr/>
              </a:pPr>
              <a:t>‹Nº›</a:t>
            </a:fld>
            <a:endParaRPr lang="en-GB" altLang="en-US"/>
          </a:p>
        </p:txBody>
      </p:sp>
    </p:spTree>
    <p:extLst>
      <p:ext uri="{BB962C8B-B14F-4D97-AF65-F5344CB8AC3E}">
        <p14:creationId xmlns:p14="http://schemas.microsoft.com/office/powerpoint/2010/main" xmlns="" val="36407317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1</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10</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11</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12</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13</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14</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15</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16</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17</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18</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19</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2</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20</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21</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22</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23</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24</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25</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26</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27</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28</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29</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3</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30</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31</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32</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33</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34</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35</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36</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37</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38</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39</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4</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40</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41</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42</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43</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44</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45</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46</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47</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48</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49</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5</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50</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51</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52</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53</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54</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55</a:t>
            </a:fld>
            <a:endParaRPr lang="en-GB" altLang="en-US" dirty="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56</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57</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58</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59</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6</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60</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61</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62</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63</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64</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65</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66</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67</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C7FFD-88DC-4642-B58E-AD0D40F502AC}" type="slidenum">
              <a:rPr lang="en-GB" altLang="en-US"/>
              <a:pPr>
                <a:spcBef>
                  <a:spcPct val="0"/>
                </a:spcBef>
              </a:pPr>
              <a:t>68</a:t>
            </a:fld>
            <a:endParaRPr lang="en-GB"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158607757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CBC4407-281B-4255-8E22-8FF536C5F753}" type="slidenum">
              <a:rPr lang="en-GB" altLang="en-US"/>
              <a:pPr>
                <a:spcBef>
                  <a:spcPct val="0"/>
                </a:spcBef>
              </a:pPr>
              <a:t>69</a:t>
            </a:fld>
            <a:endParaRPr lang="en-GB" altLang="en-US"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1200842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7</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70</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71</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72</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73</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74</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8</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DBED55E-C32B-4802-86A9-48A99CC84C5E}" type="slidenum">
              <a:rPr lang="en-GB" altLang="en-US"/>
              <a:pPr>
                <a:spcBef>
                  <a:spcPct val="0"/>
                </a:spcBef>
              </a:pPr>
              <a:t>9</a:t>
            </a:fld>
            <a:endParaRPr lang="en-GB" altLang="en-US" dirty="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GB" altLang="en-US" dirty="0" smtClean="0">
              <a:latin typeface="Arial" panose="020B0604020202020204" pitchFamily="34" charset="0"/>
            </a:endParaRPr>
          </a:p>
        </p:txBody>
      </p:sp>
    </p:spTree>
    <p:extLst>
      <p:ext uri="{BB962C8B-B14F-4D97-AF65-F5344CB8AC3E}">
        <p14:creationId xmlns:p14="http://schemas.microsoft.com/office/powerpoint/2010/main" xmlns="" val="312386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0"/>
          <p:cNvSpPr>
            <a:spLocks noChangeArrowheads="1"/>
          </p:cNvSpPr>
          <p:nvPr userDrawn="1"/>
        </p:nvSpPr>
        <p:spPr bwMode="auto">
          <a:xfrm>
            <a:off x="0" y="6613525"/>
            <a:ext cx="9144000" cy="244475"/>
          </a:xfrm>
          <a:prstGeom prst="rect">
            <a:avLst/>
          </a:prstGeom>
          <a:solidFill>
            <a:schemeClr val="bg1">
              <a:lumMod val="50000"/>
            </a:schemeClr>
          </a:solidFill>
          <a:ln>
            <a:noFill/>
          </a:ln>
          <a:effectLst/>
        </p:spPr>
        <p:txBody>
          <a:bodyPr>
            <a:spAutoFit/>
          </a:bodyPr>
          <a:lstStyle/>
          <a:p>
            <a:pPr algn="r" eaLnBrk="1" hangingPunct="1">
              <a:defRPr/>
            </a:pPr>
            <a:r>
              <a:rPr lang="en-US">
                <a:latin typeface="Arial" charset="0"/>
              </a:rPr>
              <a:t>www.company.com</a:t>
            </a:r>
            <a:endParaRPr lang="fr-FR">
              <a:latin typeface="Arial" charset="0"/>
            </a:endParaRPr>
          </a:p>
        </p:txBody>
      </p:sp>
      <p:sp>
        <p:nvSpPr>
          <p:cNvPr id="5" name="Oval 4"/>
          <p:cNvSpPr/>
          <p:nvPr userDrawn="1"/>
        </p:nvSpPr>
        <p:spPr bwMode="auto">
          <a:xfrm>
            <a:off x="486251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 name="Oval 5"/>
          <p:cNvSpPr/>
          <p:nvPr userDrawn="1"/>
        </p:nvSpPr>
        <p:spPr bwMode="auto">
          <a:xfrm>
            <a:off x="554355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7" name="Oval 6"/>
          <p:cNvSpPr/>
          <p:nvPr userDrawn="1"/>
        </p:nvSpPr>
        <p:spPr bwMode="auto">
          <a:xfrm>
            <a:off x="62245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8" name="Oval 7"/>
          <p:cNvSpPr/>
          <p:nvPr userDrawn="1"/>
        </p:nvSpPr>
        <p:spPr bwMode="auto">
          <a:xfrm>
            <a:off x="6896100"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9" name="Oval 8"/>
          <p:cNvSpPr/>
          <p:nvPr userDrawn="1"/>
        </p:nvSpPr>
        <p:spPr bwMode="auto">
          <a:xfrm>
            <a:off x="7566025"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0" name="Oval 9"/>
          <p:cNvSpPr/>
          <p:nvPr userDrawn="1"/>
        </p:nvSpPr>
        <p:spPr bwMode="auto">
          <a:xfrm>
            <a:off x="830262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1" name="Oval 10"/>
          <p:cNvSpPr/>
          <p:nvPr userDrawn="1"/>
        </p:nvSpPr>
        <p:spPr bwMode="auto">
          <a:xfrm>
            <a:off x="486251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2" name="Oval 11"/>
          <p:cNvSpPr/>
          <p:nvPr userDrawn="1"/>
        </p:nvSpPr>
        <p:spPr bwMode="auto">
          <a:xfrm>
            <a:off x="554355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3" name="Oval 12"/>
          <p:cNvSpPr/>
          <p:nvPr userDrawn="1"/>
        </p:nvSpPr>
        <p:spPr bwMode="auto">
          <a:xfrm>
            <a:off x="62245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4" name="Oval 13"/>
          <p:cNvSpPr/>
          <p:nvPr userDrawn="1"/>
        </p:nvSpPr>
        <p:spPr bwMode="auto">
          <a:xfrm>
            <a:off x="6896100"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5" name="Oval 14"/>
          <p:cNvSpPr/>
          <p:nvPr userDrawn="1"/>
        </p:nvSpPr>
        <p:spPr bwMode="auto">
          <a:xfrm>
            <a:off x="7566025"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6" name="Oval 15"/>
          <p:cNvSpPr/>
          <p:nvPr userDrawn="1"/>
        </p:nvSpPr>
        <p:spPr bwMode="auto">
          <a:xfrm>
            <a:off x="830262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7" name="Oval 16"/>
          <p:cNvSpPr/>
          <p:nvPr userDrawn="1"/>
        </p:nvSpPr>
        <p:spPr bwMode="auto">
          <a:xfrm>
            <a:off x="486251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8" name="Oval 17"/>
          <p:cNvSpPr/>
          <p:nvPr userDrawn="1"/>
        </p:nvSpPr>
        <p:spPr bwMode="auto">
          <a:xfrm>
            <a:off x="554355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9" name="Oval 18"/>
          <p:cNvSpPr/>
          <p:nvPr userDrawn="1"/>
        </p:nvSpPr>
        <p:spPr bwMode="auto">
          <a:xfrm>
            <a:off x="62245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0" name="Oval 19"/>
          <p:cNvSpPr/>
          <p:nvPr userDrawn="1"/>
        </p:nvSpPr>
        <p:spPr bwMode="auto">
          <a:xfrm>
            <a:off x="6896100"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1" name="Oval 20"/>
          <p:cNvSpPr/>
          <p:nvPr userDrawn="1"/>
        </p:nvSpPr>
        <p:spPr bwMode="auto">
          <a:xfrm>
            <a:off x="7566025"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2" name="Oval 21"/>
          <p:cNvSpPr/>
          <p:nvPr userDrawn="1"/>
        </p:nvSpPr>
        <p:spPr bwMode="auto">
          <a:xfrm>
            <a:off x="830262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3" name="Oval 22"/>
          <p:cNvSpPr/>
          <p:nvPr userDrawn="1"/>
        </p:nvSpPr>
        <p:spPr bwMode="auto">
          <a:xfrm>
            <a:off x="74136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4" name="Oval 23"/>
          <p:cNvSpPr/>
          <p:nvPr userDrawn="1"/>
        </p:nvSpPr>
        <p:spPr bwMode="auto">
          <a:xfrm>
            <a:off x="142240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5" name="Oval 24"/>
          <p:cNvSpPr/>
          <p:nvPr userDrawn="1"/>
        </p:nvSpPr>
        <p:spPr bwMode="auto">
          <a:xfrm>
            <a:off x="210343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6" name="Oval 25"/>
          <p:cNvSpPr/>
          <p:nvPr userDrawn="1"/>
        </p:nvSpPr>
        <p:spPr bwMode="auto">
          <a:xfrm>
            <a:off x="277336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7" name="Oval 26"/>
          <p:cNvSpPr/>
          <p:nvPr userDrawn="1"/>
        </p:nvSpPr>
        <p:spPr bwMode="auto">
          <a:xfrm>
            <a:off x="344487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8" name="Oval 27"/>
          <p:cNvSpPr/>
          <p:nvPr userDrawn="1"/>
        </p:nvSpPr>
        <p:spPr bwMode="auto">
          <a:xfrm>
            <a:off x="41798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9" name="Oval 28"/>
          <p:cNvSpPr/>
          <p:nvPr userDrawn="1"/>
        </p:nvSpPr>
        <p:spPr bwMode="auto">
          <a:xfrm>
            <a:off x="74136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0" name="Oval 29"/>
          <p:cNvSpPr/>
          <p:nvPr userDrawn="1"/>
        </p:nvSpPr>
        <p:spPr bwMode="auto">
          <a:xfrm>
            <a:off x="142240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1" name="Oval 30"/>
          <p:cNvSpPr/>
          <p:nvPr userDrawn="1"/>
        </p:nvSpPr>
        <p:spPr bwMode="auto">
          <a:xfrm>
            <a:off x="210343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2" name="Oval 31"/>
          <p:cNvSpPr/>
          <p:nvPr userDrawn="1"/>
        </p:nvSpPr>
        <p:spPr bwMode="auto">
          <a:xfrm>
            <a:off x="277336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3" name="Oval 32"/>
          <p:cNvSpPr/>
          <p:nvPr userDrawn="1"/>
        </p:nvSpPr>
        <p:spPr bwMode="auto">
          <a:xfrm>
            <a:off x="344487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4" name="Oval 33"/>
          <p:cNvSpPr/>
          <p:nvPr userDrawn="1"/>
        </p:nvSpPr>
        <p:spPr bwMode="auto">
          <a:xfrm>
            <a:off x="41798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5" name="Oval 34"/>
          <p:cNvSpPr/>
          <p:nvPr userDrawn="1"/>
        </p:nvSpPr>
        <p:spPr bwMode="auto">
          <a:xfrm>
            <a:off x="74136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6" name="Oval 35"/>
          <p:cNvSpPr/>
          <p:nvPr userDrawn="1"/>
        </p:nvSpPr>
        <p:spPr bwMode="auto">
          <a:xfrm>
            <a:off x="142240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7" name="Oval 36"/>
          <p:cNvSpPr/>
          <p:nvPr userDrawn="1"/>
        </p:nvSpPr>
        <p:spPr bwMode="auto">
          <a:xfrm>
            <a:off x="210343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8" name="Oval 37"/>
          <p:cNvSpPr/>
          <p:nvPr userDrawn="1"/>
        </p:nvSpPr>
        <p:spPr bwMode="auto">
          <a:xfrm>
            <a:off x="277336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9" name="Oval 38"/>
          <p:cNvSpPr/>
          <p:nvPr userDrawn="1"/>
        </p:nvSpPr>
        <p:spPr bwMode="auto">
          <a:xfrm>
            <a:off x="344487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0" name="Oval 39"/>
          <p:cNvSpPr/>
          <p:nvPr userDrawn="1"/>
        </p:nvSpPr>
        <p:spPr bwMode="auto">
          <a:xfrm>
            <a:off x="41798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1" name="Oval 40"/>
          <p:cNvSpPr/>
          <p:nvPr userDrawn="1"/>
        </p:nvSpPr>
        <p:spPr bwMode="auto">
          <a:xfrm>
            <a:off x="74136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2" name="Oval 41"/>
          <p:cNvSpPr/>
          <p:nvPr userDrawn="1"/>
        </p:nvSpPr>
        <p:spPr bwMode="auto">
          <a:xfrm>
            <a:off x="142240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3" name="Oval 42"/>
          <p:cNvSpPr/>
          <p:nvPr userDrawn="1"/>
        </p:nvSpPr>
        <p:spPr bwMode="auto">
          <a:xfrm>
            <a:off x="210343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4" name="Oval 43"/>
          <p:cNvSpPr/>
          <p:nvPr userDrawn="1"/>
        </p:nvSpPr>
        <p:spPr bwMode="auto">
          <a:xfrm>
            <a:off x="277336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5" name="Oval 44"/>
          <p:cNvSpPr/>
          <p:nvPr userDrawn="1"/>
        </p:nvSpPr>
        <p:spPr bwMode="auto">
          <a:xfrm>
            <a:off x="344487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6" name="Oval 45"/>
          <p:cNvSpPr/>
          <p:nvPr userDrawn="1"/>
        </p:nvSpPr>
        <p:spPr bwMode="auto">
          <a:xfrm>
            <a:off x="41798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7" name="Oval 46"/>
          <p:cNvSpPr/>
          <p:nvPr userDrawn="1"/>
        </p:nvSpPr>
        <p:spPr bwMode="auto">
          <a:xfrm>
            <a:off x="486251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8" name="Oval 47"/>
          <p:cNvSpPr/>
          <p:nvPr userDrawn="1"/>
        </p:nvSpPr>
        <p:spPr bwMode="auto">
          <a:xfrm>
            <a:off x="554355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9" name="Oval 48"/>
          <p:cNvSpPr/>
          <p:nvPr userDrawn="1"/>
        </p:nvSpPr>
        <p:spPr bwMode="auto">
          <a:xfrm>
            <a:off x="62245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0" name="Oval 49"/>
          <p:cNvSpPr/>
          <p:nvPr userDrawn="1"/>
        </p:nvSpPr>
        <p:spPr bwMode="auto">
          <a:xfrm>
            <a:off x="6896100"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1" name="Oval 50"/>
          <p:cNvSpPr/>
          <p:nvPr userDrawn="1"/>
        </p:nvSpPr>
        <p:spPr bwMode="auto">
          <a:xfrm>
            <a:off x="7566025"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2" name="Oval 51"/>
          <p:cNvSpPr/>
          <p:nvPr userDrawn="1"/>
        </p:nvSpPr>
        <p:spPr bwMode="auto">
          <a:xfrm>
            <a:off x="830262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3" name="Right Triangle 52"/>
          <p:cNvSpPr/>
          <p:nvPr userDrawn="1"/>
        </p:nvSpPr>
        <p:spPr bwMode="auto">
          <a:xfrm flipV="1">
            <a:off x="0" y="0"/>
            <a:ext cx="9144000" cy="1597025"/>
          </a:xfrm>
          <a:prstGeom prst="rtTriangle">
            <a:avLst/>
          </a:prstGeom>
          <a:solidFill>
            <a:schemeClr val="bg1">
              <a:lumMod val="95000"/>
            </a:schemeClr>
          </a:solidFill>
          <a:ln>
            <a:noFill/>
          </a:ln>
          <a:effectLst/>
        </p:spPr>
        <p:txBody>
          <a:bodyPr/>
          <a:lstStyle/>
          <a:p>
            <a:pPr algn="r" eaLnBrk="1" hangingPunct="1">
              <a:defRPr/>
            </a:pPr>
            <a:endParaRPr lang="en-GB">
              <a:latin typeface="Arial" charset="0"/>
            </a:endParaRPr>
          </a:p>
        </p:txBody>
      </p:sp>
      <p:sp>
        <p:nvSpPr>
          <p:cNvPr id="54" name="Right Triangle 53"/>
          <p:cNvSpPr>
            <a:spLocks noChangeArrowheads="1"/>
          </p:cNvSpPr>
          <p:nvPr userDrawn="1"/>
        </p:nvSpPr>
        <p:spPr bwMode="auto">
          <a:xfrm flipV="1">
            <a:off x="0" y="0"/>
            <a:ext cx="1851025" cy="4473575"/>
          </a:xfrm>
          <a:prstGeom prst="rtTriangle">
            <a:avLst/>
          </a:prstGeom>
          <a:solidFill>
            <a:schemeClr val="bg2"/>
          </a:solidFill>
          <a:ln>
            <a:noFill/>
          </a:ln>
          <a:effectLst/>
          <a:extLst>
            <a:ext uri="{91240B29-F687-4F45-9708-019B960494DF}">
              <a14:hiddenLine xmlns:a14="http://schemas.microsoft.com/office/drawing/2010/main" xmlns="" w="9525" algn="ctr">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sz="1000" b="1">
                <a:solidFill>
                  <a:schemeClr val="bg1"/>
                </a:solidFill>
                <a:latin typeface="Arial" panose="020B0604020202020204" pitchFamily="34" charset="0"/>
              </a:defRPr>
            </a:lvl1pPr>
            <a:lvl2pPr marL="742950" indent="-285750" eaLnBrk="0" hangingPunct="0">
              <a:defRPr sz="1000" b="1">
                <a:solidFill>
                  <a:schemeClr val="bg1"/>
                </a:solidFill>
                <a:latin typeface="Arial" panose="020B0604020202020204" pitchFamily="34" charset="0"/>
              </a:defRPr>
            </a:lvl2pPr>
            <a:lvl3pPr marL="1143000" indent="-228600" eaLnBrk="0" hangingPunct="0">
              <a:defRPr sz="1000" b="1">
                <a:solidFill>
                  <a:schemeClr val="bg1"/>
                </a:solidFill>
                <a:latin typeface="Arial" panose="020B0604020202020204" pitchFamily="34" charset="0"/>
              </a:defRPr>
            </a:lvl3pPr>
            <a:lvl4pPr marL="1600200" indent="-228600" eaLnBrk="0" hangingPunct="0">
              <a:defRPr sz="1000" b="1">
                <a:solidFill>
                  <a:schemeClr val="bg1"/>
                </a:solidFill>
                <a:latin typeface="Arial" panose="020B0604020202020204" pitchFamily="34" charset="0"/>
              </a:defRPr>
            </a:lvl4pPr>
            <a:lvl5pPr marL="2057400" indent="-228600" eaLnBrk="0" hangingPunct="0">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r" eaLnBrk="1" hangingPunct="1">
              <a:defRPr/>
            </a:pPr>
            <a:endParaRPr lang="en-GB" altLang="en-US" smtClean="0"/>
          </a:p>
        </p:txBody>
      </p:sp>
      <p:sp>
        <p:nvSpPr>
          <p:cNvPr id="8198" name="Rectangle 6"/>
          <p:cNvSpPr>
            <a:spLocks noGrp="1" noChangeArrowheads="1"/>
          </p:cNvSpPr>
          <p:nvPr>
            <p:ph type="subTitle" idx="1"/>
          </p:nvPr>
        </p:nvSpPr>
        <p:spPr>
          <a:xfrm>
            <a:off x="3429000" y="5029200"/>
            <a:ext cx="5715000" cy="609600"/>
          </a:xfrm>
          <a:extLst>
            <a:ext uri="{909E8E84-426E-40DD-AFC4-6F175D3DCCD1}">
              <a14:hiddenFill xmlns:a14="http://schemas.microsoft.com/office/drawing/2010/main" xmlns="">
                <a:solidFill>
                  <a:schemeClr val="accent1"/>
                </a:solidFill>
              </a14:hiddenFill>
            </a:ext>
          </a:extLst>
        </p:spPr>
        <p:txBody>
          <a:bodyPr/>
          <a:lstStyle>
            <a:lvl1pPr marL="0" indent="0" algn="ctr">
              <a:buFontTx/>
              <a:buNone/>
              <a:defRPr sz="2000">
                <a:solidFill>
                  <a:schemeClr val="bg1"/>
                </a:solidFill>
              </a:defRPr>
            </a:lvl1pPr>
          </a:lstStyle>
          <a:p>
            <a:pPr lvl="0"/>
            <a:r>
              <a:rPr lang="en-US" noProof="0" smtClean="0"/>
              <a:t>Click to edit Master subtitle style</a:t>
            </a:r>
          </a:p>
        </p:txBody>
      </p:sp>
      <p:sp>
        <p:nvSpPr>
          <p:cNvPr id="8197" name="Rectangle 5"/>
          <p:cNvSpPr>
            <a:spLocks noGrp="1" noChangeArrowheads="1"/>
          </p:cNvSpPr>
          <p:nvPr>
            <p:ph type="ctrTitle"/>
          </p:nvPr>
        </p:nvSpPr>
        <p:spPr>
          <a:xfrm>
            <a:off x="3429000" y="3581400"/>
            <a:ext cx="5715000" cy="1470025"/>
          </a:xfrm>
          <a:solidFill>
            <a:schemeClr val="bg1"/>
          </a:solidFill>
          <a:extLst>
            <a:ext uri="{91240B29-F687-4F45-9708-019B960494DF}">
              <a14:hiddenLine xmlns:a14="http://schemas.microsoft.com/office/drawing/2010/main" xmlns="" w="9525" algn="ctr">
                <a:solidFill>
                  <a:schemeClr val="tx1"/>
                </a:solidFill>
                <a:miter lim="800000"/>
                <a:headEnd/>
                <a:tailEnd/>
              </a14:hiddenLine>
            </a:ext>
          </a:extLst>
        </p:spPr>
        <p:txBody>
          <a:bodyPr lIns="91440" anchor="t"/>
          <a:lstStyle>
            <a:lvl1pPr algn="ctr">
              <a:spcBef>
                <a:spcPct val="20000"/>
              </a:spcBef>
              <a:defRPr sz="4000" b="1">
                <a:solidFill>
                  <a:srgbClr val="FCAB1A"/>
                </a:solidFill>
                <a:latin typeface="Verdana" pitchFamily="34" charset="0"/>
              </a:defRPr>
            </a:lvl1pPr>
          </a:lstStyle>
          <a:p>
            <a:pPr lvl="0"/>
            <a:r>
              <a:rPr lang="en-US" noProof="0" smtClean="0"/>
              <a:t>Click to edit Master title style</a:t>
            </a:r>
          </a:p>
        </p:txBody>
      </p:sp>
    </p:spTree>
    <p:extLst>
      <p:ext uri="{BB962C8B-B14F-4D97-AF65-F5344CB8AC3E}">
        <p14:creationId xmlns:p14="http://schemas.microsoft.com/office/powerpoint/2010/main" xmlns="" val="223114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395879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5200" y="1400175"/>
            <a:ext cx="1828800" cy="47720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828800" y="1400175"/>
            <a:ext cx="5334000" cy="477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1812314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1828800" y="2133600"/>
            <a:ext cx="7162800" cy="4038600"/>
          </a:xfrm>
        </p:spPr>
        <p:txBody>
          <a:bodyPr/>
          <a:lstStyle/>
          <a:p>
            <a:pPr lvl="0"/>
            <a:endParaRPr lang="en-GB" noProof="0" smtClean="0"/>
          </a:p>
        </p:txBody>
      </p:sp>
    </p:spTree>
    <p:extLst>
      <p:ext uri="{BB962C8B-B14F-4D97-AF65-F5344CB8AC3E}">
        <p14:creationId xmlns:p14="http://schemas.microsoft.com/office/powerpoint/2010/main" xmlns="" val="327765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00175"/>
            <a:ext cx="7315200" cy="581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8288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06022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4062905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279038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8288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486400" y="2133600"/>
            <a:ext cx="3505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349995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256125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10661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70512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5603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306227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3"/>
          <p:cNvSpPr>
            <a:spLocks noChangeArrowheads="1"/>
          </p:cNvSpPr>
          <p:nvPr userDrawn="1"/>
        </p:nvSpPr>
        <p:spPr bwMode="auto">
          <a:xfrm>
            <a:off x="1295400" y="1752600"/>
            <a:ext cx="7848600" cy="3505200"/>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defRPr sz="1000" b="1">
                <a:solidFill>
                  <a:schemeClr val="bg1"/>
                </a:solidFill>
                <a:latin typeface="Arial" panose="020B0604020202020204" pitchFamily="34" charset="0"/>
              </a:defRPr>
            </a:lvl1pPr>
            <a:lvl2pPr marL="742950" indent="-285750" eaLnBrk="0" hangingPunct="0">
              <a:defRPr sz="1000" b="1">
                <a:solidFill>
                  <a:schemeClr val="bg1"/>
                </a:solidFill>
                <a:latin typeface="Arial" panose="020B0604020202020204" pitchFamily="34" charset="0"/>
              </a:defRPr>
            </a:lvl2pPr>
            <a:lvl3pPr marL="1143000" indent="-228600" eaLnBrk="0" hangingPunct="0">
              <a:defRPr sz="1000" b="1">
                <a:solidFill>
                  <a:schemeClr val="bg1"/>
                </a:solidFill>
                <a:latin typeface="Arial" panose="020B0604020202020204" pitchFamily="34" charset="0"/>
              </a:defRPr>
            </a:lvl3pPr>
            <a:lvl4pPr marL="1600200" indent="-228600" eaLnBrk="0" hangingPunct="0">
              <a:defRPr sz="1000" b="1">
                <a:solidFill>
                  <a:schemeClr val="bg1"/>
                </a:solidFill>
                <a:latin typeface="Arial" panose="020B0604020202020204" pitchFamily="34" charset="0"/>
              </a:defRPr>
            </a:lvl4pPr>
            <a:lvl5pPr marL="2057400" indent="-228600" eaLnBrk="0" hangingPunct="0">
              <a:defRPr sz="1000" b="1">
                <a:solidFill>
                  <a:schemeClr val="bg1"/>
                </a:solidFill>
                <a:latin typeface="Arial" panose="020B0604020202020204" pitchFamily="34" charset="0"/>
              </a:defRPr>
            </a:lvl5pPr>
            <a:lvl6pPr marL="2514600" indent="-228600" algn="r" eaLnBrk="0" fontAlgn="base" hangingPunct="0">
              <a:spcBef>
                <a:spcPct val="0"/>
              </a:spcBef>
              <a:spcAft>
                <a:spcPct val="0"/>
              </a:spcAft>
              <a:defRPr sz="1000" b="1">
                <a:solidFill>
                  <a:schemeClr val="bg1"/>
                </a:solidFill>
                <a:latin typeface="Arial" panose="020B0604020202020204" pitchFamily="34" charset="0"/>
              </a:defRPr>
            </a:lvl6pPr>
            <a:lvl7pPr marL="2971800" indent="-228600" algn="r" eaLnBrk="0" fontAlgn="base" hangingPunct="0">
              <a:spcBef>
                <a:spcPct val="0"/>
              </a:spcBef>
              <a:spcAft>
                <a:spcPct val="0"/>
              </a:spcAft>
              <a:defRPr sz="1000" b="1">
                <a:solidFill>
                  <a:schemeClr val="bg1"/>
                </a:solidFill>
                <a:latin typeface="Arial" panose="020B0604020202020204" pitchFamily="34" charset="0"/>
              </a:defRPr>
            </a:lvl7pPr>
            <a:lvl8pPr marL="3429000" indent="-228600" algn="r" eaLnBrk="0" fontAlgn="base" hangingPunct="0">
              <a:spcBef>
                <a:spcPct val="0"/>
              </a:spcBef>
              <a:spcAft>
                <a:spcPct val="0"/>
              </a:spcAft>
              <a:defRPr sz="1000" b="1">
                <a:solidFill>
                  <a:schemeClr val="bg1"/>
                </a:solidFill>
                <a:latin typeface="Arial" panose="020B0604020202020204" pitchFamily="34" charset="0"/>
              </a:defRPr>
            </a:lvl8pPr>
            <a:lvl9pPr marL="3886200" indent="-228600" algn="r" eaLnBrk="0" fontAlgn="base" hangingPunct="0">
              <a:spcBef>
                <a:spcPct val="0"/>
              </a:spcBef>
              <a:spcAft>
                <a:spcPct val="0"/>
              </a:spcAft>
              <a:defRPr sz="1000" b="1">
                <a:solidFill>
                  <a:schemeClr val="bg1"/>
                </a:solidFill>
                <a:latin typeface="Arial" panose="020B0604020202020204" pitchFamily="34" charset="0"/>
              </a:defRPr>
            </a:lvl9pPr>
          </a:lstStyle>
          <a:p>
            <a:pPr algn="r" eaLnBrk="1" hangingPunct="1">
              <a:defRPr/>
            </a:pPr>
            <a:endParaRPr lang="en-GB" altLang="en-US" smtClean="0"/>
          </a:p>
        </p:txBody>
      </p:sp>
      <p:sp>
        <p:nvSpPr>
          <p:cNvPr id="1027" name="Rectangle 2"/>
          <p:cNvSpPr>
            <a:spLocks noGrp="1" noChangeArrowheads="1"/>
          </p:cNvSpPr>
          <p:nvPr>
            <p:ph type="title"/>
          </p:nvPr>
        </p:nvSpPr>
        <p:spPr bwMode="auto">
          <a:xfrm>
            <a:off x="1828800" y="1400175"/>
            <a:ext cx="7315200" cy="581025"/>
          </a:xfrm>
          <a:prstGeom prst="rect">
            <a:avLst/>
          </a:prstGeom>
          <a:solidFill>
            <a:srgbClr val="FFC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198000" tIns="45720" rIns="91440" bIns="45720" numCol="1" anchor="ctr" anchorCtr="0" compatLnSpc="1">
            <a:prstTxWarp prst="textNoShape">
              <a:avLst/>
            </a:prstTxWarp>
          </a:bodyPr>
          <a:lstStyle/>
          <a:p>
            <a:pPr lvl="0"/>
            <a:r>
              <a:rPr lang="fr-FR" altLang="en-US" smtClean="0"/>
              <a:t>Click to edit Master title style</a:t>
            </a:r>
          </a:p>
        </p:txBody>
      </p:sp>
      <p:sp>
        <p:nvSpPr>
          <p:cNvPr id="1028" name="Rectangle 3"/>
          <p:cNvSpPr>
            <a:spLocks noGrp="1" noChangeArrowheads="1"/>
          </p:cNvSpPr>
          <p:nvPr>
            <p:ph type="body" idx="1"/>
          </p:nvPr>
        </p:nvSpPr>
        <p:spPr bwMode="auto">
          <a:xfrm>
            <a:off x="1828800" y="2133600"/>
            <a:ext cx="7162800" cy="4038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smtClean="0"/>
              <a:t>Click to edit Master text styles</a:t>
            </a:r>
          </a:p>
          <a:p>
            <a:pPr lvl="1"/>
            <a:r>
              <a:rPr lang="fr-FR" altLang="en-US" smtClean="0"/>
              <a:t>Second level</a:t>
            </a:r>
          </a:p>
          <a:p>
            <a:pPr lvl="2"/>
            <a:r>
              <a:rPr lang="fr-FR" altLang="en-US" smtClean="0"/>
              <a:t>Third level</a:t>
            </a:r>
          </a:p>
          <a:p>
            <a:pPr lvl="3"/>
            <a:r>
              <a:rPr lang="fr-FR" altLang="en-US" smtClean="0"/>
              <a:t>Fourth level</a:t>
            </a:r>
          </a:p>
          <a:p>
            <a:pPr lvl="4"/>
            <a:r>
              <a:rPr lang="fr-FR" altLang="en-US" smtClean="0"/>
              <a:t>Fifth level</a:t>
            </a:r>
          </a:p>
        </p:txBody>
      </p:sp>
      <p:sp>
        <p:nvSpPr>
          <p:cNvPr id="1043" name="Rectangle 19"/>
          <p:cNvSpPr>
            <a:spLocks noChangeArrowheads="1"/>
          </p:cNvSpPr>
          <p:nvPr userDrawn="1"/>
        </p:nvSpPr>
        <p:spPr bwMode="auto">
          <a:xfrm>
            <a:off x="0" y="6613525"/>
            <a:ext cx="9144000" cy="244475"/>
          </a:xfrm>
          <a:prstGeom prst="rect">
            <a:avLst/>
          </a:prstGeom>
          <a:solidFill>
            <a:schemeClr val="bg1">
              <a:lumMod val="50000"/>
            </a:schemeClr>
          </a:solidFill>
          <a:ln>
            <a:noFill/>
          </a:ln>
          <a:effectLst/>
        </p:spPr>
        <p:txBody>
          <a:bodyPr>
            <a:spAutoFit/>
          </a:bodyPr>
          <a:lstStyle/>
          <a:p>
            <a:pPr algn="r" eaLnBrk="1" hangingPunct="1">
              <a:defRPr/>
            </a:pPr>
            <a:r>
              <a:rPr lang="en-US">
                <a:latin typeface="Arial" charset="0"/>
              </a:rPr>
              <a:t>www.company.com</a:t>
            </a:r>
            <a:endParaRPr lang="fr-FR">
              <a:latin typeface="Arial" charset="0"/>
            </a:endParaRPr>
          </a:p>
        </p:txBody>
      </p:sp>
      <p:sp>
        <p:nvSpPr>
          <p:cNvPr id="1047" name="Oval 23"/>
          <p:cNvSpPr>
            <a:spLocks noChangeArrowheads="1"/>
          </p:cNvSpPr>
          <p:nvPr userDrawn="1"/>
        </p:nvSpPr>
        <p:spPr bwMode="auto">
          <a:xfrm>
            <a:off x="1433513"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48" name="Oval 24"/>
          <p:cNvSpPr>
            <a:spLocks noChangeArrowheads="1"/>
          </p:cNvSpPr>
          <p:nvPr userDrawn="1"/>
        </p:nvSpPr>
        <p:spPr bwMode="auto">
          <a:xfrm>
            <a:off x="2193925"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49" name="Oval 25"/>
          <p:cNvSpPr>
            <a:spLocks noChangeArrowheads="1"/>
          </p:cNvSpPr>
          <p:nvPr userDrawn="1"/>
        </p:nvSpPr>
        <p:spPr bwMode="auto">
          <a:xfrm>
            <a:off x="2954338"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0" name="Oval 26"/>
          <p:cNvSpPr>
            <a:spLocks noChangeArrowheads="1"/>
          </p:cNvSpPr>
          <p:nvPr userDrawn="1"/>
        </p:nvSpPr>
        <p:spPr bwMode="auto">
          <a:xfrm>
            <a:off x="3714750"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1" name="Oval 27"/>
          <p:cNvSpPr>
            <a:spLocks noChangeArrowheads="1"/>
          </p:cNvSpPr>
          <p:nvPr userDrawn="1"/>
        </p:nvSpPr>
        <p:spPr bwMode="auto">
          <a:xfrm>
            <a:off x="4475163"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2" name="Oval 28"/>
          <p:cNvSpPr>
            <a:spLocks noChangeArrowheads="1"/>
          </p:cNvSpPr>
          <p:nvPr userDrawn="1"/>
        </p:nvSpPr>
        <p:spPr bwMode="auto">
          <a:xfrm>
            <a:off x="5237163"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3" name="Oval 29"/>
          <p:cNvSpPr>
            <a:spLocks noChangeArrowheads="1"/>
          </p:cNvSpPr>
          <p:nvPr userDrawn="1"/>
        </p:nvSpPr>
        <p:spPr bwMode="auto">
          <a:xfrm>
            <a:off x="5997575"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4" name="Oval 30"/>
          <p:cNvSpPr>
            <a:spLocks noChangeArrowheads="1"/>
          </p:cNvSpPr>
          <p:nvPr userDrawn="1"/>
        </p:nvSpPr>
        <p:spPr bwMode="auto">
          <a:xfrm>
            <a:off x="6757988" y="6164263"/>
            <a:ext cx="65087"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5" name="Oval 31"/>
          <p:cNvSpPr>
            <a:spLocks noChangeArrowheads="1"/>
          </p:cNvSpPr>
          <p:nvPr userDrawn="1"/>
        </p:nvSpPr>
        <p:spPr bwMode="auto">
          <a:xfrm>
            <a:off x="7518400"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056" name="Oval 32"/>
          <p:cNvSpPr>
            <a:spLocks noChangeArrowheads="1"/>
          </p:cNvSpPr>
          <p:nvPr userDrawn="1"/>
        </p:nvSpPr>
        <p:spPr bwMode="auto">
          <a:xfrm>
            <a:off x="8280400"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
        <p:nvSpPr>
          <p:cNvPr id="17" name="Oval 16"/>
          <p:cNvSpPr/>
          <p:nvPr userDrawn="1"/>
        </p:nvSpPr>
        <p:spPr bwMode="auto">
          <a:xfrm>
            <a:off x="486251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8" name="Oval 17"/>
          <p:cNvSpPr/>
          <p:nvPr userDrawn="1"/>
        </p:nvSpPr>
        <p:spPr bwMode="auto">
          <a:xfrm>
            <a:off x="554355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19" name="Oval 18"/>
          <p:cNvSpPr/>
          <p:nvPr userDrawn="1"/>
        </p:nvSpPr>
        <p:spPr bwMode="auto">
          <a:xfrm>
            <a:off x="62245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0" name="Oval 19"/>
          <p:cNvSpPr/>
          <p:nvPr userDrawn="1"/>
        </p:nvSpPr>
        <p:spPr bwMode="auto">
          <a:xfrm>
            <a:off x="6896100"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1" name="Oval 20"/>
          <p:cNvSpPr/>
          <p:nvPr userDrawn="1"/>
        </p:nvSpPr>
        <p:spPr bwMode="auto">
          <a:xfrm>
            <a:off x="7566025"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2" name="Oval 21"/>
          <p:cNvSpPr/>
          <p:nvPr userDrawn="1"/>
        </p:nvSpPr>
        <p:spPr bwMode="auto">
          <a:xfrm>
            <a:off x="830262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3" name="Oval 22"/>
          <p:cNvSpPr/>
          <p:nvPr userDrawn="1"/>
        </p:nvSpPr>
        <p:spPr bwMode="auto">
          <a:xfrm>
            <a:off x="486251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4" name="Oval 23"/>
          <p:cNvSpPr/>
          <p:nvPr userDrawn="1"/>
        </p:nvSpPr>
        <p:spPr bwMode="auto">
          <a:xfrm>
            <a:off x="554355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5" name="Oval 24"/>
          <p:cNvSpPr/>
          <p:nvPr userDrawn="1"/>
        </p:nvSpPr>
        <p:spPr bwMode="auto">
          <a:xfrm>
            <a:off x="62245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6" name="Oval 25"/>
          <p:cNvSpPr/>
          <p:nvPr userDrawn="1"/>
        </p:nvSpPr>
        <p:spPr bwMode="auto">
          <a:xfrm>
            <a:off x="6896100"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7" name="Oval 26"/>
          <p:cNvSpPr/>
          <p:nvPr userDrawn="1"/>
        </p:nvSpPr>
        <p:spPr bwMode="auto">
          <a:xfrm>
            <a:off x="7566025"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8" name="Oval 27"/>
          <p:cNvSpPr/>
          <p:nvPr userDrawn="1"/>
        </p:nvSpPr>
        <p:spPr bwMode="auto">
          <a:xfrm>
            <a:off x="830262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29" name="Oval 28"/>
          <p:cNvSpPr/>
          <p:nvPr userDrawn="1"/>
        </p:nvSpPr>
        <p:spPr bwMode="auto">
          <a:xfrm>
            <a:off x="486251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0" name="Oval 29"/>
          <p:cNvSpPr/>
          <p:nvPr userDrawn="1"/>
        </p:nvSpPr>
        <p:spPr bwMode="auto">
          <a:xfrm>
            <a:off x="554355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1" name="Oval 30"/>
          <p:cNvSpPr/>
          <p:nvPr userDrawn="1"/>
        </p:nvSpPr>
        <p:spPr bwMode="auto">
          <a:xfrm>
            <a:off x="62245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2" name="Oval 31"/>
          <p:cNvSpPr/>
          <p:nvPr userDrawn="1"/>
        </p:nvSpPr>
        <p:spPr bwMode="auto">
          <a:xfrm>
            <a:off x="6896100"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3" name="Oval 32"/>
          <p:cNvSpPr/>
          <p:nvPr userDrawn="1"/>
        </p:nvSpPr>
        <p:spPr bwMode="auto">
          <a:xfrm>
            <a:off x="7566025"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4" name="Oval 33"/>
          <p:cNvSpPr/>
          <p:nvPr userDrawn="1"/>
        </p:nvSpPr>
        <p:spPr bwMode="auto">
          <a:xfrm>
            <a:off x="830262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5" name="Oval 34"/>
          <p:cNvSpPr/>
          <p:nvPr userDrawn="1"/>
        </p:nvSpPr>
        <p:spPr bwMode="auto">
          <a:xfrm>
            <a:off x="73660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6" name="Oval 35"/>
          <p:cNvSpPr/>
          <p:nvPr userDrawn="1"/>
        </p:nvSpPr>
        <p:spPr bwMode="auto">
          <a:xfrm>
            <a:off x="1422400" y="3440113"/>
            <a:ext cx="46038"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7" name="Oval 36"/>
          <p:cNvSpPr/>
          <p:nvPr userDrawn="1"/>
        </p:nvSpPr>
        <p:spPr bwMode="auto">
          <a:xfrm>
            <a:off x="210343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8" name="Oval 37"/>
          <p:cNvSpPr/>
          <p:nvPr userDrawn="1"/>
        </p:nvSpPr>
        <p:spPr bwMode="auto">
          <a:xfrm>
            <a:off x="2773363"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39" name="Oval 38"/>
          <p:cNvSpPr/>
          <p:nvPr userDrawn="1"/>
        </p:nvSpPr>
        <p:spPr bwMode="auto">
          <a:xfrm>
            <a:off x="3444875" y="3440113"/>
            <a:ext cx="44450"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0" name="Oval 39"/>
          <p:cNvSpPr/>
          <p:nvPr userDrawn="1"/>
        </p:nvSpPr>
        <p:spPr bwMode="auto">
          <a:xfrm>
            <a:off x="4179888" y="3440113"/>
            <a:ext cx="46037" cy="46037"/>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1" name="Oval 40"/>
          <p:cNvSpPr/>
          <p:nvPr userDrawn="1"/>
        </p:nvSpPr>
        <p:spPr bwMode="auto">
          <a:xfrm>
            <a:off x="73660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2" name="Oval 41"/>
          <p:cNvSpPr/>
          <p:nvPr userDrawn="1"/>
        </p:nvSpPr>
        <p:spPr bwMode="auto">
          <a:xfrm>
            <a:off x="1422400" y="26416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3" name="Oval 42"/>
          <p:cNvSpPr/>
          <p:nvPr userDrawn="1"/>
        </p:nvSpPr>
        <p:spPr bwMode="auto">
          <a:xfrm>
            <a:off x="210343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4" name="Oval 43"/>
          <p:cNvSpPr/>
          <p:nvPr userDrawn="1"/>
        </p:nvSpPr>
        <p:spPr bwMode="auto">
          <a:xfrm>
            <a:off x="2773363"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5" name="Oval 44"/>
          <p:cNvSpPr/>
          <p:nvPr userDrawn="1"/>
        </p:nvSpPr>
        <p:spPr bwMode="auto">
          <a:xfrm>
            <a:off x="3444875" y="26416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6" name="Oval 45"/>
          <p:cNvSpPr/>
          <p:nvPr userDrawn="1"/>
        </p:nvSpPr>
        <p:spPr bwMode="auto">
          <a:xfrm>
            <a:off x="4179888" y="26416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7" name="Oval 46"/>
          <p:cNvSpPr/>
          <p:nvPr userDrawn="1"/>
        </p:nvSpPr>
        <p:spPr bwMode="auto">
          <a:xfrm>
            <a:off x="73660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8" name="Oval 47"/>
          <p:cNvSpPr/>
          <p:nvPr userDrawn="1"/>
        </p:nvSpPr>
        <p:spPr bwMode="auto">
          <a:xfrm>
            <a:off x="1422400" y="188595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49" name="Oval 48"/>
          <p:cNvSpPr/>
          <p:nvPr userDrawn="1"/>
        </p:nvSpPr>
        <p:spPr bwMode="auto">
          <a:xfrm>
            <a:off x="210343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0" name="Oval 49"/>
          <p:cNvSpPr/>
          <p:nvPr userDrawn="1"/>
        </p:nvSpPr>
        <p:spPr bwMode="auto">
          <a:xfrm>
            <a:off x="2773363"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1" name="Oval 50"/>
          <p:cNvSpPr/>
          <p:nvPr userDrawn="1"/>
        </p:nvSpPr>
        <p:spPr bwMode="auto">
          <a:xfrm>
            <a:off x="3444875" y="188595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2" name="Oval 51"/>
          <p:cNvSpPr/>
          <p:nvPr userDrawn="1"/>
        </p:nvSpPr>
        <p:spPr bwMode="auto">
          <a:xfrm>
            <a:off x="4179888" y="188595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3" name="Oval 52"/>
          <p:cNvSpPr/>
          <p:nvPr userDrawn="1"/>
        </p:nvSpPr>
        <p:spPr bwMode="auto">
          <a:xfrm>
            <a:off x="73660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4" name="Oval 53"/>
          <p:cNvSpPr/>
          <p:nvPr userDrawn="1"/>
        </p:nvSpPr>
        <p:spPr bwMode="auto">
          <a:xfrm>
            <a:off x="142240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5" name="Oval 54"/>
          <p:cNvSpPr/>
          <p:nvPr userDrawn="1"/>
        </p:nvSpPr>
        <p:spPr bwMode="auto">
          <a:xfrm>
            <a:off x="210343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6" name="Oval 55"/>
          <p:cNvSpPr/>
          <p:nvPr userDrawn="1"/>
        </p:nvSpPr>
        <p:spPr bwMode="auto">
          <a:xfrm>
            <a:off x="277336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7" name="Oval 56"/>
          <p:cNvSpPr/>
          <p:nvPr userDrawn="1"/>
        </p:nvSpPr>
        <p:spPr bwMode="auto">
          <a:xfrm>
            <a:off x="344487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8" name="Oval 57"/>
          <p:cNvSpPr/>
          <p:nvPr userDrawn="1"/>
        </p:nvSpPr>
        <p:spPr bwMode="auto">
          <a:xfrm>
            <a:off x="41798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59" name="Oval 58"/>
          <p:cNvSpPr/>
          <p:nvPr userDrawn="1"/>
        </p:nvSpPr>
        <p:spPr bwMode="auto">
          <a:xfrm>
            <a:off x="4862513"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0" name="Oval 59"/>
          <p:cNvSpPr/>
          <p:nvPr userDrawn="1"/>
        </p:nvSpPr>
        <p:spPr bwMode="auto">
          <a:xfrm>
            <a:off x="5543550"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1" name="Oval 60"/>
          <p:cNvSpPr/>
          <p:nvPr userDrawn="1"/>
        </p:nvSpPr>
        <p:spPr bwMode="auto">
          <a:xfrm>
            <a:off x="6224588" y="4203700"/>
            <a:ext cx="46037"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2" name="Oval 61"/>
          <p:cNvSpPr/>
          <p:nvPr userDrawn="1"/>
        </p:nvSpPr>
        <p:spPr bwMode="auto">
          <a:xfrm>
            <a:off x="6896100"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3" name="Oval 62"/>
          <p:cNvSpPr/>
          <p:nvPr userDrawn="1"/>
        </p:nvSpPr>
        <p:spPr bwMode="auto">
          <a:xfrm>
            <a:off x="7566025" y="4203700"/>
            <a:ext cx="46038"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4" name="Oval 63"/>
          <p:cNvSpPr/>
          <p:nvPr userDrawn="1"/>
        </p:nvSpPr>
        <p:spPr bwMode="auto">
          <a:xfrm>
            <a:off x="8302625" y="4203700"/>
            <a:ext cx="44450" cy="46038"/>
          </a:xfrm>
          <a:prstGeom prst="ellipse">
            <a:avLst/>
          </a:prstGeom>
          <a:solidFill>
            <a:schemeClr val="bg1">
              <a:lumMod val="85000"/>
            </a:schemeClr>
          </a:solidFill>
          <a:ln>
            <a:noFill/>
          </a:ln>
          <a:effectLst/>
        </p:spPr>
        <p:txBody>
          <a:bodyPr/>
          <a:lstStyle/>
          <a:p>
            <a:pPr algn="r" eaLnBrk="1" hangingPunct="1">
              <a:defRPr/>
            </a:pPr>
            <a:endParaRPr lang="en-GB">
              <a:latin typeface="Arial" charset="0"/>
            </a:endParaRPr>
          </a:p>
        </p:txBody>
      </p:sp>
      <p:sp>
        <p:nvSpPr>
          <p:cNvPr id="65" name="Oval 23"/>
          <p:cNvSpPr>
            <a:spLocks noChangeArrowheads="1"/>
          </p:cNvSpPr>
          <p:nvPr userDrawn="1"/>
        </p:nvSpPr>
        <p:spPr bwMode="auto">
          <a:xfrm>
            <a:off x="727075" y="6164263"/>
            <a:ext cx="65088" cy="65087"/>
          </a:xfrm>
          <a:prstGeom prst="ellipse">
            <a:avLst/>
          </a:prstGeom>
          <a:solidFill>
            <a:schemeClr val="bg1">
              <a:lumMod val="85000"/>
            </a:schemeClr>
          </a:solidFill>
          <a:ln>
            <a:noFill/>
          </a:ln>
          <a:effectLst/>
        </p:spPr>
        <p:txBody>
          <a:bodyPr wrap="none" anchor="ctr"/>
          <a:lstStyle/>
          <a:p>
            <a:pPr algn="r" eaLnBrk="1" hangingPunct="1">
              <a:defRPr/>
            </a:pPr>
            <a:endParaRPr lang="en-GB">
              <a:latin typeface="Arial" charset="0"/>
            </a:endParaRPr>
          </a:p>
        </p:txBody>
      </p:sp>
    </p:spTree>
  </p:cSld>
  <p:clrMap bg1="lt1" tx1="dk1" bg2="lt2" tx2="dk2" accent1="accent1" accent2="accent2" accent3="accent3" accent4="accent4" accent5="accent5" accent6="accent6" hlink="hlink" folHlink="folHlink"/>
  <p:sldLayoutIdLst>
    <p:sldLayoutId id="214748371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lr>
          <a:srgbClr val="B4CCE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B4CCE2"/>
        </a:buClr>
        <a:buChar char="–"/>
        <a:defRPr sz="2000">
          <a:solidFill>
            <a:schemeClr val="tx1"/>
          </a:solidFill>
          <a:latin typeface="+mn-lt"/>
        </a:defRPr>
      </a:lvl2pPr>
      <a:lvl3pPr marL="1143000" indent="-228600" algn="l" rtl="0" eaLnBrk="0" fontAlgn="base" hangingPunct="0">
        <a:spcBef>
          <a:spcPct val="20000"/>
        </a:spcBef>
        <a:spcAft>
          <a:spcPct val="0"/>
        </a:spcAft>
        <a:buClr>
          <a:srgbClr val="B4CCE2"/>
        </a:buClr>
        <a:buChar char="•"/>
        <a:defRPr>
          <a:solidFill>
            <a:schemeClr val="tx1"/>
          </a:solidFill>
          <a:latin typeface="+mn-lt"/>
        </a:defRPr>
      </a:lvl3pPr>
      <a:lvl4pPr marL="1600200" indent="-228600" algn="l" rtl="0" eaLnBrk="0" fontAlgn="base" hangingPunct="0">
        <a:spcBef>
          <a:spcPct val="20000"/>
        </a:spcBef>
        <a:spcAft>
          <a:spcPct val="0"/>
        </a:spcAft>
        <a:buClr>
          <a:srgbClr val="B4CCE2"/>
        </a:buClr>
        <a:buChar char="–"/>
        <a:defRPr sz="1600">
          <a:solidFill>
            <a:schemeClr val="tx1"/>
          </a:solidFill>
          <a:latin typeface="+mn-lt"/>
        </a:defRPr>
      </a:lvl4pPr>
      <a:lvl5pPr marL="2057400" indent="-228600" algn="l" rtl="0" eaLnBrk="0" fontAlgn="base" hangingPunct="0">
        <a:spcBef>
          <a:spcPct val="20000"/>
        </a:spcBef>
        <a:spcAft>
          <a:spcPct val="0"/>
        </a:spcAft>
        <a:buClr>
          <a:srgbClr val="B4CCE2"/>
        </a:buClr>
        <a:buChar char="»"/>
        <a:defRPr sz="1600">
          <a:solidFill>
            <a:schemeClr val="tx1"/>
          </a:solidFill>
          <a:latin typeface="+mn-lt"/>
        </a:defRPr>
      </a:lvl5pPr>
      <a:lvl6pPr marL="2514600" indent="-228600" algn="l" rtl="0" fontAlgn="base">
        <a:spcBef>
          <a:spcPct val="20000"/>
        </a:spcBef>
        <a:spcAft>
          <a:spcPct val="0"/>
        </a:spcAft>
        <a:buClr>
          <a:srgbClr val="B4CCE2"/>
        </a:buClr>
        <a:buChar char="»"/>
        <a:defRPr sz="1600">
          <a:solidFill>
            <a:schemeClr val="tx1"/>
          </a:solidFill>
          <a:latin typeface="+mn-lt"/>
        </a:defRPr>
      </a:lvl6pPr>
      <a:lvl7pPr marL="2971800" indent="-228600" algn="l" rtl="0" fontAlgn="base">
        <a:spcBef>
          <a:spcPct val="20000"/>
        </a:spcBef>
        <a:spcAft>
          <a:spcPct val="0"/>
        </a:spcAft>
        <a:buClr>
          <a:srgbClr val="B4CCE2"/>
        </a:buClr>
        <a:buChar char="»"/>
        <a:defRPr sz="1600">
          <a:solidFill>
            <a:schemeClr val="tx1"/>
          </a:solidFill>
          <a:latin typeface="+mn-lt"/>
        </a:defRPr>
      </a:lvl7pPr>
      <a:lvl8pPr marL="3429000" indent="-228600" algn="l" rtl="0" fontAlgn="base">
        <a:spcBef>
          <a:spcPct val="20000"/>
        </a:spcBef>
        <a:spcAft>
          <a:spcPct val="0"/>
        </a:spcAft>
        <a:buClr>
          <a:srgbClr val="B4CCE2"/>
        </a:buClr>
        <a:buChar char="»"/>
        <a:defRPr sz="1600">
          <a:solidFill>
            <a:schemeClr val="tx1"/>
          </a:solidFill>
          <a:latin typeface="+mn-lt"/>
        </a:defRPr>
      </a:lvl8pPr>
      <a:lvl9pPr marL="3886200" indent="-228600" algn="l" rtl="0" fontAlgn="base">
        <a:spcBef>
          <a:spcPct val="20000"/>
        </a:spcBef>
        <a:spcAft>
          <a:spcPct val="0"/>
        </a:spcAft>
        <a:buClr>
          <a:srgbClr val="B4CCE2"/>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http://blogs.espe.edu.ec/wp-content/uploads/2013/07/Comunicado-2-1.jpg" TargetMode="External"/></Relationships>
</file>

<file path=ppt/slides/_rels/slide1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image" Target="../media/image2.png"/><Relationship Id="rId7" Type="http://schemas.openxmlformats.org/officeDocument/2006/relationships/slide" Target="slide2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slide" Target="slide17.xml"/><Relationship Id="rId4" Type="http://schemas.openxmlformats.org/officeDocument/2006/relationships/slide" Target="slide11.xml"/><Relationship Id="rId9" Type="http://schemas.openxmlformats.org/officeDocument/2006/relationships/slide" Target="slide62.xml"/></Relationships>
</file>

<file path=ppt/slides/_rels/slide11.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slide" Target="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hyperlink" Target="ANEXO%20A.docx" TargetMode="External"/><Relationship Id="rId7"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10.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slide" Target="slide20.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0.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10.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10.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slide" Target="slide10.xml"/></Relationships>
</file>

<file path=ppt/slides/_rels/slide2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slide" Target="slide10.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0.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0.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0.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slide" Target="slide10.xml"/></Relationships>
</file>

<file path=ppt/slides/_rels/slide3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ANEXO%20F.xls" TargetMode="External"/><Relationship Id="rId7" Type="http://schemas.openxmlformats.org/officeDocument/2006/relationships/slide" Target="slide10.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ANEXO%20E.xls" TargetMode="External"/><Relationship Id="rId5" Type="http://schemas.openxmlformats.org/officeDocument/2006/relationships/hyperlink" Target="ANEXO%20D.xls" TargetMode="External"/><Relationship Id="rId4" Type="http://schemas.openxmlformats.org/officeDocument/2006/relationships/hyperlink" Target="ANEXO%20C.xls" TargetMode="External"/></Relationships>
</file>

<file path=ppt/slides/_rels/slide3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slide" Target="slide61.xm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slide" Target="slide59.xml"/><Relationship Id="rId5" Type="http://schemas.openxmlformats.org/officeDocument/2006/relationships/slide" Target="slide54.xml"/><Relationship Id="rId4" Type="http://schemas.openxmlformats.org/officeDocument/2006/relationships/slide" Target="slide4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CAPITULO%203/ESTANDARIZACI&#211;N/NORMA%2015189%202009/15%2002%2012%20Checklist.xlsx"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hyperlink" Target="CAPITULO%203/ESTANDARIZACI&#211;N/NORMA%2015189%202009/15%2002%2012%20Checklist.xlsx"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2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2340357"/>
          </a:xfrm>
        </p:spPr>
        <p:txBody>
          <a:bodyPr/>
          <a:lstStyle/>
          <a:p>
            <a:r>
              <a:rPr lang="es-EC" altLang="en-US" sz="1800" dirty="0" smtClean="0"/>
              <a:t>MAESTRIA EN GESTIÓN DE LA CALIDAD Y PRODUCTIVIDAD</a:t>
            </a:r>
            <a:br>
              <a:rPr lang="es-EC" altLang="en-US" sz="1800" dirty="0" smtClean="0"/>
            </a:br>
            <a:r>
              <a:rPr lang="es-EC" altLang="en-US" sz="1800" dirty="0" smtClean="0"/>
              <a:t/>
            </a:r>
            <a:br>
              <a:rPr lang="es-EC" altLang="en-US" sz="1800" dirty="0" smtClean="0"/>
            </a:br>
            <a:r>
              <a:rPr lang="es-EC" altLang="en-US" sz="1800" dirty="0" smtClean="0"/>
              <a:t>PRESENTACIÓN DEL PRIMER PROYECTO DE GRADO</a:t>
            </a:r>
            <a:br>
              <a:rPr lang="es-EC" altLang="en-US" sz="1800" dirty="0" smtClean="0"/>
            </a:br>
            <a:r>
              <a:rPr lang="es-EC" altLang="en-US" sz="1800" dirty="0" smtClean="0"/>
              <a:t/>
            </a:r>
            <a:br>
              <a:rPr lang="es-EC" altLang="en-US" sz="1800" dirty="0" smtClean="0"/>
            </a:br>
            <a:r>
              <a:rPr lang="es-EC" altLang="en-US" sz="1800" dirty="0" smtClean="0"/>
              <a:t>DISEÑO Y ESTANDARIZACIÓN DE PROCESOS DEL SERVICIO DE LABORATORIO CLÍNICO DE LA EMPRESA CRUZ VITAL S.A.</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pic>
        <p:nvPicPr>
          <p:cNvPr id="7" name="Picture 7" descr="http://blogs.espe.edu.ec/wp-content/uploads/2013/07/Comunicado-2-1.jpg"/>
          <p:cNvPicPr>
            <a:picLocks noChangeAspect="1" noChangeArrowheads="1"/>
          </p:cNvPicPr>
          <p:nvPr/>
        </p:nvPicPr>
        <p:blipFill>
          <a:blip r:embed="rId3" r:link="rId4"/>
          <a:srcRect t="36957" b="27742"/>
          <a:stretch>
            <a:fillRect/>
          </a:stretch>
        </p:blipFill>
        <p:spPr bwMode="auto">
          <a:xfrm>
            <a:off x="2031389" y="1308636"/>
            <a:ext cx="5822950" cy="1457325"/>
          </a:xfrm>
          <a:prstGeom prst="rect">
            <a:avLst/>
          </a:prstGeom>
          <a:noFill/>
          <a:ln w="9525">
            <a:noFill/>
            <a:miter lim="800000"/>
            <a:headEnd/>
            <a:tailEnd/>
          </a:ln>
        </p:spPr>
      </p:pic>
      <p:sp>
        <p:nvSpPr>
          <p:cNvPr id="10" name="9 Rectángulo"/>
          <p:cNvSpPr/>
          <p:nvPr/>
        </p:nvSpPr>
        <p:spPr>
          <a:xfrm>
            <a:off x="2603352" y="3305890"/>
            <a:ext cx="3937296" cy="246221"/>
          </a:xfrm>
          <a:prstGeom prst="rect">
            <a:avLst/>
          </a:prstGeom>
        </p:spPr>
        <p:txBody>
          <a:bodyPr wrap="none">
            <a:spAutoFit/>
          </a:bodyPr>
          <a:lstStyle/>
          <a:p>
            <a:r>
              <a:rPr lang="es-EC" dirty="0" smtClean="0"/>
              <a:t>MAESTRIA EN GESTIÓN DE LA CALIDAD Y PRODUCTIVIDAD</a:t>
            </a:r>
            <a:endParaRPr lang="es-EC" dirty="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13" name="12 CuadroTexto"/>
          <p:cNvSpPr txBox="1"/>
          <p:nvPr/>
        </p:nvSpPr>
        <p:spPr>
          <a:xfrm>
            <a:off x="2104223" y="5299113"/>
            <a:ext cx="6775373" cy="984885"/>
          </a:xfrm>
          <a:prstGeom prst="rect">
            <a:avLst/>
          </a:prstGeom>
          <a:noFill/>
        </p:spPr>
        <p:txBody>
          <a:bodyPr wrap="square" rtlCol="0">
            <a:spAutoFit/>
          </a:bodyPr>
          <a:lstStyle/>
          <a:p>
            <a:r>
              <a:rPr lang="es-EC" sz="1600" dirty="0" smtClean="0"/>
              <a:t/>
            </a:r>
            <a:br>
              <a:rPr lang="es-EC" sz="1600" dirty="0" smtClean="0"/>
            </a:br>
            <a:r>
              <a:rPr lang="es-EC" altLang="en-US" sz="1400" dirty="0" smtClean="0">
                <a:solidFill>
                  <a:srgbClr val="FCAB1A"/>
                </a:solidFill>
                <a:latin typeface="Verdana" pitchFamily="34" charset="0"/>
                <a:ea typeface="+mj-ea"/>
                <a:cs typeface="+mj-cs"/>
              </a:rPr>
              <a:t>AUTORES:</a:t>
            </a:r>
            <a:r>
              <a:rPr lang="es-EC" altLang="en-US" sz="1400" dirty="0" smtClean="0"/>
              <a:t>: 	</a:t>
            </a:r>
            <a:r>
              <a:rPr lang="es-EC" altLang="en-US" sz="1400" dirty="0" smtClean="0">
                <a:solidFill>
                  <a:srgbClr val="FCAB1A"/>
                </a:solidFill>
                <a:latin typeface="Verdana" pitchFamily="34" charset="0"/>
                <a:ea typeface="+mj-ea"/>
                <a:cs typeface="+mj-cs"/>
              </a:rPr>
              <a:t>TERESA</a:t>
            </a:r>
            <a:r>
              <a:rPr lang="es-EC" altLang="en-US" sz="1400" dirty="0" smtClean="0"/>
              <a:t> </a:t>
            </a:r>
            <a:r>
              <a:rPr lang="es-EC" altLang="en-US" sz="1400" dirty="0" smtClean="0">
                <a:solidFill>
                  <a:srgbClr val="FCAB1A"/>
                </a:solidFill>
                <a:latin typeface="Verdana" pitchFamily="34" charset="0"/>
                <a:ea typeface="+mj-ea"/>
                <a:cs typeface="+mj-cs"/>
              </a:rPr>
              <a:t>JAIME</a:t>
            </a:r>
            <a:br>
              <a:rPr lang="es-EC" altLang="en-US" sz="1400" dirty="0" smtClean="0">
                <a:solidFill>
                  <a:srgbClr val="FCAB1A"/>
                </a:solidFill>
                <a:latin typeface="Verdana" pitchFamily="34" charset="0"/>
                <a:ea typeface="+mj-ea"/>
                <a:cs typeface="+mj-cs"/>
              </a:rPr>
            </a:br>
            <a:r>
              <a:rPr lang="es-EC" altLang="en-US" sz="1400" dirty="0" smtClean="0"/>
              <a:t>		</a:t>
            </a:r>
            <a:r>
              <a:rPr lang="es-EC" altLang="en-US" sz="1400" dirty="0" smtClean="0">
                <a:solidFill>
                  <a:srgbClr val="FCAB1A"/>
                </a:solidFill>
                <a:latin typeface="Verdana" pitchFamily="34" charset="0"/>
                <a:ea typeface="+mj-ea"/>
                <a:cs typeface="+mj-cs"/>
              </a:rPr>
              <a:t>SANDRA</a:t>
            </a:r>
            <a:r>
              <a:rPr lang="es-EC" altLang="en-US" sz="1400" dirty="0" smtClean="0"/>
              <a:t> </a:t>
            </a:r>
            <a:r>
              <a:rPr lang="es-EC" altLang="en-US" sz="1400" dirty="0" smtClean="0">
                <a:solidFill>
                  <a:srgbClr val="FCAB1A"/>
                </a:solidFill>
                <a:latin typeface="Verdana" pitchFamily="34" charset="0"/>
                <a:ea typeface="+mj-ea"/>
                <a:cs typeface="+mj-cs"/>
              </a:rPr>
              <a:t>TIXI</a:t>
            </a:r>
            <a:br>
              <a:rPr lang="es-EC" altLang="en-US" sz="1400" dirty="0" smtClean="0">
                <a:solidFill>
                  <a:srgbClr val="FCAB1A"/>
                </a:solidFill>
                <a:latin typeface="Verdana" pitchFamily="34" charset="0"/>
                <a:ea typeface="+mj-ea"/>
                <a:cs typeface="+mj-cs"/>
              </a:rPr>
            </a:br>
            <a:r>
              <a:rPr lang="es-EC" altLang="en-US" sz="1400" dirty="0" smtClean="0">
                <a:solidFill>
                  <a:srgbClr val="FCAB1A"/>
                </a:solidFill>
                <a:latin typeface="Verdana" pitchFamily="34" charset="0"/>
                <a:ea typeface="+mj-ea"/>
                <a:cs typeface="+mj-cs"/>
              </a:rPr>
              <a:t>DIRECTOR:</a:t>
            </a:r>
            <a:r>
              <a:rPr lang="es-EC" altLang="en-US" sz="1400" dirty="0" smtClean="0"/>
              <a:t> 	</a:t>
            </a:r>
            <a:r>
              <a:rPr lang="es-EC" altLang="en-US" sz="1400" dirty="0" smtClean="0">
                <a:solidFill>
                  <a:srgbClr val="FCAB1A"/>
                </a:solidFill>
                <a:latin typeface="Verdana" pitchFamily="34" charset="0"/>
                <a:ea typeface="+mj-ea"/>
                <a:cs typeface="+mj-cs"/>
              </a:rPr>
              <a:t>MSc. JORGE</a:t>
            </a:r>
            <a:r>
              <a:rPr lang="es-EC" altLang="en-US" sz="1400" dirty="0" smtClean="0"/>
              <a:t> </a:t>
            </a:r>
            <a:r>
              <a:rPr lang="es-EC" altLang="en-US" sz="1400" dirty="0" smtClean="0">
                <a:solidFill>
                  <a:srgbClr val="FCAB1A"/>
                </a:solidFill>
                <a:latin typeface="Verdana" pitchFamily="34" charset="0"/>
                <a:ea typeface="+mj-ea"/>
                <a:cs typeface="+mj-cs"/>
              </a:rPr>
              <a:t>RODRIGUEZ</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C" altLang="en-US" b="1" dirty="0" smtClean="0"/>
              <a:t>FASES DEL PROYECTO</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2" descr="C:\Users\User\Desktop\logo-cruzvital.png"/>
          <p:cNvPicPr>
            <a:picLocks noChangeAspect="1" noChangeArrowheads="1"/>
          </p:cNvPicPr>
          <p:nvPr/>
        </p:nvPicPr>
        <p:blipFill>
          <a:blip r:embed="rId3"/>
          <a:srcRect/>
          <a:stretch>
            <a:fillRect/>
          </a:stretch>
        </p:blipFill>
        <p:spPr bwMode="auto">
          <a:xfrm>
            <a:off x="6509125" y="0"/>
            <a:ext cx="2634875" cy="1361648"/>
          </a:xfrm>
          <a:prstGeom prst="rect">
            <a:avLst/>
          </a:prstGeom>
          <a:noFill/>
        </p:spPr>
      </p:pic>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r>
              <a:rPr kumimoji="0" lang="es-EC" sz="2400" b="0" i="0" u="none" strike="noStrike" kern="0" cap="none" spc="0" normalizeH="0" baseline="0" noProof="0" dirty="0" smtClean="0">
                <a:ln>
                  <a:noFill/>
                </a:ln>
                <a:solidFill>
                  <a:schemeClr val="tx1"/>
                </a:solidFill>
                <a:effectLst/>
                <a:uLnTx/>
                <a:uFillTx/>
                <a:latin typeface="+mn-lt"/>
                <a:ea typeface="+mn-ea"/>
                <a:cs typeface="+mn-cs"/>
                <a:hlinkClick r:id="rId4" action="ppaction://hlinksldjump"/>
              </a:rPr>
              <a:t>Levantamiento</a:t>
            </a:r>
            <a:r>
              <a:rPr kumimoji="0" lang="es-EC" sz="2400" b="0" i="0" u="none" strike="noStrike" kern="0" cap="none" spc="0" normalizeH="0" noProof="0" dirty="0" smtClean="0">
                <a:ln>
                  <a:noFill/>
                </a:ln>
                <a:solidFill>
                  <a:schemeClr val="tx1"/>
                </a:solidFill>
                <a:effectLst/>
                <a:uLnTx/>
                <a:uFillTx/>
                <a:latin typeface="+mn-lt"/>
                <a:ea typeface="+mn-ea"/>
                <a:cs typeface="+mn-cs"/>
                <a:hlinkClick r:id="rId4" action="ppaction://hlinksldjump"/>
              </a:rPr>
              <a:t> de la información</a:t>
            </a:r>
            <a:endParaRPr kumimoji="0" lang="es-EC"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r>
              <a:rPr lang="es-EC" sz="2400" b="0" kern="0" dirty="0" smtClean="0">
                <a:solidFill>
                  <a:schemeClr val="tx1"/>
                </a:solidFill>
                <a:latin typeface="+mn-lt"/>
                <a:hlinkClick r:id="rId5" action="ppaction://hlinksldjump"/>
              </a:rPr>
              <a:t>Mapa de procesos</a:t>
            </a:r>
            <a:endParaRPr kumimoji="0" lang="es-EC"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r>
              <a:rPr lang="es-EC" sz="2400" b="0" kern="0" dirty="0" smtClean="0">
                <a:solidFill>
                  <a:schemeClr val="tx1"/>
                </a:solidFill>
                <a:latin typeface="+mn-lt"/>
                <a:hlinkClick r:id="rId6" action="ppaction://hlinksldjump"/>
              </a:rPr>
              <a:t>Inventario de procedimientos</a:t>
            </a:r>
            <a:endParaRPr kumimoji="0" lang="es-EC"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r>
              <a:rPr lang="es-EC" sz="2400" b="0" kern="0" dirty="0" smtClean="0">
                <a:solidFill>
                  <a:schemeClr val="tx1"/>
                </a:solidFill>
                <a:latin typeface="+mn-lt"/>
                <a:hlinkClick r:id="rId7" action="ppaction://hlinksldjump"/>
              </a:rPr>
              <a:t>Caracterización de subproceso y procedimientos</a:t>
            </a:r>
            <a:endParaRPr lang="es-EC" sz="2400" b="0" kern="0" dirty="0" smtClean="0">
              <a:solidFill>
                <a:schemeClr val="tx1"/>
              </a:solidFill>
              <a:latin typeface="+mn-lt"/>
            </a:endParaRPr>
          </a:p>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r>
              <a:rPr lang="es-EC" sz="2400" b="0" kern="0" dirty="0" smtClean="0">
                <a:solidFill>
                  <a:schemeClr val="tx1"/>
                </a:solidFill>
                <a:latin typeface="+mn-lt"/>
                <a:hlinkClick r:id="rId8" action="ppaction://hlinksldjump"/>
              </a:rPr>
              <a:t>Manual de procedimientos</a:t>
            </a:r>
            <a:endParaRPr lang="es-EC" sz="2400" b="0" kern="0" dirty="0" smtClean="0">
              <a:solidFill>
                <a:schemeClr val="tx1"/>
              </a:solidFill>
              <a:latin typeface="+mn-lt"/>
            </a:endParaRPr>
          </a:p>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r>
              <a:rPr kumimoji="0" lang="es-EC" altLang="en-US" sz="2400" b="0" i="0" u="none" strike="noStrike" kern="0" cap="none" spc="0" normalizeH="0" baseline="0" noProof="0" dirty="0" smtClean="0">
                <a:ln>
                  <a:noFill/>
                </a:ln>
                <a:solidFill>
                  <a:schemeClr val="tx1"/>
                </a:solidFill>
                <a:effectLst/>
                <a:uLnTx/>
                <a:uFillTx/>
                <a:latin typeface="+mn-lt"/>
                <a:ea typeface="+mn-ea"/>
                <a:cs typeface="+mn-cs"/>
                <a:hlinkClick r:id="rId9" action="ppaction://hlinksldjump"/>
              </a:rPr>
              <a:t>Propuesta</a:t>
            </a:r>
            <a:r>
              <a:rPr kumimoji="0" lang="es-EC" altLang="en-US" sz="2400" b="0" i="0" u="none" strike="noStrike" kern="0" cap="none" spc="0" normalizeH="0" noProof="0" dirty="0" smtClean="0">
                <a:ln>
                  <a:noFill/>
                </a:ln>
                <a:solidFill>
                  <a:schemeClr val="tx1"/>
                </a:solidFill>
                <a:effectLst/>
                <a:uLnTx/>
                <a:uFillTx/>
                <a:latin typeface="+mn-lt"/>
                <a:ea typeface="+mn-ea"/>
                <a:cs typeface="+mn-cs"/>
                <a:hlinkClick r:id="rId9" action="ppaction://hlinksldjump"/>
              </a:rPr>
              <a:t> de estandarización</a:t>
            </a:r>
            <a:endParaRPr kumimoji="0" lang="es-EC" alt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just" defTabSz="914400" rtl="0" eaLnBrk="1" fontAlgn="base" latinLnBrk="0" hangingPunct="1">
              <a:lnSpc>
                <a:spcPct val="100000"/>
              </a:lnSpc>
              <a:spcBef>
                <a:spcPct val="20000"/>
              </a:spcBef>
              <a:spcAft>
                <a:spcPct val="0"/>
              </a:spcAft>
              <a:buClr>
                <a:srgbClr val="B4CCE2"/>
              </a:buClr>
              <a:buSzTx/>
              <a:buFont typeface="Wingdings" pitchFamily="2" charset="2"/>
              <a:buChar char="q"/>
              <a:tabLst/>
              <a:defRPr/>
            </a:pPr>
            <a:endParaRPr kumimoji="0" lang="es-EC" alt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LEVANTAMIENTO DE INFORMACIÓN</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4"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9352" y="1"/>
            <a:ext cx="8024648" cy="595744"/>
          </a:xfrm>
        </p:spPr>
        <p:txBody>
          <a:bodyPr/>
          <a:lstStyle/>
          <a:p>
            <a:pPr eaLnBrk="1" hangingPunct="1"/>
            <a:r>
              <a:rPr lang="es-EC" altLang="en-US" sz="2300" b="1" dirty="0" smtClean="0"/>
              <a:t>FORMATO PARA LEVANTAMIENTO DE INFORMACIÓN</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59393"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
        <p:nvSpPr>
          <p:cNvPr id="9" name="Rectangle 3"/>
          <p:cNvSpPr txBox="1">
            <a:spLocks noChangeArrowheads="1"/>
          </p:cNvSpPr>
          <p:nvPr/>
        </p:nvSpPr>
        <p:spPr bwMode="auto">
          <a:xfrm>
            <a:off x="1765738" y="935421"/>
            <a:ext cx="7162800" cy="4038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indent="-342900" algn="just" eaLnBrk="1" hangingPunct="1">
              <a:spcBef>
                <a:spcPct val="20000"/>
              </a:spcBef>
              <a:buClr>
                <a:srgbClr val="B4CCE2"/>
              </a:buClr>
              <a:buFont typeface="Wingdings" panose="05000000000000000000" pitchFamily="2" charset="2"/>
              <a:buChar char="q"/>
            </a:pPr>
            <a:r>
              <a:rPr lang="es-EC" sz="2000" b="0" kern="0" dirty="0" smtClean="0">
                <a:solidFill>
                  <a:schemeClr val="tx1"/>
                </a:solidFill>
                <a:latin typeface="+mn-lt"/>
              </a:rPr>
              <a:t>Para realizar la definición de procedimientos del Laboratorio Clínico se utilizó la técnica denominada Focus Group, una entrevista grupal con el director, coordinador y dos personas técnicas del mismo. Como resultado de esta actividad se obtuvo el inventario de procesos y procedimientos.</a:t>
            </a:r>
          </a:p>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indent="-342900" algn="just" eaLnBrk="1" hangingPunct="1">
              <a:spcBef>
                <a:spcPct val="20000"/>
              </a:spcBef>
              <a:buClr>
                <a:srgbClr val="B4CCE2"/>
              </a:buClr>
              <a:buFont typeface="Wingdings" panose="05000000000000000000" pitchFamily="2" charset="2"/>
              <a:buChar char="q"/>
            </a:pPr>
            <a:r>
              <a:rPr lang="es-EC" sz="2000" b="0" kern="0" dirty="0" smtClean="0">
                <a:solidFill>
                  <a:schemeClr val="tx1"/>
                </a:solidFill>
                <a:latin typeface="+mn-lt"/>
              </a:rPr>
              <a:t>Para realizar el levantamiento de las actividades, registros y responsables de cada uno de los procedimientos se utilizó la técnica conocida como entrevista que consiste en conversar con cada uno de los actores y determinar sus tareas. Se utilizó el siguiente formato:</a:t>
            </a:r>
          </a:p>
          <a:p>
            <a:pPr marL="342900" marR="0" lvl="0" indent="-342900" algn="just" defTabSz="914400" eaLnBrk="1" latinLnBrk="0" hangingPunct="1">
              <a:lnSpc>
                <a:spcPct val="100000"/>
              </a:lnSpc>
              <a:spcBef>
                <a:spcPct val="20000"/>
              </a:spcBef>
              <a:buClr>
                <a:srgbClr val="B4CCE2"/>
              </a:buClr>
              <a:buSzTx/>
              <a:buFont typeface="Wingdings" panose="05000000000000000000" pitchFamily="2" charset="2"/>
              <a:buChar char="q"/>
              <a:tabLst/>
              <a:defRPr/>
            </a:pPr>
            <a:endParaRPr lang="es-EC" sz="2000" b="0" kern="0" dirty="0" smtClean="0">
              <a:solidFill>
                <a:schemeClr val="tx1"/>
              </a:solidFill>
              <a:latin typeface="+mn-lt"/>
            </a:endParaRPr>
          </a:p>
          <a:p>
            <a:pPr marL="342900" marR="0" lvl="1" indent="-342900" algn="just" defTabSz="914400" eaLnBrk="1" latinLnBrk="0" hangingPunct="1">
              <a:lnSpc>
                <a:spcPct val="100000"/>
              </a:lnSpc>
              <a:spcBef>
                <a:spcPct val="20000"/>
              </a:spcBef>
              <a:buClr>
                <a:srgbClr val="B4CCE2"/>
              </a:buClr>
              <a:buSzTx/>
              <a:buFont typeface="Wingdings" panose="05000000000000000000" pitchFamily="2" charset="2"/>
              <a:buChar char="q"/>
              <a:tabLst/>
              <a:defRPr/>
            </a:pPr>
            <a:endParaRPr lang="en-US" altLang="en-US" sz="2000" b="0" kern="0" dirty="0" smtClean="0">
              <a:solidFill>
                <a:schemeClr val="tx1"/>
              </a:solidFill>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9352" y="1"/>
            <a:ext cx="8024648" cy="595744"/>
          </a:xfrm>
        </p:spPr>
        <p:txBody>
          <a:bodyPr/>
          <a:lstStyle/>
          <a:p>
            <a:pPr eaLnBrk="1" hangingPunct="1"/>
            <a:r>
              <a:rPr lang="es-EC" altLang="en-US" sz="2300" b="1" dirty="0" smtClean="0"/>
              <a:t>FORMATO PARA LEVANTAMIENTO DE INFORMACIÓN</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6497" name="Picture 1"/>
          <p:cNvPicPr>
            <a:picLocks noChangeAspect="1" noChangeArrowheads="1"/>
          </p:cNvPicPr>
          <p:nvPr/>
        </p:nvPicPr>
        <p:blipFill>
          <a:blip r:embed="rId3"/>
          <a:srcRect/>
          <a:stretch>
            <a:fillRect/>
          </a:stretch>
        </p:blipFill>
        <p:spPr bwMode="auto">
          <a:xfrm>
            <a:off x="2087011" y="682171"/>
            <a:ext cx="5608514" cy="5762172"/>
          </a:xfrm>
          <a:prstGeom prst="rect">
            <a:avLst/>
          </a:prstGeom>
          <a:noFill/>
          <a:ln w="9525">
            <a:noFill/>
            <a:miter lim="800000"/>
            <a:headEnd/>
            <a:tailEnd/>
          </a:ln>
          <a:effectLst/>
        </p:spPr>
      </p:pic>
      <p:pic>
        <p:nvPicPr>
          <p:cNvPr id="59393"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9352" y="1"/>
            <a:ext cx="8024648" cy="595744"/>
          </a:xfrm>
        </p:spPr>
        <p:txBody>
          <a:bodyPr/>
          <a:lstStyle/>
          <a:p>
            <a:pPr eaLnBrk="1" hangingPunct="1"/>
            <a:r>
              <a:rPr lang="es-EC" altLang="en-US" sz="2300" b="1" dirty="0" smtClean="0"/>
              <a:t>FORMATO PARA LEVANTAMIENTO DE INFORMACIÓN</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6497" name="Picture 1"/>
          <p:cNvPicPr>
            <a:picLocks noChangeAspect="1" noChangeArrowheads="1"/>
          </p:cNvPicPr>
          <p:nvPr/>
        </p:nvPicPr>
        <p:blipFill>
          <a:blip r:embed="rId3"/>
          <a:srcRect/>
          <a:stretch>
            <a:fillRect/>
          </a:stretch>
        </p:blipFill>
        <p:spPr bwMode="auto">
          <a:xfrm>
            <a:off x="2087011" y="682171"/>
            <a:ext cx="5608514" cy="5762172"/>
          </a:xfrm>
          <a:prstGeom prst="rect">
            <a:avLst/>
          </a:prstGeom>
          <a:noFill/>
          <a:ln w="9525">
            <a:noFill/>
            <a:miter lim="800000"/>
            <a:headEnd/>
            <a:tailEnd/>
          </a:ln>
          <a:effectLst/>
        </p:spPr>
      </p:pic>
      <p:pic>
        <p:nvPicPr>
          <p:cNvPr id="59393"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159746" name="Picture 2" descr="C:\Users\User\Desktop\check.png"/>
          <p:cNvPicPr>
            <a:picLocks noChangeAspect="1" noChangeArrowheads="1"/>
          </p:cNvPicPr>
          <p:nvPr/>
        </p:nvPicPr>
        <p:blipFill>
          <a:blip r:embed="rId6"/>
          <a:srcRect/>
          <a:stretch>
            <a:fillRect/>
          </a:stretch>
        </p:blipFill>
        <p:spPr bwMode="auto">
          <a:xfrm>
            <a:off x="3136548" y="2698044"/>
            <a:ext cx="710142" cy="710142"/>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9352" y="1"/>
            <a:ext cx="8024648" cy="595744"/>
          </a:xfrm>
        </p:spPr>
        <p:txBody>
          <a:bodyPr/>
          <a:lstStyle/>
          <a:p>
            <a:pPr eaLnBrk="1" hangingPunct="1"/>
            <a:r>
              <a:rPr lang="es-EC" altLang="en-US" sz="2300" b="1" dirty="0" smtClean="0"/>
              <a:t>FORMATO PARA LEVANTAMIENTO DE INFORMACIÓN</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6497" name="Picture 1"/>
          <p:cNvPicPr>
            <a:picLocks noChangeAspect="1" noChangeArrowheads="1"/>
          </p:cNvPicPr>
          <p:nvPr/>
        </p:nvPicPr>
        <p:blipFill>
          <a:blip r:embed="rId3"/>
          <a:srcRect/>
          <a:stretch>
            <a:fillRect/>
          </a:stretch>
        </p:blipFill>
        <p:spPr bwMode="auto">
          <a:xfrm>
            <a:off x="2087011" y="682171"/>
            <a:ext cx="5608514" cy="5762172"/>
          </a:xfrm>
          <a:prstGeom prst="rect">
            <a:avLst/>
          </a:prstGeom>
          <a:noFill/>
          <a:ln w="9525">
            <a:noFill/>
            <a:miter lim="800000"/>
            <a:headEnd/>
            <a:tailEnd/>
          </a:ln>
          <a:effectLst/>
        </p:spPr>
      </p:pic>
      <p:pic>
        <p:nvPicPr>
          <p:cNvPr id="59393"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159746" name="Picture 2" descr="C:\Users\User\Desktop\check.png"/>
          <p:cNvPicPr>
            <a:picLocks noChangeAspect="1" noChangeArrowheads="1"/>
          </p:cNvPicPr>
          <p:nvPr/>
        </p:nvPicPr>
        <p:blipFill>
          <a:blip r:embed="rId6"/>
          <a:srcRect/>
          <a:stretch>
            <a:fillRect/>
          </a:stretch>
        </p:blipFill>
        <p:spPr bwMode="auto">
          <a:xfrm>
            <a:off x="3136548" y="2698044"/>
            <a:ext cx="710142" cy="710142"/>
          </a:xfrm>
          <a:prstGeom prst="rect">
            <a:avLst/>
          </a:prstGeom>
          <a:noFill/>
        </p:spPr>
      </p:pic>
      <p:pic>
        <p:nvPicPr>
          <p:cNvPr id="9" name="Picture 2" descr="C:\Users\User\Desktop\check.png"/>
          <p:cNvPicPr>
            <a:picLocks noChangeAspect="1" noChangeArrowheads="1"/>
          </p:cNvPicPr>
          <p:nvPr/>
        </p:nvPicPr>
        <p:blipFill>
          <a:blip r:embed="rId6"/>
          <a:srcRect/>
          <a:stretch>
            <a:fillRect/>
          </a:stretch>
        </p:blipFill>
        <p:spPr bwMode="auto">
          <a:xfrm>
            <a:off x="5061304" y="2748844"/>
            <a:ext cx="710142" cy="710142"/>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9352" y="1"/>
            <a:ext cx="8024648" cy="595744"/>
          </a:xfrm>
        </p:spPr>
        <p:txBody>
          <a:bodyPr/>
          <a:lstStyle/>
          <a:p>
            <a:pPr eaLnBrk="1" hangingPunct="1"/>
            <a:r>
              <a:rPr lang="es-EC" altLang="en-US" sz="2300" b="1" dirty="0" smtClean="0"/>
              <a:t>FORMATO PARA LEVANTAMIENTO DE INFORMACIÓN</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6497" name="Picture 1">
            <a:hlinkClick r:id="rId3" action="ppaction://hlinkfile"/>
          </p:cNvPr>
          <p:cNvPicPr>
            <a:picLocks noChangeAspect="1" noChangeArrowheads="1"/>
          </p:cNvPicPr>
          <p:nvPr/>
        </p:nvPicPr>
        <p:blipFill>
          <a:blip r:embed="rId4"/>
          <a:srcRect/>
          <a:stretch>
            <a:fillRect/>
          </a:stretch>
        </p:blipFill>
        <p:spPr bwMode="auto">
          <a:xfrm>
            <a:off x="2087011" y="682171"/>
            <a:ext cx="5608514" cy="5762172"/>
          </a:xfrm>
          <a:prstGeom prst="rect">
            <a:avLst/>
          </a:prstGeom>
          <a:noFill/>
          <a:ln w="9525">
            <a:noFill/>
            <a:miter lim="800000"/>
            <a:headEnd/>
            <a:tailEnd/>
          </a:ln>
          <a:effectLst/>
        </p:spPr>
      </p:pic>
      <p:pic>
        <p:nvPicPr>
          <p:cNvPr id="59393" name="Picture 1" descr="C:\Users\User\Desktop\home.png">
            <a:hlinkClick r:id="rId5" action="ppaction://hlinksldjump"/>
          </p:cNvPr>
          <p:cNvPicPr>
            <a:picLocks noChangeAspect="1" noChangeArrowheads="1"/>
          </p:cNvPicPr>
          <p:nvPr/>
        </p:nvPicPr>
        <p:blipFill>
          <a:blip r:embed="rId6"/>
          <a:srcRect/>
          <a:stretch>
            <a:fillRect/>
          </a:stretch>
        </p:blipFill>
        <p:spPr bwMode="auto">
          <a:xfrm>
            <a:off x="8290035" y="5883279"/>
            <a:ext cx="853965" cy="699261"/>
          </a:xfrm>
          <a:prstGeom prst="rect">
            <a:avLst/>
          </a:prstGeom>
          <a:noFill/>
        </p:spPr>
      </p:pic>
      <p:pic>
        <p:nvPicPr>
          <p:cNvPr id="159746" name="Picture 2" descr="C:\Users\User\Desktop\check.png"/>
          <p:cNvPicPr>
            <a:picLocks noChangeAspect="1" noChangeArrowheads="1"/>
          </p:cNvPicPr>
          <p:nvPr/>
        </p:nvPicPr>
        <p:blipFill>
          <a:blip r:embed="rId7"/>
          <a:srcRect/>
          <a:stretch>
            <a:fillRect/>
          </a:stretch>
        </p:blipFill>
        <p:spPr bwMode="auto">
          <a:xfrm>
            <a:off x="3136548" y="2698044"/>
            <a:ext cx="710142" cy="710142"/>
          </a:xfrm>
          <a:prstGeom prst="rect">
            <a:avLst/>
          </a:prstGeom>
          <a:noFill/>
        </p:spPr>
      </p:pic>
      <p:pic>
        <p:nvPicPr>
          <p:cNvPr id="9" name="Picture 2" descr="C:\Users\User\Desktop\check.png"/>
          <p:cNvPicPr>
            <a:picLocks noChangeAspect="1" noChangeArrowheads="1"/>
          </p:cNvPicPr>
          <p:nvPr/>
        </p:nvPicPr>
        <p:blipFill>
          <a:blip r:embed="rId7"/>
          <a:srcRect/>
          <a:stretch>
            <a:fillRect/>
          </a:stretch>
        </p:blipFill>
        <p:spPr bwMode="auto">
          <a:xfrm>
            <a:off x="5061304" y="2748844"/>
            <a:ext cx="710142" cy="710142"/>
          </a:xfrm>
          <a:prstGeom prst="rect">
            <a:avLst/>
          </a:prstGeom>
          <a:noFill/>
        </p:spPr>
      </p:pic>
      <p:pic>
        <p:nvPicPr>
          <p:cNvPr id="10" name="Picture 2" descr="C:\Users\User\Desktop\check.png"/>
          <p:cNvPicPr>
            <a:picLocks noChangeAspect="1" noChangeArrowheads="1"/>
          </p:cNvPicPr>
          <p:nvPr/>
        </p:nvPicPr>
        <p:blipFill>
          <a:blip r:embed="rId7"/>
          <a:srcRect/>
          <a:stretch>
            <a:fillRect/>
          </a:stretch>
        </p:blipFill>
        <p:spPr bwMode="auto">
          <a:xfrm>
            <a:off x="6037792" y="2743199"/>
            <a:ext cx="710142" cy="710142"/>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MAPA DE PROCESOS</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4"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28800" y="0"/>
            <a:ext cx="7315200" cy="581025"/>
          </a:xfrm>
        </p:spPr>
        <p:txBody>
          <a:bodyPr/>
          <a:lstStyle/>
          <a:p>
            <a:pPr eaLnBrk="1" hangingPunct="1"/>
            <a:r>
              <a:rPr lang="es-EC" altLang="en-US" sz="3000" b="1" dirty="0" smtClean="0"/>
              <a:t>MAPA DE PROCESOS</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a:srcRect/>
          <a:stretch>
            <a:fillRect/>
          </a:stretch>
        </p:blipFill>
        <p:spPr bwMode="auto">
          <a:xfrm>
            <a:off x="127074" y="597656"/>
            <a:ext cx="7992623" cy="6024291"/>
          </a:xfrm>
          <a:prstGeom prst="rect">
            <a:avLst/>
          </a:prstGeom>
          <a:noFill/>
          <a:ln w="9525">
            <a:noFill/>
            <a:miter lim="800000"/>
            <a:headEnd/>
            <a:tailEnd/>
          </a:ln>
          <a:effectLst/>
        </p:spPr>
      </p:pic>
      <p:pic>
        <p:nvPicPr>
          <p:cNvPr id="9"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28800" y="0"/>
            <a:ext cx="7315200" cy="581025"/>
          </a:xfrm>
        </p:spPr>
        <p:txBody>
          <a:bodyPr/>
          <a:lstStyle/>
          <a:p>
            <a:pPr eaLnBrk="1" hangingPunct="1"/>
            <a:r>
              <a:rPr lang="es-EC" altLang="en-US" sz="3000" b="1" dirty="0" smtClean="0"/>
              <a:t>MAPA DE PROCESOS</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sz="1800"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algn="just" eaLnBrk="1" hangingPunct="1">
              <a:buFont typeface="Wingdings"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8" name="Rectangle 3"/>
          <p:cNvSpPr txBox="1">
            <a:spLocks noChangeArrowheads="1"/>
          </p:cNvSpPr>
          <p:nvPr/>
        </p:nvSpPr>
        <p:spPr bwMode="auto">
          <a:xfrm>
            <a:off x="1981200" y="2286000"/>
            <a:ext cx="7162800" cy="42256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marR="0" lvl="1" indent="-285750" algn="just" defTabSz="914400" rtl="0" eaLnBrk="1" fontAlgn="base" latinLnBrk="0" hangingPunct="1">
              <a:lnSpc>
                <a:spcPct val="100000"/>
              </a:lnSpc>
              <a:spcBef>
                <a:spcPct val="20000"/>
              </a:spcBef>
              <a:spcAft>
                <a:spcPct val="0"/>
              </a:spcAft>
              <a:buClr>
                <a:srgbClr val="B4CCE2"/>
              </a:buClr>
              <a:buSzTx/>
              <a:buFontTx/>
              <a:buNone/>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0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0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a:srcRect/>
          <a:stretch>
            <a:fillRect/>
          </a:stretch>
        </p:blipFill>
        <p:spPr bwMode="auto">
          <a:xfrm>
            <a:off x="127074" y="597656"/>
            <a:ext cx="7992623" cy="6024291"/>
          </a:xfrm>
          <a:prstGeom prst="rect">
            <a:avLst/>
          </a:prstGeom>
          <a:noFill/>
          <a:ln w="9525">
            <a:noFill/>
            <a:miter lim="800000"/>
            <a:headEnd/>
            <a:tailEnd/>
          </a:ln>
          <a:effectLst/>
        </p:spPr>
      </p:pic>
      <p:pic>
        <p:nvPicPr>
          <p:cNvPr id="9"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2" name="Picture 3" descr="C:\Users\User\Desktop\derecha.png"/>
          <p:cNvPicPr>
            <a:picLocks noChangeAspect="1" noChangeArrowheads="1"/>
          </p:cNvPicPr>
          <p:nvPr/>
        </p:nvPicPr>
        <p:blipFill>
          <a:blip r:embed="rId6"/>
          <a:srcRect/>
          <a:stretch>
            <a:fillRect/>
          </a:stretch>
        </p:blipFill>
        <p:spPr bwMode="auto">
          <a:xfrm>
            <a:off x="1582955" y="2773254"/>
            <a:ext cx="1343025" cy="1343025"/>
          </a:xfrm>
          <a:prstGeom prst="rect">
            <a:avLst/>
          </a:prstGeom>
          <a:noFill/>
        </p:spPr>
      </p:pic>
      <p:pic>
        <p:nvPicPr>
          <p:cNvPr id="1028" name="Picture 4" descr="C:\Users\User\Desktop\izquierda.png">
            <a:hlinkClick r:id="rId7" action="ppaction://hlinksldjump"/>
          </p:cNvPr>
          <p:cNvPicPr>
            <a:picLocks noChangeAspect="1" noChangeArrowheads="1"/>
          </p:cNvPicPr>
          <p:nvPr/>
        </p:nvPicPr>
        <p:blipFill>
          <a:blip r:embed="rId8"/>
          <a:srcRect/>
          <a:stretch>
            <a:fillRect/>
          </a:stretch>
        </p:blipFill>
        <p:spPr bwMode="auto">
          <a:xfrm>
            <a:off x="3852863" y="2700338"/>
            <a:ext cx="1438275" cy="145732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OBJETIVOS</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q"/>
            </a:pPr>
            <a:r>
              <a:rPr lang="en-GB" altLang="en-US" dirty="0" smtClean="0"/>
              <a:t>Objetivo General </a:t>
            </a:r>
          </a:p>
          <a:p>
            <a:pPr lvl="1" algn="just" eaLnBrk="1" hangingPunct="1">
              <a:buNone/>
            </a:pPr>
            <a:r>
              <a:rPr lang="es-EC" dirty="0" smtClean="0"/>
              <a:t>    Diseñar y estandarizar los procesos y procedimientos del servicio de Laboratorio Clínico de la empresa Cruz Vital S.A., aplicando la metodología de gestión por procesos, para mejorar la calidad del servicio e incrementar la satisfacción de los clientes.</a:t>
            </a:r>
          </a:p>
          <a:p>
            <a:pPr lvl="1" algn="just" eaLnBrk="1" hangingPunct="1">
              <a:buNone/>
            </a:pPr>
            <a:endParaRPr lang="en-US" altLang="en-US" dirty="0" smtClean="0"/>
          </a:p>
          <a:p>
            <a:pPr eaLnBrk="1" hangingPunct="1">
              <a:buFont typeface="Wingdings" panose="05000000000000000000" pitchFamily="2" charset="2"/>
              <a:buChar char="q"/>
            </a:pPr>
            <a:r>
              <a:rPr lang="es-EC" altLang="en-US" dirty="0" smtClean="0"/>
              <a:t>Objetivos</a:t>
            </a:r>
            <a:r>
              <a:rPr lang="en-GB" altLang="en-US" dirty="0" smtClean="0"/>
              <a:t> </a:t>
            </a:r>
            <a:r>
              <a:rPr lang="es-EC" altLang="en-US" dirty="0" smtClean="0"/>
              <a:t>Específicos</a:t>
            </a:r>
          </a:p>
          <a:p>
            <a:pPr lvl="1" algn="just" eaLnBrk="1" hangingPunct="1">
              <a:buFont typeface="Wingdings" panose="05000000000000000000" pitchFamily="2" charset="2"/>
              <a:buChar char="q"/>
            </a:pPr>
            <a:r>
              <a:rPr lang="es-EC" dirty="0" smtClean="0"/>
              <a:t>Realizar el levantamiento de la información de los procesos y procedimientos actuales del servicio de Laboratorio Clínico, para implementar una gestión por procesos que eleven su eficiencia.</a:t>
            </a:r>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LABORATORIO CLÍNICO</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33794" name="Imagen 563"/>
          <p:cNvPicPr>
            <a:picLocks noChangeAspect="1" noChangeArrowheads="1"/>
          </p:cNvPicPr>
          <p:nvPr/>
        </p:nvPicPr>
        <p:blipFill>
          <a:blip r:embed="rId3"/>
          <a:srcRect l="41080" t="32394" r="34161" b="34685"/>
          <a:stretch>
            <a:fillRect/>
          </a:stretch>
        </p:blipFill>
        <p:spPr bwMode="auto">
          <a:xfrm>
            <a:off x="2757343" y="1457037"/>
            <a:ext cx="5001202" cy="3750902"/>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LABORATORIO CLÍNICO</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33794" name="Imagen 563"/>
          <p:cNvPicPr>
            <a:picLocks noChangeAspect="1" noChangeArrowheads="1"/>
          </p:cNvPicPr>
          <p:nvPr/>
        </p:nvPicPr>
        <p:blipFill>
          <a:blip r:embed="rId3"/>
          <a:srcRect l="41080" t="32394" r="34161" b="34685"/>
          <a:stretch>
            <a:fillRect/>
          </a:stretch>
        </p:blipFill>
        <p:spPr bwMode="auto">
          <a:xfrm>
            <a:off x="2757343" y="1457037"/>
            <a:ext cx="5001202" cy="3750902"/>
          </a:xfrm>
          <a:prstGeom prst="rect">
            <a:avLst/>
          </a:prstGeom>
          <a:noFill/>
          <a:ln w="9525">
            <a:noFill/>
            <a:miter lim="800000"/>
            <a:headEnd/>
            <a:tailEnd/>
          </a:ln>
        </p:spPr>
      </p:pic>
      <p:pic>
        <p:nvPicPr>
          <p:cNvPr id="3075" name="Picture 3" descr="C:\Users\User\Desktop\check.png">
            <a:hlinkClick r:id="rId4" action="ppaction://hlinksldjump"/>
          </p:cNvPr>
          <p:cNvPicPr>
            <a:picLocks noChangeAspect="1" noChangeArrowheads="1"/>
          </p:cNvPicPr>
          <p:nvPr/>
        </p:nvPicPr>
        <p:blipFill>
          <a:blip r:embed="rId5"/>
          <a:srcRect/>
          <a:stretch>
            <a:fillRect/>
          </a:stretch>
        </p:blipFill>
        <p:spPr bwMode="auto">
          <a:xfrm>
            <a:off x="5227911" y="3075918"/>
            <a:ext cx="1809750" cy="1809750"/>
          </a:xfrm>
          <a:prstGeom prst="rect">
            <a:avLst/>
          </a:prstGeom>
          <a:noFill/>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LABORATORIO CLÍNICO</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8305" name="Picture 1" descr="C:\Users\User\AppData\Roaming\Skype\teresab.jaimeg\media_messaging\media_cache\i1^cimgpsh_orig.png"/>
          <p:cNvPicPr>
            <a:picLocks noChangeAspect="1" noChangeArrowheads="1"/>
          </p:cNvPicPr>
          <p:nvPr/>
        </p:nvPicPr>
        <p:blipFill>
          <a:blip r:embed="rId3"/>
          <a:srcRect/>
          <a:stretch>
            <a:fillRect/>
          </a:stretch>
        </p:blipFill>
        <p:spPr bwMode="auto">
          <a:xfrm>
            <a:off x="157162" y="1795462"/>
            <a:ext cx="8829675" cy="3267075"/>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INVENTARIO DE PROCEDIMIENTOS</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4"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INVENTARIO DE PROCEDIMIENTOS</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6257" name="Picture 1"/>
          <p:cNvPicPr>
            <a:picLocks noChangeAspect="1" noChangeArrowheads="1"/>
          </p:cNvPicPr>
          <p:nvPr/>
        </p:nvPicPr>
        <p:blipFill>
          <a:blip r:embed="rId3"/>
          <a:srcRect/>
          <a:stretch>
            <a:fillRect/>
          </a:stretch>
        </p:blipFill>
        <p:spPr bwMode="auto">
          <a:xfrm>
            <a:off x="185371" y="755196"/>
            <a:ext cx="8726400" cy="4534466"/>
          </a:xfrm>
          <a:prstGeom prst="rect">
            <a:avLst/>
          </a:prstGeom>
          <a:noFill/>
          <a:ln w="9525">
            <a:noFill/>
            <a:miter lim="800000"/>
            <a:headEnd/>
            <a:tailEnd/>
          </a:ln>
          <a:effectLst/>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INVENTARIO DE PROCEDIMIENTOS</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6257" name="Picture 1"/>
          <p:cNvPicPr>
            <a:picLocks noChangeAspect="1" noChangeArrowheads="1"/>
          </p:cNvPicPr>
          <p:nvPr/>
        </p:nvPicPr>
        <p:blipFill>
          <a:blip r:embed="rId3"/>
          <a:srcRect/>
          <a:stretch>
            <a:fillRect/>
          </a:stretch>
        </p:blipFill>
        <p:spPr bwMode="auto">
          <a:xfrm>
            <a:off x="185371" y="755196"/>
            <a:ext cx="8726400" cy="4534466"/>
          </a:xfrm>
          <a:prstGeom prst="rect">
            <a:avLst/>
          </a:prstGeom>
          <a:noFill/>
          <a:ln w="9525">
            <a:noFill/>
            <a:miter lim="800000"/>
            <a:headEnd/>
            <a:tailEnd/>
          </a:ln>
          <a:effectLst/>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4098" name="Picture 2" descr="C:\Users\User\Desktop\check.png"/>
          <p:cNvPicPr>
            <a:picLocks noChangeAspect="1" noChangeArrowheads="1"/>
          </p:cNvPicPr>
          <p:nvPr/>
        </p:nvPicPr>
        <p:blipFill>
          <a:blip r:embed="rId6"/>
          <a:srcRect/>
          <a:stretch>
            <a:fillRect/>
          </a:stretch>
        </p:blipFill>
        <p:spPr bwMode="auto">
          <a:xfrm>
            <a:off x="7640036" y="-360965"/>
            <a:ext cx="1809750" cy="1809750"/>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INVENTARIO DE PROCEDIMIENTOS</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6257" name="Picture 1"/>
          <p:cNvPicPr>
            <a:picLocks noChangeAspect="1" noChangeArrowheads="1"/>
          </p:cNvPicPr>
          <p:nvPr/>
        </p:nvPicPr>
        <p:blipFill>
          <a:blip r:embed="rId3"/>
          <a:srcRect/>
          <a:stretch>
            <a:fillRect/>
          </a:stretch>
        </p:blipFill>
        <p:spPr bwMode="auto">
          <a:xfrm>
            <a:off x="185371" y="755196"/>
            <a:ext cx="8726400" cy="4534466"/>
          </a:xfrm>
          <a:prstGeom prst="rect">
            <a:avLst/>
          </a:prstGeom>
          <a:noFill/>
          <a:ln w="9525">
            <a:noFill/>
            <a:miter lim="800000"/>
            <a:headEnd/>
            <a:tailEnd/>
          </a:ln>
          <a:effectLst/>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4098" name="Picture 2" descr="C:\Users\User\Desktop\check.png"/>
          <p:cNvPicPr>
            <a:picLocks noChangeAspect="1" noChangeArrowheads="1"/>
          </p:cNvPicPr>
          <p:nvPr/>
        </p:nvPicPr>
        <p:blipFill>
          <a:blip r:embed="rId6"/>
          <a:srcRect/>
          <a:stretch>
            <a:fillRect/>
          </a:stretch>
        </p:blipFill>
        <p:spPr bwMode="auto">
          <a:xfrm>
            <a:off x="7640036" y="-360965"/>
            <a:ext cx="1809750" cy="1809750"/>
          </a:xfrm>
          <a:prstGeom prst="rect">
            <a:avLst/>
          </a:prstGeom>
          <a:noFill/>
        </p:spPr>
      </p:pic>
      <p:pic>
        <p:nvPicPr>
          <p:cNvPr id="8" name="Picture 2" descr="C:\Users\User\Desktop\check.png"/>
          <p:cNvPicPr>
            <a:picLocks noChangeAspect="1" noChangeArrowheads="1"/>
          </p:cNvPicPr>
          <p:nvPr/>
        </p:nvPicPr>
        <p:blipFill>
          <a:blip r:embed="rId6"/>
          <a:srcRect/>
          <a:stretch>
            <a:fillRect/>
          </a:stretch>
        </p:blipFill>
        <p:spPr bwMode="auto">
          <a:xfrm>
            <a:off x="7634780" y="1099973"/>
            <a:ext cx="1809750" cy="1809750"/>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INVENTARIO DE PROCEDIMIENTOS</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1"/>
          <p:cNvPicPr>
            <a:picLocks noChangeAspect="1" noChangeArrowheads="1"/>
          </p:cNvPicPr>
          <p:nvPr/>
        </p:nvPicPr>
        <p:blipFill>
          <a:blip r:embed="rId3"/>
          <a:srcRect/>
          <a:stretch>
            <a:fillRect/>
          </a:stretch>
        </p:blipFill>
        <p:spPr bwMode="auto">
          <a:xfrm>
            <a:off x="228914" y="774927"/>
            <a:ext cx="8726400" cy="1808278"/>
          </a:xfrm>
          <a:prstGeom prst="rect">
            <a:avLst/>
          </a:prstGeom>
          <a:noFill/>
          <a:ln w="9525">
            <a:noFill/>
            <a:miter lim="800000"/>
            <a:headEnd/>
            <a:tailEnd/>
          </a:ln>
          <a:effectLst/>
        </p:spPr>
      </p:pic>
      <p:pic>
        <p:nvPicPr>
          <p:cNvPr id="8"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3000" b="1" dirty="0" smtClean="0"/>
              <a:t>INVENTARIO DE PROCEDIMIENTOS</a:t>
            </a:r>
            <a:endParaRPr lang="en-US" altLang="en-US" sz="3000" b="1" dirty="0" smtClean="0"/>
          </a:p>
        </p:txBody>
      </p:sp>
      <p:sp>
        <p:nvSpPr>
          <p:cNvPr id="10245" name="Text Box 6"/>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1"/>
          <p:cNvPicPr>
            <a:picLocks noChangeAspect="1" noChangeArrowheads="1"/>
          </p:cNvPicPr>
          <p:nvPr/>
        </p:nvPicPr>
        <p:blipFill>
          <a:blip r:embed="rId3"/>
          <a:srcRect/>
          <a:stretch>
            <a:fillRect/>
          </a:stretch>
        </p:blipFill>
        <p:spPr bwMode="auto">
          <a:xfrm>
            <a:off x="228914" y="774927"/>
            <a:ext cx="8726400" cy="1808278"/>
          </a:xfrm>
          <a:prstGeom prst="rect">
            <a:avLst/>
          </a:prstGeom>
          <a:noFill/>
          <a:ln w="9525">
            <a:noFill/>
            <a:miter lim="800000"/>
            <a:headEnd/>
            <a:tailEnd/>
          </a:ln>
          <a:effectLst/>
        </p:spPr>
      </p:pic>
      <p:pic>
        <p:nvPicPr>
          <p:cNvPr id="8"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9" name="Picture 2" descr="C:\Users\User\Desktop\check.png"/>
          <p:cNvPicPr>
            <a:picLocks noChangeAspect="1" noChangeArrowheads="1"/>
          </p:cNvPicPr>
          <p:nvPr/>
        </p:nvPicPr>
        <p:blipFill>
          <a:blip r:embed="rId6"/>
          <a:srcRect/>
          <a:stretch>
            <a:fillRect/>
          </a:stretch>
        </p:blipFill>
        <p:spPr bwMode="auto">
          <a:xfrm>
            <a:off x="7650546" y="-381985"/>
            <a:ext cx="1809750" cy="1809750"/>
          </a:xfrm>
          <a:prstGeom prst="rect">
            <a:avLst/>
          </a:prstGeom>
          <a:noFill/>
        </p:spPr>
      </p:pic>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CARACTERIZACIÓN DE SUBPROCESO Y PROCEDIMIENTOS</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4"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OBJETIVOS</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q"/>
            </a:pPr>
            <a:r>
              <a:rPr lang="es-EC" altLang="en-US" dirty="0" smtClean="0"/>
              <a:t>Objetivos</a:t>
            </a:r>
            <a:r>
              <a:rPr lang="en-GB" altLang="en-US" dirty="0" smtClean="0"/>
              <a:t> </a:t>
            </a:r>
            <a:r>
              <a:rPr lang="es-EC" altLang="en-US" dirty="0" smtClean="0"/>
              <a:t>Específicos</a:t>
            </a:r>
          </a:p>
          <a:p>
            <a:pPr lvl="1" algn="just" eaLnBrk="1" hangingPunct="1">
              <a:buFont typeface="Wingdings" panose="05000000000000000000" pitchFamily="2" charset="2"/>
              <a:buChar char="q"/>
            </a:pPr>
            <a:r>
              <a:rPr lang="es-EC" dirty="0" smtClean="0"/>
              <a:t>Diseñar el mapa de procesos que se utiliza actualmente en el  Laboratorio Clínico, para agregar valor al servicio entregado al cliente.</a:t>
            </a:r>
          </a:p>
          <a:p>
            <a:pPr lvl="1" algn="just" eaLnBrk="1" hangingPunct="1">
              <a:buFont typeface="Wingdings" panose="05000000000000000000" pitchFamily="2" charset="2"/>
              <a:buChar char="q"/>
            </a:pPr>
            <a:r>
              <a:rPr lang="es-EC" dirty="0" smtClean="0"/>
              <a:t>Realizar el inventario y caracterización de los procedimientos con el fin de facilitar su entendimiento, gestión y control de sus interrelaciones.</a:t>
            </a:r>
          </a:p>
          <a:p>
            <a:pPr lvl="1" algn="just" eaLnBrk="1" hangingPunct="1">
              <a:buFont typeface="Wingdings" panose="05000000000000000000" pitchFamily="2" charset="2"/>
              <a:buChar char="q"/>
            </a:pPr>
            <a:r>
              <a:rPr lang="es-EC" dirty="0" smtClean="0"/>
              <a:t>Realizar la estandarización de los procesos, para generar una ventaja competitiva.</a:t>
            </a:r>
          </a:p>
          <a:p>
            <a:pPr lvl="1" algn="just" eaLnBrk="1" hangingPunct="1">
              <a:buFont typeface="Wingdings" panose="05000000000000000000" pitchFamily="2" charset="2"/>
              <a:buChar char="q"/>
            </a:pPr>
            <a:r>
              <a:rPr lang="es-EC" dirty="0" smtClean="0"/>
              <a:t>Difundir los procesos establecidos al personal de la empresa, para robustecer el compromiso con el nuevo enfoque diseñado.</a:t>
            </a: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8" name="Picture 2" descr="C:\Users\User\Desktop\check.png"/>
          <p:cNvPicPr>
            <a:picLocks noChangeAspect="1" noChangeArrowheads="1"/>
          </p:cNvPicPr>
          <p:nvPr/>
        </p:nvPicPr>
        <p:blipFill>
          <a:blip r:embed="rId6" cstate="print"/>
          <a:srcRect/>
          <a:stretch>
            <a:fillRect/>
          </a:stretch>
        </p:blipFill>
        <p:spPr bwMode="auto">
          <a:xfrm>
            <a:off x="5727153" y="1936530"/>
            <a:ext cx="547523" cy="547523"/>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8" name="Picture 2" descr="C:\Users\User\Desktop\check.png"/>
          <p:cNvPicPr>
            <a:picLocks noChangeAspect="1" noChangeArrowheads="1"/>
          </p:cNvPicPr>
          <p:nvPr/>
        </p:nvPicPr>
        <p:blipFill>
          <a:blip r:embed="rId6" cstate="print"/>
          <a:srcRect/>
          <a:stretch>
            <a:fillRect/>
          </a:stretch>
        </p:blipFill>
        <p:spPr bwMode="auto">
          <a:xfrm>
            <a:off x="5727153" y="1936530"/>
            <a:ext cx="547523" cy="547523"/>
          </a:xfrm>
          <a:prstGeom prst="rect">
            <a:avLst/>
          </a:prstGeom>
          <a:noFill/>
        </p:spPr>
      </p:pic>
      <p:pic>
        <p:nvPicPr>
          <p:cNvPr id="9" name="Picture 2" descr="C:\Users\User\Desktop\check.png"/>
          <p:cNvPicPr>
            <a:picLocks noChangeAspect="1" noChangeArrowheads="1"/>
          </p:cNvPicPr>
          <p:nvPr/>
        </p:nvPicPr>
        <p:blipFill>
          <a:blip r:embed="rId6" cstate="print"/>
          <a:srcRect/>
          <a:stretch>
            <a:fillRect/>
          </a:stretch>
        </p:blipFill>
        <p:spPr bwMode="auto">
          <a:xfrm>
            <a:off x="8596477" y="2672254"/>
            <a:ext cx="547523" cy="547523"/>
          </a:xfrm>
          <a:prstGeom prst="rect">
            <a:avLst/>
          </a:prstGeom>
          <a:noFill/>
        </p:spPr>
      </p:pic>
      <p:pic>
        <p:nvPicPr>
          <p:cNvPr id="10" name="Picture 2" descr="C:\Users\User\Desktop\check.png"/>
          <p:cNvPicPr>
            <a:picLocks noChangeAspect="1" noChangeArrowheads="1"/>
          </p:cNvPicPr>
          <p:nvPr/>
        </p:nvPicPr>
        <p:blipFill>
          <a:blip r:embed="rId6" cstate="print"/>
          <a:srcRect/>
          <a:stretch>
            <a:fillRect/>
          </a:stretch>
        </p:blipFill>
        <p:spPr bwMode="auto">
          <a:xfrm>
            <a:off x="2421650" y="2619703"/>
            <a:ext cx="547523" cy="547523"/>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8" name="Picture 2" descr="C:\Users\User\Desktop\check.png"/>
          <p:cNvPicPr>
            <a:picLocks noChangeAspect="1" noChangeArrowheads="1"/>
          </p:cNvPicPr>
          <p:nvPr/>
        </p:nvPicPr>
        <p:blipFill>
          <a:blip r:embed="rId6" cstate="print"/>
          <a:srcRect/>
          <a:stretch>
            <a:fillRect/>
          </a:stretch>
        </p:blipFill>
        <p:spPr bwMode="auto">
          <a:xfrm>
            <a:off x="5727153" y="1936530"/>
            <a:ext cx="547523" cy="547523"/>
          </a:xfrm>
          <a:prstGeom prst="rect">
            <a:avLst/>
          </a:prstGeom>
          <a:noFill/>
        </p:spPr>
      </p:pic>
      <p:pic>
        <p:nvPicPr>
          <p:cNvPr id="9" name="Picture 2" descr="C:\Users\User\Desktop\check.png"/>
          <p:cNvPicPr>
            <a:picLocks noChangeAspect="1" noChangeArrowheads="1"/>
          </p:cNvPicPr>
          <p:nvPr/>
        </p:nvPicPr>
        <p:blipFill>
          <a:blip r:embed="rId6" cstate="print"/>
          <a:srcRect/>
          <a:stretch>
            <a:fillRect/>
          </a:stretch>
        </p:blipFill>
        <p:spPr bwMode="auto">
          <a:xfrm>
            <a:off x="8596477" y="2672254"/>
            <a:ext cx="547523" cy="547523"/>
          </a:xfrm>
          <a:prstGeom prst="rect">
            <a:avLst/>
          </a:prstGeom>
          <a:noFill/>
        </p:spPr>
      </p:pic>
      <p:pic>
        <p:nvPicPr>
          <p:cNvPr id="10" name="Picture 2" descr="C:\Users\User\Desktop\check.png"/>
          <p:cNvPicPr>
            <a:picLocks noChangeAspect="1" noChangeArrowheads="1"/>
          </p:cNvPicPr>
          <p:nvPr/>
        </p:nvPicPr>
        <p:blipFill>
          <a:blip r:embed="rId6" cstate="print"/>
          <a:srcRect/>
          <a:stretch>
            <a:fillRect/>
          </a:stretch>
        </p:blipFill>
        <p:spPr bwMode="auto">
          <a:xfrm>
            <a:off x="2421650" y="2619703"/>
            <a:ext cx="547523" cy="547523"/>
          </a:xfrm>
          <a:prstGeom prst="rect">
            <a:avLst/>
          </a:prstGeom>
          <a:noFill/>
        </p:spPr>
      </p:pic>
      <p:pic>
        <p:nvPicPr>
          <p:cNvPr id="11" name="Picture 2" descr="C:\Users\User\Desktop\check.png"/>
          <p:cNvPicPr>
            <a:picLocks noChangeAspect="1" noChangeArrowheads="1"/>
          </p:cNvPicPr>
          <p:nvPr/>
        </p:nvPicPr>
        <p:blipFill>
          <a:blip r:embed="rId6" cstate="print"/>
          <a:srcRect/>
          <a:stretch>
            <a:fillRect/>
          </a:stretch>
        </p:blipFill>
        <p:spPr bwMode="auto">
          <a:xfrm>
            <a:off x="4334532" y="2666999"/>
            <a:ext cx="547523" cy="547523"/>
          </a:xfrm>
          <a:prstGeom prst="rect">
            <a:avLst/>
          </a:prstGeom>
          <a:noFill/>
        </p:spPr>
      </p:pic>
      <p:pic>
        <p:nvPicPr>
          <p:cNvPr id="12" name="Picture 2" descr="C:\Users\User\Desktop\check.png"/>
          <p:cNvPicPr>
            <a:picLocks noChangeAspect="1" noChangeArrowheads="1"/>
          </p:cNvPicPr>
          <p:nvPr/>
        </p:nvPicPr>
        <p:blipFill>
          <a:blip r:embed="rId6" cstate="print"/>
          <a:srcRect/>
          <a:stretch>
            <a:fillRect/>
          </a:stretch>
        </p:blipFill>
        <p:spPr bwMode="auto">
          <a:xfrm>
            <a:off x="7188091" y="2682764"/>
            <a:ext cx="547523" cy="547523"/>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8" name="Picture 2" descr="C:\Users\User\Desktop\check.png"/>
          <p:cNvPicPr>
            <a:picLocks noChangeAspect="1" noChangeArrowheads="1"/>
          </p:cNvPicPr>
          <p:nvPr/>
        </p:nvPicPr>
        <p:blipFill>
          <a:blip r:embed="rId6" cstate="print"/>
          <a:srcRect/>
          <a:stretch>
            <a:fillRect/>
          </a:stretch>
        </p:blipFill>
        <p:spPr bwMode="auto">
          <a:xfrm>
            <a:off x="5727153" y="1936530"/>
            <a:ext cx="547523" cy="547523"/>
          </a:xfrm>
          <a:prstGeom prst="rect">
            <a:avLst/>
          </a:prstGeom>
          <a:noFill/>
        </p:spPr>
      </p:pic>
      <p:pic>
        <p:nvPicPr>
          <p:cNvPr id="9" name="Picture 2" descr="C:\Users\User\Desktop\check.png"/>
          <p:cNvPicPr>
            <a:picLocks noChangeAspect="1" noChangeArrowheads="1"/>
          </p:cNvPicPr>
          <p:nvPr/>
        </p:nvPicPr>
        <p:blipFill>
          <a:blip r:embed="rId6" cstate="print"/>
          <a:srcRect/>
          <a:stretch>
            <a:fillRect/>
          </a:stretch>
        </p:blipFill>
        <p:spPr bwMode="auto">
          <a:xfrm>
            <a:off x="8596477" y="2672254"/>
            <a:ext cx="547523" cy="547523"/>
          </a:xfrm>
          <a:prstGeom prst="rect">
            <a:avLst/>
          </a:prstGeom>
          <a:noFill/>
        </p:spPr>
      </p:pic>
      <p:pic>
        <p:nvPicPr>
          <p:cNvPr id="10" name="Picture 2" descr="C:\Users\User\Desktop\check.png"/>
          <p:cNvPicPr>
            <a:picLocks noChangeAspect="1" noChangeArrowheads="1"/>
          </p:cNvPicPr>
          <p:nvPr/>
        </p:nvPicPr>
        <p:blipFill>
          <a:blip r:embed="rId6" cstate="print"/>
          <a:srcRect/>
          <a:stretch>
            <a:fillRect/>
          </a:stretch>
        </p:blipFill>
        <p:spPr bwMode="auto">
          <a:xfrm>
            <a:off x="2421650" y="2619703"/>
            <a:ext cx="547523" cy="547523"/>
          </a:xfrm>
          <a:prstGeom prst="rect">
            <a:avLst/>
          </a:prstGeom>
          <a:noFill/>
        </p:spPr>
      </p:pic>
      <p:pic>
        <p:nvPicPr>
          <p:cNvPr id="11" name="Picture 2" descr="C:\Users\User\Desktop\check.png"/>
          <p:cNvPicPr>
            <a:picLocks noChangeAspect="1" noChangeArrowheads="1"/>
          </p:cNvPicPr>
          <p:nvPr/>
        </p:nvPicPr>
        <p:blipFill>
          <a:blip r:embed="rId6" cstate="print"/>
          <a:srcRect/>
          <a:stretch>
            <a:fillRect/>
          </a:stretch>
        </p:blipFill>
        <p:spPr bwMode="auto">
          <a:xfrm>
            <a:off x="4334532" y="2666999"/>
            <a:ext cx="547523" cy="547523"/>
          </a:xfrm>
          <a:prstGeom prst="rect">
            <a:avLst/>
          </a:prstGeom>
          <a:noFill/>
        </p:spPr>
      </p:pic>
      <p:pic>
        <p:nvPicPr>
          <p:cNvPr id="12" name="Picture 2" descr="C:\Users\User\Desktop\check.png"/>
          <p:cNvPicPr>
            <a:picLocks noChangeAspect="1" noChangeArrowheads="1"/>
          </p:cNvPicPr>
          <p:nvPr/>
        </p:nvPicPr>
        <p:blipFill>
          <a:blip r:embed="rId6" cstate="print"/>
          <a:srcRect/>
          <a:stretch>
            <a:fillRect/>
          </a:stretch>
        </p:blipFill>
        <p:spPr bwMode="auto">
          <a:xfrm>
            <a:off x="7188091" y="2682764"/>
            <a:ext cx="547523" cy="547523"/>
          </a:xfrm>
          <a:prstGeom prst="rect">
            <a:avLst/>
          </a:prstGeom>
          <a:noFill/>
        </p:spPr>
      </p:pic>
      <p:pic>
        <p:nvPicPr>
          <p:cNvPr id="13" name="Picture 2" descr="C:\Users\User\Desktop\check.png"/>
          <p:cNvPicPr>
            <a:picLocks noChangeAspect="1" noChangeArrowheads="1"/>
          </p:cNvPicPr>
          <p:nvPr/>
        </p:nvPicPr>
        <p:blipFill>
          <a:blip r:embed="rId6" cstate="print"/>
          <a:srcRect/>
          <a:stretch>
            <a:fillRect/>
          </a:stretch>
        </p:blipFill>
        <p:spPr bwMode="auto">
          <a:xfrm>
            <a:off x="5354036" y="2661744"/>
            <a:ext cx="547523" cy="547523"/>
          </a:xfrm>
          <a:prstGeom prst="rect">
            <a:avLst/>
          </a:prstGeo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8" name="Picture 2" descr="C:\Users\User\Desktop\check.png"/>
          <p:cNvPicPr>
            <a:picLocks noChangeAspect="1" noChangeArrowheads="1"/>
          </p:cNvPicPr>
          <p:nvPr/>
        </p:nvPicPr>
        <p:blipFill>
          <a:blip r:embed="rId6" cstate="print"/>
          <a:srcRect/>
          <a:stretch>
            <a:fillRect/>
          </a:stretch>
        </p:blipFill>
        <p:spPr bwMode="auto">
          <a:xfrm>
            <a:off x="5727153" y="1936530"/>
            <a:ext cx="547523" cy="547523"/>
          </a:xfrm>
          <a:prstGeom prst="rect">
            <a:avLst/>
          </a:prstGeom>
          <a:noFill/>
        </p:spPr>
      </p:pic>
      <p:pic>
        <p:nvPicPr>
          <p:cNvPr id="9" name="Picture 2" descr="C:\Users\User\Desktop\check.png"/>
          <p:cNvPicPr>
            <a:picLocks noChangeAspect="1" noChangeArrowheads="1"/>
          </p:cNvPicPr>
          <p:nvPr/>
        </p:nvPicPr>
        <p:blipFill>
          <a:blip r:embed="rId6" cstate="print"/>
          <a:srcRect/>
          <a:stretch>
            <a:fillRect/>
          </a:stretch>
        </p:blipFill>
        <p:spPr bwMode="auto">
          <a:xfrm>
            <a:off x="8596477" y="2672254"/>
            <a:ext cx="547523" cy="547523"/>
          </a:xfrm>
          <a:prstGeom prst="rect">
            <a:avLst/>
          </a:prstGeom>
          <a:noFill/>
        </p:spPr>
      </p:pic>
      <p:pic>
        <p:nvPicPr>
          <p:cNvPr id="10" name="Picture 2" descr="C:\Users\User\Desktop\check.png"/>
          <p:cNvPicPr>
            <a:picLocks noChangeAspect="1" noChangeArrowheads="1"/>
          </p:cNvPicPr>
          <p:nvPr/>
        </p:nvPicPr>
        <p:blipFill>
          <a:blip r:embed="rId6" cstate="print"/>
          <a:srcRect/>
          <a:stretch>
            <a:fillRect/>
          </a:stretch>
        </p:blipFill>
        <p:spPr bwMode="auto">
          <a:xfrm>
            <a:off x="2421650" y="2619703"/>
            <a:ext cx="547523" cy="547523"/>
          </a:xfrm>
          <a:prstGeom prst="rect">
            <a:avLst/>
          </a:prstGeom>
          <a:noFill/>
        </p:spPr>
      </p:pic>
      <p:pic>
        <p:nvPicPr>
          <p:cNvPr id="11" name="Picture 2" descr="C:\Users\User\Desktop\check.png"/>
          <p:cNvPicPr>
            <a:picLocks noChangeAspect="1" noChangeArrowheads="1"/>
          </p:cNvPicPr>
          <p:nvPr/>
        </p:nvPicPr>
        <p:blipFill>
          <a:blip r:embed="rId6" cstate="print"/>
          <a:srcRect/>
          <a:stretch>
            <a:fillRect/>
          </a:stretch>
        </p:blipFill>
        <p:spPr bwMode="auto">
          <a:xfrm>
            <a:off x="4334532" y="2666999"/>
            <a:ext cx="547523" cy="547523"/>
          </a:xfrm>
          <a:prstGeom prst="rect">
            <a:avLst/>
          </a:prstGeom>
          <a:noFill/>
        </p:spPr>
      </p:pic>
      <p:pic>
        <p:nvPicPr>
          <p:cNvPr id="12" name="Picture 2" descr="C:\Users\User\Desktop\check.png"/>
          <p:cNvPicPr>
            <a:picLocks noChangeAspect="1" noChangeArrowheads="1"/>
          </p:cNvPicPr>
          <p:nvPr/>
        </p:nvPicPr>
        <p:blipFill>
          <a:blip r:embed="rId6" cstate="print"/>
          <a:srcRect/>
          <a:stretch>
            <a:fillRect/>
          </a:stretch>
        </p:blipFill>
        <p:spPr bwMode="auto">
          <a:xfrm>
            <a:off x="7188091" y="2682764"/>
            <a:ext cx="547523" cy="547523"/>
          </a:xfrm>
          <a:prstGeom prst="rect">
            <a:avLst/>
          </a:prstGeom>
          <a:noFill/>
        </p:spPr>
      </p:pic>
      <p:pic>
        <p:nvPicPr>
          <p:cNvPr id="13" name="Picture 2" descr="C:\Users\User\Desktop\check.png"/>
          <p:cNvPicPr>
            <a:picLocks noChangeAspect="1" noChangeArrowheads="1"/>
          </p:cNvPicPr>
          <p:nvPr/>
        </p:nvPicPr>
        <p:blipFill>
          <a:blip r:embed="rId6" cstate="print"/>
          <a:srcRect/>
          <a:stretch>
            <a:fillRect/>
          </a:stretch>
        </p:blipFill>
        <p:spPr bwMode="auto">
          <a:xfrm>
            <a:off x="5354036" y="2661744"/>
            <a:ext cx="547523" cy="547523"/>
          </a:xfrm>
          <a:prstGeom prst="rect">
            <a:avLst/>
          </a:prstGeom>
          <a:noFill/>
        </p:spPr>
      </p:pic>
      <p:pic>
        <p:nvPicPr>
          <p:cNvPr id="14" name="Picture 2" descr="C:\Users\User\Desktop\check.png"/>
          <p:cNvPicPr>
            <a:picLocks noChangeAspect="1" noChangeArrowheads="1"/>
          </p:cNvPicPr>
          <p:nvPr/>
        </p:nvPicPr>
        <p:blipFill>
          <a:blip r:embed="rId6" cstate="print"/>
          <a:srcRect/>
          <a:stretch>
            <a:fillRect/>
          </a:stretch>
        </p:blipFill>
        <p:spPr bwMode="auto">
          <a:xfrm>
            <a:off x="2416394" y="3476296"/>
            <a:ext cx="547523" cy="547523"/>
          </a:xfrm>
          <a:prstGeom prst="rect">
            <a:avLst/>
          </a:prstGeom>
          <a:noFill/>
        </p:spPr>
      </p:pic>
      <p:pic>
        <p:nvPicPr>
          <p:cNvPr id="15" name="Picture 2" descr="C:\Users\User\Desktop\check.png"/>
          <p:cNvPicPr>
            <a:picLocks noChangeAspect="1" noChangeArrowheads="1"/>
          </p:cNvPicPr>
          <p:nvPr/>
        </p:nvPicPr>
        <p:blipFill>
          <a:blip r:embed="rId6" cstate="print"/>
          <a:srcRect/>
          <a:stretch>
            <a:fillRect/>
          </a:stretch>
        </p:blipFill>
        <p:spPr bwMode="auto">
          <a:xfrm>
            <a:off x="8328464" y="3523593"/>
            <a:ext cx="547523" cy="547523"/>
          </a:xfrm>
          <a:prstGeom prst="rect">
            <a:avLst/>
          </a:prstGeom>
          <a:noFill/>
        </p:spPr>
      </p:pic>
      <p:pic>
        <p:nvPicPr>
          <p:cNvPr id="16" name="Picture 2" descr="C:\Users\User\Desktop\check.png"/>
          <p:cNvPicPr>
            <a:picLocks noChangeAspect="1" noChangeArrowheads="1"/>
          </p:cNvPicPr>
          <p:nvPr/>
        </p:nvPicPr>
        <p:blipFill>
          <a:blip r:embed="rId6" cstate="print"/>
          <a:srcRect/>
          <a:stretch>
            <a:fillRect/>
          </a:stretch>
        </p:blipFill>
        <p:spPr bwMode="auto">
          <a:xfrm>
            <a:off x="5301484" y="3476296"/>
            <a:ext cx="547523" cy="547523"/>
          </a:xfrm>
          <a:prstGeom prst="rect">
            <a:avLst/>
          </a:prstGeom>
          <a:noFill/>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28800" y="0"/>
            <a:ext cx="7315200" cy="581025"/>
          </a:xfrm>
        </p:spPr>
        <p:txBody>
          <a:bodyPr/>
          <a:lstStyle/>
          <a:p>
            <a:pPr eaLnBrk="1" hangingPunct="1"/>
            <a:r>
              <a:rPr lang="en-GB" altLang="en-US" sz="2400" b="1" dirty="0" smtClean="0"/>
              <a:t>FORMATO DE CARACTERIZACIÓN</a:t>
            </a:r>
            <a:endParaRPr lang="en-US" altLang="en-US" sz="24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94210" name="Imagen 83"/>
          <p:cNvPicPr>
            <a:picLocks noChangeAspect="1" noChangeArrowheads="1"/>
          </p:cNvPicPr>
          <p:nvPr/>
        </p:nvPicPr>
        <p:blipFill>
          <a:blip r:embed="rId3"/>
          <a:srcRect l="5573" t="24850" r="26871" b="11269"/>
          <a:stretch>
            <a:fillRect/>
          </a:stretch>
        </p:blipFill>
        <p:spPr bwMode="auto">
          <a:xfrm>
            <a:off x="1157288" y="901590"/>
            <a:ext cx="7986712" cy="4248150"/>
          </a:xfrm>
          <a:prstGeom prst="rect">
            <a:avLst/>
          </a:prstGeom>
          <a:noFill/>
          <a:ln w="9525">
            <a:noFill/>
            <a:miter lim="800000"/>
            <a:headEnd/>
            <a:tailEnd/>
          </a:ln>
        </p:spPr>
      </p:pic>
      <p:pic>
        <p:nvPicPr>
          <p:cNvPr id="7" name="Picture 1" descr="C:\Users\User\Desktop\home.png">
            <a:hlinkClick r:id="rId4" action="ppaction://hlinksldjump"/>
          </p:cNvPr>
          <p:cNvPicPr>
            <a:picLocks noChangeAspect="1" noChangeArrowheads="1"/>
          </p:cNvPicPr>
          <p:nvPr/>
        </p:nvPicPr>
        <p:blipFill>
          <a:blip r:embed="rId5"/>
          <a:srcRect/>
          <a:stretch>
            <a:fillRect/>
          </a:stretch>
        </p:blipFill>
        <p:spPr bwMode="auto">
          <a:xfrm>
            <a:off x="8290035" y="5883279"/>
            <a:ext cx="853965" cy="699261"/>
          </a:xfrm>
          <a:prstGeom prst="rect">
            <a:avLst/>
          </a:prstGeom>
          <a:noFill/>
        </p:spPr>
      </p:pic>
      <p:pic>
        <p:nvPicPr>
          <p:cNvPr id="8" name="Picture 2" descr="C:\Users\User\Desktop\check.png"/>
          <p:cNvPicPr>
            <a:picLocks noChangeAspect="1" noChangeArrowheads="1"/>
          </p:cNvPicPr>
          <p:nvPr/>
        </p:nvPicPr>
        <p:blipFill>
          <a:blip r:embed="rId6" cstate="print"/>
          <a:srcRect/>
          <a:stretch>
            <a:fillRect/>
          </a:stretch>
        </p:blipFill>
        <p:spPr bwMode="auto">
          <a:xfrm>
            <a:off x="5727153" y="1936530"/>
            <a:ext cx="547523" cy="547523"/>
          </a:xfrm>
          <a:prstGeom prst="rect">
            <a:avLst/>
          </a:prstGeom>
          <a:noFill/>
        </p:spPr>
      </p:pic>
      <p:pic>
        <p:nvPicPr>
          <p:cNvPr id="9" name="Picture 2" descr="C:\Users\User\Desktop\check.png"/>
          <p:cNvPicPr>
            <a:picLocks noChangeAspect="1" noChangeArrowheads="1"/>
          </p:cNvPicPr>
          <p:nvPr/>
        </p:nvPicPr>
        <p:blipFill>
          <a:blip r:embed="rId6" cstate="print"/>
          <a:srcRect/>
          <a:stretch>
            <a:fillRect/>
          </a:stretch>
        </p:blipFill>
        <p:spPr bwMode="auto">
          <a:xfrm>
            <a:off x="8596477" y="2672254"/>
            <a:ext cx="547523" cy="547523"/>
          </a:xfrm>
          <a:prstGeom prst="rect">
            <a:avLst/>
          </a:prstGeom>
          <a:noFill/>
        </p:spPr>
      </p:pic>
      <p:pic>
        <p:nvPicPr>
          <p:cNvPr id="10" name="Picture 2" descr="C:\Users\User\Desktop\check.png"/>
          <p:cNvPicPr>
            <a:picLocks noChangeAspect="1" noChangeArrowheads="1"/>
          </p:cNvPicPr>
          <p:nvPr/>
        </p:nvPicPr>
        <p:blipFill>
          <a:blip r:embed="rId6" cstate="print"/>
          <a:srcRect/>
          <a:stretch>
            <a:fillRect/>
          </a:stretch>
        </p:blipFill>
        <p:spPr bwMode="auto">
          <a:xfrm>
            <a:off x="2421650" y="2619703"/>
            <a:ext cx="547523" cy="547523"/>
          </a:xfrm>
          <a:prstGeom prst="rect">
            <a:avLst/>
          </a:prstGeom>
          <a:noFill/>
        </p:spPr>
      </p:pic>
      <p:pic>
        <p:nvPicPr>
          <p:cNvPr id="11" name="Picture 2" descr="C:\Users\User\Desktop\check.png"/>
          <p:cNvPicPr>
            <a:picLocks noChangeAspect="1" noChangeArrowheads="1"/>
          </p:cNvPicPr>
          <p:nvPr/>
        </p:nvPicPr>
        <p:blipFill>
          <a:blip r:embed="rId6" cstate="print"/>
          <a:srcRect/>
          <a:stretch>
            <a:fillRect/>
          </a:stretch>
        </p:blipFill>
        <p:spPr bwMode="auto">
          <a:xfrm>
            <a:off x="4334532" y="2666999"/>
            <a:ext cx="547523" cy="547523"/>
          </a:xfrm>
          <a:prstGeom prst="rect">
            <a:avLst/>
          </a:prstGeom>
          <a:noFill/>
        </p:spPr>
      </p:pic>
      <p:pic>
        <p:nvPicPr>
          <p:cNvPr id="12" name="Picture 2" descr="C:\Users\User\Desktop\check.png"/>
          <p:cNvPicPr>
            <a:picLocks noChangeAspect="1" noChangeArrowheads="1"/>
          </p:cNvPicPr>
          <p:nvPr/>
        </p:nvPicPr>
        <p:blipFill>
          <a:blip r:embed="rId6" cstate="print"/>
          <a:srcRect/>
          <a:stretch>
            <a:fillRect/>
          </a:stretch>
        </p:blipFill>
        <p:spPr bwMode="auto">
          <a:xfrm>
            <a:off x="7188091" y="2682764"/>
            <a:ext cx="547523" cy="547523"/>
          </a:xfrm>
          <a:prstGeom prst="rect">
            <a:avLst/>
          </a:prstGeom>
          <a:noFill/>
        </p:spPr>
      </p:pic>
      <p:pic>
        <p:nvPicPr>
          <p:cNvPr id="13" name="Picture 2" descr="C:\Users\User\Desktop\check.png"/>
          <p:cNvPicPr>
            <a:picLocks noChangeAspect="1" noChangeArrowheads="1"/>
          </p:cNvPicPr>
          <p:nvPr/>
        </p:nvPicPr>
        <p:blipFill>
          <a:blip r:embed="rId6" cstate="print"/>
          <a:srcRect/>
          <a:stretch>
            <a:fillRect/>
          </a:stretch>
        </p:blipFill>
        <p:spPr bwMode="auto">
          <a:xfrm>
            <a:off x="5354036" y="2661744"/>
            <a:ext cx="547523" cy="547523"/>
          </a:xfrm>
          <a:prstGeom prst="rect">
            <a:avLst/>
          </a:prstGeom>
          <a:noFill/>
        </p:spPr>
      </p:pic>
      <p:pic>
        <p:nvPicPr>
          <p:cNvPr id="14" name="Picture 2" descr="C:\Users\User\Desktop\check.png"/>
          <p:cNvPicPr>
            <a:picLocks noChangeAspect="1" noChangeArrowheads="1"/>
          </p:cNvPicPr>
          <p:nvPr/>
        </p:nvPicPr>
        <p:blipFill>
          <a:blip r:embed="rId6" cstate="print"/>
          <a:srcRect/>
          <a:stretch>
            <a:fillRect/>
          </a:stretch>
        </p:blipFill>
        <p:spPr bwMode="auto">
          <a:xfrm>
            <a:off x="2416394" y="3476296"/>
            <a:ext cx="547523" cy="547523"/>
          </a:xfrm>
          <a:prstGeom prst="rect">
            <a:avLst/>
          </a:prstGeom>
          <a:noFill/>
        </p:spPr>
      </p:pic>
      <p:pic>
        <p:nvPicPr>
          <p:cNvPr id="15" name="Picture 2" descr="C:\Users\User\Desktop\check.png"/>
          <p:cNvPicPr>
            <a:picLocks noChangeAspect="1" noChangeArrowheads="1"/>
          </p:cNvPicPr>
          <p:nvPr/>
        </p:nvPicPr>
        <p:blipFill>
          <a:blip r:embed="rId6" cstate="print"/>
          <a:srcRect/>
          <a:stretch>
            <a:fillRect/>
          </a:stretch>
        </p:blipFill>
        <p:spPr bwMode="auto">
          <a:xfrm>
            <a:off x="8328464" y="3523593"/>
            <a:ext cx="547523" cy="547523"/>
          </a:xfrm>
          <a:prstGeom prst="rect">
            <a:avLst/>
          </a:prstGeom>
          <a:noFill/>
        </p:spPr>
      </p:pic>
      <p:pic>
        <p:nvPicPr>
          <p:cNvPr id="16" name="Picture 2" descr="C:\Users\User\Desktop\check.png"/>
          <p:cNvPicPr>
            <a:picLocks noChangeAspect="1" noChangeArrowheads="1"/>
          </p:cNvPicPr>
          <p:nvPr/>
        </p:nvPicPr>
        <p:blipFill>
          <a:blip r:embed="rId6" cstate="print"/>
          <a:srcRect/>
          <a:stretch>
            <a:fillRect/>
          </a:stretch>
        </p:blipFill>
        <p:spPr bwMode="auto">
          <a:xfrm>
            <a:off x="5301484" y="3476296"/>
            <a:ext cx="547523" cy="547523"/>
          </a:xfrm>
          <a:prstGeom prst="rect">
            <a:avLst/>
          </a:prstGeom>
          <a:noFill/>
        </p:spPr>
      </p:pic>
      <p:pic>
        <p:nvPicPr>
          <p:cNvPr id="17" name="Picture 2" descr="C:\Users\User\Desktop\check.png"/>
          <p:cNvPicPr>
            <a:picLocks noChangeAspect="1" noChangeArrowheads="1"/>
          </p:cNvPicPr>
          <p:nvPr/>
        </p:nvPicPr>
        <p:blipFill>
          <a:blip r:embed="rId6" cstate="print"/>
          <a:srcRect/>
          <a:stretch>
            <a:fillRect/>
          </a:stretch>
        </p:blipFill>
        <p:spPr bwMode="auto">
          <a:xfrm>
            <a:off x="4397594" y="4196254"/>
            <a:ext cx="547523" cy="547523"/>
          </a:xfrm>
          <a:prstGeom prst="rect">
            <a:avLst/>
          </a:prstGeom>
          <a:noFill/>
        </p:spPr>
      </p:pic>
      <p:pic>
        <p:nvPicPr>
          <p:cNvPr id="18" name="Picture 2" descr="C:\Users\User\Desktop\check.png"/>
          <p:cNvPicPr>
            <a:picLocks noChangeAspect="1" noChangeArrowheads="1"/>
          </p:cNvPicPr>
          <p:nvPr/>
        </p:nvPicPr>
        <p:blipFill>
          <a:blip r:embed="rId6" cstate="print"/>
          <a:srcRect/>
          <a:stretch>
            <a:fillRect/>
          </a:stretch>
        </p:blipFill>
        <p:spPr bwMode="auto">
          <a:xfrm>
            <a:off x="8291677" y="4212020"/>
            <a:ext cx="547523" cy="547523"/>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0717" y="0"/>
            <a:ext cx="8923283" cy="581025"/>
          </a:xfrm>
        </p:spPr>
        <p:txBody>
          <a:bodyPr/>
          <a:lstStyle/>
          <a:p>
            <a:pPr eaLnBrk="1" hangingPunct="1"/>
            <a:r>
              <a:rPr lang="en-GB" altLang="en-US" sz="2300" b="1" dirty="0" smtClean="0"/>
              <a:t>CARACTERIZACIÓN DE SUBPROCESO Y PROCEDIMIENTOS</a:t>
            </a:r>
            <a:endParaRPr lang="en-US" altLang="en-US" sz="2300" b="1" dirty="0" smtClean="0"/>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graphicFrame>
        <p:nvGraphicFramePr>
          <p:cNvPr id="7" name="6 Tabla"/>
          <p:cNvGraphicFramePr>
            <a:graphicFrameLocks noGrp="1"/>
          </p:cNvGraphicFramePr>
          <p:nvPr/>
        </p:nvGraphicFramePr>
        <p:xfrm>
          <a:off x="1954925" y="1229711"/>
          <a:ext cx="6479628" cy="2603676"/>
        </p:xfrm>
        <a:graphic>
          <a:graphicData uri="http://schemas.openxmlformats.org/drawingml/2006/table">
            <a:tbl>
              <a:tblPr/>
              <a:tblGrid>
                <a:gridCol w="2159876"/>
                <a:gridCol w="4319752"/>
              </a:tblGrid>
              <a:tr h="833979">
                <a:tc>
                  <a:txBody>
                    <a:bodyPr/>
                    <a:lstStyle/>
                    <a:p>
                      <a:pPr algn="ctr" fontAlgn="ctr"/>
                      <a:r>
                        <a:rPr lang="es-EC" sz="1200" b="1" i="0" u="none" strike="noStrike" dirty="0">
                          <a:solidFill>
                            <a:srgbClr val="000000"/>
                          </a:solidFill>
                          <a:latin typeface="Times New Roman"/>
                        </a:rPr>
                        <a:t>SUBPROCESO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s-EC" sz="1200" b="1" i="0" u="none" strike="noStrike" dirty="0">
                          <a:solidFill>
                            <a:srgbClr val="000000"/>
                          </a:solidFill>
                          <a:latin typeface="Times New Roman"/>
                        </a:rPr>
                        <a:t>PROCEDIMIENTOS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r>
              <a:tr h="589899">
                <a:tc rowSpan="3">
                  <a:txBody>
                    <a:bodyPr/>
                    <a:lstStyle/>
                    <a:p>
                      <a:pPr algn="ctr" fontAlgn="ctr"/>
                      <a:r>
                        <a:rPr lang="es-EC" sz="1200" b="0" i="0" u="none" strike="noStrike" dirty="0">
                          <a:solidFill>
                            <a:srgbClr val="000000"/>
                          </a:solidFill>
                          <a:latin typeface="Times New Roman"/>
                          <a:hlinkClick r:id="rId3" action="ppaction://hlinkfile"/>
                        </a:rPr>
                        <a:t>Laboratorio Clínico</a:t>
                      </a:r>
                      <a:endParaRPr lang="es-EC"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smtClean="0">
                          <a:solidFill>
                            <a:srgbClr val="000000"/>
                          </a:solidFill>
                          <a:latin typeface="Times New Roman"/>
                        </a:rPr>
                        <a:t>   </a:t>
                      </a:r>
                      <a:r>
                        <a:rPr lang="es-EC" sz="1200" b="0" i="0" u="none" strike="noStrike" dirty="0" smtClean="0">
                          <a:solidFill>
                            <a:srgbClr val="000000"/>
                          </a:solidFill>
                          <a:latin typeface="Times New Roman"/>
                          <a:hlinkClick r:id="rId4" action="ppaction://hlinkfile"/>
                        </a:rPr>
                        <a:t>P-PS-SL-LC-01 </a:t>
                      </a:r>
                      <a:r>
                        <a:rPr lang="es-EC" sz="1200" b="0" i="0" u="none" strike="noStrike" dirty="0">
                          <a:solidFill>
                            <a:srgbClr val="000000"/>
                          </a:solidFill>
                          <a:latin typeface="Times New Roman"/>
                          <a:hlinkClick r:id="rId4" action="ppaction://hlinkfile"/>
                        </a:rPr>
                        <a:t>Grupo Pre-Analítico</a:t>
                      </a:r>
                      <a:endParaRPr lang="es-EC"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899">
                <a:tc vMerge="1">
                  <a:txBody>
                    <a:bodyPr/>
                    <a:lstStyle/>
                    <a:p>
                      <a:endParaRPr lang="es-EC"/>
                    </a:p>
                  </a:txBody>
                  <a:tcPr/>
                </a:tc>
                <a:tc>
                  <a:txBody>
                    <a:bodyPr/>
                    <a:lstStyle/>
                    <a:p>
                      <a:pPr algn="l" fontAlgn="ctr"/>
                      <a:r>
                        <a:rPr lang="es-EC" sz="1200" b="0" i="0" u="none" strike="noStrike" dirty="0" smtClean="0">
                          <a:solidFill>
                            <a:srgbClr val="000000"/>
                          </a:solidFill>
                          <a:latin typeface="Times New Roman"/>
                        </a:rPr>
                        <a:t>   </a:t>
                      </a:r>
                      <a:r>
                        <a:rPr lang="es-EC" sz="1200" b="0" i="0" u="none" strike="noStrike" dirty="0" smtClean="0">
                          <a:solidFill>
                            <a:srgbClr val="000000"/>
                          </a:solidFill>
                          <a:latin typeface="Times New Roman"/>
                          <a:hlinkClick r:id="rId5" action="ppaction://hlinkfile"/>
                        </a:rPr>
                        <a:t>P-PS-SL-LC-02 </a:t>
                      </a:r>
                      <a:r>
                        <a:rPr lang="es-EC" sz="1200" b="0" i="0" u="none" strike="noStrike" dirty="0">
                          <a:solidFill>
                            <a:srgbClr val="000000"/>
                          </a:solidFill>
                          <a:latin typeface="Times New Roman"/>
                          <a:hlinkClick r:id="rId5" action="ppaction://hlinkfile"/>
                        </a:rPr>
                        <a:t>Grupo Analítico</a:t>
                      </a:r>
                      <a:endParaRPr lang="es-EC"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89899">
                <a:tc vMerge="1">
                  <a:txBody>
                    <a:bodyPr/>
                    <a:lstStyle/>
                    <a:p>
                      <a:endParaRPr lang="es-EC"/>
                    </a:p>
                  </a:txBody>
                  <a:tcPr/>
                </a:tc>
                <a:tc>
                  <a:txBody>
                    <a:bodyPr/>
                    <a:lstStyle/>
                    <a:p>
                      <a:pPr algn="l" fontAlgn="ctr"/>
                      <a:r>
                        <a:rPr lang="es-EC" sz="1200" b="0" i="0" u="none" strike="noStrike" dirty="0" smtClean="0">
                          <a:solidFill>
                            <a:srgbClr val="000000"/>
                          </a:solidFill>
                          <a:latin typeface="Times New Roman"/>
                        </a:rPr>
                        <a:t>   </a:t>
                      </a:r>
                      <a:r>
                        <a:rPr lang="es-EC" sz="1200" b="0" i="0" u="none" strike="noStrike" dirty="0" smtClean="0">
                          <a:solidFill>
                            <a:srgbClr val="000000"/>
                          </a:solidFill>
                          <a:latin typeface="Times New Roman"/>
                          <a:hlinkClick r:id="rId6" action="ppaction://hlinkfile"/>
                        </a:rPr>
                        <a:t>P-PS-SL-LC-03 </a:t>
                      </a:r>
                      <a:r>
                        <a:rPr lang="es-EC" sz="1200" b="0" i="0" u="none" strike="noStrike" dirty="0">
                          <a:solidFill>
                            <a:srgbClr val="000000"/>
                          </a:solidFill>
                          <a:latin typeface="Times New Roman"/>
                          <a:hlinkClick r:id="rId6" action="ppaction://hlinkfile"/>
                        </a:rPr>
                        <a:t>Grupo Post- Analítico</a:t>
                      </a:r>
                      <a:endParaRPr lang="es-EC" sz="1200" b="0" i="0" u="none" strike="noStrike" dirty="0">
                        <a:solidFill>
                          <a:srgbClr val="000000"/>
                        </a:solidFill>
                        <a:latin typeface="Times New Roman"/>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 name="Picture 1" descr="C:\Users\User\Desktop\home.png">
            <a:hlinkClick r:id="rId7" action="ppaction://hlinksldjump"/>
          </p:cNvPr>
          <p:cNvPicPr>
            <a:picLocks noChangeAspect="1" noChangeArrowheads="1"/>
          </p:cNvPicPr>
          <p:nvPr/>
        </p:nvPicPr>
        <p:blipFill>
          <a:blip r:embed="rId8"/>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MANUAL DE PROCEDIMIENTOS</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4"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400" b="1" dirty="0" smtClean="0"/>
              <a:t>ELEMENTOS DEL MANUAL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 name="Rectangle 3"/>
          <p:cNvSpPr txBox="1">
            <a:spLocks noChangeArrowheads="1"/>
          </p:cNvSpPr>
          <p:nvPr/>
        </p:nvSpPr>
        <p:spPr bwMode="auto">
          <a:xfrm>
            <a:off x="1718442" y="793531"/>
            <a:ext cx="7162800" cy="366811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rPr>
              <a:t>Objetivo</a:t>
            </a: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rPr>
              <a:t>Alcance</a:t>
            </a: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rPr>
              <a:t>Instrucciones del manual</a:t>
            </a: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hlinkClick r:id="rId3" action="ppaction://hlinksldjump"/>
              </a:rPr>
              <a:t>Caracterización de procedimientos</a:t>
            </a:r>
            <a:endParaRPr lang="es-EC" sz="2400" b="0" kern="0" dirty="0" smtClean="0">
              <a:solidFill>
                <a:schemeClr val="tx1"/>
              </a:solidFill>
              <a:latin typeface="+mn-lt"/>
            </a:endParaRP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hlinkClick r:id="rId4" action="ppaction://hlinksldjump"/>
              </a:rPr>
              <a:t>Inventario de instructivos</a:t>
            </a:r>
            <a:endParaRPr lang="es-EC" sz="2400" b="0" kern="0" dirty="0" smtClean="0">
              <a:solidFill>
                <a:schemeClr val="tx1"/>
              </a:solidFill>
              <a:latin typeface="+mn-lt"/>
            </a:endParaRP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hlinkClick r:id="rId5" action="ppaction://hlinksldjump"/>
              </a:rPr>
              <a:t>Instructivos</a:t>
            </a:r>
            <a:endParaRPr lang="es-EC" sz="2400" b="0" kern="0" dirty="0" smtClean="0">
              <a:solidFill>
                <a:schemeClr val="tx1"/>
              </a:solidFill>
              <a:latin typeface="+mn-lt"/>
            </a:endParaRP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hlinkClick r:id="rId6" action="ppaction://hlinksldjump"/>
              </a:rPr>
              <a:t>Inventario de formatos</a:t>
            </a:r>
            <a:endParaRPr lang="es-EC" sz="2400" b="0" kern="0" dirty="0" smtClean="0">
              <a:solidFill>
                <a:schemeClr val="tx1"/>
              </a:solidFill>
              <a:latin typeface="+mn-lt"/>
            </a:endParaRPr>
          </a:p>
          <a:p>
            <a:pPr marL="742950" lvl="1" indent="-285750" algn="just" eaLnBrk="1" hangingPunct="1">
              <a:spcBef>
                <a:spcPct val="20000"/>
              </a:spcBef>
              <a:buClr>
                <a:srgbClr val="B4CCE2"/>
              </a:buClr>
              <a:buFont typeface="Wingdings" panose="05000000000000000000" pitchFamily="2" charset="2"/>
              <a:buChar char="q"/>
            </a:pPr>
            <a:r>
              <a:rPr lang="es-EC" sz="2400" b="0" kern="0" dirty="0" smtClean="0">
                <a:solidFill>
                  <a:schemeClr val="tx1"/>
                </a:solidFill>
                <a:latin typeface="+mn-lt"/>
                <a:hlinkClick r:id="rId7" action="ppaction://hlinksldjump"/>
              </a:rPr>
              <a:t>Formatos</a:t>
            </a:r>
            <a:endParaRPr kumimoji="0" lang="es-EC" sz="24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4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4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4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24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CRUZ</a:t>
            </a:r>
            <a:r>
              <a:rPr lang="en-US" altLang="en-US" dirty="0" smtClean="0"/>
              <a:t> </a:t>
            </a:r>
            <a:r>
              <a:rPr lang="en-US" altLang="en-US" b="1" dirty="0" smtClean="0"/>
              <a:t>VITAL</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q"/>
            </a:pPr>
            <a:r>
              <a:rPr lang="es-EC" altLang="en-US" dirty="0" smtClean="0"/>
              <a:t>Visión</a:t>
            </a:r>
          </a:p>
          <a:p>
            <a:pPr lvl="1" algn="just" eaLnBrk="1" hangingPunct="1">
              <a:buNone/>
            </a:pPr>
            <a:r>
              <a:rPr lang="es-EC" dirty="0" smtClean="0"/>
              <a:t>    Ser Líder en el mercado de Servicios de Salud Integral, con calidad, ética y profesionalismo.</a:t>
            </a:r>
            <a:endParaRPr lang="es-EC" altLang="en-US" dirty="0" smtClean="0"/>
          </a:p>
          <a:p>
            <a:pPr lvl="1" algn="just" eaLnBrk="1" hangingPunct="1">
              <a:buNone/>
            </a:pPr>
            <a:endParaRPr lang="es-EC" dirty="0" smtClean="0"/>
          </a:p>
          <a:p>
            <a:pPr eaLnBrk="1" hangingPunct="1">
              <a:buFont typeface="Wingdings" panose="05000000000000000000" pitchFamily="2" charset="2"/>
              <a:buChar char="q"/>
            </a:pPr>
            <a:r>
              <a:rPr lang="es-EC" altLang="en-US" dirty="0" smtClean="0"/>
              <a:t>Misión</a:t>
            </a:r>
          </a:p>
          <a:p>
            <a:pPr lvl="1" algn="just" eaLnBrk="1" hangingPunct="1">
              <a:buNone/>
            </a:pPr>
            <a:r>
              <a:rPr lang="es-EC" dirty="0" smtClean="0"/>
              <a:t>    Ofrecer servicios de salud con profesionales capacitados, moderna tecnología, garantizando la satisfacción de nuestros clientes con calidad, mejora continua, ética, y responsabilidad social</a:t>
            </a:r>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6" name="Picture 2" descr="C:\Users\User\Desktop\logo-cruzvital.png"/>
          <p:cNvPicPr>
            <a:picLocks noChangeAspect="1" noChangeArrowheads="1"/>
          </p:cNvPicPr>
          <p:nvPr/>
        </p:nvPicPr>
        <p:blipFill>
          <a:blip r:embed="rId3"/>
          <a:srcRect/>
          <a:stretch>
            <a:fillRect/>
          </a:stretch>
        </p:blipFill>
        <p:spPr bwMode="auto">
          <a:xfrm>
            <a:off x="6509125" y="0"/>
            <a:ext cx="2634875" cy="1361648"/>
          </a:xfrm>
          <a:prstGeom prst="rect">
            <a:avLst/>
          </a:prstGeom>
          <a:noFill/>
        </p:spPr>
      </p:pic>
    </p:spTree>
  </p:cSld>
  <p:clrMapOvr>
    <a:masterClrMapping/>
  </p:clrMapOvr>
  <p:transition>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6017" name="Picture 1"/>
          <p:cNvPicPr>
            <a:picLocks noChangeAspect="1" noChangeArrowheads="1"/>
          </p:cNvPicPr>
          <p:nvPr/>
        </p:nvPicPr>
        <p:blipFill>
          <a:blip r:embed="rId3"/>
          <a:srcRect/>
          <a:stretch>
            <a:fillRect/>
          </a:stretch>
        </p:blipFill>
        <p:spPr bwMode="auto">
          <a:xfrm>
            <a:off x="2690813" y="681202"/>
            <a:ext cx="4320275" cy="57312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3969" name="Picture 1"/>
          <p:cNvPicPr>
            <a:picLocks noChangeAspect="1" noChangeArrowheads="1"/>
          </p:cNvPicPr>
          <p:nvPr/>
        </p:nvPicPr>
        <p:blipFill>
          <a:blip r:embed="rId3"/>
          <a:srcRect/>
          <a:stretch>
            <a:fillRect/>
          </a:stretch>
        </p:blipFill>
        <p:spPr bwMode="auto">
          <a:xfrm>
            <a:off x="2979683" y="655910"/>
            <a:ext cx="4153476" cy="596920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1922" name="Picture 2"/>
          <p:cNvPicPr>
            <a:picLocks noChangeAspect="1" noChangeArrowheads="1"/>
          </p:cNvPicPr>
          <p:nvPr/>
        </p:nvPicPr>
        <p:blipFill>
          <a:blip r:embed="rId3"/>
          <a:srcRect/>
          <a:stretch>
            <a:fillRect/>
          </a:stretch>
        </p:blipFill>
        <p:spPr bwMode="auto">
          <a:xfrm>
            <a:off x="3029114" y="786634"/>
            <a:ext cx="4320000" cy="567367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798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79880" name="Picture 8"/>
          <p:cNvPicPr>
            <a:picLocks noChangeAspect="1" noChangeArrowheads="1"/>
          </p:cNvPicPr>
          <p:nvPr/>
        </p:nvPicPr>
        <p:blipFill>
          <a:blip r:embed="rId3"/>
          <a:srcRect/>
          <a:stretch>
            <a:fillRect/>
          </a:stretch>
        </p:blipFill>
        <p:spPr bwMode="auto">
          <a:xfrm>
            <a:off x="2585545" y="638560"/>
            <a:ext cx="5171089" cy="596133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798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798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sp>
        <p:nvSpPr>
          <p:cNvPr id="7987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dirty="0"/>
          </a:p>
        </p:txBody>
      </p:sp>
      <p:pic>
        <p:nvPicPr>
          <p:cNvPr id="79880" name="Picture 8"/>
          <p:cNvPicPr>
            <a:picLocks noChangeAspect="1" noChangeArrowheads="1"/>
          </p:cNvPicPr>
          <p:nvPr/>
        </p:nvPicPr>
        <p:blipFill>
          <a:blip r:embed="rId3"/>
          <a:srcRect/>
          <a:stretch>
            <a:fillRect/>
          </a:stretch>
        </p:blipFill>
        <p:spPr bwMode="auto">
          <a:xfrm>
            <a:off x="2585545" y="638560"/>
            <a:ext cx="5171089" cy="5961330"/>
          </a:xfrm>
          <a:prstGeom prst="rect">
            <a:avLst/>
          </a:prstGeom>
          <a:noFill/>
          <a:ln w="9525">
            <a:noFill/>
            <a:miter lim="800000"/>
            <a:headEnd/>
            <a:tailEnd/>
          </a:ln>
          <a:effectLst/>
        </p:spPr>
      </p:pic>
      <p:pic>
        <p:nvPicPr>
          <p:cNvPr id="7170" name="Picture 2" descr="C:\Users\User\Desktop\izquierda.png"/>
          <p:cNvPicPr>
            <a:picLocks noChangeAspect="1" noChangeArrowheads="1"/>
          </p:cNvPicPr>
          <p:nvPr/>
        </p:nvPicPr>
        <p:blipFill>
          <a:blip r:embed="rId4"/>
          <a:srcRect/>
          <a:stretch>
            <a:fillRect/>
          </a:stretch>
        </p:blipFill>
        <p:spPr bwMode="auto">
          <a:xfrm>
            <a:off x="5650132" y="3720662"/>
            <a:ext cx="1438275" cy="610421"/>
          </a:xfrm>
          <a:prstGeom prst="rect">
            <a:avLst/>
          </a:prstGeom>
          <a:noFill/>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173058" name="Picture 2"/>
          <p:cNvPicPr>
            <a:picLocks noChangeAspect="1" noChangeArrowheads="1"/>
          </p:cNvPicPr>
          <p:nvPr/>
        </p:nvPicPr>
        <p:blipFill>
          <a:blip r:embed="rId3"/>
          <a:srcRect/>
          <a:stretch>
            <a:fillRect/>
          </a:stretch>
        </p:blipFill>
        <p:spPr bwMode="auto">
          <a:xfrm>
            <a:off x="3037490" y="790083"/>
            <a:ext cx="4320000" cy="285954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CARACTERIZACIÓN DE PROCEDIMIENTOS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173058" name="Picture 2"/>
          <p:cNvPicPr>
            <a:picLocks noChangeAspect="1" noChangeArrowheads="1"/>
          </p:cNvPicPr>
          <p:nvPr/>
        </p:nvPicPr>
        <p:blipFill>
          <a:blip r:embed="rId3"/>
          <a:srcRect/>
          <a:stretch>
            <a:fillRect/>
          </a:stretch>
        </p:blipFill>
        <p:spPr bwMode="auto">
          <a:xfrm>
            <a:off x="3037490" y="790083"/>
            <a:ext cx="4320000" cy="2859545"/>
          </a:xfrm>
          <a:prstGeom prst="rect">
            <a:avLst/>
          </a:prstGeom>
          <a:noFill/>
          <a:ln w="9525">
            <a:noFill/>
            <a:miter lim="800000"/>
            <a:headEnd/>
            <a:tailEnd/>
          </a:ln>
          <a:effectLst/>
        </p:spPr>
      </p:pic>
      <p:pic>
        <p:nvPicPr>
          <p:cNvPr id="2050" name="Picture 2" descr="C:\Users\User\Desktop\izquierda.png"/>
          <p:cNvPicPr>
            <a:picLocks noChangeAspect="1" noChangeArrowheads="1"/>
          </p:cNvPicPr>
          <p:nvPr/>
        </p:nvPicPr>
        <p:blipFill>
          <a:blip r:embed="rId4"/>
          <a:srcRect/>
          <a:stretch>
            <a:fillRect/>
          </a:stretch>
        </p:blipFill>
        <p:spPr bwMode="auto">
          <a:xfrm>
            <a:off x="7210918" y="2274669"/>
            <a:ext cx="1438275" cy="1457325"/>
          </a:xfrm>
          <a:prstGeom prst="rect">
            <a:avLst/>
          </a:prstGeom>
          <a:noFill/>
        </p:spPr>
      </p:pic>
      <p:pic>
        <p:nvPicPr>
          <p:cNvPr id="2051" name="Picture 3" descr="C:\Users\User\Desktop\derecha.png"/>
          <p:cNvPicPr>
            <a:picLocks noChangeAspect="1" noChangeArrowheads="1"/>
          </p:cNvPicPr>
          <p:nvPr/>
        </p:nvPicPr>
        <p:blipFill>
          <a:blip r:embed="rId5"/>
          <a:srcRect/>
          <a:stretch>
            <a:fillRect/>
          </a:stretch>
        </p:blipFill>
        <p:spPr bwMode="auto">
          <a:xfrm>
            <a:off x="1977094" y="2331819"/>
            <a:ext cx="1343025" cy="1343025"/>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1683" name="Picture 3"/>
          <p:cNvPicPr>
            <a:picLocks noChangeAspect="1" noChangeArrowheads="1"/>
          </p:cNvPicPr>
          <p:nvPr/>
        </p:nvPicPr>
        <p:blipFill>
          <a:blip r:embed="rId3"/>
          <a:srcRect/>
          <a:stretch>
            <a:fillRect/>
          </a:stretch>
        </p:blipFill>
        <p:spPr bwMode="auto">
          <a:xfrm>
            <a:off x="242887" y="721995"/>
            <a:ext cx="8726400" cy="520678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2706" name="Picture 2"/>
          <p:cNvPicPr>
            <a:picLocks noChangeAspect="1" noChangeArrowheads="1"/>
          </p:cNvPicPr>
          <p:nvPr/>
        </p:nvPicPr>
        <p:blipFill>
          <a:blip r:embed="rId3"/>
          <a:srcRect/>
          <a:stretch>
            <a:fillRect/>
          </a:stretch>
        </p:blipFill>
        <p:spPr bwMode="auto">
          <a:xfrm>
            <a:off x="185166" y="724090"/>
            <a:ext cx="8726400" cy="512731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3730" name="Picture 2"/>
          <p:cNvPicPr>
            <a:picLocks noChangeAspect="1" noChangeArrowheads="1"/>
          </p:cNvPicPr>
          <p:nvPr/>
        </p:nvPicPr>
        <p:blipFill>
          <a:blip r:embed="rId3"/>
          <a:srcRect/>
          <a:stretch>
            <a:fillRect/>
          </a:stretch>
        </p:blipFill>
        <p:spPr bwMode="auto">
          <a:xfrm>
            <a:off x="168211" y="713613"/>
            <a:ext cx="8726400" cy="528671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CRUZ VITAL</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q"/>
            </a:pPr>
            <a:r>
              <a:rPr lang="es-EC" altLang="en-US" dirty="0" smtClean="0"/>
              <a:t>Ubicación</a:t>
            </a:r>
          </a:p>
          <a:p>
            <a:pPr lvl="1" algn="just" eaLnBrk="1" hangingPunct="1">
              <a:buNone/>
            </a:pPr>
            <a:r>
              <a:rPr lang="es-EC" dirty="0" smtClean="0"/>
              <a:t>    La matriz de la empresa se encuentra ubicada en la ciudad de Quito, en la calle Papallacta Oe 1 -66 entre Avenida 10 de Agosto y Prensa (sector la Y). Adicional cuenta con sedes ubicadas en distintos lugares estratégicos de la ciudad como: Elizalde, Nueva Aurora, Recreo, Rumiñahui.</a:t>
            </a:r>
            <a:endParaRPr lang="es-EC" altLang="en-US" dirty="0" smtClean="0"/>
          </a:p>
          <a:p>
            <a:pPr lvl="1" algn="just" eaLnBrk="1" hangingPunct="1">
              <a:buNone/>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31746" name="Imagen 2"/>
          <p:cNvPicPr>
            <a:picLocks noChangeAspect="1" noChangeArrowheads="1"/>
          </p:cNvPicPr>
          <p:nvPr/>
        </p:nvPicPr>
        <p:blipFill>
          <a:blip r:embed="rId3"/>
          <a:srcRect t="37341" b="10759"/>
          <a:stretch>
            <a:fillRect/>
          </a:stretch>
        </p:blipFill>
        <p:spPr bwMode="auto">
          <a:xfrm>
            <a:off x="3782291" y="4508500"/>
            <a:ext cx="3789074" cy="2076205"/>
          </a:xfrm>
          <a:prstGeom prst="rect">
            <a:avLst/>
          </a:prstGeom>
          <a:noFill/>
          <a:ln w="9525">
            <a:noFill/>
            <a:miter lim="800000"/>
            <a:headEnd/>
            <a:tailEnd/>
          </a:ln>
        </p:spPr>
      </p:pic>
      <p:pic>
        <p:nvPicPr>
          <p:cNvPr id="7" name="Picture 2" descr="C:\Users\User\Desktop\logo-cruzvital.png"/>
          <p:cNvPicPr>
            <a:picLocks noChangeAspect="1" noChangeArrowheads="1"/>
          </p:cNvPicPr>
          <p:nvPr/>
        </p:nvPicPr>
        <p:blipFill>
          <a:blip r:embed="rId4"/>
          <a:srcRect/>
          <a:stretch>
            <a:fillRect/>
          </a:stretch>
        </p:blipFill>
        <p:spPr bwMode="auto">
          <a:xfrm>
            <a:off x="6509125" y="0"/>
            <a:ext cx="2634875" cy="1361648"/>
          </a:xfrm>
          <a:prstGeom prst="rect">
            <a:avLst/>
          </a:prstGeo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4754" name="Picture 2"/>
          <p:cNvPicPr>
            <a:picLocks noChangeAspect="1" noChangeArrowheads="1"/>
          </p:cNvPicPr>
          <p:nvPr/>
        </p:nvPicPr>
        <p:blipFill>
          <a:blip r:embed="rId3"/>
          <a:srcRect/>
          <a:stretch>
            <a:fillRect/>
          </a:stretch>
        </p:blipFill>
        <p:spPr bwMode="auto">
          <a:xfrm>
            <a:off x="188976" y="737997"/>
            <a:ext cx="8726400" cy="521402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5778" name="Picture 2"/>
          <p:cNvPicPr>
            <a:picLocks noChangeAspect="1" noChangeArrowheads="1"/>
          </p:cNvPicPr>
          <p:nvPr/>
        </p:nvPicPr>
        <p:blipFill>
          <a:blip r:embed="rId3"/>
          <a:srcRect/>
          <a:stretch>
            <a:fillRect/>
          </a:stretch>
        </p:blipFill>
        <p:spPr bwMode="auto">
          <a:xfrm>
            <a:off x="147828" y="708851"/>
            <a:ext cx="8726400" cy="507274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6802" name="Picture 2"/>
          <p:cNvPicPr>
            <a:picLocks noChangeAspect="1" noChangeArrowheads="1"/>
          </p:cNvPicPr>
          <p:nvPr/>
        </p:nvPicPr>
        <p:blipFill>
          <a:blip r:embed="rId3"/>
          <a:srcRect/>
          <a:stretch>
            <a:fillRect/>
          </a:stretch>
        </p:blipFill>
        <p:spPr bwMode="auto">
          <a:xfrm>
            <a:off x="225742" y="711708"/>
            <a:ext cx="8726400" cy="466539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77826" name="Picture 2"/>
          <p:cNvPicPr>
            <a:picLocks noChangeAspect="1" noChangeArrowheads="1"/>
          </p:cNvPicPr>
          <p:nvPr/>
        </p:nvPicPr>
        <p:blipFill>
          <a:blip r:embed="rId3"/>
          <a:srcRect/>
          <a:stretch>
            <a:fillRect/>
          </a:stretch>
        </p:blipFill>
        <p:spPr bwMode="auto">
          <a:xfrm>
            <a:off x="213550" y="711328"/>
            <a:ext cx="8726400" cy="417764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1776248" y="982717"/>
            <a:ext cx="7162800" cy="119292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lvl="1" indent="-285750" algn="just" eaLnBrk="1" hangingPunct="1">
              <a:spcBef>
                <a:spcPct val="20000"/>
              </a:spcBef>
              <a:buClr>
                <a:srgbClr val="B4CCE2"/>
              </a:buClr>
            </a:pPr>
            <a:r>
              <a:rPr lang="es-EC" sz="2000" b="0" dirty="0" smtClean="0">
                <a:solidFill>
                  <a:schemeClr val="tx1"/>
                </a:solidFill>
                <a:latin typeface="+mn-lt"/>
              </a:rPr>
              <a:t>	Para este proyecto se definió como alcance la documentación de  54 instructivos que corresponden al 40% de 135.</a:t>
            </a: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tabLst/>
              <a:defRPr/>
            </a:pPr>
            <a:endParaRPr kumimoji="0" lang="es-EC" sz="2400" b="0" i="0" u="none" strike="noStrike" kern="0" cap="none" spc="0" normalizeH="0" baseline="0" noProof="0" dirty="0" smtClean="0">
              <a:ln>
                <a:noFill/>
              </a:ln>
              <a:solidFill>
                <a:schemeClr val="tx1"/>
              </a:solidFill>
              <a:effectLst/>
              <a:uLnTx/>
              <a:uFillTx/>
              <a:latin typeface="+mn-lt"/>
            </a:endParaRPr>
          </a:p>
        </p:txBody>
      </p:sp>
      <p:pic>
        <p:nvPicPr>
          <p:cNvPr id="178179" name="Picture 3"/>
          <p:cNvPicPr>
            <a:picLocks noChangeAspect="1" noChangeArrowheads="1"/>
          </p:cNvPicPr>
          <p:nvPr/>
        </p:nvPicPr>
        <p:blipFill>
          <a:blip r:embed="rId3"/>
          <a:srcRect/>
          <a:stretch>
            <a:fillRect/>
          </a:stretch>
        </p:blipFill>
        <p:spPr bwMode="auto">
          <a:xfrm>
            <a:off x="2619046" y="2118656"/>
            <a:ext cx="6146733" cy="150741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INSTRUCTIVOS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3"/>
          <p:cNvSpPr txBox="1">
            <a:spLocks noChangeArrowheads="1"/>
          </p:cNvSpPr>
          <p:nvPr/>
        </p:nvSpPr>
        <p:spPr bwMode="auto">
          <a:xfrm>
            <a:off x="1776248" y="982717"/>
            <a:ext cx="7162800" cy="1192924"/>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742950" lvl="1" indent="-285750" algn="just" eaLnBrk="1" hangingPunct="1">
              <a:spcBef>
                <a:spcPct val="20000"/>
              </a:spcBef>
              <a:buClr>
                <a:srgbClr val="B4CCE2"/>
              </a:buClr>
            </a:pPr>
            <a:r>
              <a:rPr lang="es-EC" sz="2000" b="0" dirty="0" smtClean="0">
                <a:solidFill>
                  <a:schemeClr val="tx1"/>
                </a:solidFill>
                <a:latin typeface="+mn-lt"/>
              </a:rPr>
              <a:t>	Para este proyecto se definió como alcance la documentación de  54 instructivos que corresponden al 40% de 135.</a:t>
            </a:r>
          </a:p>
          <a:p>
            <a:pPr marL="742950" marR="0" lvl="1" indent="-285750" algn="just"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s-EC" sz="1800" b="0" i="0" u="none" strike="noStrike" kern="0" cap="none" spc="0" normalizeH="0" baseline="0" noProof="0" dirty="0" smtClean="0">
              <a:ln>
                <a:noFill/>
              </a:ln>
              <a:solidFill>
                <a:schemeClr val="tx1"/>
              </a:solidFill>
              <a:effectLst/>
              <a:uLnTx/>
              <a:uFillTx/>
              <a:latin typeface="+mn-lt"/>
            </a:endParaRPr>
          </a:p>
          <a:p>
            <a:pPr marL="742950" marR="0" lvl="1" indent="-285750" algn="just" defTabSz="914400" rtl="0" eaLnBrk="1" fontAlgn="base" latinLnBrk="0" hangingPunct="1">
              <a:lnSpc>
                <a:spcPct val="100000"/>
              </a:lnSpc>
              <a:spcBef>
                <a:spcPct val="20000"/>
              </a:spcBef>
              <a:spcAft>
                <a:spcPct val="0"/>
              </a:spcAft>
              <a:buClr>
                <a:srgbClr val="B4CCE2"/>
              </a:buClr>
              <a:buSzTx/>
              <a:tabLst/>
              <a:defRPr/>
            </a:pPr>
            <a:endParaRPr kumimoji="0" lang="es-EC" sz="2400" b="0" i="0" u="none" strike="noStrike" kern="0" cap="none" spc="0" normalizeH="0" baseline="0" noProof="0" dirty="0" smtClean="0">
              <a:ln>
                <a:noFill/>
              </a:ln>
              <a:solidFill>
                <a:schemeClr val="tx1"/>
              </a:solidFill>
              <a:effectLst/>
              <a:uLnTx/>
              <a:uFillTx/>
              <a:latin typeface="+mn-lt"/>
            </a:endParaRPr>
          </a:p>
        </p:txBody>
      </p:sp>
      <p:pic>
        <p:nvPicPr>
          <p:cNvPr id="178179" name="Picture 3"/>
          <p:cNvPicPr>
            <a:picLocks noChangeAspect="1" noChangeArrowheads="1"/>
          </p:cNvPicPr>
          <p:nvPr/>
        </p:nvPicPr>
        <p:blipFill>
          <a:blip r:embed="rId3"/>
          <a:srcRect/>
          <a:stretch>
            <a:fillRect/>
          </a:stretch>
        </p:blipFill>
        <p:spPr bwMode="auto">
          <a:xfrm>
            <a:off x="2619046" y="2118656"/>
            <a:ext cx="6146733" cy="1507413"/>
          </a:xfrm>
          <a:prstGeom prst="rect">
            <a:avLst/>
          </a:prstGeom>
          <a:noFill/>
          <a:ln w="9525">
            <a:noFill/>
            <a:miter lim="800000"/>
            <a:headEnd/>
            <a:tailEnd/>
          </a:ln>
          <a:effectLst/>
        </p:spPr>
      </p:pic>
      <p:pic>
        <p:nvPicPr>
          <p:cNvPr id="2050" name="Picture 2" descr="C:\Users\User\Desktop\derecha.png"/>
          <p:cNvPicPr>
            <a:picLocks noChangeAspect="1" noChangeArrowheads="1"/>
          </p:cNvPicPr>
          <p:nvPr/>
        </p:nvPicPr>
        <p:blipFill>
          <a:blip r:embed="rId4"/>
          <a:srcRect/>
          <a:stretch>
            <a:fillRect/>
          </a:stretch>
        </p:blipFill>
        <p:spPr bwMode="auto">
          <a:xfrm>
            <a:off x="1362239" y="2664372"/>
            <a:ext cx="1343025" cy="616334"/>
          </a:xfrm>
          <a:prstGeom prst="rect">
            <a:avLst/>
          </a:prstGeo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400" b="1" dirty="0" smtClean="0"/>
              <a:t>I-PS-SL-LC-06  Instructivo </a:t>
            </a:r>
            <a:r>
              <a:rPr lang="en-US" altLang="en-US" sz="2400" b="1" dirty="0" err="1" smtClean="0"/>
              <a:t>Biometría</a:t>
            </a:r>
            <a:r>
              <a:rPr lang="en-US" altLang="en-US" sz="2400" b="1" dirty="0" smtClean="0"/>
              <a:t> Hemática</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79202" name="Picture 2"/>
          <p:cNvPicPr>
            <a:picLocks noChangeAspect="1" noChangeArrowheads="1"/>
          </p:cNvPicPr>
          <p:nvPr/>
        </p:nvPicPr>
        <p:blipFill>
          <a:blip r:embed="rId3"/>
          <a:srcRect/>
          <a:stretch>
            <a:fillRect/>
          </a:stretch>
        </p:blipFill>
        <p:spPr bwMode="auto">
          <a:xfrm>
            <a:off x="488730" y="671643"/>
            <a:ext cx="3704897" cy="5837651"/>
          </a:xfrm>
          <a:prstGeom prst="rect">
            <a:avLst/>
          </a:prstGeom>
          <a:noFill/>
          <a:ln w="9525">
            <a:noFill/>
            <a:miter lim="800000"/>
            <a:headEnd/>
            <a:tailEnd/>
          </a:ln>
          <a:effectLst/>
        </p:spPr>
      </p:pic>
      <p:pic>
        <p:nvPicPr>
          <p:cNvPr id="179203" name="Picture 3"/>
          <p:cNvPicPr>
            <a:picLocks noChangeAspect="1" noChangeArrowheads="1"/>
          </p:cNvPicPr>
          <p:nvPr/>
        </p:nvPicPr>
        <p:blipFill>
          <a:blip r:embed="rId4"/>
          <a:srcRect/>
          <a:stretch>
            <a:fillRect/>
          </a:stretch>
        </p:blipFill>
        <p:spPr bwMode="auto">
          <a:xfrm>
            <a:off x="4911616" y="692368"/>
            <a:ext cx="3917074" cy="585081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400" b="1" dirty="0" smtClean="0"/>
              <a:t>I-PS-SL-LC-06  Instructivo </a:t>
            </a:r>
            <a:r>
              <a:rPr lang="en-US" altLang="en-US" sz="2400" b="1" dirty="0" err="1" smtClean="0"/>
              <a:t>Biometría</a:t>
            </a:r>
            <a:r>
              <a:rPr lang="en-US" altLang="en-US" sz="2400" b="1" dirty="0" smtClean="0"/>
              <a:t> Hemática</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0226" name="Picture 2"/>
          <p:cNvPicPr>
            <a:picLocks noChangeAspect="1" noChangeArrowheads="1"/>
          </p:cNvPicPr>
          <p:nvPr/>
        </p:nvPicPr>
        <p:blipFill>
          <a:blip r:embed="rId3"/>
          <a:srcRect b="3667"/>
          <a:stretch>
            <a:fillRect/>
          </a:stretch>
        </p:blipFill>
        <p:spPr bwMode="auto">
          <a:xfrm>
            <a:off x="502034" y="679231"/>
            <a:ext cx="3928077" cy="5862262"/>
          </a:xfrm>
          <a:prstGeom prst="rect">
            <a:avLst/>
          </a:prstGeom>
          <a:noFill/>
          <a:ln w="9525">
            <a:noFill/>
            <a:miter lim="800000"/>
            <a:headEnd/>
            <a:tailEnd/>
          </a:ln>
          <a:effectLst/>
        </p:spPr>
      </p:pic>
      <p:pic>
        <p:nvPicPr>
          <p:cNvPr id="180228" name="Picture 4"/>
          <p:cNvPicPr>
            <a:picLocks noChangeAspect="1" noChangeArrowheads="1"/>
          </p:cNvPicPr>
          <p:nvPr/>
        </p:nvPicPr>
        <p:blipFill>
          <a:blip r:embed="rId4"/>
          <a:srcRect/>
          <a:stretch>
            <a:fillRect/>
          </a:stretch>
        </p:blipFill>
        <p:spPr bwMode="auto">
          <a:xfrm>
            <a:off x="4899791" y="564768"/>
            <a:ext cx="3708181" cy="595594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400" b="1" dirty="0" smtClean="0"/>
              <a:t>I-PS-SL-LC-06  Instructivo </a:t>
            </a:r>
            <a:r>
              <a:rPr lang="en-US" altLang="en-US" sz="2400" b="1" dirty="0" err="1" smtClean="0"/>
              <a:t>Biometría</a:t>
            </a:r>
            <a:r>
              <a:rPr lang="en-US" altLang="en-US" sz="2400" b="1" dirty="0" smtClean="0"/>
              <a:t> Hemática</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81250" name="Picture 2"/>
          <p:cNvPicPr>
            <a:picLocks noChangeAspect="1" noChangeArrowheads="1"/>
          </p:cNvPicPr>
          <p:nvPr/>
        </p:nvPicPr>
        <p:blipFill>
          <a:blip r:embed="rId3"/>
          <a:srcRect/>
          <a:stretch>
            <a:fillRect/>
          </a:stretch>
        </p:blipFill>
        <p:spPr bwMode="auto">
          <a:xfrm>
            <a:off x="3161970" y="569200"/>
            <a:ext cx="3854311" cy="602078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FORMATOS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8609" name="Picture 1"/>
          <p:cNvPicPr>
            <a:picLocks noChangeAspect="1" noChangeArrowheads="1"/>
          </p:cNvPicPr>
          <p:nvPr/>
        </p:nvPicPr>
        <p:blipFill>
          <a:blip r:embed="rId3"/>
          <a:srcRect/>
          <a:stretch>
            <a:fillRect/>
          </a:stretch>
        </p:blipFill>
        <p:spPr bwMode="auto">
          <a:xfrm>
            <a:off x="222842" y="703099"/>
            <a:ext cx="8726086" cy="483207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SERVICIOS</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q"/>
            </a:pPr>
            <a:r>
              <a:rPr lang="es-EC" dirty="0" smtClean="0"/>
              <a:t>Laboratorio de Genética Molecular</a:t>
            </a:r>
          </a:p>
          <a:p>
            <a:pPr eaLnBrk="1" hangingPunct="1">
              <a:buNone/>
            </a:pPr>
            <a:endParaRPr lang="es-EC" altLang="en-US" dirty="0" smtClean="0"/>
          </a:p>
          <a:p>
            <a:pPr eaLnBrk="1" hangingPunct="1">
              <a:buFont typeface="Wingdings" panose="05000000000000000000" pitchFamily="2" charset="2"/>
              <a:buChar char="q"/>
            </a:pPr>
            <a:r>
              <a:rPr lang="es-EC" altLang="en-US" dirty="0" smtClean="0"/>
              <a:t>Consulta Médica Especializada</a:t>
            </a:r>
          </a:p>
          <a:p>
            <a:pPr eaLnBrk="1" hangingPunct="1">
              <a:buFont typeface="Wingdings" panose="05000000000000000000" pitchFamily="2" charset="2"/>
              <a:buChar char="q"/>
            </a:pPr>
            <a:endParaRPr lang="es-EC" altLang="en-US" dirty="0" smtClean="0"/>
          </a:p>
          <a:p>
            <a:pPr eaLnBrk="1" hangingPunct="1">
              <a:buFont typeface="Wingdings" panose="05000000000000000000" pitchFamily="2" charset="2"/>
              <a:buChar char="q"/>
            </a:pPr>
            <a:r>
              <a:rPr lang="es-EC" altLang="en-US" dirty="0" smtClean="0"/>
              <a:t>Vacunación y enfermería </a:t>
            </a:r>
          </a:p>
          <a:p>
            <a:pPr eaLnBrk="1" hangingPunct="1">
              <a:buFont typeface="Wingdings" panose="05000000000000000000" pitchFamily="2" charset="2"/>
              <a:buChar char="q"/>
            </a:pPr>
            <a:endParaRPr lang="es-EC" altLang="en-US" dirty="0" smtClean="0"/>
          </a:p>
          <a:p>
            <a:pPr eaLnBrk="1" hangingPunct="1">
              <a:buFont typeface="Wingdings" panose="05000000000000000000" pitchFamily="2" charset="2"/>
              <a:buChar char="q"/>
            </a:pPr>
            <a:r>
              <a:rPr lang="es-EC" altLang="en-US" dirty="0" smtClean="0"/>
              <a:t>Laboratorio Clínico</a:t>
            </a:r>
          </a:p>
          <a:p>
            <a:pPr eaLnBrk="1" hangingPunct="1">
              <a:buFont typeface="Wingdings" panose="05000000000000000000" pitchFamily="2" charset="2"/>
              <a:buChar char="q"/>
            </a:pPr>
            <a:endParaRPr lang="es-EC" altLang="en-US" dirty="0" smtClean="0"/>
          </a:p>
          <a:p>
            <a:pPr lvl="1" algn="just" eaLnBrk="1" hangingPunct="1">
              <a:buNone/>
            </a:pPr>
            <a:r>
              <a:rPr lang="es-EC" dirty="0" smtClean="0"/>
              <a:t>    </a:t>
            </a:r>
            <a:endParaRPr lang="es-EC" altLang="en-US" dirty="0" smtClean="0"/>
          </a:p>
          <a:p>
            <a:pPr lvl="1" algn="just" eaLnBrk="1" hangingPunct="1">
              <a:buNone/>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2" descr="C:\Users\User\Desktop\logo-cruzvital.png"/>
          <p:cNvPicPr>
            <a:picLocks noChangeAspect="1" noChangeArrowheads="1"/>
          </p:cNvPicPr>
          <p:nvPr/>
        </p:nvPicPr>
        <p:blipFill>
          <a:blip r:embed="rId3"/>
          <a:srcRect/>
          <a:stretch>
            <a:fillRect/>
          </a:stretch>
        </p:blipFill>
        <p:spPr bwMode="auto">
          <a:xfrm>
            <a:off x="6509125" y="0"/>
            <a:ext cx="2634875" cy="1361648"/>
          </a:xfrm>
          <a:prstGeom prst="rect">
            <a:avLst/>
          </a:prstGeom>
          <a:noFill/>
        </p:spPr>
      </p:pic>
    </p:spTree>
  </p:cSld>
  <p:clrMapOvr>
    <a:masterClrMapping/>
  </p:clrMapOvr>
  <p:transition>
    <p:wipe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eaLnBrk="1" hangingPunct="1"/>
            <a:r>
              <a:rPr lang="en-US" altLang="en-US" sz="2800" b="1" dirty="0" smtClean="0"/>
              <a:t>INVENTARIO DE FORMATOS</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66561" name="Picture 1"/>
          <p:cNvPicPr>
            <a:picLocks noChangeAspect="1" noChangeArrowheads="1"/>
          </p:cNvPicPr>
          <p:nvPr/>
        </p:nvPicPr>
        <p:blipFill>
          <a:blip r:embed="rId3"/>
          <a:srcRect/>
          <a:stretch>
            <a:fillRect/>
          </a:stretch>
        </p:blipFill>
        <p:spPr bwMode="auto">
          <a:xfrm>
            <a:off x="225551" y="729996"/>
            <a:ext cx="8726400" cy="514857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lvl="0" eaLnBrk="1" hangingPunct="1"/>
            <a:r>
              <a:rPr lang="es-EC" sz="2300" b="1" dirty="0" smtClean="0"/>
              <a:t/>
            </a:r>
            <a:br>
              <a:rPr lang="es-EC" sz="2300" b="1" dirty="0" smtClean="0"/>
            </a:br>
            <a:r>
              <a:rPr lang="es-EC" sz="2300" b="1" dirty="0" smtClean="0"/>
              <a:t>F-PS-SL-LC-35  Registro de eliminación de muestras</a:t>
            </a:r>
            <a:r>
              <a:rPr lang="es-EC" sz="2800" b="1" dirty="0" smtClean="0"/>
              <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a:srcRect/>
          <a:stretch>
            <a:fillRect/>
          </a:stretch>
        </p:blipFill>
        <p:spPr bwMode="auto">
          <a:xfrm>
            <a:off x="238781" y="945931"/>
            <a:ext cx="8682076" cy="379374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PROPUESTA DE ESTANDARIZACIÓN</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4" name="Picture 1" descr="C:\Users\User\Desktop\home.png">
            <a:hlinkClick r:id="rId3" action="ppaction://hlinksldjump"/>
          </p:cNvPr>
          <p:cNvPicPr>
            <a:picLocks noChangeAspect="1" noChangeArrowheads="1"/>
          </p:cNvPicPr>
          <p:nvPr/>
        </p:nvPicPr>
        <p:blipFill>
          <a:blip r:embed="rId4"/>
          <a:srcRect/>
          <a:stretch>
            <a:fillRect/>
          </a:stretch>
        </p:blipFill>
        <p:spPr bwMode="auto">
          <a:xfrm>
            <a:off x="8290035" y="5883279"/>
            <a:ext cx="853965" cy="699261"/>
          </a:xfrm>
          <a:prstGeom prst="rect">
            <a:avLst/>
          </a:prstGeom>
          <a:noFill/>
        </p:spPr>
      </p:pic>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lvl="0" eaLnBrk="1" hangingPunct="1"/>
            <a:r>
              <a:rPr lang="es-EC" sz="2300" b="1" dirty="0" smtClean="0"/>
              <a:t/>
            </a:r>
            <a:br>
              <a:rPr lang="es-EC" sz="2300" b="1" dirty="0" smtClean="0"/>
            </a:br>
            <a:r>
              <a:rPr lang="es-EC" sz="2800" b="1" dirty="0" smtClean="0"/>
              <a:t>CRONOGRAMA DE CAPACITACIÓN</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159875" y="709447"/>
          <a:ext cx="5044968" cy="5889865"/>
        </p:xfrm>
        <a:graphic>
          <a:graphicData uri="http://schemas.openxmlformats.org/drawingml/2006/table">
            <a:tbl>
              <a:tblPr/>
              <a:tblGrid>
                <a:gridCol w="3130088"/>
                <a:gridCol w="239360"/>
                <a:gridCol w="239360"/>
                <a:gridCol w="239360"/>
                <a:gridCol w="239360"/>
                <a:gridCol w="239360"/>
                <a:gridCol w="239360"/>
                <a:gridCol w="239360"/>
                <a:gridCol w="239360"/>
              </a:tblGrid>
              <a:tr h="190900">
                <a:tc rowSpan="3">
                  <a:txBody>
                    <a:bodyPr/>
                    <a:lstStyle/>
                    <a:p>
                      <a:pPr algn="ctr" fontAlgn="ctr"/>
                      <a:r>
                        <a:rPr lang="es-EC" sz="1200" b="1" i="0" u="none" strike="noStrike" dirty="0">
                          <a:solidFill>
                            <a:srgbClr val="000000"/>
                          </a:solidFill>
                          <a:latin typeface="Times New Roman"/>
                        </a:rPr>
                        <a:t>ETAPAS</a:t>
                      </a:r>
                    </a:p>
                  </a:txBody>
                  <a:tcPr marL="6695" marR="6695" marT="669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gridSpan="8">
                  <a:txBody>
                    <a:bodyPr/>
                    <a:lstStyle/>
                    <a:p>
                      <a:pPr algn="ctr" fontAlgn="b"/>
                      <a:r>
                        <a:rPr lang="es-EC" sz="1200" b="1" i="0" u="none" strike="noStrike">
                          <a:solidFill>
                            <a:srgbClr val="000000"/>
                          </a:solidFill>
                          <a:latin typeface="Times New Roman"/>
                        </a:rPr>
                        <a:t>TIEMPO</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3"/>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0900">
                <a:tc vMerge="1">
                  <a:txBody>
                    <a:bodyPr/>
                    <a:lstStyle/>
                    <a:p>
                      <a:endParaRPr lang="es-EC"/>
                    </a:p>
                  </a:txBody>
                  <a:tcPr/>
                </a:tc>
                <a:tc gridSpan="4">
                  <a:txBody>
                    <a:bodyPr/>
                    <a:lstStyle/>
                    <a:p>
                      <a:pPr algn="ctr" fontAlgn="b"/>
                      <a:r>
                        <a:rPr lang="es-EC" sz="1200" b="1" i="0" u="none" strike="noStrike">
                          <a:solidFill>
                            <a:srgbClr val="000000"/>
                          </a:solidFill>
                          <a:latin typeface="Times New Roman"/>
                        </a:rPr>
                        <a:t>MES 1</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gridSpan="4">
                  <a:txBody>
                    <a:bodyPr/>
                    <a:lstStyle/>
                    <a:p>
                      <a:pPr algn="ctr" fontAlgn="b"/>
                      <a:r>
                        <a:rPr lang="es-EC" sz="1200" b="1" i="0" u="none" strike="noStrike">
                          <a:solidFill>
                            <a:srgbClr val="000000"/>
                          </a:solidFill>
                          <a:latin typeface="Times New Roman"/>
                        </a:rPr>
                        <a:t>MES 2</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900">
                <a:tc vMerge="1">
                  <a:txBody>
                    <a:bodyPr/>
                    <a:lstStyle/>
                    <a:p>
                      <a:endParaRPr lang="es-EC"/>
                    </a:p>
                  </a:txBody>
                  <a:tcPr/>
                </a:tc>
                <a:tc>
                  <a:txBody>
                    <a:bodyPr/>
                    <a:lstStyle/>
                    <a:p>
                      <a:pPr algn="r" fontAlgn="b"/>
                      <a:r>
                        <a:rPr lang="es-EC" sz="1200" b="0" i="0" u="none" strike="noStrike">
                          <a:solidFill>
                            <a:srgbClr val="000000"/>
                          </a:solidFill>
                          <a:latin typeface="Times New Roman"/>
                        </a:rPr>
                        <a:t>1</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2</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3</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4</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1</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2</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3</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EC" sz="1200" b="0" i="0" u="none" strike="noStrike">
                          <a:solidFill>
                            <a:srgbClr val="000000"/>
                          </a:solidFill>
                          <a:latin typeface="Times New Roman"/>
                        </a:rPr>
                        <a:t>4</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1" i="0" u="none" strike="noStrike">
                          <a:solidFill>
                            <a:srgbClr val="000000"/>
                          </a:solidFill>
                          <a:latin typeface="Times New Roman"/>
                        </a:rPr>
                        <a:t>PROCESO PRE-ANALÍTICO</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P-PS-SL-CL-01 Toma de muestra laboratorio clínico</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P-PS-SL-CL-02 Toma de muestra tipificación</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P-PS-SL-CL-03 Recepción de muestras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P-PS-SL-CL-04 Envío de muestras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P-PS-SL-CL-05 Asesoría de pruebas voluntarias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1" i="0" u="none" strike="noStrike" dirty="0">
                          <a:solidFill>
                            <a:srgbClr val="000000"/>
                          </a:solidFill>
                          <a:latin typeface="Times New Roman"/>
                        </a:rPr>
                        <a:t>PROCESO ANALÍTICO</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P-PS-SL-CL-06 Hematologia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P-PS-SL-CL-07 Coagulación</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P-PS-SL-CL-08 Quimica Sanguinea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P-PS-SL-CL-09 Endocrinología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P-PS-SL-CL-10 Inmunología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P-PS-SL-CL-11 Infecciosas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P-PS-SL-CL-12 Serología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P-PS-SL-CL-13 Uroanálisis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P-PS-SL-CL-14 Coprologia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P-PS-SL-CL-15 Microbiologia</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P-PS-SL-CL-16 Calibración</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P-PS-SL-CL-17 Tipificación de sangre</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1" i="0" u="none" strike="noStrike">
                          <a:solidFill>
                            <a:srgbClr val="000000"/>
                          </a:solidFill>
                          <a:latin typeface="Times New Roman"/>
                        </a:rPr>
                        <a:t>PROCESO POST-ANALÍTICO</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190900">
                <a:tc>
                  <a:txBody>
                    <a:bodyPr/>
                    <a:lstStyle/>
                    <a:p>
                      <a:pPr algn="l" fontAlgn="b"/>
                      <a:r>
                        <a:rPr lang="es-EC" sz="1200" b="0" i="0" u="none" strike="noStrike">
                          <a:solidFill>
                            <a:srgbClr val="000000"/>
                          </a:solidFill>
                          <a:latin typeface="Times New Roman"/>
                        </a:rPr>
                        <a:t>P-PS-SL-CL-18 Verificación y entrega de resultados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P-PS-SL-CL-19 Entrega de resultados tipificación</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P-PS-SL-CL-20 Eliminación de muestras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900">
                <a:tc>
                  <a:txBody>
                    <a:bodyPr/>
                    <a:lstStyle/>
                    <a:p>
                      <a:pPr algn="l" fontAlgn="b"/>
                      <a:r>
                        <a:rPr lang="es-EC" sz="1200" b="0" i="0" u="none" strike="noStrike">
                          <a:solidFill>
                            <a:srgbClr val="000000"/>
                          </a:solidFill>
                          <a:latin typeface="Times New Roman"/>
                        </a:rPr>
                        <a:t>P-PS-SL-CL-21 Almacenamiento de muestras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s-EC" sz="1200" b="0" i="0" u="none" strike="noStrike">
                        <a:solidFill>
                          <a:srgbClr val="000000"/>
                        </a:solidFill>
                        <a:latin typeface="Times New Roman"/>
                      </a:endParaRP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r h="363619">
                <a:tc>
                  <a:txBody>
                    <a:bodyPr/>
                    <a:lstStyle/>
                    <a:p>
                      <a:pPr algn="l" fontAlgn="b"/>
                      <a:r>
                        <a:rPr lang="es-EC" sz="1200" b="0" i="0" u="none" strike="noStrike" dirty="0">
                          <a:solidFill>
                            <a:srgbClr val="000000"/>
                          </a:solidFill>
                          <a:latin typeface="Times New Roman"/>
                        </a:rPr>
                        <a:t>P-PS-SL-CL-22 Entrega de resultados de pruebas voluntarias</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EC" sz="1200" b="0" i="0" u="none" strike="noStrike" dirty="0">
                          <a:solidFill>
                            <a:srgbClr val="000000"/>
                          </a:solidFill>
                          <a:latin typeface="Times New Roman"/>
                        </a:rPr>
                        <a:t> </a:t>
                      </a:r>
                    </a:p>
                  </a:txBody>
                  <a:tcPr marL="6695" marR="6695" marT="669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A5A5"/>
                    </a:solidFill>
                  </a:tcPr>
                </a:tc>
              </a:tr>
            </a:tbl>
          </a:graphicData>
        </a:graphic>
      </p:graphicFrame>
    </p:spTree>
  </p:cSld>
  <p:clrMapOvr>
    <a:masterClrMapping/>
  </p:clrMapOvr>
  <p:transition>
    <p:wipe di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lvl="0" eaLnBrk="1" hangingPunct="1"/>
            <a:r>
              <a:rPr lang="es-EC" sz="2300" b="1" dirty="0" smtClean="0"/>
              <a:t/>
            </a:r>
            <a:br>
              <a:rPr lang="es-EC" sz="2300" b="1" dirty="0" smtClean="0"/>
            </a:br>
            <a:r>
              <a:rPr lang="es-EC" sz="2400" b="1" dirty="0" smtClean="0"/>
              <a:t>MATRIZ DE VERIFICACIÓN DE PROCEDIMIENTO</a:t>
            </a:r>
            <a:r>
              <a:rPr lang="es-EC" sz="2800" b="1" dirty="0" smtClean="0"/>
              <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29026" name="Picture 2"/>
          <p:cNvPicPr>
            <a:picLocks noChangeAspect="1" noChangeArrowheads="1"/>
          </p:cNvPicPr>
          <p:nvPr/>
        </p:nvPicPr>
        <p:blipFill>
          <a:blip r:embed="rId3"/>
          <a:srcRect/>
          <a:stretch>
            <a:fillRect/>
          </a:stretch>
        </p:blipFill>
        <p:spPr bwMode="auto">
          <a:xfrm>
            <a:off x="290938" y="946777"/>
            <a:ext cx="8632344" cy="366118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50066" y="0"/>
            <a:ext cx="7893934" cy="581025"/>
          </a:xfrm>
        </p:spPr>
        <p:txBody>
          <a:bodyPr/>
          <a:lstStyle/>
          <a:p>
            <a:pPr lvl="0" eaLnBrk="1" hangingPunct="1"/>
            <a:r>
              <a:rPr lang="es-EC" sz="2300" b="1" dirty="0" smtClean="0"/>
              <a:t/>
            </a:r>
            <a:br>
              <a:rPr lang="es-EC" sz="2300" b="1" dirty="0" smtClean="0"/>
            </a:br>
            <a:r>
              <a:rPr lang="es-EC" sz="2400" b="1" dirty="0" smtClean="0"/>
              <a:t>MATRIZ DE VERIFICACIÓN DE PROCEDIMIENTO</a:t>
            </a:r>
            <a:r>
              <a:rPr lang="es-EC" sz="2800" b="1" dirty="0" smtClean="0"/>
              <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30050" name="Picture 2"/>
          <p:cNvPicPr>
            <a:picLocks noChangeAspect="1" noChangeArrowheads="1"/>
          </p:cNvPicPr>
          <p:nvPr/>
        </p:nvPicPr>
        <p:blipFill>
          <a:blip r:embed="rId3"/>
          <a:srcRect/>
          <a:stretch>
            <a:fillRect/>
          </a:stretch>
        </p:blipFill>
        <p:spPr bwMode="auto">
          <a:xfrm>
            <a:off x="258951" y="830317"/>
            <a:ext cx="8632800" cy="339066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6745" y="0"/>
            <a:ext cx="8387255" cy="581025"/>
          </a:xfrm>
        </p:spPr>
        <p:txBody>
          <a:bodyPr/>
          <a:lstStyle/>
          <a:p>
            <a:pPr lvl="0" eaLnBrk="1" hangingPunct="1"/>
            <a:r>
              <a:rPr lang="es-EC" sz="2300" b="1" dirty="0" smtClean="0"/>
              <a:t/>
            </a:r>
            <a:br>
              <a:rPr lang="es-EC" sz="2300" b="1" dirty="0" smtClean="0"/>
            </a:br>
            <a:r>
              <a:rPr lang="es-EC" sz="2400" b="1" dirty="0" smtClean="0"/>
              <a:t>COMPARACIÓN CON LA NORMA INEN ISO-15189-2009</a:t>
            </a:r>
            <a:r>
              <a:rPr lang="es-EC" sz="2800" b="1" dirty="0" smtClean="0"/>
              <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7" name="Rectangle 3"/>
          <p:cNvSpPr txBox="1">
            <a:spLocks noChangeArrowheads="1"/>
          </p:cNvSpPr>
          <p:nvPr/>
        </p:nvSpPr>
        <p:spPr bwMode="auto">
          <a:xfrm>
            <a:off x="1828800" y="683128"/>
            <a:ext cx="7162800" cy="40386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just" defTabSz="914400" eaLnBrk="1" latinLnBrk="0" hangingPunct="1">
              <a:lnSpc>
                <a:spcPct val="100000"/>
              </a:lnSpc>
              <a:spcBef>
                <a:spcPct val="20000"/>
              </a:spcBef>
              <a:buClr>
                <a:srgbClr val="B4CCE2"/>
              </a:buClr>
              <a:buSzTx/>
              <a:buFont typeface="Wingdings" panose="05000000000000000000" pitchFamily="2" charset="2"/>
              <a:buChar char="q"/>
              <a:tabLst/>
              <a:defRPr/>
            </a:pPr>
            <a:r>
              <a:rPr lang="en-GB" altLang="en-US" sz="2000" b="0" dirty="0" smtClean="0">
                <a:solidFill>
                  <a:schemeClr val="tx1"/>
                </a:solidFill>
                <a:latin typeface="+mn-lt"/>
              </a:rPr>
              <a:t>Se </a:t>
            </a:r>
            <a:r>
              <a:rPr lang="es-EC" altLang="en-US" sz="2000" b="0" dirty="0" smtClean="0">
                <a:solidFill>
                  <a:schemeClr val="tx1"/>
                </a:solidFill>
                <a:latin typeface="+mn-lt"/>
              </a:rPr>
              <a:t>realizó</a:t>
            </a:r>
            <a:r>
              <a:rPr lang="en-GB" altLang="en-US" sz="2000" b="0" dirty="0" smtClean="0">
                <a:solidFill>
                  <a:schemeClr val="tx1"/>
                </a:solidFill>
                <a:latin typeface="+mn-lt"/>
              </a:rPr>
              <a:t>  la </a:t>
            </a:r>
            <a:r>
              <a:rPr lang="es-EC" altLang="en-US" sz="2000" b="0" dirty="0" smtClean="0">
                <a:solidFill>
                  <a:schemeClr val="tx1"/>
                </a:solidFill>
                <a:latin typeface="+mn-lt"/>
              </a:rPr>
              <a:t>comparación de los requisitos de gestión y técnicos, manejando la siguiente calificaciones:</a:t>
            </a:r>
          </a:p>
          <a:p>
            <a:pPr marL="342900" marR="0" lvl="0" indent="-342900" algn="just" defTabSz="914400" eaLnBrk="1" latinLnBrk="0" hangingPunct="1">
              <a:lnSpc>
                <a:spcPct val="100000"/>
              </a:lnSpc>
              <a:spcBef>
                <a:spcPct val="20000"/>
              </a:spcBef>
              <a:buClr>
                <a:srgbClr val="B4CCE2"/>
              </a:buClr>
              <a:buSzTx/>
              <a:buFont typeface="Wingdings" panose="05000000000000000000" pitchFamily="2" charset="2"/>
              <a:buChar char="q"/>
              <a:tabLst/>
              <a:defRPr/>
            </a:pPr>
            <a:endParaRPr lang="en-GB" altLang="en-US" sz="2000" b="0" dirty="0" smtClean="0">
              <a:solidFill>
                <a:schemeClr val="tx1"/>
              </a:solidFill>
              <a:latin typeface="+mn-lt"/>
            </a:endParaRPr>
          </a:p>
          <a:p>
            <a:pPr lvl="1" algn="just" eaLnBrk="1" hangingPunct="1">
              <a:spcBef>
                <a:spcPct val="20000"/>
              </a:spcBef>
              <a:buClr>
                <a:srgbClr val="B4CCE2"/>
              </a:buClr>
              <a:buFont typeface="Wingdings" panose="05000000000000000000" pitchFamily="2" charset="2"/>
              <a:buChar char="q"/>
            </a:pPr>
            <a:r>
              <a:rPr lang="es-EC" altLang="en-US" sz="2000" b="0" dirty="0" smtClean="0">
                <a:solidFill>
                  <a:schemeClr val="tx1"/>
                </a:solidFill>
                <a:latin typeface="+mn-lt"/>
              </a:rPr>
              <a:t>No implementado: no existe nada relacionado al procedimiento o registro.</a:t>
            </a:r>
          </a:p>
          <a:p>
            <a:pPr lvl="1" algn="just" eaLnBrk="1" hangingPunct="1">
              <a:spcBef>
                <a:spcPct val="20000"/>
              </a:spcBef>
              <a:buClr>
                <a:srgbClr val="B4CCE2"/>
              </a:buClr>
              <a:buFont typeface="Wingdings" panose="05000000000000000000" pitchFamily="2" charset="2"/>
              <a:buChar char="q"/>
            </a:pPr>
            <a:endParaRPr lang="es-EC" altLang="en-US" sz="2000" b="0" dirty="0" smtClean="0">
              <a:solidFill>
                <a:schemeClr val="tx1"/>
              </a:solidFill>
              <a:latin typeface="+mn-lt"/>
            </a:endParaRPr>
          </a:p>
          <a:p>
            <a:pPr lvl="1" algn="just" eaLnBrk="1" hangingPunct="1">
              <a:spcBef>
                <a:spcPct val="20000"/>
              </a:spcBef>
              <a:buClr>
                <a:srgbClr val="B4CCE2"/>
              </a:buClr>
              <a:buFont typeface="Wingdings" panose="05000000000000000000" pitchFamily="2" charset="2"/>
              <a:buChar char="q"/>
            </a:pPr>
            <a:r>
              <a:rPr lang="es-EC" altLang="en-US" sz="2000" b="0" dirty="0" smtClean="0">
                <a:solidFill>
                  <a:schemeClr val="tx1"/>
                </a:solidFill>
                <a:latin typeface="+mn-lt"/>
              </a:rPr>
              <a:t>Parcialmente implementado: el procedimiento o documentación existe pero no está totalmente formalizado y difundido.</a:t>
            </a:r>
          </a:p>
          <a:p>
            <a:pPr lvl="1" algn="just" eaLnBrk="1" hangingPunct="1">
              <a:spcBef>
                <a:spcPct val="20000"/>
              </a:spcBef>
              <a:buClr>
                <a:srgbClr val="B4CCE2"/>
              </a:buClr>
              <a:buFont typeface="Wingdings" panose="05000000000000000000" pitchFamily="2" charset="2"/>
              <a:buChar char="q"/>
            </a:pPr>
            <a:endParaRPr lang="es-EC" altLang="en-US" sz="2000" b="0" dirty="0" smtClean="0">
              <a:solidFill>
                <a:schemeClr val="tx1"/>
              </a:solidFill>
              <a:latin typeface="+mn-lt"/>
            </a:endParaRPr>
          </a:p>
          <a:p>
            <a:pPr lvl="1" algn="just" eaLnBrk="1" hangingPunct="1">
              <a:spcBef>
                <a:spcPct val="20000"/>
              </a:spcBef>
              <a:buClr>
                <a:srgbClr val="B4CCE2"/>
              </a:buClr>
              <a:buFont typeface="Wingdings" panose="05000000000000000000" pitchFamily="2" charset="2"/>
              <a:buChar char="q"/>
            </a:pPr>
            <a:r>
              <a:rPr lang="es-EC" altLang="en-US" sz="2000" b="0" dirty="0" smtClean="0">
                <a:solidFill>
                  <a:schemeClr val="tx1"/>
                </a:solidFill>
                <a:latin typeface="+mn-lt"/>
              </a:rPr>
              <a:t>Implementado: el procedimiento y documentación se encuentra formalizada, difundida y está siendo aplicada.</a:t>
            </a:r>
          </a:p>
          <a:p>
            <a:pPr marL="342900" marR="0" lvl="0" indent="-342900" algn="l" defTabSz="914400" rtl="0" eaLnBrk="1" fontAlgn="base" latinLnBrk="0" hangingPunct="1">
              <a:lnSpc>
                <a:spcPct val="100000"/>
              </a:lnSpc>
              <a:spcBef>
                <a:spcPct val="20000"/>
              </a:spcBef>
              <a:spcAft>
                <a:spcPct val="0"/>
              </a:spcAft>
              <a:buClr>
                <a:srgbClr val="B4CCE2"/>
              </a:buClr>
              <a:buSzTx/>
              <a:buFont typeface="Wingdings" panose="05000000000000000000" pitchFamily="2" charset="2"/>
              <a:buChar char="q"/>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s-EC" altLang="en-US" sz="2800" b="0" i="0" u="none" strike="noStrike" kern="0" cap="none" spc="0" normalizeH="0" baseline="0" dirty="0" smtClean="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6745" y="0"/>
            <a:ext cx="8387255" cy="581025"/>
          </a:xfrm>
        </p:spPr>
        <p:txBody>
          <a:bodyPr/>
          <a:lstStyle/>
          <a:p>
            <a:pPr lvl="0" eaLnBrk="1" hangingPunct="1"/>
            <a:r>
              <a:rPr lang="es-EC" sz="2300" b="1" dirty="0" smtClean="0"/>
              <a:t/>
            </a:r>
            <a:br>
              <a:rPr lang="es-EC" sz="2300" b="1" dirty="0" smtClean="0"/>
            </a:br>
            <a:r>
              <a:rPr lang="es-EC" sz="2400" b="1" dirty="0" smtClean="0"/>
              <a:t>COMPARACIÓN CON LA NORMA INEN ISO-15189-2009</a:t>
            </a:r>
            <a:r>
              <a:rPr lang="es-EC" sz="2800" b="1" dirty="0" smtClean="0"/>
              <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31074" name="Picture 2">
            <a:hlinkClick r:id="rId3" action="ppaction://hlinkfile"/>
          </p:cNvPr>
          <p:cNvPicPr>
            <a:picLocks noChangeAspect="1" noChangeArrowheads="1"/>
          </p:cNvPicPr>
          <p:nvPr/>
        </p:nvPicPr>
        <p:blipFill>
          <a:blip r:embed="rId4"/>
          <a:srcRect/>
          <a:stretch>
            <a:fillRect/>
          </a:stretch>
        </p:blipFill>
        <p:spPr bwMode="auto">
          <a:xfrm>
            <a:off x="203414" y="772513"/>
            <a:ext cx="8798692" cy="526807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6745" y="0"/>
            <a:ext cx="8387255" cy="581025"/>
          </a:xfrm>
        </p:spPr>
        <p:txBody>
          <a:bodyPr/>
          <a:lstStyle/>
          <a:p>
            <a:pPr lvl="0" eaLnBrk="1" hangingPunct="1"/>
            <a:r>
              <a:rPr lang="es-EC" sz="2300" b="1" dirty="0" smtClean="0"/>
              <a:t/>
            </a:r>
            <a:br>
              <a:rPr lang="es-EC" sz="2300" b="1" dirty="0" smtClean="0"/>
            </a:br>
            <a:r>
              <a:rPr lang="es-EC" sz="2400" b="1" dirty="0" smtClean="0"/>
              <a:t>COMPARACIÓN CON LA NORMA INEN ISO-15189-2009</a:t>
            </a:r>
            <a:r>
              <a:rPr lang="es-EC" sz="2800" b="1" dirty="0" smtClean="0"/>
              <a:t/>
            </a:r>
            <a:br>
              <a:rPr lang="es-EC" sz="2800" b="1" dirty="0" smtClean="0"/>
            </a:br>
            <a:r>
              <a:rPr lang="en-US" altLang="en-US" sz="2800" b="1" dirty="0" smtClean="0"/>
              <a:t> </a:t>
            </a:r>
          </a:p>
        </p:txBody>
      </p:sp>
      <p:sp>
        <p:nvSpPr>
          <p:cNvPr id="6" name="5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
        <p:nvSpPr>
          <p:cNvPr id="5" name="Rectangle 3"/>
          <p:cNvSpPr txBox="1">
            <a:spLocks noChangeArrowheads="1"/>
          </p:cNvSpPr>
          <p:nvPr/>
        </p:nvSpPr>
        <p:spPr bwMode="auto">
          <a:xfrm>
            <a:off x="678873" y="942108"/>
            <a:ext cx="7162800" cy="5666509"/>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B4CCE2"/>
              </a:buClr>
              <a:buSzTx/>
              <a:tabLst/>
              <a:defRPr/>
            </a:pPr>
            <a:endParaRPr kumimoji="0" lang="en-US" altLang="en-US" sz="24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
                <a:srgbClr val="B4CCE2"/>
              </a:buClr>
              <a:buSzTx/>
              <a:buFontTx/>
              <a:buChar char="•"/>
              <a:tabLst/>
              <a:defRPr/>
            </a:pPr>
            <a:endParaRPr kumimoji="0" lang="en-US" altLang="en-US" sz="28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31074" name="Picture 2">
            <a:hlinkClick r:id="rId3" action="ppaction://hlinkfile"/>
          </p:cNvPr>
          <p:cNvPicPr>
            <a:picLocks noChangeAspect="1" noChangeArrowheads="1"/>
          </p:cNvPicPr>
          <p:nvPr/>
        </p:nvPicPr>
        <p:blipFill>
          <a:blip r:embed="rId4"/>
          <a:srcRect/>
          <a:stretch>
            <a:fillRect/>
          </a:stretch>
        </p:blipFill>
        <p:spPr bwMode="auto">
          <a:xfrm>
            <a:off x="203414" y="772513"/>
            <a:ext cx="8798692" cy="5268078"/>
          </a:xfrm>
          <a:prstGeom prst="rect">
            <a:avLst/>
          </a:prstGeom>
          <a:noFill/>
          <a:ln w="9525">
            <a:noFill/>
            <a:miter lim="800000"/>
            <a:headEnd/>
            <a:tailEnd/>
          </a:ln>
          <a:effectLst/>
        </p:spPr>
      </p:pic>
      <p:pic>
        <p:nvPicPr>
          <p:cNvPr id="5122" name="Picture 2" descr="C:\Users\User\Desktop\arriba.png"/>
          <p:cNvPicPr>
            <a:picLocks noChangeAspect="1" noChangeArrowheads="1"/>
          </p:cNvPicPr>
          <p:nvPr/>
        </p:nvPicPr>
        <p:blipFill>
          <a:blip r:embed="rId5"/>
          <a:srcRect/>
          <a:stretch>
            <a:fillRect/>
          </a:stretch>
        </p:blipFill>
        <p:spPr bwMode="auto">
          <a:xfrm>
            <a:off x="7809351" y="3376777"/>
            <a:ext cx="1003572" cy="1428750"/>
          </a:xfrm>
          <a:prstGeom prst="rect">
            <a:avLst/>
          </a:prstGeom>
          <a:noFill/>
        </p:spPr>
      </p:pic>
      <p:pic>
        <p:nvPicPr>
          <p:cNvPr id="6146" name="Picture 2" descr="C:\Users\User\Desktop\abajo.png"/>
          <p:cNvPicPr>
            <a:picLocks noChangeAspect="1" noChangeArrowheads="1"/>
          </p:cNvPicPr>
          <p:nvPr/>
        </p:nvPicPr>
        <p:blipFill>
          <a:blip r:embed="rId6"/>
          <a:srcRect/>
          <a:stretch>
            <a:fillRect/>
          </a:stretch>
        </p:blipFill>
        <p:spPr bwMode="auto">
          <a:xfrm>
            <a:off x="7875862" y="1734207"/>
            <a:ext cx="905532" cy="1371600"/>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44337" y="2793503"/>
            <a:ext cx="6781800" cy="354811"/>
          </a:xfrm>
        </p:spPr>
        <p:txBody>
          <a:bodyPr/>
          <a:lstStyle/>
          <a:p>
            <a:r>
              <a:rPr lang="es-EC" altLang="en-US" dirty="0" smtClean="0"/>
              <a:t>CONCLUSIONES Y RECOMENDACIONES</a:t>
            </a:r>
            <a:r>
              <a:rPr lang="es-EC" altLang="en-US" sz="1800" dirty="0" smtClean="0"/>
              <a:t/>
            </a:r>
            <a:br>
              <a:rPr lang="es-EC" altLang="en-US" sz="1800" dirty="0" smtClean="0"/>
            </a:br>
            <a:r>
              <a:rPr lang="es-EC" altLang="en-US" sz="1800" dirty="0" smtClean="0"/>
              <a:t/>
            </a:r>
            <a:br>
              <a:rPr lang="es-EC" altLang="en-US" sz="1800" dirty="0" smtClean="0"/>
            </a:br>
            <a:r>
              <a:rPr lang="es-EC" altLang="en-US" sz="3600" dirty="0" smtClean="0"/>
              <a:t/>
            </a:r>
            <a:br>
              <a:rPr lang="es-EC" altLang="en-US" sz="3600" dirty="0" smtClean="0"/>
            </a:br>
            <a:r>
              <a:rPr lang="es-EC" altLang="en-US" sz="3600" dirty="0" smtClean="0"/>
              <a:t/>
            </a:r>
            <a:br>
              <a:rPr lang="es-EC" altLang="en-US" sz="3600" dirty="0" smtClean="0"/>
            </a:br>
            <a:endParaRPr lang="en-US" altLang="en-US" sz="3600" dirty="0" smtClean="0"/>
          </a:p>
        </p:txBody>
      </p:sp>
      <p:sp>
        <p:nvSpPr>
          <p:cNvPr id="11" name="10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SERVICIOS</a:t>
            </a:r>
          </a:p>
        </p:txBody>
      </p:sp>
      <p:sp>
        <p:nvSpPr>
          <p:cNvPr id="6147" name="Rectangle 3"/>
          <p:cNvSpPr>
            <a:spLocks noGrp="1" noChangeArrowheads="1"/>
          </p:cNvSpPr>
          <p:nvPr>
            <p:ph type="body" idx="1"/>
          </p:nvPr>
        </p:nvSpPr>
        <p:spPr/>
        <p:txBody>
          <a:bodyPr/>
          <a:lstStyle/>
          <a:p>
            <a:pPr eaLnBrk="1" hangingPunct="1">
              <a:buFont typeface="Wingdings" panose="05000000000000000000" pitchFamily="2" charset="2"/>
              <a:buChar char="q"/>
            </a:pPr>
            <a:r>
              <a:rPr lang="es-EC" dirty="0" smtClean="0"/>
              <a:t>Laboratorio de Genética Molecular</a:t>
            </a:r>
          </a:p>
          <a:p>
            <a:pPr eaLnBrk="1" hangingPunct="1">
              <a:buNone/>
            </a:pPr>
            <a:endParaRPr lang="es-EC" altLang="en-US" dirty="0" smtClean="0"/>
          </a:p>
          <a:p>
            <a:pPr eaLnBrk="1" hangingPunct="1">
              <a:buFont typeface="Wingdings" panose="05000000000000000000" pitchFamily="2" charset="2"/>
              <a:buChar char="q"/>
            </a:pPr>
            <a:r>
              <a:rPr lang="es-EC" altLang="en-US" dirty="0" smtClean="0"/>
              <a:t>Consulta Médica Especializada</a:t>
            </a:r>
          </a:p>
          <a:p>
            <a:pPr eaLnBrk="1" hangingPunct="1">
              <a:buFont typeface="Wingdings" panose="05000000000000000000" pitchFamily="2" charset="2"/>
              <a:buChar char="q"/>
            </a:pPr>
            <a:endParaRPr lang="es-EC" altLang="en-US" dirty="0" smtClean="0"/>
          </a:p>
          <a:p>
            <a:pPr eaLnBrk="1" hangingPunct="1">
              <a:buFont typeface="Wingdings" panose="05000000000000000000" pitchFamily="2" charset="2"/>
              <a:buChar char="q"/>
            </a:pPr>
            <a:r>
              <a:rPr lang="es-EC" altLang="en-US" dirty="0" smtClean="0"/>
              <a:t>Vacunación y enfermería </a:t>
            </a:r>
          </a:p>
          <a:p>
            <a:pPr eaLnBrk="1" hangingPunct="1">
              <a:buFont typeface="Wingdings" panose="05000000000000000000" pitchFamily="2" charset="2"/>
              <a:buChar char="q"/>
            </a:pPr>
            <a:endParaRPr lang="es-EC" altLang="en-US" dirty="0" smtClean="0"/>
          </a:p>
          <a:p>
            <a:pPr eaLnBrk="1" hangingPunct="1">
              <a:buFont typeface="Wingdings" panose="05000000000000000000" pitchFamily="2" charset="2"/>
              <a:buChar char="q"/>
            </a:pPr>
            <a:r>
              <a:rPr lang="es-EC" altLang="en-US" dirty="0" smtClean="0"/>
              <a:t>Laboratorio Clínico</a:t>
            </a:r>
          </a:p>
          <a:p>
            <a:pPr eaLnBrk="1" hangingPunct="1">
              <a:buFont typeface="Wingdings" panose="05000000000000000000" pitchFamily="2" charset="2"/>
              <a:buChar char="q"/>
            </a:pPr>
            <a:endParaRPr lang="es-EC" altLang="en-US" dirty="0" smtClean="0"/>
          </a:p>
          <a:p>
            <a:pPr lvl="1" algn="just" eaLnBrk="1" hangingPunct="1">
              <a:buNone/>
            </a:pPr>
            <a:r>
              <a:rPr lang="es-EC" dirty="0" smtClean="0"/>
              <a:t>    </a:t>
            </a:r>
            <a:endParaRPr lang="es-EC" altLang="en-US" dirty="0" smtClean="0"/>
          </a:p>
          <a:p>
            <a:pPr lvl="1" algn="just" eaLnBrk="1" hangingPunct="1">
              <a:buNone/>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2" descr="C:\Users\User\Desktop\logo-cruzvital.png"/>
          <p:cNvPicPr>
            <a:picLocks noChangeAspect="1" noChangeArrowheads="1"/>
          </p:cNvPicPr>
          <p:nvPr/>
        </p:nvPicPr>
        <p:blipFill>
          <a:blip r:embed="rId3"/>
          <a:srcRect/>
          <a:stretch>
            <a:fillRect/>
          </a:stretch>
        </p:blipFill>
        <p:spPr bwMode="auto">
          <a:xfrm>
            <a:off x="6509125" y="0"/>
            <a:ext cx="2634875" cy="1361648"/>
          </a:xfrm>
          <a:prstGeom prst="rect">
            <a:avLst/>
          </a:prstGeom>
          <a:noFill/>
        </p:spPr>
      </p:pic>
      <p:pic>
        <p:nvPicPr>
          <p:cNvPr id="8" name="Picture 3" descr="C:\Users\User\Desktop\check.png">
            <a:hlinkClick r:id="rId4" action="ppaction://hlinksldjump"/>
          </p:cNvPr>
          <p:cNvPicPr>
            <a:picLocks noChangeAspect="1" noChangeArrowheads="1"/>
          </p:cNvPicPr>
          <p:nvPr/>
        </p:nvPicPr>
        <p:blipFill>
          <a:blip r:embed="rId5"/>
          <a:srcRect/>
          <a:stretch>
            <a:fillRect/>
          </a:stretch>
        </p:blipFill>
        <p:spPr bwMode="auto">
          <a:xfrm>
            <a:off x="4518463" y="3690773"/>
            <a:ext cx="1809750" cy="1809750"/>
          </a:xfrm>
          <a:prstGeom prst="rect">
            <a:avLst/>
          </a:prstGeom>
          <a:noFill/>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CONCLUSIONES</a:t>
            </a:r>
          </a:p>
        </p:txBody>
      </p:sp>
      <p:sp>
        <p:nvSpPr>
          <p:cNvPr id="6147" name="Rectangle 3"/>
          <p:cNvSpPr>
            <a:spLocks noGrp="1" noChangeArrowheads="1"/>
          </p:cNvSpPr>
          <p:nvPr>
            <p:ph type="body" idx="1"/>
          </p:nvPr>
        </p:nvSpPr>
        <p:spPr/>
        <p:txBody>
          <a:bodyPr/>
          <a:lstStyle/>
          <a:p>
            <a:pPr lvl="0" algn="just" eaLnBrk="1" hangingPunct="1">
              <a:buFont typeface="Wingdings" panose="05000000000000000000" pitchFamily="2" charset="2"/>
              <a:buChar char="q"/>
            </a:pPr>
            <a:r>
              <a:rPr lang="es-EC" sz="2000" dirty="0" smtClean="0"/>
              <a:t>En este proyecto se ha logrado realizar el levantamiento de información de los procedimientos actuales logrando dar un enfoque de procesos al Laboratorio clínico de Cruz Vital S.A.</a:t>
            </a:r>
          </a:p>
          <a:p>
            <a:pPr lvl="0" algn="just" eaLnBrk="1" hangingPunct="1">
              <a:buFont typeface="Wingdings" panose="05000000000000000000" pitchFamily="2" charset="2"/>
              <a:buChar char="q"/>
            </a:pPr>
            <a:endParaRPr lang="en-US" altLang="en-US" sz="2000" dirty="0" smtClean="0"/>
          </a:p>
          <a:p>
            <a:pPr lvl="0" algn="just" eaLnBrk="1" hangingPunct="1">
              <a:buFont typeface="Wingdings" panose="05000000000000000000" pitchFamily="2" charset="2"/>
              <a:buChar char="q"/>
            </a:pPr>
            <a:r>
              <a:rPr lang="es-EC" sz="2000" dirty="0" smtClean="0"/>
              <a:t>Cruz Vital S.A cuenta con un mapa de procesos  en el cual se identifica al Laboratorio Clínico como un subproceso de Servicio de Laboratorio. Al realizar  este proyecto se evidenció que el Laboratorio Clínico debería estar considerado como un proceso que contempla subprocesos pre-analítico,  analítico y post-analítico, cada uno con varios procedimientos.</a:t>
            </a:r>
          </a:p>
          <a:p>
            <a:pPr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a:solidFill>
                  <a:schemeClr val="bg1"/>
                </a:solidFill>
              </a:rPr>
              <a:t>Company LOGO</a:t>
            </a:r>
            <a:endParaRPr lang="fr-FR" altLang="en-US" sz="1600" b="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CONCLUSIONES</a:t>
            </a:r>
          </a:p>
        </p:txBody>
      </p:sp>
      <p:sp>
        <p:nvSpPr>
          <p:cNvPr id="6147" name="Rectangle 3"/>
          <p:cNvSpPr>
            <a:spLocks noGrp="1" noChangeArrowheads="1"/>
          </p:cNvSpPr>
          <p:nvPr>
            <p:ph type="body" idx="1"/>
          </p:nvPr>
        </p:nvSpPr>
        <p:spPr/>
        <p:txBody>
          <a:bodyPr/>
          <a:lstStyle/>
          <a:p>
            <a:pPr algn="just" eaLnBrk="1" hangingPunct="1">
              <a:buFont typeface="Wingdings" panose="05000000000000000000" pitchFamily="2" charset="2"/>
              <a:buChar char="q"/>
            </a:pPr>
            <a:r>
              <a:rPr lang="es-EC" sz="2000" dirty="0" smtClean="0"/>
              <a:t>El diseño del inventario se realizó con éxito, ahora el Laboratorio Clínico cuenta con su registro documental ordenado de todos sus procedimientos y una definición clara y completa de todas sus actividades y responsabilidades.</a:t>
            </a:r>
          </a:p>
          <a:p>
            <a:pPr algn="just" eaLnBrk="1" hangingPunct="1">
              <a:buFont typeface="Wingdings" panose="05000000000000000000" pitchFamily="2" charset="2"/>
              <a:buChar char="q"/>
            </a:pPr>
            <a:endParaRPr lang="en-US" altLang="en-US" sz="2000" dirty="0" smtClean="0"/>
          </a:p>
          <a:p>
            <a:pPr algn="just" eaLnBrk="1" hangingPunct="1">
              <a:buFont typeface="Wingdings" panose="05000000000000000000" pitchFamily="2" charset="2"/>
              <a:buChar char="q"/>
            </a:pPr>
            <a:r>
              <a:rPr lang="es-EC" sz="2000" dirty="0" smtClean="0"/>
              <a:t>Cruz Vital S.A cuenta con un procedimiento y formatos robustos para documentación lo cual facilita de manera importante las actividades de caracterización y descripción de procedimientos e instructivos.</a:t>
            </a:r>
          </a:p>
          <a:p>
            <a:pPr lvl="0" algn="just" eaLnBrk="1" hangingPunct="1">
              <a:buFont typeface="Wingdings" panose="05000000000000000000" pitchFamily="2" charset="2"/>
              <a:buChar char="q"/>
            </a:pPr>
            <a:endParaRPr lang="es-EC" sz="2000" dirty="0" smtClean="0"/>
          </a:p>
          <a:p>
            <a:pPr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a:solidFill>
                  <a:schemeClr val="bg1"/>
                </a:solidFill>
              </a:rPr>
              <a:t>Company LOGO</a:t>
            </a:r>
            <a:endParaRPr lang="fr-FR" altLang="en-US" sz="1600" b="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CONCLUSIONES</a:t>
            </a:r>
          </a:p>
        </p:txBody>
      </p:sp>
      <p:sp>
        <p:nvSpPr>
          <p:cNvPr id="6147" name="Rectangle 3"/>
          <p:cNvSpPr>
            <a:spLocks noGrp="1" noChangeArrowheads="1"/>
          </p:cNvSpPr>
          <p:nvPr>
            <p:ph type="body" idx="1"/>
          </p:nvPr>
        </p:nvSpPr>
        <p:spPr/>
        <p:txBody>
          <a:bodyPr/>
          <a:lstStyle/>
          <a:p>
            <a:pPr lvl="0" algn="just" eaLnBrk="1" hangingPunct="1">
              <a:buFont typeface="Wingdings" panose="05000000000000000000" pitchFamily="2" charset="2"/>
              <a:buChar char="q"/>
            </a:pPr>
            <a:r>
              <a:rPr lang="es-EC" sz="2000" dirty="0" smtClean="0"/>
              <a:t>Junto con la Dirección de este laboratorio se dejó planteada la propuesta de estandarización que incluye la difusión y comparación con la norma ISO 15189:2009, nuestro segundo proyecto cubrirá la propuesta de implementación de la documentación de los requerimientos que fueron identificados como NO IMPLEMENTADOS o PARCIALMENTE IMPLEMENTADOS en la comparación antes mencionada. </a:t>
            </a:r>
          </a:p>
          <a:p>
            <a:pPr algn="just" eaLnBrk="1" hangingPunct="1">
              <a:buFont typeface="Wingdings" panose="05000000000000000000" pitchFamily="2" charset="2"/>
              <a:buChar char="q"/>
            </a:pPr>
            <a:endParaRPr lang="es-EC" sz="2000" dirty="0" smtClean="0"/>
          </a:p>
          <a:p>
            <a:pPr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a:solidFill>
                  <a:schemeClr val="bg1"/>
                </a:solidFill>
              </a:rPr>
              <a:t>Company LOGO</a:t>
            </a:r>
            <a:endParaRPr lang="fr-FR" altLang="en-US" sz="1600" b="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b="1" dirty="0" smtClean="0"/>
              <a:t>RECOMENDACIONES</a:t>
            </a:r>
          </a:p>
        </p:txBody>
      </p:sp>
      <p:sp>
        <p:nvSpPr>
          <p:cNvPr id="6147" name="Rectangle 3"/>
          <p:cNvSpPr>
            <a:spLocks noGrp="1" noChangeArrowheads="1"/>
          </p:cNvSpPr>
          <p:nvPr>
            <p:ph type="body" idx="1"/>
          </p:nvPr>
        </p:nvSpPr>
        <p:spPr/>
        <p:txBody>
          <a:bodyPr/>
          <a:lstStyle/>
          <a:p>
            <a:pPr algn="just" eaLnBrk="1" hangingPunct="1">
              <a:buFont typeface="Wingdings" panose="05000000000000000000" pitchFamily="2" charset="2"/>
              <a:buChar char="q"/>
            </a:pPr>
            <a:r>
              <a:rPr lang="es-EC" sz="2000" dirty="0" smtClean="0"/>
              <a:t>Difundir el manual de procesos con sus instructivos y formatos de acuerdo a la propuesta, además el mismo debe estar al disponible para todo el personal de Cruz Vital S.A.</a:t>
            </a:r>
          </a:p>
          <a:p>
            <a:pPr algn="just" eaLnBrk="1" hangingPunct="1">
              <a:buFont typeface="Wingdings" panose="05000000000000000000" pitchFamily="2" charset="2"/>
              <a:buChar char="q"/>
            </a:pPr>
            <a:endParaRPr lang="es-EC" sz="2000" dirty="0" smtClean="0"/>
          </a:p>
          <a:p>
            <a:pPr lvl="0" algn="just" eaLnBrk="1" hangingPunct="1">
              <a:buFont typeface="Wingdings" panose="05000000000000000000" pitchFamily="2" charset="2"/>
              <a:buChar char="q"/>
            </a:pPr>
            <a:r>
              <a:rPr lang="es-EC" sz="2000" dirty="0" smtClean="0"/>
              <a:t>Ejecutar la propuesta planteada de estandarización donde se contempla inducción al personal  y evaluación de los procedimientos diseñados.</a:t>
            </a:r>
          </a:p>
          <a:p>
            <a:pPr lvl="0" algn="just" eaLnBrk="1" hangingPunct="1">
              <a:buFont typeface="Wingdings" panose="05000000000000000000" pitchFamily="2" charset="2"/>
              <a:buChar char="q"/>
            </a:pPr>
            <a:endParaRPr lang="es-EC" sz="2000" dirty="0" smtClean="0"/>
          </a:p>
          <a:p>
            <a:pPr lvl="0" algn="just" eaLnBrk="1" hangingPunct="1">
              <a:buFont typeface="Wingdings" panose="05000000000000000000" pitchFamily="2" charset="2"/>
              <a:buChar char="q"/>
            </a:pPr>
            <a:r>
              <a:rPr lang="es-EC" sz="2000" dirty="0" smtClean="0"/>
              <a:t>Continuar con la segunda etapa de diseño y estandarización de la documentación bajo la Norma, a fin de lograr implementar y mejorar permanentemente el Sistema de Gestión de la Calidad en el Laboratorio.</a:t>
            </a:r>
          </a:p>
          <a:p>
            <a:pPr algn="just" eaLnBrk="1" hangingPunct="1">
              <a:buFont typeface="Wingdings" panose="05000000000000000000" pitchFamily="2" charset="2"/>
              <a:buChar char="q"/>
            </a:pPr>
            <a:endParaRPr lang="es-EC" sz="2000" dirty="0" smtClean="0"/>
          </a:p>
          <a:p>
            <a:pPr lvl="0" algn="just" eaLnBrk="1" hangingPunct="1">
              <a:buFont typeface="Wingdings" panose="05000000000000000000" pitchFamily="2" charset="2"/>
              <a:buChar char="q"/>
            </a:pPr>
            <a:endParaRPr lang="es-EC" sz="2000" dirty="0" smtClean="0"/>
          </a:p>
          <a:p>
            <a:pPr algn="just" eaLnBrk="1" hangingPunct="1">
              <a:buFont typeface="Wingdings" panose="05000000000000000000" pitchFamily="2" charset="2"/>
              <a:buChar char="q"/>
            </a:pPr>
            <a:endParaRPr lang="es-EC" sz="2000" dirty="0" smtClean="0"/>
          </a:p>
          <a:p>
            <a:pPr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a:solidFill>
                  <a:schemeClr val="bg1"/>
                </a:solidFill>
              </a:rPr>
              <a:t>Company LOGO</a:t>
            </a:r>
            <a:endParaRPr lang="fr-FR" altLang="en-US" sz="1600" b="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993422" y="2099733"/>
            <a:ext cx="7162800" cy="4038600"/>
          </a:xfrm>
        </p:spPr>
        <p:txBody>
          <a:bodyPr/>
          <a:lstStyle/>
          <a:p>
            <a:pPr algn="ctr" eaLnBrk="1" hangingPunct="1">
              <a:buNone/>
            </a:pPr>
            <a:r>
              <a:rPr lang="es-EC" sz="3200" b="1" i="1" dirty="0" smtClean="0"/>
              <a:t>" Somos lo que hacemos día a día. De modo que la excelencia no es un acto, sino un hábito”</a:t>
            </a:r>
          </a:p>
          <a:p>
            <a:pPr algn="r" eaLnBrk="1" hangingPunct="1">
              <a:buNone/>
            </a:pPr>
            <a:r>
              <a:rPr lang="es-EC" sz="1800" i="1" dirty="0" smtClean="0"/>
              <a:t>Aristóteles</a:t>
            </a:r>
          </a:p>
          <a:p>
            <a:pPr lvl="0" algn="just" eaLnBrk="1" hangingPunct="1">
              <a:buFont typeface="Wingdings" panose="05000000000000000000" pitchFamily="2" charset="2"/>
              <a:buChar char="q"/>
            </a:pPr>
            <a:endParaRPr lang="es-EC" sz="2000" dirty="0" smtClean="0"/>
          </a:p>
          <a:p>
            <a:pPr algn="just" eaLnBrk="1" hangingPunct="1">
              <a:buFont typeface="Wingdings" panose="05000000000000000000" pitchFamily="2" charset="2"/>
              <a:buChar char="q"/>
            </a:pPr>
            <a:endParaRPr lang="es-EC" sz="2000" dirty="0" smtClean="0"/>
          </a:p>
          <a:p>
            <a:pPr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a:solidFill>
                  <a:schemeClr val="bg1"/>
                </a:solidFill>
              </a:rPr>
              <a:t>Company LOGO</a:t>
            </a:r>
            <a:endParaRPr lang="fr-FR" altLang="en-US" sz="1600" b="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smtClean="0">
              <a:ln>
                <a:noFill/>
              </a:ln>
              <a:solidFill>
                <a:schemeClr val="bg1"/>
              </a:solidFill>
              <a:effectLst/>
              <a:latin typeface="Arial" charset="0"/>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C" altLang="en-US" b="1" dirty="0" smtClean="0"/>
              <a:t>PROBLEMA</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None/>
            </a:pPr>
            <a:r>
              <a:rPr lang="es-EC" dirty="0" smtClean="0"/>
              <a:t> 	Actualmente el Laboratorio Clínico objeto de estudio no cuenta con procesos definidos, controles y asignación de actividades que aseguren la calidad del servicio y la permanencia de los clientes o captación de nuevos. Se han presentado los siguientes hechos:</a:t>
            </a:r>
          </a:p>
          <a:p>
            <a:pPr algn="just" eaLnBrk="1" hangingPunct="1">
              <a:buFont typeface="Wingdings" pitchFamily="2" charset="2"/>
              <a:buChar char="q"/>
            </a:pPr>
            <a:r>
              <a:rPr lang="es-EC" dirty="0" smtClean="0"/>
              <a:t>No conformidades en las etapas pre analítica,  analítica y post analítica.</a:t>
            </a:r>
          </a:p>
          <a:p>
            <a:pPr algn="just" eaLnBrk="1" hangingPunct="1">
              <a:buFont typeface="Wingdings" pitchFamily="2" charset="2"/>
              <a:buChar char="q"/>
            </a:pPr>
            <a:r>
              <a:rPr lang="es-EC" dirty="0" smtClean="0"/>
              <a:t>No existen los registros adecuados del trabajo realizado.</a:t>
            </a:r>
          </a:p>
          <a:p>
            <a:pPr algn="just" eaLnBrk="1" hangingPunct="1">
              <a:buNone/>
            </a:pPr>
            <a:endParaRPr lang="es-EC" altLang="en-US" dirty="0" smtClean="0"/>
          </a:p>
          <a:p>
            <a:pPr lvl="1" algn="just" eaLnBrk="1" hangingPunct="1">
              <a:buNone/>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2" descr="C:\Users\User\Desktop\logo-cruzvital.png"/>
          <p:cNvPicPr>
            <a:picLocks noChangeAspect="1" noChangeArrowheads="1"/>
          </p:cNvPicPr>
          <p:nvPr/>
        </p:nvPicPr>
        <p:blipFill>
          <a:blip r:embed="rId3"/>
          <a:srcRect/>
          <a:stretch>
            <a:fillRect/>
          </a:stretch>
        </p:blipFill>
        <p:spPr bwMode="auto">
          <a:xfrm>
            <a:off x="6509125" y="0"/>
            <a:ext cx="2634875" cy="1361648"/>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EC" altLang="en-US" b="1" dirty="0" smtClean="0"/>
              <a:t>PROBLEMA</a:t>
            </a:r>
          </a:p>
        </p:txBody>
      </p:sp>
      <p:sp>
        <p:nvSpPr>
          <p:cNvPr id="6147" name="Rectangle 3"/>
          <p:cNvSpPr>
            <a:spLocks noGrp="1" noChangeArrowheads="1"/>
          </p:cNvSpPr>
          <p:nvPr>
            <p:ph type="body" idx="1"/>
          </p:nvPr>
        </p:nvSpPr>
        <p:spPr>
          <a:xfrm>
            <a:off x="1828800" y="2133600"/>
            <a:ext cx="7162800" cy="4225636"/>
          </a:xfrm>
        </p:spPr>
        <p:txBody>
          <a:bodyPr/>
          <a:lstStyle/>
          <a:p>
            <a:pPr algn="just" eaLnBrk="1" hangingPunct="1">
              <a:buFont typeface="Wingdings" pitchFamily="2" charset="2"/>
              <a:buChar char="q"/>
            </a:pPr>
            <a:r>
              <a:rPr lang="es-EC" dirty="0" smtClean="0"/>
              <a:t>Los procedimientos de las pruebas se realizan en base a la experiencia del personal.</a:t>
            </a:r>
          </a:p>
          <a:p>
            <a:pPr algn="just" eaLnBrk="1" hangingPunct="1">
              <a:buFont typeface="Wingdings" pitchFamily="2" charset="2"/>
              <a:buChar char="q"/>
            </a:pPr>
            <a:r>
              <a:rPr lang="es-EC" dirty="0" smtClean="0"/>
              <a:t>Quejas de los clientes debido a la mala calidad de servicio.</a:t>
            </a:r>
          </a:p>
          <a:p>
            <a:pPr algn="just" eaLnBrk="1" hangingPunct="1">
              <a:buFont typeface="Wingdings" pitchFamily="2" charset="2"/>
              <a:buChar char="q"/>
            </a:pPr>
            <a:r>
              <a:rPr lang="es-EC" dirty="0" smtClean="0"/>
              <a:t>No existe una información adecuada hacia el usuario.</a:t>
            </a:r>
          </a:p>
          <a:p>
            <a:pPr algn="just" eaLnBrk="1" hangingPunct="1">
              <a:buFont typeface="Wingdings" pitchFamily="2" charset="2"/>
              <a:buChar char="q"/>
            </a:pPr>
            <a:r>
              <a:rPr lang="es-EC" dirty="0" smtClean="0"/>
              <a:t>Incumplimiento de normas establecidas. </a:t>
            </a:r>
            <a:endParaRPr lang="es-EC" altLang="en-US" dirty="0" smtClean="0"/>
          </a:p>
          <a:p>
            <a:pPr lvl="1" algn="just" eaLnBrk="1" hangingPunct="1">
              <a:buNone/>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sz="1800"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algn="just" eaLnBrk="1" hangingPunct="1">
              <a:buFont typeface="Wingdings" panose="05000000000000000000" pitchFamily="2" charset="2"/>
              <a:buChar char="q"/>
            </a:pPr>
            <a:endParaRPr lang="es-EC" dirty="0" smtClean="0"/>
          </a:p>
          <a:p>
            <a:pPr lvl="1" eaLnBrk="1" hangingPunct="1">
              <a:buFont typeface="Wingdings" panose="05000000000000000000" pitchFamily="2" charset="2"/>
              <a:buChar char="q"/>
            </a:pPr>
            <a:endParaRPr lang="en-US" altLang="en-US" dirty="0" smtClean="0"/>
          </a:p>
          <a:p>
            <a:pPr eaLnBrk="1" hangingPunct="1"/>
            <a:endParaRPr lang="en-US" altLang="en-US" dirty="0" smtClean="0"/>
          </a:p>
        </p:txBody>
      </p:sp>
      <p:sp>
        <p:nvSpPr>
          <p:cNvPr id="6148" name="Text Box 4"/>
          <p:cNvSpPr txBox="1">
            <a:spLocks noChangeArrowheads="1"/>
          </p:cNvSpPr>
          <p:nvPr/>
        </p:nvSpPr>
        <p:spPr bwMode="auto">
          <a:xfrm>
            <a:off x="304800" y="228600"/>
            <a:ext cx="16764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lr>
                <a:srgbClr val="B4CCE2"/>
              </a:buClr>
              <a:buChar char="•"/>
              <a:defRPr sz="2400">
                <a:solidFill>
                  <a:schemeClr val="tx1"/>
                </a:solidFill>
                <a:latin typeface="Arial" panose="020B0604020202020204" pitchFamily="34" charset="0"/>
              </a:defRPr>
            </a:lvl1pPr>
            <a:lvl2pPr marL="742950" indent="-285750">
              <a:spcBef>
                <a:spcPct val="20000"/>
              </a:spcBef>
              <a:buClr>
                <a:srgbClr val="B4CCE2"/>
              </a:buClr>
              <a:buChar char="–"/>
              <a:defRPr sz="2000">
                <a:solidFill>
                  <a:schemeClr val="tx1"/>
                </a:solidFill>
                <a:latin typeface="Arial" panose="020B0604020202020204" pitchFamily="34" charset="0"/>
              </a:defRPr>
            </a:lvl2pPr>
            <a:lvl3pPr marL="1143000" indent="-228600">
              <a:spcBef>
                <a:spcPct val="20000"/>
              </a:spcBef>
              <a:buClr>
                <a:srgbClr val="B4CCE2"/>
              </a:buClr>
              <a:buChar char="•"/>
              <a:defRPr>
                <a:solidFill>
                  <a:schemeClr val="tx1"/>
                </a:solidFill>
                <a:latin typeface="Arial" panose="020B0604020202020204" pitchFamily="34" charset="0"/>
              </a:defRPr>
            </a:lvl3pPr>
            <a:lvl4pPr marL="1600200" indent="-228600">
              <a:spcBef>
                <a:spcPct val="20000"/>
              </a:spcBef>
              <a:buClr>
                <a:srgbClr val="B4CCE2"/>
              </a:buClr>
              <a:buChar char="–"/>
              <a:defRPr sz="1600">
                <a:solidFill>
                  <a:schemeClr val="tx1"/>
                </a:solidFill>
                <a:latin typeface="Arial" panose="020B0604020202020204" pitchFamily="34" charset="0"/>
              </a:defRPr>
            </a:lvl4pPr>
            <a:lvl5pPr marL="2057400" indent="-228600">
              <a:spcBef>
                <a:spcPct val="20000"/>
              </a:spcBef>
              <a:buClr>
                <a:srgbClr val="B4CCE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B4CCE2"/>
              </a:buClr>
              <a:buChar char="»"/>
              <a:defRPr sz="1600">
                <a:solidFill>
                  <a:schemeClr val="tx1"/>
                </a:solidFill>
                <a:latin typeface="Arial" panose="020B0604020202020204" pitchFamily="34" charset="0"/>
              </a:defRPr>
            </a:lvl9pPr>
          </a:lstStyle>
          <a:p>
            <a:pPr eaLnBrk="1" hangingPunct="1">
              <a:spcBef>
                <a:spcPct val="50000"/>
              </a:spcBef>
              <a:buClrTx/>
              <a:buFontTx/>
              <a:buNone/>
            </a:pPr>
            <a:r>
              <a:rPr lang="en-US" altLang="en-US" sz="1600" b="0" dirty="0">
                <a:solidFill>
                  <a:schemeClr val="bg1"/>
                </a:solidFill>
              </a:rPr>
              <a:t>Company LOGO</a:t>
            </a:r>
            <a:endParaRPr lang="fr-FR" altLang="en-US" sz="1600" b="0" dirty="0">
              <a:solidFill>
                <a:schemeClr val="bg1"/>
              </a:solidFill>
            </a:endParaRPr>
          </a:p>
        </p:txBody>
      </p:sp>
      <p:sp>
        <p:nvSpPr>
          <p:cNvPr id="5" name="4 Rectángulo"/>
          <p:cNvSpPr/>
          <p:nvPr/>
        </p:nvSpPr>
        <p:spPr bwMode="auto">
          <a:xfrm>
            <a:off x="6643171" y="6621137"/>
            <a:ext cx="2500829" cy="236863"/>
          </a:xfrm>
          <a:prstGeom prst="rect">
            <a:avLst/>
          </a:pr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s-EC" sz="1000" b="1" i="0" u="none" strike="noStrike" cap="none" normalizeH="0" baseline="0" dirty="0" smtClean="0">
              <a:ln>
                <a:noFill/>
              </a:ln>
              <a:solidFill>
                <a:schemeClr val="bg1"/>
              </a:solidFill>
              <a:effectLst/>
              <a:latin typeface="Arial" charset="0"/>
            </a:endParaRPr>
          </a:p>
        </p:txBody>
      </p:sp>
      <p:pic>
        <p:nvPicPr>
          <p:cNvPr id="7" name="Picture 2" descr="C:\Users\User\Desktop\logo-cruzvital.png"/>
          <p:cNvPicPr>
            <a:picLocks noChangeAspect="1" noChangeArrowheads="1"/>
          </p:cNvPicPr>
          <p:nvPr/>
        </p:nvPicPr>
        <p:blipFill>
          <a:blip r:embed="rId3"/>
          <a:srcRect/>
          <a:stretch>
            <a:fillRect/>
          </a:stretch>
        </p:blipFill>
        <p:spPr bwMode="auto">
          <a:xfrm>
            <a:off x="6509125" y="0"/>
            <a:ext cx="2634875" cy="1361648"/>
          </a:xfrm>
          <a:prstGeom prst="rect">
            <a:avLst/>
          </a:prstGeom>
          <a:noFill/>
        </p:spPr>
      </p:pic>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fr-FR" sz="10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TotalTime>
  <Words>1274</Words>
  <Application>Microsoft Office PowerPoint</Application>
  <PresentationFormat>Presentación en pantalla (4:3)</PresentationFormat>
  <Paragraphs>684</Paragraphs>
  <Slides>74</Slides>
  <Notes>74</Notes>
  <HiddenSlides>0</HiddenSlides>
  <MMClips>0</MMClips>
  <ScaleCrop>false</ScaleCrop>
  <HeadingPairs>
    <vt:vector size="4" baseType="variant">
      <vt:variant>
        <vt:lpstr>Tema</vt:lpstr>
      </vt:variant>
      <vt:variant>
        <vt:i4>1</vt:i4>
      </vt:variant>
      <vt:variant>
        <vt:lpstr>Títulos de diapositiva</vt:lpstr>
      </vt:variant>
      <vt:variant>
        <vt:i4>74</vt:i4>
      </vt:variant>
    </vt:vector>
  </HeadingPairs>
  <TitlesOfParts>
    <vt:vector size="75" baseType="lpstr">
      <vt:lpstr>Default Design</vt:lpstr>
      <vt:lpstr>MAESTRIA EN GESTIÓN DE LA CALIDAD Y PRODUCTIVIDAD  PRESENTACIÓN DEL PRIMER PROYECTO DE GRADO  DISEÑO Y ESTANDARIZACIÓN DE PROCESOS DEL SERVICIO DE LABORATORIO CLÍNICO DE LA EMPRESA CRUZ VITAL S.A.    </vt:lpstr>
      <vt:lpstr>OBJETIVOS</vt:lpstr>
      <vt:lpstr>OBJETIVOS</vt:lpstr>
      <vt:lpstr>CRUZ VITAL</vt:lpstr>
      <vt:lpstr>CRUZ VITAL</vt:lpstr>
      <vt:lpstr>SERVICIOS</vt:lpstr>
      <vt:lpstr>SERVICIOS</vt:lpstr>
      <vt:lpstr>PROBLEMA</vt:lpstr>
      <vt:lpstr>PROBLEMA</vt:lpstr>
      <vt:lpstr>FASES DEL PROYECTO</vt:lpstr>
      <vt:lpstr>LEVANTAMIENTO DE INFORMACIÓN    </vt:lpstr>
      <vt:lpstr>FORMATO PARA LEVANTAMIENTO DE INFORMACIÓN</vt:lpstr>
      <vt:lpstr>FORMATO PARA LEVANTAMIENTO DE INFORMACIÓN</vt:lpstr>
      <vt:lpstr>FORMATO PARA LEVANTAMIENTO DE INFORMACIÓN</vt:lpstr>
      <vt:lpstr>FORMATO PARA LEVANTAMIENTO DE INFORMACIÓN</vt:lpstr>
      <vt:lpstr>FORMATO PARA LEVANTAMIENTO DE INFORMACIÓN</vt:lpstr>
      <vt:lpstr>MAPA DE PROCESOS    </vt:lpstr>
      <vt:lpstr>MAPA DE PROCESOS</vt:lpstr>
      <vt:lpstr>MAPA DE PROCESOS</vt:lpstr>
      <vt:lpstr>LABORATORIO CLÍNICO</vt:lpstr>
      <vt:lpstr>LABORATORIO CLÍNICO</vt:lpstr>
      <vt:lpstr>LABORATORIO CLÍNICO</vt:lpstr>
      <vt:lpstr>INVENTARIO DE PROCEDIMIENTOS    </vt:lpstr>
      <vt:lpstr>INVENTARIO DE PROCEDIMIENTOS</vt:lpstr>
      <vt:lpstr>INVENTARIO DE PROCEDIMIENTOS</vt:lpstr>
      <vt:lpstr>INVENTARIO DE PROCEDIMIENTOS</vt:lpstr>
      <vt:lpstr>INVENTARIO DE PROCEDIMIENTOS</vt:lpstr>
      <vt:lpstr>INVENTARIO DE PROCEDIMIENTOS</vt:lpstr>
      <vt:lpstr>CARACTERIZACIÓN DE SUBPROCESO Y PROCEDIMIENTOS    </vt:lpstr>
      <vt:lpstr>FORMATO DE CARACTERIZACIÓN</vt:lpstr>
      <vt:lpstr>FORMATO DE CARACTERIZACIÓN</vt:lpstr>
      <vt:lpstr>FORMATO DE CARACTERIZACIÓN</vt:lpstr>
      <vt:lpstr>FORMATO DE CARACTERIZACIÓN</vt:lpstr>
      <vt:lpstr>FORMATO DE CARACTERIZACIÓN</vt:lpstr>
      <vt:lpstr>FORMATO DE CARACTERIZACIÓN</vt:lpstr>
      <vt:lpstr>FORMATO DE CARACTERIZACIÓN</vt:lpstr>
      <vt:lpstr>CARACTERIZACIÓN DE SUBPROCESO Y PROCEDIMIENTOS</vt:lpstr>
      <vt:lpstr>MANUAL DE PROCEDIMIENTOS    </vt:lpstr>
      <vt:lpstr>ELEMENTOS DEL MANUAL DE PROCEDIMIENTOS</vt:lpstr>
      <vt:lpstr>CARACTERIZACIÓN DE PROCEDIMIENTOS</vt:lpstr>
      <vt:lpstr>CARACTERIZACIÓN DE PROCEDIMIENTOS</vt:lpstr>
      <vt:lpstr>CARACTERIZACIÓN DE PROCEDIMIENTOS</vt:lpstr>
      <vt:lpstr>CARACTERIZACIÓN DE PROCEDIMIENTOS</vt:lpstr>
      <vt:lpstr>CARACTERIZACIÓN DE PROCEDIMIENTOS</vt:lpstr>
      <vt:lpstr>CARACTERIZACIÓN DE PROCEDIMIENTOS</vt:lpstr>
      <vt:lpstr>CARACTERIZACIÓN DE PROCEDIMIENTOS</vt:lpstr>
      <vt:lpstr>INVENTARIO DE INSTRUCTIVOS</vt:lpstr>
      <vt:lpstr>INVENTARIO DE INSTRUCTIVOS</vt:lpstr>
      <vt:lpstr>INVENTARIO DE INSTRUCTIVOS</vt:lpstr>
      <vt:lpstr>INVENTARIO DE INSTRUCTIVOS</vt:lpstr>
      <vt:lpstr>INVENTARIO DE INSTRUCTIVOS</vt:lpstr>
      <vt:lpstr>INVENTARIO DE INSTRUCTIVOS</vt:lpstr>
      <vt:lpstr>INVENTARIO DE INSTRUCTIVOS</vt:lpstr>
      <vt:lpstr>INSTRUCTIVOS</vt:lpstr>
      <vt:lpstr>INSTRUCTIVOS</vt:lpstr>
      <vt:lpstr>I-PS-SL-LC-06  Instructivo Biometría Hemática</vt:lpstr>
      <vt:lpstr>I-PS-SL-LC-06  Instructivo Biometría Hemática</vt:lpstr>
      <vt:lpstr>I-PS-SL-LC-06  Instructivo Biometría Hemática</vt:lpstr>
      <vt:lpstr>INVENTARIO DE FORMATOS</vt:lpstr>
      <vt:lpstr>INVENTARIO DE FORMATOS</vt:lpstr>
      <vt:lpstr> F-PS-SL-LC-35  Registro de eliminación de muestras  </vt:lpstr>
      <vt:lpstr>PROPUESTA DE ESTANDARIZACIÓN    </vt:lpstr>
      <vt:lpstr> CRONOGRAMA DE CAPACITACIÓN  </vt:lpstr>
      <vt:lpstr> MATRIZ DE VERIFICACIÓN DE PROCEDIMIENTO  </vt:lpstr>
      <vt:lpstr> MATRIZ DE VERIFICACIÓN DE PROCEDIMIENTO  </vt:lpstr>
      <vt:lpstr> COMPARACIÓN CON LA NORMA INEN ISO-15189-2009  </vt:lpstr>
      <vt:lpstr> COMPARACIÓN CON LA NORMA INEN ISO-15189-2009  </vt:lpstr>
      <vt:lpstr> COMPARACIÓN CON LA NORMA INEN ISO-15189-2009  </vt:lpstr>
      <vt:lpstr>CONCLUSIONES Y RECOMENDACIONES    </vt:lpstr>
      <vt:lpstr>CONCLUSIONES</vt:lpstr>
      <vt:lpstr>CONCLUSIONES</vt:lpstr>
      <vt:lpstr>CONCLUSIONES</vt:lpstr>
      <vt:lpstr>RECOMENDACIONES</vt:lpstr>
      <vt:lpstr>Diapositiva 74</vt:lpstr>
    </vt:vector>
  </TitlesOfParts>
  <Company>Presentation Magazine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dot Template</dc:title>
  <dc:creator>Presentation Magazine</dc:creator>
  <cp:lastModifiedBy>User</cp:lastModifiedBy>
  <cp:revision>102</cp:revision>
  <dcterms:created xsi:type="dcterms:W3CDTF">2005-02-28T14:06:28Z</dcterms:created>
  <dcterms:modified xsi:type="dcterms:W3CDTF">2015-02-26T16:22:37Z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ies>
</file>